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345" r:id="rId5"/>
    <p:sldId id="355" r:id="rId6"/>
    <p:sldId id="413" r:id="rId7"/>
    <p:sldId id="356" r:id="rId8"/>
    <p:sldId id="357" r:id="rId9"/>
    <p:sldId id="402" r:id="rId10"/>
    <p:sldId id="423" r:id="rId11"/>
    <p:sldId id="361" r:id="rId12"/>
    <p:sldId id="375" r:id="rId13"/>
    <p:sldId id="364" r:id="rId14"/>
    <p:sldId id="366" r:id="rId15"/>
    <p:sldId id="371" r:id="rId16"/>
    <p:sldId id="372" r:id="rId17"/>
    <p:sldId id="374" r:id="rId18"/>
    <p:sldId id="426" r:id="rId19"/>
    <p:sldId id="427" r:id="rId20"/>
    <p:sldId id="414" r:id="rId21"/>
    <p:sldId id="422" r:id="rId22"/>
    <p:sldId id="40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F78"/>
    <a:srgbClr val="41954F"/>
    <a:srgbClr val="FC0C6D"/>
    <a:srgbClr val="799AD5"/>
    <a:srgbClr val="7F9ED7"/>
    <a:srgbClr val="5C84CC"/>
    <a:srgbClr val="96B0DE"/>
    <a:srgbClr val="A6A8A2"/>
    <a:srgbClr val="75C4FF"/>
    <a:srgbClr val="B9C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239" autoAdjust="0"/>
    <p:restoredTop sz="94660"/>
  </p:normalViewPr>
  <p:slideViewPr>
    <p:cSldViewPr snapToGrid="0">
      <p:cViewPr varScale="1">
        <p:scale>
          <a:sx n="58" d="100"/>
          <a:sy n="58" d="100"/>
        </p:scale>
        <p:origin x="36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670" y="321393"/>
            <a:ext cx="10502071" cy="864291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Output characteristics of a </a:t>
            </a:r>
            <a:r>
              <a:rPr lang="en-US" sz="3200" dirty="0" err="1"/>
              <a:t>pnp</a:t>
            </a:r>
            <a:r>
              <a:rPr lang="en-US" sz="3200" dirty="0"/>
              <a:t> BJT in common emitter configuration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7A72BF9-0229-49BC-8692-A722687F7888}"/>
              </a:ext>
            </a:extLst>
          </p:cNvPr>
          <p:cNvGrpSpPr/>
          <p:nvPr/>
        </p:nvGrpSpPr>
        <p:grpSpPr>
          <a:xfrm>
            <a:off x="1879917" y="1093868"/>
            <a:ext cx="3777832" cy="1891996"/>
            <a:chOff x="2057356" y="1498285"/>
            <a:chExt cx="6041571" cy="2587121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426833E-0599-4C10-AAFA-C756AED55C96}"/>
                </a:ext>
              </a:extLst>
            </p:cNvPr>
            <p:cNvSpPr txBox="1">
              <a:spLocks/>
            </p:cNvSpPr>
            <p:nvPr/>
          </p:nvSpPr>
          <p:spPr>
            <a:xfrm>
              <a:off x="2535639" y="216108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</a:t>
              </a:r>
              <a:r>
                <a:rPr lang="en-US" sz="2000" baseline="30000" dirty="0"/>
                <a:t>+</a:t>
              </a:r>
              <a:r>
                <a:rPr lang="en-US" sz="2000" dirty="0"/>
                <a:t>-type</a:t>
              </a:r>
            </a:p>
          </p:txBody>
        </p:sp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1EBC9012-AE3A-46BE-858D-6D3321AD510B}"/>
                </a:ext>
              </a:extLst>
            </p:cNvPr>
            <p:cNvSpPr txBox="1">
              <a:spLocks/>
            </p:cNvSpPr>
            <p:nvPr/>
          </p:nvSpPr>
          <p:spPr>
            <a:xfrm>
              <a:off x="4435762" y="203602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n-type</a:t>
              </a:r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995F7A42-D875-450D-8C21-0A3D21278A08}"/>
                </a:ext>
              </a:extLst>
            </p:cNvPr>
            <p:cNvSpPr txBox="1">
              <a:spLocks/>
            </p:cNvSpPr>
            <p:nvPr/>
          </p:nvSpPr>
          <p:spPr>
            <a:xfrm>
              <a:off x="4883661" y="1498285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074139D-0F67-4FE3-8C6A-B41B14298EED}"/>
                </a:ext>
              </a:extLst>
            </p:cNvPr>
            <p:cNvGrpSpPr/>
            <p:nvPr/>
          </p:nvGrpSpPr>
          <p:grpSpPr>
            <a:xfrm>
              <a:off x="2057356" y="2635793"/>
              <a:ext cx="6041571" cy="1449613"/>
              <a:chOff x="2071914" y="2593750"/>
              <a:chExt cx="6041571" cy="1449613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8EBB1CB-E1D0-4926-9B9F-9ABE2286FF1A}"/>
                  </a:ext>
                </a:extLst>
              </p:cNvPr>
              <p:cNvGrpSpPr/>
              <p:nvPr/>
            </p:nvGrpSpPr>
            <p:grpSpPr>
              <a:xfrm>
                <a:off x="2071914" y="2593750"/>
                <a:ext cx="6041571" cy="1449613"/>
                <a:chOff x="2743200" y="2614387"/>
                <a:chExt cx="5143500" cy="1449613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4458A93A-C3F7-4831-9E8E-444D0C3109C5}"/>
                    </a:ext>
                  </a:extLst>
                </p:cNvPr>
                <p:cNvSpPr/>
                <p:nvPr/>
              </p:nvSpPr>
              <p:spPr>
                <a:xfrm>
                  <a:off x="2743200" y="2616200"/>
                  <a:ext cx="5143500" cy="1447800"/>
                </a:xfrm>
                <a:prstGeom prst="rect">
                  <a:avLst/>
                </a:prstGeom>
                <a:pattFill prst="ltDn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F85247F5-F3CB-466E-8866-1C6004D75BC2}"/>
                    </a:ext>
                  </a:extLst>
                </p:cNvPr>
                <p:cNvSpPr/>
                <p:nvPr/>
              </p:nvSpPr>
              <p:spPr>
                <a:xfrm>
                  <a:off x="4978218" y="2616199"/>
                  <a:ext cx="401523" cy="1447800"/>
                </a:xfrm>
                <a:prstGeom prst="rect">
                  <a:avLst/>
                </a:prstGeom>
                <a:pattFill prst="lt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68820731-35A9-463C-B793-C46C87541938}"/>
                    </a:ext>
                  </a:extLst>
                </p:cNvPr>
                <p:cNvSpPr/>
                <p:nvPr/>
              </p:nvSpPr>
              <p:spPr>
                <a:xfrm>
                  <a:off x="4381844" y="2614387"/>
                  <a:ext cx="599508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BC48122-D0C1-49A0-B75C-E5D36A59EF6F}"/>
                  </a:ext>
                </a:extLst>
              </p:cNvPr>
              <p:cNvSpPr/>
              <p:nvPr/>
            </p:nvSpPr>
            <p:spPr>
              <a:xfrm>
                <a:off x="4999700" y="2595563"/>
                <a:ext cx="704184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D505DBE4-A1EF-408F-9DE4-EDACD5786DEB}"/>
                </a:ext>
              </a:extLst>
            </p:cNvPr>
            <p:cNvSpPr txBox="1">
              <a:spLocks/>
            </p:cNvSpPr>
            <p:nvPr/>
          </p:nvSpPr>
          <p:spPr>
            <a:xfrm>
              <a:off x="3364653" y="1520661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93567520-CA8F-4FED-B7E2-B00E9EC7853B}"/>
                </a:ext>
              </a:extLst>
            </p:cNvPr>
            <p:cNvSpPr txBox="1">
              <a:spLocks/>
            </p:cNvSpPr>
            <p:nvPr/>
          </p:nvSpPr>
          <p:spPr>
            <a:xfrm>
              <a:off x="6472123" y="2076443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p-type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E48FD6-8102-4426-AD45-ABD538611473}"/>
                </a:ext>
              </a:extLst>
            </p:cNvPr>
            <p:cNvCxnSpPr>
              <a:endCxn id="6" idx="0"/>
            </p:cNvCxnSpPr>
            <p:nvPr/>
          </p:nvCxnSpPr>
          <p:spPr>
            <a:xfrm>
              <a:off x="4180160" y="2248668"/>
              <a:ext cx="154045" cy="387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1B81483-2A9D-487B-A47A-428CD5E095CB}"/>
                </a:ext>
              </a:extLst>
            </p:cNvPr>
            <p:cNvCxnSpPr>
              <a:cxnSpLocks/>
              <a:endCxn id="28" idx="0"/>
            </p:cNvCxnSpPr>
            <p:nvPr/>
          </p:nvCxnSpPr>
          <p:spPr>
            <a:xfrm flipH="1">
              <a:off x="5337234" y="2138001"/>
              <a:ext cx="62256" cy="4996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460390" y="3085479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386057" y="3085479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>
              <a:off x="4606512" y="2784154"/>
              <a:ext cx="471630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 fontScale="4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9308EEF-1AC2-4A39-B9A8-3F047E11B2C8}"/>
              </a:ext>
            </a:extLst>
          </p:cNvPr>
          <p:cNvGrpSpPr/>
          <p:nvPr/>
        </p:nvGrpSpPr>
        <p:grpSpPr>
          <a:xfrm>
            <a:off x="7741925" y="1738776"/>
            <a:ext cx="3068934" cy="1521798"/>
            <a:chOff x="8066389" y="2694477"/>
            <a:chExt cx="3068934" cy="1521798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AA40F06-4FA3-4217-B5C5-25A168E6D52F}"/>
                </a:ext>
              </a:extLst>
            </p:cNvPr>
            <p:cNvGrpSpPr/>
            <p:nvPr/>
          </p:nvGrpSpPr>
          <p:grpSpPr>
            <a:xfrm>
              <a:off x="8440408" y="3000257"/>
              <a:ext cx="1890737" cy="794400"/>
              <a:chOff x="8632723" y="3428999"/>
              <a:chExt cx="1890737" cy="7944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BA762B60-CBE7-4B50-B2A0-C6A2E4F2078B}"/>
                  </a:ext>
                </a:extLst>
              </p:cNvPr>
              <p:cNvCxnSpPr/>
              <p:nvPr/>
            </p:nvCxnSpPr>
            <p:spPr>
              <a:xfrm>
                <a:off x="8632723" y="3429000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A239B45-D131-4BA0-8D82-C48C43011269}"/>
                  </a:ext>
                </a:extLst>
              </p:cNvPr>
              <p:cNvCxnSpPr/>
              <p:nvPr/>
            </p:nvCxnSpPr>
            <p:spPr>
              <a:xfrm>
                <a:off x="9913860" y="3428999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C0CA205-2388-46C4-9991-56AD33C523C4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C63FF0A9-6031-49FB-8D39-7CDFE4F0DDFB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BEA9641-1DDD-4BCF-8168-0A4377CDD112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737AA08B-EE40-438B-8DF3-0B2C08CD01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09060" y="3857639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CA67C559-A9E2-4D01-990F-EB51DC5A26FE}"/>
                </a:ext>
              </a:extLst>
            </p:cNvPr>
            <p:cNvSpPr txBox="1">
              <a:spLocks/>
            </p:cNvSpPr>
            <p:nvPr/>
          </p:nvSpPr>
          <p:spPr>
            <a:xfrm>
              <a:off x="9135592" y="3780264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base</a:t>
              </a: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C704F33A-1ACD-4426-B238-C3AF007B3665}"/>
                </a:ext>
              </a:extLst>
            </p:cNvPr>
            <p:cNvSpPr txBox="1">
              <a:spLocks/>
            </p:cNvSpPr>
            <p:nvPr/>
          </p:nvSpPr>
          <p:spPr>
            <a:xfrm>
              <a:off x="8066389" y="2695454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/>
                <a:t>emitter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CF8B7128-9083-4801-B5A2-665639F3D076}"/>
                </a:ext>
              </a:extLst>
            </p:cNvPr>
            <p:cNvSpPr txBox="1">
              <a:spLocks/>
            </p:cNvSpPr>
            <p:nvPr/>
          </p:nvSpPr>
          <p:spPr>
            <a:xfrm>
              <a:off x="10200315" y="2694477"/>
              <a:ext cx="935008" cy="305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collector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2FEA49-F6B0-4564-9CA8-F718F7E703F2}"/>
              </a:ext>
            </a:extLst>
          </p:cNvPr>
          <p:cNvGrpSpPr/>
          <p:nvPr/>
        </p:nvGrpSpPr>
        <p:grpSpPr>
          <a:xfrm>
            <a:off x="4810311" y="2484416"/>
            <a:ext cx="4762672" cy="3755150"/>
            <a:chOff x="4758379" y="2523257"/>
            <a:chExt cx="4762672" cy="3755150"/>
          </a:xfrm>
        </p:grpSpPr>
        <p:sp>
          <p:nvSpPr>
            <p:cNvPr id="90" name="Content Placeholder 2">
              <a:extLst>
                <a:ext uri="{FF2B5EF4-FFF2-40B4-BE49-F238E27FC236}">
                  <a16:creationId xmlns:a16="http://schemas.microsoft.com/office/drawing/2014/main" id="{041899FB-F2DF-485E-A9AA-E3D360F138BB}"/>
                </a:ext>
              </a:extLst>
            </p:cNvPr>
            <p:cNvSpPr txBox="1">
              <a:spLocks/>
            </p:cNvSpPr>
            <p:nvPr/>
          </p:nvSpPr>
          <p:spPr>
            <a:xfrm>
              <a:off x="8273581" y="5168648"/>
              <a:ext cx="672395" cy="29115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100" dirty="0"/>
                <a:t>I</a:t>
              </a:r>
              <a:r>
                <a:rPr lang="en-US" sz="1100" baseline="-25000" dirty="0"/>
                <a:t>B</a:t>
              </a:r>
              <a:r>
                <a:rPr lang="en-US" sz="1100" dirty="0"/>
                <a:t>= 0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7EED064-AC2A-4C22-9051-33D102D702BF}"/>
                </a:ext>
              </a:extLst>
            </p:cNvPr>
            <p:cNvGrpSpPr/>
            <p:nvPr/>
          </p:nvGrpSpPr>
          <p:grpSpPr>
            <a:xfrm>
              <a:off x="4758379" y="2523257"/>
              <a:ext cx="4762672" cy="3755150"/>
              <a:chOff x="4758379" y="2523257"/>
              <a:chExt cx="4762672" cy="3755150"/>
            </a:xfrm>
          </p:grpSpPr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83F1DF80-F19C-4804-8E38-A73E411689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758" y="5712876"/>
                <a:ext cx="1108139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600" dirty="0"/>
                  <a:t>Inverted</a:t>
                </a:r>
                <a:endParaRPr lang="en-US" sz="1600" baseline="-25000" dirty="0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8D62ED3-6A5A-4110-B914-405B1FD2AFF3}"/>
                  </a:ext>
                </a:extLst>
              </p:cNvPr>
              <p:cNvGrpSpPr/>
              <p:nvPr/>
            </p:nvGrpSpPr>
            <p:grpSpPr>
              <a:xfrm>
                <a:off x="4758379" y="2924175"/>
                <a:ext cx="4762672" cy="3354232"/>
                <a:chOff x="4758379" y="2924175"/>
                <a:chExt cx="4762672" cy="3354232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68B40140-F824-4ACC-B44C-CF9242A749DD}"/>
                    </a:ext>
                  </a:extLst>
                </p:cNvPr>
                <p:cNvGrpSpPr/>
                <p:nvPr/>
              </p:nvGrpSpPr>
              <p:grpSpPr>
                <a:xfrm>
                  <a:off x="4758379" y="2924175"/>
                  <a:ext cx="4676946" cy="3354232"/>
                  <a:chOff x="4758379" y="2924175"/>
                  <a:chExt cx="4676946" cy="3354232"/>
                </a:xfrm>
              </p:grpSpPr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07FADD40-9EBC-4A55-A5D3-593543C0018F}"/>
                      </a:ext>
                    </a:extLst>
                  </p:cNvPr>
                  <p:cNvGrpSpPr/>
                  <p:nvPr/>
                </p:nvGrpSpPr>
                <p:grpSpPr>
                  <a:xfrm>
                    <a:off x="4758379" y="2924175"/>
                    <a:ext cx="4676946" cy="3354232"/>
                    <a:chOff x="2829820" y="4291039"/>
                    <a:chExt cx="3262043" cy="2375232"/>
                  </a:xfrm>
                </p:grpSpPr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15C7F0D1-645F-414F-99C3-52490201513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002085" y="4522839"/>
                      <a:ext cx="0" cy="2143432"/>
                    </a:xfrm>
                    <a:prstGeom prst="line">
                      <a:avLst/>
                    </a:prstGeom>
                    <a:ln>
                      <a:head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Arrow Connector 17">
                      <a:extLst>
                        <a:ext uri="{FF2B5EF4-FFF2-40B4-BE49-F238E27FC236}">
                          <a16:creationId xmlns:a16="http://schemas.microsoft.com/office/drawing/2014/main" id="{EAAF796F-8F59-41C6-9D8C-1FEE7A7978A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829820" y="6050510"/>
                      <a:ext cx="2743200" cy="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6" name="Content Placeholder 2">
                      <a:extLst>
                        <a:ext uri="{FF2B5EF4-FFF2-40B4-BE49-F238E27FC236}">
                          <a16:creationId xmlns:a16="http://schemas.microsoft.com/office/drawing/2014/main" id="{29CCDA1D-4082-49FF-84C7-C42F9B18B1CE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3927391" y="4291039"/>
                      <a:ext cx="240748" cy="308753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2000" dirty="0"/>
                        <a:t>I</a:t>
                      </a:r>
                      <a:r>
                        <a:rPr lang="en-US" sz="2000" baseline="-25000" dirty="0"/>
                        <a:t>C</a:t>
                      </a:r>
                    </a:p>
                  </p:txBody>
                </p:sp>
                <p:sp>
                  <p:nvSpPr>
                    <p:cNvPr id="67" name="Content Placeholder 2">
                      <a:extLst>
                        <a:ext uri="{FF2B5EF4-FFF2-40B4-BE49-F238E27FC236}">
                          <a16:creationId xmlns:a16="http://schemas.microsoft.com/office/drawing/2014/main" id="{9A67D343-50FD-410C-B19A-07BD5B63EE2A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4910763" y="6126918"/>
                      <a:ext cx="1181100" cy="308752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2000" dirty="0"/>
                        <a:t>V</a:t>
                      </a:r>
                      <a:r>
                        <a:rPr lang="en-US" sz="2000" baseline="-25000" dirty="0"/>
                        <a:t>EC</a:t>
                      </a:r>
                    </a:p>
                  </p:txBody>
                </p: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D4BB1752-FF85-4E39-B83A-4F4ABE93883D}"/>
                      </a:ext>
                    </a:extLst>
                  </p:cNvPr>
                  <p:cNvGrpSpPr/>
                  <p:nvPr/>
                </p:nvGrpSpPr>
                <p:grpSpPr>
                  <a:xfrm>
                    <a:off x="4819379" y="3528336"/>
                    <a:ext cx="3642100" cy="2106155"/>
                    <a:chOff x="8126322" y="3792682"/>
                    <a:chExt cx="3386805" cy="2106155"/>
                  </a:xfrm>
                </p:grpSpPr>
                <p:sp>
                  <p:nvSpPr>
                    <p:cNvPr id="22" name="Freeform: Shape 21">
                      <a:extLst>
                        <a:ext uri="{FF2B5EF4-FFF2-40B4-BE49-F238E27FC236}">
                          <a16:creationId xmlns:a16="http://schemas.microsoft.com/office/drawing/2014/main" id="{16704ED2-E470-4B56-AD61-AFA74F60CB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BC459F1C-9E2A-46A4-B16F-C74818777A3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DCAAF033-8296-4F6E-8B53-9638BE6E732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4A2DC286-8B2A-4805-AFD3-8DAA90D96935}"/>
                      </a:ext>
                    </a:extLst>
                  </p:cNvPr>
                  <p:cNvGrpSpPr/>
                  <p:nvPr/>
                </p:nvGrpSpPr>
                <p:grpSpPr>
                  <a:xfrm>
                    <a:off x="4875508" y="3848888"/>
                    <a:ext cx="3540363" cy="1727087"/>
                    <a:chOff x="8126322" y="3792682"/>
                    <a:chExt cx="3386805" cy="2106155"/>
                  </a:xfrm>
                </p:grpSpPr>
                <p:sp>
                  <p:nvSpPr>
                    <p:cNvPr id="56" name="Freeform: Shape 55">
                      <a:extLst>
                        <a:ext uri="{FF2B5EF4-FFF2-40B4-BE49-F238E27FC236}">
                          <a16:creationId xmlns:a16="http://schemas.microsoft.com/office/drawing/2014/main" id="{C5FCC343-A0F4-4A93-9DB8-0513C7D4DF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68509470-2F9C-4C1E-9F83-D16B7EE1C506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>
                      <a:extLst>
                        <a:ext uri="{FF2B5EF4-FFF2-40B4-BE49-F238E27FC236}">
                          <a16:creationId xmlns:a16="http://schemas.microsoft.com/office/drawing/2014/main" id="{733A332C-9529-4A9C-A907-D68EC7402DB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6F56ACB3-B5C8-4576-B8A9-00F8AC13DE3A}"/>
                      </a:ext>
                    </a:extLst>
                  </p:cNvPr>
                  <p:cNvGrpSpPr/>
                  <p:nvPr/>
                </p:nvGrpSpPr>
                <p:grpSpPr>
                  <a:xfrm>
                    <a:off x="4880398" y="4118138"/>
                    <a:ext cx="3535473" cy="1419767"/>
                    <a:chOff x="8126322" y="3792682"/>
                    <a:chExt cx="3386805" cy="2106155"/>
                  </a:xfrm>
                </p:grpSpPr>
                <p:sp>
                  <p:nvSpPr>
                    <p:cNvPr id="60" name="Freeform: Shape 59">
                      <a:extLst>
                        <a:ext uri="{FF2B5EF4-FFF2-40B4-BE49-F238E27FC236}">
                          <a16:creationId xmlns:a16="http://schemas.microsoft.com/office/drawing/2014/main" id="{50228E07-41EF-4F3A-9833-885B5C6ACC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F28CD702-3B58-4127-8640-D74D34C8780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Straight Connector 61">
                      <a:extLst>
                        <a:ext uri="{FF2B5EF4-FFF2-40B4-BE49-F238E27FC236}">
                          <a16:creationId xmlns:a16="http://schemas.microsoft.com/office/drawing/2014/main" id="{2BB55C7D-AF46-4FC2-9F09-52BE6E9CBC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3" name="Group 62">
                    <a:extLst>
                      <a:ext uri="{FF2B5EF4-FFF2-40B4-BE49-F238E27FC236}">
                        <a16:creationId xmlns:a16="http://schemas.microsoft.com/office/drawing/2014/main" id="{2266889F-3E01-480D-964E-7BEDF5644E96}"/>
                      </a:ext>
                    </a:extLst>
                  </p:cNvPr>
                  <p:cNvGrpSpPr/>
                  <p:nvPr/>
                </p:nvGrpSpPr>
                <p:grpSpPr>
                  <a:xfrm>
                    <a:off x="4913605" y="4399044"/>
                    <a:ext cx="3474275" cy="1106289"/>
                    <a:chOff x="8126322" y="3808026"/>
                    <a:chExt cx="3425998" cy="2090811"/>
                  </a:xfrm>
                </p:grpSpPr>
                <p:sp>
                  <p:nvSpPr>
                    <p:cNvPr id="64" name="Freeform: Shape 63">
                      <a:extLst>
                        <a:ext uri="{FF2B5EF4-FFF2-40B4-BE49-F238E27FC236}">
                          <a16:creationId xmlns:a16="http://schemas.microsoft.com/office/drawing/2014/main" id="{1A63B3FA-7C3F-4901-81CD-A02D88A49E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0A65BE3F-87F7-429B-9DB5-427C6AC703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8026"/>
                      <a:ext cx="1372693" cy="19294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>
                      <a:extLst>
                        <a:ext uri="{FF2B5EF4-FFF2-40B4-BE49-F238E27FC236}">
                          <a16:creationId xmlns:a16="http://schemas.microsoft.com/office/drawing/2014/main" id="{5EE80519-1411-4BD7-A605-4207B0D342C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3" name="Group 72">
                    <a:extLst>
                      <a:ext uri="{FF2B5EF4-FFF2-40B4-BE49-F238E27FC236}">
                        <a16:creationId xmlns:a16="http://schemas.microsoft.com/office/drawing/2014/main" id="{FFD9C7D4-288C-4770-9F01-F65EBB7E91EB}"/>
                      </a:ext>
                    </a:extLst>
                  </p:cNvPr>
                  <p:cNvGrpSpPr/>
                  <p:nvPr/>
                </p:nvGrpSpPr>
                <p:grpSpPr>
                  <a:xfrm>
                    <a:off x="4926961" y="4671882"/>
                    <a:ext cx="3485599" cy="824585"/>
                    <a:chOff x="8126322" y="3801356"/>
                    <a:chExt cx="3504941" cy="2097481"/>
                  </a:xfrm>
                </p:grpSpPr>
                <p:sp>
                  <p:nvSpPr>
                    <p:cNvPr id="74" name="Freeform: Shape 73">
                      <a:extLst>
                        <a:ext uri="{FF2B5EF4-FFF2-40B4-BE49-F238E27FC236}">
                          <a16:creationId xmlns:a16="http://schemas.microsoft.com/office/drawing/2014/main" id="{14CC185C-2E16-4D47-8298-5701959AC8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75" name="Straight Connector 74">
                      <a:extLst>
                        <a:ext uri="{FF2B5EF4-FFF2-40B4-BE49-F238E27FC236}">
                          <a16:creationId xmlns:a16="http://schemas.microsoft.com/office/drawing/2014/main" id="{B70FA096-2914-4BA8-9359-02AF00BF27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1356"/>
                      <a:ext cx="1451636" cy="2596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>
                      <a:extLst>
                        <a:ext uri="{FF2B5EF4-FFF2-40B4-BE49-F238E27FC236}">
                          <a16:creationId xmlns:a16="http://schemas.microsoft.com/office/drawing/2014/main" id="{202F0133-498A-4D67-8EB9-5CA6F83783E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1D54297B-40A7-4803-985C-53E47C7CB6B7}"/>
                      </a:ext>
                    </a:extLst>
                  </p:cNvPr>
                  <p:cNvGrpSpPr/>
                  <p:nvPr/>
                </p:nvGrpSpPr>
                <p:grpSpPr>
                  <a:xfrm>
                    <a:off x="5004008" y="4946284"/>
                    <a:ext cx="3387908" cy="504898"/>
                    <a:chOff x="8126322" y="3813237"/>
                    <a:chExt cx="3577879" cy="2085600"/>
                  </a:xfrm>
                </p:grpSpPr>
                <p:sp>
                  <p:nvSpPr>
                    <p:cNvPr id="78" name="Freeform: Shape 77">
                      <a:extLst>
                        <a:ext uri="{FF2B5EF4-FFF2-40B4-BE49-F238E27FC236}">
                          <a16:creationId xmlns:a16="http://schemas.microsoft.com/office/drawing/2014/main" id="{10373240-511B-479C-ADCD-4111C5DB1D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79" name="Straight Connector 78">
                      <a:extLst>
                        <a:ext uri="{FF2B5EF4-FFF2-40B4-BE49-F238E27FC236}">
                          <a16:creationId xmlns:a16="http://schemas.microsoft.com/office/drawing/2014/main" id="{32E26E2A-0EA0-46FD-AC5A-CC11399AB7A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13237"/>
                      <a:ext cx="1524574" cy="1408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Straight Connector 79">
                      <a:extLst>
                        <a:ext uri="{FF2B5EF4-FFF2-40B4-BE49-F238E27FC236}">
                          <a16:creationId xmlns:a16="http://schemas.microsoft.com/office/drawing/2014/main" id="{10D7415C-698C-4A30-AECA-F299CD661D1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1" name="Group 80">
                    <a:extLst>
                      <a:ext uri="{FF2B5EF4-FFF2-40B4-BE49-F238E27FC236}">
                        <a16:creationId xmlns:a16="http://schemas.microsoft.com/office/drawing/2014/main" id="{E77FBB7C-3742-43F9-9686-802D7A99D5F7}"/>
                      </a:ext>
                    </a:extLst>
                  </p:cNvPr>
                  <p:cNvGrpSpPr/>
                  <p:nvPr/>
                </p:nvGrpSpPr>
                <p:grpSpPr>
                  <a:xfrm>
                    <a:off x="5009038" y="5168648"/>
                    <a:ext cx="3339094" cy="286284"/>
                    <a:chOff x="8126322" y="3827318"/>
                    <a:chExt cx="3617140" cy="2071519"/>
                  </a:xfrm>
                </p:grpSpPr>
                <p:sp>
                  <p:nvSpPr>
                    <p:cNvPr id="82" name="Freeform: Shape 81">
                      <a:extLst>
                        <a:ext uri="{FF2B5EF4-FFF2-40B4-BE49-F238E27FC236}">
                          <a16:creationId xmlns:a16="http://schemas.microsoft.com/office/drawing/2014/main" id="{82DAF3EA-2F14-4278-988F-97CE583B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DA003A21-17E4-474F-A2E5-59EC1FD8B8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27320"/>
                      <a:ext cx="1563835" cy="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Straight Connector 83">
                      <a:extLst>
                        <a:ext uri="{FF2B5EF4-FFF2-40B4-BE49-F238E27FC236}">
                          <a16:creationId xmlns:a16="http://schemas.microsoft.com/office/drawing/2014/main" id="{8F5FCA97-48C7-4D18-943E-E285ED46839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9FCA2A35-36C8-48FD-8C9F-71E18FF55E15}"/>
                      </a:ext>
                    </a:extLst>
                  </p:cNvPr>
                  <p:cNvGrpSpPr/>
                  <p:nvPr/>
                </p:nvGrpSpPr>
                <p:grpSpPr>
                  <a:xfrm>
                    <a:off x="4965625" y="5324910"/>
                    <a:ext cx="3382509" cy="107011"/>
                    <a:chOff x="8126322" y="3703738"/>
                    <a:chExt cx="3664170" cy="2195099"/>
                  </a:xfrm>
                </p:grpSpPr>
                <p:sp>
                  <p:nvSpPr>
                    <p:cNvPr id="86" name="Freeform: Shape 85">
                      <a:extLst>
                        <a:ext uri="{FF2B5EF4-FFF2-40B4-BE49-F238E27FC236}">
                          <a16:creationId xmlns:a16="http://schemas.microsoft.com/office/drawing/2014/main" id="{C662CC4B-CADE-4308-8022-B5FA1B9FC1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5615F67E-9D23-4D0F-9336-A55B2DD00F0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703738"/>
                      <a:ext cx="1610865" cy="1236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EE464676-C6C2-4E2D-BA3D-E5B28D4A54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89" name="Content Placeholder 2">
                  <a:extLst>
                    <a:ext uri="{FF2B5EF4-FFF2-40B4-BE49-F238E27FC236}">
                      <a16:creationId xmlns:a16="http://schemas.microsoft.com/office/drawing/2014/main" id="{631462AD-56EF-485B-A2CF-CB663ABB70D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91435" y="4376206"/>
                  <a:ext cx="829616" cy="43601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6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Increasing base current</a:t>
                  </a:r>
                </a:p>
              </p:txBody>
            </p:sp>
            <p:cxnSp>
              <p:nvCxnSpPr>
                <p:cNvPr id="44" name="Straight Arrow Connector 43">
                  <a:extLst>
                    <a:ext uri="{FF2B5EF4-FFF2-40B4-BE49-F238E27FC236}">
                      <a16:creationId xmlns:a16="http://schemas.microsoft.com/office/drawing/2014/main" id="{1E1EEFB0-9746-468E-8B32-0496A792CD6C}"/>
                    </a:ext>
                  </a:extLst>
                </p:cNvPr>
                <p:cNvCxnSpPr/>
                <p:nvPr/>
              </p:nvCxnSpPr>
              <p:spPr>
                <a:xfrm flipV="1">
                  <a:off x="8571541" y="4377431"/>
                  <a:ext cx="0" cy="36576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1" name="Content Placeholder 2">
                  <a:extLst>
                    <a:ext uri="{FF2B5EF4-FFF2-40B4-BE49-F238E27FC236}">
                      <a16:creationId xmlns:a16="http://schemas.microsoft.com/office/drawing/2014/main" id="{6772E869-C903-4D0C-97A8-5BEC6E51079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20218" y="4384819"/>
                  <a:ext cx="1108139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600" dirty="0"/>
                    <a:t>Active</a:t>
                  </a:r>
                  <a:endParaRPr lang="en-US" sz="1600" baseline="-25000" dirty="0"/>
                </a:p>
              </p:txBody>
            </p:sp>
            <p:sp>
              <p:nvSpPr>
                <p:cNvPr id="92" name="Content Placeholder 2">
                  <a:extLst>
                    <a:ext uri="{FF2B5EF4-FFF2-40B4-BE49-F238E27FC236}">
                      <a16:creationId xmlns:a16="http://schemas.microsoft.com/office/drawing/2014/main" id="{DFDA0F90-7E1E-48BB-8730-AE9FC6883C7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04507" y="5784104"/>
                  <a:ext cx="1108139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600" dirty="0"/>
                    <a:t>Cutoff</a:t>
                  </a:r>
                  <a:endParaRPr lang="en-US" sz="1600" baseline="-25000" dirty="0"/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76861C4E-D046-4FD4-BAE4-D055CBE1CEE2}"/>
                    </a:ext>
                  </a:extLst>
                </p:cNvPr>
                <p:cNvSpPr/>
                <p:nvPr/>
              </p:nvSpPr>
              <p:spPr>
                <a:xfrm>
                  <a:off x="6412418" y="3448586"/>
                  <a:ext cx="525294" cy="1956306"/>
                </a:xfrm>
                <a:custGeom>
                  <a:avLst/>
                  <a:gdLst>
                    <a:gd name="connsiteX0" fmla="*/ 0 w 525294"/>
                    <a:gd name="connsiteY0" fmla="*/ 1952017 h 1952017"/>
                    <a:gd name="connsiteX1" fmla="*/ 142673 w 525294"/>
                    <a:gd name="connsiteY1" fmla="*/ 1906621 h 1952017"/>
                    <a:gd name="connsiteX2" fmla="*/ 265890 w 525294"/>
                    <a:gd name="connsiteY2" fmla="*/ 1699098 h 1952017"/>
                    <a:gd name="connsiteX3" fmla="*/ 382622 w 525294"/>
                    <a:gd name="connsiteY3" fmla="*/ 1199744 h 1952017"/>
                    <a:gd name="connsiteX4" fmla="*/ 479898 w 525294"/>
                    <a:gd name="connsiteY4" fmla="*/ 460442 h 1952017"/>
                    <a:gd name="connsiteX5" fmla="*/ 525294 w 525294"/>
                    <a:gd name="connsiteY5" fmla="*/ 0 h 1952017"/>
                    <a:gd name="connsiteX6" fmla="*/ 525294 w 525294"/>
                    <a:gd name="connsiteY6" fmla="*/ 0 h 1952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25294" h="1952017">
                      <a:moveTo>
                        <a:pt x="0" y="1952017"/>
                      </a:moveTo>
                      <a:cubicBezTo>
                        <a:pt x="49179" y="1950395"/>
                        <a:pt x="98358" y="1948774"/>
                        <a:pt x="142673" y="1906621"/>
                      </a:cubicBezTo>
                      <a:cubicBezTo>
                        <a:pt x="186988" y="1864468"/>
                        <a:pt x="225899" y="1816911"/>
                        <a:pt x="265890" y="1699098"/>
                      </a:cubicBezTo>
                      <a:cubicBezTo>
                        <a:pt x="305881" y="1581285"/>
                        <a:pt x="346954" y="1406187"/>
                        <a:pt x="382622" y="1199744"/>
                      </a:cubicBezTo>
                      <a:cubicBezTo>
                        <a:pt x="418290" y="993301"/>
                        <a:pt x="456119" y="660399"/>
                        <a:pt x="479898" y="460442"/>
                      </a:cubicBezTo>
                      <a:cubicBezTo>
                        <a:pt x="503677" y="260485"/>
                        <a:pt x="525294" y="0"/>
                        <a:pt x="525294" y="0"/>
                      </a:cubicBezTo>
                      <a:lnTo>
                        <a:pt x="525294" y="0"/>
                      </a:lnTo>
                    </a:path>
                  </a:pathLst>
                </a:cu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Content Placeholder 2">
                  <a:extLst>
                    <a:ext uri="{FF2B5EF4-FFF2-40B4-BE49-F238E27FC236}">
                      <a16:creationId xmlns:a16="http://schemas.microsoft.com/office/drawing/2014/main" id="{EC7F11D1-554D-4E4B-84AF-52F42AAAAE2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84283" y="3255364"/>
                  <a:ext cx="672395" cy="29115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100" dirty="0"/>
                    <a:t>V</a:t>
                  </a:r>
                  <a:r>
                    <a:rPr lang="en-US" sz="1100" baseline="-25000" dirty="0"/>
                    <a:t>CB</a:t>
                  </a:r>
                  <a:r>
                    <a:rPr lang="en-US" sz="1100" dirty="0"/>
                    <a:t>= 0</a:t>
                  </a:r>
                </a:p>
              </p:txBody>
            </p:sp>
          </p:grpSp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5A7819E1-9E68-4EC9-8382-ED8FA6087989}"/>
                  </a:ext>
                </a:extLst>
              </p:cNvPr>
              <p:cNvSpPr txBox="1">
                <a:spLocks/>
              </p:cNvSpPr>
              <p:nvPr/>
            </p:nvSpPr>
            <p:spPr>
              <a:xfrm rot="16401784">
                <a:off x="6231950" y="2859321"/>
                <a:ext cx="1108139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600" dirty="0"/>
                  <a:t>Saturated</a:t>
                </a:r>
                <a:endParaRPr lang="en-US" sz="1600" baseline="-25000" dirty="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2B3D452-3017-46C0-BD64-8F8F22DC5B8E}"/>
                  </a:ext>
                </a:extLst>
              </p:cNvPr>
              <p:cNvSpPr/>
              <p:nvPr/>
            </p:nvSpPr>
            <p:spPr>
              <a:xfrm rot="10800000">
                <a:off x="6254905" y="5407858"/>
                <a:ext cx="205551" cy="342715"/>
              </a:xfrm>
              <a:custGeom>
                <a:avLst/>
                <a:gdLst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6" fmla="*/ 525294 w 525294"/>
                  <a:gd name="connsiteY6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525294 w 525294"/>
                  <a:gd name="connsiteY4" fmla="*/ 0 h 1952017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382622 w 435481"/>
                  <a:gd name="connsiteY3" fmla="*/ 398616 h 1150889"/>
                  <a:gd name="connsiteX4" fmla="*/ 435481 w 435481"/>
                  <a:gd name="connsiteY4" fmla="*/ 0 h 1150889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435481 w 435481"/>
                  <a:gd name="connsiteY3" fmla="*/ 0 h 1150889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90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5399"/>
                  <a:gd name="connsiteY0" fmla="*/ 345781 h 345781"/>
                  <a:gd name="connsiteX1" fmla="*/ 145474 w 295399"/>
                  <a:gd name="connsiteY1" fmla="*/ 309929 h 345781"/>
                  <a:gd name="connsiteX2" fmla="*/ 268690 w 295399"/>
                  <a:gd name="connsiteY2" fmla="*/ 102406 h 345781"/>
                  <a:gd name="connsiteX3" fmla="*/ 295399 w 295399"/>
                  <a:gd name="connsiteY3" fmla="*/ 0 h 345781"/>
                  <a:gd name="connsiteX0" fmla="*/ 0 w 301002"/>
                  <a:gd name="connsiteY0" fmla="*/ 341963 h 341963"/>
                  <a:gd name="connsiteX1" fmla="*/ 151077 w 301002"/>
                  <a:gd name="connsiteY1" fmla="*/ 309929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1002" h="341963">
                    <a:moveTo>
                      <a:pt x="0" y="341963"/>
                    </a:moveTo>
                    <a:cubicBezTo>
                      <a:pt x="49179" y="340341"/>
                      <a:pt x="96024" y="333314"/>
                      <a:pt x="139872" y="294660"/>
                    </a:cubicBezTo>
                    <a:cubicBezTo>
                      <a:pt x="183720" y="256006"/>
                      <a:pt x="239034" y="159151"/>
                      <a:pt x="263088" y="110041"/>
                    </a:cubicBezTo>
                    <a:cubicBezTo>
                      <a:pt x="287142" y="60931"/>
                      <a:pt x="240459" y="190894"/>
                      <a:pt x="301002" y="0"/>
                    </a:cubicBezTo>
                  </a:path>
                </a:pathLst>
              </a:custGeom>
              <a:noFill/>
              <a:ln w="95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82031737-6173-48CF-B681-0DF42AE1789A}"/>
              </a:ext>
            </a:extLst>
          </p:cNvPr>
          <p:cNvSpPr/>
          <p:nvPr/>
        </p:nvSpPr>
        <p:spPr>
          <a:xfrm>
            <a:off x="7819940" y="4208567"/>
            <a:ext cx="91440" cy="914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D7A542A7-F731-40CB-B69B-9090B3001EBC}"/>
              </a:ext>
            </a:extLst>
          </p:cNvPr>
          <p:cNvSpPr txBox="1">
            <a:spLocks/>
          </p:cNvSpPr>
          <p:nvPr/>
        </p:nvSpPr>
        <p:spPr>
          <a:xfrm>
            <a:off x="9158175" y="3697746"/>
            <a:ext cx="2746324" cy="632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We choose an operating point in the active region.</a:t>
            </a:r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EEEF2C6C-C91F-4E66-A609-18D929339295}"/>
              </a:ext>
            </a:extLst>
          </p:cNvPr>
          <p:cNvSpPr txBox="1">
            <a:spLocks/>
          </p:cNvSpPr>
          <p:nvPr/>
        </p:nvSpPr>
        <p:spPr>
          <a:xfrm>
            <a:off x="9158175" y="3112876"/>
            <a:ext cx="2931044" cy="59760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A small change in base current causes a large change in collector current</a:t>
            </a:r>
          </a:p>
        </p:txBody>
      </p:sp>
      <p:sp>
        <p:nvSpPr>
          <p:cNvPr id="99" name="Content Placeholder 2">
            <a:extLst>
              <a:ext uri="{FF2B5EF4-FFF2-40B4-BE49-F238E27FC236}">
                <a16:creationId xmlns:a16="http://schemas.microsoft.com/office/drawing/2014/main" id="{0AFDB552-A536-4727-9D19-3EAB937CB6A5}"/>
              </a:ext>
            </a:extLst>
          </p:cNvPr>
          <p:cNvSpPr txBox="1">
            <a:spLocks/>
          </p:cNvSpPr>
          <p:nvPr/>
        </p:nvSpPr>
        <p:spPr>
          <a:xfrm>
            <a:off x="3015568" y="6105991"/>
            <a:ext cx="2931044" cy="5029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Notice that in the inverted region the transistor is less responsive </a:t>
            </a:r>
          </a:p>
        </p:txBody>
      </p:sp>
      <p:sp>
        <p:nvSpPr>
          <p:cNvPr id="100" name="Content Placeholder 2">
            <a:extLst>
              <a:ext uri="{FF2B5EF4-FFF2-40B4-BE49-F238E27FC236}">
                <a16:creationId xmlns:a16="http://schemas.microsoft.com/office/drawing/2014/main" id="{CFBB36DE-181E-4BA5-B3B2-989159EB5BB1}"/>
              </a:ext>
            </a:extLst>
          </p:cNvPr>
          <p:cNvSpPr txBox="1">
            <a:spLocks/>
          </p:cNvSpPr>
          <p:nvPr/>
        </p:nvSpPr>
        <p:spPr>
          <a:xfrm>
            <a:off x="551617" y="3195227"/>
            <a:ext cx="3803986" cy="608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This is because of different doping levels and physical geometry.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FAFCC01-983A-4EDE-B3BF-7785B0EEB09C}"/>
              </a:ext>
            </a:extLst>
          </p:cNvPr>
          <p:cNvGrpSpPr/>
          <p:nvPr/>
        </p:nvGrpSpPr>
        <p:grpSpPr>
          <a:xfrm>
            <a:off x="534630" y="3818560"/>
            <a:ext cx="4074787" cy="2067180"/>
            <a:chOff x="534630" y="3818560"/>
            <a:chExt cx="4074787" cy="206718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7EF9F77-D1EE-493F-A2B6-AB44841586A9}"/>
                </a:ext>
              </a:extLst>
            </p:cNvPr>
            <p:cNvSpPr/>
            <p:nvPr/>
          </p:nvSpPr>
          <p:spPr>
            <a:xfrm>
              <a:off x="534630" y="4336484"/>
              <a:ext cx="3763918" cy="14937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C0C29997-7D88-40E8-8D51-60379059BB81}"/>
                </a:ext>
              </a:extLst>
            </p:cNvPr>
            <p:cNvSpPr/>
            <p:nvPr/>
          </p:nvSpPr>
          <p:spPr>
            <a:xfrm>
              <a:off x="1195599" y="4191641"/>
              <a:ext cx="1315029" cy="5045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9ECC76B0-FC28-4DA8-8AD0-06466DD7B186}"/>
                </a:ext>
              </a:extLst>
            </p:cNvPr>
            <p:cNvSpPr/>
            <p:nvPr/>
          </p:nvSpPr>
          <p:spPr>
            <a:xfrm>
              <a:off x="568063" y="5434504"/>
              <a:ext cx="3751497" cy="451236"/>
            </a:xfrm>
            <a:prstGeom prst="roundRect">
              <a:avLst/>
            </a:prstGeom>
            <a:solidFill>
              <a:srgbClr val="799AD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9FC90C0-967D-4A5B-A4DC-EB101F9E10E0}"/>
                </a:ext>
              </a:extLst>
            </p:cNvPr>
            <p:cNvSpPr/>
            <p:nvPr/>
          </p:nvSpPr>
          <p:spPr>
            <a:xfrm>
              <a:off x="565348" y="4271089"/>
              <a:ext cx="291887" cy="1188552"/>
            </a:xfrm>
            <a:custGeom>
              <a:avLst/>
              <a:gdLst>
                <a:gd name="connsiteX0" fmla="*/ 21265 w 287079"/>
                <a:gd name="connsiteY0" fmla="*/ 0 h 1105786"/>
                <a:gd name="connsiteX1" fmla="*/ 287079 w 287079"/>
                <a:gd name="connsiteY1" fmla="*/ 0 h 1105786"/>
                <a:gd name="connsiteX2" fmla="*/ 287079 w 287079"/>
                <a:gd name="connsiteY2" fmla="*/ 489098 h 1105786"/>
                <a:gd name="connsiteX3" fmla="*/ 255181 w 287079"/>
                <a:gd name="connsiteY3" fmla="*/ 808074 h 1105786"/>
                <a:gd name="connsiteX4" fmla="*/ 138223 w 287079"/>
                <a:gd name="connsiteY4" fmla="*/ 1010093 h 1105786"/>
                <a:gd name="connsiteX5" fmla="*/ 31897 w 287079"/>
                <a:gd name="connsiteY5" fmla="*/ 1084521 h 1105786"/>
                <a:gd name="connsiteX6" fmla="*/ 0 w 287079"/>
                <a:gd name="connsiteY6" fmla="*/ 1105786 h 1105786"/>
                <a:gd name="connsiteX0" fmla="*/ 21265 w 287079"/>
                <a:gd name="connsiteY0" fmla="*/ 0 h 1105786"/>
                <a:gd name="connsiteX1" fmla="*/ 287079 w 287079"/>
                <a:gd name="connsiteY1" fmla="*/ 0 h 1105786"/>
                <a:gd name="connsiteX2" fmla="*/ 287079 w 287079"/>
                <a:gd name="connsiteY2" fmla="*/ 489098 h 1105786"/>
                <a:gd name="connsiteX3" fmla="*/ 255181 w 287079"/>
                <a:gd name="connsiteY3" fmla="*/ 808074 h 1105786"/>
                <a:gd name="connsiteX4" fmla="*/ 138223 w 287079"/>
                <a:gd name="connsiteY4" fmla="*/ 1010093 h 1105786"/>
                <a:gd name="connsiteX5" fmla="*/ 62363 w 287079"/>
                <a:gd name="connsiteY5" fmla="*/ 1060735 h 1105786"/>
                <a:gd name="connsiteX6" fmla="*/ 0 w 287079"/>
                <a:gd name="connsiteY6" fmla="*/ 1105786 h 1105786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16958 w 265814"/>
                <a:gd name="connsiteY4" fmla="*/ 1010093 h 1092571"/>
                <a:gd name="connsiteX5" fmla="*/ 41098 w 265814"/>
                <a:gd name="connsiteY5" fmla="*/ 1060735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41098 w 265814"/>
                <a:gd name="connsiteY5" fmla="*/ 1060735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14" h="1092571">
                  <a:moveTo>
                    <a:pt x="0" y="0"/>
                  </a:moveTo>
                  <a:lnTo>
                    <a:pt x="265814" y="0"/>
                  </a:lnTo>
                  <a:lnTo>
                    <a:pt x="265814" y="489098"/>
                  </a:lnTo>
                  <a:cubicBezTo>
                    <a:pt x="255181" y="595423"/>
                    <a:pt x="259782" y="681247"/>
                    <a:pt x="233916" y="808074"/>
                  </a:cubicBezTo>
                  <a:cubicBezTo>
                    <a:pt x="199161" y="889082"/>
                    <a:pt x="164407" y="929085"/>
                    <a:pt x="129652" y="989591"/>
                  </a:cubicBezTo>
                  <a:lnTo>
                    <a:pt x="63947" y="1050484"/>
                  </a:lnTo>
                  <a:lnTo>
                    <a:pt x="6662" y="1092571"/>
                  </a:lnTo>
                </a:path>
              </a:pathLst>
            </a:custGeom>
            <a:solidFill>
              <a:srgbClr val="7F9E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562D1B34-8BFE-4DE3-8713-DA361CBE5DD8}"/>
                </a:ext>
              </a:extLst>
            </p:cNvPr>
            <p:cNvSpPr/>
            <p:nvPr/>
          </p:nvSpPr>
          <p:spPr>
            <a:xfrm flipH="1">
              <a:off x="4035163" y="4268290"/>
              <a:ext cx="291887" cy="1188552"/>
            </a:xfrm>
            <a:custGeom>
              <a:avLst/>
              <a:gdLst>
                <a:gd name="connsiteX0" fmla="*/ 21265 w 287079"/>
                <a:gd name="connsiteY0" fmla="*/ 0 h 1105786"/>
                <a:gd name="connsiteX1" fmla="*/ 287079 w 287079"/>
                <a:gd name="connsiteY1" fmla="*/ 0 h 1105786"/>
                <a:gd name="connsiteX2" fmla="*/ 287079 w 287079"/>
                <a:gd name="connsiteY2" fmla="*/ 489098 h 1105786"/>
                <a:gd name="connsiteX3" fmla="*/ 255181 w 287079"/>
                <a:gd name="connsiteY3" fmla="*/ 808074 h 1105786"/>
                <a:gd name="connsiteX4" fmla="*/ 138223 w 287079"/>
                <a:gd name="connsiteY4" fmla="*/ 1010093 h 1105786"/>
                <a:gd name="connsiteX5" fmla="*/ 31897 w 287079"/>
                <a:gd name="connsiteY5" fmla="*/ 1084521 h 1105786"/>
                <a:gd name="connsiteX6" fmla="*/ 0 w 287079"/>
                <a:gd name="connsiteY6" fmla="*/ 1105786 h 1105786"/>
                <a:gd name="connsiteX0" fmla="*/ 21265 w 287079"/>
                <a:gd name="connsiteY0" fmla="*/ 0 h 1105786"/>
                <a:gd name="connsiteX1" fmla="*/ 287079 w 287079"/>
                <a:gd name="connsiteY1" fmla="*/ 0 h 1105786"/>
                <a:gd name="connsiteX2" fmla="*/ 287079 w 287079"/>
                <a:gd name="connsiteY2" fmla="*/ 489098 h 1105786"/>
                <a:gd name="connsiteX3" fmla="*/ 255181 w 287079"/>
                <a:gd name="connsiteY3" fmla="*/ 808074 h 1105786"/>
                <a:gd name="connsiteX4" fmla="*/ 138223 w 287079"/>
                <a:gd name="connsiteY4" fmla="*/ 1010093 h 1105786"/>
                <a:gd name="connsiteX5" fmla="*/ 62363 w 287079"/>
                <a:gd name="connsiteY5" fmla="*/ 1060735 h 1105786"/>
                <a:gd name="connsiteX6" fmla="*/ 0 w 287079"/>
                <a:gd name="connsiteY6" fmla="*/ 1105786 h 1105786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16958 w 265814"/>
                <a:gd name="connsiteY4" fmla="*/ 1010093 h 1092571"/>
                <a:gd name="connsiteX5" fmla="*/ 41098 w 265814"/>
                <a:gd name="connsiteY5" fmla="*/ 1060735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41098 w 265814"/>
                <a:gd name="connsiteY5" fmla="*/ 1060735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  <a:gd name="connsiteX0" fmla="*/ 0 w 265814"/>
                <a:gd name="connsiteY0" fmla="*/ 0 h 1092571"/>
                <a:gd name="connsiteX1" fmla="*/ 265814 w 265814"/>
                <a:gd name="connsiteY1" fmla="*/ 0 h 1092571"/>
                <a:gd name="connsiteX2" fmla="*/ 265814 w 265814"/>
                <a:gd name="connsiteY2" fmla="*/ 489098 h 1092571"/>
                <a:gd name="connsiteX3" fmla="*/ 233916 w 265814"/>
                <a:gd name="connsiteY3" fmla="*/ 808074 h 1092571"/>
                <a:gd name="connsiteX4" fmla="*/ 129652 w 265814"/>
                <a:gd name="connsiteY4" fmla="*/ 989591 h 1092571"/>
                <a:gd name="connsiteX5" fmla="*/ 63947 w 265814"/>
                <a:gd name="connsiteY5" fmla="*/ 1050484 h 1092571"/>
                <a:gd name="connsiteX6" fmla="*/ 6662 w 265814"/>
                <a:gd name="connsiteY6" fmla="*/ 1092571 h 1092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14" h="1092571">
                  <a:moveTo>
                    <a:pt x="0" y="0"/>
                  </a:moveTo>
                  <a:lnTo>
                    <a:pt x="265814" y="0"/>
                  </a:lnTo>
                  <a:lnTo>
                    <a:pt x="265814" y="489098"/>
                  </a:lnTo>
                  <a:cubicBezTo>
                    <a:pt x="255181" y="595423"/>
                    <a:pt x="259782" y="681247"/>
                    <a:pt x="233916" y="808074"/>
                  </a:cubicBezTo>
                  <a:cubicBezTo>
                    <a:pt x="199161" y="889082"/>
                    <a:pt x="164407" y="929085"/>
                    <a:pt x="129652" y="989591"/>
                  </a:cubicBezTo>
                  <a:lnTo>
                    <a:pt x="63947" y="1050484"/>
                  </a:lnTo>
                  <a:lnTo>
                    <a:pt x="6662" y="1092571"/>
                  </a:lnTo>
                </a:path>
              </a:pathLst>
            </a:custGeom>
            <a:solidFill>
              <a:srgbClr val="7F9E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B71F227-3B01-485A-AA2C-FB71CA72DB97}"/>
                </a:ext>
              </a:extLst>
            </p:cNvPr>
            <p:cNvSpPr/>
            <p:nvPr/>
          </p:nvSpPr>
          <p:spPr>
            <a:xfrm>
              <a:off x="906086" y="5206495"/>
              <a:ext cx="3029336" cy="222078"/>
            </a:xfrm>
            <a:prstGeom prst="roundRect">
              <a:avLst/>
            </a:prstGeom>
            <a:solidFill>
              <a:srgbClr val="419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13B85E3F-BD41-4596-B604-C4DBD1289B1B}"/>
                </a:ext>
              </a:extLst>
            </p:cNvPr>
            <p:cNvSpPr/>
            <p:nvPr/>
          </p:nvSpPr>
          <p:spPr>
            <a:xfrm>
              <a:off x="1335084" y="4251573"/>
              <a:ext cx="269864" cy="235942"/>
            </a:xfrm>
            <a:prstGeom prst="roundRect">
              <a:avLst/>
            </a:prstGeom>
            <a:solidFill>
              <a:srgbClr val="41954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: Rounded Corners 103">
              <a:extLst>
                <a:ext uri="{FF2B5EF4-FFF2-40B4-BE49-F238E27FC236}">
                  <a16:creationId xmlns:a16="http://schemas.microsoft.com/office/drawing/2014/main" id="{086C05AB-1117-4BC1-9412-4D54AA09F3A6}"/>
                </a:ext>
              </a:extLst>
            </p:cNvPr>
            <p:cNvSpPr/>
            <p:nvPr/>
          </p:nvSpPr>
          <p:spPr>
            <a:xfrm>
              <a:off x="3229905" y="4242378"/>
              <a:ext cx="272743" cy="248987"/>
            </a:xfrm>
            <a:prstGeom prst="roundRect">
              <a:avLst/>
            </a:prstGeom>
            <a:solidFill>
              <a:srgbClr val="41954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88C0E5D-CF95-44EC-95E9-8041BA874301}"/>
                </a:ext>
              </a:extLst>
            </p:cNvPr>
            <p:cNvSpPr/>
            <p:nvPr/>
          </p:nvSpPr>
          <p:spPr>
            <a:xfrm>
              <a:off x="568063" y="4179649"/>
              <a:ext cx="3778161" cy="91440"/>
            </a:xfrm>
            <a:prstGeom prst="rect">
              <a:avLst/>
            </a:prstGeom>
            <a:pattFill prst="pct50">
              <a:fgClr>
                <a:srgbClr val="A6A8A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A2331A4-1A41-473A-931B-13D1AAC3092B}"/>
                </a:ext>
              </a:extLst>
            </p:cNvPr>
            <p:cNvSpPr/>
            <p:nvPr/>
          </p:nvSpPr>
          <p:spPr>
            <a:xfrm>
              <a:off x="3180838" y="4119468"/>
              <a:ext cx="338062" cy="183146"/>
            </a:xfrm>
            <a:custGeom>
              <a:avLst/>
              <a:gdLst>
                <a:gd name="connsiteX0" fmla="*/ 10941 w 335795"/>
                <a:gd name="connsiteY0" fmla="*/ 13229 h 180397"/>
                <a:gd name="connsiteX1" fmla="*/ 13058 w 335795"/>
                <a:gd name="connsiteY1" fmla="*/ 93662 h 180397"/>
                <a:gd name="connsiteX2" fmla="*/ 101958 w 335795"/>
                <a:gd name="connsiteY2" fmla="*/ 102129 h 180397"/>
                <a:gd name="connsiteX3" fmla="*/ 123124 w 335795"/>
                <a:gd name="connsiteY3" fmla="*/ 138112 h 180397"/>
                <a:gd name="connsiteX4" fmla="*/ 123124 w 335795"/>
                <a:gd name="connsiteY4" fmla="*/ 169862 h 180397"/>
                <a:gd name="connsiteX5" fmla="*/ 216258 w 335795"/>
                <a:gd name="connsiteY5" fmla="*/ 176212 h 180397"/>
                <a:gd name="connsiteX6" fmla="*/ 220491 w 335795"/>
                <a:gd name="connsiteY6" fmla="*/ 110595 h 180397"/>
                <a:gd name="connsiteX7" fmla="*/ 296691 w 335795"/>
                <a:gd name="connsiteY7" fmla="*/ 106362 h 180397"/>
                <a:gd name="connsiteX8" fmla="*/ 328441 w 335795"/>
                <a:gd name="connsiteY8" fmla="*/ 106362 h 180397"/>
                <a:gd name="connsiteX9" fmla="*/ 330558 w 335795"/>
                <a:gd name="connsiteY9" fmla="*/ 64029 h 180397"/>
                <a:gd name="connsiteX10" fmla="*/ 326324 w 335795"/>
                <a:gd name="connsiteY10" fmla="*/ 6879 h 180397"/>
                <a:gd name="connsiteX11" fmla="*/ 218374 w 335795"/>
                <a:gd name="connsiteY11" fmla="*/ 4762 h 180397"/>
                <a:gd name="connsiteX12" fmla="*/ 195091 w 335795"/>
                <a:gd name="connsiteY12" fmla="*/ 40745 h 180397"/>
                <a:gd name="connsiteX13" fmla="*/ 131591 w 335795"/>
                <a:gd name="connsiteY13" fmla="*/ 42862 h 180397"/>
                <a:gd name="connsiteX14" fmla="*/ 112541 w 335795"/>
                <a:gd name="connsiteY14" fmla="*/ 8995 h 180397"/>
                <a:gd name="connsiteX15" fmla="*/ 10941 w 335795"/>
                <a:gd name="connsiteY15" fmla="*/ 13229 h 180397"/>
                <a:gd name="connsiteX0" fmla="*/ 10941 w 335795"/>
                <a:gd name="connsiteY0" fmla="*/ 13229 h 179929"/>
                <a:gd name="connsiteX1" fmla="*/ 13058 w 335795"/>
                <a:gd name="connsiteY1" fmla="*/ 93662 h 179929"/>
                <a:gd name="connsiteX2" fmla="*/ 101958 w 335795"/>
                <a:gd name="connsiteY2" fmla="*/ 102129 h 179929"/>
                <a:gd name="connsiteX3" fmla="*/ 123124 w 335795"/>
                <a:gd name="connsiteY3" fmla="*/ 138112 h 179929"/>
                <a:gd name="connsiteX4" fmla="*/ 123124 w 335795"/>
                <a:gd name="connsiteY4" fmla="*/ 169862 h 179929"/>
                <a:gd name="connsiteX5" fmla="*/ 216258 w 335795"/>
                <a:gd name="connsiteY5" fmla="*/ 176212 h 179929"/>
                <a:gd name="connsiteX6" fmla="*/ 230016 w 335795"/>
                <a:gd name="connsiteY6" fmla="*/ 116945 h 179929"/>
                <a:gd name="connsiteX7" fmla="*/ 296691 w 335795"/>
                <a:gd name="connsiteY7" fmla="*/ 106362 h 179929"/>
                <a:gd name="connsiteX8" fmla="*/ 328441 w 335795"/>
                <a:gd name="connsiteY8" fmla="*/ 106362 h 179929"/>
                <a:gd name="connsiteX9" fmla="*/ 330558 w 335795"/>
                <a:gd name="connsiteY9" fmla="*/ 64029 h 179929"/>
                <a:gd name="connsiteX10" fmla="*/ 326324 w 335795"/>
                <a:gd name="connsiteY10" fmla="*/ 6879 h 179929"/>
                <a:gd name="connsiteX11" fmla="*/ 218374 w 335795"/>
                <a:gd name="connsiteY11" fmla="*/ 4762 h 179929"/>
                <a:gd name="connsiteX12" fmla="*/ 195091 w 335795"/>
                <a:gd name="connsiteY12" fmla="*/ 40745 h 179929"/>
                <a:gd name="connsiteX13" fmla="*/ 131591 w 335795"/>
                <a:gd name="connsiteY13" fmla="*/ 42862 h 179929"/>
                <a:gd name="connsiteX14" fmla="*/ 112541 w 335795"/>
                <a:gd name="connsiteY14" fmla="*/ 8995 h 179929"/>
                <a:gd name="connsiteX15" fmla="*/ 10941 w 335795"/>
                <a:gd name="connsiteY15" fmla="*/ 13229 h 179929"/>
                <a:gd name="connsiteX0" fmla="*/ 10500 w 335354"/>
                <a:gd name="connsiteY0" fmla="*/ 13229 h 179929"/>
                <a:gd name="connsiteX1" fmla="*/ 12617 w 335354"/>
                <a:gd name="connsiteY1" fmla="*/ 93662 h 179929"/>
                <a:gd name="connsiteX2" fmla="*/ 93579 w 335354"/>
                <a:gd name="connsiteY2" fmla="*/ 102129 h 179929"/>
                <a:gd name="connsiteX3" fmla="*/ 122683 w 335354"/>
                <a:gd name="connsiteY3" fmla="*/ 138112 h 179929"/>
                <a:gd name="connsiteX4" fmla="*/ 122683 w 335354"/>
                <a:gd name="connsiteY4" fmla="*/ 169862 h 179929"/>
                <a:gd name="connsiteX5" fmla="*/ 215817 w 335354"/>
                <a:gd name="connsiteY5" fmla="*/ 176212 h 179929"/>
                <a:gd name="connsiteX6" fmla="*/ 229575 w 335354"/>
                <a:gd name="connsiteY6" fmla="*/ 116945 h 179929"/>
                <a:gd name="connsiteX7" fmla="*/ 296250 w 335354"/>
                <a:gd name="connsiteY7" fmla="*/ 106362 h 179929"/>
                <a:gd name="connsiteX8" fmla="*/ 328000 w 335354"/>
                <a:gd name="connsiteY8" fmla="*/ 106362 h 179929"/>
                <a:gd name="connsiteX9" fmla="*/ 330117 w 335354"/>
                <a:gd name="connsiteY9" fmla="*/ 64029 h 179929"/>
                <a:gd name="connsiteX10" fmla="*/ 325883 w 335354"/>
                <a:gd name="connsiteY10" fmla="*/ 6879 h 179929"/>
                <a:gd name="connsiteX11" fmla="*/ 217933 w 335354"/>
                <a:gd name="connsiteY11" fmla="*/ 4762 h 179929"/>
                <a:gd name="connsiteX12" fmla="*/ 194650 w 335354"/>
                <a:gd name="connsiteY12" fmla="*/ 40745 h 179929"/>
                <a:gd name="connsiteX13" fmla="*/ 131150 w 335354"/>
                <a:gd name="connsiteY13" fmla="*/ 42862 h 179929"/>
                <a:gd name="connsiteX14" fmla="*/ 112100 w 335354"/>
                <a:gd name="connsiteY14" fmla="*/ 8995 h 179929"/>
                <a:gd name="connsiteX15" fmla="*/ 10500 w 335354"/>
                <a:gd name="connsiteY15" fmla="*/ 13229 h 179929"/>
                <a:gd name="connsiteX0" fmla="*/ 10500 w 335354"/>
                <a:gd name="connsiteY0" fmla="*/ 13229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13229 h 180032"/>
                <a:gd name="connsiteX0" fmla="*/ 10500 w 335354"/>
                <a:gd name="connsiteY0" fmla="*/ 8467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8467 h 180032"/>
                <a:gd name="connsiteX0" fmla="*/ 10500 w 338456"/>
                <a:gd name="connsiteY0" fmla="*/ 8174 h 179739"/>
                <a:gd name="connsiteX1" fmla="*/ 12617 w 338456"/>
                <a:gd name="connsiteY1" fmla="*/ 93369 h 179739"/>
                <a:gd name="connsiteX2" fmla="*/ 93579 w 338456"/>
                <a:gd name="connsiteY2" fmla="*/ 101836 h 179739"/>
                <a:gd name="connsiteX3" fmla="*/ 121095 w 338456"/>
                <a:gd name="connsiteY3" fmla="*/ 134644 h 179739"/>
                <a:gd name="connsiteX4" fmla="*/ 122683 w 338456"/>
                <a:gd name="connsiteY4" fmla="*/ 169569 h 179739"/>
                <a:gd name="connsiteX5" fmla="*/ 215817 w 338456"/>
                <a:gd name="connsiteY5" fmla="*/ 175919 h 179739"/>
                <a:gd name="connsiteX6" fmla="*/ 229575 w 338456"/>
                <a:gd name="connsiteY6" fmla="*/ 116652 h 179739"/>
                <a:gd name="connsiteX7" fmla="*/ 296250 w 338456"/>
                <a:gd name="connsiteY7" fmla="*/ 106069 h 179739"/>
                <a:gd name="connsiteX8" fmla="*/ 328000 w 338456"/>
                <a:gd name="connsiteY8" fmla="*/ 106069 h 179739"/>
                <a:gd name="connsiteX9" fmla="*/ 336467 w 338456"/>
                <a:gd name="connsiteY9" fmla="*/ 58974 h 179739"/>
                <a:gd name="connsiteX10" fmla="*/ 325883 w 338456"/>
                <a:gd name="connsiteY10" fmla="*/ 6586 h 179739"/>
                <a:gd name="connsiteX11" fmla="*/ 217933 w 338456"/>
                <a:gd name="connsiteY11" fmla="*/ 4469 h 179739"/>
                <a:gd name="connsiteX12" fmla="*/ 194650 w 338456"/>
                <a:gd name="connsiteY12" fmla="*/ 40452 h 179739"/>
                <a:gd name="connsiteX13" fmla="*/ 131150 w 338456"/>
                <a:gd name="connsiteY13" fmla="*/ 42569 h 179739"/>
                <a:gd name="connsiteX14" fmla="*/ 112100 w 338456"/>
                <a:gd name="connsiteY14" fmla="*/ 8702 h 179739"/>
                <a:gd name="connsiteX15" fmla="*/ 10500 w 338456"/>
                <a:gd name="connsiteY15" fmla="*/ 8174 h 179739"/>
                <a:gd name="connsiteX0" fmla="*/ 10500 w 338171"/>
                <a:gd name="connsiteY0" fmla="*/ 10225 h 181790"/>
                <a:gd name="connsiteX1" fmla="*/ 12617 w 338171"/>
                <a:gd name="connsiteY1" fmla="*/ 95420 h 181790"/>
                <a:gd name="connsiteX2" fmla="*/ 93579 w 338171"/>
                <a:gd name="connsiteY2" fmla="*/ 103887 h 181790"/>
                <a:gd name="connsiteX3" fmla="*/ 121095 w 338171"/>
                <a:gd name="connsiteY3" fmla="*/ 136695 h 181790"/>
                <a:gd name="connsiteX4" fmla="*/ 122683 w 338171"/>
                <a:gd name="connsiteY4" fmla="*/ 171620 h 181790"/>
                <a:gd name="connsiteX5" fmla="*/ 215817 w 338171"/>
                <a:gd name="connsiteY5" fmla="*/ 177970 h 181790"/>
                <a:gd name="connsiteX6" fmla="*/ 229575 w 338171"/>
                <a:gd name="connsiteY6" fmla="*/ 118703 h 181790"/>
                <a:gd name="connsiteX7" fmla="*/ 296250 w 338171"/>
                <a:gd name="connsiteY7" fmla="*/ 108120 h 181790"/>
                <a:gd name="connsiteX8" fmla="*/ 328000 w 338171"/>
                <a:gd name="connsiteY8" fmla="*/ 108120 h 181790"/>
                <a:gd name="connsiteX9" fmla="*/ 336467 w 338171"/>
                <a:gd name="connsiteY9" fmla="*/ 61025 h 181790"/>
                <a:gd name="connsiteX10" fmla="*/ 325883 w 338171"/>
                <a:gd name="connsiteY10" fmla="*/ 8637 h 181790"/>
                <a:gd name="connsiteX11" fmla="*/ 222695 w 338171"/>
                <a:gd name="connsiteY11" fmla="*/ 3345 h 181790"/>
                <a:gd name="connsiteX12" fmla="*/ 194650 w 338171"/>
                <a:gd name="connsiteY12" fmla="*/ 42503 h 181790"/>
                <a:gd name="connsiteX13" fmla="*/ 131150 w 338171"/>
                <a:gd name="connsiteY13" fmla="*/ 44620 h 181790"/>
                <a:gd name="connsiteX14" fmla="*/ 112100 w 338171"/>
                <a:gd name="connsiteY14" fmla="*/ 10753 h 181790"/>
                <a:gd name="connsiteX15" fmla="*/ 10500 w 338171"/>
                <a:gd name="connsiteY15" fmla="*/ 10225 h 181790"/>
                <a:gd name="connsiteX0" fmla="*/ 10500 w 338171"/>
                <a:gd name="connsiteY0" fmla="*/ 10341 h 181906"/>
                <a:gd name="connsiteX1" fmla="*/ 12617 w 338171"/>
                <a:gd name="connsiteY1" fmla="*/ 95536 h 181906"/>
                <a:gd name="connsiteX2" fmla="*/ 93579 w 338171"/>
                <a:gd name="connsiteY2" fmla="*/ 104003 h 181906"/>
                <a:gd name="connsiteX3" fmla="*/ 121095 w 338171"/>
                <a:gd name="connsiteY3" fmla="*/ 136811 h 181906"/>
                <a:gd name="connsiteX4" fmla="*/ 122683 w 338171"/>
                <a:gd name="connsiteY4" fmla="*/ 171736 h 181906"/>
                <a:gd name="connsiteX5" fmla="*/ 215817 w 338171"/>
                <a:gd name="connsiteY5" fmla="*/ 178086 h 181906"/>
                <a:gd name="connsiteX6" fmla="*/ 229575 w 338171"/>
                <a:gd name="connsiteY6" fmla="*/ 118819 h 181906"/>
                <a:gd name="connsiteX7" fmla="*/ 296250 w 338171"/>
                <a:gd name="connsiteY7" fmla="*/ 108236 h 181906"/>
                <a:gd name="connsiteX8" fmla="*/ 328000 w 338171"/>
                <a:gd name="connsiteY8" fmla="*/ 108236 h 181906"/>
                <a:gd name="connsiteX9" fmla="*/ 336467 w 338171"/>
                <a:gd name="connsiteY9" fmla="*/ 61141 h 181906"/>
                <a:gd name="connsiteX10" fmla="*/ 325883 w 338171"/>
                <a:gd name="connsiteY10" fmla="*/ 8753 h 181906"/>
                <a:gd name="connsiteX11" fmla="*/ 222695 w 338171"/>
                <a:gd name="connsiteY11" fmla="*/ 3461 h 181906"/>
                <a:gd name="connsiteX12" fmla="*/ 197825 w 338171"/>
                <a:gd name="connsiteY12" fmla="*/ 44207 h 181906"/>
                <a:gd name="connsiteX13" fmla="*/ 131150 w 338171"/>
                <a:gd name="connsiteY13" fmla="*/ 44736 h 181906"/>
                <a:gd name="connsiteX14" fmla="*/ 112100 w 338171"/>
                <a:gd name="connsiteY14" fmla="*/ 10869 h 181906"/>
                <a:gd name="connsiteX15" fmla="*/ 10500 w 338171"/>
                <a:gd name="connsiteY15" fmla="*/ 10341 h 181906"/>
                <a:gd name="connsiteX0" fmla="*/ 10391 w 338062"/>
                <a:gd name="connsiteY0" fmla="*/ 10341 h 181906"/>
                <a:gd name="connsiteX1" fmla="*/ 12508 w 338062"/>
                <a:gd name="connsiteY1" fmla="*/ 95536 h 181906"/>
                <a:gd name="connsiteX2" fmla="*/ 93470 w 338062"/>
                <a:gd name="connsiteY2" fmla="*/ 104003 h 181906"/>
                <a:gd name="connsiteX3" fmla="*/ 120986 w 338062"/>
                <a:gd name="connsiteY3" fmla="*/ 136811 h 181906"/>
                <a:gd name="connsiteX4" fmla="*/ 122574 w 338062"/>
                <a:gd name="connsiteY4" fmla="*/ 171736 h 181906"/>
                <a:gd name="connsiteX5" fmla="*/ 215708 w 338062"/>
                <a:gd name="connsiteY5" fmla="*/ 178086 h 181906"/>
                <a:gd name="connsiteX6" fmla="*/ 229466 w 338062"/>
                <a:gd name="connsiteY6" fmla="*/ 118819 h 181906"/>
                <a:gd name="connsiteX7" fmla="*/ 296141 w 338062"/>
                <a:gd name="connsiteY7" fmla="*/ 108236 h 181906"/>
                <a:gd name="connsiteX8" fmla="*/ 327891 w 338062"/>
                <a:gd name="connsiteY8" fmla="*/ 108236 h 181906"/>
                <a:gd name="connsiteX9" fmla="*/ 336358 w 338062"/>
                <a:gd name="connsiteY9" fmla="*/ 61141 h 181906"/>
                <a:gd name="connsiteX10" fmla="*/ 325774 w 338062"/>
                <a:gd name="connsiteY10" fmla="*/ 8753 h 181906"/>
                <a:gd name="connsiteX11" fmla="*/ 222586 w 338062"/>
                <a:gd name="connsiteY11" fmla="*/ 3461 h 181906"/>
                <a:gd name="connsiteX12" fmla="*/ 197716 w 338062"/>
                <a:gd name="connsiteY12" fmla="*/ 44207 h 181906"/>
                <a:gd name="connsiteX13" fmla="*/ 131041 w 338062"/>
                <a:gd name="connsiteY13" fmla="*/ 44736 h 181906"/>
                <a:gd name="connsiteX14" fmla="*/ 110403 w 338062"/>
                <a:gd name="connsiteY14" fmla="*/ 6106 h 181906"/>
                <a:gd name="connsiteX15" fmla="*/ 10391 w 338062"/>
                <a:gd name="connsiteY15" fmla="*/ 10341 h 181906"/>
                <a:gd name="connsiteX0" fmla="*/ 10391 w 338062"/>
                <a:gd name="connsiteY0" fmla="*/ 10341 h 183003"/>
                <a:gd name="connsiteX1" fmla="*/ 12508 w 338062"/>
                <a:gd name="connsiteY1" fmla="*/ 95536 h 183003"/>
                <a:gd name="connsiteX2" fmla="*/ 93470 w 338062"/>
                <a:gd name="connsiteY2" fmla="*/ 104003 h 183003"/>
                <a:gd name="connsiteX3" fmla="*/ 120986 w 338062"/>
                <a:gd name="connsiteY3" fmla="*/ 136811 h 183003"/>
                <a:gd name="connsiteX4" fmla="*/ 127336 w 338062"/>
                <a:gd name="connsiteY4" fmla="*/ 174911 h 183003"/>
                <a:gd name="connsiteX5" fmla="*/ 215708 w 338062"/>
                <a:gd name="connsiteY5" fmla="*/ 178086 h 183003"/>
                <a:gd name="connsiteX6" fmla="*/ 229466 w 338062"/>
                <a:gd name="connsiteY6" fmla="*/ 118819 h 183003"/>
                <a:gd name="connsiteX7" fmla="*/ 296141 w 338062"/>
                <a:gd name="connsiteY7" fmla="*/ 108236 h 183003"/>
                <a:gd name="connsiteX8" fmla="*/ 327891 w 338062"/>
                <a:gd name="connsiteY8" fmla="*/ 108236 h 183003"/>
                <a:gd name="connsiteX9" fmla="*/ 336358 w 338062"/>
                <a:gd name="connsiteY9" fmla="*/ 61141 h 183003"/>
                <a:gd name="connsiteX10" fmla="*/ 325774 w 338062"/>
                <a:gd name="connsiteY10" fmla="*/ 8753 h 183003"/>
                <a:gd name="connsiteX11" fmla="*/ 222586 w 338062"/>
                <a:gd name="connsiteY11" fmla="*/ 3461 h 183003"/>
                <a:gd name="connsiteX12" fmla="*/ 197716 w 338062"/>
                <a:gd name="connsiteY12" fmla="*/ 44207 h 183003"/>
                <a:gd name="connsiteX13" fmla="*/ 131041 w 338062"/>
                <a:gd name="connsiteY13" fmla="*/ 44736 h 183003"/>
                <a:gd name="connsiteX14" fmla="*/ 110403 w 338062"/>
                <a:gd name="connsiteY14" fmla="*/ 6106 h 183003"/>
                <a:gd name="connsiteX15" fmla="*/ 10391 w 338062"/>
                <a:gd name="connsiteY15" fmla="*/ 10341 h 183003"/>
                <a:gd name="connsiteX0" fmla="*/ 10391 w 338062"/>
                <a:gd name="connsiteY0" fmla="*/ 10341 h 183445"/>
                <a:gd name="connsiteX1" fmla="*/ 12508 w 338062"/>
                <a:gd name="connsiteY1" fmla="*/ 95536 h 183445"/>
                <a:gd name="connsiteX2" fmla="*/ 93470 w 338062"/>
                <a:gd name="connsiteY2" fmla="*/ 104003 h 183445"/>
                <a:gd name="connsiteX3" fmla="*/ 120986 w 338062"/>
                <a:gd name="connsiteY3" fmla="*/ 136811 h 183445"/>
                <a:gd name="connsiteX4" fmla="*/ 127336 w 338062"/>
                <a:gd name="connsiteY4" fmla="*/ 174911 h 183445"/>
                <a:gd name="connsiteX5" fmla="*/ 215708 w 338062"/>
                <a:gd name="connsiteY5" fmla="*/ 178086 h 183445"/>
                <a:gd name="connsiteX6" fmla="*/ 229466 w 338062"/>
                <a:gd name="connsiteY6" fmla="*/ 118819 h 183445"/>
                <a:gd name="connsiteX7" fmla="*/ 296141 w 338062"/>
                <a:gd name="connsiteY7" fmla="*/ 108236 h 183445"/>
                <a:gd name="connsiteX8" fmla="*/ 327891 w 338062"/>
                <a:gd name="connsiteY8" fmla="*/ 108236 h 183445"/>
                <a:gd name="connsiteX9" fmla="*/ 336358 w 338062"/>
                <a:gd name="connsiteY9" fmla="*/ 61141 h 183445"/>
                <a:gd name="connsiteX10" fmla="*/ 325774 w 338062"/>
                <a:gd name="connsiteY10" fmla="*/ 8753 h 183445"/>
                <a:gd name="connsiteX11" fmla="*/ 222586 w 338062"/>
                <a:gd name="connsiteY11" fmla="*/ 3461 h 183445"/>
                <a:gd name="connsiteX12" fmla="*/ 197716 w 338062"/>
                <a:gd name="connsiteY12" fmla="*/ 44207 h 183445"/>
                <a:gd name="connsiteX13" fmla="*/ 131041 w 338062"/>
                <a:gd name="connsiteY13" fmla="*/ 44736 h 183445"/>
                <a:gd name="connsiteX14" fmla="*/ 110403 w 338062"/>
                <a:gd name="connsiteY14" fmla="*/ 6106 h 183445"/>
                <a:gd name="connsiteX15" fmla="*/ 10391 w 338062"/>
                <a:gd name="connsiteY15" fmla="*/ 10341 h 183445"/>
                <a:gd name="connsiteX0" fmla="*/ 10391 w 338062"/>
                <a:gd name="connsiteY0" fmla="*/ 10341 h 183146"/>
                <a:gd name="connsiteX1" fmla="*/ 12508 w 338062"/>
                <a:gd name="connsiteY1" fmla="*/ 95536 h 183146"/>
                <a:gd name="connsiteX2" fmla="*/ 93470 w 338062"/>
                <a:gd name="connsiteY2" fmla="*/ 104003 h 183146"/>
                <a:gd name="connsiteX3" fmla="*/ 119399 w 338062"/>
                <a:gd name="connsiteY3" fmla="*/ 133636 h 183146"/>
                <a:gd name="connsiteX4" fmla="*/ 127336 w 338062"/>
                <a:gd name="connsiteY4" fmla="*/ 174911 h 183146"/>
                <a:gd name="connsiteX5" fmla="*/ 215708 w 338062"/>
                <a:gd name="connsiteY5" fmla="*/ 178086 h 183146"/>
                <a:gd name="connsiteX6" fmla="*/ 229466 w 338062"/>
                <a:gd name="connsiteY6" fmla="*/ 118819 h 183146"/>
                <a:gd name="connsiteX7" fmla="*/ 296141 w 338062"/>
                <a:gd name="connsiteY7" fmla="*/ 108236 h 183146"/>
                <a:gd name="connsiteX8" fmla="*/ 327891 w 338062"/>
                <a:gd name="connsiteY8" fmla="*/ 108236 h 183146"/>
                <a:gd name="connsiteX9" fmla="*/ 336358 w 338062"/>
                <a:gd name="connsiteY9" fmla="*/ 61141 h 183146"/>
                <a:gd name="connsiteX10" fmla="*/ 325774 w 338062"/>
                <a:gd name="connsiteY10" fmla="*/ 8753 h 183146"/>
                <a:gd name="connsiteX11" fmla="*/ 222586 w 338062"/>
                <a:gd name="connsiteY11" fmla="*/ 3461 h 183146"/>
                <a:gd name="connsiteX12" fmla="*/ 197716 w 338062"/>
                <a:gd name="connsiteY12" fmla="*/ 44207 h 183146"/>
                <a:gd name="connsiteX13" fmla="*/ 131041 w 338062"/>
                <a:gd name="connsiteY13" fmla="*/ 44736 h 183146"/>
                <a:gd name="connsiteX14" fmla="*/ 110403 w 338062"/>
                <a:gd name="connsiteY14" fmla="*/ 6106 h 183146"/>
                <a:gd name="connsiteX15" fmla="*/ 10391 w 338062"/>
                <a:gd name="connsiteY15" fmla="*/ 10341 h 18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8062" h="183146">
                  <a:moveTo>
                    <a:pt x="10391" y="10341"/>
                  </a:moveTo>
                  <a:cubicBezTo>
                    <a:pt x="-5925" y="25246"/>
                    <a:pt x="-1339" y="79926"/>
                    <a:pt x="12508" y="95536"/>
                  </a:cubicBezTo>
                  <a:cubicBezTo>
                    <a:pt x="26355" y="111146"/>
                    <a:pt x="75655" y="97653"/>
                    <a:pt x="93470" y="104003"/>
                  </a:cubicBezTo>
                  <a:cubicBezTo>
                    <a:pt x="111285" y="110353"/>
                    <a:pt x="113755" y="121818"/>
                    <a:pt x="119399" y="133636"/>
                  </a:cubicBezTo>
                  <a:cubicBezTo>
                    <a:pt x="125043" y="145454"/>
                    <a:pt x="111285" y="167503"/>
                    <a:pt x="127336" y="174911"/>
                  </a:cubicBezTo>
                  <a:cubicBezTo>
                    <a:pt x="143387" y="182319"/>
                    <a:pt x="198686" y="187435"/>
                    <a:pt x="215708" y="178086"/>
                  </a:cubicBezTo>
                  <a:cubicBezTo>
                    <a:pt x="232730" y="168737"/>
                    <a:pt x="216061" y="130461"/>
                    <a:pt x="229466" y="118819"/>
                  </a:cubicBezTo>
                  <a:cubicBezTo>
                    <a:pt x="242871" y="107177"/>
                    <a:pt x="279737" y="110000"/>
                    <a:pt x="296141" y="108236"/>
                  </a:cubicBezTo>
                  <a:cubicBezTo>
                    <a:pt x="312545" y="106472"/>
                    <a:pt x="321188" y="116085"/>
                    <a:pt x="327891" y="108236"/>
                  </a:cubicBezTo>
                  <a:cubicBezTo>
                    <a:pt x="334594" y="100387"/>
                    <a:pt x="336711" y="77721"/>
                    <a:pt x="336358" y="61141"/>
                  </a:cubicBezTo>
                  <a:cubicBezTo>
                    <a:pt x="336005" y="44561"/>
                    <a:pt x="344736" y="18366"/>
                    <a:pt x="325774" y="8753"/>
                  </a:cubicBezTo>
                  <a:cubicBezTo>
                    <a:pt x="306812" y="-860"/>
                    <a:pt x="243929" y="-2448"/>
                    <a:pt x="222586" y="3461"/>
                  </a:cubicBezTo>
                  <a:cubicBezTo>
                    <a:pt x="201243" y="9370"/>
                    <a:pt x="212973" y="37328"/>
                    <a:pt x="197716" y="44207"/>
                  </a:cubicBezTo>
                  <a:cubicBezTo>
                    <a:pt x="182459" y="51086"/>
                    <a:pt x="144799" y="50028"/>
                    <a:pt x="131041" y="44736"/>
                  </a:cubicBezTo>
                  <a:cubicBezTo>
                    <a:pt x="117283" y="39444"/>
                    <a:pt x="130511" y="11838"/>
                    <a:pt x="110403" y="6106"/>
                  </a:cubicBezTo>
                  <a:cubicBezTo>
                    <a:pt x="90295" y="374"/>
                    <a:pt x="26707" y="-4564"/>
                    <a:pt x="10391" y="10341"/>
                  </a:cubicBezTo>
                  <a:close/>
                </a:path>
              </a:pathLst>
            </a:custGeom>
            <a:solidFill>
              <a:srgbClr val="5A5F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BBE1AF6B-B632-493D-8513-2FC79B846D47}"/>
                </a:ext>
              </a:extLst>
            </p:cNvPr>
            <p:cNvSpPr/>
            <p:nvPr/>
          </p:nvSpPr>
          <p:spPr>
            <a:xfrm>
              <a:off x="1288207" y="4125028"/>
              <a:ext cx="338062" cy="183146"/>
            </a:xfrm>
            <a:custGeom>
              <a:avLst/>
              <a:gdLst>
                <a:gd name="connsiteX0" fmla="*/ 10941 w 335795"/>
                <a:gd name="connsiteY0" fmla="*/ 13229 h 180397"/>
                <a:gd name="connsiteX1" fmla="*/ 13058 w 335795"/>
                <a:gd name="connsiteY1" fmla="*/ 93662 h 180397"/>
                <a:gd name="connsiteX2" fmla="*/ 101958 w 335795"/>
                <a:gd name="connsiteY2" fmla="*/ 102129 h 180397"/>
                <a:gd name="connsiteX3" fmla="*/ 123124 w 335795"/>
                <a:gd name="connsiteY3" fmla="*/ 138112 h 180397"/>
                <a:gd name="connsiteX4" fmla="*/ 123124 w 335795"/>
                <a:gd name="connsiteY4" fmla="*/ 169862 h 180397"/>
                <a:gd name="connsiteX5" fmla="*/ 216258 w 335795"/>
                <a:gd name="connsiteY5" fmla="*/ 176212 h 180397"/>
                <a:gd name="connsiteX6" fmla="*/ 220491 w 335795"/>
                <a:gd name="connsiteY6" fmla="*/ 110595 h 180397"/>
                <a:gd name="connsiteX7" fmla="*/ 296691 w 335795"/>
                <a:gd name="connsiteY7" fmla="*/ 106362 h 180397"/>
                <a:gd name="connsiteX8" fmla="*/ 328441 w 335795"/>
                <a:gd name="connsiteY8" fmla="*/ 106362 h 180397"/>
                <a:gd name="connsiteX9" fmla="*/ 330558 w 335795"/>
                <a:gd name="connsiteY9" fmla="*/ 64029 h 180397"/>
                <a:gd name="connsiteX10" fmla="*/ 326324 w 335795"/>
                <a:gd name="connsiteY10" fmla="*/ 6879 h 180397"/>
                <a:gd name="connsiteX11" fmla="*/ 218374 w 335795"/>
                <a:gd name="connsiteY11" fmla="*/ 4762 h 180397"/>
                <a:gd name="connsiteX12" fmla="*/ 195091 w 335795"/>
                <a:gd name="connsiteY12" fmla="*/ 40745 h 180397"/>
                <a:gd name="connsiteX13" fmla="*/ 131591 w 335795"/>
                <a:gd name="connsiteY13" fmla="*/ 42862 h 180397"/>
                <a:gd name="connsiteX14" fmla="*/ 112541 w 335795"/>
                <a:gd name="connsiteY14" fmla="*/ 8995 h 180397"/>
                <a:gd name="connsiteX15" fmla="*/ 10941 w 335795"/>
                <a:gd name="connsiteY15" fmla="*/ 13229 h 180397"/>
                <a:gd name="connsiteX0" fmla="*/ 10941 w 335795"/>
                <a:gd name="connsiteY0" fmla="*/ 13229 h 179929"/>
                <a:gd name="connsiteX1" fmla="*/ 13058 w 335795"/>
                <a:gd name="connsiteY1" fmla="*/ 93662 h 179929"/>
                <a:gd name="connsiteX2" fmla="*/ 101958 w 335795"/>
                <a:gd name="connsiteY2" fmla="*/ 102129 h 179929"/>
                <a:gd name="connsiteX3" fmla="*/ 123124 w 335795"/>
                <a:gd name="connsiteY3" fmla="*/ 138112 h 179929"/>
                <a:gd name="connsiteX4" fmla="*/ 123124 w 335795"/>
                <a:gd name="connsiteY4" fmla="*/ 169862 h 179929"/>
                <a:gd name="connsiteX5" fmla="*/ 216258 w 335795"/>
                <a:gd name="connsiteY5" fmla="*/ 176212 h 179929"/>
                <a:gd name="connsiteX6" fmla="*/ 230016 w 335795"/>
                <a:gd name="connsiteY6" fmla="*/ 116945 h 179929"/>
                <a:gd name="connsiteX7" fmla="*/ 296691 w 335795"/>
                <a:gd name="connsiteY7" fmla="*/ 106362 h 179929"/>
                <a:gd name="connsiteX8" fmla="*/ 328441 w 335795"/>
                <a:gd name="connsiteY8" fmla="*/ 106362 h 179929"/>
                <a:gd name="connsiteX9" fmla="*/ 330558 w 335795"/>
                <a:gd name="connsiteY9" fmla="*/ 64029 h 179929"/>
                <a:gd name="connsiteX10" fmla="*/ 326324 w 335795"/>
                <a:gd name="connsiteY10" fmla="*/ 6879 h 179929"/>
                <a:gd name="connsiteX11" fmla="*/ 218374 w 335795"/>
                <a:gd name="connsiteY11" fmla="*/ 4762 h 179929"/>
                <a:gd name="connsiteX12" fmla="*/ 195091 w 335795"/>
                <a:gd name="connsiteY12" fmla="*/ 40745 h 179929"/>
                <a:gd name="connsiteX13" fmla="*/ 131591 w 335795"/>
                <a:gd name="connsiteY13" fmla="*/ 42862 h 179929"/>
                <a:gd name="connsiteX14" fmla="*/ 112541 w 335795"/>
                <a:gd name="connsiteY14" fmla="*/ 8995 h 179929"/>
                <a:gd name="connsiteX15" fmla="*/ 10941 w 335795"/>
                <a:gd name="connsiteY15" fmla="*/ 13229 h 179929"/>
                <a:gd name="connsiteX0" fmla="*/ 10500 w 335354"/>
                <a:gd name="connsiteY0" fmla="*/ 13229 h 179929"/>
                <a:gd name="connsiteX1" fmla="*/ 12617 w 335354"/>
                <a:gd name="connsiteY1" fmla="*/ 93662 h 179929"/>
                <a:gd name="connsiteX2" fmla="*/ 93579 w 335354"/>
                <a:gd name="connsiteY2" fmla="*/ 102129 h 179929"/>
                <a:gd name="connsiteX3" fmla="*/ 122683 w 335354"/>
                <a:gd name="connsiteY3" fmla="*/ 138112 h 179929"/>
                <a:gd name="connsiteX4" fmla="*/ 122683 w 335354"/>
                <a:gd name="connsiteY4" fmla="*/ 169862 h 179929"/>
                <a:gd name="connsiteX5" fmla="*/ 215817 w 335354"/>
                <a:gd name="connsiteY5" fmla="*/ 176212 h 179929"/>
                <a:gd name="connsiteX6" fmla="*/ 229575 w 335354"/>
                <a:gd name="connsiteY6" fmla="*/ 116945 h 179929"/>
                <a:gd name="connsiteX7" fmla="*/ 296250 w 335354"/>
                <a:gd name="connsiteY7" fmla="*/ 106362 h 179929"/>
                <a:gd name="connsiteX8" fmla="*/ 328000 w 335354"/>
                <a:gd name="connsiteY8" fmla="*/ 106362 h 179929"/>
                <a:gd name="connsiteX9" fmla="*/ 330117 w 335354"/>
                <a:gd name="connsiteY9" fmla="*/ 64029 h 179929"/>
                <a:gd name="connsiteX10" fmla="*/ 325883 w 335354"/>
                <a:gd name="connsiteY10" fmla="*/ 6879 h 179929"/>
                <a:gd name="connsiteX11" fmla="*/ 217933 w 335354"/>
                <a:gd name="connsiteY11" fmla="*/ 4762 h 179929"/>
                <a:gd name="connsiteX12" fmla="*/ 194650 w 335354"/>
                <a:gd name="connsiteY12" fmla="*/ 40745 h 179929"/>
                <a:gd name="connsiteX13" fmla="*/ 131150 w 335354"/>
                <a:gd name="connsiteY13" fmla="*/ 42862 h 179929"/>
                <a:gd name="connsiteX14" fmla="*/ 112100 w 335354"/>
                <a:gd name="connsiteY14" fmla="*/ 8995 h 179929"/>
                <a:gd name="connsiteX15" fmla="*/ 10500 w 335354"/>
                <a:gd name="connsiteY15" fmla="*/ 13229 h 179929"/>
                <a:gd name="connsiteX0" fmla="*/ 10500 w 335354"/>
                <a:gd name="connsiteY0" fmla="*/ 13229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13229 h 180032"/>
                <a:gd name="connsiteX0" fmla="*/ 10500 w 335354"/>
                <a:gd name="connsiteY0" fmla="*/ 8467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8467 h 180032"/>
                <a:gd name="connsiteX0" fmla="*/ 10500 w 338456"/>
                <a:gd name="connsiteY0" fmla="*/ 8174 h 179739"/>
                <a:gd name="connsiteX1" fmla="*/ 12617 w 338456"/>
                <a:gd name="connsiteY1" fmla="*/ 93369 h 179739"/>
                <a:gd name="connsiteX2" fmla="*/ 93579 w 338456"/>
                <a:gd name="connsiteY2" fmla="*/ 101836 h 179739"/>
                <a:gd name="connsiteX3" fmla="*/ 121095 w 338456"/>
                <a:gd name="connsiteY3" fmla="*/ 134644 h 179739"/>
                <a:gd name="connsiteX4" fmla="*/ 122683 w 338456"/>
                <a:gd name="connsiteY4" fmla="*/ 169569 h 179739"/>
                <a:gd name="connsiteX5" fmla="*/ 215817 w 338456"/>
                <a:gd name="connsiteY5" fmla="*/ 175919 h 179739"/>
                <a:gd name="connsiteX6" fmla="*/ 229575 w 338456"/>
                <a:gd name="connsiteY6" fmla="*/ 116652 h 179739"/>
                <a:gd name="connsiteX7" fmla="*/ 296250 w 338456"/>
                <a:gd name="connsiteY7" fmla="*/ 106069 h 179739"/>
                <a:gd name="connsiteX8" fmla="*/ 328000 w 338456"/>
                <a:gd name="connsiteY8" fmla="*/ 106069 h 179739"/>
                <a:gd name="connsiteX9" fmla="*/ 336467 w 338456"/>
                <a:gd name="connsiteY9" fmla="*/ 58974 h 179739"/>
                <a:gd name="connsiteX10" fmla="*/ 325883 w 338456"/>
                <a:gd name="connsiteY10" fmla="*/ 6586 h 179739"/>
                <a:gd name="connsiteX11" fmla="*/ 217933 w 338456"/>
                <a:gd name="connsiteY11" fmla="*/ 4469 h 179739"/>
                <a:gd name="connsiteX12" fmla="*/ 194650 w 338456"/>
                <a:gd name="connsiteY12" fmla="*/ 40452 h 179739"/>
                <a:gd name="connsiteX13" fmla="*/ 131150 w 338456"/>
                <a:gd name="connsiteY13" fmla="*/ 42569 h 179739"/>
                <a:gd name="connsiteX14" fmla="*/ 112100 w 338456"/>
                <a:gd name="connsiteY14" fmla="*/ 8702 h 179739"/>
                <a:gd name="connsiteX15" fmla="*/ 10500 w 338456"/>
                <a:gd name="connsiteY15" fmla="*/ 8174 h 179739"/>
                <a:gd name="connsiteX0" fmla="*/ 10500 w 338171"/>
                <a:gd name="connsiteY0" fmla="*/ 10225 h 181790"/>
                <a:gd name="connsiteX1" fmla="*/ 12617 w 338171"/>
                <a:gd name="connsiteY1" fmla="*/ 95420 h 181790"/>
                <a:gd name="connsiteX2" fmla="*/ 93579 w 338171"/>
                <a:gd name="connsiteY2" fmla="*/ 103887 h 181790"/>
                <a:gd name="connsiteX3" fmla="*/ 121095 w 338171"/>
                <a:gd name="connsiteY3" fmla="*/ 136695 h 181790"/>
                <a:gd name="connsiteX4" fmla="*/ 122683 w 338171"/>
                <a:gd name="connsiteY4" fmla="*/ 171620 h 181790"/>
                <a:gd name="connsiteX5" fmla="*/ 215817 w 338171"/>
                <a:gd name="connsiteY5" fmla="*/ 177970 h 181790"/>
                <a:gd name="connsiteX6" fmla="*/ 229575 w 338171"/>
                <a:gd name="connsiteY6" fmla="*/ 118703 h 181790"/>
                <a:gd name="connsiteX7" fmla="*/ 296250 w 338171"/>
                <a:gd name="connsiteY7" fmla="*/ 108120 h 181790"/>
                <a:gd name="connsiteX8" fmla="*/ 328000 w 338171"/>
                <a:gd name="connsiteY8" fmla="*/ 108120 h 181790"/>
                <a:gd name="connsiteX9" fmla="*/ 336467 w 338171"/>
                <a:gd name="connsiteY9" fmla="*/ 61025 h 181790"/>
                <a:gd name="connsiteX10" fmla="*/ 325883 w 338171"/>
                <a:gd name="connsiteY10" fmla="*/ 8637 h 181790"/>
                <a:gd name="connsiteX11" fmla="*/ 222695 w 338171"/>
                <a:gd name="connsiteY11" fmla="*/ 3345 h 181790"/>
                <a:gd name="connsiteX12" fmla="*/ 194650 w 338171"/>
                <a:gd name="connsiteY12" fmla="*/ 42503 h 181790"/>
                <a:gd name="connsiteX13" fmla="*/ 131150 w 338171"/>
                <a:gd name="connsiteY13" fmla="*/ 44620 h 181790"/>
                <a:gd name="connsiteX14" fmla="*/ 112100 w 338171"/>
                <a:gd name="connsiteY14" fmla="*/ 10753 h 181790"/>
                <a:gd name="connsiteX15" fmla="*/ 10500 w 338171"/>
                <a:gd name="connsiteY15" fmla="*/ 10225 h 181790"/>
                <a:gd name="connsiteX0" fmla="*/ 10500 w 338171"/>
                <a:gd name="connsiteY0" fmla="*/ 10341 h 181906"/>
                <a:gd name="connsiteX1" fmla="*/ 12617 w 338171"/>
                <a:gd name="connsiteY1" fmla="*/ 95536 h 181906"/>
                <a:gd name="connsiteX2" fmla="*/ 93579 w 338171"/>
                <a:gd name="connsiteY2" fmla="*/ 104003 h 181906"/>
                <a:gd name="connsiteX3" fmla="*/ 121095 w 338171"/>
                <a:gd name="connsiteY3" fmla="*/ 136811 h 181906"/>
                <a:gd name="connsiteX4" fmla="*/ 122683 w 338171"/>
                <a:gd name="connsiteY4" fmla="*/ 171736 h 181906"/>
                <a:gd name="connsiteX5" fmla="*/ 215817 w 338171"/>
                <a:gd name="connsiteY5" fmla="*/ 178086 h 181906"/>
                <a:gd name="connsiteX6" fmla="*/ 229575 w 338171"/>
                <a:gd name="connsiteY6" fmla="*/ 118819 h 181906"/>
                <a:gd name="connsiteX7" fmla="*/ 296250 w 338171"/>
                <a:gd name="connsiteY7" fmla="*/ 108236 h 181906"/>
                <a:gd name="connsiteX8" fmla="*/ 328000 w 338171"/>
                <a:gd name="connsiteY8" fmla="*/ 108236 h 181906"/>
                <a:gd name="connsiteX9" fmla="*/ 336467 w 338171"/>
                <a:gd name="connsiteY9" fmla="*/ 61141 h 181906"/>
                <a:gd name="connsiteX10" fmla="*/ 325883 w 338171"/>
                <a:gd name="connsiteY10" fmla="*/ 8753 h 181906"/>
                <a:gd name="connsiteX11" fmla="*/ 222695 w 338171"/>
                <a:gd name="connsiteY11" fmla="*/ 3461 h 181906"/>
                <a:gd name="connsiteX12" fmla="*/ 197825 w 338171"/>
                <a:gd name="connsiteY12" fmla="*/ 44207 h 181906"/>
                <a:gd name="connsiteX13" fmla="*/ 131150 w 338171"/>
                <a:gd name="connsiteY13" fmla="*/ 44736 h 181906"/>
                <a:gd name="connsiteX14" fmla="*/ 112100 w 338171"/>
                <a:gd name="connsiteY14" fmla="*/ 10869 h 181906"/>
                <a:gd name="connsiteX15" fmla="*/ 10500 w 338171"/>
                <a:gd name="connsiteY15" fmla="*/ 10341 h 181906"/>
                <a:gd name="connsiteX0" fmla="*/ 10391 w 338062"/>
                <a:gd name="connsiteY0" fmla="*/ 10341 h 181906"/>
                <a:gd name="connsiteX1" fmla="*/ 12508 w 338062"/>
                <a:gd name="connsiteY1" fmla="*/ 95536 h 181906"/>
                <a:gd name="connsiteX2" fmla="*/ 93470 w 338062"/>
                <a:gd name="connsiteY2" fmla="*/ 104003 h 181906"/>
                <a:gd name="connsiteX3" fmla="*/ 120986 w 338062"/>
                <a:gd name="connsiteY3" fmla="*/ 136811 h 181906"/>
                <a:gd name="connsiteX4" fmla="*/ 122574 w 338062"/>
                <a:gd name="connsiteY4" fmla="*/ 171736 h 181906"/>
                <a:gd name="connsiteX5" fmla="*/ 215708 w 338062"/>
                <a:gd name="connsiteY5" fmla="*/ 178086 h 181906"/>
                <a:gd name="connsiteX6" fmla="*/ 229466 w 338062"/>
                <a:gd name="connsiteY6" fmla="*/ 118819 h 181906"/>
                <a:gd name="connsiteX7" fmla="*/ 296141 w 338062"/>
                <a:gd name="connsiteY7" fmla="*/ 108236 h 181906"/>
                <a:gd name="connsiteX8" fmla="*/ 327891 w 338062"/>
                <a:gd name="connsiteY8" fmla="*/ 108236 h 181906"/>
                <a:gd name="connsiteX9" fmla="*/ 336358 w 338062"/>
                <a:gd name="connsiteY9" fmla="*/ 61141 h 181906"/>
                <a:gd name="connsiteX10" fmla="*/ 325774 w 338062"/>
                <a:gd name="connsiteY10" fmla="*/ 8753 h 181906"/>
                <a:gd name="connsiteX11" fmla="*/ 222586 w 338062"/>
                <a:gd name="connsiteY11" fmla="*/ 3461 h 181906"/>
                <a:gd name="connsiteX12" fmla="*/ 197716 w 338062"/>
                <a:gd name="connsiteY12" fmla="*/ 44207 h 181906"/>
                <a:gd name="connsiteX13" fmla="*/ 131041 w 338062"/>
                <a:gd name="connsiteY13" fmla="*/ 44736 h 181906"/>
                <a:gd name="connsiteX14" fmla="*/ 110403 w 338062"/>
                <a:gd name="connsiteY14" fmla="*/ 6106 h 181906"/>
                <a:gd name="connsiteX15" fmla="*/ 10391 w 338062"/>
                <a:gd name="connsiteY15" fmla="*/ 10341 h 181906"/>
                <a:gd name="connsiteX0" fmla="*/ 10391 w 338062"/>
                <a:gd name="connsiteY0" fmla="*/ 10341 h 183003"/>
                <a:gd name="connsiteX1" fmla="*/ 12508 w 338062"/>
                <a:gd name="connsiteY1" fmla="*/ 95536 h 183003"/>
                <a:gd name="connsiteX2" fmla="*/ 93470 w 338062"/>
                <a:gd name="connsiteY2" fmla="*/ 104003 h 183003"/>
                <a:gd name="connsiteX3" fmla="*/ 120986 w 338062"/>
                <a:gd name="connsiteY3" fmla="*/ 136811 h 183003"/>
                <a:gd name="connsiteX4" fmla="*/ 127336 w 338062"/>
                <a:gd name="connsiteY4" fmla="*/ 174911 h 183003"/>
                <a:gd name="connsiteX5" fmla="*/ 215708 w 338062"/>
                <a:gd name="connsiteY5" fmla="*/ 178086 h 183003"/>
                <a:gd name="connsiteX6" fmla="*/ 229466 w 338062"/>
                <a:gd name="connsiteY6" fmla="*/ 118819 h 183003"/>
                <a:gd name="connsiteX7" fmla="*/ 296141 w 338062"/>
                <a:gd name="connsiteY7" fmla="*/ 108236 h 183003"/>
                <a:gd name="connsiteX8" fmla="*/ 327891 w 338062"/>
                <a:gd name="connsiteY8" fmla="*/ 108236 h 183003"/>
                <a:gd name="connsiteX9" fmla="*/ 336358 w 338062"/>
                <a:gd name="connsiteY9" fmla="*/ 61141 h 183003"/>
                <a:gd name="connsiteX10" fmla="*/ 325774 w 338062"/>
                <a:gd name="connsiteY10" fmla="*/ 8753 h 183003"/>
                <a:gd name="connsiteX11" fmla="*/ 222586 w 338062"/>
                <a:gd name="connsiteY11" fmla="*/ 3461 h 183003"/>
                <a:gd name="connsiteX12" fmla="*/ 197716 w 338062"/>
                <a:gd name="connsiteY12" fmla="*/ 44207 h 183003"/>
                <a:gd name="connsiteX13" fmla="*/ 131041 w 338062"/>
                <a:gd name="connsiteY13" fmla="*/ 44736 h 183003"/>
                <a:gd name="connsiteX14" fmla="*/ 110403 w 338062"/>
                <a:gd name="connsiteY14" fmla="*/ 6106 h 183003"/>
                <a:gd name="connsiteX15" fmla="*/ 10391 w 338062"/>
                <a:gd name="connsiteY15" fmla="*/ 10341 h 183003"/>
                <a:gd name="connsiteX0" fmla="*/ 10391 w 338062"/>
                <a:gd name="connsiteY0" fmla="*/ 10341 h 183445"/>
                <a:gd name="connsiteX1" fmla="*/ 12508 w 338062"/>
                <a:gd name="connsiteY1" fmla="*/ 95536 h 183445"/>
                <a:gd name="connsiteX2" fmla="*/ 93470 w 338062"/>
                <a:gd name="connsiteY2" fmla="*/ 104003 h 183445"/>
                <a:gd name="connsiteX3" fmla="*/ 120986 w 338062"/>
                <a:gd name="connsiteY3" fmla="*/ 136811 h 183445"/>
                <a:gd name="connsiteX4" fmla="*/ 127336 w 338062"/>
                <a:gd name="connsiteY4" fmla="*/ 174911 h 183445"/>
                <a:gd name="connsiteX5" fmla="*/ 215708 w 338062"/>
                <a:gd name="connsiteY5" fmla="*/ 178086 h 183445"/>
                <a:gd name="connsiteX6" fmla="*/ 229466 w 338062"/>
                <a:gd name="connsiteY6" fmla="*/ 118819 h 183445"/>
                <a:gd name="connsiteX7" fmla="*/ 296141 w 338062"/>
                <a:gd name="connsiteY7" fmla="*/ 108236 h 183445"/>
                <a:gd name="connsiteX8" fmla="*/ 327891 w 338062"/>
                <a:gd name="connsiteY8" fmla="*/ 108236 h 183445"/>
                <a:gd name="connsiteX9" fmla="*/ 336358 w 338062"/>
                <a:gd name="connsiteY9" fmla="*/ 61141 h 183445"/>
                <a:gd name="connsiteX10" fmla="*/ 325774 w 338062"/>
                <a:gd name="connsiteY10" fmla="*/ 8753 h 183445"/>
                <a:gd name="connsiteX11" fmla="*/ 222586 w 338062"/>
                <a:gd name="connsiteY11" fmla="*/ 3461 h 183445"/>
                <a:gd name="connsiteX12" fmla="*/ 197716 w 338062"/>
                <a:gd name="connsiteY12" fmla="*/ 44207 h 183445"/>
                <a:gd name="connsiteX13" fmla="*/ 131041 w 338062"/>
                <a:gd name="connsiteY13" fmla="*/ 44736 h 183445"/>
                <a:gd name="connsiteX14" fmla="*/ 110403 w 338062"/>
                <a:gd name="connsiteY14" fmla="*/ 6106 h 183445"/>
                <a:gd name="connsiteX15" fmla="*/ 10391 w 338062"/>
                <a:gd name="connsiteY15" fmla="*/ 10341 h 183445"/>
                <a:gd name="connsiteX0" fmla="*/ 10391 w 338062"/>
                <a:gd name="connsiteY0" fmla="*/ 10341 h 183146"/>
                <a:gd name="connsiteX1" fmla="*/ 12508 w 338062"/>
                <a:gd name="connsiteY1" fmla="*/ 95536 h 183146"/>
                <a:gd name="connsiteX2" fmla="*/ 93470 w 338062"/>
                <a:gd name="connsiteY2" fmla="*/ 104003 h 183146"/>
                <a:gd name="connsiteX3" fmla="*/ 119399 w 338062"/>
                <a:gd name="connsiteY3" fmla="*/ 133636 h 183146"/>
                <a:gd name="connsiteX4" fmla="*/ 127336 w 338062"/>
                <a:gd name="connsiteY4" fmla="*/ 174911 h 183146"/>
                <a:gd name="connsiteX5" fmla="*/ 215708 w 338062"/>
                <a:gd name="connsiteY5" fmla="*/ 178086 h 183146"/>
                <a:gd name="connsiteX6" fmla="*/ 229466 w 338062"/>
                <a:gd name="connsiteY6" fmla="*/ 118819 h 183146"/>
                <a:gd name="connsiteX7" fmla="*/ 296141 w 338062"/>
                <a:gd name="connsiteY7" fmla="*/ 108236 h 183146"/>
                <a:gd name="connsiteX8" fmla="*/ 327891 w 338062"/>
                <a:gd name="connsiteY8" fmla="*/ 108236 h 183146"/>
                <a:gd name="connsiteX9" fmla="*/ 336358 w 338062"/>
                <a:gd name="connsiteY9" fmla="*/ 61141 h 183146"/>
                <a:gd name="connsiteX10" fmla="*/ 325774 w 338062"/>
                <a:gd name="connsiteY10" fmla="*/ 8753 h 183146"/>
                <a:gd name="connsiteX11" fmla="*/ 222586 w 338062"/>
                <a:gd name="connsiteY11" fmla="*/ 3461 h 183146"/>
                <a:gd name="connsiteX12" fmla="*/ 197716 w 338062"/>
                <a:gd name="connsiteY12" fmla="*/ 44207 h 183146"/>
                <a:gd name="connsiteX13" fmla="*/ 131041 w 338062"/>
                <a:gd name="connsiteY13" fmla="*/ 44736 h 183146"/>
                <a:gd name="connsiteX14" fmla="*/ 110403 w 338062"/>
                <a:gd name="connsiteY14" fmla="*/ 6106 h 183146"/>
                <a:gd name="connsiteX15" fmla="*/ 10391 w 338062"/>
                <a:gd name="connsiteY15" fmla="*/ 10341 h 18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8062" h="183146">
                  <a:moveTo>
                    <a:pt x="10391" y="10341"/>
                  </a:moveTo>
                  <a:cubicBezTo>
                    <a:pt x="-5925" y="25246"/>
                    <a:pt x="-1339" y="79926"/>
                    <a:pt x="12508" y="95536"/>
                  </a:cubicBezTo>
                  <a:cubicBezTo>
                    <a:pt x="26355" y="111146"/>
                    <a:pt x="75655" y="97653"/>
                    <a:pt x="93470" y="104003"/>
                  </a:cubicBezTo>
                  <a:cubicBezTo>
                    <a:pt x="111285" y="110353"/>
                    <a:pt x="113755" y="121818"/>
                    <a:pt x="119399" y="133636"/>
                  </a:cubicBezTo>
                  <a:cubicBezTo>
                    <a:pt x="125043" y="145454"/>
                    <a:pt x="111285" y="167503"/>
                    <a:pt x="127336" y="174911"/>
                  </a:cubicBezTo>
                  <a:cubicBezTo>
                    <a:pt x="143387" y="182319"/>
                    <a:pt x="198686" y="187435"/>
                    <a:pt x="215708" y="178086"/>
                  </a:cubicBezTo>
                  <a:cubicBezTo>
                    <a:pt x="232730" y="168737"/>
                    <a:pt x="216061" y="130461"/>
                    <a:pt x="229466" y="118819"/>
                  </a:cubicBezTo>
                  <a:cubicBezTo>
                    <a:pt x="242871" y="107177"/>
                    <a:pt x="279737" y="110000"/>
                    <a:pt x="296141" y="108236"/>
                  </a:cubicBezTo>
                  <a:cubicBezTo>
                    <a:pt x="312545" y="106472"/>
                    <a:pt x="321188" y="116085"/>
                    <a:pt x="327891" y="108236"/>
                  </a:cubicBezTo>
                  <a:cubicBezTo>
                    <a:pt x="334594" y="100387"/>
                    <a:pt x="336711" y="77721"/>
                    <a:pt x="336358" y="61141"/>
                  </a:cubicBezTo>
                  <a:cubicBezTo>
                    <a:pt x="336005" y="44561"/>
                    <a:pt x="344736" y="18366"/>
                    <a:pt x="325774" y="8753"/>
                  </a:cubicBezTo>
                  <a:cubicBezTo>
                    <a:pt x="306812" y="-860"/>
                    <a:pt x="243929" y="-2448"/>
                    <a:pt x="222586" y="3461"/>
                  </a:cubicBezTo>
                  <a:cubicBezTo>
                    <a:pt x="201243" y="9370"/>
                    <a:pt x="212973" y="37328"/>
                    <a:pt x="197716" y="44207"/>
                  </a:cubicBezTo>
                  <a:cubicBezTo>
                    <a:pt x="182459" y="51086"/>
                    <a:pt x="144799" y="50028"/>
                    <a:pt x="131041" y="44736"/>
                  </a:cubicBezTo>
                  <a:cubicBezTo>
                    <a:pt x="117283" y="39444"/>
                    <a:pt x="130511" y="11838"/>
                    <a:pt x="110403" y="6106"/>
                  </a:cubicBezTo>
                  <a:cubicBezTo>
                    <a:pt x="90295" y="374"/>
                    <a:pt x="26707" y="-4564"/>
                    <a:pt x="10391" y="10341"/>
                  </a:cubicBezTo>
                  <a:close/>
                </a:path>
              </a:pathLst>
            </a:custGeom>
            <a:solidFill>
              <a:srgbClr val="5A5F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EE92F42-653C-44E9-9D06-B8590A7E16E1}"/>
                </a:ext>
              </a:extLst>
            </p:cNvPr>
            <p:cNvSpPr/>
            <p:nvPr/>
          </p:nvSpPr>
          <p:spPr>
            <a:xfrm>
              <a:off x="2033094" y="4118279"/>
              <a:ext cx="338062" cy="183146"/>
            </a:xfrm>
            <a:custGeom>
              <a:avLst/>
              <a:gdLst>
                <a:gd name="connsiteX0" fmla="*/ 10941 w 335795"/>
                <a:gd name="connsiteY0" fmla="*/ 13229 h 180397"/>
                <a:gd name="connsiteX1" fmla="*/ 13058 w 335795"/>
                <a:gd name="connsiteY1" fmla="*/ 93662 h 180397"/>
                <a:gd name="connsiteX2" fmla="*/ 101958 w 335795"/>
                <a:gd name="connsiteY2" fmla="*/ 102129 h 180397"/>
                <a:gd name="connsiteX3" fmla="*/ 123124 w 335795"/>
                <a:gd name="connsiteY3" fmla="*/ 138112 h 180397"/>
                <a:gd name="connsiteX4" fmla="*/ 123124 w 335795"/>
                <a:gd name="connsiteY4" fmla="*/ 169862 h 180397"/>
                <a:gd name="connsiteX5" fmla="*/ 216258 w 335795"/>
                <a:gd name="connsiteY5" fmla="*/ 176212 h 180397"/>
                <a:gd name="connsiteX6" fmla="*/ 220491 w 335795"/>
                <a:gd name="connsiteY6" fmla="*/ 110595 h 180397"/>
                <a:gd name="connsiteX7" fmla="*/ 296691 w 335795"/>
                <a:gd name="connsiteY7" fmla="*/ 106362 h 180397"/>
                <a:gd name="connsiteX8" fmla="*/ 328441 w 335795"/>
                <a:gd name="connsiteY8" fmla="*/ 106362 h 180397"/>
                <a:gd name="connsiteX9" fmla="*/ 330558 w 335795"/>
                <a:gd name="connsiteY9" fmla="*/ 64029 h 180397"/>
                <a:gd name="connsiteX10" fmla="*/ 326324 w 335795"/>
                <a:gd name="connsiteY10" fmla="*/ 6879 h 180397"/>
                <a:gd name="connsiteX11" fmla="*/ 218374 w 335795"/>
                <a:gd name="connsiteY11" fmla="*/ 4762 h 180397"/>
                <a:gd name="connsiteX12" fmla="*/ 195091 w 335795"/>
                <a:gd name="connsiteY12" fmla="*/ 40745 h 180397"/>
                <a:gd name="connsiteX13" fmla="*/ 131591 w 335795"/>
                <a:gd name="connsiteY13" fmla="*/ 42862 h 180397"/>
                <a:gd name="connsiteX14" fmla="*/ 112541 w 335795"/>
                <a:gd name="connsiteY14" fmla="*/ 8995 h 180397"/>
                <a:gd name="connsiteX15" fmla="*/ 10941 w 335795"/>
                <a:gd name="connsiteY15" fmla="*/ 13229 h 180397"/>
                <a:gd name="connsiteX0" fmla="*/ 10941 w 335795"/>
                <a:gd name="connsiteY0" fmla="*/ 13229 h 179929"/>
                <a:gd name="connsiteX1" fmla="*/ 13058 w 335795"/>
                <a:gd name="connsiteY1" fmla="*/ 93662 h 179929"/>
                <a:gd name="connsiteX2" fmla="*/ 101958 w 335795"/>
                <a:gd name="connsiteY2" fmla="*/ 102129 h 179929"/>
                <a:gd name="connsiteX3" fmla="*/ 123124 w 335795"/>
                <a:gd name="connsiteY3" fmla="*/ 138112 h 179929"/>
                <a:gd name="connsiteX4" fmla="*/ 123124 w 335795"/>
                <a:gd name="connsiteY4" fmla="*/ 169862 h 179929"/>
                <a:gd name="connsiteX5" fmla="*/ 216258 w 335795"/>
                <a:gd name="connsiteY5" fmla="*/ 176212 h 179929"/>
                <a:gd name="connsiteX6" fmla="*/ 230016 w 335795"/>
                <a:gd name="connsiteY6" fmla="*/ 116945 h 179929"/>
                <a:gd name="connsiteX7" fmla="*/ 296691 w 335795"/>
                <a:gd name="connsiteY7" fmla="*/ 106362 h 179929"/>
                <a:gd name="connsiteX8" fmla="*/ 328441 w 335795"/>
                <a:gd name="connsiteY8" fmla="*/ 106362 h 179929"/>
                <a:gd name="connsiteX9" fmla="*/ 330558 w 335795"/>
                <a:gd name="connsiteY9" fmla="*/ 64029 h 179929"/>
                <a:gd name="connsiteX10" fmla="*/ 326324 w 335795"/>
                <a:gd name="connsiteY10" fmla="*/ 6879 h 179929"/>
                <a:gd name="connsiteX11" fmla="*/ 218374 w 335795"/>
                <a:gd name="connsiteY11" fmla="*/ 4762 h 179929"/>
                <a:gd name="connsiteX12" fmla="*/ 195091 w 335795"/>
                <a:gd name="connsiteY12" fmla="*/ 40745 h 179929"/>
                <a:gd name="connsiteX13" fmla="*/ 131591 w 335795"/>
                <a:gd name="connsiteY13" fmla="*/ 42862 h 179929"/>
                <a:gd name="connsiteX14" fmla="*/ 112541 w 335795"/>
                <a:gd name="connsiteY14" fmla="*/ 8995 h 179929"/>
                <a:gd name="connsiteX15" fmla="*/ 10941 w 335795"/>
                <a:gd name="connsiteY15" fmla="*/ 13229 h 179929"/>
                <a:gd name="connsiteX0" fmla="*/ 10500 w 335354"/>
                <a:gd name="connsiteY0" fmla="*/ 13229 h 179929"/>
                <a:gd name="connsiteX1" fmla="*/ 12617 w 335354"/>
                <a:gd name="connsiteY1" fmla="*/ 93662 h 179929"/>
                <a:gd name="connsiteX2" fmla="*/ 93579 w 335354"/>
                <a:gd name="connsiteY2" fmla="*/ 102129 h 179929"/>
                <a:gd name="connsiteX3" fmla="*/ 122683 w 335354"/>
                <a:gd name="connsiteY3" fmla="*/ 138112 h 179929"/>
                <a:gd name="connsiteX4" fmla="*/ 122683 w 335354"/>
                <a:gd name="connsiteY4" fmla="*/ 169862 h 179929"/>
                <a:gd name="connsiteX5" fmla="*/ 215817 w 335354"/>
                <a:gd name="connsiteY5" fmla="*/ 176212 h 179929"/>
                <a:gd name="connsiteX6" fmla="*/ 229575 w 335354"/>
                <a:gd name="connsiteY6" fmla="*/ 116945 h 179929"/>
                <a:gd name="connsiteX7" fmla="*/ 296250 w 335354"/>
                <a:gd name="connsiteY7" fmla="*/ 106362 h 179929"/>
                <a:gd name="connsiteX8" fmla="*/ 328000 w 335354"/>
                <a:gd name="connsiteY8" fmla="*/ 106362 h 179929"/>
                <a:gd name="connsiteX9" fmla="*/ 330117 w 335354"/>
                <a:gd name="connsiteY9" fmla="*/ 64029 h 179929"/>
                <a:gd name="connsiteX10" fmla="*/ 325883 w 335354"/>
                <a:gd name="connsiteY10" fmla="*/ 6879 h 179929"/>
                <a:gd name="connsiteX11" fmla="*/ 217933 w 335354"/>
                <a:gd name="connsiteY11" fmla="*/ 4762 h 179929"/>
                <a:gd name="connsiteX12" fmla="*/ 194650 w 335354"/>
                <a:gd name="connsiteY12" fmla="*/ 40745 h 179929"/>
                <a:gd name="connsiteX13" fmla="*/ 131150 w 335354"/>
                <a:gd name="connsiteY13" fmla="*/ 42862 h 179929"/>
                <a:gd name="connsiteX14" fmla="*/ 112100 w 335354"/>
                <a:gd name="connsiteY14" fmla="*/ 8995 h 179929"/>
                <a:gd name="connsiteX15" fmla="*/ 10500 w 335354"/>
                <a:gd name="connsiteY15" fmla="*/ 13229 h 179929"/>
                <a:gd name="connsiteX0" fmla="*/ 10500 w 335354"/>
                <a:gd name="connsiteY0" fmla="*/ 13229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13229 h 180032"/>
                <a:gd name="connsiteX0" fmla="*/ 10500 w 335354"/>
                <a:gd name="connsiteY0" fmla="*/ 8467 h 180032"/>
                <a:gd name="connsiteX1" fmla="*/ 12617 w 335354"/>
                <a:gd name="connsiteY1" fmla="*/ 93662 h 180032"/>
                <a:gd name="connsiteX2" fmla="*/ 93579 w 335354"/>
                <a:gd name="connsiteY2" fmla="*/ 102129 h 180032"/>
                <a:gd name="connsiteX3" fmla="*/ 121095 w 335354"/>
                <a:gd name="connsiteY3" fmla="*/ 134937 h 180032"/>
                <a:gd name="connsiteX4" fmla="*/ 122683 w 335354"/>
                <a:gd name="connsiteY4" fmla="*/ 169862 h 180032"/>
                <a:gd name="connsiteX5" fmla="*/ 215817 w 335354"/>
                <a:gd name="connsiteY5" fmla="*/ 176212 h 180032"/>
                <a:gd name="connsiteX6" fmla="*/ 229575 w 335354"/>
                <a:gd name="connsiteY6" fmla="*/ 116945 h 180032"/>
                <a:gd name="connsiteX7" fmla="*/ 296250 w 335354"/>
                <a:gd name="connsiteY7" fmla="*/ 106362 h 180032"/>
                <a:gd name="connsiteX8" fmla="*/ 328000 w 335354"/>
                <a:gd name="connsiteY8" fmla="*/ 106362 h 180032"/>
                <a:gd name="connsiteX9" fmla="*/ 330117 w 335354"/>
                <a:gd name="connsiteY9" fmla="*/ 64029 h 180032"/>
                <a:gd name="connsiteX10" fmla="*/ 325883 w 335354"/>
                <a:gd name="connsiteY10" fmla="*/ 6879 h 180032"/>
                <a:gd name="connsiteX11" fmla="*/ 217933 w 335354"/>
                <a:gd name="connsiteY11" fmla="*/ 4762 h 180032"/>
                <a:gd name="connsiteX12" fmla="*/ 194650 w 335354"/>
                <a:gd name="connsiteY12" fmla="*/ 40745 h 180032"/>
                <a:gd name="connsiteX13" fmla="*/ 131150 w 335354"/>
                <a:gd name="connsiteY13" fmla="*/ 42862 h 180032"/>
                <a:gd name="connsiteX14" fmla="*/ 112100 w 335354"/>
                <a:gd name="connsiteY14" fmla="*/ 8995 h 180032"/>
                <a:gd name="connsiteX15" fmla="*/ 10500 w 335354"/>
                <a:gd name="connsiteY15" fmla="*/ 8467 h 180032"/>
                <a:gd name="connsiteX0" fmla="*/ 10500 w 338456"/>
                <a:gd name="connsiteY0" fmla="*/ 8174 h 179739"/>
                <a:gd name="connsiteX1" fmla="*/ 12617 w 338456"/>
                <a:gd name="connsiteY1" fmla="*/ 93369 h 179739"/>
                <a:gd name="connsiteX2" fmla="*/ 93579 w 338456"/>
                <a:gd name="connsiteY2" fmla="*/ 101836 h 179739"/>
                <a:gd name="connsiteX3" fmla="*/ 121095 w 338456"/>
                <a:gd name="connsiteY3" fmla="*/ 134644 h 179739"/>
                <a:gd name="connsiteX4" fmla="*/ 122683 w 338456"/>
                <a:gd name="connsiteY4" fmla="*/ 169569 h 179739"/>
                <a:gd name="connsiteX5" fmla="*/ 215817 w 338456"/>
                <a:gd name="connsiteY5" fmla="*/ 175919 h 179739"/>
                <a:gd name="connsiteX6" fmla="*/ 229575 w 338456"/>
                <a:gd name="connsiteY6" fmla="*/ 116652 h 179739"/>
                <a:gd name="connsiteX7" fmla="*/ 296250 w 338456"/>
                <a:gd name="connsiteY7" fmla="*/ 106069 h 179739"/>
                <a:gd name="connsiteX8" fmla="*/ 328000 w 338456"/>
                <a:gd name="connsiteY8" fmla="*/ 106069 h 179739"/>
                <a:gd name="connsiteX9" fmla="*/ 336467 w 338456"/>
                <a:gd name="connsiteY9" fmla="*/ 58974 h 179739"/>
                <a:gd name="connsiteX10" fmla="*/ 325883 w 338456"/>
                <a:gd name="connsiteY10" fmla="*/ 6586 h 179739"/>
                <a:gd name="connsiteX11" fmla="*/ 217933 w 338456"/>
                <a:gd name="connsiteY11" fmla="*/ 4469 h 179739"/>
                <a:gd name="connsiteX12" fmla="*/ 194650 w 338456"/>
                <a:gd name="connsiteY12" fmla="*/ 40452 h 179739"/>
                <a:gd name="connsiteX13" fmla="*/ 131150 w 338456"/>
                <a:gd name="connsiteY13" fmla="*/ 42569 h 179739"/>
                <a:gd name="connsiteX14" fmla="*/ 112100 w 338456"/>
                <a:gd name="connsiteY14" fmla="*/ 8702 h 179739"/>
                <a:gd name="connsiteX15" fmla="*/ 10500 w 338456"/>
                <a:gd name="connsiteY15" fmla="*/ 8174 h 179739"/>
                <a:gd name="connsiteX0" fmla="*/ 10500 w 338171"/>
                <a:gd name="connsiteY0" fmla="*/ 10225 h 181790"/>
                <a:gd name="connsiteX1" fmla="*/ 12617 w 338171"/>
                <a:gd name="connsiteY1" fmla="*/ 95420 h 181790"/>
                <a:gd name="connsiteX2" fmla="*/ 93579 w 338171"/>
                <a:gd name="connsiteY2" fmla="*/ 103887 h 181790"/>
                <a:gd name="connsiteX3" fmla="*/ 121095 w 338171"/>
                <a:gd name="connsiteY3" fmla="*/ 136695 h 181790"/>
                <a:gd name="connsiteX4" fmla="*/ 122683 w 338171"/>
                <a:gd name="connsiteY4" fmla="*/ 171620 h 181790"/>
                <a:gd name="connsiteX5" fmla="*/ 215817 w 338171"/>
                <a:gd name="connsiteY5" fmla="*/ 177970 h 181790"/>
                <a:gd name="connsiteX6" fmla="*/ 229575 w 338171"/>
                <a:gd name="connsiteY6" fmla="*/ 118703 h 181790"/>
                <a:gd name="connsiteX7" fmla="*/ 296250 w 338171"/>
                <a:gd name="connsiteY7" fmla="*/ 108120 h 181790"/>
                <a:gd name="connsiteX8" fmla="*/ 328000 w 338171"/>
                <a:gd name="connsiteY8" fmla="*/ 108120 h 181790"/>
                <a:gd name="connsiteX9" fmla="*/ 336467 w 338171"/>
                <a:gd name="connsiteY9" fmla="*/ 61025 h 181790"/>
                <a:gd name="connsiteX10" fmla="*/ 325883 w 338171"/>
                <a:gd name="connsiteY10" fmla="*/ 8637 h 181790"/>
                <a:gd name="connsiteX11" fmla="*/ 222695 w 338171"/>
                <a:gd name="connsiteY11" fmla="*/ 3345 h 181790"/>
                <a:gd name="connsiteX12" fmla="*/ 194650 w 338171"/>
                <a:gd name="connsiteY12" fmla="*/ 42503 h 181790"/>
                <a:gd name="connsiteX13" fmla="*/ 131150 w 338171"/>
                <a:gd name="connsiteY13" fmla="*/ 44620 h 181790"/>
                <a:gd name="connsiteX14" fmla="*/ 112100 w 338171"/>
                <a:gd name="connsiteY14" fmla="*/ 10753 h 181790"/>
                <a:gd name="connsiteX15" fmla="*/ 10500 w 338171"/>
                <a:gd name="connsiteY15" fmla="*/ 10225 h 181790"/>
                <a:gd name="connsiteX0" fmla="*/ 10500 w 338171"/>
                <a:gd name="connsiteY0" fmla="*/ 10341 h 181906"/>
                <a:gd name="connsiteX1" fmla="*/ 12617 w 338171"/>
                <a:gd name="connsiteY1" fmla="*/ 95536 h 181906"/>
                <a:gd name="connsiteX2" fmla="*/ 93579 w 338171"/>
                <a:gd name="connsiteY2" fmla="*/ 104003 h 181906"/>
                <a:gd name="connsiteX3" fmla="*/ 121095 w 338171"/>
                <a:gd name="connsiteY3" fmla="*/ 136811 h 181906"/>
                <a:gd name="connsiteX4" fmla="*/ 122683 w 338171"/>
                <a:gd name="connsiteY4" fmla="*/ 171736 h 181906"/>
                <a:gd name="connsiteX5" fmla="*/ 215817 w 338171"/>
                <a:gd name="connsiteY5" fmla="*/ 178086 h 181906"/>
                <a:gd name="connsiteX6" fmla="*/ 229575 w 338171"/>
                <a:gd name="connsiteY6" fmla="*/ 118819 h 181906"/>
                <a:gd name="connsiteX7" fmla="*/ 296250 w 338171"/>
                <a:gd name="connsiteY7" fmla="*/ 108236 h 181906"/>
                <a:gd name="connsiteX8" fmla="*/ 328000 w 338171"/>
                <a:gd name="connsiteY8" fmla="*/ 108236 h 181906"/>
                <a:gd name="connsiteX9" fmla="*/ 336467 w 338171"/>
                <a:gd name="connsiteY9" fmla="*/ 61141 h 181906"/>
                <a:gd name="connsiteX10" fmla="*/ 325883 w 338171"/>
                <a:gd name="connsiteY10" fmla="*/ 8753 h 181906"/>
                <a:gd name="connsiteX11" fmla="*/ 222695 w 338171"/>
                <a:gd name="connsiteY11" fmla="*/ 3461 h 181906"/>
                <a:gd name="connsiteX12" fmla="*/ 197825 w 338171"/>
                <a:gd name="connsiteY12" fmla="*/ 44207 h 181906"/>
                <a:gd name="connsiteX13" fmla="*/ 131150 w 338171"/>
                <a:gd name="connsiteY13" fmla="*/ 44736 h 181906"/>
                <a:gd name="connsiteX14" fmla="*/ 112100 w 338171"/>
                <a:gd name="connsiteY14" fmla="*/ 10869 h 181906"/>
                <a:gd name="connsiteX15" fmla="*/ 10500 w 338171"/>
                <a:gd name="connsiteY15" fmla="*/ 10341 h 181906"/>
                <a:gd name="connsiteX0" fmla="*/ 10391 w 338062"/>
                <a:gd name="connsiteY0" fmla="*/ 10341 h 181906"/>
                <a:gd name="connsiteX1" fmla="*/ 12508 w 338062"/>
                <a:gd name="connsiteY1" fmla="*/ 95536 h 181906"/>
                <a:gd name="connsiteX2" fmla="*/ 93470 w 338062"/>
                <a:gd name="connsiteY2" fmla="*/ 104003 h 181906"/>
                <a:gd name="connsiteX3" fmla="*/ 120986 w 338062"/>
                <a:gd name="connsiteY3" fmla="*/ 136811 h 181906"/>
                <a:gd name="connsiteX4" fmla="*/ 122574 w 338062"/>
                <a:gd name="connsiteY4" fmla="*/ 171736 h 181906"/>
                <a:gd name="connsiteX5" fmla="*/ 215708 w 338062"/>
                <a:gd name="connsiteY5" fmla="*/ 178086 h 181906"/>
                <a:gd name="connsiteX6" fmla="*/ 229466 w 338062"/>
                <a:gd name="connsiteY6" fmla="*/ 118819 h 181906"/>
                <a:gd name="connsiteX7" fmla="*/ 296141 w 338062"/>
                <a:gd name="connsiteY7" fmla="*/ 108236 h 181906"/>
                <a:gd name="connsiteX8" fmla="*/ 327891 w 338062"/>
                <a:gd name="connsiteY8" fmla="*/ 108236 h 181906"/>
                <a:gd name="connsiteX9" fmla="*/ 336358 w 338062"/>
                <a:gd name="connsiteY9" fmla="*/ 61141 h 181906"/>
                <a:gd name="connsiteX10" fmla="*/ 325774 w 338062"/>
                <a:gd name="connsiteY10" fmla="*/ 8753 h 181906"/>
                <a:gd name="connsiteX11" fmla="*/ 222586 w 338062"/>
                <a:gd name="connsiteY11" fmla="*/ 3461 h 181906"/>
                <a:gd name="connsiteX12" fmla="*/ 197716 w 338062"/>
                <a:gd name="connsiteY12" fmla="*/ 44207 h 181906"/>
                <a:gd name="connsiteX13" fmla="*/ 131041 w 338062"/>
                <a:gd name="connsiteY13" fmla="*/ 44736 h 181906"/>
                <a:gd name="connsiteX14" fmla="*/ 110403 w 338062"/>
                <a:gd name="connsiteY14" fmla="*/ 6106 h 181906"/>
                <a:gd name="connsiteX15" fmla="*/ 10391 w 338062"/>
                <a:gd name="connsiteY15" fmla="*/ 10341 h 181906"/>
                <a:gd name="connsiteX0" fmla="*/ 10391 w 338062"/>
                <a:gd name="connsiteY0" fmla="*/ 10341 h 183003"/>
                <a:gd name="connsiteX1" fmla="*/ 12508 w 338062"/>
                <a:gd name="connsiteY1" fmla="*/ 95536 h 183003"/>
                <a:gd name="connsiteX2" fmla="*/ 93470 w 338062"/>
                <a:gd name="connsiteY2" fmla="*/ 104003 h 183003"/>
                <a:gd name="connsiteX3" fmla="*/ 120986 w 338062"/>
                <a:gd name="connsiteY3" fmla="*/ 136811 h 183003"/>
                <a:gd name="connsiteX4" fmla="*/ 127336 w 338062"/>
                <a:gd name="connsiteY4" fmla="*/ 174911 h 183003"/>
                <a:gd name="connsiteX5" fmla="*/ 215708 w 338062"/>
                <a:gd name="connsiteY5" fmla="*/ 178086 h 183003"/>
                <a:gd name="connsiteX6" fmla="*/ 229466 w 338062"/>
                <a:gd name="connsiteY6" fmla="*/ 118819 h 183003"/>
                <a:gd name="connsiteX7" fmla="*/ 296141 w 338062"/>
                <a:gd name="connsiteY7" fmla="*/ 108236 h 183003"/>
                <a:gd name="connsiteX8" fmla="*/ 327891 w 338062"/>
                <a:gd name="connsiteY8" fmla="*/ 108236 h 183003"/>
                <a:gd name="connsiteX9" fmla="*/ 336358 w 338062"/>
                <a:gd name="connsiteY9" fmla="*/ 61141 h 183003"/>
                <a:gd name="connsiteX10" fmla="*/ 325774 w 338062"/>
                <a:gd name="connsiteY10" fmla="*/ 8753 h 183003"/>
                <a:gd name="connsiteX11" fmla="*/ 222586 w 338062"/>
                <a:gd name="connsiteY11" fmla="*/ 3461 h 183003"/>
                <a:gd name="connsiteX12" fmla="*/ 197716 w 338062"/>
                <a:gd name="connsiteY12" fmla="*/ 44207 h 183003"/>
                <a:gd name="connsiteX13" fmla="*/ 131041 w 338062"/>
                <a:gd name="connsiteY13" fmla="*/ 44736 h 183003"/>
                <a:gd name="connsiteX14" fmla="*/ 110403 w 338062"/>
                <a:gd name="connsiteY14" fmla="*/ 6106 h 183003"/>
                <a:gd name="connsiteX15" fmla="*/ 10391 w 338062"/>
                <a:gd name="connsiteY15" fmla="*/ 10341 h 183003"/>
                <a:gd name="connsiteX0" fmla="*/ 10391 w 338062"/>
                <a:gd name="connsiteY0" fmla="*/ 10341 h 183445"/>
                <a:gd name="connsiteX1" fmla="*/ 12508 w 338062"/>
                <a:gd name="connsiteY1" fmla="*/ 95536 h 183445"/>
                <a:gd name="connsiteX2" fmla="*/ 93470 w 338062"/>
                <a:gd name="connsiteY2" fmla="*/ 104003 h 183445"/>
                <a:gd name="connsiteX3" fmla="*/ 120986 w 338062"/>
                <a:gd name="connsiteY3" fmla="*/ 136811 h 183445"/>
                <a:gd name="connsiteX4" fmla="*/ 127336 w 338062"/>
                <a:gd name="connsiteY4" fmla="*/ 174911 h 183445"/>
                <a:gd name="connsiteX5" fmla="*/ 215708 w 338062"/>
                <a:gd name="connsiteY5" fmla="*/ 178086 h 183445"/>
                <a:gd name="connsiteX6" fmla="*/ 229466 w 338062"/>
                <a:gd name="connsiteY6" fmla="*/ 118819 h 183445"/>
                <a:gd name="connsiteX7" fmla="*/ 296141 w 338062"/>
                <a:gd name="connsiteY7" fmla="*/ 108236 h 183445"/>
                <a:gd name="connsiteX8" fmla="*/ 327891 w 338062"/>
                <a:gd name="connsiteY8" fmla="*/ 108236 h 183445"/>
                <a:gd name="connsiteX9" fmla="*/ 336358 w 338062"/>
                <a:gd name="connsiteY9" fmla="*/ 61141 h 183445"/>
                <a:gd name="connsiteX10" fmla="*/ 325774 w 338062"/>
                <a:gd name="connsiteY10" fmla="*/ 8753 h 183445"/>
                <a:gd name="connsiteX11" fmla="*/ 222586 w 338062"/>
                <a:gd name="connsiteY11" fmla="*/ 3461 h 183445"/>
                <a:gd name="connsiteX12" fmla="*/ 197716 w 338062"/>
                <a:gd name="connsiteY12" fmla="*/ 44207 h 183445"/>
                <a:gd name="connsiteX13" fmla="*/ 131041 w 338062"/>
                <a:gd name="connsiteY13" fmla="*/ 44736 h 183445"/>
                <a:gd name="connsiteX14" fmla="*/ 110403 w 338062"/>
                <a:gd name="connsiteY14" fmla="*/ 6106 h 183445"/>
                <a:gd name="connsiteX15" fmla="*/ 10391 w 338062"/>
                <a:gd name="connsiteY15" fmla="*/ 10341 h 183445"/>
                <a:gd name="connsiteX0" fmla="*/ 10391 w 338062"/>
                <a:gd name="connsiteY0" fmla="*/ 10341 h 183146"/>
                <a:gd name="connsiteX1" fmla="*/ 12508 w 338062"/>
                <a:gd name="connsiteY1" fmla="*/ 95536 h 183146"/>
                <a:gd name="connsiteX2" fmla="*/ 93470 w 338062"/>
                <a:gd name="connsiteY2" fmla="*/ 104003 h 183146"/>
                <a:gd name="connsiteX3" fmla="*/ 119399 w 338062"/>
                <a:gd name="connsiteY3" fmla="*/ 133636 h 183146"/>
                <a:gd name="connsiteX4" fmla="*/ 127336 w 338062"/>
                <a:gd name="connsiteY4" fmla="*/ 174911 h 183146"/>
                <a:gd name="connsiteX5" fmla="*/ 215708 w 338062"/>
                <a:gd name="connsiteY5" fmla="*/ 178086 h 183146"/>
                <a:gd name="connsiteX6" fmla="*/ 229466 w 338062"/>
                <a:gd name="connsiteY6" fmla="*/ 118819 h 183146"/>
                <a:gd name="connsiteX7" fmla="*/ 296141 w 338062"/>
                <a:gd name="connsiteY7" fmla="*/ 108236 h 183146"/>
                <a:gd name="connsiteX8" fmla="*/ 327891 w 338062"/>
                <a:gd name="connsiteY8" fmla="*/ 108236 h 183146"/>
                <a:gd name="connsiteX9" fmla="*/ 336358 w 338062"/>
                <a:gd name="connsiteY9" fmla="*/ 61141 h 183146"/>
                <a:gd name="connsiteX10" fmla="*/ 325774 w 338062"/>
                <a:gd name="connsiteY10" fmla="*/ 8753 h 183146"/>
                <a:gd name="connsiteX11" fmla="*/ 222586 w 338062"/>
                <a:gd name="connsiteY11" fmla="*/ 3461 h 183146"/>
                <a:gd name="connsiteX12" fmla="*/ 197716 w 338062"/>
                <a:gd name="connsiteY12" fmla="*/ 44207 h 183146"/>
                <a:gd name="connsiteX13" fmla="*/ 131041 w 338062"/>
                <a:gd name="connsiteY13" fmla="*/ 44736 h 183146"/>
                <a:gd name="connsiteX14" fmla="*/ 110403 w 338062"/>
                <a:gd name="connsiteY14" fmla="*/ 6106 h 183146"/>
                <a:gd name="connsiteX15" fmla="*/ 10391 w 338062"/>
                <a:gd name="connsiteY15" fmla="*/ 10341 h 183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8062" h="183146">
                  <a:moveTo>
                    <a:pt x="10391" y="10341"/>
                  </a:moveTo>
                  <a:cubicBezTo>
                    <a:pt x="-5925" y="25246"/>
                    <a:pt x="-1339" y="79926"/>
                    <a:pt x="12508" y="95536"/>
                  </a:cubicBezTo>
                  <a:cubicBezTo>
                    <a:pt x="26355" y="111146"/>
                    <a:pt x="75655" y="97653"/>
                    <a:pt x="93470" y="104003"/>
                  </a:cubicBezTo>
                  <a:cubicBezTo>
                    <a:pt x="111285" y="110353"/>
                    <a:pt x="113755" y="121818"/>
                    <a:pt x="119399" y="133636"/>
                  </a:cubicBezTo>
                  <a:cubicBezTo>
                    <a:pt x="125043" y="145454"/>
                    <a:pt x="111285" y="167503"/>
                    <a:pt x="127336" y="174911"/>
                  </a:cubicBezTo>
                  <a:cubicBezTo>
                    <a:pt x="143387" y="182319"/>
                    <a:pt x="198686" y="187435"/>
                    <a:pt x="215708" y="178086"/>
                  </a:cubicBezTo>
                  <a:cubicBezTo>
                    <a:pt x="232730" y="168737"/>
                    <a:pt x="216061" y="130461"/>
                    <a:pt x="229466" y="118819"/>
                  </a:cubicBezTo>
                  <a:cubicBezTo>
                    <a:pt x="242871" y="107177"/>
                    <a:pt x="279737" y="110000"/>
                    <a:pt x="296141" y="108236"/>
                  </a:cubicBezTo>
                  <a:cubicBezTo>
                    <a:pt x="312545" y="106472"/>
                    <a:pt x="321188" y="116085"/>
                    <a:pt x="327891" y="108236"/>
                  </a:cubicBezTo>
                  <a:cubicBezTo>
                    <a:pt x="334594" y="100387"/>
                    <a:pt x="336711" y="77721"/>
                    <a:pt x="336358" y="61141"/>
                  </a:cubicBezTo>
                  <a:cubicBezTo>
                    <a:pt x="336005" y="44561"/>
                    <a:pt x="344736" y="18366"/>
                    <a:pt x="325774" y="8753"/>
                  </a:cubicBezTo>
                  <a:cubicBezTo>
                    <a:pt x="306812" y="-860"/>
                    <a:pt x="243929" y="-2448"/>
                    <a:pt x="222586" y="3461"/>
                  </a:cubicBezTo>
                  <a:cubicBezTo>
                    <a:pt x="201243" y="9370"/>
                    <a:pt x="212973" y="37328"/>
                    <a:pt x="197716" y="44207"/>
                  </a:cubicBezTo>
                  <a:cubicBezTo>
                    <a:pt x="182459" y="51086"/>
                    <a:pt x="144799" y="50028"/>
                    <a:pt x="131041" y="44736"/>
                  </a:cubicBezTo>
                  <a:cubicBezTo>
                    <a:pt x="117283" y="39444"/>
                    <a:pt x="130511" y="11838"/>
                    <a:pt x="110403" y="6106"/>
                  </a:cubicBezTo>
                  <a:cubicBezTo>
                    <a:pt x="90295" y="374"/>
                    <a:pt x="26707" y="-4564"/>
                    <a:pt x="10391" y="10341"/>
                  </a:cubicBezTo>
                  <a:close/>
                </a:path>
              </a:pathLst>
            </a:custGeom>
            <a:solidFill>
              <a:srgbClr val="5A5F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Content Placeholder 2">
              <a:extLst>
                <a:ext uri="{FF2B5EF4-FFF2-40B4-BE49-F238E27FC236}">
                  <a16:creationId xmlns:a16="http://schemas.microsoft.com/office/drawing/2014/main" id="{BEA2FBDE-C4F5-4A6E-B178-611B07A274A5}"/>
                </a:ext>
              </a:extLst>
            </p:cNvPr>
            <p:cNvSpPr txBox="1">
              <a:spLocks/>
            </p:cNvSpPr>
            <p:nvPr/>
          </p:nvSpPr>
          <p:spPr>
            <a:xfrm>
              <a:off x="2062437" y="5169343"/>
              <a:ext cx="577879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p</a:t>
              </a:r>
              <a:r>
                <a:rPr lang="en-US" sz="2000" baseline="30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8" name="Content Placeholder 2">
              <a:extLst>
                <a:ext uri="{FF2B5EF4-FFF2-40B4-BE49-F238E27FC236}">
                  <a16:creationId xmlns:a16="http://schemas.microsoft.com/office/drawing/2014/main" id="{3D2F1DEA-76A5-4C2C-A869-4262F37633D6}"/>
                </a:ext>
              </a:extLst>
            </p:cNvPr>
            <p:cNvSpPr txBox="1">
              <a:spLocks/>
            </p:cNvSpPr>
            <p:nvPr/>
          </p:nvSpPr>
          <p:spPr>
            <a:xfrm>
              <a:off x="3207850" y="4266240"/>
              <a:ext cx="389387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p</a:t>
              </a:r>
              <a:r>
                <a:rPr lang="en-US" sz="2000" baseline="30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9" name="Content Placeholder 2">
              <a:extLst>
                <a:ext uri="{FF2B5EF4-FFF2-40B4-BE49-F238E27FC236}">
                  <a16:creationId xmlns:a16="http://schemas.microsoft.com/office/drawing/2014/main" id="{E2C0F04F-F077-4B27-A940-1322FFE78655}"/>
                </a:ext>
              </a:extLst>
            </p:cNvPr>
            <p:cNvSpPr txBox="1">
              <a:spLocks/>
            </p:cNvSpPr>
            <p:nvPr/>
          </p:nvSpPr>
          <p:spPr>
            <a:xfrm>
              <a:off x="1298170" y="4254548"/>
              <a:ext cx="389387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p</a:t>
              </a:r>
              <a:r>
                <a:rPr lang="en-US" sz="2000" baseline="30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10" name="Content Placeholder 2">
              <a:extLst>
                <a:ext uri="{FF2B5EF4-FFF2-40B4-BE49-F238E27FC236}">
                  <a16:creationId xmlns:a16="http://schemas.microsoft.com/office/drawing/2014/main" id="{4BDFA683-F8F4-4140-B5BC-D5240D30FECB}"/>
                </a:ext>
              </a:extLst>
            </p:cNvPr>
            <p:cNvSpPr txBox="1">
              <a:spLocks/>
            </p:cNvSpPr>
            <p:nvPr/>
          </p:nvSpPr>
          <p:spPr>
            <a:xfrm>
              <a:off x="2039841" y="4366871"/>
              <a:ext cx="577879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11" name="Content Placeholder 2">
              <a:extLst>
                <a:ext uri="{FF2B5EF4-FFF2-40B4-BE49-F238E27FC236}">
                  <a16:creationId xmlns:a16="http://schemas.microsoft.com/office/drawing/2014/main" id="{1DE577C7-A775-4A76-A8DC-AB79D6490843}"/>
                </a:ext>
              </a:extLst>
            </p:cNvPr>
            <p:cNvSpPr txBox="1">
              <a:spLocks/>
            </p:cNvSpPr>
            <p:nvPr/>
          </p:nvSpPr>
          <p:spPr>
            <a:xfrm>
              <a:off x="4031538" y="4518572"/>
              <a:ext cx="577879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12" name="Content Placeholder 2">
              <a:extLst>
                <a:ext uri="{FF2B5EF4-FFF2-40B4-BE49-F238E27FC236}">
                  <a16:creationId xmlns:a16="http://schemas.microsoft.com/office/drawing/2014/main" id="{684D0BA8-1EB0-4645-B782-26D4624CCE6B}"/>
                </a:ext>
              </a:extLst>
            </p:cNvPr>
            <p:cNvSpPr txBox="1">
              <a:spLocks/>
            </p:cNvSpPr>
            <p:nvPr/>
          </p:nvSpPr>
          <p:spPr>
            <a:xfrm>
              <a:off x="557773" y="4654651"/>
              <a:ext cx="378303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13" name="Content Placeholder 2">
              <a:extLst>
                <a:ext uri="{FF2B5EF4-FFF2-40B4-BE49-F238E27FC236}">
                  <a16:creationId xmlns:a16="http://schemas.microsoft.com/office/drawing/2014/main" id="{95678253-32F8-4AF2-A939-DD532A670F55}"/>
                </a:ext>
              </a:extLst>
            </p:cNvPr>
            <p:cNvSpPr txBox="1">
              <a:spLocks/>
            </p:cNvSpPr>
            <p:nvPr/>
          </p:nvSpPr>
          <p:spPr>
            <a:xfrm>
              <a:off x="2012973" y="5588477"/>
              <a:ext cx="378303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chemeClr val="bg1"/>
                  </a:solidFill>
                </a:rPr>
                <a:t>n</a:t>
              </a:r>
              <a:r>
                <a:rPr lang="en-US" sz="2000" baseline="30000" dirty="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114" name="Content Placeholder 2">
              <a:extLst>
                <a:ext uri="{FF2B5EF4-FFF2-40B4-BE49-F238E27FC236}">
                  <a16:creationId xmlns:a16="http://schemas.microsoft.com/office/drawing/2014/main" id="{71A092E4-70F0-4FB1-A008-28519AF545DC}"/>
                </a:ext>
              </a:extLst>
            </p:cNvPr>
            <p:cNvSpPr txBox="1">
              <a:spLocks/>
            </p:cNvSpPr>
            <p:nvPr/>
          </p:nvSpPr>
          <p:spPr>
            <a:xfrm>
              <a:off x="1275234" y="3818560"/>
              <a:ext cx="329714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</a:t>
              </a:r>
            </a:p>
          </p:txBody>
        </p:sp>
        <p:sp>
          <p:nvSpPr>
            <p:cNvPr id="115" name="Content Placeholder 2">
              <a:extLst>
                <a:ext uri="{FF2B5EF4-FFF2-40B4-BE49-F238E27FC236}">
                  <a16:creationId xmlns:a16="http://schemas.microsoft.com/office/drawing/2014/main" id="{C2B32EE7-D741-4F4F-80A8-13ABB4B0EEDC}"/>
                </a:ext>
              </a:extLst>
            </p:cNvPr>
            <p:cNvSpPr txBox="1">
              <a:spLocks/>
            </p:cNvSpPr>
            <p:nvPr/>
          </p:nvSpPr>
          <p:spPr>
            <a:xfrm>
              <a:off x="2029483" y="3835601"/>
              <a:ext cx="329714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</a:t>
              </a:r>
            </a:p>
          </p:txBody>
        </p:sp>
        <p:sp>
          <p:nvSpPr>
            <p:cNvPr id="116" name="Content Placeholder 2">
              <a:extLst>
                <a:ext uri="{FF2B5EF4-FFF2-40B4-BE49-F238E27FC236}">
                  <a16:creationId xmlns:a16="http://schemas.microsoft.com/office/drawing/2014/main" id="{E971BBFD-18C7-4C9F-A531-6E6F00E75F9F}"/>
                </a:ext>
              </a:extLst>
            </p:cNvPr>
            <p:cNvSpPr txBox="1">
              <a:spLocks/>
            </p:cNvSpPr>
            <p:nvPr/>
          </p:nvSpPr>
          <p:spPr>
            <a:xfrm>
              <a:off x="3134437" y="3843444"/>
              <a:ext cx="329714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</a:t>
              </a:r>
            </a:p>
          </p:txBody>
        </p:sp>
        <p:sp>
          <p:nvSpPr>
            <p:cNvPr id="117" name="Content Placeholder 2">
              <a:extLst>
                <a:ext uri="{FF2B5EF4-FFF2-40B4-BE49-F238E27FC236}">
                  <a16:creationId xmlns:a16="http://schemas.microsoft.com/office/drawing/2014/main" id="{F427807B-C793-4F73-8C5A-B95ADE35CE35}"/>
                </a:ext>
              </a:extLst>
            </p:cNvPr>
            <p:cNvSpPr txBox="1">
              <a:spLocks/>
            </p:cNvSpPr>
            <p:nvPr/>
          </p:nvSpPr>
          <p:spPr>
            <a:xfrm>
              <a:off x="2583248" y="4779417"/>
              <a:ext cx="577879" cy="2963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</a:t>
              </a:r>
              <a:r>
                <a:rPr lang="en-US" sz="2000" baseline="30000" dirty="0"/>
                <a:t>-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8239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29167E-6 -3.7037E-7 L -0.01523 -0.0379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8" y="-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97" grpId="0"/>
      <p:bldP spid="98" grpId="0"/>
      <p:bldP spid="99" grpId="0"/>
      <p:bldP spid="1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771" y="1065889"/>
            <a:ext cx="11227980" cy="676022"/>
          </a:xfrm>
        </p:spPr>
        <p:txBody>
          <a:bodyPr>
            <a:normAutofit/>
          </a:bodyPr>
          <a:lstStyle/>
          <a:p>
            <a:r>
              <a:rPr lang="en-US" sz="3100" dirty="0"/>
              <a:t>Note: base expanded in drawing only for ease of showing currents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06961" y="4683865"/>
            <a:ext cx="10515600" cy="1858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main current comes from holes injected into the forward biased diode.</a:t>
            </a:r>
          </a:p>
          <a:p>
            <a:pPr marL="0" indent="0">
              <a:buNone/>
            </a:pPr>
            <a:r>
              <a:rPr lang="en-US" sz="2000" dirty="0"/>
              <a:t>Most of the holes injected from the emitter into the base diffuse across the base before they can recombine.  These holes become the major part of the collector current.</a:t>
            </a:r>
          </a:p>
          <a:p>
            <a:pPr marL="0" indent="0">
              <a:buNone/>
            </a:pPr>
            <a:r>
              <a:rPr lang="en-US" sz="2000" dirty="0"/>
              <a:t>Some of the holes injected from the emitter into the base recombine in the base and become a part of the base current (I</a:t>
            </a:r>
            <a:r>
              <a:rPr lang="en-US" sz="2000" baseline="-25000" dirty="0"/>
              <a:t>B</a:t>
            </a:r>
            <a:r>
              <a:rPr lang="en-US" sz="2000" baseline="-36000" dirty="0"/>
              <a:t>2</a:t>
            </a:r>
            <a:r>
              <a:rPr lang="en-US" sz="2000" dirty="0"/>
              <a:t>).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25A2A71-D645-4774-885F-7CDF9AFEB32D}"/>
              </a:ext>
            </a:extLst>
          </p:cNvPr>
          <p:cNvGrpSpPr/>
          <p:nvPr/>
        </p:nvGrpSpPr>
        <p:grpSpPr>
          <a:xfrm>
            <a:off x="1078414" y="1692049"/>
            <a:ext cx="7999455" cy="2992840"/>
            <a:chOff x="1078414" y="1692049"/>
            <a:chExt cx="7999455" cy="299284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753AC0B-92C3-4A4C-A839-0924542F5E4E}"/>
                </a:ext>
              </a:extLst>
            </p:cNvPr>
            <p:cNvGrpSpPr/>
            <p:nvPr/>
          </p:nvGrpSpPr>
          <p:grpSpPr>
            <a:xfrm>
              <a:off x="1078414" y="1692049"/>
              <a:ext cx="7999455" cy="2992840"/>
              <a:chOff x="1108432" y="1465481"/>
              <a:chExt cx="7999455" cy="2992840"/>
            </a:xfrm>
          </p:grpSpPr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426833E-0599-4C10-AAFA-C756AED55C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5639" y="216108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</a:t>
                </a:r>
                <a:r>
                  <a:rPr lang="en-US" sz="2000" baseline="30000" dirty="0"/>
                  <a:t>+</a:t>
                </a:r>
                <a:r>
                  <a:rPr lang="en-US" sz="2000" dirty="0"/>
                  <a:t>-type</a:t>
                </a:r>
              </a:p>
            </p:txBody>
          </p:sp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EBC9012-AE3A-46BE-858D-6D3321AD51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5762" y="203602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n-type</a:t>
                </a:r>
              </a:p>
            </p:txBody>
          </p: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995F7A42-D875-450D-8C21-0A3D21278A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2470" y="1465481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3074139D-0F67-4FE3-8C6A-B41B14298EED}"/>
                  </a:ext>
                </a:extLst>
              </p:cNvPr>
              <p:cNvGrpSpPr/>
              <p:nvPr/>
            </p:nvGrpSpPr>
            <p:grpSpPr>
              <a:xfrm>
                <a:off x="2071914" y="2587625"/>
                <a:ext cx="6041571" cy="1455738"/>
                <a:chOff x="2071914" y="2587625"/>
                <a:chExt cx="6041571" cy="1455738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48EBB1CB-E1D0-4926-9B9F-9ABE2286FF1A}"/>
                    </a:ext>
                  </a:extLst>
                </p:cNvPr>
                <p:cNvGrpSpPr/>
                <p:nvPr/>
              </p:nvGrpSpPr>
              <p:grpSpPr>
                <a:xfrm>
                  <a:off x="2071914" y="2588433"/>
                  <a:ext cx="6041571" cy="1454930"/>
                  <a:chOff x="2743200" y="2609070"/>
                  <a:chExt cx="5143500" cy="1454930"/>
                </a:xfrm>
              </p:grpSpPr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4458A93A-C3F7-4831-9E8E-444D0C3109C5}"/>
                      </a:ext>
                    </a:extLst>
                  </p:cNvPr>
                  <p:cNvSpPr/>
                  <p:nvPr/>
                </p:nvSpPr>
                <p:spPr>
                  <a:xfrm>
                    <a:off x="2743200" y="2616200"/>
                    <a:ext cx="5143500" cy="1447800"/>
                  </a:xfrm>
                  <a:prstGeom prst="rect">
                    <a:avLst/>
                  </a:prstGeom>
                  <a:pattFill prst="ltDn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F85247F5-F3CB-466E-8866-1C6004D75BC2}"/>
                      </a:ext>
                    </a:extLst>
                  </p:cNvPr>
                  <p:cNvSpPr/>
                  <p:nvPr/>
                </p:nvSpPr>
                <p:spPr>
                  <a:xfrm>
                    <a:off x="4392203" y="2616199"/>
                    <a:ext cx="1515020" cy="1447800"/>
                  </a:xfrm>
                  <a:prstGeom prst="rect">
                    <a:avLst/>
                  </a:prstGeom>
                  <a:pattFill prst="lt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68820731-35A9-463C-B793-C46C87541938}"/>
                      </a:ext>
                    </a:extLst>
                  </p:cNvPr>
                  <p:cNvSpPr/>
                  <p:nvPr/>
                </p:nvSpPr>
                <p:spPr>
                  <a:xfrm>
                    <a:off x="3786936" y="2609070"/>
                    <a:ext cx="599508" cy="1447800"/>
                  </a:xfrm>
                  <a:prstGeom prst="rect">
                    <a:avLst/>
                  </a:prstGeom>
                  <a:pattFill prst="pct10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BC48122-D0C1-49A0-B75C-E5D36A59EF6F}"/>
                    </a:ext>
                  </a:extLst>
                </p:cNvPr>
                <p:cNvSpPr/>
                <p:nvPr/>
              </p:nvSpPr>
              <p:spPr>
                <a:xfrm>
                  <a:off x="5788386" y="2587625"/>
                  <a:ext cx="704184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D505DBE4-A1EF-408F-9DE4-EDACD5786D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90344" y="1490107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93567520-CA8F-4FED-B7E2-B00E9EC785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72123" y="2076443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p-type</a:t>
                </a: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39E48FD6-8102-4426-AD45-ABD5386114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49982" y="2179919"/>
                <a:ext cx="58146" cy="3139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41B81483-2A9D-487B-A47A-428CD5E095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02734" y="2088020"/>
                <a:ext cx="0" cy="38988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C3C4713-66A9-47C9-B515-410597EE499C}"/>
                  </a:ext>
                </a:extLst>
              </p:cNvPr>
              <p:cNvSpPr/>
              <p:nvPr/>
            </p:nvSpPr>
            <p:spPr>
              <a:xfrm>
                <a:off x="1986116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92DF8588-8A9F-449E-8B44-91AF41333F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8432" y="3315837"/>
                <a:ext cx="914400" cy="1813"/>
              </a:xfrm>
              <a:prstGeom prst="line">
                <a:avLst/>
              </a:prstGeom>
              <a:ln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5707C37-0040-4671-8B0C-EED0A1B57169}"/>
                  </a:ext>
                </a:extLst>
              </p:cNvPr>
              <p:cNvSpPr/>
              <p:nvPr/>
            </p:nvSpPr>
            <p:spPr>
              <a:xfrm flipH="1">
                <a:off x="8113485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34DDDD8A-18EB-4B8C-9022-9D8D3D3216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93487" y="3317650"/>
                <a:ext cx="914400" cy="1813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2137E24-CB77-4CDB-8896-59B3E83B3A57}"/>
                  </a:ext>
                </a:extLst>
              </p:cNvPr>
              <p:cNvSpPr/>
              <p:nvPr/>
            </p:nvSpPr>
            <p:spPr>
              <a:xfrm flipH="1">
                <a:off x="4697173" y="4041549"/>
                <a:ext cx="309971" cy="9144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4087938-893C-4107-810E-1E6389D72F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52159" y="4132083"/>
                <a:ext cx="0" cy="326238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030055" y="3433300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869061" y="3353870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 rot="5400000">
              <a:off x="4807271" y="2289918"/>
              <a:ext cx="357533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9909D5D-A411-4396-8966-2DFF22E5215A}"/>
              </a:ext>
            </a:extLst>
          </p:cNvPr>
          <p:cNvSpPr txBox="1">
            <a:spLocks/>
          </p:cNvSpPr>
          <p:nvPr/>
        </p:nvSpPr>
        <p:spPr>
          <a:xfrm>
            <a:off x="813795" y="3159180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E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C8AE75F-F65F-4733-9DFE-F8EC344F236D}"/>
              </a:ext>
            </a:extLst>
          </p:cNvPr>
          <p:cNvSpPr txBox="1">
            <a:spLocks/>
          </p:cNvSpPr>
          <p:nvPr/>
        </p:nvSpPr>
        <p:spPr>
          <a:xfrm>
            <a:off x="2493067" y="28412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E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E0ECE0-C831-42C3-BC73-FC8E01B1320E}"/>
              </a:ext>
            </a:extLst>
          </p:cNvPr>
          <p:cNvSpPr/>
          <p:nvPr/>
        </p:nvSpPr>
        <p:spPr>
          <a:xfrm>
            <a:off x="3095157" y="288108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D88D4B8-119E-4D57-8E48-1F3DD8B42B89}"/>
              </a:ext>
            </a:extLst>
          </p:cNvPr>
          <p:cNvSpPr/>
          <p:nvPr/>
        </p:nvSpPr>
        <p:spPr>
          <a:xfrm>
            <a:off x="3095156" y="303941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52F0050-4845-410C-AB17-94D330CDA5EC}"/>
              </a:ext>
            </a:extLst>
          </p:cNvPr>
          <p:cNvSpPr/>
          <p:nvPr/>
        </p:nvSpPr>
        <p:spPr>
          <a:xfrm>
            <a:off x="3088499" y="320086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F6A17B0-F93E-48B3-BBF8-E8379A23CAE3}"/>
              </a:ext>
            </a:extLst>
          </p:cNvPr>
          <p:cNvSpPr/>
          <p:nvPr/>
        </p:nvSpPr>
        <p:spPr>
          <a:xfrm>
            <a:off x="3088298" y="335910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B45393C-E30F-4C04-8CB4-89C9D0D8841B}"/>
              </a:ext>
            </a:extLst>
          </p:cNvPr>
          <p:cNvCxnSpPr>
            <a:cxnSpLocks/>
            <a:stCxn id="14" idx="6"/>
          </p:cNvCxnSpPr>
          <p:nvPr/>
        </p:nvCxnSpPr>
        <p:spPr>
          <a:xfrm>
            <a:off x="3186597" y="292680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3C59D1-2905-4F2F-9FBC-DACDA93DC718}"/>
              </a:ext>
            </a:extLst>
          </p:cNvPr>
          <p:cNvGrpSpPr/>
          <p:nvPr/>
        </p:nvGrpSpPr>
        <p:grpSpPr>
          <a:xfrm>
            <a:off x="5431973" y="2881086"/>
            <a:ext cx="1231579" cy="91440"/>
            <a:chOff x="5431973" y="2881086"/>
            <a:chExt cx="1231579" cy="91440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CE8EE16A-CCD4-4200-95EB-3D6E97B66CCE}"/>
                </a:ext>
              </a:extLst>
            </p:cNvPr>
            <p:cNvCxnSpPr>
              <a:cxnSpLocks/>
              <a:stCxn id="49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042987-D948-4F83-98A5-751A3D2552B7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8D8914-1D77-4CEF-B107-0366D32835FA}"/>
              </a:ext>
            </a:extLst>
          </p:cNvPr>
          <p:cNvGrpSpPr/>
          <p:nvPr/>
        </p:nvGrpSpPr>
        <p:grpSpPr>
          <a:xfrm>
            <a:off x="5441557" y="3043273"/>
            <a:ext cx="1231579" cy="91440"/>
            <a:chOff x="5431973" y="2881086"/>
            <a:chExt cx="1231579" cy="91440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920965C-3D9E-42E9-9102-064278B00028}"/>
                </a:ext>
              </a:extLst>
            </p:cNvPr>
            <p:cNvCxnSpPr>
              <a:cxnSpLocks/>
              <a:stCxn id="53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E8CA699-10F8-4005-9259-CF4E25742B91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E6EEE96-53BC-4B45-A0F0-7AE1E49ABBCB}"/>
              </a:ext>
            </a:extLst>
          </p:cNvPr>
          <p:cNvGrpSpPr/>
          <p:nvPr/>
        </p:nvGrpSpPr>
        <p:grpSpPr>
          <a:xfrm>
            <a:off x="5443845" y="3196171"/>
            <a:ext cx="1231579" cy="91440"/>
            <a:chOff x="5431973" y="2881086"/>
            <a:chExt cx="1231579" cy="91440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21338B6-D08F-41D7-8C89-5A454F96ACB4}"/>
                </a:ext>
              </a:extLst>
            </p:cNvPr>
            <p:cNvCxnSpPr>
              <a:cxnSpLocks/>
              <a:stCxn id="56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BB88269-CDF6-48ED-BC6D-5CA7B3B84EF0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5C9F0AE-C9C7-49FA-8DDD-E8F294BD75BC}"/>
              </a:ext>
            </a:extLst>
          </p:cNvPr>
          <p:cNvCxnSpPr>
            <a:cxnSpLocks/>
            <a:endCxn id="49" idx="2"/>
          </p:cNvCxnSpPr>
          <p:nvPr/>
        </p:nvCxnSpPr>
        <p:spPr>
          <a:xfrm>
            <a:off x="4366996" y="292680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39B2A32-36F9-487B-9CF1-39E25D85BBD5}"/>
              </a:ext>
            </a:extLst>
          </p:cNvPr>
          <p:cNvCxnSpPr>
            <a:cxnSpLocks/>
          </p:cNvCxnSpPr>
          <p:nvPr/>
        </p:nvCxnSpPr>
        <p:spPr>
          <a:xfrm>
            <a:off x="3186597" y="3091701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DC87CEA-8CEE-4344-864E-673CC9EDBE78}"/>
              </a:ext>
            </a:extLst>
          </p:cNvPr>
          <p:cNvCxnSpPr>
            <a:cxnSpLocks/>
          </p:cNvCxnSpPr>
          <p:nvPr/>
        </p:nvCxnSpPr>
        <p:spPr>
          <a:xfrm>
            <a:off x="4366996" y="3091701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98BC51E-7FB0-4CA9-933D-E492068AB8C2}"/>
              </a:ext>
            </a:extLst>
          </p:cNvPr>
          <p:cNvCxnSpPr>
            <a:cxnSpLocks/>
          </p:cNvCxnSpPr>
          <p:nvPr/>
        </p:nvCxnSpPr>
        <p:spPr>
          <a:xfrm>
            <a:off x="3186596" y="324672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3CB3815-7615-4B56-B401-78921D4B144A}"/>
              </a:ext>
            </a:extLst>
          </p:cNvPr>
          <p:cNvCxnSpPr>
            <a:cxnSpLocks/>
          </p:cNvCxnSpPr>
          <p:nvPr/>
        </p:nvCxnSpPr>
        <p:spPr>
          <a:xfrm>
            <a:off x="4366995" y="324672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9CA9B99-56BC-4097-88AE-2584724E7349}"/>
              </a:ext>
            </a:extLst>
          </p:cNvPr>
          <p:cNvSpPr/>
          <p:nvPr/>
        </p:nvSpPr>
        <p:spPr>
          <a:xfrm>
            <a:off x="3177915" y="3408763"/>
            <a:ext cx="1118266" cy="170888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0580D46-FBDC-4F28-BC05-82A70E87B212}"/>
              </a:ext>
            </a:extLst>
          </p:cNvPr>
          <p:cNvGrpSpPr/>
          <p:nvPr/>
        </p:nvGrpSpPr>
        <p:grpSpPr>
          <a:xfrm flipH="1">
            <a:off x="5592973" y="3987387"/>
            <a:ext cx="1124856" cy="91440"/>
            <a:chOff x="5422531" y="2881086"/>
            <a:chExt cx="1241019" cy="79974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B64678E9-26F7-4AB2-B686-4D840EDFDDF4}"/>
                </a:ext>
              </a:extLst>
            </p:cNvPr>
            <p:cNvCxnSpPr>
              <a:cxnSpLocks/>
              <a:stCxn id="63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1B2562B-1C56-4B7D-8CD3-447B4B56CADD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77037B3B-A403-461A-904A-C7C69CC3C2ED}"/>
              </a:ext>
            </a:extLst>
          </p:cNvPr>
          <p:cNvGrpSpPr/>
          <p:nvPr/>
        </p:nvGrpSpPr>
        <p:grpSpPr>
          <a:xfrm flipH="1">
            <a:off x="3088298" y="4024425"/>
            <a:ext cx="1124856" cy="91440"/>
            <a:chOff x="5422531" y="2881086"/>
            <a:chExt cx="1241019" cy="79974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FAFA36BF-975B-49E5-B1FE-277DABBF4197}"/>
                </a:ext>
              </a:extLst>
            </p:cNvPr>
            <p:cNvCxnSpPr>
              <a:cxnSpLocks/>
              <a:stCxn id="66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591D819-7FA3-4BC9-A203-FF6D3CA1A1AC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5DFBE0CA-865C-4AC7-9277-BDC1FD5B4E3D}"/>
              </a:ext>
            </a:extLst>
          </p:cNvPr>
          <p:cNvSpPr txBox="1">
            <a:spLocks/>
          </p:cNvSpPr>
          <p:nvPr/>
        </p:nvSpPr>
        <p:spPr>
          <a:xfrm>
            <a:off x="2580715" y="37013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E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B853238-80DD-4F9A-B8B9-ABFA0AE4AC7C}"/>
              </a:ext>
            </a:extLst>
          </p:cNvPr>
          <p:cNvCxnSpPr/>
          <p:nvPr/>
        </p:nvCxnSpPr>
        <p:spPr>
          <a:xfrm>
            <a:off x="2887298" y="3864484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BD58748-B7EA-4CF6-A3BA-5A6F2766D070}"/>
              </a:ext>
            </a:extLst>
          </p:cNvPr>
          <p:cNvSpPr/>
          <p:nvPr/>
        </p:nvSpPr>
        <p:spPr>
          <a:xfrm rot="16200000" flipV="1">
            <a:off x="4278446" y="3683674"/>
            <a:ext cx="325120" cy="169916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6CA1012-E491-4F89-905A-8B96FF2132CC}"/>
              </a:ext>
            </a:extLst>
          </p:cNvPr>
          <p:cNvSpPr/>
          <p:nvPr/>
        </p:nvSpPr>
        <p:spPr>
          <a:xfrm flipH="1">
            <a:off x="4487008" y="3903960"/>
            <a:ext cx="91440" cy="914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3D2F1C7B-4107-41A1-9D61-EB4035C95D0E}"/>
              </a:ext>
            </a:extLst>
          </p:cNvPr>
          <p:cNvSpPr txBox="1">
            <a:spLocks/>
          </p:cNvSpPr>
          <p:nvPr/>
        </p:nvSpPr>
        <p:spPr>
          <a:xfrm>
            <a:off x="4135671" y="3903497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63835E98-7D35-4329-8BC8-3DADE8DA8A59}"/>
              </a:ext>
            </a:extLst>
          </p:cNvPr>
          <p:cNvSpPr txBox="1">
            <a:spLocks/>
          </p:cNvSpPr>
          <p:nvPr/>
        </p:nvSpPr>
        <p:spPr>
          <a:xfrm>
            <a:off x="4526227" y="3453865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8271249A-A6A0-47AA-A13F-8992F4DE98B3}"/>
              </a:ext>
            </a:extLst>
          </p:cNvPr>
          <p:cNvSpPr txBox="1">
            <a:spLocks/>
          </p:cNvSpPr>
          <p:nvPr/>
        </p:nvSpPr>
        <p:spPr>
          <a:xfrm>
            <a:off x="4800115" y="4371621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endParaRPr lang="en-US" sz="1800" baseline="-36000" dirty="0">
              <a:solidFill>
                <a:srgbClr val="0070C0"/>
              </a:solidFill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209F7826-A6AE-4261-8B1E-BB50C6278118}"/>
              </a:ext>
            </a:extLst>
          </p:cNvPr>
          <p:cNvSpPr/>
          <p:nvPr/>
        </p:nvSpPr>
        <p:spPr>
          <a:xfrm rot="21307612">
            <a:off x="4398114" y="3456731"/>
            <a:ext cx="245328" cy="486977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1E986D9-092B-4623-B700-A8FEED787153}"/>
              </a:ext>
            </a:extLst>
          </p:cNvPr>
          <p:cNvSpPr/>
          <p:nvPr/>
        </p:nvSpPr>
        <p:spPr>
          <a:xfrm rot="20691950">
            <a:off x="4259290" y="3872037"/>
            <a:ext cx="264379" cy="368725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A1653FB-A53D-4DEF-9E19-97B286EB5C16}"/>
              </a:ext>
            </a:extLst>
          </p:cNvPr>
          <p:cNvCxnSpPr/>
          <p:nvPr/>
        </p:nvCxnSpPr>
        <p:spPr>
          <a:xfrm>
            <a:off x="6464929" y="3838572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B26EA8EA-4072-40C1-8EDA-4E1F4DCA2247}"/>
              </a:ext>
            </a:extLst>
          </p:cNvPr>
          <p:cNvSpPr txBox="1">
            <a:spLocks/>
          </p:cNvSpPr>
          <p:nvPr/>
        </p:nvSpPr>
        <p:spPr>
          <a:xfrm>
            <a:off x="6751009" y="367035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C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2B5ADFD5-142C-40BC-9C48-0773E24801ED}"/>
              </a:ext>
            </a:extLst>
          </p:cNvPr>
          <p:cNvSpPr txBox="1">
            <a:spLocks/>
          </p:cNvSpPr>
          <p:nvPr/>
        </p:nvSpPr>
        <p:spPr>
          <a:xfrm>
            <a:off x="6691316" y="288906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C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E519F5D6-898F-4B41-90FF-6CB0333BBF47}"/>
              </a:ext>
            </a:extLst>
          </p:cNvPr>
          <p:cNvSpPr txBox="1">
            <a:spLocks/>
          </p:cNvSpPr>
          <p:nvPr/>
        </p:nvSpPr>
        <p:spPr>
          <a:xfrm>
            <a:off x="8538447" y="314522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</a:t>
            </a:r>
            <a:endParaRPr lang="en-US" sz="2400" baseline="-36000" dirty="0"/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ABD9B50B-E942-4CBE-BD6D-CBEE44DF9C7B}"/>
              </a:ext>
            </a:extLst>
          </p:cNvPr>
          <p:cNvSpPr txBox="1">
            <a:spLocks/>
          </p:cNvSpPr>
          <p:nvPr/>
        </p:nvSpPr>
        <p:spPr>
          <a:xfrm>
            <a:off x="584790" y="145026"/>
            <a:ext cx="112279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happens on a small scale (for </a:t>
            </a:r>
            <a:r>
              <a:rPr lang="en-US" dirty="0" err="1"/>
              <a:t>pnp</a:t>
            </a:r>
            <a:r>
              <a:rPr lang="en-US" dirty="0"/>
              <a:t> BJT) </a:t>
            </a:r>
          </a:p>
        </p:txBody>
      </p:sp>
    </p:spTree>
    <p:extLst>
      <p:ext uri="{BB962C8B-B14F-4D97-AF65-F5344CB8AC3E}">
        <p14:creationId xmlns:p14="http://schemas.microsoft.com/office/powerpoint/2010/main" val="310754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790" y="365125"/>
            <a:ext cx="11227981" cy="1325563"/>
          </a:xfrm>
        </p:spPr>
        <p:txBody>
          <a:bodyPr>
            <a:normAutofit/>
          </a:bodyPr>
          <a:lstStyle/>
          <a:p>
            <a:r>
              <a:rPr lang="en-US" dirty="0"/>
              <a:t>Figures of Merit of Bipolar Junction Transistors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87BD25CE-E58F-494E-AD40-CFD73DE09E95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06961" y="4683865"/>
                <a:ext cx="10515600" cy="18587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The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common base current gain (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α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 ) </a:t>
                </a:r>
                <a:r>
                  <a:rPr lang="en-US" sz="2000" dirty="0"/>
                  <a:t>is the ratio of the collector current to the emitter current.   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 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87BD25CE-E58F-494E-AD40-CFD73DE09E95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6961" y="4683865"/>
                <a:ext cx="10515600" cy="1858779"/>
              </a:xfrm>
              <a:prstGeom prst="rect">
                <a:avLst/>
              </a:prstGeom>
              <a:blipFill>
                <a:blip r:embed="rId2"/>
                <a:stretch>
                  <a:fillRect l="-580" t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B25A2A71-D645-4774-885F-7CDF9AFEB32D}"/>
              </a:ext>
            </a:extLst>
          </p:cNvPr>
          <p:cNvGrpSpPr/>
          <p:nvPr/>
        </p:nvGrpSpPr>
        <p:grpSpPr>
          <a:xfrm>
            <a:off x="1078414" y="1692049"/>
            <a:ext cx="7999455" cy="2992840"/>
            <a:chOff x="1078414" y="1692049"/>
            <a:chExt cx="7999455" cy="299284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753AC0B-92C3-4A4C-A839-0924542F5E4E}"/>
                </a:ext>
              </a:extLst>
            </p:cNvPr>
            <p:cNvGrpSpPr/>
            <p:nvPr/>
          </p:nvGrpSpPr>
          <p:grpSpPr>
            <a:xfrm>
              <a:off x="1078414" y="1692049"/>
              <a:ext cx="7999455" cy="2992840"/>
              <a:chOff x="1108432" y="1465481"/>
              <a:chExt cx="7999455" cy="2992840"/>
            </a:xfrm>
          </p:grpSpPr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426833E-0599-4C10-AAFA-C756AED55C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5639" y="216108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</a:t>
                </a:r>
                <a:r>
                  <a:rPr lang="en-US" sz="2000" baseline="30000" dirty="0"/>
                  <a:t>+</a:t>
                </a:r>
                <a:r>
                  <a:rPr lang="en-US" sz="2000" dirty="0"/>
                  <a:t>-type</a:t>
                </a:r>
              </a:p>
            </p:txBody>
          </p:sp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EBC9012-AE3A-46BE-858D-6D3321AD51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5762" y="203602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n-type</a:t>
                </a:r>
              </a:p>
            </p:txBody>
          </p: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995F7A42-D875-450D-8C21-0A3D21278A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2470" y="1465481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3074139D-0F67-4FE3-8C6A-B41B14298EED}"/>
                  </a:ext>
                </a:extLst>
              </p:cNvPr>
              <p:cNvGrpSpPr/>
              <p:nvPr/>
            </p:nvGrpSpPr>
            <p:grpSpPr>
              <a:xfrm>
                <a:off x="2071914" y="2587625"/>
                <a:ext cx="6041571" cy="1455738"/>
                <a:chOff x="2071914" y="2587625"/>
                <a:chExt cx="6041571" cy="1455738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48EBB1CB-E1D0-4926-9B9F-9ABE2286FF1A}"/>
                    </a:ext>
                  </a:extLst>
                </p:cNvPr>
                <p:cNvGrpSpPr/>
                <p:nvPr/>
              </p:nvGrpSpPr>
              <p:grpSpPr>
                <a:xfrm>
                  <a:off x="2071914" y="2588433"/>
                  <a:ext cx="6041571" cy="1454930"/>
                  <a:chOff x="2743200" y="2609070"/>
                  <a:chExt cx="5143500" cy="1454930"/>
                </a:xfrm>
              </p:grpSpPr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4458A93A-C3F7-4831-9E8E-444D0C3109C5}"/>
                      </a:ext>
                    </a:extLst>
                  </p:cNvPr>
                  <p:cNvSpPr/>
                  <p:nvPr/>
                </p:nvSpPr>
                <p:spPr>
                  <a:xfrm>
                    <a:off x="2743200" y="2616200"/>
                    <a:ext cx="5143500" cy="1447800"/>
                  </a:xfrm>
                  <a:prstGeom prst="rect">
                    <a:avLst/>
                  </a:prstGeom>
                  <a:pattFill prst="ltDn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F85247F5-F3CB-466E-8866-1C6004D75BC2}"/>
                      </a:ext>
                    </a:extLst>
                  </p:cNvPr>
                  <p:cNvSpPr/>
                  <p:nvPr/>
                </p:nvSpPr>
                <p:spPr>
                  <a:xfrm>
                    <a:off x="4392203" y="2616199"/>
                    <a:ext cx="1515020" cy="1447800"/>
                  </a:xfrm>
                  <a:prstGeom prst="rect">
                    <a:avLst/>
                  </a:prstGeom>
                  <a:pattFill prst="lt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68820731-35A9-463C-B793-C46C87541938}"/>
                      </a:ext>
                    </a:extLst>
                  </p:cNvPr>
                  <p:cNvSpPr/>
                  <p:nvPr/>
                </p:nvSpPr>
                <p:spPr>
                  <a:xfrm>
                    <a:off x="3786936" y="2609070"/>
                    <a:ext cx="599508" cy="1447800"/>
                  </a:xfrm>
                  <a:prstGeom prst="rect">
                    <a:avLst/>
                  </a:prstGeom>
                  <a:pattFill prst="pct10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BC48122-D0C1-49A0-B75C-E5D36A59EF6F}"/>
                    </a:ext>
                  </a:extLst>
                </p:cNvPr>
                <p:cNvSpPr/>
                <p:nvPr/>
              </p:nvSpPr>
              <p:spPr>
                <a:xfrm>
                  <a:off x="5788386" y="2587625"/>
                  <a:ext cx="704184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D505DBE4-A1EF-408F-9DE4-EDACD5786D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90344" y="1490107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93567520-CA8F-4FED-B7E2-B00E9EC785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72123" y="2076443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p-type</a:t>
                </a: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39E48FD6-8102-4426-AD45-ABD5386114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49982" y="2179919"/>
                <a:ext cx="58146" cy="3139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41B81483-2A9D-487B-A47A-428CD5E095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02734" y="2088020"/>
                <a:ext cx="0" cy="38988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C3C4713-66A9-47C9-B515-410597EE499C}"/>
                  </a:ext>
                </a:extLst>
              </p:cNvPr>
              <p:cNvSpPr/>
              <p:nvPr/>
            </p:nvSpPr>
            <p:spPr>
              <a:xfrm>
                <a:off x="1986116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92DF8588-8A9F-449E-8B44-91AF41333F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8432" y="3315837"/>
                <a:ext cx="914400" cy="1813"/>
              </a:xfrm>
              <a:prstGeom prst="line">
                <a:avLst/>
              </a:prstGeom>
              <a:ln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5707C37-0040-4671-8B0C-EED0A1B57169}"/>
                  </a:ext>
                </a:extLst>
              </p:cNvPr>
              <p:cNvSpPr/>
              <p:nvPr/>
            </p:nvSpPr>
            <p:spPr>
              <a:xfrm flipH="1">
                <a:off x="8113485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34DDDD8A-18EB-4B8C-9022-9D8D3D3216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93487" y="3317650"/>
                <a:ext cx="914400" cy="1813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2137E24-CB77-4CDB-8896-59B3E83B3A57}"/>
                  </a:ext>
                </a:extLst>
              </p:cNvPr>
              <p:cNvSpPr/>
              <p:nvPr/>
            </p:nvSpPr>
            <p:spPr>
              <a:xfrm flipH="1">
                <a:off x="4697173" y="4041549"/>
                <a:ext cx="309971" cy="9144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4087938-893C-4107-810E-1E6389D72F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52159" y="4132083"/>
                <a:ext cx="0" cy="326238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030055" y="3433300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869061" y="3353870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 rot="5400000">
              <a:off x="4807271" y="2289918"/>
              <a:ext cx="357533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9909D5D-A411-4396-8966-2DFF22E5215A}"/>
              </a:ext>
            </a:extLst>
          </p:cNvPr>
          <p:cNvSpPr txBox="1">
            <a:spLocks/>
          </p:cNvSpPr>
          <p:nvPr/>
        </p:nvSpPr>
        <p:spPr>
          <a:xfrm>
            <a:off x="813795" y="3159180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E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C8AE75F-F65F-4733-9DFE-F8EC344F236D}"/>
              </a:ext>
            </a:extLst>
          </p:cNvPr>
          <p:cNvSpPr txBox="1">
            <a:spLocks/>
          </p:cNvSpPr>
          <p:nvPr/>
        </p:nvSpPr>
        <p:spPr>
          <a:xfrm>
            <a:off x="2493067" y="28412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E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E0ECE0-C831-42C3-BC73-FC8E01B1320E}"/>
              </a:ext>
            </a:extLst>
          </p:cNvPr>
          <p:cNvSpPr/>
          <p:nvPr/>
        </p:nvSpPr>
        <p:spPr>
          <a:xfrm>
            <a:off x="3095157" y="288108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D88D4B8-119E-4D57-8E48-1F3DD8B42B89}"/>
              </a:ext>
            </a:extLst>
          </p:cNvPr>
          <p:cNvSpPr/>
          <p:nvPr/>
        </p:nvSpPr>
        <p:spPr>
          <a:xfrm>
            <a:off x="3095156" y="303941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52F0050-4845-410C-AB17-94D330CDA5EC}"/>
              </a:ext>
            </a:extLst>
          </p:cNvPr>
          <p:cNvSpPr/>
          <p:nvPr/>
        </p:nvSpPr>
        <p:spPr>
          <a:xfrm>
            <a:off x="3088499" y="320086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F6A17B0-F93E-48B3-BBF8-E8379A23CAE3}"/>
              </a:ext>
            </a:extLst>
          </p:cNvPr>
          <p:cNvSpPr/>
          <p:nvPr/>
        </p:nvSpPr>
        <p:spPr>
          <a:xfrm>
            <a:off x="3088298" y="335910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B45393C-E30F-4C04-8CB4-89C9D0D8841B}"/>
              </a:ext>
            </a:extLst>
          </p:cNvPr>
          <p:cNvCxnSpPr>
            <a:cxnSpLocks/>
            <a:stCxn id="14" idx="6"/>
          </p:cNvCxnSpPr>
          <p:nvPr/>
        </p:nvCxnSpPr>
        <p:spPr>
          <a:xfrm>
            <a:off x="3186597" y="292680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3C59D1-2905-4F2F-9FBC-DACDA93DC718}"/>
              </a:ext>
            </a:extLst>
          </p:cNvPr>
          <p:cNvGrpSpPr/>
          <p:nvPr/>
        </p:nvGrpSpPr>
        <p:grpSpPr>
          <a:xfrm>
            <a:off x="5431973" y="2881086"/>
            <a:ext cx="1231579" cy="91440"/>
            <a:chOff x="5431973" y="2881086"/>
            <a:chExt cx="1231579" cy="91440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CE8EE16A-CCD4-4200-95EB-3D6E97B66CCE}"/>
                </a:ext>
              </a:extLst>
            </p:cNvPr>
            <p:cNvCxnSpPr>
              <a:cxnSpLocks/>
              <a:stCxn id="49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042987-D948-4F83-98A5-751A3D2552B7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8D8914-1D77-4CEF-B107-0366D32835FA}"/>
              </a:ext>
            </a:extLst>
          </p:cNvPr>
          <p:cNvGrpSpPr/>
          <p:nvPr/>
        </p:nvGrpSpPr>
        <p:grpSpPr>
          <a:xfrm>
            <a:off x="5441557" y="3043273"/>
            <a:ext cx="1231579" cy="91440"/>
            <a:chOff x="5431973" y="2881086"/>
            <a:chExt cx="1231579" cy="91440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920965C-3D9E-42E9-9102-064278B00028}"/>
                </a:ext>
              </a:extLst>
            </p:cNvPr>
            <p:cNvCxnSpPr>
              <a:cxnSpLocks/>
              <a:stCxn id="53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E8CA699-10F8-4005-9259-CF4E25742B91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E6EEE96-53BC-4B45-A0F0-7AE1E49ABBCB}"/>
              </a:ext>
            </a:extLst>
          </p:cNvPr>
          <p:cNvGrpSpPr/>
          <p:nvPr/>
        </p:nvGrpSpPr>
        <p:grpSpPr>
          <a:xfrm>
            <a:off x="5443845" y="3196171"/>
            <a:ext cx="1231579" cy="91440"/>
            <a:chOff x="5431973" y="2881086"/>
            <a:chExt cx="1231579" cy="91440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21338B6-D08F-41D7-8C89-5A454F96ACB4}"/>
                </a:ext>
              </a:extLst>
            </p:cNvPr>
            <p:cNvCxnSpPr>
              <a:cxnSpLocks/>
              <a:stCxn id="56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BB88269-CDF6-48ED-BC6D-5CA7B3B84EF0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5C9F0AE-C9C7-49FA-8DDD-E8F294BD75BC}"/>
              </a:ext>
            </a:extLst>
          </p:cNvPr>
          <p:cNvCxnSpPr>
            <a:cxnSpLocks/>
            <a:endCxn id="49" idx="2"/>
          </p:cNvCxnSpPr>
          <p:nvPr/>
        </p:nvCxnSpPr>
        <p:spPr>
          <a:xfrm>
            <a:off x="4366996" y="292680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39B2A32-36F9-487B-9CF1-39E25D85BBD5}"/>
              </a:ext>
            </a:extLst>
          </p:cNvPr>
          <p:cNvCxnSpPr>
            <a:cxnSpLocks/>
          </p:cNvCxnSpPr>
          <p:nvPr/>
        </p:nvCxnSpPr>
        <p:spPr>
          <a:xfrm>
            <a:off x="3186597" y="3091701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DC87CEA-8CEE-4344-864E-673CC9EDBE78}"/>
              </a:ext>
            </a:extLst>
          </p:cNvPr>
          <p:cNvCxnSpPr>
            <a:cxnSpLocks/>
          </p:cNvCxnSpPr>
          <p:nvPr/>
        </p:nvCxnSpPr>
        <p:spPr>
          <a:xfrm>
            <a:off x="4366996" y="3091701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98BC51E-7FB0-4CA9-933D-E492068AB8C2}"/>
              </a:ext>
            </a:extLst>
          </p:cNvPr>
          <p:cNvCxnSpPr>
            <a:cxnSpLocks/>
          </p:cNvCxnSpPr>
          <p:nvPr/>
        </p:nvCxnSpPr>
        <p:spPr>
          <a:xfrm>
            <a:off x="3186596" y="324672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3CB3815-7615-4B56-B401-78921D4B144A}"/>
              </a:ext>
            </a:extLst>
          </p:cNvPr>
          <p:cNvCxnSpPr>
            <a:cxnSpLocks/>
          </p:cNvCxnSpPr>
          <p:nvPr/>
        </p:nvCxnSpPr>
        <p:spPr>
          <a:xfrm>
            <a:off x="4366995" y="324672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9CA9B99-56BC-4097-88AE-2584724E7349}"/>
              </a:ext>
            </a:extLst>
          </p:cNvPr>
          <p:cNvSpPr/>
          <p:nvPr/>
        </p:nvSpPr>
        <p:spPr>
          <a:xfrm>
            <a:off x="3177915" y="3408763"/>
            <a:ext cx="1118266" cy="170888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0580D46-FBDC-4F28-BC05-82A70E87B212}"/>
              </a:ext>
            </a:extLst>
          </p:cNvPr>
          <p:cNvGrpSpPr/>
          <p:nvPr/>
        </p:nvGrpSpPr>
        <p:grpSpPr>
          <a:xfrm flipH="1">
            <a:off x="5592973" y="3987387"/>
            <a:ext cx="1124856" cy="91440"/>
            <a:chOff x="5422531" y="2881086"/>
            <a:chExt cx="1241019" cy="79974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B64678E9-26F7-4AB2-B686-4D840EDFDDF4}"/>
                </a:ext>
              </a:extLst>
            </p:cNvPr>
            <p:cNvCxnSpPr>
              <a:cxnSpLocks/>
              <a:stCxn id="63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1B2562B-1C56-4B7D-8CD3-447B4B56CADD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77037B3B-A403-461A-904A-C7C69CC3C2ED}"/>
              </a:ext>
            </a:extLst>
          </p:cNvPr>
          <p:cNvGrpSpPr/>
          <p:nvPr/>
        </p:nvGrpSpPr>
        <p:grpSpPr>
          <a:xfrm flipH="1">
            <a:off x="3088298" y="4024425"/>
            <a:ext cx="1124856" cy="91440"/>
            <a:chOff x="5422531" y="2881086"/>
            <a:chExt cx="1241019" cy="79974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FAFA36BF-975B-49E5-B1FE-277DABBF4197}"/>
                </a:ext>
              </a:extLst>
            </p:cNvPr>
            <p:cNvCxnSpPr>
              <a:cxnSpLocks/>
              <a:stCxn id="66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591D819-7FA3-4BC9-A203-FF6D3CA1A1AC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5DFBE0CA-865C-4AC7-9277-BDC1FD5B4E3D}"/>
              </a:ext>
            </a:extLst>
          </p:cNvPr>
          <p:cNvSpPr txBox="1">
            <a:spLocks/>
          </p:cNvSpPr>
          <p:nvPr/>
        </p:nvSpPr>
        <p:spPr>
          <a:xfrm>
            <a:off x="2580715" y="37013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E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B853238-80DD-4F9A-B8B9-ABFA0AE4AC7C}"/>
              </a:ext>
            </a:extLst>
          </p:cNvPr>
          <p:cNvCxnSpPr/>
          <p:nvPr/>
        </p:nvCxnSpPr>
        <p:spPr>
          <a:xfrm>
            <a:off x="2887298" y="3864484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BD58748-B7EA-4CF6-A3BA-5A6F2766D070}"/>
              </a:ext>
            </a:extLst>
          </p:cNvPr>
          <p:cNvSpPr/>
          <p:nvPr/>
        </p:nvSpPr>
        <p:spPr>
          <a:xfrm rot="16200000" flipV="1">
            <a:off x="4278446" y="3683674"/>
            <a:ext cx="325120" cy="169916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6CA1012-E491-4F89-905A-8B96FF2132CC}"/>
              </a:ext>
            </a:extLst>
          </p:cNvPr>
          <p:cNvSpPr/>
          <p:nvPr/>
        </p:nvSpPr>
        <p:spPr>
          <a:xfrm flipH="1">
            <a:off x="4487008" y="3903960"/>
            <a:ext cx="91440" cy="914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3D2F1C7B-4107-41A1-9D61-EB4035C95D0E}"/>
              </a:ext>
            </a:extLst>
          </p:cNvPr>
          <p:cNvSpPr txBox="1">
            <a:spLocks/>
          </p:cNvSpPr>
          <p:nvPr/>
        </p:nvSpPr>
        <p:spPr>
          <a:xfrm>
            <a:off x="4135671" y="3903497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63835E98-7D35-4329-8BC8-3DADE8DA8A59}"/>
              </a:ext>
            </a:extLst>
          </p:cNvPr>
          <p:cNvSpPr txBox="1">
            <a:spLocks/>
          </p:cNvSpPr>
          <p:nvPr/>
        </p:nvSpPr>
        <p:spPr>
          <a:xfrm>
            <a:off x="4526227" y="3453865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8271249A-A6A0-47AA-A13F-8992F4DE98B3}"/>
              </a:ext>
            </a:extLst>
          </p:cNvPr>
          <p:cNvSpPr txBox="1">
            <a:spLocks/>
          </p:cNvSpPr>
          <p:nvPr/>
        </p:nvSpPr>
        <p:spPr>
          <a:xfrm>
            <a:off x="4800115" y="4371621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endParaRPr lang="en-US" sz="1800" baseline="-36000" dirty="0">
              <a:solidFill>
                <a:srgbClr val="0070C0"/>
              </a:solidFill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209F7826-A6AE-4261-8B1E-BB50C6278118}"/>
              </a:ext>
            </a:extLst>
          </p:cNvPr>
          <p:cNvSpPr/>
          <p:nvPr/>
        </p:nvSpPr>
        <p:spPr>
          <a:xfrm rot="21307612">
            <a:off x="4398114" y="3456731"/>
            <a:ext cx="245328" cy="486977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1E986D9-092B-4623-B700-A8FEED787153}"/>
              </a:ext>
            </a:extLst>
          </p:cNvPr>
          <p:cNvSpPr/>
          <p:nvPr/>
        </p:nvSpPr>
        <p:spPr>
          <a:xfrm rot="20691950">
            <a:off x="4259290" y="3872037"/>
            <a:ext cx="264379" cy="368725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A1653FB-A53D-4DEF-9E19-97B286EB5C16}"/>
              </a:ext>
            </a:extLst>
          </p:cNvPr>
          <p:cNvCxnSpPr/>
          <p:nvPr/>
        </p:nvCxnSpPr>
        <p:spPr>
          <a:xfrm>
            <a:off x="6464929" y="3838572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B26EA8EA-4072-40C1-8EDA-4E1F4DCA2247}"/>
              </a:ext>
            </a:extLst>
          </p:cNvPr>
          <p:cNvSpPr txBox="1">
            <a:spLocks/>
          </p:cNvSpPr>
          <p:nvPr/>
        </p:nvSpPr>
        <p:spPr>
          <a:xfrm>
            <a:off x="6751009" y="367035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C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2B5ADFD5-142C-40BC-9C48-0773E24801ED}"/>
              </a:ext>
            </a:extLst>
          </p:cNvPr>
          <p:cNvSpPr txBox="1">
            <a:spLocks/>
          </p:cNvSpPr>
          <p:nvPr/>
        </p:nvSpPr>
        <p:spPr>
          <a:xfrm>
            <a:off x="6691316" y="288906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C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E519F5D6-898F-4B41-90FF-6CB0333BBF47}"/>
              </a:ext>
            </a:extLst>
          </p:cNvPr>
          <p:cNvSpPr txBox="1">
            <a:spLocks/>
          </p:cNvSpPr>
          <p:nvPr/>
        </p:nvSpPr>
        <p:spPr>
          <a:xfrm>
            <a:off x="8538447" y="314522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</a:t>
            </a:r>
            <a:endParaRPr lang="en-US" sz="2400" baseline="-36000" dirty="0"/>
          </a:p>
        </p:txBody>
      </p:sp>
    </p:spTree>
    <p:extLst>
      <p:ext uri="{BB962C8B-B14F-4D97-AF65-F5344CB8AC3E}">
        <p14:creationId xmlns:p14="http://schemas.microsoft.com/office/powerpoint/2010/main" val="329711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790" y="365125"/>
            <a:ext cx="11227981" cy="1325563"/>
          </a:xfrm>
        </p:spPr>
        <p:txBody>
          <a:bodyPr>
            <a:normAutofit/>
          </a:bodyPr>
          <a:lstStyle/>
          <a:p>
            <a:r>
              <a:rPr lang="en-US" dirty="0"/>
              <a:t>Figures of Merit of Bipolar Junction Transistors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87BD25CE-E58F-494E-AD40-CFD73DE09E95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06961" y="4683865"/>
                <a:ext cx="10515600" cy="18587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The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current gain, </a:t>
                </a:r>
                <a:r>
                  <a:rPr lang="el-GR" sz="2000" b="1" dirty="0">
                    <a:solidFill>
                      <a:srgbClr val="0070C0"/>
                    </a:solidFill>
                  </a:rPr>
                  <a:t>β</a:t>
                </a:r>
                <a:r>
                  <a:rPr lang="en-US" sz="2000" b="1" baseline="-25000" dirty="0">
                    <a:solidFill>
                      <a:srgbClr val="0070C0"/>
                    </a:solidFill>
                  </a:rPr>
                  <a:t>dc</a:t>
                </a:r>
                <a:r>
                  <a:rPr lang="en-US" sz="2000" dirty="0"/>
                  <a:t>, is the ratio of the collector current to the base current.   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𝐷𝐶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Values of </a:t>
                </a:r>
                <a:r>
                  <a:rPr lang="el-GR" sz="2000" dirty="0"/>
                  <a:t>β</a:t>
                </a:r>
                <a:r>
                  <a:rPr lang="en-US" sz="2000" baseline="-25000" dirty="0"/>
                  <a:t>dc</a:t>
                </a:r>
                <a:r>
                  <a:rPr lang="en-US" sz="2000" dirty="0"/>
                  <a:t> usually range between 50 and 300, but can have values outside of this range for special  devices </a:t>
                </a:r>
              </a:p>
              <a:p>
                <a:pPr marL="0" indent="0">
                  <a:buNone/>
                </a:pPr>
                <a:r>
                  <a:rPr lang="en-US" sz="2000" dirty="0"/>
                  <a:t>We usually assume that </a:t>
                </a:r>
                <a:r>
                  <a:rPr lang="el-GR" sz="2000" dirty="0"/>
                  <a:t>β</a:t>
                </a:r>
                <a:r>
                  <a:rPr lang="en-US" sz="2000" baseline="-25000" dirty="0"/>
                  <a:t>dc</a:t>
                </a:r>
                <a:r>
                  <a:rPr lang="en-US" sz="2000" dirty="0"/>
                  <a:t> is constant over the entire active range, but that is not necessarily true.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87BD25CE-E58F-494E-AD40-CFD73DE09E95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6961" y="4683865"/>
                <a:ext cx="10515600" cy="1858779"/>
              </a:xfrm>
              <a:prstGeom prst="rect">
                <a:avLst/>
              </a:prstGeom>
              <a:blipFill>
                <a:blip r:embed="rId2"/>
                <a:stretch>
                  <a:fillRect l="-522" t="-4262" b="-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B25A2A71-D645-4774-885F-7CDF9AFEB32D}"/>
              </a:ext>
            </a:extLst>
          </p:cNvPr>
          <p:cNvGrpSpPr/>
          <p:nvPr/>
        </p:nvGrpSpPr>
        <p:grpSpPr>
          <a:xfrm>
            <a:off x="1078414" y="1692049"/>
            <a:ext cx="7999455" cy="2992840"/>
            <a:chOff x="1078414" y="1692049"/>
            <a:chExt cx="7999455" cy="299284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753AC0B-92C3-4A4C-A839-0924542F5E4E}"/>
                </a:ext>
              </a:extLst>
            </p:cNvPr>
            <p:cNvGrpSpPr/>
            <p:nvPr/>
          </p:nvGrpSpPr>
          <p:grpSpPr>
            <a:xfrm>
              <a:off x="1078414" y="1692049"/>
              <a:ext cx="7999455" cy="2992840"/>
              <a:chOff x="1108432" y="1465481"/>
              <a:chExt cx="7999455" cy="2992840"/>
            </a:xfrm>
          </p:grpSpPr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426833E-0599-4C10-AAFA-C756AED55C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5639" y="216108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</a:t>
                </a:r>
                <a:r>
                  <a:rPr lang="en-US" sz="2000" baseline="30000" dirty="0"/>
                  <a:t>+</a:t>
                </a:r>
                <a:r>
                  <a:rPr lang="en-US" sz="2000" dirty="0"/>
                  <a:t>-type</a:t>
                </a:r>
              </a:p>
            </p:txBody>
          </p:sp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EBC9012-AE3A-46BE-858D-6D3321AD51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5762" y="2036027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n-type</a:t>
                </a:r>
              </a:p>
            </p:txBody>
          </p: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995F7A42-D875-450D-8C21-0A3D21278A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12470" y="1465481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3074139D-0F67-4FE3-8C6A-B41B14298EED}"/>
                  </a:ext>
                </a:extLst>
              </p:cNvPr>
              <p:cNvGrpSpPr/>
              <p:nvPr/>
            </p:nvGrpSpPr>
            <p:grpSpPr>
              <a:xfrm>
                <a:off x="2071914" y="2587625"/>
                <a:ext cx="6041571" cy="1455738"/>
                <a:chOff x="2071914" y="2587625"/>
                <a:chExt cx="6041571" cy="1455738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48EBB1CB-E1D0-4926-9B9F-9ABE2286FF1A}"/>
                    </a:ext>
                  </a:extLst>
                </p:cNvPr>
                <p:cNvGrpSpPr/>
                <p:nvPr/>
              </p:nvGrpSpPr>
              <p:grpSpPr>
                <a:xfrm>
                  <a:off x="2071914" y="2588433"/>
                  <a:ext cx="6041571" cy="1454930"/>
                  <a:chOff x="2743200" y="2609070"/>
                  <a:chExt cx="5143500" cy="1454930"/>
                </a:xfrm>
              </p:grpSpPr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4458A93A-C3F7-4831-9E8E-444D0C3109C5}"/>
                      </a:ext>
                    </a:extLst>
                  </p:cNvPr>
                  <p:cNvSpPr/>
                  <p:nvPr/>
                </p:nvSpPr>
                <p:spPr>
                  <a:xfrm>
                    <a:off x="2743200" y="2616200"/>
                    <a:ext cx="5143500" cy="1447800"/>
                  </a:xfrm>
                  <a:prstGeom prst="rect">
                    <a:avLst/>
                  </a:prstGeom>
                  <a:pattFill prst="ltDn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F85247F5-F3CB-466E-8866-1C6004D75BC2}"/>
                      </a:ext>
                    </a:extLst>
                  </p:cNvPr>
                  <p:cNvSpPr/>
                  <p:nvPr/>
                </p:nvSpPr>
                <p:spPr>
                  <a:xfrm>
                    <a:off x="4392203" y="2616199"/>
                    <a:ext cx="1515020" cy="1447800"/>
                  </a:xfrm>
                  <a:prstGeom prst="rect">
                    <a:avLst/>
                  </a:prstGeom>
                  <a:pattFill prst="ltUpDiag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68820731-35A9-463C-B793-C46C87541938}"/>
                      </a:ext>
                    </a:extLst>
                  </p:cNvPr>
                  <p:cNvSpPr/>
                  <p:nvPr/>
                </p:nvSpPr>
                <p:spPr>
                  <a:xfrm>
                    <a:off x="3786936" y="2609070"/>
                    <a:ext cx="599508" cy="1447800"/>
                  </a:xfrm>
                  <a:prstGeom prst="rect">
                    <a:avLst/>
                  </a:prstGeom>
                  <a:pattFill prst="pct10">
                    <a:fgClr>
                      <a:schemeClr val="accent1"/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BC48122-D0C1-49A0-B75C-E5D36A59EF6F}"/>
                    </a:ext>
                  </a:extLst>
                </p:cNvPr>
                <p:cNvSpPr/>
                <p:nvPr/>
              </p:nvSpPr>
              <p:spPr>
                <a:xfrm>
                  <a:off x="5788386" y="2587625"/>
                  <a:ext cx="704184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D505DBE4-A1EF-408F-9DE4-EDACD5786D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90344" y="1490107"/>
                <a:ext cx="1181100" cy="6599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space charge region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93567520-CA8F-4FED-B7E2-B00E9EC785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72123" y="2076443"/>
                <a:ext cx="924154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p-type</a:t>
                </a: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39E48FD6-8102-4426-AD45-ABD5386114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49982" y="2179919"/>
                <a:ext cx="58146" cy="3139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41B81483-2A9D-487B-A47A-428CD5E095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02734" y="2088020"/>
                <a:ext cx="0" cy="38988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C3C4713-66A9-47C9-B515-410597EE499C}"/>
                  </a:ext>
                </a:extLst>
              </p:cNvPr>
              <p:cNvSpPr/>
              <p:nvPr/>
            </p:nvSpPr>
            <p:spPr>
              <a:xfrm>
                <a:off x="1986116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92DF8588-8A9F-449E-8B44-91AF41333F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8432" y="3315837"/>
                <a:ext cx="914400" cy="1813"/>
              </a:xfrm>
              <a:prstGeom prst="line">
                <a:avLst/>
              </a:prstGeom>
              <a:ln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5707C37-0040-4671-8B0C-EED0A1B57169}"/>
                  </a:ext>
                </a:extLst>
              </p:cNvPr>
              <p:cNvSpPr/>
              <p:nvPr/>
            </p:nvSpPr>
            <p:spPr>
              <a:xfrm flipH="1">
                <a:off x="8113485" y="2593750"/>
                <a:ext cx="85798" cy="14478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34DDDD8A-18EB-4B8C-9022-9D8D3D3216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193487" y="3317650"/>
                <a:ext cx="914400" cy="1813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62137E24-CB77-4CDB-8896-59B3E83B3A57}"/>
                  </a:ext>
                </a:extLst>
              </p:cNvPr>
              <p:cNvSpPr/>
              <p:nvPr/>
            </p:nvSpPr>
            <p:spPr>
              <a:xfrm flipH="1">
                <a:off x="4697173" y="4041549"/>
                <a:ext cx="309971" cy="9144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4087938-893C-4107-810E-1E6389D72F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52159" y="4132083"/>
                <a:ext cx="0" cy="326238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030055" y="3433300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869061" y="3353870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 rot="5400000">
              <a:off x="4807271" y="2289918"/>
              <a:ext cx="357533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9909D5D-A411-4396-8966-2DFF22E5215A}"/>
              </a:ext>
            </a:extLst>
          </p:cNvPr>
          <p:cNvSpPr txBox="1">
            <a:spLocks/>
          </p:cNvSpPr>
          <p:nvPr/>
        </p:nvSpPr>
        <p:spPr>
          <a:xfrm>
            <a:off x="813795" y="3159180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E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C8AE75F-F65F-4733-9DFE-F8EC344F236D}"/>
              </a:ext>
            </a:extLst>
          </p:cNvPr>
          <p:cNvSpPr txBox="1">
            <a:spLocks/>
          </p:cNvSpPr>
          <p:nvPr/>
        </p:nvSpPr>
        <p:spPr>
          <a:xfrm>
            <a:off x="2493067" y="28412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E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E0ECE0-C831-42C3-BC73-FC8E01B1320E}"/>
              </a:ext>
            </a:extLst>
          </p:cNvPr>
          <p:cNvSpPr/>
          <p:nvPr/>
        </p:nvSpPr>
        <p:spPr>
          <a:xfrm>
            <a:off x="3095157" y="288108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D88D4B8-119E-4D57-8E48-1F3DD8B42B89}"/>
              </a:ext>
            </a:extLst>
          </p:cNvPr>
          <p:cNvSpPr/>
          <p:nvPr/>
        </p:nvSpPr>
        <p:spPr>
          <a:xfrm>
            <a:off x="3095156" y="303941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52F0050-4845-410C-AB17-94D330CDA5EC}"/>
              </a:ext>
            </a:extLst>
          </p:cNvPr>
          <p:cNvSpPr/>
          <p:nvPr/>
        </p:nvSpPr>
        <p:spPr>
          <a:xfrm>
            <a:off x="3088499" y="320086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F6A17B0-F93E-48B3-BBF8-E8379A23CAE3}"/>
              </a:ext>
            </a:extLst>
          </p:cNvPr>
          <p:cNvSpPr/>
          <p:nvPr/>
        </p:nvSpPr>
        <p:spPr>
          <a:xfrm>
            <a:off x="3088298" y="335910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B45393C-E30F-4C04-8CB4-89C9D0D8841B}"/>
              </a:ext>
            </a:extLst>
          </p:cNvPr>
          <p:cNvCxnSpPr>
            <a:cxnSpLocks/>
            <a:stCxn id="14" idx="6"/>
          </p:cNvCxnSpPr>
          <p:nvPr/>
        </p:nvCxnSpPr>
        <p:spPr>
          <a:xfrm>
            <a:off x="3186597" y="292680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3C59D1-2905-4F2F-9FBC-DACDA93DC718}"/>
              </a:ext>
            </a:extLst>
          </p:cNvPr>
          <p:cNvGrpSpPr/>
          <p:nvPr/>
        </p:nvGrpSpPr>
        <p:grpSpPr>
          <a:xfrm>
            <a:off x="5431973" y="2881086"/>
            <a:ext cx="1231579" cy="91440"/>
            <a:chOff x="5431973" y="2881086"/>
            <a:chExt cx="1231579" cy="91440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CE8EE16A-CCD4-4200-95EB-3D6E97B66CCE}"/>
                </a:ext>
              </a:extLst>
            </p:cNvPr>
            <p:cNvCxnSpPr>
              <a:cxnSpLocks/>
              <a:stCxn id="49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042987-D948-4F83-98A5-751A3D2552B7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8D8914-1D77-4CEF-B107-0366D32835FA}"/>
              </a:ext>
            </a:extLst>
          </p:cNvPr>
          <p:cNvGrpSpPr/>
          <p:nvPr/>
        </p:nvGrpSpPr>
        <p:grpSpPr>
          <a:xfrm>
            <a:off x="5441557" y="3043273"/>
            <a:ext cx="1231579" cy="91440"/>
            <a:chOff x="5431973" y="2881086"/>
            <a:chExt cx="1231579" cy="91440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920965C-3D9E-42E9-9102-064278B00028}"/>
                </a:ext>
              </a:extLst>
            </p:cNvPr>
            <p:cNvCxnSpPr>
              <a:cxnSpLocks/>
              <a:stCxn id="53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E8CA699-10F8-4005-9259-CF4E25742B91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E6EEE96-53BC-4B45-A0F0-7AE1E49ABBCB}"/>
              </a:ext>
            </a:extLst>
          </p:cNvPr>
          <p:cNvGrpSpPr/>
          <p:nvPr/>
        </p:nvGrpSpPr>
        <p:grpSpPr>
          <a:xfrm>
            <a:off x="5443845" y="3196171"/>
            <a:ext cx="1231579" cy="91440"/>
            <a:chOff x="5431973" y="2881086"/>
            <a:chExt cx="1231579" cy="91440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21338B6-D08F-41D7-8C89-5A454F96ACB4}"/>
                </a:ext>
              </a:extLst>
            </p:cNvPr>
            <p:cNvCxnSpPr>
              <a:cxnSpLocks/>
              <a:stCxn id="56" idx="6"/>
            </p:cNvCxnSpPr>
            <p:nvPr/>
          </p:nvCxnSpPr>
          <p:spPr>
            <a:xfrm>
              <a:off x="5523413" y="2926806"/>
              <a:ext cx="114013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BB88269-CDF6-48ED-BC6D-5CA7B3B84EF0}"/>
                </a:ext>
              </a:extLst>
            </p:cNvPr>
            <p:cNvSpPr/>
            <p:nvPr/>
          </p:nvSpPr>
          <p:spPr>
            <a:xfrm>
              <a:off x="5431973" y="2881086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5C9F0AE-C9C7-49FA-8DDD-E8F294BD75BC}"/>
              </a:ext>
            </a:extLst>
          </p:cNvPr>
          <p:cNvCxnSpPr>
            <a:cxnSpLocks/>
            <a:endCxn id="49" idx="2"/>
          </p:cNvCxnSpPr>
          <p:nvPr/>
        </p:nvCxnSpPr>
        <p:spPr>
          <a:xfrm>
            <a:off x="4366996" y="292680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39B2A32-36F9-487B-9CF1-39E25D85BBD5}"/>
              </a:ext>
            </a:extLst>
          </p:cNvPr>
          <p:cNvCxnSpPr>
            <a:cxnSpLocks/>
          </p:cNvCxnSpPr>
          <p:nvPr/>
        </p:nvCxnSpPr>
        <p:spPr>
          <a:xfrm>
            <a:off x="3186597" y="3091701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DC87CEA-8CEE-4344-864E-673CC9EDBE78}"/>
              </a:ext>
            </a:extLst>
          </p:cNvPr>
          <p:cNvCxnSpPr>
            <a:cxnSpLocks/>
          </p:cNvCxnSpPr>
          <p:nvPr/>
        </p:nvCxnSpPr>
        <p:spPr>
          <a:xfrm>
            <a:off x="4366996" y="3091701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98BC51E-7FB0-4CA9-933D-E492068AB8C2}"/>
              </a:ext>
            </a:extLst>
          </p:cNvPr>
          <p:cNvCxnSpPr>
            <a:cxnSpLocks/>
          </p:cNvCxnSpPr>
          <p:nvPr/>
        </p:nvCxnSpPr>
        <p:spPr>
          <a:xfrm>
            <a:off x="3186596" y="3246726"/>
            <a:ext cx="11548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3CB3815-7615-4B56-B401-78921D4B144A}"/>
              </a:ext>
            </a:extLst>
          </p:cNvPr>
          <p:cNvCxnSpPr>
            <a:cxnSpLocks/>
          </p:cNvCxnSpPr>
          <p:nvPr/>
        </p:nvCxnSpPr>
        <p:spPr>
          <a:xfrm>
            <a:off x="4366995" y="3246726"/>
            <a:ext cx="106497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9CA9B99-56BC-4097-88AE-2584724E7349}"/>
              </a:ext>
            </a:extLst>
          </p:cNvPr>
          <p:cNvSpPr/>
          <p:nvPr/>
        </p:nvSpPr>
        <p:spPr>
          <a:xfrm>
            <a:off x="3177915" y="3408763"/>
            <a:ext cx="1118266" cy="170888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0580D46-FBDC-4F28-BC05-82A70E87B212}"/>
              </a:ext>
            </a:extLst>
          </p:cNvPr>
          <p:cNvGrpSpPr/>
          <p:nvPr/>
        </p:nvGrpSpPr>
        <p:grpSpPr>
          <a:xfrm flipH="1">
            <a:off x="5592973" y="3987387"/>
            <a:ext cx="1124856" cy="91440"/>
            <a:chOff x="5422531" y="2881086"/>
            <a:chExt cx="1241019" cy="79974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B64678E9-26F7-4AB2-B686-4D840EDFDDF4}"/>
                </a:ext>
              </a:extLst>
            </p:cNvPr>
            <p:cNvCxnSpPr>
              <a:cxnSpLocks/>
              <a:stCxn id="63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1B2562B-1C56-4B7D-8CD3-447B4B56CADD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77037B3B-A403-461A-904A-C7C69CC3C2ED}"/>
              </a:ext>
            </a:extLst>
          </p:cNvPr>
          <p:cNvGrpSpPr/>
          <p:nvPr/>
        </p:nvGrpSpPr>
        <p:grpSpPr>
          <a:xfrm flipH="1">
            <a:off x="3088298" y="4024425"/>
            <a:ext cx="1124856" cy="91440"/>
            <a:chOff x="5422531" y="2881086"/>
            <a:chExt cx="1241019" cy="79974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FAFA36BF-975B-49E5-B1FE-277DABBF4197}"/>
                </a:ext>
              </a:extLst>
            </p:cNvPr>
            <p:cNvCxnSpPr>
              <a:cxnSpLocks/>
              <a:stCxn id="66" idx="6"/>
            </p:cNvCxnSpPr>
            <p:nvPr/>
          </p:nvCxnSpPr>
          <p:spPr>
            <a:xfrm>
              <a:off x="5523414" y="2921073"/>
              <a:ext cx="1140136" cy="5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591D819-7FA3-4BC9-A203-FF6D3CA1A1AC}"/>
                </a:ext>
              </a:extLst>
            </p:cNvPr>
            <p:cNvSpPr/>
            <p:nvPr/>
          </p:nvSpPr>
          <p:spPr>
            <a:xfrm>
              <a:off x="5422531" y="2881086"/>
              <a:ext cx="100883" cy="7997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5DFBE0CA-865C-4AC7-9277-BDC1FD5B4E3D}"/>
              </a:ext>
            </a:extLst>
          </p:cNvPr>
          <p:cNvSpPr txBox="1">
            <a:spLocks/>
          </p:cNvSpPr>
          <p:nvPr/>
        </p:nvSpPr>
        <p:spPr>
          <a:xfrm>
            <a:off x="2580715" y="370132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E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B853238-80DD-4F9A-B8B9-ABFA0AE4AC7C}"/>
              </a:ext>
            </a:extLst>
          </p:cNvPr>
          <p:cNvCxnSpPr/>
          <p:nvPr/>
        </p:nvCxnSpPr>
        <p:spPr>
          <a:xfrm>
            <a:off x="2887298" y="3864484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BD58748-B7EA-4CF6-A3BA-5A6F2766D070}"/>
              </a:ext>
            </a:extLst>
          </p:cNvPr>
          <p:cNvSpPr/>
          <p:nvPr/>
        </p:nvSpPr>
        <p:spPr>
          <a:xfrm rot="16200000" flipV="1">
            <a:off x="4278446" y="3683674"/>
            <a:ext cx="325120" cy="169916"/>
          </a:xfrm>
          <a:custGeom>
            <a:avLst/>
            <a:gdLst>
              <a:gd name="connsiteX0" fmla="*/ 0 w 1118266"/>
              <a:gd name="connsiteY0" fmla="*/ 0 h 170888"/>
              <a:gd name="connsiteX1" fmla="*/ 236844 w 1118266"/>
              <a:gd name="connsiteY1" fmla="*/ 2998 h 170888"/>
              <a:gd name="connsiteX2" fmla="*/ 653571 w 1118266"/>
              <a:gd name="connsiteY2" fmla="*/ 11992 h 170888"/>
              <a:gd name="connsiteX3" fmla="*/ 869429 w 1118266"/>
              <a:gd name="connsiteY3" fmla="*/ 23985 h 170888"/>
              <a:gd name="connsiteX4" fmla="*/ 1049311 w 1118266"/>
              <a:gd name="connsiteY4" fmla="*/ 92939 h 170888"/>
              <a:gd name="connsiteX5" fmla="*/ 1118266 w 1118266"/>
              <a:gd name="connsiteY5" fmla="*/ 170888 h 17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266" h="170888">
                <a:moveTo>
                  <a:pt x="0" y="0"/>
                </a:moveTo>
                <a:lnTo>
                  <a:pt x="236844" y="2998"/>
                </a:lnTo>
                <a:lnTo>
                  <a:pt x="653571" y="11992"/>
                </a:lnTo>
                <a:cubicBezTo>
                  <a:pt x="759002" y="15490"/>
                  <a:pt x="803472" y="10494"/>
                  <a:pt x="869429" y="23985"/>
                </a:cubicBezTo>
                <a:cubicBezTo>
                  <a:pt x="935386" y="37476"/>
                  <a:pt x="1007838" y="68455"/>
                  <a:pt x="1049311" y="92939"/>
                </a:cubicBezTo>
                <a:cubicBezTo>
                  <a:pt x="1090784" y="117423"/>
                  <a:pt x="1104525" y="144155"/>
                  <a:pt x="1118266" y="170888"/>
                </a:cubicBezTo>
              </a:path>
            </a:pathLst>
          </a:custGeom>
          <a:noFill/>
          <a:ln w="635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6CA1012-E491-4F89-905A-8B96FF2132CC}"/>
              </a:ext>
            </a:extLst>
          </p:cNvPr>
          <p:cNvSpPr/>
          <p:nvPr/>
        </p:nvSpPr>
        <p:spPr>
          <a:xfrm flipH="1">
            <a:off x="4487008" y="3903960"/>
            <a:ext cx="91440" cy="914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3D2F1C7B-4107-41A1-9D61-EB4035C95D0E}"/>
              </a:ext>
            </a:extLst>
          </p:cNvPr>
          <p:cNvSpPr txBox="1">
            <a:spLocks/>
          </p:cNvSpPr>
          <p:nvPr/>
        </p:nvSpPr>
        <p:spPr>
          <a:xfrm>
            <a:off x="4135671" y="3903497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63835E98-7D35-4329-8BC8-3DADE8DA8A59}"/>
              </a:ext>
            </a:extLst>
          </p:cNvPr>
          <p:cNvSpPr txBox="1">
            <a:spLocks/>
          </p:cNvSpPr>
          <p:nvPr/>
        </p:nvSpPr>
        <p:spPr>
          <a:xfrm>
            <a:off x="4526227" y="3453865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r>
              <a:rPr lang="en-US" sz="1800" baseline="-36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8271249A-A6A0-47AA-A13F-8992F4DE98B3}"/>
              </a:ext>
            </a:extLst>
          </p:cNvPr>
          <p:cNvSpPr txBox="1">
            <a:spLocks/>
          </p:cNvSpPr>
          <p:nvPr/>
        </p:nvSpPr>
        <p:spPr>
          <a:xfrm>
            <a:off x="4800115" y="4371621"/>
            <a:ext cx="44004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I</a:t>
            </a:r>
            <a:r>
              <a:rPr lang="en-US" sz="1800" baseline="-25000" dirty="0">
                <a:solidFill>
                  <a:srgbClr val="0070C0"/>
                </a:solidFill>
              </a:rPr>
              <a:t>B</a:t>
            </a:r>
            <a:endParaRPr lang="en-US" sz="1800" baseline="-36000" dirty="0">
              <a:solidFill>
                <a:srgbClr val="0070C0"/>
              </a:solidFill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209F7826-A6AE-4261-8B1E-BB50C6278118}"/>
              </a:ext>
            </a:extLst>
          </p:cNvPr>
          <p:cNvSpPr/>
          <p:nvPr/>
        </p:nvSpPr>
        <p:spPr>
          <a:xfrm rot="21307612">
            <a:off x="4398114" y="3456731"/>
            <a:ext cx="245328" cy="486977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1E986D9-092B-4623-B700-A8FEED787153}"/>
              </a:ext>
            </a:extLst>
          </p:cNvPr>
          <p:cNvSpPr/>
          <p:nvPr/>
        </p:nvSpPr>
        <p:spPr>
          <a:xfrm rot="20691950">
            <a:off x="4259290" y="3872037"/>
            <a:ext cx="264379" cy="368725"/>
          </a:xfrm>
          <a:custGeom>
            <a:avLst/>
            <a:gdLst>
              <a:gd name="connsiteX0" fmla="*/ 0 w 206864"/>
              <a:gd name="connsiteY0" fmla="*/ 0 h 404734"/>
              <a:gd name="connsiteX1" fmla="*/ 104931 w 206864"/>
              <a:gd name="connsiteY1" fmla="*/ 80947 h 404734"/>
              <a:gd name="connsiteX2" fmla="*/ 161894 w 206864"/>
              <a:gd name="connsiteY2" fmla="*/ 173886 h 404734"/>
              <a:gd name="connsiteX3" fmla="*/ 206864 w 206864"/>
              <a:gd name="connsiteY3" fmla="*/ 404734 h 404734"/>
              <a:gd name="connsiteX4" fmla="*/ 206864 w 206864"/>
              <a:gd name="connsiteY4" fmla="*/ 404734 h 40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864" h="404734">
                <a:moveTo>
                  <a:pt x="0" y="0"/>
                </a:moveTo>
                <a:cubicBezTo>
                  <a:pt x="38974" y="25983"/>
                  <a:pt x="77949" y="51966"/>
                  <a:pt x="104931" y="80947"/>
                </a:cubicBezTo>
                <a:cubicBezTo>
                  <a:pt x="131913" y="109928"/>
                  <a:pt x="144905" y="119922"/>
                  <a:pt x="161894" y="173886"/>
                </a:cubicBezTo>
                <a:cubicBezTo>
                  <a:pt x="178883" y="227850"/>
                  <a:pt x="206864" y="404734"/>
                  <a:pt x="206864" y="404734"/>
                </a:cubicBezTo>
                <a:lnTo>
                  <a:pt x="206864" y="404734"/>
                </a:lnTo>
              </a:path>
            </a:pathLst>
          </a:custGeom>
          <a:noFill/>
          <a:ln>
            <a:solidFill>
              <a:srgbClr val="0070C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A1653FB-A53D-4DEF-9E19-97B286EB5C16}"/>
              </a:ext>
            </a:extLst>
          </p:cNvPr>
          <p:cNvCxnSpPr/>
          <p:nvPr/>
        </p:nvCxnSpPr>
        <p:spPr>
          <a:xfrm>
            <a:off x="6464929" y="3838572"/>
            <a:ext cx="2730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B26EA8EA-4072-40C1-8EDA-4E1F4DCA2247}"/>
              </a:ext>
            </a:extLst>
          </p:cNvPr>
          <p:cNvSpPr txBox="1">
            <a:spLocks/>
          </p:cNvSpPr>
          <p:nvPr/>
        </p:nvSpPr>
        <p:spPr>
          <a:xfrm>
            <a:off x="6751009" y="367035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baseline="-25000" dirty="0" err="1">
                <a:solidFill>
                  <a:srgbClr val="0070C0"/>
                </a:solidFill>
              </a:rPr>
              <a:t>C</a:t>
            </a:r>
            <a:r>
              <a:rPr lang="en-US" sz="2400" baseline="-36000" dirty="0" err="1">
                <a:solidFill>
                  <a:srgbClr val="0070C0"/>
                </a:solidFill>
              </a:rPr>
              <a:t>n</a:t>
            </a:r>
            <a:endParaRPr lang="en-US" sz="2400" baseline="-36000" dirty="0">
              <a:solidFill>
                <a:srgbClr val="0070C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2B5ADFD5-142C-40BC-9C48-0773E24801ED}"/>
              </a:ext>
            </a:extLst>
          </p:cNvPr>
          <p:cNvSpPr txBox="1">
            <a:spLocks/>
          </p:cNvSpPr>
          <p:nvPr/>
        </p:nvSpPr>
        <p:spPr>
          <a:xfrm>
            <a:off x="6691316" y="288906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baseline="-25000" dirty="0" err="1"/>
              <a:t>C</a:t>
            </a:r>
            <a:r>
              <a:rPr lang="en-US" sz="2400" baseline="-36000" dirty="0" err="1"/>
              <a:t>p</a:t>
            </a:r>
            <a:endParaRPr lang="en-US" sz="2400" baseline="-36000" dirty="0"/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E519F5D6-898F-4B41-90FF-6CB0333BBF47}"/>
              </a:ext>
            </a:extLst>
          </p:cNvPr>
          <p:cNvSpPr txBox="1">
            <a:spLocks/>
          </p:cNvSpPr>
          <p:nvPr/>
        </p:nvSpPr>
        <p:spPr>
          <a:xfrm>
            <a:off x="8538447" y="3145225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baseline="-25000" dirty="0"/>
              <a:t>C</a:t>
            </a:r>
            <a:endParaRPr lang="en-US" sz="2400" baseline="-36000" dirty="0"/>
          </a:p>
        </p:txBody>
      </p:sp>
    </p:spTree>
    <p:extLst>
      <p:ext uri="{BB962C8B-B14F-4D97-AF65-F5344CB8AC3E}">
        <p14:creationId xmlns:p14="http://schemas.microsoft.com/office/powerpoint/2010/main" val="74599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B8404-3096-4776-857D-91C1FB72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for </a:t>
            </a:r>
            <a:r>
              <a:rPr lang="en-US" b="1" u="sng" dirty="0"/>
              <a:t>real</a:t>
            </a:r>
            <a:r>
              <a:rPr lang="en-US" dirty="0"/>
              <a:t> </a:t>
            </a:r>
            <a:r>
              <a:rPr lang="en-US" dirty="0" err="1"/>
              <a:t>pnp</a:t>
            </a:r>
            <a:r>
              <a:rPr lang="en-US" dirty="0"/>
              <a:t> BJT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8832" y="1462455"/>
                <a:ext cx="9957109" cy="5010061"/>
              </a:xfrm>
              <a:pattFill prst="wdDnDiag">
                <a:fgClr>
                  <a:srgbClr val="B9CAE9"/>
                </a:fgClr>
                <a:bgClr>
                  <a:schemeClr val="bg1"/>
                </a:bgClr>
              </a:pattFill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𝑞𝐴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𝑐𝑜𝑡h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𝐸𝐵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𝑞𝐴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f>
                                    <m:fPr>
                                      <m:type m:val="skw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𝐶𝐵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𝑘𝑇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9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𝑞𝐴𝐷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f>
                                    <m:fPr>
                                      <m:type m:val="skw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𝐸𝐵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𝑘𝑇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𝑠𝑖𝑛h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𝑞𝐴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𝑐𝑜𝑡h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11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8832" y="1462455"/>
                <a:ext cx="9957109" cy="501006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D56B0F-5935-4DC4-8254-5E88048F0A4F}"/>
              </a:ext>
            </a:extLst>
          </p:cNvPr>
          <p:cNvSpPr txBox="1">
            <a:spLocks/>
          </p:cNvSpPr>
          <p:nvPr/>
        </p:nvSpPr>
        <p:spPr>
          <a:xfrm>
            <a:off x="7465828" y="700051"/>
            <a:ext cx="3887972" cy="5386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(We will use approximations)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1579359A-9078-47B2-B4B0-EC828C0A1E20}"/>
              </a:ext>
            </a:extLst>
          </p:cNvPr>
          <p:cNvSpPr/>
          <p:nvPr/>
        </p:nvSpPr>
        <p:spPr>
          <a:xfrm>
            <a:off x="8787384" y="3337560"/>
            <a:ext cx="3364992" cy="3246120"/>
          </a:xfrm>
          <a:custGeom>
            <a:avLst/>
            <a:gdLst>
              <a:gd name="connsiteX0" fmla="*/ 3246120 w 3364992"/>
              <a:gd name="connsiteY0" fmla="*/ 3246120 h 3246120"/>
              <a:gd name="connsiteX1" fmla="*/ 3081528 w 3364992"/>
              <a:gd name="connsiteY1" fmla="*/ 3246120 h 3246120"/>
              <a:gd name="connsiteX2" fmla="*/ 146304 w 3364992"/>
              <a:gd name="connsiteY2" fmla="*/ 3246120 h 3246120"/>
              <a:gd name="connsiteX3" fmla="*/ 0 w 3364992"/>
              <a:gd name="connsiteY3" fmla="*/ 3236976 h 3246120"/>
              <a:gd name="connsiteX4" fmla="*/ 9144 w 3364992"/>
              <a:gd name="connsiteY4" fmla="*/ 2231136 h 3246120"/>
              <a:gd name="connsiteX5" fmla="*/ 173736 w 3364992"/>
              <a:gd name="connsiteY5" fmla="*/ 2121408 h 3246120"/>
              <a:gd name="connsiteX6" fmla="*/ 411480 w 3364992"/>
              <a:gd name="connsiteY6" fmla="*/ 2112264 h 3246120"/>
              <a:gd name="connsiteX7" fmla="*/ 896112 w 3364992"/>
              <a:gd name="connsiteY7" fmla="*/ 2084832 h 3246120"/>
              <a:gd name="connsiteX8" fmla="*/ 1161288 w 3364992"/>
              <a:gd name="connsiteY8" fmla="*/ 1783080 h 3246120"/>
              <a:gd name="connsiteX9" fmla="*/ 1161288 w 3364992"/>
              <a:gd name="connsiteY9" fmla="*/ 1088136 h 3246120"/>
              <a:gd name="connsiteX10" fmla="*/ 1179576 w 3364992"/>
              <a:gd name="connsiteY10" fmla="*/ 0 h 3246120"/>
              <a:gd name="connsiteX11" fmla="*/ 3364992 w 3364992"/>
              <a:gd name="connsiteY11" fmla="*/ 9144 h 3246120"/>
              <a:gd name="connsiteX12" fmla="*/ 3319272 w 3364992"/>
              <a:gd name="connsiteY12" fmla="*/ 3246120 h 3246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64992" h="3246120">
                <a:moveTo>
                  <a:pt x="3246120" y="3246120"/>
                </a:moveTo>
                <a:lnTo>
                  <a:pt x="3081528" y="3246120"/>
                </a:lnTo>
                <a:lnTo>
                  <a:pt x="146304" y="3246120"/>
                </a:lnTo>
                <a:lnTo>
                  <a:pt x="0" y="3236976"/>
                </a:lnTo>
                <a:lnTo>
                  <a:pt x="9144" y="2231136"/>
                </a:lnTo>
                <a:lnTo>
                  <a:pt x="173736" y="2121408"/>
                </a:lnTo>
                <a:lnTo>
                  <a:pt x="411480" y="2112264"/>
                </a:lnTo>
                <a:lnTo>
                  <a:pt x="896112" y="2084832"/>
                </a:lnTo>
                <a:lnTo>
                  <a:pt x="1161288" y="1783080"/>
                </a:lnTo>
                <a:lnTo>
                  <a:pt x="1161288" y="1088136"/>
                </a:lnTo>
                <a:lnTo>
                  <a:pt x="1179576" y="0"/>
                </a:lnTo>
                <a:lnTo>
                  <a:pt x="3364992" y="9144"/>
                </a:lnTo>
                <a:lnTo>
                  <a:pt x="3319272" y="324612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46E2F33-92A6-439B-BADA-8EFCEAA2DAE1}"/>
              </a:ext>
            </a:extLst>
          </p:cNvPr>
          <p:cNvGrpSpPr/>
          <p:nvPr/>
        </p:nvGrpSpPr>
        <p:grpSpPr>
          <a:xfrm>
            <a:off x="8888818" y="3338196"/>
            <a:ext cx="3633530" cy="3154680"/>
            <a:chOff x="4758379" y="2523257"/>
            <a:chExt cx="4676946" cy="3755151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75ABD685-5AE7-4D62-8CE1-52E22239CB38}"/>
                </a:ext>
              </a:extLst>
            </p:cNvPr>
            <p:cNvSpPr txBox="1">
              <a:spLocks/>
            </p:cNvSpPr>
            <p:nvPr/>
          </p:nvSpPr>
          <p:spPr>
            <a:xfrm>
              <a:off x="8273581" y="5168648"/>
              <a:ext cx="672395" cy="29115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100" dirty="0"/>
                <a:t>I</a:t>
              </a:r>
              <a:r>
                <a:rPr lang="en-US" sz="1100" baseline="-25000" dirty="0"/>
                <a:t>B</a:t>
              </a:r>
              <a:r>
                <a:rPr lang="en-US" sz="1100" dirty="0"/>
                <a:t>= 0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AE2CBB7-F5DE-4F62-8518-534FC3328ADE}"/>
                </a:ext>
              </a:extLst>
            </p:cNvPr>
            <p:cNvGrpSpPr/>
            <p:nvPr/>
          </p:nvGrpSpPr>
          <p:grpSpPr>
            <a:xfrm>
              <a:off x="4758379" y="2523257"/>
              <a:ext cx="4676946" cy="3755151"/>
              <a:chOff x="4758379" y="2523257"/>
              <a:chExt cx="4676946" cy="3755151"/>
            </a:xfrm>
          </p:grpSpPr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94FC753F-F7D7-4BE8-9403-31CFF83DE8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758" y="5712876"/>
                <a:ext cx="1108139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600" dirty="0"/>
                  <a:t>Inverted</a:t>
                </a:r>
                <a:endParaRPr lang="en-US" sz="1600" baseline="-25000" dirty="0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8EF1A0D-44A9-4915-99FD-A10ACD39822C}"/>
                  </a:ext>
                </a:extLst>
              </p:cNvPr>
              <p:cNvGrpSpPr/>
              <p:nvPr/>
            </p:nvGrpSpPr>
            <p:grpSpPr>
              <a:xfrm>
                <a:off x="4758379" y="2950997"/>
                <a:ext cx="4676946" cy="3327411"/>
                <a:chOff x="4758379" y="2950997"/>
                <a:chExt cx="4676946" cy="332741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F43F3B5D-1E72-46B3-9710-9CCD5A1CFBC2}"/>
                    </a:ext>
                  </a:extLst>
                </p:cNvPr>
                <p:cNvGrpSpPr/>
                <p:nvPr/>
              </p:nvGrpSpPr>
              <p:grpSpPr>
                <a:xfrm>
                  <a:off x="4758379" y="2950997"/>
                  <a:ext cx="4676946" cy="3327411"/>
                  <a:chOff x="4758379" y="2950997"/>
                  <a:chExt cx="4676946" cy="3327411"/>
                </a:xfrm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63ACA26B-F2EB-4BC1-BBBE-56A6B028769B}"/>
                      </a:ext>
                    </a:extLst>
                  </p:cNvPr>
                  <p:cNvGrpSpPr/>
                  <p:nvPr/>
                </p:nvGrpSpPr>
                <p:grpSpPr>
                  <a:xfrm>
                    <a:off x="4758379" y="2950997"/>
                    <a:ext cx="4676946" cy="3327411"/>
                    <a:chOff x="2829820" y="4310032"/>
                    <a:chExt cx="3262043" cy="2356239"/>
                  </a:xfrm>
                </p:grpSpPr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EBEEAF67-0719-4F11-8889-39E784FB42B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002085" y="4522839"/>
                      <a:ext cx="0" cy="2143432"/>
                    </a:xfrm>
                    <a:prstGeom prst="line">
                      <a:avLst/>
                    </a:prstGeom>
                    <a:ln>
                      <a:head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Straight Arrow Connector 52">
                      <a:extLst>
                        <a:ext uri="{FF2B5EF4-FFF2-40B4-BE49-F238E27FC236}">
                          <a16:creationId xmlns:a16="http://schemas.microsoft.com/office/drawing/2014/main" id="{8CA8BDA2-DE68-49D3-B2F0-6509CC25C55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829820" y="6050510"/>
                      <a:ext cx="2743200" cy="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4" name="Content Placeholder 2">
                      <a:extLst>
                        <a:ext uri="{FF2B5EF4-FFF2-40B4-BE49-F238E27FC236}">
                          <a16:creationId xmlns:a16="http://schemas.microsoft.com/office/drawing/2014/main" id="{B468722F-6F58-4794-B4A8-A8F696EEFB0E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3915474" y="4310032"/>
                      <a:ext cx="294533" cy="308753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 fontScale="85000" lnSpcReduction="10000"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2000" dirty="0"/>
                        <a:t>I</a:t>
                      </a:r>
                      <a:r>
                        <a:rPr lang="en-US" sz="2000" baseline="-25000" dirty="0"/>
                        <a:t>C</a:t>
                      </a:r>
                    </a:p>
                  </p:txBody>
                </p:sp>
                <p:sp>
                  <p:nvSpPr>
                    <p:cNvPr id="55" name="Content Placeholder 2">
                      <a:extLst>
                        <a:ext uri="{FF2B5EF4-FFF2-40B4-BE49-F238E27FC236}">
                          <a16:creationId xmlns:a16="http://schemas.microsoft.com/office/drawing/2014/main" id="{B341EE61-D5C2-4600-BD5A-D62A740E6444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4910763" y="6126918"/>
                      <a:ext cx="1181100" cy="308752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2000" dirty="0"/>
                        <a:t>V</a:t>
                      </a:r>
                      <a:r>
                        <a:rPr lang="en-US" sz="2000" baseline="-25000" dirty="0"/>
                        <a:t>EC</a:t>
                      </a:r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86100A0E-0CFE-4E82-87B0-A638361A9D01}"/>
                      </a:ext>
                    </a:extLst>
                  </p:cNvPr>
                  <p:cNvGrpSpPr/>
                  <p:nvPr/>
                </p:nvGrpSpPr>
                <p:grpSpPr>
                  <a:xfrm>
                    <a:off x="4819379" y="3528336"/>
                    <a:ext cx="3642100" cy="2106155"/>
                    <a:chOff x="8126322" y="3792682"/>
                    <a:chExt cx="3386805" cy="2106155"/>
                  </a:xfrm>
                </p:grpSpPr>
                <p:sp>
                  <p:nvSpPr>
                    <p:cNvPr id="49" name="Freeform: Shape 48">
                      <a:extLst>
                        <a:ext uri="{FF2B5EF4-FFF2-40B4-BE49-F238E27FC236}">
                          <a16:creationId xmlns:a16="http://schemas.microsoft.com/office/drawing/2014/main" id="{B3EAE222-CC37-4039-B71D-ECC5A975CC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5AA585CC-3F1D-4E1B-9ACF-CC337AA1CF77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1FDA187E-61DB-471F-8FD3-7024D484E4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DCFA1234-E3C7-4301-994C-12A455DDD2F7}"/>
                      </a:ext>
                    </a:extLst>
                  </p:cNvPr>
                  <p:cNvGrpSpPr/>
                  <p:nvPr/>
                </p:nvGrpSpPr>
                <p:grpSpPr>
                  <a:xfrm>
                    <a:off x="4875508" y="3848888"/>
                    <a:ext cx="3540363" cy="1727087"/>
                    <a:chOff x="8126322" y="3792682"/>
                    <a:chExt cx="3386805" cy="2106155"/>
                  </a:xfrm>
                </p:grpSpPr>
                <p:sp>
                  <p:nvSpPr>
                    <p:cNvPr id="46" name="Freeform: Shape 45">
                      <a:extLst>
                        <a:ext uri="{FF2B5EF4-FFF2-40B4-BE49-F238E27FC236}">
                          <a16:creationId xmlns:a16="http://schemas.microsoft.com/office/drawing/2014/main" id="{80CD2AA5-B49C-4714-BEEC-308324DC3F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C3E0757E-8764-4BA1-9F26-28D2F9459B4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0B0A4BB2-6A17-42AF-A8DB-33D64D3FC1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A7FA5287-9DD1-4B51-8D27-1D6DC15414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0398" y="4118138"/>
                    <a:ext cx="3535473" cy="1419767"/>
                    <a:chOff x="8126322" y="3792682"/>
                    <a:chExt cx="3386805" cy="2106155"/>
                  </a:xfrm>
                </p:grpSpPr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198198B3-9CD6-4C53-8B85-89CFA70422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3F20888C-9AD7-4218-85F2-2027EC272C9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3B0DC954-3D8C-430E-AE09-3C306191B4A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" name="Group 22">
                    <a:extLst>
                      <a:ext uri="{FF2B5EF4-FFF2-40B4-BE49-F238E27FC236}">
                        <a16:creationId xmlns:a16="http://schemas.microsoft.com/office/drawing/2014/main" id="{A93724EC-73FE-45DA-8997-F7890BB76502}"/>
                      </a:ext>
                    </a:extLst>
                  </p:cNvPr>
                  <p:cNvGrpSpPr/>
                  <p:nvPr/>
                </p:nvGrpSpPr>
                <p:grpSpPr>
                  <a:xfrm>
                    <a:off x="4913605" y="4399044"/>
                    <a:ext cx="3474275" cy="1106289"/>
                    <a:chOff x="8126322" y="3808026"/>
                    <a:chExt cx="3425998" cy="2090811"/>
                  </a:xfrm>
                </p:grpSpPr>
                <p:sp>
                  <p:nvSpPr>
                    <p:cNvPr id="40" name="Freeform: Shape 39">
                      <a:extLst>
                        <a:ext uri="{FF2B5EF4-FFF2-40B4-BE49-F238E27FC236}">
                          <a16:creationId xmlns:a16="http://schemas.microsoft.com/office/drawing/2014/main" id="{ED01E014-8099-492F-9EBC-1CA3AF7DE7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81EA469-30B3-4290-9108-956D3421CC3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8026"/>
                      <a:ext cx="1372693" cy="19294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E03BB089-50D1-4D42-9FD6-1B3BDEBB6E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C27F3EBE-D6FE-477C-AA7A-27E71D215A12}"/>
                      </a:ext>
                    </a:extLst>
                  </p:cNvPr>
                  <p:cNvGrpSpPr/>
                  <p:nvPr/>
                </p:nvGrpSpPr>
                <p:grpSpPr>
                  <a:xfrm>
                    <a:off x="4926961" y="4671882"/>
                    <a:ext cx="3485599" cy="824585"/>
                    <a:chOff x="8126322" y="3801356"/>
                    <a:chExt cx="3504941" cy="2097481"/>
                  </a:xfrm>
                </p:grpSpPr>
                <p:sp>
                  <p:nvSpPr>
                    <p:cNvPr id="37" name="Freeform: Shape 36">
                      <a:extLst>
                        <a:ext uri="{FF2B5EF4-FFF2-40B4-BE49-F238E27FC236}">
                          <a16:creationId xmlns:a16="http://schemas.microsoft.com/office/drawing/2014/main" id="{53D1E22A-3E9D-4A6F-A78E-CDEB92A36E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1A3789D2-2F24-4ED6-B97C-B6DA3399713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1356"/>
                      <a:ext cx="1451636" cy="2596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Straight Connector 38">
                      <a:extLst>
                        <a:ext uri="{FF2B5EF4-FFF2-40B4-BE49-F238E27FC236}">
                          <a16:creationId xmlns:a16="http://schemas.microsoft.com/office/drawing/2014/main" id="{752DBA9E-F13F-4F56-9AD6-5BE3CD176D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12D39972-C993-41D8-A534-DB0598D9436E}"/>
                      </a:ext>
                    </a:extLst>
                  </p:cNvPr>
                  <p:cNvGrpSpPr/>
                  <p:nvPr/>
                </p:nvGrpSpPr>
                <p:grpSpPr>
                  <a:xfrm>
                    <a:off x="5004008" y="4946284"/>
                    <a:ext cx="3387908" cy="504898"/>
                    <a:chOff x="8126322" y="3813237"/>
                    <a:chExt cx="3577879" cy="2085600"/>
                  </a:xfrm>
                </p:grpSpPr>
                <p:sp>
                  <p:nvSpPr>
                    <p:cNvPr id="34" name="Freeform: Shape 33">
                      <a:extLst>
                        <a:ext uri="{FF2B5EF4-FFF2-40B4-BE49-F238E27FC236}">
                          <a16:creationId xmlns:a16="http://schemas.microsoft.com/office/drawing/2014/main" id="{71E601B2-0E97-42D3-8FDA-02E76A293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48C446C4-B203-4A4D-B4C3-4A63E04BF39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13237"/>
                      <a:ext cx="1524574" cy="1408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A6E195EE-165D-4911-AA04-6B5DBD16C23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D6A6BE84-0A50-4858-AFA0-C9DE7C0CC0EB}"/>
                      </a:ext>
                    </a:extLst>
                  </p:cNvPr>
                  <p:cNvGrpSpPr/>
                  <p:nvPr/>
                </p:nvGrpSpPr>
                <p:grpSpPr>
                  <a:xfrm>
                    <a:off x="5009038" y="5168648"/>
                    <a:ext cx="3339094" cy="286284"/>
                    <a:chOff x="8126322" y="3827318"/>
                    <a:chExt cx="3617140" cy="2071519"/>
                  </a:xfrm>
                </p:grpSpPr>
                <p:sp>
                  <p:nvSpPr>
                    <p:cNvPr id="31" name="Freeform: Shape 30">
                      <a:extLst>
                        <a:ext uri="{FF2B5EF4-FFF2-40B4-BE49-F238E27FC236}">
                          <a16:creationId xmlns:a16="http://schemas.microsoft.com/office/drawing/2014/main" id="{A9088B18-D352-4CB3-91A4-F8878B010B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940BCE86-A67A-47BD-ABE0-039CD42AD01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27320"/>
                      <a:ext cx="1563835" cy="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4DE36334-A111-47F0-929D-0AC193708E9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87983C49-F83A-49C6-9912-A51E92CDE752}"/>
                      </a:ext>
                    </a:extLst>
                  </p:cNvPr>
                  <p:cNvGrpSpPr/>
                  <p:nvPr/>
                </p:nvGrpSpPr>
                <p:grpSpPr>
                  <a:xfrm>
                    <a:off x="4965625" y="5324910"/>
                    <a:ext cx="3382509" cy="107011"/>
                    <a:chOff x="8126322" y="3703738"/>
                    <a:chExt cx="3664170" cy="2195099"/>
                  </a:xfrm>
                </p:grpSpPr>
                <p:sp>
                  <p:nvSpPr>
                    <p:cNvPr id="28" name="Freeform: Shape 27">
                      <a:extLst>
                        <a:ext uri="{FF2B5EF4-FFF2-40B4-BE49-F238E27FC236}">
                          <a16:creationId xmlns:a16="http://schemas.microsoft.com/office/drawing/2014/main" id="{4B9469EF-165F-4F3E-A61B-DDF0F774AD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32E40BD0-7FE2-4BE4-8EB5-F08AFF0E533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703738"/>
                      <a:ext cx="1610865" cy="1236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C944A994-FF5C-4ED8-8C8E-68F2FBAEAE1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3" name="Content Placeholder 2">
                  <a:extLst>
                    <a:ext uri="{FF2B5EF4-FFF2-40B4-BE49-F238E27FC236}">
                      <a16:creationId xmlns:a16="http://schemas.microsoft.com/office/drawing/2014/main" id="{D79E27DB-9B4C-48F0-96D2-30AD87BBBE3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387879" y="4564739"/>
                  <a:ext cx="829617" cy="43601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47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1600" dirty="0"/>
                    <a:t>Increasing base current</a:t>
                  </a:r>
                </a:p>
              </p:txBody>
            </p: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F12CBB98-267A-489F-8DF1-807B48B0CF28}"/>
                    </a:ext>
                  </a:extLst>
                </p:cNvPr>
                <p:cNvCxnSpPr/>
                <p:nvPr/>
              </p:nvCxnSpPr>
              <p:spPr>
                <a:xfrm flipV="1">
                  <a:off x="8611432" y="4198979"/>
                  <a:ext cx="0" cy="36576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Content Placeholder 2">
                  <a:extLst>
                    <a:ext uri="{FF2B5EF4-FFF2-40B4-BE49-F238E27FC236}">
                      <a16:creationId xmlns:a16="http://schemas.microsoft.com/office/drawing/2014/main" id="{5BD69E90-D621-4B89-BAB7-3D92770E5F5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20218" y="4384819"/>
                  <a:ext cx="1108139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600" dirty="0"/>
                    <a:t>Active</a:t>
                  </a:r>
                  <a:endParaRPr lang="en-US" sz="1600" baseline="-25000" dirty="0"/>
                </a:p>
              </p:txBody>
            </p:sp>
            <p:sp>
              <p:nvSpPr>
                <p:cNvPr id="16" name="Content Placeholder 2">
                  <a:extLst>
                    <a:ext uri="{FF2B5EF4-FFF2-40B4-BE49-F238E27FC236}">
                      <a16:creationId xmlns:a16="http://schemas.microsoft.com/office/drawing/2014/main" id="{DF3C2578-A45A-4211-A083-FC4531B54AF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04507" y="5784104"/>
                  <a:ext cx="1108139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600" dirty="0"/>
                    <a:t>Cutoff</a:t>
                  </a:r>
                  <a:endParaRPr lang="en-US" sz="1600" baseline="-25000" dirty="0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6E9A36F1-19DC-4B45-AD0F-8CDDE9B1E3AE}"/>
                    </a:ext>
                  </a:extLst>
                </p:cNvPr>
                <p:cNvSpPr/>
                <p:nvPr/>
              </p:nvSpPr>
              <p:spPr>
                <a:xfrm>
                  <a:off x="6412418" y="3448586"/>
                  <a:ext cx="525294" cy="1956306"/>
                </a:xfrm>
                <a:custGeom>
                  <a:avLst/>
                  <a:gdLst>
                    <a:gd name="connsiteX0" fmla="*/ 0 w 525294"/>
                    <a:gd name="connsiteY0" fmla="*/ 1952017 h 1952017"/>
                    <a:gd name="connsiteX1" fmla="*/ 142673 w 525294"/>
                    <a:gd name="connsiteY1" fmla="*/ 1906621 h 1952017"/>
                    <a:gd name="connsiteX2" fmla="*/ 265890 w 525294"/>
                    <a:gd name="connsiteY2" fmla="*/ 1699098 h 1952017"/>
                    <a:gd name="connsiteX3" fmla="*/ 382622 w 525294"/>
                    <a:gd name="connsiteY3" fmla="*/ 1199744 h 1952017"/>
                    <a:gd name="connsiteX4" fmla="*/ 479898 w 525294"/>
                    <a:gd name="connsiteY4" fmla="*/ 460442 h 1952017"/>
                    <a:gd name="connsiteX5" fmla="*/ 525294 w 525294"/>
                    <a:gd name="connsiteY5" fmla="*/ 0 h 1952017"/>
                    <a:gd name="connsiteX6" fmla="*/ 525294 w 525294"/>
                    <a:gd name="connsiteY6" fmla="*/ 0 h 1952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25294" h="1952017">
                      <a:moveTo>
                        <a:pt x="0" y="1952017"/>
                      </a:moveTo>
                      <a:cubicBezTo>
                        <a:pt x="49179" y="1950395"/>
                        <a:pt x="98358" y="1948774"/>
                        <a:pt x="142673" y="1906621"/>
                      </a:cubicBezTo>
                      <a:cubicBezTo>
                        <a:pt x="186988" y="1864468"/>
                        <a:pt x="225899" y="1816911"/>
                        <a:pt x="265890" y="1699098"/>
                      </a:cubicBezTo>
                      <a:cubicBezTo>
                        <a:pt x="305881" y="1581285"/>
                        <a:pt x="346954" y="1406187"/>
                        <a:pt x="382622" y="1199744"/>
                      </a:cubicBezTo>
                      <a:cubicBezTo>
                        <a:pt x="418290" y="993301"/>
                        <a:pt x="456119" y="660399"/>
                        <a:pt x="479898" y="460442"/>
                      </a:cubicBezTo>
                      <a:cubicBezTo>
                        <a:pt x="503677" y="260485"/>
                        <a:pt x="525294" y="0"/>
                        <a:pt x="525294" y="0"/>
                      </a:cubicBezTo>
                      <a:lnTo>
                        <a:pt x="525294" y="0"/>
                      </a:lnTo>
                    </a:path>
                  </a:pathLst>
                </a:cu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Content Placeholder 2">
                  <a:extLst>
                    <a:ext uri="{FF2B5EF4-FFF2-40B4-BE49-F238E27FC236}">
                      <a16:creationId xmlns:a16="http://schemas.microsoft.com/office/drawing/2014/main" id="{842F3DA2-C3BB-49A1-A2BA-B54E54026C8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84283" y="3255364"/>
                  <a:ext cx="672395" cy="29115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100" dirty="0"/>
                    <a:t>V</a:t>
                  </a:r>
                  <a:r>
                    <a:rPr lang="en-US" sz="1100" baseline="-25000" dirty="0"/>
                    <a:t>CB</a:t>
                  </a:r>
                  <a:r>
                    <a:rPr lang="en-US" sz="1100" dirty="0"/>
                    <a:t>= 0</a:t>
                  </a:r>
                </a:p>
              </p:txBody>
            </p:sp>
          </p:grpSp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8187022B-7487-4E4D-86E1-2B3297991C9A}"/>
                  </a:ext>
                </a:extLst>
              </p:cNvPr>
              <p:cNvSpPr txBox="1">
                <a:spLocks/>
              </p:cNvSpPr>
              <p:nvPr/>
            </p:nvSpPr>
            <p:spPr>
              <a:xfrm rot="16401784">
                <a:off x="6231950" y="2859321"/>
                <a:ext cx="1108139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600" dirty="0"/>
                  <a:t>Saturated</a:t>
                </a:r>
                <a:endParaRPr lang="en-US" sz="1600" baseline="-25000" dirty="0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4E574F5D-D63C-42E6-A3B4-CE89448A412A}"/>
                  </a:ext>
                </a:extLst>
              </p:cNvPr>
              <p:cNvSpPr/>
              <p:nvPr/>
            </p:nvSpPr>
            <p:spPr>
              <a:xfrm rot="10800000">
                <a:off x="6254905" y="5407858"/>
                <a:ext cx="205551" cy="342715"/>
              </a:xfrm>
              <a:custGeom>
                <a:avLst/>
                <a:gdLst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6" fmla="*/ 525294 w 525294"/>
                  <a:gd name="connsiteY6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525294 w 525294"/>
                  <a:gd name="connsiteY4" fmla="*/ 0 h 1952017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382622 w 435481"/>
                  <a:gd name="connsiteY3" fmla="*/ 398616 h 1150889"/>
                  <a:gd name="connsiteX4" fmla="*/ 435481 w 435481"/>
                  <a:gd name="connsiteY4" fmla="*/ 0 h 1150889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435481 w 435481"/>
                  <a:gd name="connsiteY3" fmla="*/ 0 h 1150889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90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5399"/>
                  <a:gd name="connsiteY0" fmla="*/ 345781 h 345781"/>
                  <a:gd name="connsiteX1" fmla="*/ 145474 w 295399"/>
                  <a:gd name="connsiteY1" fmla="*/ 309929 h 345781"/>
                  <a:gd name="connsiteX2" fmla="*/ 268690 w 295399"/>
                  <a:gd name="connsiteY2" fmla="*/ 102406 h 345781"/>
                  <a:gd name="connsiteX3" fmla="*/ 295399 w 295399"/>
                  <a:gd name="connsiteY3" fmla="*/ 0 h 345781"/>
                  <a:gd name="connsiteX0" fmla="*/ 0 w 301002"/>
                  <a:gd name="connsiteY0" fmla="*/ 341963 h 341963"/>
                  <a:gd name="connsiteX1" fmla="*/ 151077 w 301002"/>
                  <a:gd name="connsiteY1" fmla="*/ 309929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1002" h="341963">
                    <a:moveTo>
                      <a:pt x="0" y="341963"/>
                    </a:moveTo>
                    <a:cubicBezTo>
                      <a:pt x="49179" y="340341"/>
                      <a:pt x="96024" y="333314"/>
                      <a:pt x="139872" y="294660"/>
                    </a:cubicBezTo>
                    <a:cubicBezTo>
                      <a:pt x="183720" y="256006"/>
                      <a:pt x="239034" y="159151"/>
                      <a:pt x="263088" y="110041"/>
                    </a:cubicBezTo>
                    <a:cubicBezTo>
                      <a:pt x="287142" y="60931"/>
                      <a:pt x="240459" y="190894"/>
                      <a:pt x="301002" y="0"/>
                    </a:cubicBezTo>
                  </a:path>
                </a:pathLst>
              </a:custGeom>
              <a:noFill/>
              <a:ln w="95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659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B8404-3096-4776-857D-91C1FB724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365125"/>
            <a:ext cx="11728174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Approximations</a:t>
            </a:r>
            <a:r>
              <a:rPr lang="en-US" dirty="0"/>
              <a:t> valid for </a:t>
            </a:r>
            <a:r>
              <a:rPr lang="en-US" b="1" u="sng" dirty="0">
                <a:solidFill>
                  <a:srgbClr val="FF0000"/>
                </a:solidFill>
              </a:rPr>
              <a:t>forward active region</a:t>
            </a:r>
            <a:r>
              <a:rPr lang="en-US" b="1" u="sng" dirty="0"/>
              <a:t> </a:t>
            </a:r>
            <a:r>
              <a:rPr lang="en-US" dirty="0"/>
              <a:t>only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73618"/>
                <a:ext cx="3937000" cy="501006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lnSpc>
                    <a:spcPct val="160000"/>
                  </a:lnSpc>
                  <a:buNone/>
                </a:pPr>
                <a:r>
                  <a:rPr lang="en-US" i="1" dirty="0">
                    <a:latin typeface="Cambria Math" panose="02040503050406030204" pitchFamily="18" charset="0"/>
                  </a:rPr>
                  <a:t>for </a:t>
                </a:r>
                <a:r>
                  <a:rPr lang="en-US" i="1" dirty="0" err="1">
                    <a:latin typeface="Cambria Math" panose="02040503050406030204" pitchFamily="18" charset="0"/>
                  </a:rPr>
                  <a:t>pnp</a:t>
                </a:r>
                <a:r>
                  <a:rPr lang="en-US" i="1" dirty="0">
                    <a:latin typeface="Cambria Math" panose="02040503050406030204" pitchFamily="18" charset="0"/>
                  </a:rPr>
                  <a:t> BJTs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𝐸𝐵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9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𝐸𝐵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1100" dirty="0"/>
              </a:p>
              <a:p>
                <a:pPr marL="0" indent="0"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73618"/>
                <a:ext cx="3937000" cy="501006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33578E7-CB74-4461-A76F-168D7C2363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1482814"/>
                <a:ext cx="3937000" cy="501006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:r>
                  <a:rPr lang="en-US" i="1" dirty="0">
                    <a:latin typeface="Cambria Math" panose="02040503050406030204" pitchFamily="18" charset="0"/>
                  </a:rPr>
                  <a:t>for </a:t>
                </a:r>
                <a:r>
                  <a:rPr lang="en-US" i="1" dirty="0" err="1">
                    <a:latin typeface="Cambria Math" panose="02040503050406030204" pitchFamily="18" charset="0"/>
                  </a:rPr>
                  <a:t>npn</a:t>
                </a:r>
                <a:r>
                  <a:rPr lang="en-US" i="1" dirty="0">
                    <a:latin typeface="Cambria Math" panose="02040503050406030204" pitchFamily="18" charset="0"/>
                  </a:rPr>
                  <a:t> BJTs</a:t>
                </a:r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:endParaRPr lang="en-US" sz="900" dirty="0"/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:endParaRPr lang="en-US" sz="11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33578E7-CB74-4461-A76F-168D7C236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482814"/>
                <a:ext cx="3937000" cy="50100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0717D158-94BE-40FF-A767-819FC3B37B3C}"/>
              </a:ext>
            </a:extLst>
          </p:cNvPr>
          <p:cNvGrpSpPr/>
          <p:nvPr/>
        </p:nvGrpSpPr>
        <p:grpSpPr>
          <a:xfrm>
            <a:off x="4113421" y="1573618"/>
            <a:ext cx="2452086" cy="2095341"/>
            <a:chOff x="4758379" y="2523257"/>
            <a:chExt cx="4762672" cy="3755150"/>
          </a:xfrm>
        </p:grpSpPr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0A153051-0B34-4C50-908E-2669401B7E25}"/>
                </a:ext>
              </a:extLst>
            </p:cNvPr>
            <p:cNvSpPr txBox="1">
              <a:spLocks/>
            </p:cNvSpPr>
            <p:nvPr/>
          </p:nvSpPr>
          <p:spPr>
            <a:xfrm>
              <a:off x="8273581" y="5168648"/>
              <a:ext cx="672395" cy="29115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100" dirty="0"/>
                <a:t>I</a:t>
              </a:r>
              <a:r>
                <a:rPr lang="en-US" sz="1100" baseline="-25000" dirty="0"/>
                <a:t>B</a:t>
              </a:r>
              <a:r>
                <a:rPr lang="en-US" sz="1100" dirty="0"/>
                <a:t>= 0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AEDF8C6-8DC2-4E95-A230-16E8FC8BBF8B}"/>
                </a:ext>
              </a:extLst>
            </p:cNvPr>
            <p:cNvGrpSpPr/>
            <p:nvPr/>
          </p:nvGrpSpPr>
          <p:grpSpPr>
            <a:xfrm>
              <a:off x="4758379" y="2523257"/>
              <a:ext cx="4762672" cy="3755150"/>
              <a:chOff x="4758379" y="2523257"/>
              <a:chExt cx="4762672" cy="3755150"/>
            </a:xfrm>
          </p:grpSpPr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1E73A030-434E-44EA-AD07-D61D5BEF28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759" y="5712877"/>
                <a:ext cx="1142683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900" dirty="0"/>
                  <a:t>Inverted</a:t>
                </a:r>
                <a:endParaRPr lang="en-US" sz="900" baseline="-25000" dirty="0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B32B830-B1A4-46A2-AE49-37C74059A447}"/>
                  </a:ext>
                </a:extLst>
              </p:cNvPr>
              <p:cNvGrpSpPr/>
              <p:nvPr/>
            </p:nvGrpSpPr>
            <p:grpSpPr>
              <a:xfrm>
                <a:off x="4758379" y="2924175"/>
                <a:ext cx="4762672" cy="3354232"/>
                <a:chOff x="4758379" y="2924175"/>
                <a:chExt cx="4762672" cy="3354232"/>
              </a:xfrm>
            </p:grpSpPr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D8159040-80C8-433C-8C7D-D52F2F55E612}"/>
                    </a:ext>
                  </a:extLst>
                </p:cNvPr>
                <p:cNvGrpSpPr/>
                <p:nvPr/>
              </p:nvGrpSpPr>
              <p:grpSpPr>
                <a:xfrm>
                  <a:off x="4758379" y="2924175"/>
                  <a:ext cx="4676946" cy="3354232"/>
                  <a:chOff x="4758379" y="2924175"/>
                  <a:chExt cx="4676946" cy="3354232"/>
                </a:xfrm>
              </p:grpSpPr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9DAA0F0C-341E-4B7A-AAD8-F800928D508B}"/>
                      </a:ext>
                    </a:extLst>
                  </p:cNvPr>
                  <p:cNvGrpSpPr/>
                  <p:nvPr/>
                </p:nvGrpSpPr>
                <p:grpSpPr>
                  <a:xfrm>
                    <a:off x="4758379" y="2924175"/>
                    <a:ext cx="4676946" cy="3354232"/>
                    <a:chOff x="2829820" y="4291039"/>
                    <a:chExt cx="3262043" cy="2375232"/>
                  </a:xfrm>
                </p:grpSpPr>
                <p:cxnSp>
                  <p:nvCxnSpPr>
                    <p:cNvPr id="53" name="Straight Connector 52">
                      <a:extLst>
                        <a:ext uri="{FF2B5EF4-FFF2-40B4-BE49-F238E27FC236}">
                          <a16:creationId xmlns:a16="http://schemas.microsoft.com/office/drawing/2014/main" id="{B7625526-A652-422F-A13B-3F2D923B12E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002085" y="4522839"/>
                      <a:ext cx="0" cy="2143432"/>
                    </a:xfrm>
                    <a:prstGeom prst="line">
                      <a:avLst/>
                    </a:prstGeom>
                    <a:ln>
                      <a:headEnd type="stealt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Straight Arrow Connector 53">
                      <a:extLst>
                        <a:ext uri="{FF2B5EF4-FFF2-40B4-BE49-F238E27FC236}">
                          <a16:creationId xmlns:a16="http://schemas.microsoft.com/office/drawing/2014/main" id="{88BA66BE-A2F0-4DC9-AB36-03B03902B01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829820" y="6050510"/>
                      <a:ext cx="2743200" cy="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" name="Content Placeholder 2">
                      <a:extLst>
                        <a:ext uri="{FF2B5EF4-FFF2-40B4-BE49-F238E27FC236}">
                          <a16:creationId xmlns:a16="http://schemas.microsoft.com/office/drawing/2014/main" id="{CEC6F427-D080-4A3C-9AE7-B328667FA7BE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3826272" y="4291039"/>
                      <a:ext cx="341867" cy="308753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1050" dirty="0"/>
                        <a:t>I</a:t>
                      </a:r>
                      <a:r>
                        <a:rPr lang="en-US" sz="1050" baseline="-25000" dirty="0"/>
                        <a:t>C</a:t>
                      </a:r>
                    </a:p>
                  </p:txBody>
                </p:sp>
                <p:sp>
                  <p:nvSpPr>
                    <p:cNvPr id="56" name="Content Placeholder 2">
                      <a:extLst>
                        <a:ext uri="{FF2B5EF4-FFF2-40B4-BE49-F238E27FC236}">
                          <a16:creationId xmlns:a16="http://schemas.microsoft.com/office/drawing/2014/main" id="{098E4FC9-B53C-4B26-A40D-89835BD44C55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4910763" y="6126918"/>
                      <a:ext cx="1181100" cy="308752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n-US" sz="1400" dirty="0"/>
                        <a:t>V</a:t>
                      </a:r>
                      <a:r>
                        <a:rPr lang="en-US" sz="1400" baseline="-25000" dirty="0"/>
                        <a:t>EC</a:t>
                      </a:r>
                    </a:p>
                  </p:txBody>
                </p:sp>
              </p:grpSp>
              <p:grpSp>
                <p:nvGrpSpPr>
                  <p:cNvPr id="21" name="Group 20">
                    <a:extLst>
                      <a:ext uri="{FF2B5EF4-FFF2-40B4-BE49-F238E27FC236}">
                        <a16:creationId xmlns:a16="http://schemas.microsoft.com/office/drawing/2014/main" id="{2D60221B-CD76-44A5-9136-BF5055533F45}"/>
                      </a:ext>
                    </a:extLst>
                  </p:cNvPr>
                  <p:cNvGrpSpPr/>
                  <p:nvPr/>
                </p:nvGrpSpPr>
                <p:grpSpPr>
                  <a:xfrm>
                    <a:off x="4819379" y="3528336"/>
                    <a:ext cx="3642100" cy="2106155"/>
                    <a:chOff x="8126322" y="3792682"/>
                    <a:chExt cx="3386805" cy="2106155"/>
                  </a:xfrm>
                </p:grpSpPr>
                <p:sp>
                  <p:nvSpPr>
                    <p:cNvPr id="50" name="Freeform: Shape 49">
                      <a:extLst>
                        <a:ext uri="{FF2B5EF4-FFF2-40B4-BE49-F238E27FC236}">
                          <a16:creationId xmlns:a16="http://schemas.microsoft.com/office/drawing/2014/main" id="{A3CA4C05-8D00-4565-BB34-33F62BC258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F0DD1BB8-15C3-45E1-B207-E2BF8024409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9E6A0492-89E0-455C-B727-AA04976B529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11AD88B5-E947-4309-8027-01FEF4DE50C6}"/>
                      </a:ext>
                    </a:extLst>
                  </p:cNvPr>
                  <p:cNvGrpSpPr/>
                  <p:nvPr/>
                </p:nvGrpSpPr>
                <p:grpSpPr>
                  <a:xfrm>
                    <a:off x="4875508" y="3848888"/>
                    <a:ext cx="3540363" cy="1727087"/>
                    <a:chOff x="8126322" y="3792682"/>
                    <a:chExt cx="3386805" cy="2106155"/>
                  </a:xfrm>
                </p:grpSpPr>
                <p:sp>
                  <p:nvSpPr>
                    <p:cNvPr id="47" name="Freeform: Shape 46">
                      <a:extLst>
                        <a:ext uri="{FF2B5EF4-FFF2-40B4-BE49-F238E27FC236}">
                          <a16:creationId xmlns:a16="http://schemas.microsoft.com/office/drawing/2014/main" id="{7D94DD79-3325-42B6-9638-9FF4944AA6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EEC82F0E-8572-484C-9BB7-6F058BA6D62D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012775AB-48F3-4EE8-9E15-F0DD4180D5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" name="Group 22">
                    <a:extLst>
                      <a:ext uri="{FF2B5EF4-FFF2-40B4-BE49-F238E27FC236}">
                        <a16:creationId xmlns:a16="http://schemas.microsoft.com/office/drawing/2014/main" id="{F4DE9022-2198-4064-BA7D-DB4537214471}"/>
                      </a:ext>
                    </a:extLst>
                  </p:cNvPr>
                  <p:cNvGrpSpPr/>
                  <p:nvPr/>
                </p:nvGrpSpPr>
                <p:grpSpPr>
                  <a:xfrm>
                    <a:off x="4880398" y="4118138"/>
                    <a:ext cx="3535473" cy="1419767"/>
                    <a:chOff x="8126322" y="3792682"/>
                    <a:chExt cx="3386805" cy="2106155"/>
                  </a:xfrm>
                </p:grpSpPr>
                <p:sp>
                  <p:nvSpPr>
                    <p:cNvPr id="44" name="Freeform: Shape 43">
                      <a:extLst>
                        <a:ext uri="{FF2B5EF4-FFF2-40B4-BE49-F238E27FC236}">
                          <a16:creationId xmlns:a16="http://schemas.microsoft.com/office/drawing/2014/main" id="{1D336550-83F6-46A9-9A0C-28B8E7B5B7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6A47890B-EDF0-4D82-A342-A7D273B4FFA1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10179627" y="3792682"/>
                      <a:ext cx="1333500" cy="3463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489CA592-1FD5-480F-9FEE-B3685287D7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EDB7D624-EA8C-4C2E-A5D2-420D1E29C0DC}"/>
                      </a:ext>
                    </a:extLst>
                  </p:cNvPr>
                  <p:cNvGrpSpPr/>
                  <p:nvPr/>
                </p:nvGrpSpPr>
                <p:grpSpPr>
                  <a:xfrm>
                    <a:off x="4913605" y="4399044"/>
                    <a:ext cx="3474275" cy="1106289"/>
                    <a:chOff x="8126322" y="3808026"/>
                    <a:chExt cx="3425998" cy="2090811"/>
                  </a:xfrm>
                </p:grpSpPr>
                <p:sp>
                  <p:nvSpPr>
                    <p:cNvPr id="41" name="Freeform: Shape 40">
                      <a:extLst>
                        <a:ext uri="{FF2B5EF4-FFF2-40B4-BE49-F238E27FC236}">
                          <a16:creationId xmlns:a16="http://schemas.microsoft.com/office/drawing/2014/main" id="{10F7CDDF-6ED8-4025-BEE0-554EB904BE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6CA92B59-399C-4082-B44A-536233E1459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8026"/>
                      <a:ext cx="1372693" cy="19294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544F114E-0339-434A-B611-B72D8242C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5D601B78-DBCE-4ABA-B1C2-312C0E3A69CA}"/>
                      </a:ext>
                    </a:extLst>
                  </p:cNvPr>
                  <p:cNvGrpSpPr/>
                  <p:nvPr/>
                </p:nvGrpSpPr>
                <p:grpSpPr>
                  <a:xfrm>
                    <a:off x="4926961" y="4671882"/>
                    <a:ext cx="3485599" cy="824585"/>
                    <a:chOff x="8126322" y="3801356"/>
                    <a:chExt cx="3504941" cy="2097481"/>
                  </a:xfrm>
                </p:grpSpPr>
                <p:sp>
                  <p:nvSpPr>
                    <p:cNvPr id="38" name="Freeform: Shape 37">
                      <a:extLst>
                        <a:ext uri="{FF2B5EF4-FFF2-40B4-BE49-F238E27FC236}">
                          <a16:creationId xmlns:a16="http://schemas.microsoft.com/office/drawing/2014/main" id="{F201C1AB-ED4B-4527-BBDB-2BD6A90B9A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9" name="Straight Connector 38">
                      <a:extLst>
                        <a:ext uri="{FF2B5EF4-FFF2-40B4-BE49-F238E27FC236}">
                          <a16:creationId xmlns:a16="http://schemas.microsoft.com/office/drawing/2014/main" id="{57DD95E4-526D-4D21-B1D5-84260D6A45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01356"/>
                      <a:ext cx="1451636" cy="2596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02FB2E0E-6468-4058-9B4B-32EDA2CB11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12556153-6D3B-4220-9525-E53991E6B9C2}"/>
                      </a:ext>
                    </a:extLst>
                  </p:cNvPr>
                  <p:cNvGrpSpPr/>
                  <p:nvPr/>
                </p:nvGrpSpPr>
                <p:grpSpPr>
                  <a:xfrm>
                    <a:off x="5004008" y="4946284"/>
                    <a:ext cx="3387908" cy="504898"/>
                    <a:chOff x="8126322" y="3813237"/>
                    <a:chExt cx="3577879" cy="2085600"/>
                  </a:xfrm>
                </p:grpSpPr>
                <p:sp>
                  <p:nvSpPr>
                    <p:cNvPr id="35" name="Freeform: Shape 34">
                      <a:extLst>
                        <a:ext uri="{FF2B5EF4-FFF2-40B4-BE49-F238E27FC236}">
                          <a16:creationId xmlns:a16="http://schemas.microsoft.com/office/drawing/2014/main" id="{7E8852DA-68FA-42C7-82F8-E163FECB78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41ADB088-620A-4081-B8E0-2C4269ABE2F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13237"/>
                      <a:ext cx="1524574" cy="14086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93EE0AB8-0BFB-46E7-913A-BE2EF56E950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656B13C3-B351-4694-91E7-CAFF2E2165B3}"/>
                      </a:ext>
                    </a:extLst>
                  </p:cNvPr>
                  <p:cNvGrpSpPr/>
                  <p:nvPr/>
                </p:nvGrpSpPr>
                <p:grpSpPr>
                  <a:xfrm>
                    <a:off x="5009038" y="5168648"/>
                    <a:ext cx="3339094" cy="286284"/>
                    <a:chOff x="8126322" y="3827318"/>
                    <a:chExt cx="3617140" cy="2071519"/>
                  </a:xfrm>
                </p:grpSpPr>
                <p:sp>
                  <p:nvSpPr>
                    <p:cNvPr id="32" name="Freeform: Shape 31">
                      <a:extLst>
                        <a:ext uri="{FF2B5EF4-FFF2-40B4-BE49-F238E27FC236}">
                          <a16:creationId xmlns:a16="http://schemas.microsoft.com/office/drawing/2014/main" id="{A1AE89FD-5DF5-4CF0-A1C0-C4CED0FEA4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8B294094-E72C-4B37-AA5A-B0B74BB7B5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827320"/>
                      <a:ext cx="1563835" cy="7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1A920B5A-3DDD-4720-9C5D-5542C42BDEB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288182BB-0575-43A8-B7FB-4B58242B7BDD}"/>
                      </a:ext>
                    </a:extLst>
                  </p:cNvPr>
                  <p:cNvGrpSpPr/>
                  <p:nvPr/>
                </p:nvGrpSpPr>
                <p:grpSpPr>
                  <a:xfrm>
                    <a:off x="4965625" y="5324910"/>
                    <a:ext cx="3382509" cy="107011"/>
                    <a:chOff x="8126322" y="3703738"/>
                    <a:chExt cx="3664170" cy="2195099"/>
                  </a:xfrm>
                </p:grpSpPr>
                <p:sp>
                  <p:nvSpPr>
                    <p:cNvPr id="29" name="Freeform: Shape 28">
                      <a:extLst>
                        <a:ext uri="{FF2B5EF4-FFF2-40B4-BE49-F238E27FC236}">
                          <a16:creationId xmlns:a16="http://schemas.microsoft.com/office/drawing/2014/main" id="{37835985-56EC-4A0C-940A-164360C72A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429136" y="3827318"/>
                      <a:ext cx="750492" cy="2032707"/>
                    </a:xfrm>
                    <a:custGeom>
                      <a:avLst/>
                      <a:gdLst>
                        <a:gd name="connsiteX0" fmla="*/ 1052052 w 1052052"/>
                        <a:gd name="connsiteY0" fmla="*/ 52381 h 2053049"/>
                        <a:gd name="connsiteX1" fmla="*/ 698091 w 1052052"/>
                        <a:gd name="connsiteY1" fmla="*/ 72046 h 2053049"/>
                        <a:gd name="connsiteX2" fmla="*/ 521110 w 1052052"/>
                        <a:gd name="connsiteY2" fmla="*/ 750472 h 2053049"/>
                        <a:gd name="connsiteX3" fmla="*/ 363794 w 1052052"/>
                        <a:gd name="connsiteY3" fmla="*/ 1517388 h 2053049"/>
                        <a:gd name="connsiteX4" fmla="*/ 265471 w 1052052"/>
                        <a:gd name="connsiteY4" fmla="*/ 1989336 h 2053049"/>
                        <a:gd name="connsiteX5" fmla="*/ 0 w 1052052"/>
                        <a:gd name="connsiteY5" fmla="*/ 2048330 h 2053049"/>
                        <a:gd name="connsiteX6" fmla="*/ 0 w 1052052"/>
                        <a:gd name="connsiteY6" fmla="*/ 2048330 h 2053049"/>
                        <a:gd name="connsiteX0" fmla="*/ 1058979 w 1058979"/>
                        <a:gd name="connsiteY0" fmla="*/ 38745 h 2070585"/>
                        <a:gd name="connsiteX1" fmla="*/ 698091 w 1058979"/>
                        <a:gd name="connsiteY1" fmla="*/ 89582 h 2070585"/>
                        <a:gd name="connsiteX2" fmla="*/ 521110 w 1058979"/>
                        <a:gd name="connsiteY2" fmla="*/ 768008 h 2070585"/>
                        <a:gd name="connsiteX3" fmla="*/ 363794 w 1058979"/>
                        <a:gd name="connsiteY3" fmla="*/ 1534924 h 2070585"/>
                        <a:gd name="connsiteX4" fmla="*/ 265471 w 1058979"/>
                        <a:gd name="connsiteY4" fmla="*/ 2006872 h 2070585"/>
                        <a:gd name="connsiteX5" fmla="*/ 0 w 1058979"/>
                        <a:gd name="connsiteY5" fmla="*/ 2065866 h 2070585"/>
                        <a:gd name="connsiteX6" fmla="*/ 0 w 1058979"/>
                        <a:gd name="connsiteY6" fmla="*/ 2065866 h 2070585"/>
                        <a:gd name="connsiteX0" fmla="*/ 1058979 w 1058979"/>
                        <a:gd name="connsiteY0" fmla="*/ 29209 h 2061049"/>
                        <a:gd name="connsiteX1" fmla="*/ 698091 w 1058979"/>
                        <a:gd name="connsiteY1" fmla="*/ 80046 h 2061049"/>
                        <a:gd name="connsiteX2" fmla="*/ 521110 w 1058979"/>
                        <a:gd name="connsiteY2" fmla="*/ 758472 h 2061049"/>
                        <a:gd name="connsiteX3" fmla="*/ 363794 w 1058979"/>
                        <a:gd name="connsiteY3" fmla="*/ 1525388 h 2061049"/>
                        <a:gd name="connsiteX4" fmla="*/ 265471 w 1058979"/>
                        <a:gd name="connsiteY4" fmla="*/ 1997336 h 2061049"/>
                        <a:gd name="connsiteX5" fmla="*/ 0 w 1058979"/>
                        <a:gd name="connsiteY5" fmla="*/ 2056330 h 2061049"/>
                        <a:gd name="connsiteX6" fmla="*/ 0 w 1058979"/>
                        <a:gd name="connsiteY6" fmla="*/ 2056330 h 2061049"/>
                        <a:gd name="connsiteX0" fmla="*/ 1058979 w 1058979"/>
                        <a:gd name="connsiteY0" fmla="*/ 20757 h 2052597"/>
                        <a:gd name="connsiteX1" fmla="*/ 698091 w 1058979"/>
                        <a:gd name="connsiteY1" fmla="*/ 71594 h 2052597"/>
                        <a:gd name="connsiteX2" fmla="*/ 521110 w 1058979"/>
                        <a:gd name="connsiteY2" fmla="*/ 750020 h 2052597"/>
                        <a:gd name="connsiteX3" fmla="*/ 363794 w 1058979"/>
                        <a:gd name="connsiteY3" fmla="*/ 1516936 h 2052597"/>
                        <a:gd name="connsiteX4" fmla="*/ 265471 w 1058979"/>
                        <a:gd name="connsiteY4" fmla="*/ 1988884 h 2052597"/>
                        <a:gd name="connsiteX5" fmla="*/ 0 w 1058979"/>
                        <a:gd name="connsiteY5" fmla="*/ 2047878 h 2052597"/>
                        <a:gd name="connsiteX6" fmla="*/ 0 w 1058979"/>
                        <a:gd name="connsiteY6" fmla="*/ 2047878 h 2052597"/>
                        <a:gd name="connsiteX0" fmla="*/ 1072833 w 1072833"/>
                        <a:gd name="connsiteY0" fmla="*/ 18078 h 2081091"/>
                        <a:gd name="connsiteX1" fmla="*/ 698091 w 1072833"/>
                        <a:gd name="connsiteY1" fmla="*/ 100088 h 2081091"/>
                        <a:gd name="connsiteX2" fmla="*/ 521110 w 1072833"/>
                        <a:gd name="connsiteY2" fmla="*/ 778514 h 2081091"/>
                        <a:gd name="connsiteX3" fmla="*/ 363794 w 1072833"/>
                        <a:gd name="connsiteY3" fmla="*/ 1545430 h 2081091"/>
                        <a:gd name="connsiteX4" fmla="*/ 265471 w 1072833"/>
                        <a:gd name="connsiteY4" fmla="*/ 2017378 h 2081091"/>
                        <a:gd name="connsiteX5" fmla="*/ 0 w 1072833"/>
                        <a:gd name="connsiteY5" fmla="*/ 2076372 h 2081091"/>
                        <a:gd name="connsiteX6" fmla="*/ 0 w 1072833"/>
                        <a:gd name="connsiteY6" fmla="*/ 2076372 h 2081091"/>
                        <a:gd name="connsiteX0" fmla="*/ 1072833 w 1072833"/>
                        <a:gd name="connsiteY0" fmla="*/ 9076 h 2072089"/>
                        <a:gd name="connsiteX1" fmla="*/ 698091 w 1072833"/>
                        <a:gd name="connsiteY1" fmla="*/ 91086 h 2072089"/>
                        <a:gd name="connsiteX2" fmla="*/ 521110 w 1072833"/>
                        <a:gd name="connsiteY2" fmla="*/ 769512 h 2072089"/>
                        <a:gd name="connsiteX3" fmla="*/ 363794 w 1072833"/>
                        <a:gd name="connsiteY3" fmla="*/ 1536428 h 2072089"/>
                        <a:gd name="connsiteX4" fmla="*/ 265471 w 1072833"/>
                        <a:gd name="connsiteY4" fmla="*/ 2008376 h 2072089"/>
                        <a:gd name="connsiteX5" fmla="*/ 0 w 1072833"/>
                        <a:gd name="connsiteY5" fmla="*/ 2067370 h 2072089"/>
                        <a:gd name="connsiteX6" fmla="*/ 0 w 1072833"/>
                        <a:gd name="connsiteY6" fmla="*/ 2067370 h 2072089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707"/>
                        <a:gd name="connsiteX1" fmla="*/ 701555 w 1072833"/>
                        <a:gd name="connsiteY1" fmla="*/ 127731 h 2063707"/>
                        <a:gd name="connsiteX2" fmla="*/ 521110 w 1072833"/>
                        <a:gd name="connsiteY2" fmla="*/ 761130 h 2063707"/>
                        <a:gd name="connsiteX3" fmla="*/ 363794 w 1072833"/>
                        <a:gd name="connsiteY3" fmla="*/ 1528046 h 2063707"/>
                        <a:gd name="connsiteX4" fmla="*/ 265471 w 1072833"/>
                        <a:gd name="connsiteY4" fmla="*/ 1999994 h 2063707"/>
                        <a:gd name="connsiteX5" fmla="*/ 0 w 1072833"/>
                        <a:gd name="connsiteY5" fmla="*/ 2058988 h 2063707"/>
                        <a:gd name="connsiteX6" fmla="*/ 0 w 1072833"/>
                        <a:gd name="connsiteY6" fmla="*/ 2058988 h 2063707"/>
                        <a:gd name="connsiteX0" fmla="*/ 1072833 w 1072833"/>
                        <a:gd name="connsiteY0" fmla="*/ 694 h 2063541"/>
                        <a:gd name="connsiteX1" fmla="*/ 701555 w 1072833"/>
                        <a:gd name="connsiteY1" fmla="*/ 127731 h 2063541"/>
                        <a:gd name="connsiteX2" fmla="*/ 521110 w 1072833"/>
                        <a:gd name="connsiteY2" fmla="*/ 761130 h 2063541"/>
                        <a:gd name="connsiteX3" fmla="*/ 377648 w 1072833"/>
                        <a:gd name="connsiteY3" fmla="*/ 1531510 h 2063541"/>
                        <a:gd name="connsiteX4" fmla="*/ 265471 w 1072833"/>
                        <a:gd name="connsiteY4" fmla="*/ 1999994 h 2063541"/>
                        <a:gd name="connsiteX5" fmla="*/ 0 w 1072833"/>
                        <a:gd name="connsiteY5" fmla="*/ 2058988 h 2063541"/>
                        <a:gd name="connsiteX6" fmla="*/ 0 w 1072833"/>
                        <a:gd name="connsiteY6" fmla="*/ 2058988 h 2063541"/>
                        <a:gd name="connsiteX0" fmla="*/ 1072833 w 1072833"/>
                        <a:gd name="connsiteY0" fmla="*/ 694 h 2058988"/>
                        <a:gd name="connsiteX1" fmla="*/ 701555 w 1072833"/>
                        <a:gd name="connsiteY1" fmla="*/ 127731 h 2058988"/>
                        <a:gd name="connsiteX2" fmla="*/ 521110 w 1072833"/>
                        <a:gd name="connsiteY2" fmla="*/ 761130 h 2058988"/>
                        <a:gd name="connsiteX3" fmla="*/ 377648 w 1072833"/>
                        <a:gd name="connsiteY3" fmla="*/ 1531510 h 2058988"/>
                        <a:gd name="connsiteX4" fmla="*/ 244690 w 1072833"/>
                        <a:gd name="connsiteY4" fmla="*/ 1989603 h 2058988"/>
                        <a:gd name="connsiteX5" fmla="*/ 0 w 1072833"/>
                        <a:gd name="connsiteY5" fmla="*/ 2058988 h 2058988"/>
                        <a:gd name="connsiteX6" fmla="*/ 0 w 1072833"/>
                        <a:gd name="connsiteY6" fmla="*/ 2058988 h 2058988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  <a:gd name="connsiteX0" fmla="*/ 1072833 w 1072833"/>
                        <a:gd name="connsiteY0" fmla="*/ 0 h 2058294"/>
                        <a:gd name="connsiteX1" fmla="*/ 701555 w 1072833"/>
                        <a:gd name="connsiteY1" fmla="*/ 127037 h 2058294"/>
                        <a:gd name="connsiteX2" fmla="*/ 521110 w 1072833"/>
                        <a:gd name="connsiteY2" fmla="*/ 760436 h 2058294"/>
                        <a:gd name="connsiteX3" fmla="*/ 377648 w 1072833"/>
                        <a:gd name="connsiteY3" fmla="*/ 1530816 h 2058294"/>
                        <a:gd name="connsiteX4" fmla="*/ 244690 w 1072833"/>
                        <a:gd name="connsiteY4" fmla="*/ 1988909 h 2058294"/>
                        <a:gd name="connsiteX5" fmla="*/ 0 w 1072833"/>
                        <a:gd name="connsiteY5" fmla="*/ 2058294 h 2058294"/>
                        <a:gd name="connsiteX6" fmla="*/ 0 w 1072833"/>
                        <a:gd name="connsiteY6" fmla="*/ 2058294 h 205829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072833" h="2058294">
                          <a:moveTo>
                            <a:pt x="1072833" y="0"/>
                          </a:moveTo>
                          <a:cubicBezTo>
                            <a:pt x="933170" y="14004"/>
                            <a:pt x="793509" y="298"/>
                            <a:pt x="701555" y="127037"/>
                          </a:cubicBezTo>
                          <a:cubicBezTo>
                            <a:pt x="609601" y="253776"/>
                            <a:pt x="575094" y="526473"/>
                            <a:pt x="521110" y="760436"/>
                          </a:cubicBezTo>
                          <a:cubicBezTo>
                            <a:pt x="467126" y="994399"/>
                            <a:pt x="423718" y="1326071"/>
                            <a:pt x="377648" y="1530816"/>
                          </a:cubicBezTo>
                          <a:cubicBezTo>
                            <a:pt x="331578" y="1735561"/>
                            <a:pt x="307631" y="1900996"/>
                            <a:pt x="244690" y="1988909"/>
                          </a:cubicBezTo>
                          <a:cubicBezTo>
                            <a:pt x="181749" y="2076822"/>
                            <a:pt x="40782" y="2046730"/>
                            <a:pt x="0" y="2058294"/>
                          </a:cubicBezTo>
                          <a:lnTo>
                            <a:pt x="0" y="2058294"/>
                          </a:ln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C07EC6BF-8D49-4D04-9A62-4887766B6A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0179627" y="3703738"/>
                      <a:ext cx="1610865" cy="1236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C965DB9B-1B3B-4E27-A4DE-DD97229B1BB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8126322" y="5860027"/>
                      <a:ext cx="1323122" cy="38810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4" name="Content Placeholder 2">
                  <a:extLst>
                    <a:ext uri="{FF2B5EF4-FFF2-40B4-BE49-F238E27FC236}">
                      <a16:creationId xmlns:a16="http://schemas.microsoft.com/office/drawing/2014/main" id="{C1EA2122-789D-459E-93AF-BA351DC50EF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05096" y="4376207"/>
                  <a:ext cx="915955" cy="43601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en-US" sz="500" dirty="0"/>
                    <a:t>Increasing base current</a:t>
                  </a:r>
                </a:p>
              </p:txBody>
            </p:sp>
            <p:cxnSp>
              <p:nvCxnSpPr>
                <p:cNvPr id="15" name="Straight Arrow Connector 14">
                  <a:extLst>
                    <a:ext uri="{FF2B5EF4-FFF2-40B4-BE49-F238E27FC236}">
                      <a16:creationId xmlns:a16="http://schemas.microsoft.com/office/drawing/2014/main" id="{35BC7163-7332-4332-B4F8-459001AC5A62}"/>
                    </a:ext>
                  </a:extLst>
                </p:cNvPr>
                <p:cNvCxnSpPr/>
                <p:nvPr/>
              </p:nvCxnSpPr>
              <p:spPr>
                <a:xfrm flipV="1">
                  <a:off x="8571541" y="4377431"/>
                  <a:ext cx="0" cy="36576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Content Placeholder 2">
                  <a:extLst>
                    <a:ext uri="{FF2B5EF4-FFF2-40B4-BE49-F238E27FC236}">
                      <a16:creationId xmlns:a16="http://schemas.microsoft.com/office/drawing/2014/main" id="{8A44CE52-CD85-4B37-9A05-CF5FA7F8FFD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20217" y="4384820"/>
                  <a:ext cx="1253360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400" dirty="0"/>
                    <a:t>Active</a:t>
                  </a:r>
                  <a:endParaRPr lang="en-US" sz="1600" baseline="-25000" dirty="0"/>
                </a:p>
              </p:txBody>
            </p:sp>
            <p:sp>
              <p:nvSpPr>
                <p:cNvPr id="17" name="Content Placeholder 2">
                  <a:extLst>
                    <a:ext uri="{FF2B5EF4-FFF2-40B4-BE49-F238E27FC236}">
                      <a16:creationId xmlns:a16="http://schemas.microsoft.com/office/drawing/2014/main" id="{7243E79E-D4A5-48CB-846E-2A909DA9B9D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04507" y="5784104"/>
                  <a:ext cx="1108139" cy="43601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1300" dirty="0"/>
                    <a:t>Cutoff</a:t>
                  </a:r>
                  <a:endParaRPr lang="en-US" sz="1600" baseline="-25000" dirty="0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4CB8333E-7096-411F-AC47-6334BEC35C21}"/>
                    </a:ext>
                  </a:extLst>
                </p:cNvPr>
                <p:cNvSpPr/>
                <p:nvPr/>
              </p:nvSpPr>
              <p:spPr>
                <a:xfrm>
                  <a:off x="6412418" y="3448586"/>
                  <a:ext cx="525294" cy="1956306"/>
                </a:xfrm>
                <a:custGeom>
                  <a:avLst/>
                  <a:gdLst>
                    <a:gd name="connsiteX0" fmla="*/ 0 w 525294"/>
                    <a:gd name="connsiteY0" fmla="*/ 1952017 h 1952017"/>
                    <a:gd name="connsiteX1" fmla="*/ 142673 w 525294"/>
                    <a:gd name="connsiteY1" fmla="*/ 1906621 h 1952017"/>
                    <a:gd name="connsiteX2" fmla="*/ 265890 w 525294"/>
                    <a:gd name="connsiteY2" fmla="*/ 1699098 h 1952017"/>
                    <a:gd name="connsiteX3" fmla="*/ 382622 w 525294"/>
                    <a:gd name="connsiteY3" fmla="*/ 1199744 h 1952017"/>
                    <a:gd name="connsiteX4" fmla="*/ 479898 w 525294"/>
                    <a:gd name="connsiteY4" fmla="*/ 460442 h 1952017"/>
                    <a:gd name="connsiteX5" fmla="*/ 525294 w 525294"/>
                    <a:gd name="connsiteY5" fmla="*/ 0 h 1952017"/>
                    <a:gd name="connsiteX6" fmla="*/ 525294 w 525294"/>
                    <a:gd name="connsiteY6" fmla="*/ 0 h 1952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25294" h="1952017">
                      <a:moveTo>
                        <a:pt x="0" y="1952017"/>
                      </a:moveTo>
                      <a:cubicBezTo>
                        <a:pt x="49179" y="1950395"/>
                        <a:pt x="98358" y="1948774"/>
                        <a:pt x="142673" y="1906621"/>
                      </a:cubicBezTo>
                      <a:cubicBezTo>
                        <a:pt x="186988" y="1864468"/>
                        <a:pt x="225899" y="1816911"/>
                        <a:pt x="265890" y="1699098"/>
                      </a:cubicBezTo>
                      <a:cubicBezTo>
                        <a:pt x="305881" y="1581285"/>
                        <a:pt x="346954" y="1406187"/>
                        <a:pt x="382622" y="1199744"/>
                      </a:cubicBezTo>
                      <a:cubicBezTo>
                        <a:pt x="418290" y="993301"/>
                        <a:pt x="456119" y="660399"/>
                        <a:pt x="479898" y="460442"/>
                      </a:cubicBezTo>
                      <a:cubicBezTo>
                        <a:pt x="503677" y="260485"/>
                        <a:pt x="525294" y="0"/>
                        <a:pt x="525294" y="0"/>
                      </a:cubicBezTo>
                      <a:lnTo>
                        <a:pt x="525294" y="0"/>
                      </a:lnTo>
                    </a:path>
                  </a:pathLst>
                </a:cu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Content Placeholder 2">
                  <a:extLst>
                    <a:ext uri="{FF2B5EF4-FFF2-40B4-BE49-F238E27FC236}">
                      <a16:creationId xmlns:a16="http://schemas.microsoft.com/office/drawing/2014/main" id="{7C7CA2AC-578A-42B8-9C84-5CA4AA33882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84283" y="3255364"/>
                  <a:ext cx="672395" cy="291156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47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n-US" sz="900" dirty="0"/>
                    <a:t>V</a:t>
                  </a:r>
                  <a:r>
                    <a:rPr lang="en-US" sz="900" baseline="-25000" dirty="0"/>
                    <a:t>CB</a:t>
                  </a:r>
                  <a:r>
                    <a:rPr lang="en-US" sz="1100" dirty="0"/>
                    <a:t>= 0</a:t>
                  </a:r>
                </a:p>
              </p:txBody>
            </p:sp>
          </p:grpSp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8386E807-2444-4684-B35C-1C2C520D07EA}"/>
                  </a:ext>
                </a:extLst>
              </p:cNvPr>
              <p:cNvSpPr txBox="1">
                <a:spLocks/>
              </p:cNvSpPr>
              <p:nvPr/>
            </p:nvSpPr>
            <p:spPr>
              <a:xfrm rot="16401784">
                <a:off x="6231950" y="2859321"/>
                <a:ext cx="1108139" cy="43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600" dirty="0"/>
                  <a:t>Saturated</a:t>
                </a:r>
                <a:endParaRPr lang="en-US" sz="600" baseline="-25000" dirty="0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FD670BAA-C13B-4C2E-A2EA-6B556D6CB343}"/>
                  </a:ext>
                </a:extLst>
              </p:cNvPr>
              <p:cNvSpPr/>
              <p:nvPr/>
            </p:nvSpPr>
            <p:spPr>
              <a:xfrm rot="10800000">
                <a:off x="6254905" y="5407858"/>
                <a:ext cx="205551" cy="342715"/>
              </a:xfrm>
              <a:custGeom>
                <a:avLst/>
                <a:gdLst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6" fmla="*/ 525294 w 525294"/>
                  <a:gd name="connsiteY6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479898 w 525294"/>
                  <a:gd name="connsiteY4" fmla="*/ 460442 h 1952017"/>
                  <a:gd name="connsiteX5" fmla="*/ 525294 w 525294"/>
                  <a:gd name="connsiteY5" fmla="*/ 0 h 1952017"/>
                  <a:gd name="connsiteX0" fmla="*/ 0 w 525294"/>
                  <a:gd name="connsiteY0" fmla="*/ 1952017 h 1952017"/>
                  <a:gd name="connsiteX1" fmla="*/ 142673 w 525294"/>
                  <a:gd name="connsiteY1" fmla="*/ 1906621 h 1952017"/>
                  <a:gd name="connsiteX2" fmla="*/ 265890 w 525294"/>
                  <a:gd name="connsiteY2" fmla="*/ 1699098 h 1952017"/>
                  <a:gd name="connsiteX3" fmla="*/ 382622 w 525294"/>
                  <a:gd name="connsiteY3" fmla="*/ 1199744 h 1952017"/>
                  <a:gd name="connsiteX4" fmla="*/ 525294 w 525294"/>
                  <a:gd name="connsiteY4" fmla="*/ 0 h 1952017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382622 w 435481"/>
                  <a:gd name="connsiteY3" fmla="*/ 398616 h 1150889"/>
                  <a:gd name="connsiteX4" fmla="*/ 435481 w 435481"/>
                  <a:gd name="connsiteY4" fmla="*/ 0 h 1150889"/>
                  <a:gd name="connsiteX0" fmla="*/ 0 w 435481"/>
                  <a:gd name="connsiteY0" fmla="*/ 1150889 h 1150889"/>
                  <a:gd name="connsiteX1" fmla="*/ 142673 w 435481"/>
                  <a:gd name="connsiteY1" fmla="*/ 1105493 h 1150889"/>
                  <a:gd name="connsiteX2" fmla="*/ 265890 w 435481"/>
                  <a:gd name="connsiteY2" fmla="*/ 897970 h 1150889"/>
                  <a:gd name="connsiteX3" fmla="*/ 435481 w 435481"/>
                  <a:gd name="connsiteY3" fmla="*/ 0 h 1150889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90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2598"/>
                  <a:gd name="connsiteY0" fmla="*/ 355325 h 355325"/>
                  <a:gd name="connsiteX1" fmla="*/ 142673 w 292598"/>
                  <a:gd name="connsiteY1" fmla="*/ 309929 h 355325"/>
                  <a:gd name="connsiteX2" fmla="*/ 265889 w 292598"/>
                  <a:gd name="connsiteY2" fmla="*/ 102406 h 355325"/>
                  <a:gd name="connsiteX3" fmla="*/ 292598 w 292598"/>
                  <a:gd name="connsiteY3" fmla="*/ 0 h 355325"/>
                  <a:gd name="connsiteX0" fmla="*/ 0 w 295399"/>
                  <a:gd name="connsiteY0" fmla="*/ 345781 h 345781"/>
                  <a:gd name="connsiteX1" fmla="*/ 145474 w 295399"/>
                  <a:gd name="connsiteY1" fmla="*/ 309929 h 345781"/>
                  <a:gd name="connsiteX2" fmla="*/ 268690 w 295399"/>
                  <a:gd name="connsiteY2" fmla="*/ 102406 h 345781"/>
                  <a:gd name="connsiteX3" fmla="*/ 295399 w 295399"/>
                  <a:gd name="connsiteY3" fmla="*/ 0 h 345781"/>
                  <a:gd name="connsiteX0" fmla="*/ 0 w 301002"/>
                  <a:gd name="connsiteY0" fmla="*/ 341963 h 341963"/>
                  <a:gd name="connsiteX1" fmla="*/ 151077 w 301002"/>
                  <a:gd name="connsiteY1" fmla="*/ 309929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74293 w 301002"/>
                  <a:gd name="connsiteY2" fmla="*/ 102406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  <a:gd name="connsiteX0" fmla="*/ 0 w 301002"/>
                  <a:gd name="connsiteY0" fmla="*/ 341963 h 341963"/>
                  <a:gd name="connsiteX1" fmla="*/ 139872 w 301002"/>
                  <a:gd name="connsiteY1" fmla="*/ 294660 h 341963"/>
                  <a:gd name="connsiteX2" fmla="*/ 263088 w 301002"/>
                  <a:gd name="connsiteY2" fmla="*/ 110041 h 341963"/>
                  <a:gd name="connsiteX3" fmla="*/ 301002 w 301002"/>
                  <a:gd name="connsiteY3" fmla="*/ 0 h 341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1002" h="341963">
                    <a:moveTo>
                      <a:pt x="0" y="341963"/>
                    </a:moveTo>
                    <a:cubicBezTo>
                      <a:pt x="49179" y="340341"/>
                      <a:pt x="96024" y="333314"/>
                      <a:pt x="139872" y="294660"/>
                    </a:cubicBezTo>
                    <a:cubicBezTo>
                      <a:pt x="183720" y="256006"/>
                      <a:pt x="239034" y="159151"/>
                      <a:pt x="263088" y="110041"/>
                    </a:cubicBezTo>
                    <a:cubicBezTo>
                      <a:pt x="287142" y="60931"/>
                      <a:pt x="240459" y="190894"/>
                      <a:pt x="301002" y="0"/>
                    </a:cubicBezTo>
                  </a:path>
                </a:pathLst>
              </a:custGeom>
              <a:noFill/>
              <a:ln w="95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239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B8404-3096-4776-857D-91C1FB724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8" y="365125"/>
            <a:ext cx="11831782" cy="1151947"/>
          </a:xfrm>
        </p:spPr>
        <p:txBody>
          <a:bodyPr>
            <a:normAutofit/>
          </a:bodyPr>
          <a:lstStyle/>
          <a:p>
            <a:r>
              <a:rPr lang="en-US" dirty="0"/>
              <a:t>More relationships valid for both </a:t>
            </a:r>
            <a:r>
              <a:rPr lang="en-US" dirty="0" err="1"/>
              <a:t>pnp</a:t>
            </a:r>
            <a:r>
              <a:rPr lang="en-US" dirty="0"/>
              <a:t> and </a:t>
            </a:r>
            <a:r>
              <a:rPr lang="en-US" dirty="0" err="1"/>
              <a:t>npn</a:t>
            </a:r>
            <a:r>
              <a:rPr lang="en-US" dirty="0"/>
              <a:t> BJTs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07653"/>
                <a:ext cx="3937000" cy="376038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900" dirty="0">
                  <a:solidFill>
                    <a:srgbClr val="FF0000"/>
                  </a:solidFill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1100" dirty="0"/>
              </a:p>
              <a:p>
                <a:pPr marL="0" indent="0"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B218D-A3AC-4D06-808F-A0D9AA3392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07653"/>
                <a:ext cx="3937000" cy="376038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33578E7-CB74-4461-A76F-168D7C2363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69000" y="2107653"/>
                <a:ext cx="3937000" cy="37603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:endParaRPr lang="en-US" sz="900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60000"/>
                  </a:lnSpc>
                  <a:buFont typeface="Arial" panose="020B0604020202020204" pitchFamily="34" charset="0"/>
                  <a:buNone/>
                </a:pPr>
                <a:endParaRPr lang="en-US" sz="11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33578E7-CB74-4461-A76F-168D7C236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0" y="2107653"/>
                <a:ext cx="3937000" cy="37603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A515E3-A728-4F63-B132-2C5A20F9B21D}"/>
              </a:ext>
            </a:extLst>
          </p:cNvPr>
          <p:cNvSpPr txBox="1">
            <a:spLocks/>
          </p:cNvSpPr>
          <p:nvPr/>
        </p:nvSpPr>
        <p:spPr>
          <a:xfrm>
            <a:off x="4909576" y="2722582"/>
            <a:ext cx="1293340" cy="5234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for active region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E884CF4-1DAD-4634-A167-D47321C10C59}"/>
              </a:ext>
            </a:extLst>
          </p:cNvPr>
          <p:cNvCxnSpPr/>
          <p:nvPr/>
        </p:nvCxnSpPr>
        <p:spPr>
          <a:xfrm flipH="1">
            <a:off x="4167963" y="2977116"/>
            <a:ext cx="607237" cy="2020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6D3BFD-AA38-4B46-98DF-5F11C67FCC02}"/>
              </a:ext>
            </a:extLst>
          </p:cNvPr>
          <p:cNvCxnSpPr>
            <a:cxnSpLocks/>
          </p:cNvCxnSpPr>
          <p:nvPr/>
        </p:nvCxnSpPr>
        <p:spPr>
          <a:xfrm flipV="1">
            <a:off x="6096000" y="2667624"/>
            <a:ext cx="990600" cy="3094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79E310A-E611-431F-82A5-72953DF493D5}"/>
              </a:ext>
            </a:extLst>
          </p:cNvPr>
          <p:cNvSpPr/>
          <p:nvPr/>
        </p:nvSpPr>
        <p:spPr>
          <a:xfrm>
            <a:off x="1468582" y="2230582"/>
            <a:ext cx="2699381" cy="1537854"/>
          </a:xfrm>
          <a:prstGeom prst="rect">
            <a:avLst/>
          </a:prstGeom>
          <a:solidFill>
            <a:srgbClr val="FFFF0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5A4880-F85B-450A-A1AE-6076FFEAC1F9}"/>
              </a:ext>
            </a:extLst>
          </p:cNvPr>
          <p:cNvSpPr/>
          <p:nvPr/>
        </p:nvSpPr>
        <p:spPr>
          <a:xfrm>
            <a:off x="7146609" y="2230581"/>
            <a:ext cx="1637173" cy="713509"/>
          </a:xfrm>
          <a:prstGeom prst="rect">
            <a:avLst/>
          </a:prstGeom>
          <a:solidFill>
            <a:srgbClr val="FFFF0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E69F92-4B01-405E-A1E9-4D6886B5A2AD}"/>
              </a:ext>
            </a:extLst>
          </p:cNvPr>
          <p:cNvSpPr txBox="1">
            <a:spLocks/>
          </p:cNvSpPr>
          <p:nvPr/>
        </p:nvSpPr>
        <p:spPr>
          <a:xfrm>
            <a:off x="9376064" y="1745419"/>
            <a:ext cx="1939636" cy="131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Our most important equations</a:t>
            </a:r>
          </a:p>
        </p:txBody>
      </p:sp>
    </p:spTree>
    <p:extLst>
      <p:ext uri="{BB962C8B-B14F-4D97-AF65-F5344CB8AC3E}">
        <p14:creationId xmlns:p14="http://schemas.microsoft.com/office/powerpoint/2010/main" val="42625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AB55-EFCC-43ED-8BBD-7E320DE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35" y="363428"/>
            <a:ext cx="10617530" cy="1325563"/>
          </a:xfrm>
        </p:spPr>
        <p:txBody>
          <a:bodyPr>
            <a:normAutofit/>
          </a:bodyPr>
          <a:lstStyle/>
          <a:p>
            <a:r>
              <a:rPr lang="en-US" dirty="0"/>
              <a:t>One model of BJT in forward active region – diode and dependent current source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1D75842-56E7-48F6-A334-8CBEFA01A4E0}"/>
              </a:ext>
            </a:extLst>
          </p:cNvPr>
          <p:cNvGrpSpPr/>
          <p:nvPr/>
        </p:nvGrpSpPr>
        <p:grpSpPr>
          <a:xfrm>
            <a:off x="986273" y="2403605"/>
            <a:ext cx="4382136" cy="3285189"/>
            <a:chOff x="986273" y="2403605"/>
            <a:chExt cx="4382136" cy="328518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32059F0-C06F-48C9-B753-9FDFAC30F053}"/>
                </a:ext>
              </a:extLst>
            </p:cNvPr>
            <p:cNvGrpSpPr/>
            <p:nvPr/>
          </p:nvGrpSpPr>
          <p:grpSpPr>
            <a:xfrm>
              <a:off x="1858298" y="3429000"/>
              <a:ext cx="3302455" cy="1751870"/>
              <a:chOff x="2959510" y="3452848"/>
              <a:chExt cx="3302455" cy="175187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592E4EC-BACE-4B26-A7F7-2DE2E27AB567}"/>
                  </a:ext>
                </a:extLst>
              </p:cNvPr>
              <p:cNvGrpSpPr/>
              <p:nvPr/>
            </p:nvGrpSpPr>
            <p:grpSpPr>
              <a:xfrm>
                <a:off x="2959510" y="3544094"/>
                <a:ext cx="3302455" cy="1660624"/>
                <a:chOff x="2959510" y="3544094"/>
                <a:chExt cx="3302455" cy="1660624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E103361D-9D86-41A5-BCC3-D13EC309183B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302455" cy="1660624"/>
                  <a:chOff x="2959510" y="3544094"/>
                  <a:chExt cx="3302455" cy="1660624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6D7107B6-7D2D-4A7D-B0CB-63466D94571B}"/>
                      </a:ext>
                    </a:extLst>
                  </p:cNvPr>
                  <p:cNvGrpSpPr/>
                  <p:nvPr/>
                </p:nvGrpSpPr>
                <p:grpSpPr>
                  <a:xfrm>
                    <a:off x="3751247" y="3544094"/>
                    <a:ext cx="365760" cy="1658895"/>
                    <a:chOff x="3751247" y="3544094"/>
                    <a:chExt cx="365760" cy="1658895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EAEAD0A0-F71E-446B-A58D-BF49C58F37BD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3751247" y="4001294"/>
                      <a:ext cx="365760" cy="395213"/>
                      <a:chOff x="6661596" y="3791467"/>
                      <a:chExt cx="365760" cy="395213"/>
                    </a:xfrm>
                  </p:grpSpPr>
                  <p:sp>
                    <p:nvSpPr>
                      <p:cNvPr id="5" name="Isosceles Triangle 4">
                        <a:extLst>
                          <a:ext uri="{FF2B5EF4-FFF2-40B4-BE49-F238E27FC236}">
                            <a16:creationId xmlns:a16="http://schemas.microsoft.com/office/drawing/2014/main" id="{18AACE56-7B2A-4B96-9219-5283DF40FF7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6661596" y="3791467"/>
                        <a:ext cx="341291" cy="395213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39AA241D-E3CE-40F5-9E11-25F1C972DFCE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6661596" y="4184900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D4820E7C-4FF5-458B-9B2F-7250F172951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3070" y="4396507"/>
                      <a:ext cx="0" cy="80648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23665A9B-9DE0-4985-9841-298FFECCCC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34127" y="3544094"/>
                      <a:ext cx="0" cy="4572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8CB211FE-718D-4161-87FA-1592FDDE7E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59510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2FB08BCE-DB60-43B6-A842-8868E6C596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30245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" name="Diamond 13">
                    <a:extLst>
                      <a:ext uri="{FF2B5EF4-FFF2-40B4-BE49-F238E27FC236}">
                        <a16:creationId xmlns:a16="http://schemas.microsoft.com/office/drawing/2014/main" id="{019E2E7D-C2EB-4C5B-AEB4-4EA86C05EEE0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3B210C7A-9F1C-4072-B28D-E6F90DD431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8A3A2F44-6754-4CAD-B277-CE93DB1F3EE8}"/>
                    </a:ext>
                  </a:extLst>
                </p:cNvPr>
                <p:cNvCxnSpPr/>
                <p:nvPr/>
              </p:nvCxnSpPr>
              <p:spPr>
                <a:xfrm flipV="1"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71E85BA-22FD-4594-879C-AC70B63B75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7CB56D7-A486-4D6C-9FA3-269FFB0F15F7}"/>
                  </a:ext>
                </a:extLst>
              </p:cNvPr>
              <p:cNvCxnSpPr/>
              <p:nvPr/>
            </p:nvCxnSpPr>
            <p:spPr>
              <a:xfrm flipH="1">
                <a:off x="5298404" y="3467596"/>
                <a:ext cx="96356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161F604-1B67-421A-BBE0-A201009ED13E}"/>
                </a:ext>
              </a:extLst>
            </p:cNvPr>
            <p:cNvCxnSpPr/>
            <p:nvPr/>
          </p:nvCxnSpPr>
          <p:spPr>
            <a:xfrm flipV="1">
              <a:off x="2423653" y="4028530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27ADF2B3-A8CE-4787-B847-EEFEA167D478}"/>
                </a:ext>
              </a:extLst>
            </p:cNvPr>
            <p:cNvSpPr txBox="1">
              <a:spLocks/>
            </p:cNvSpPr>
            <p:nvPr/>
          </p:nvSpPr>
          <p:spPr>
            <a:xfrm>
              <a:off x="2100001" y="39979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2650E905-7A49-4B61-B880-7447B7627466}"/>
                </a:ext>
              </a:extLst>
            </p:cNvPr>
            <p:cNvSpPr txBox="1">
              <a:spLocks/>
            </p:cNvSpPr>
            <p:nvPr/>
          </p:nvSpPr>
          <p:spPr>
            <a:xfrm>
              <a:off x="4522061" y="4108809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D278103C-9BEE-484F-B787-529AF899867A}"/>
                </a:ext>
              </a:extLst>
            </p:cNvPr>
            <p:cNvSpPr txBox="1">
              <a:spLocks/>
            </p:cNvSpPr>
            <p:nvPr/>
          </p:nvSpPr>
          <p:spPr>
            <a:xfrm>
              <a:off x="986273" y="3348071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31" name="Content Placeholder 2">
              <a:extLst>
                <a:ext uri="{FF2B5EF4-FFF2-40B4-BE49-F238E27FC236}">
                  <a16:creationId xmlns:a16="http://schemas.microsoft.com/office/drawing/2014/main" id="{485DCFB3-E3EB-4C14-A42B-BBD498B97824}"/>
                </a:ext>
              </a:extLst>
            </p:cNvPr>
            <p:cNvSpPr txBox="1">
              <a:spLocks/>
            </p:cNvSpPr>
            <p:nvPr/>
          </p:nvSpPr>
          <p:spPr>
            <a:xfrm>
              <a:off x="3015795" y="5314079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09DCDB75-6B0C-4AED-A1A3-7ECCF93F86B6}"/>
                </a:ext>
              </a:extLst>
            </p:cNvPr>
            <p:cNvSpPr txBox="1">
              <a:spLocks/>
            </p:cNvSpPr>
            <p:nvPr/>
          </p:nvSpPr>
          <p:spPr>
            <a:xfrm>
              <a:off x="4210842" y="3019341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3" name="Content Placeholder 2">
              <a:extLst>
                <a:ext uri="{FF2B5EF4-FFF2-40B4-BE49-F238E27FC236}">
                  <a16:creationId xmlns:a16="http://schemas.microsoft.com/office/drawing/2014/main" id="{CC1C6754-4CE8-43D7-9AF9-33E694D2D253}"/>
                </a:ext>
              </a:extLst>
            </p:cNvPr>
            <p:cNvSpPr txBox="1">
              <a:spLocks/>
            </p:cNvSpPr>
            <p:nvPr/>
          </p:nvSpPr>
          <p:spPr>
            <a:xfrm>
              <a:off x="2820680" y="2403605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pnp</a:t>
              </a:r>
              <a:r>
                <a:rPr lang="en-US" sz="2400" b="1" dirty="0"/>
                <a:t> BJT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0F3CFD-4B8A-49F4-AA9C-1C5A31F1EBCE}"/>
              </a:ext>
            </a:extLst>
          </p:cNvPr>
          <p:cNvGrpSpPr/>
          <p:nvPr/>
        </p:nvGrpSpPr>
        <p:grpSpPr>
          <a:xfrm>
            <a:off x="6101324" y="2418353"/>
            <a:ext cx="4382136" cy="3285189"/>
            <a:chOff x="6101324" y="2418353"/>
            <a:chExt cx="4382136" cy="3285189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7E1C351-3847-4745-82E6-60C5A0ED60D4}"/>
                </a:ext>
              </a:extLst>
            </p:cNvPr>
            <p:cNvGrpSpPr/>
            <p:nvPr/>
          </p:nvGrpSpPr>
          <p:grpSpPr>
            <a:xfrm>
              <a:off x="6973349" y="3443748"/>
              <a:ext cx="3302455" cy="1751870"/>
              <a:chOff x="2959510" y="3452848"/>
              <a:chExt cx="3302455" cy="1751870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8622094A-221A-42AB-AC59-9F7EFF4D899A}"/>
                  </a:ext>
                </a:extLst>
              </p:cNvPr>
              <p:cNvGrpSpPr/>
              <p:nvPr/>
            </p:nvGrpSpPr>
            <p:grpSpPr>
              <a:xfrm>
                <a:off x="2959510" y="3544094"/>
                <a:ext cx="3302455" cy="1660624"/>
                <a:chOff x="2959510" y="3544094"/>
                <a:chExt cx="3302455" cy="1660624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147B7D3A-C26B-4088-B1C4-0C1D7F2A1899}"/>
                    </a:ext>
                  </a:extLst>
                </p:cNvPr>
                <p:cNvGrpSpPr/>
                <p:nvPr/>
              </p:nvGrpSpPr>
              <p:grpSpPr>
                <a:xfrm>
                  <a:off x="2959510" y="3544094"/>
                  <a:ext cx="3302455" cy="1660624"/>
                  <a:chOff x="2959510" y="3544094"/>
                  <a:chExt cx="3302455" cy="1660624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F9C33EBE-2457-4B31-98AC-372534FFD67A}"/>
                      </a:ext>
                    </a:extLst>
                  </p:cNvPr>
                  <p:cNvGrpSpPr/>
                  <p:nvPr/>
                </p:nvGrpSpPr>
                <p:grpSpPr>
                  <a:xfrm>
                    <a:off x="3751982" y="3544094"/>
                    <a:ext cx="365760" cy="1658895"/>
                    <a:chOff x="3751982" y="3544094"/>
                    <a:chExt cx="365760" cy="1658895"/>
                  </a:xfrm>
                </p:grpSpPr>
                <p:grpSp>
                  <p:nvGrpSpPr>
                    <p:cNvPr id="45" name="Group 44">
                      <a:extLst>
                        <a:ext uri="{FF2B5EF4-FFF2-40B4-BE49-F238E27FC236}">
                          <a16:creationId xmlns:a16="http://schemas.microsoft.com/office/drawing/2014/main" id="{059BC4E1-5FC2-491F-A34D-85567F74FFD9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3751982" y="3999644"/>
                      <a:ext cx="365760" cy="395213"/>
                      <a:chOff x="6662331" y="3793117"/>
                      <a:chExt cx="365760" cy="395213"/>
                    </a:xfrm>
                  </p:grpSpPr>
                  <p:sp>
                    <p:nvSpPr>
                      <p:cNvPr id="48" name="Isosceles Triangle 47">
                        <a:extLst>
                          <a:ext uri="{FF2B5EF4-FFF2-40B4-BE49-F238E27FC236}">
                            <a16:creationId xmlns:a16="http://schemas.microsoft.com/office/drawing/2014/main" id="{C3761149-8D33-4C8E-9039-90DBF6016A3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673761" y="3793117"/>
                        <a:ext cx="341291" cy="395213"/>
                      </a:xfrm>
                      <a:prstGeom prst="triangl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533A5E1-A338-4072-BB1C-BD2D4F33316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6662331" y="3793117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0FE49563-6D50-440B-801F-1E0870FCD2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23070" y="4396507"/>
                      <a:ext cx="0" cy="80648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26DDF08D-6E41-4418-B895-DCA1858EFC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934127" y="3544094"/>
                      <a:ext cx="0" cy="4572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1DCB0DD-263C-41B3-BFB0-2F02B37A701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59510" y="3559277"/>
                    <a:ext cx="96356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18BFF7F2-78D3-40B6-8886-41F948D1CB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959511" y="5202989"/>
                    <a:ext cx="330245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Diamond 42">
                    <a:extLst>
                      <a:ext uri="{FF2B5EF4-FFF2-40B4-BE49-F238E27FC236}">
                        <a16:creationId xmlns:a16="http://schemas.microsoft.com/office/drawing/2014/main" id="{BB2C501D-AB59-4739-A485-C9D0973EE0DC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36EDE074-15ED-4C97-A99A-E30D4B67CF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4881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13D79F31-5F83-48EF-B083-EFC4240F6A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BFD3D16-42D1-4162-928E-2E9C41F8BC4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452848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1F7A3AB-E6F6-46FD-AC58-1962C32B0CDF}"/>
                  </a:ext>
                </a:extLst>
              </p:cNvPr>
              <p:cNvCxnSpPr/>
              <p:nvPr/>
            </p:nvCxnSpPr>
            <p:spPr>
              <a:xfrm flipH="1">
                <a:off x="5298404" y="3467596"/>
                <a:ext cx="96356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736F48D-E0BF-427D-8FD0-4DCB94F782E2}"/>
                </a:ext>
              </a:extLst>
            </p:cNvPr>
            <p:cNvCxnSpPr>
              <a:cxnSpLocks/>
            </p:cNvCxnSpPr>
            <p:nvPr/>
          </p:nvCxnSpPr>
          <p:spPr>
            <a:xfrm>
              <a:off x="7538704" y="4043278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1015CABF-0927-4166-8DC0-3E27AF75C9C8}"/>
                </a:ext>
              </a:extLst>
            </p:cNvPr>
            <p:cNvSpPr txBox="1">
              <a:spLocks/>
            </p:cNvSpPr>
            <p:nvPr/>
          </p:nvSpPr>
          <p:spPr>
            <a:xfrm>
              <a:off x="7215052" y="4012706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D8E71A73-47C2-4145-A79B-242267178CC1}"/>
                </a:ext>
              </a:extLst>
            </p:cNvPr>
            <p:cNvSpPr txBox="1">
              <a:spLocks/>
            </p:cNvSpPr>
            <p:nvPr/>
          </p:nvSpPr>
          <p:spPr>
            <a:xfrm>
              <a:off x="9637112" y="41235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154F800F-2931-440D-9954-829E50278612}"/>
                </a:ext>
              </a:extLst>
            </p:cNvPr>
            <p:cNvSpPr txBox="1">
              <a:spLocks/>
            </p:cNvSpPr>
            <p:nvPr/>
          </p:nvSpPr>
          <p:spPr>
            <a:xfrm>
              <a:off x="6101324" y="3362819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E7A82FA9-CC98-4267-A518-72B6D3A58EC7}"/>
                </a:ext>
              </a:extLst>
            </p:cNvPr>
            <p:cNvSpPr txBox="1">
              <a:spLocks/>
            </p:cNvSpPr>
            <p:nvPr/>
          </p:nvSpPr>
          <p:spPr>
            <a:xfrm>
              <a:off x="8130846" y="5328827"/>
              <a:ext cx="1018066" cy="37471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BD0C9BAB-1B27-4574-ADD7-4084C8E3BEBE}"/>
                </a:ext>
              </a:extLst>
            </p:cNvPr>
            <p:cNvSpPr txBox="1">
              <a:spLocks/>
            </p:cNvSpPr>
            <p:nvPr/>
          </p:nvSpPr>
          <p:spPr>
            <a:xfrm>
              <a:off x="9325893" y="3034089"/>
              <a:ext cx="1157567" cy="40673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17F1AC67-9944-44C3-82CB-CA7BC245398C}"/>
                </a:ext>
              </a:extLst>
            </p:cNvPr>
            <p:cNvSpPr txBox="1">
              <a:spLocks/>
            </p:cNvSpPr>
            <p:nvPr/>
          </p:nvSpPr>
          <p:spPr>
            <a:xfrm>
              <a:off x="7935731" y="2418353"/>
              <a:ext cx="1293340" cy="5234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err="1"/>
                <a:t>npn</a:t>
              </a:r>
              <a:r>
                <a:rPr lang="en-US" sz="2400" b="1" dirty="0"/>
                <a:t> BJT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776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marL="914400" algn="l"/>
            <a:r>
              <a:rPr lang="en-US" dirty="0"/>
              <a:t>Parts of a BJT</a:t>
            </a:r>
          </a:p>
          <a:p>
            <a:pPr marL="1828800" algn="l"/>
            <a:r>
              <a:rPr lang="en-US" dirty="0"/>
              <a:t>Base, Emitter, Collector</a:t>
            </a:r>
          </a:p>
          <a:p>
            <a:pPr marL="914400" algn="l"/>
            <a:r>
              <a:rPr lang="en-US" dirty="0"/>
              <a:t>Electrical symbols for BJTs</a:t>
            </a:r>
          </a:p>
          <a:p>
            <a:pPr marL="914400" algn="l"/>
            <a:r>
              <a:rPr lang="en-US" dirty="0"/>
              <a:t>Regions of operation</a:t>
            </a:r>
          </a:p>
          <a:p>
            <a:pPr marL="914400" algn="l"/>
            <a:r>
              <a:rPr lang="en-US" dirty="0"/>
              <a:t>BJT configurations</a:t>
            </a:r>
          </a:p>
          <a:p>
            <a:pPr marL="1828800" algn="l"/>
            <a:r>
              <a:rPr lang="en-US" dirty="0"/>
              <a:t>Common emitter, common base, common collector</a:t>
            </a:r>
          </a:p>
          <a:p>
            <a:pPr marL="914400" algn="l"/>
            <a:r>
              <a:rPr lang="en-US" dirty="0"/>
              <a:t>Characteristic curves for common emitter configuration</a:t>
            </a:r>
          </a:p>
          <a:p>
            <a:pPr marL="914400" algn="l"/>
            <a:r>
              <a:rPr lang="en-US" dirty="0"/>
              <a:t>Underlying physics</a:t>
            </a:r>
          </a:p>
          <a:p>
            <a:pPr marL="914400" algn="l"/>
            <a:r>
              <a:rPr lang="en-US" dirty="0"/>
              <a:t>Equations for BJTs</a:t>
            </a:r>
          </a:p>
          <a:p>
            <a:pPr marL="914400" algn="l"/>
            <a:r>
              <a:rPr lang="en-US" dirty="0"/>
              <a:t>Model for the BJT</a:t>
            </a:r>
          </a:p>
          <a:p>
            <a:pPr marL="9144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186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9F340-D408-457A-BF7C-F4F1A65FC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5603-235E-4340-858C-02481CC94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6929"/>
            <a:ext cx="10515600" cy="36100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39203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Resistor</a:t>
            </a:r>
          </a:p>
          <a:p>
            <a:pPr marL="18288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65387" y="263906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47" y="335068"/>
            <a:ext cx="10147863" cy="864291"/>
          </a:xfrm>
        </p:spPr>
        <p:txBody>
          <a:bodyPr>
            <a:normAutofit/>
          </a:bodyPr>
          <a:lstStyle/>
          <a:p>
            <a:r>
              <a:rPr lang="en-US" sz="3200" dirty="0"/>
              <a:t>What types of transistors are these?  Identify the terminals.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 rot="10800000">
            <a:off x="1539227" y="2297277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 rot="10800000" flipV="1">
            <a:off x="5032045" y="2483441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5520214" y="2211430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4A86895-858B-4E51-8C60-11818AA48690}"/>
              </a:ext>
            </a:extLst>
          </p:cNvPr>
          <p:cNvGrpSpPr/>
          <p:nvPr/>
        </p:nvGrpSpPr>
        <p:grpSpPr>
          <a:xfrm rot="5400000" flipH="1">
            <a:off x="8556303" y="2240072"/>
            <a:ext cx="1890737" cy="794400"/>
            <a:chOff x="8632723" y="3428999"/>
            <a:chExt cx="1890737" cy="7944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B2836F-2175-40C5-81FD-BBDC139E0163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4513BBB-4E03-473B-99D5-A49A423EA83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8A674BE-6234-4200-B7D3-04B67B27C22E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278F81-0C54-44DC-BC88-4A00FF28DC22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79B3A77-7CDE-4FF0-A790-C05F0F6955ED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69A0F89-9CB8-4D3B-9A23-6025EEE02913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1925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47" y="335068"/>
            <a:ext cx="10147863" cy="864291"/>
          </a:xfrm>
        </p:spPr>
        <p:txBody>
          <a:bodyPr>
            <a:normAutofit/>
          </a:bodyPr>
          <a:lstStyle/>
          <a:p>
            <a:r>
              <a:rPr lang="en-US" sz="3200" dirty="0"/>
              <a:t>What types of transistors are these?  Identify the terminals.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>
            <a:off x="5295543" y="3356694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 rot="5400000" flipH="1">
            <a:off x="8645131" y="3216797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5829659" y="3053814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4A86895-858B-4E51-8C60-11818AA48690}"/>
              </a:ext>
            </a:extLst>
          </p:cNvPr>
          <p:cNvGrpSpPr/>
          <p:nvPr/>
        </p:nvGrpSpPr>
        <p:grpSpPr>
          <a:xfrm rot="16200000" flipH="1" flipV="1">
            <a:off x="1641153" y="3216798"/>
            <a:ext cx="1890737" cy="794400"/>
            <a:chOff x="8632723" y="3428999"/>
            <a:chExt cx="1890737" cy="7944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B2836F-2175-40C5-81FD-BBDC139E0163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4513BBB-4E03-473B-99D5-A49A423EA83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8A674BE-6234-4200-B7D3-04B67B27C22E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278F81-0C54-44DC-BC88-4A00FF28DC22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79B3A77-7CDE-4FF0-A790-C05F0F6955ED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69A0F89-9CB8-4D3B-9A23-6025EEE02913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7991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A49D6-0558-4C46-BD8F-63DCA761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E9B5-660F-4AE6-9B05-FEC5D8917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6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marL="914400" algn="l"/>
            <a:r>
              <a:rPr lang="en-US" dirty="0"/>
              <a:t>Parts of a BJT</a:t>
            </a:r>
          </a:p>
          <a:p>
            <a:pPr marL="1828800" algn="l"/>
            <a:r>
              <a:rPr lang="en-US" dirty="0"/>
              <a:t>Base, Emitter, Collector</a:t>
            </a:r>
          </a:p>
          <a:p>
            <a:pPr marL="914400" algn="l"/>
            <a:r>
              <a:rPr lang="en-US" dirty="0"/>
              <a:t>Electrical symbols for BJTs</a:t>
            </a:r>
          </a:p>
          <a:p>
            <a:pPr marL="914400" algn="l"/>
            <a:r>
              <a:rPr lang="en-US" dirty="0"/>
              <a:t>Regions of operation</a:t>
            </a:r>
          </a:p>
          <a:p>
            <a:pPr marL="914400" algn="l"/>
            <a:r>
              <a:rPr lang="en-US" dirty="0"/>
              <a:t>BJT configurations</a:t>
            </a:r>
          </a:p>
          <a:p>
            <a:pPr marL="1828800" algn="l"/>
            <a:r>
              <a:rPr lang="en-US" dirty="0"/>
              <a:t>Common emitter, common base, common collector</a:t>
            </a:r>
          </a:p>
          <a:p>
            <a:pPr marL="914400" algn="l"/>
            <a:r>
              <a:rPr lang="en-US" dirty="0"/>
              <a:t>Characteristic curves for common emitter configuration</a:t>
            </a:r>
          </a:p>
          <a:p>
            <a:pPr marL="914400" algn="l"/>
            <a:r>
              <a:rPr lang="en-US" dirty="0"/>
              <a:t>Underlying physics</a:t>
            </a:r>
          </a:p>
          <a:p>
            <a:pPr marL="914400" algn="l"/>
            <a:r>
              <a:rPr lang="en-US" dirty="0"/>
              <a:t>Equations for BJTs</a:t>
            </a:r>
          </a:p>
          <a:p>
            <a:pPr marL="914400" algn="l"/>
            <a:r>
              <a:rPr lang="en-US" dirty="0"/>
              <a:t>Model for the BJT</a:t>
            </a:r>
          </a:p>
          <a:p>
            <a:pPr marL="9144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PNP Bipolar Junction Transistor (BJT)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426833E-0599-4C10-AAFA-C756AED55C96}"/>
              </a:ext>
            </a:extLst>
          </p:cNvPr>
          <p:cNvSpPr txBox="1">
            <a:spLocks/>
          </p:cNvSpPr>
          <p:nvPr/>
        </p:nvSpPr>
        <p:spPr>
          <a:xfrm>
            <a:off x="2519059" y="2080751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r>
              <a:rPr lang="en-US" sz="2000" baseline="30000" dirty="0"/>
              <a:t>+</a:t>
            </a:r>
            <a:r>
              <a:rPr lang="en-US" sz="2000" dirty="0"/>
              <a:t>-type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EBC9012-AE3A-46BE-858D-6D3321AD510B}"/>
              </a:ext>
            </a:extLst>
          </p:cNvPr>
          <p:cNvSpPr txBox="1">
            <a:spLocks/>
          </p:cNvSpPr>
          <p:nvPr/>
        </p:nvSpPr>
        <p:spPr>
          <a:xfrm>
            <a:off x="4445927" y="2140634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n-type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373923" y="4735207"/>
            <a:ext cx="4716068" cy="580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It looks like two back to back diodes.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5F7A42-D875-450D-8C21-0A3D21278A08}"/>
              </a:ext>
            </a:extLst>
          </p:cNvPr>
          <p:cNvSpPr txBox="1">
            <a:spLocks/>
          </p:cNvSpPr>
          <p:nvPr/>
        </p:nvSpPr>
        <p:spPr>
          <a:xfrm>
            <a:off x="4883661" y="1498285"/>
            <a:ext cx="1181100" cy="65994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space charge region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074139D-0F67-4FE3-8C6A-B41B14298EED}"/>
              </a:ext>
            </a:extLst>
          </p:cNvPr>
          <p:cNvGrpSpPr/>
          <p:nvPr/>
        </p:nvGrpSpPr>
        <p:grpSpPr>
          <a:xfrm>
            <a:off x="2071914" y="2593750"/>
            <a:ext cx="6041571" cy="1449613"/>
            <a:chOff x="2071914" y="2593750"/>
            <a:chExt cx="6041571" cy="14496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8EBB1CB-E1D0-4926-9B9F-9ABE2286FF1A}"/>
                </a:ext>
              </a:extLst>
            </p:cNvPr>
            <p:cNvGrpSpPr/>
            <p:nvPr/>
          </p:nvGrpSpPr>
          <p:grpSpPr>
            <a:xfrm>
              <a:off x="2071914" y="2593750"/>
              <a:ext cx="6041571" cy="1449613"/>
              <a:chOff x="2743200" y="2614387"/>
              <a:chExt cx="5143500" cy="1449613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458A93A-C3F7-4831-9E8E-444D0C3109C5}"/>
                  </a:ext>
                </a:extLst>
              </p:cNvPr>
              <p:cNvSpPr/>
              <p:nvPr/>
            </p:nvSpPr>
            <p:spPr>
              <a:xfrm>
                <a:off x="2743200" y="2616200"/>
                <a:ext cx="5143500" cy="1447800"/>
              </a:xfrm>
              <a:prstGeom prst="rect">
                <a:avLst/>
              </a:prstGeom>
              <a:pattFill prst="ltDn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85247F5-F3CB-466E-8866-1C6004D75BC2}"/>
                  </a:ext>
                </a:extLst>
              </p:cNvPr>
              <p:cNvSpPr/>
              <p:nvPr/>
            </p:nvSpPr>
            <p:spPr>
              <a:xfrm>
                <a:off x="4978218" y="2616199"/>
                <a:ext cx="401523" cy="1447800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8820731-35A9-463C-B793-C46C87541938}"/>
                  </a:ext>
                </a:extLst>
              </p:cNvPr>
              <p:cNvSpPr/>
              <p:nvPr/>
            </p:nvSpPr>
            <p:spPr>
              <a:xfrm>
                <a:off x="4385047" y="2614387"/>
                <a:ext cx="599508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BC48122-D0C1-49A0-B75C-E5D36A59EF6F}"/>
                </a:ext>
              </a:extLst>
            </p:cNvPr>
            <p:cNvSpPr/>
            <p:nvPr/>
          </p:nvSpPr>
          <p:spPr>
            <a:xfrm>
              <a:off x="4999700" y="2595563"/>
              <a:ext cx="704184" cy="1447800"/>
            </a:xfrm>
            <a:prstGeom prst="rect">
              <a:avLst/>
            </a:prstGeom>
            <a:pattFill prst="pct10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505DBE4-A1EF-408F-9DE4-EDACD5786DEB}"/>
              </a:ext>
            </a:extLst>
          </p:cNvPr>
          <p:cNvSpPr txBox="1">
            <a:spLocks/>
          </p:cNvSpPr>
          <p:nvPr/>
        </p:nvSpPr>
        <p:spPr>
          <a:xfrm>
            <a:off x="3364653" y="1520661"/>
            <a:ext cx="1181100" cy="65994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space charge region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3567520-CA8F-4FED-B7E2-B00E9EC7853B}"/>
              </a:ext>
            </a:extLst>
          </p:cNvPr>
          <p:cNvSpPr txBox="1">
            <a:spLocks/>
          </p:cNvSpPr>
          <p:nvPr/>
        </p:nvSpPr>
        <p:spPr>
          <a:xfrm>
            <a:off x="6472123" y="2076443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p-type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9E48FD6-8102-4426-AD45-ABD538611473}"/>
              </a:ext>
            </a:extLst>
          </p:cNvPr>
          <p:cNvCxnSpPr>
            <a:cxnSpLocks/>
          </p:cNvCxnSpPr>
          <p:nvPr/>
        </p:nvCxnSpPr>
        <p:spPr>
          <a:xfrm>
            <a:off x="4217131" y="2126562"/>
            <a:ext cx="180396" cy="467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1B81483-2A9D-487B-A47A-428CD5E095CB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351792" y="2095958"/>
            <a:ext cx="62256" cy="499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B8A4B427-5E10-4BE1-97C7-CB29FE834884}"/>
              </a:ext>
            </a:extLst>
          </p:cNvPr>
          <p:cNvSpPr txBox="1">
            <a:spLocks/>
          </p:cNvSpPr>
          <p:nvPr/>
        </p:nvSpPr>
        <p:spPr>
          <a:xfrm>
            <a:off x="2460390" y="3085479"/>
            <a:ext cx="924154" cy="405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FB90DA86-C6C4-4653-A4EA-15CF9D05DC7E}"/>
              </a:ext>
            </a:extLst>
          </p:cNvPr>
          <p:cNvSpPr txBox="1">
            <a:spLocks/>
          </p:cNvSpPr>
          <p:nvPr/>
        </p:nvSpPr>
        <p:spPr>
          <a:xfrm>
            <a:off x="6386057" y="3085479"/>
            <a:ext cx="1226681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118A5535-0C39-40A4-B416-C4B46C5BAB79}"/>
              </a:ext>
            </a:extLst>
          </p:cNvPr>
          <p:cNvSpPr txBox="1">
            <a:spLocks/>
          </p:cNvSpPr>
          <p:nvPr/>
        </p:nvSpPr>
        <p:spPr>
          <a:xfrm>
            <a:off x="4606512" y="2784154"/>
            <a:ext cx="471630" cy="906477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C3C4713-66A9-47C9-B515-410597EE499C}"/>
              </a:ext>
            </a:extLst>
          </p:cNvPr>
          <p:cNvSpPr/>
          <p:nvPr/>
        </p:nvSpPr>
        <p:spPr>
          <a:xfrm>
            <a:off x="1986116" y="2593750"/>
            <a:ext cx="85798" cy="1447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DF8588-8A9F-449E-8B44-91AF41333FA9}"/>
              </a:ext>
            </a:extLst>
          </p:cNvPr>
          <p:cNvCxnSpPr>
            <a:cxnSpLocks/>
          </p:cNvCxnSpPr>
          <p:nvPr/>
        </p:nvCxnSpPr>
        <p:spPr>
          <a:xfrm>
            <a:off x="1108432" y="3315837"/>
            <a:ext cx="914400" cy="1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5707C37-0040-4671-8B0C-EED0A1B57169}"/>
              </a:ext>
            </a:extLst>
          </p:cNvPr>
          <p:cNvSpPr/>
          <p:nvPr/>
        </p:nvSpPr>
        <p:spPr>
          <a:xfrm flipH="1">
            <a:off x="8113485" y="2593750"/>
            <a:ext cx="85798" cy="1447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4DDDD8A-18EB-4B8C-9022-9D8D3D32167D}"/>
              </a:ext>
            </a:extLst>
          </p:cNvPr>
          <p:cNvCxnSpPr>
            <a:cxnSpLocks/>
          </p:cNvCxnSpPr>
          <p:nvPr/>
        </p:nvCxnSpPr>
        <p:spPr>
          <a:xfrm flipH="1">
            <a:off x="8193487" y="3317650"/>
            <a:ext cx="914400" cy="1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62137E24-CB77-4CDB-8896-59B3E83B3A57}"/>
              </a:ext>
            </a:extLst>
          </p:cNvPr>
          <p:cNvSpPr/>
          <p:nvPr/>
        </p:nvSpPr>
        <p:spPr>
          <a:xfrm flipH="1">
            <a:off x="4697173" y="4041549"/>
            <a:ext cx="309971" cy="914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4087938-893C-4107-810E-1E6389D72FED}"/>
              </a:ext>
            </a:extLst>
          </p:cNvPr>
          <p:cNvCxnSpPr>
            <a:cxnSpLocks/>
          </p:cNvCxnSpPr>
          <p:nvPr/>
        </p:nvCxnSpPr>
        <p:spPr>
          <a:xfrm flipV="1">
            <a:off x="4852159" y="4132083"/>
            <a:ext cx="0" cy="326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18D6975-837B-4BAA-B61A-B5C35C5EEE69}"/>
              </a:ext>
            </a:extLst>
          </p:cNvPr>
          <p:cNvSpPr txBox="1">
            <a:spLocks/>
          </p:cNvSpPr>
          <p:nvPr/>
        </p:nvSpPr>
        <p:spPr>
          <a:xfrm>
            <a:off x="1669989" y="4754339"/>
            <a:ext cx="9497407" cy="5545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 BJT has three terminals (metal contacts)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062E19C-AE3A-4D81-83EC-49FC8CB822A4}"/>
              </a:ext>
            </a:extLst>
          </p:cNvPr>
          <p:cNvGrpSpPr/>
          <p:nvPr/>
        </p:nvGrpSpPr>
        <p:grpSpPr>
          <a:xfrm>
            <a:off x="9678879" y="1569657"/>
            <a:ext cx="1828800" cy="1828800"/>
            <a:chOff x="9747056" y="1567315"/>
            <a:chExt cx="1828800" cy="18288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B991E7C-72C8-4886-991B-6A6A0151CD54}"/>
                </a:ext>
              </a:extLst>
            </p:cNvPr>
            <p:cNvSpPr/>
            <p:nvPr/>
          </p:nvSpPr>
          <p:spPr>
            <a:xfrm>
              <a:off x="9747056" y="1567315"/>
              <a:ext cx="1828800" cy="1828800"/>
            </a:xfrm>
            <a:prstGeom prst="ellipse">
              <a:avLst/>
            </a:prstGeom>
            <a:noFill/>
            <a:ln w="1270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871A789-58E9-4BE8-B51E-25D62A339204}"/>
                </a:ext>
              </a:extLst>
            </p:cNvPr>
            <p:cNvCxnSpPr>
              <a:stCxn id="18" idx="1"/>
              <a:endCxn id="18" idx="5"/>
            </p:cNvCxnSpPr>
            <p:nvPr/>
          </p:nvCxnSpPr>
          <p:spPr>
            <a:xfrm>
              <a:off x="10014878" y="1835137"/>
              <a:ext cx="1293156" cy="1293156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9E8CE49-C786-49C0-A0A8-FEC5DAD42B8A}"/>
              </a:ext>
            </a:extLst>
          </p:cNvPr>
          <p:cNvSpPr/>
          <p:nvPr/>
        </p:nvSpPr>
        <p:spPr>
          <a:xfrm>
            <a:off x="1910859" y="667209"/>
            <a:ext cx="384102" cy="721393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9947A61-B92D-44ED-8C2C-2C0B5EB5F705}"/>
              </a:ext>
            </a:extLst>
          </p:cNvPr>
          <p:cNvSpPr/>
          <p:nvPr/>
        </p:nvSpPr>
        <p:spPr>
          <a:xfrm>
            <a:off x="2071202" y="2122262"/>
            <a:ext cx="1928300" cy="1919287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8B18D5C-BFF2-4ADC-AFDE-5B5444D67AD5}"/>
              </a:ext>
            </a:extLst>
          </p:cNvPr>
          <p:cNvSpPr/>
          <p:nvPr/>
        </p:nvSpPr>
        <p:spPr>
          <a:xfrm>
            <a:off x="2291586" y="652959"/>
            <a:ext cx="365760" cy="721393"/>
          </a:xfrm>
          <a:prstGeom prst="rect">
            <a:avLst/>
          </a:prstGeom>
          <a:solidFill>
            <a:srgbClr val="75C4FF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7247FA1-0229-4F80-8BDB-12BE10EAF00A}"/>
              </a:ext>
            </a:extLst>
          </p:cNvPr>
          <p:cNvSpPr/>
          <p:nvPr/>
        </p:nvSpPr>
        <p:spPr>
          <a:xfrm>
            <a:off x="4499273" y="2143081"/>
            <a:ext cx="743367" cy="1919287"/>
          </a:xfrm>
          <a:prstGeom prst="rect">
            <a:avLst/>
          </a:prstGeom>
          <a:solidFill>
            <a:srgbClr val="75C4FF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6297E85-D92F-48CD-9CBF-AF0820207525}"/>
              </a:ext>
            </a:extLst>
          </p:cNvPr>
          <p:cNvSpPr/>
          <p:nvPr/>
        </p:nvSpPr>
        <p:spPr>
          <a:xfrm>
            <a:off x="2660605" y="654687"/>
            <a:ext cx="384102" cy="721393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83A7A9E-E47C-436F-AB60-6C8D7FB834B2}"/>
              </a:ext>
            </a:extLst>
          </p:cNvPr>
          <p:cNvSpPr/>
          <p:nvPr/>
        </p:nvSpPr>
        <p:spPr>
          <a:xfrm>
            <a:off x="5698936" y="2125708"/>
            <a:ext cx="2405716" cy="1919287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BD235A7-6E6A-4B19-ADAF-9100DD738FAE}"/>
              </a:ext>
            </a:extLst>
          </p:cNvPr>
          <p:cNvGrpSpPr/>
          <p:nvPr/>
        </p:nvGrpSpPr>
        <p:grpSpPr>
          <a:xfrm>
            <a:off x="9967706" y="1986681"/>
            <a:ext cx="1344463" cy="735637"/>
            <a:chOff x="9967706" y="1986681"/>
            <a:chExt cx="1344463" cy="73563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026D7E4-38BB-4EFD-958A-47A5D7872CA2}"/>
                </a:ext>
              </a:extLst>
            </p:cNvPr>
            <p:cNvGrpSpPr/>
            <p:nvPr/>
          </p:nvGrpSpPr>
          <p:grpSpPr>
            <a:xfrm>
              <a:off x="9967706" y="1986681"/>
              <a:ext cx="1344463" cy="735637"/>
              <a:chOff x="10126623" y="1790516"/>
              <a:chExt cx="1344463" cy="735637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DC247E3-A2C8-45D6-987E-24B077B2034F}"/>
                  </a:ext>
                </a:extLst>
              </p:cNvPr>
              <p:cNvGrpSpPr/>
              <p:nvPr/>
            </p:nvGrpSpPr>
            <p:grpSpPr>
              <a:xfrm rot="5400000">
                <a:off x="10834725" y="2136458"/>
                <a:ext cx="375342" cy="404047"/>
                <a:chOff x="6661596" y="3791467"/>
                <a:chExt cx="375342" cy="404047"/>
              </a:xfrm>
            </p:grpSpPr>
            <p:sp>
              <p:nvSpPr>
                <p:cNvPr id="40" name="Isosceles Triangle 39">
                  <a:extLst>
                    <a:ext uri="{FF2B5EF4-FFF2-40B4-BE49-F238E27FC236}">
                      <a16:creationId xmlns:a16="http://schemas.microsoft.com/office/drawing/2014/main" id="{DCD5201B-AE66-4BE4-9022-0DD5456EA058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0A08F426-15BE-44C0-9625-50A97C377105}"/>
                    </a:ext>
                  </a:extLst>
                </p:cNvPr>
                <p:cNvCxnSpPr/>
                <p:nvPr/>
              </p:nvCxnSpPr>
              <p:spPr>
                <a:xfrm flipH="1">
                  <a:off x="6671178" y="4195514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AACC8182-9A97-4366-AC3D-502234EE0A95}"/>
                  </a:ext>
                </a:extLst>
              </p:cNvPr>
              <p:cNvGrpSpPr/>
              <p:nvPr/>
            </p:nvGrpSpPr>
            <p:grpSpPr>
              <a:xfrm rot="16200000" flipH="1">
                <a:off x="10314739" y="2136085"/>
                <a:ext cx="365760" cy="395213"/>
                <a:chOff x="6661596" y="3791467"/>
                <a:chExt cx="365760" cy="395213"/>
              </a:xfrm>
            </p:grpSpPr>
            <p:sp>
              <p:nvSpPr>
                <p:cNvPr id="48" name="Isosceles Triangle 47">
                  <a:extLst>
                    <a:ext uri="{FF2B5EF4-FFF2-40B4-BE49-F238E27FC236}">
                      <a16:creationId xmlns:a16="http://schemas.microsoft.com/office/drawing/2014/main" id="{BAC2D8D7-B5B7-4560-879C-63CF98F39F22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008BECB1-3134-4629-8C6E-FD51478A38FC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AD0F89D-6BA7-4112-AB82-353A19C24228}"/>
                  </a:ext>
                </a:extLst>
              </p:cNvPr>
              <p:cNvCxnSpPr>
                <a:stCxn id="48" idx="0"/>
                <a:endCxn id="40" idx="0"/>
              </p:cNvCxnSpPr>
              <p:nvPr/>
            </p:nvCxnSpPr>
            <p:spPr>
              <a:xfrm flipV="1">
                <a:off x="10695226" y="2321457"/>
                <a:ext cx="133981" cy="1"/>
              </a:xfrm>
              <a:prstGeom prst="line">
                <a:avLst/>
              </a:prstGeom>
              <a:ln w="127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Content Placeholder 2">
                <a:extLst>
                  <a:ext uri="{FF2B5EF4-FFF2-40B4-BE49-F238E27FC236}">
                    <a16:creationId xmlns:a16="http://schemas.microsoft.com/office/drawing/2014/main" id="{FAF0CD25-17CB-4FF9-9417-4970EC79AE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126623" y="1790516"/>
                <a:ext cx="289546" cy="3963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</a:t>
                </a:r>
              </a:p>
            </p:txBody>
          </p:sp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AF302F89-B65C-4E81-A26B-1F7B6EDC83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81540" y="1828256"/>
                <a:ext cx="289546" cy="3963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p</a:t>
                </a:r>
              </a:p>
            </p:txBody>
          </p:sp>
          <p:sp>
            <p:nvSpPr>
              <p:cNvPr id="52" name="Content Placeholder 2">
                <a:extLst>
                  <a:ext uri="{FF2B5EF4-FFF2-40B4-BE49-F238E27FC236}">
                    <a16:creationId xmlns:a16="http://schemas.microsoft.com/office/drawing/2014/main" id="{785475F8-693B-478E-8ADD-31206DD287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62650" y="1819411"/>
                <a:ext cx="289546" cy="3963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n</a:t>
                </a:r>
              </a:p>
            </p:txBody>
          </p:sp>
        </p:grpSp>
        <p:sp>
          <p:nvSpPr>
            <p:cNvPr id="58" name="Content Placeholder 2">
              <a:extLst>
                <a:ext uri="{FF2B5EF4-FFF2-40B4-BE49-F238E27FC236}">
                  <a16:creationId xmlns:a16="http://schemas.microsoft.com/office/drawing/2014/main" id="{CB1D5AD9-4695-42BC-BF9D-1611672F5709}"/>
                </a:ext>
              </a:extLst>
            </p:cNvPr>
            <p:cNvSpPr txBox="1">
              <a:spLocks/>
            </p:cNvSpPr>
            <p:nvPr/>
          </p:nvSpPr>
          <p:spPr>
            <a:xfrm>
              <a:off x="10543363" y="2010854"/>
              <a:ext cx="289546" cy="39636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</a:t>
              </a: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75AC27F-55C1-48E7-AE32-F8A210C4E6A4}"/>
              </a:ext>
            </a:extLst>
          </p:cNvPr>
          <p:cNvCxnSpPr/>
          <p:nvPr/>
        </p:nvCxnSpPr>
        <p:spPr>
          <a:xfrm>
            <a:off x="4704617" y="4173013"/>
            <a:ext cx="0" cy="6222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56DC81-0376-4AF8-8A39-6DAFB57A549E}"/>
              </a:ext>
            </a:extLst>
          </p:cNvPr>
          <p:cNvCxnSpPr/>
          <p:nvPr/>
        </p:nvCxnSpPr>
        <p:spPr>
          <a:xfrm>
            <a:off x="5005031" y="4173013"/>
            <a:ext cx="0" cy="6222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10D3FF2-FC1E-4A8A-B910-34EB49234D79}"/>
              </a:ext>
            </a:extLst>
          </p:cNvPr>
          <p:cNvCxnSpPr/>
          <p:nvPr/>
        </p:nvCxnSpPr>
        <p:spPr>
          <a:xfrm>
            <a:off x="4352525" y="4633843"/>
            <a:ext cx="312240" cy="0"/>
          </a:xfrm>
          <a:prstGeom prst="straightConnector1">
            <a:avLst/>
          </a:prstGeom>
          <a:ln>
            <a:solidFill>
              <a:srgbClr val="FF0000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16B1E9D-E124-4C7E-AD90-99887897FE84}"/>
              </a:ext>
            </a:extLst>
          </p:cNvPr>
          <p:cNvCxnSpPr>
            <a:cxnSpLocks/>
          </p:cNvCxnSpPr>
          <p:nvPr/>
        </p:nvCxnSpPr>
        <p:spPr>
          <a:xfrm flipH="1">
            <a:off x="5007144" y="4633843"/>
            <a:ext cx="312240" cy="0"/>
          </a:xfrm>
          <a:prstGeom prst="straightConnector1">
            <a:avLst/>
          </a:prstGeom>
          <a:ln>
            <a:solidFill>
              <a:srgbClr val="FF0000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526FE5C2-0563-4FE8-BC24-D18FB8C9A841}"/>
              </a:ext>
            </a:extLst>
          </p:cNvPr>
          <p:cNvSpPr txBox="1">
            <a:spLocks/>
          </p:cNvSpPr>
          <p:nvPr/>
        </p:nvSpPr>
        <p:spPr>
          <a:xfrm>
            <a:off x="688425" y="5980172"/>
            <a:ext cx="11395264" cy="466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This is a </a:t>
            </a:r>
            <a:r>
              <a:rPr lang="en-US" sz="2400" dirty="0" err="1"/>
              <a:t>pnp</a:t>
            </a:r>
            <a:r>
              <a:rPr lang="en-US" sz="2400" dirty="0"/>
              <a:t> bipolar junction transistor.  There is also an </a:t>
            </a:r>
            <a:r>
              <a:rPr lang="en-US" sz="2400" dirty="0" err="1"/>
              <a:t>npn</a:t>
            </a:r>
            <a:r>
              <a:rPr lang="en-US" sz="2400" dirty="0"/>
              <a:t> bipolar junction transistor. </a:t>
            </a:r>
          </a:p>
        </p:txBody>
      </p: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E05071E3-D3FF-414F-AFEF-1AE70E74FC87}"/>
              </a:ext>
            </a:extLst>
          </p:cNvPr>
          <p:cNvSpPr txBox="1">
            <a:spLocks/>
          </p:cNvSpPr>
          <p:nvPr/>
        </p:nvSpPr>
        <p:spPr>
          <a:xfrm>
            <a:off x="3257101" y="5336763"/>
            <a:ext cx="7484591" cy="584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The small base width causes it to behave much differently.</a:t>
            </a:r>
          </a:p>
        </p:txBody>
      </p:sp>
    </p:spTree>
    <p:extLst>
      <p:ext uri="{BB962C8B-B14F-4D97-AF65-F5344CB8AC3E}">
        <p14:creationId xmlns:p14="http://schemas.microsoft.com/office/powerpoint/2010/main" val="89858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2" grpId="0"/>
      <p:bldP spid="29" grpId="0"/>
      <p:bldP spid="39" grpId="0" animBg="1"/>
      <p:bldP spid="43" grpId="0" animBg="1"/>
      <p:bldP spid="45" grpId="0" animBg="1"/>
      <p:bldP spid="32" grpId="0"/>
      <p:bldP spid="22" grpId="0" animBg="1"/>
      <p:bldP spid="2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96" y="271620"/>
            <a:ext cx="7699744" cy="864291"/>
          </a:xfrm>
        </p:spPr>
        <p:txBody>
          <a:bodyPr>
            <a:normAutofit/>
          </a:bodyPr>
          <a:lstStyle/>
          <a:p>
            <a:r>
              <a:rPr lang="en-US" sz="3200" dirty="0"/>
              <a:t>Bipolar Junction Transistor (BJT) types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69705" y="2061380"/>
            <a:ext cx="3350845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This is a </a:t>
            </a:r>
            <a:r>
              <a:rPr lang="en-US" sz="2000" dirty="0" err="1"/>
              <a:t>pnp</a:t>
            </a:r>
            <a:r>
              <a:rPr lang="en-US" sz="2000" dirty="0"/>
              <a:t> bipolar junction transistor.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7A72BF9-0229-49BC-8692-A722687F7888}"/>
              </a:ext>
            </a:extLst>
          </p:cNvPr>
          <p:cNvGrpSpPr/>
          <p:nvPr/>
        </p:nvGrpSpPr>
        <p:grpSpPr>
          <a:xfrm>
            <a:off x="1452929" y="1108260"/>
            <a:ext cx="6041571" cy="2587121"/>
            <a:chOff x="2057356" y="1498285"/>
            <a:chExt cx="6041571" cy="2587121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426833E-0599-4C10-AAFA-C756AED55C96}"/>
                </a:ext>
              </a:extLst>
            </p:cNvPr>
            <p:cNvSpPr txBox="1">
              <a:spLocks/>
            </p:cNvSpPr>
            <p:nvPr/>
          </p:nvSpPr>
          <p:spPr>
            <a:xfrm>
              <a:off x="2535639" y="216108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</a:t>
              </a:r>
              <a:r>
                <a:rPr lang="en-US" sz="2000" baseline="30000" dirty="0"/>
                <a:t>+</a:t>
              </a:r>
              <a:r>
                <a:rPr lang="en-US" sz="2000" dirty="0"/>
                <a:t>-type</a:t>
              </a:r>
            </a:p>
          </p:txBody>
        </p:sp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1EBC9012-AE3A-46BE-858D-6D3321AD510B}"/>
                </a:ext>
              </a:extLst>
            </p:cNvPr>
            <p:cNvSpPr txBox="1">
              <a:spLocks/>
            </p:cNvSpPr>
            <p:nvPr/>
          </p:nvSpPr>
          <p:spPr>
            <a:xfrm>
              <a:off x="4435762" y="203602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n-type</a:t>
              </a:r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995F7A42-D875-450D-8C21-0A3D21278A08}"/>
                </a:ext>
              </a:extLst>
            </p:cNvPr>
            <p:cNvSpPr txBox="1">
              <a:spLocks/>
            </p:cNvSpPr>
            <p:nvPr/>
          </p:nvSpPr>
          <p:spPr>
            <a:xfrm>
              <a:off x="4883661" y="1498285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074139D-0F67-4FE3-8C6A-B41B14298EED}"/>
                </a:ext>
              </a:extLst>
            </p:cNvPr>
            <p:cNvGrpSpPr/>
            <p:nvPr/>
          </p:nvGrpSpPr>
          <p:grpSpPr>
            <a:xfrm>
              <a:off x="2057356" y="2635793"/>
              <a:ext cx="6041571" cy="1449613"/>
              <a:chOff x="2071914" y="2593750"/>
              <a:chExt cx="6041571" cy="1449613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8EBB1CB-E1D0-4926-9B9F-9ABE2286FF1A}"/>
                  </a:ext>
                </a:extLst>
              </p:cNvPr>
              <p:cNvGrpSpPr/>
              <p:nvPr/>
            </p:nvGrpSpPr>
            <p:grpSpPr>
              <a:xfrm>
                <a:off x="2071914" y="2593750"/>
                <a:ext cx="6041571" cy="1449613"/>
                <a:chOff x="2743200" y="2614387"/>
                <a:chExt cx="5143500" cy="1449613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4458A93A-C3F7-4831-9E8E-444D0C3109C5}"/>
                    </a:ext>
                  </a:extLst>
                </p:cNvPr>
                <p:cNvSpPr/>
                <p:nvPr/>
              </p:nvSpPr>
              <p:spPr>
                <a:xfrm>
                  <a:off x="2743200" y="2616200"/>
                  <a:ext cx="5143500" cy="1447800"/>
                </a:xfrm>
                <a:prstGeom prst="rect">
                  <a:avLst/>
                </a:prstGeom>
                <a:pattFill prst="ltDn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F85247F5-F3CB-466E-8866-1C6004D75BC2}"/>
                    </a:ext>
                  </a:extLst>
                </p:cNvPr>
                <p:cNvSpPr/>
                <p:nvPr/>
              </p:nvSpPr>
              <p:spPr>
                <a:xfrm>
                  <a:off x="4978218" y="2616199"/>
                  <a:ext cx="401523" cy="1447800"/>
                </a:xfrm>
                <a:prstGeom prst="rect">
                  <a:avLst/>
                </a:prstGeom>
                <a:pattFill prst="lt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68820731-35A9-463C-B793-C46C87541938}"/>
                    </a:ext>
                  </a:extLst>
                </p:cNvPr>
                <p:cNvSpPr/>
                <p:nvPr/>
              </p:nvSpPr>
              <p:spPr>
                <a:xfrm>
                  <a:off x="4381844" y="2614387"/>
                  <a:ext cx="599508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BC48122-D0C1-49A0-B75C-E5D36A59EF6F}"/>
                  </a:ext>
                </a:extLst>
              </p:cNvPr>
              <p:cNvSpPr/>
              <p:nvPr/>
            </p:nvSpPr>
            <p:spPr>
              <a:xfrm>
                <a:off x="4999700" y="2595563"/>
                <a:ext cx="704184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D505DBE4-A1EF-408F-9DE4-EDACD5786DEB}"/>
                </a:ext>
              </a:extLst>
            </p:cNvPr>
            <p:cNvSpPr txBox="1">
              <a:spLocks/>
            </p:cNvSpPr>
            <p:nvPr/>
          </p:nvSpPr>
          <p:spPr>
            <a:xfrm>
              <a:off x="3364653" y="1520661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93567520-CA8F-4FED-B7E2-B00E9EC7853B}"/>
                </a:ext>
              </a:extLst>
            </p:cNvPr>
            <p:cNvSpPr txBox="1">
              <a:spLocks/>
            </p:cNvSpPr>
            <p:nvPr/>
          </p:nvSpPr>
          <p:spPr>
            <a:xfrm>
              <a:off x="6472123" y="2076443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p-type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E48FD6-8102-4426-AD45-ABD538611473}"/>
                </a:ext>
              </a:extLst>
            </p:cNvPr>
            <p:cNvCxnSpPr>
              <a:endCxn id="6" idx="0"/>
            </p:cNvCxnSpPr>
            <p:nvPr/>
          </p:nvCxnSpPr>
          <p:spPr>
            <a:xfrm>
              <a:off x="4180160" y="2248668"/>
              <a:ext cx="154045" cy="387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1B81483-2A9D-487B-A47A-428CD5E095CB}"/>
                </a:ext>
              </a:extLst>
            </p:cNvPr>
            <p:cNvCxnSpPr>
              <a:cxnSpLocks/>
              <a:endCxn id="28" idx="0"/>
            </p:cNvCxnSpPr>
            <p:nvPr/>
          </p:nvCxnSpPr>
          <p:spPr>
            <a:xfrm flipH="1">
              <a:off x="5337234" y="2138001"/>
              <a:ext cx="62256" cy="4996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460390" y="3085479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386057" y="3085479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>
              <a:off x="4606512" y="2784154"/>
              <a:ext cx="471630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481A2AA-7C3F-4430-BCB7-5115472457B4}"/>
              </a:ext>
            </a:extLst>
          </p:cNvPr>
          <p:cNvGrpSpPr/>
          <p:nvPr/>
        </p:nvGrpSpPr>
        <p:grpSpPr>
          <a:xfrm>
            <a:off x="1545929" y="3865013"/>
            <a:ext cx="6041571" cy="2531228"/>
            <a:chOff x="2057356" y="1554178"/>
            <a:chExt cx="6041571" cy="2531228"/>
          </a:xfrm>
        </p:grpSpPr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26D6E004-7E08-4B0F-A069-3BABFB399AEB}"/>
                </a:ext>
              </a:extLst>
            </p:cNvPr>
            <p:cNvSpPr txBox="1">
              <a:spLocks/>
            </p:cNvSpPr>
            <p:nvPr/>
          </p:nvSpPr>
          <p:spPr>
            <a:xfrm>
              <a:off x="2535639" y="216108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</a:t>
              </a:r>
              <a:r>
                <a:rPr lang="en-US" sz="2000" baseline="30000" dirty="0"/>
                <a:t>+</a:t>
              </a:r>
              <a:r>
                <a:rPr lang="en-US" sz="2000" dirty="0"/>
                <a:t>-type</a:t>
              </a:r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2D80AC80-A5D3-42A9-8490-F1A0AC3A8D6F}"/>
                </a:ext>
              </a:extLst>
            </p:cNvPr>
            <p:cNvSpPr txBox="1">
              <a:spLocks/>
            </p:cNvSpPr>
            <p:nvPr/>
          </p:nvSpPr>
          <p:spPr>
            <a:xfrm>
              <a:off x="4435762" y="203602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p-type</a:t>
              </a:r>
            </a:p>
          </p:txBody>
        </p:sp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B94E8834-F72F-44FE-A230-7EA442CB59A6}"/>
                </a:ext>
              </a:extLst>
            </p:cNvPr>
            <p:cNvSpPr txBox="1">
              <a:spLocks/>
            </p:cNvSpPr>
            <p:nvPr/>
          </p:nvSpPr>
          <p:spPr>
            <a:xfrm>
              <a:off x="4931066" y="1554178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9F57E05-3DCD-4FC5-AB35-EFC454DEA2D8}"/>
                </a:ext>
              </a:extLst>
            </p:cNvPr>
            <p:cNvGrpSpPr/>
            <p:nvPr/>
          </p:nvGrpSpPr>
          <p:grpSpPr>
            <a:xfrm>
              <a:off x="2057356" y="2635793"/>
              <a:ext cx="6041571" cy="1449613"/>
              <a:chOff x="2071914" y="2593750"/>
              <a:chExt cx="6041571" cy="1449613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248FD56D-56EB-4BF2-A71C-4BB6DE5B6F72}"/>
                  </a:ext>
                </a:extLst>
              </p:cNvPr>
              <p:cNvGrpSpPr/>
              <p:nvPr/>
            </p:nvGrpSpPr>
            <p:grpSpPr>
              <a:xfrm>
                <a:off x="2071914" y="2593750"/>
                <a:ext cx="6041571" cy="1449613"/>
                <a:chOff x="2743200" y="2614387"/>
                <a:chExt cx="5143500" cy="1449613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14DB6FB2-A6F8-495F-A90B-9DFB5296355B}"/>
                    </a:ext>
                  </a:extLst>
                </p:cNvPr>
                <p:cNvSpPr/>
                <p:nvPr/>
              </p:nvSpPr>
              <p:spPr>
                <a:xfrm>
                  <a:off x="2743200" y="2616200"/>
                  <a:ext cx="5143500" cy="1447800"/>
                </a:xfrm>
                <a:prstGeom prst="rect">
                  <a:avLst/>
                </a:prstGeom>
                <a:pattFill prst="ltDn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424B8A6-88E0-4FA8-83B1-124C6B9C4AB5}"/>
                    </a:ext>
                  </a:extLst>
                </p:cNvPr>
                <p:cNvSpPr/>
                <p:nvPr/>
              </p:nvSpPr>
              <p:spPr>
                <a:xfrm>
                  <a:off x="4978218" y="2616199"/>
                  <a:ext cx="401523" cy="1447800"/>
                </a:xfrm>
                <a:prstGeom prst="rect">
                  <a:avLst/>
                </a:prstGeom>
                <a:pattFill prst="lt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E88A2CDB-6438-404C-8819-D89A038EFC7A}"/>
                    </a:ext>
                  </a:extLst>
                </p:cNvPr>
                <p:cNvSpPr/>
                <p:nvPr/>
              </p:nvSpPr>
              <p:spPr>
                <a:xfrm>
                  <a:off x="4381844" y="2614387"/>
                  <a:ext cx="599508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45FE033-0D40-48A3-B7CC-A668CB1DFB40}"/>
                  </a:ext>
                </a:extLst>
              </p:cNvPr>
              <p:cNvSpPr/>
              <p:nvPr/>
            </p:nvSpPr>
            <p:spPr>
              <a:xfrm>
                <a:off x="4999700" y="2595563"/>
                <a:ext cx="704184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5791E44E-8FFF-4634-92E3-5662054D4AD1}"/>
                </a:ext>
              </a:extLst>
            </p:cNvPr>
            <p:cNvSpPr txBox="1">
              <a:spLocks/>
            </p:cNvSpPr>
            <p:nvPr/>
          </p:nvSpPr>
          <p:spPr>
            <a:xfrm>
              <a:off x="3422775" y="1644972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8388BBF0-ABB1-4ED9-AD45-099CFF8509E3}"/>
                </a:ext>
              </a:extLst>
            </p:cNvPr>
            <p:cNvSpPr txBox="1">
              <a:spLocks/>
            </p:cNvSpPr>
            <p:nvPr/>
          </p:nvSpPr>
          <p:spPr>
            <a:xfrm>
              <a:off x="6472123" y="2076443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n-type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D9D1E03-3AE3-4DEF-97E6-E4790048D90D}"/>
                </a:ext>
              </a:extLst>
            </p:cNvPr>
            <p:cNvCxnSpPr>
              <a:endCxn id="46" idx="0"/>
            </p:cNvCxnSpPr>
            <p:nvPr/>
          </p:nvCxnSpPr>
          <p:spPr>
            <a:xfrm>
              <a:off x="4180160" y="2248668"/>
              <a:ext cx="154045" cy="387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A89CE88-41DF-4C92-937E-1C4DB5C73303}"/>
                </a:ext>
              </a:extLst>
            </p:cNvPr>
            <p:cNvCxnSpPr>
              <a:cxnSpLocks/>
              <a:endCxn id="43" idx="0"/>
            </p:cNvCxnSpPr>
            <p:nvPr/>
          </p:nvCxnSpPr>
          <p:spPr>
            <a:xfrm flipH="1">
              <a:off x="5337234" y="2138001"/>
              <a:ext cx="62256" cy="4996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ontent Placeholder 2">
              <a:extLst>
                <a:ext uri="{FF2B5EF4-FFF2-40B4-BE49-F238E27FC236}">
                  <a16:creationId xmlns:a16="http://schemas.microsoft.com/office/drawing/2014/main" id="{E3F759B6-83F8-45A7-B1A6-EA48CDCA6725}"/>
                </a:ext>
              </a:extLst>
            </p:cNvPr>
            <p:cNvSpPr txBox="1">
              <a:spLocks/>
            </p:cNvSpPr>
            <p:nvPr/>
          </p:nvSpPr>
          <p:spPr>
            <a:xfrm>
              <a:off x="2460390" y="3085479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739FEF72-27D8-4B74-9F06-9DFA1680A6C9}"/>
                </a:ext>
              </a:extLst>
            </p:cNvPr>
            <p:cNvSpPr txBox="1">
              <a:spLocks/>
            </p:cNvSpPr>
            <p:nvPr/>
          </p:nvSpPr>
          <p:spPr>
            <a:xfrm>
              <a:off x="6386057" y="3085479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07CB043E-E71C-40C3-BAE7-B34EA429AA2D}"/>
                </a:ext>
              </a:extLst>
            </p:cNvPr>
            <p:cNvSpPr txBox="1">
              <a:spLocks/>
            </p:cNvSpPr>
            <p:nvPr/>
          </p:nvSpPr>
          <p:spPr>
            <a:xfrm>
              <a:off x="4606512" y="2784154"/>
              <a:ext cx="471630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43046DB-8607-4746-BB71-E05E0E734D4E}"/>
              </a:ext>
            </a:extLst>
          </p:cNvPr>
          <p:cNvSpPr txBox="1">
            <a:spLocks/>
          </p:cNvSpPr>
          <p:nvPr/>
        </p:nvSpPr>
        <p:spPr>
          <a:xfrm>
            <a:off x="8232869" y="4724574"/>
            <a:ext cx="3350845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This is an </a:t>
            </a:r>
            <a:r>
              <a:rPr lang="en-US" sz="2000" dirty="0" err="1"/>
              <a:t>npn</a:t>
            </a:r>
            <a:r>
              <a:rPr lang="en-US" sz="2000" dirty="0"/>
              <a:t> bipolar junction transistor.  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>
            <a:off x="8473887" y="2985864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D2C5B5BC-CC4C-45AC-8B6F-08890CBD06BC}"/>
              </a:ext>
            </a:extLst>
          </p:cNvPr>
          <p:cNvSpPr txBox="1">
            <a:spLocks/>
          </p:cNvSpPr>
          <p:nvPr/>
        </p:nvSpPr>
        <p:spPr>
          <a:xfrm>
            <a:off x="10326569" y="3344253"/>
            <a:ext cx="2107653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electrical symbol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A67C559-A9E2-4D01-990F-EB51DC5A26FE}"/>
              </a:ext>
            </a:extLst>
          </p:cNvPr>
          <p:cNvSpPr txBox="1">
            <a:spLocks/>
          </p:cNvSpPr>
          <p:nvPr/>
        </p:nvSpPr>
        <p:spPr>
          <a:xfrm>
            <a:off x="9135592" y="3780264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base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C704F33A-1ACD-4426-B238-C3AF007B3665}"/>
              </a:ext>
            </a:extLst>
          </p:cNvPr>
          <p:cNvSpPr txBox="1">
            <a:spLocks/>
          </p:cNvSpPr>
          <p:nvPr/>
        </p:nvSpPr>
        <p:spPr>
          <a:xfrm>
            <a:off x="8066389" y="2695454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emitter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CF8B7128-9083-4801-B5A2-665639F3D076}"/>
              </a:ext>
            </a:extLst>
          </p:cNvPr>
          <p:cNvSpPr txBox="1">
            <a:spLocks/>
          </p:cNvSpPr>
          <p:nvPr/>
        </p:nvSpPr>
        <p:spPr>
          <a:xfrm>
            <a:off x="10200315" y="2694477"/>
            <a:ext cx="935008" cy="305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collector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>
            <a:off x="8373711" y="5651332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224974FD-004A-490F-ABF8-7B3A3F600529}"/>
              </a:ext>
            </a:extLst>
          </p:cNvPr>
          <p:cNvSpPr txBox="1">
            <a:spLocks/>
          </p:cNvSpPr>
          <p:nvPr/>
        </p:nvSpPr>
        <p:spPr>
          <a:xfrm>
            <a:off x="10226393" y="6009721"/>
            <a:ext cx="2107653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electrical symbol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D72040F0-B41C-4007-8395-7DB0CFC3A9D0}"/>
              </a:ext>
            </a:extLst>
          </p:cNvPr>
          <p:cNvSpPr txBox="1">
            <a:spLocks/>
          </p:cNvSpPr>
          <p:nvPr/>
        </p:nvSpPr>
        <p:spPr>
          <a:xfrm>
            <a:off x="9035416" y="6445732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base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D9A2885E-DB3A-4AB1-B52B-5BDDF5AA1ACF}"/>
              </a:ext>
            </a:extLst>
          </p:cNvPr>
          <p:cNvSpPr txBox="1">
            <a:spLocks/>
          </p:cNvSpPr>
          <p:nvPr/>
        </p:nvSpPr>
        <p:spPr>
          <a:xfrm>
            <a:off x="7966213" y="5360922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emitter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36F8CEAE-D7CF-41E1-BA07-1C006ED1ED2C}"/>
              </a:ext>
            </a:extLst>
          </p:cNvPr>
          <p:cNvSpPr txBox="1">
            <a:spLocks/>
          </p:cNvSpPr>
          <p:nvPr/>
        </p:nvSpPr>
        <p:spPr>
          <a:xfrm>
            <a:off x="10100139" y="5359945"/>
            <a:ext cx="935008" cy="305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collector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8997605" y="2717178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EA38056-116D-4BD9-804E-CBC08853B1C3}"/>
              </a:ext>
            </a:extLst>
          </p:cNvPr>
          <p:cNvSpPr/>
          <p:nvPr/>
        </p:nvSpPr>
        <p:spPr>
          <a:xfrm>
            <a:off x="8883016" y="5357592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DF2CCCDB-7321-4422-8203-DD24DEDE441F}"/>
              </a:ext>
            </a:extLst>
          </p:cNvPr>
          <p:cNvSpPr txBox="1">
            <a:spLocks/>
          </p:cNvSpPr>
          <p:nvPr/>
        </p:nvSpPr>
        <p:spPr>
          <a:xfrm>
            <a:off x="5824459" y="4018689"/>
            <a:ext cx="6367542" cy="417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There is always an arrow between the emitter and the base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A880C73C-EDDC-40FA-A388-2DEA026DC54F}"/>
              </a:ext>
            </a:extLst>
          </p:cNvPr>
          <p:cNvSpPr txBox="1">
            <a:spLocks/>
          </p:cNvSpPr>
          <p:nvPr/>
        </p:nvSpPr>
        <p:spPr>
          <a:xfrm>
            <a:off x="6884850" y="4416612"/>
            <a:ext cx="5373783" cy="397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The arrow points in the direction of current flow</a:t>
            </a:r>
          </a:p>
        </p:txBody>
      </p:sp>
    </p:spTree>
    <p:extLst>
      <p:ext uri="{BB962C8B-B14F-4D97-AF65-F5344CB8AC3E}">
        <p14:creationId xmlns:p14="http://schemas.microsoft.com/office/powerpoint/2010/main" val="344381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  <p:bldP spid="54" grpId="0"/>
      <p:bldP spid="62" grpId="0"/>
      <p:bldP spid="63" grpId="0"/>
      <p:bldP spid="64" grpId="0"/>
      <p:bldP spid="65" grpId="0"/>
      <p:bldP spid="66" grpId="0" animBg="1"/>
      <p:bldP spid="67" grpId="0" animBg="1"/>
      <p:bldP spid="68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47" y="335068"/>
            <a:ext cx="10147863" cy="864291"/>
          </a:xfrm>
        </p:spPr>
        <p:txBody>
          <a:bodyPr>
            <a:normAutofit/>
          </a:bodyPr>
          <a:lstStyle/>
          <a:p>
            <a:r>
              <a:rPr lang="en-US" sz="3200" dirty="0"/>
              <a:t>What types of transistors are these?  Identify the terminals.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91146" y="4762903"/>
            <a:ext cx="2538888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 </a:t>
            </a:r>
            <a:r>
              <a:rPr lang="en-US" sz="2000" dirty="0" err="1"/>
              <a:t>pnp</a:t>
            </a:r>
            <a:r>
              <a:rPr lang="en-US" sz="2000" dirty="0"/>
              <a:t> bipolar junction transistor.  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43046DB-8607-4746-BB71-E05E0E734D4E}"/>
              </a:ext>
            </a:extLst>
          </p:cNvPr>
          <p:cNvSpPr txBox="1">
            <a:spLocks/>
          </p:cNvSpPr>
          <p:nvPr/>
        </p:nvSpPr>
        <p:spPr>
          <a:xfrm>
            <a:off x="5046965" y="4790608"/>
            <a:ext cx="2460640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An </a:t>
            </a:r>
            <a:r>
              <a:rPr lang="en-US" sz="2000" dirty="0" err="1"/>
              <a:t>npn</a:t>
            </a:r>
            <a:r>
              <a:rPr lang="en-US" sz="2000" dirty="0"/>
              <a:t> bipolar junction transistor.  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 rot="5400000">
            <a:off x="1539227" y="2297277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A67C559-A9E2-4D01-990F-EB51DC5A26FE}"/>
              </a:ext>
            </a:extLst>
          </p:cNvPr>
          <p:cNvSpPr txBox="1">
            <a:spLocks/>
          </p:cNvSpPr>
          <p:nvPr/>
        </p:nvSpPr>
        <p:spPr>
          <a:xfrm>
            <a:off x="1340318" y="2594235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base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C704F33A-1ACD-4426-B238-C3AF007B3665}"/>
              </a:ext>
            </a:extLst>
          </p:cNvPr>
          <p:cNvSpPr txBox="1">
            <a:spLocks/>
          </p:cNvSpPr>
          <p:nvPr/>
        </p:nvSpPr>
        <p:spPr>
          <a:xfrm>
            <a:off x="2445782" y="1365203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emitter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CF8B7128-9083-4801-B5A2-665639F3D076}"/>
              </a:ext>
            </a:extLst>
          </p:cNvPr>
          <p:cNvSpPr txBox="1">
            <a:spLocks/>
          </p:cNvSpPr>
          <p:nvPr/>
        </p:nvSpPr>
        <p:spPr>
          <a:xfrm>
            <a:off x="2393086" y="3887170"/>
            <a:ext cx="935008" cy="305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collector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 rot="16200000">
            <a:off x="5261612" y="2292567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D72040F0-B41C-4007-8395-7DB0CFC3A9D0}"/>
              </a:ext>
            </a:extLst>
          </p:cNvPr>
          <p:cNvSpPr txBox="1">
            <a:spLocks/>
          </p:cNvSpPr>
          <p:nvPr/>
        </p:nvSpPr>
        <p:spPr>
          <a:xfrm>
            <a:off x="6760436" y="2486286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base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D9A2885E-DB3A-4AB1-B52B-5BDDF5AA1ACF}"/>
              </a:ext>
            </a:extLst>
          </p:cNvPr>
          <p:cNvSpPr txBox="1">
            <a:spLocks/>
          </p:cNvSpPr>
          <p:nvPr/>
        </p:nvSpPr>
        <p:spPr>
          <a:xfrm>
            <a:off x="5891290" y="3604049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emitter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36F8CEAE-D7CF-41E1-BA07-1C006ED1ED2C}"/>
              </a:ext>
            </a:extLst>
          </p:cNvPr>
          <p:cNvSpPr txBox="1">
            <a:spLocks/>
          </p:cNvSpPr>
          <p:nvPr/>
        </p:nvSpPr>
        <p:spPr>
          <a:xfrm>
            <a:off x="5342277" y="1351269"/>
            <a:ext cx="935008" cy="305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collector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5520214" y="2211430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4A86895-858B-4E51-8C60-11818AA48690}"/>
              </a:ext>
            </a:extLst>
          </p:cNvPr>
          <p:cNvGrpSpPr/>
          <p:nvPr/>
        </p:nvGrpSpPr>
        <p:grpSpPr>
          <a:xfrm rot="10800000" flipH="1">
            <a:off x="8556303" y="2240072"/>
            <a:ext cx="1890737" cy="794400"/>
            <a:chOff x="8632723" y="3428999"/>
            <a:chExt cx="1890737" cy="7944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B2836F-2175-40C5-81FD-BBDC139E0163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4513BBB-4E03-473B-99D5-A49A423EA83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8A674BE-6234-4200-B7D3-04B67B27C22E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278F81-0C54-44DC-BC88-4A00FF28DC22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79B3A77-7CDE-4FF0-A790-C05F0F6955ED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69A0F89-9CB8-4D3B-9A23-6025EEE02913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53D60A5A-A36C-4DEA-B14B-34FCDA12C54C}"/>
              </a:ext>
            </a:extLst>
          </p:cNvPr>
          <p:cNvSpPr txBox="1">
            <a:spLocks/>
          </p:cNvSpPr>
          <p:nvPr/>
        </p:nvSpPr>
        <p:spPr>
          <a:xfrm>
            <a:off x="9289606" y="1831193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base</a:t>
            </a:r>
          </a:p>
        </p:txBody>
      </p:sp>
      <p:sp>
        <p:nvSpPr>
          <p:cNvPr id="78" name="Content Placeholder 2">
            <a:extLst>
              <a:ext uri="{FF2B5EF4-FFF2-40B4-BE49-F238E27FC236}">
                <a16:creationId xmlns:a16="http://schemas.microsoft.com/office/drawing/2014/main" id="{9105D846-3E27-4BCB-9851-B445968AFDEA}"/>
              </a:ext>
            </a:extLst>
          </p:cNvPr>
          <p:cNvSpPr txBox="1">
            <a:spLocks/>
          </p:cNvSpPr>
          <p:nvPr/>
        </p:nvSpPr>
        <p:spPr>
          <a:xfrm>
            <a:off x="8305933" y="3112329"/>
            <a:ext cx="829616" cy="4360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emitter</a:t>
            </a: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0E8F4A2A-4289-4DD7-B4CA-1C4AC13845F7}"/>
              </a:ext>
            </a:extLst>
          </p:cNvPr>
          <p:cNvSpPr txBox="1">
            <a:spLocks/>
          </p:cNvSpPr>
          <p:nvPr/>
        </p:nvSpPr>
        <p:spPr>
          <a:xfrm>
            <a:off x="9979536" y="3130702"/>
            <a:ext cx="935008" cy="305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/>
              <a:t>collector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712F3F-094A-4441-B7A1-69F314D1451F}"/>
              </a:ext>
            </a:extLst>
          </p:cNvPr>
          <p:cNvSpPr txBox="1">
            <a:spLocks/>
          </p:cNvSpPr>
          <p:nvPr/>
        </p:nvSpPr>
        <p:spPr>
          <a:xfrm>
            <a:off x="8556303" y="4672056"/>
            <a:ext cx="2460640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An </a:t>
            </a:r>
            <a:r>
              <a:rPr lang="en-US" sz="2000" dirty="0" err="1"/>
              <a:t>npn</a:t>
            </a:r>
            <a:r>
              <a:rPr lang="en-US" sz="2000" dirty="0"/>
              <a:t> bipolar junction transistor.  </a:t>
            </a:r>
          </a:p>
        </p:txBody>
      </p:sp>
    </p:spTree>
    <p:extLst>
      <p:ext uri="{BB962C8B-B14F-4D97-AF65-F5344CB8AC3E}">
        <p14:creationId xmlns:p14="http://schemas.microsoft.com/office/powerpoint/2010/main" val="44393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47" grpId="0"/>
      <p:bldP spid="52" grpId="0"/>
      <p:bldP spid="53" grpId="0"/>
      <p:bldP spid="54" grpId="0"/>
      <p:bldP spid="63" grpId="0"/>
      <p:bldP spid="64" grpId="0"/>
      <p:bldP spid="65" grpId="0"/>
      <p:bldP spid="66" grpId="0" animBg="1"/>
      <p:bldP spid="77" grpId="0"/>
      <p:bldP spid="78" grpId="0"/>
      <p:bldP spid="79" grpId="0"/>
      <p:bldP spid="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6951" y="159926"/>
            <a:ext cx="7699744" cy="864291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pnp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BJT regions of operation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BD25CE-E58F-494E-AD40-CFD73DE09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31281" y="1265362"/>
            <a:ext cx="3350845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This is a </a:t>
            </a:r>
            <a:r>
              <a:rPr lang="en-US" sz="2000" dirty="0" err="1"/>
              <a:t>pnp</a:t>
            </a:r>
            <a:r>
              <a:rPr lang="en-US" sz="2000" dirty="0"/>
              <a:t> bipolar junction transistor.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7A72BF9-0229-49BC-8692-A722687F7888}"/>
              </a:ext>
            </a:extLst>
          </p:cNvPr>
          <p:cNvGrpSpPr/>
          <p:nvPr/>
        </p:nvGrpSpPr>
        <p:grpSpPr>
          <a:xfrm>
            <a:off x="1452929" y="1108260"/>
            <a:ext cx="6041571" cy="2587121"/>
            <a:chOff x="2057356" y="1498285"/>
            <a:chExt cx="6041571" cy="2587121"/>
          </a:xfrm>
        </p:grpSpPr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7426833E-0599-4C10-AAFA-C756AED55C96}"/>
                </a:ext>
              </a:extLst>
            </p:cNvPr>
            <p:cNvSpPr txBox="1">
              <a:spLocks/>
            </p:cNvSpPr>
            <p:nvPr/>
          </p:nvSpPr>
          <p:spPr>
            <a:xfrm>
              <a:off x="2535639" y="216108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</a:t>
              </a:r>
              <a:r>
                <a:rPr lang="en-US" sz="2000" baseline="30000" dirty="0"/>
                <a:t>+</a:t>
              </a:r>
              <a:r>
                <a:rPr lang="en-US" sz="2000" dirty="0"/>
                <a:t>-type</a:t>
              </a:r>
            </a:p>
          </p:txBody>
        </p:sp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1EBC9012-AE3A-46BE-858D-6D3321AD510B}"/>
                </a:ext>
              </a:extLst>
            </p:cNvPr>
            <p:cNvSpPr txBox="1">
              <a:spLocks/>
            </p:cNvSpPr>
            <p:nvPr/>
          </p:nvSpPr>
          <p:spPr>
            <a:xfrm>
              <a:off x="4435762" y="203602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n-type</a:t>
              </a:r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995F7A42-D875-450D-8C21-0A3D21278A08}"/>
                </a:ext>
              </a:extLst>
            </p:cNvPr>
            <p:cNvSpPr txBox="1">
              <a:spLocks/>
            </p:cNvSpPr>
            <p:nvPr/>
          </p:nvSpPr>
          <p:spPr>
            <a:xfrm>
              <a:off x="4883661" y="1498285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074139D-0F67-4FE3-8C6A-B41B14298EED}"/>
                </a:ext>
              </a:extLst>
            </p:cNvPr>
            <p:cNvGrpSpPr/>
            <p:nvPr/>
          </p:nvGrpSpPr>
          <p:grpSpPr>
            <a:xfrm>
              <a:off x="2057356" y="2635793"/>
              <a:ext cx="6041571" cy="1449613"/>
              <a:chOff x="2071914" y="2593750"/>
              <a:chExt cx="6041571" cy="1449613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8EBB1CB-E1D0-4926-9B9F-9ABE2286FF1A}"/>
                  </a:ext>
                </a:extLst>
              </p:cNvPr>
              <p:cNvGrpSpPr/>
              <p:nvPr/>
            </p:nvGrpSpPr>
            <p:grpSpPr>
              <a:xfrm>
                <a:off x="2071914" y="2593750"/>
                <a:ext cx="6041571" cy="1449613"/>
                <a:chOff x="2743200" y="2614387"/>
                <a:chExt cx="5143500" cy="1449613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4458A93A-C3F7-4831-9E8E-444D0C3109C5}"/>
                    </a:ext>
                  </a:extLst>
                </p:cNvPr>
                <p:cNvSpPr/>
                <p:nvPr/>
              </p:nvSpPr>
              <p:spPr>
                <a:xfrm>
                  <a:off x="2743200" y="2616200"/>
                  <a:ext cx="5143500" cy="1447800"/>
                </a:xfrm>
                <a:prstGeom prst="rect">
                  <a:avLst/>
                </a:prstGeom>
                <a:pattFill prst="ltDn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F85247F5-F3CB-466E-8866-1C6004D75BC2}"/>
                    </a:ext>
                  </a:extLst>
                </p:cNvPr>
                <p:cNvSpPr/>
                <p:nvPr/>
              </p:nvSpPr>
              <p:spPr>
                <a:xfrm>
                  <a:off x="4978218" y="2616199"/>
                  <a:ext cx="401523" cy="1447800"/>
                </a:xfrm>
                <a:prstGeom prst="rect">
                  <a:avLst/>
                </a:prstGeom>
                <a:pattFill prst="lt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68820731-35A9-463C-B793-C46C87541938}"/>
                    </a:ext>
                  </a:extLst>
                </p:cNvPr>
                <p:cNvSpPr/>
                <p:nvPr/>
              </p:nvSpPr>
              <p:spPr>
                <a:xfrm>
                  <a:off x="4381844" y="2614387"/>
                  <a:ext cx="599508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BC48122-D0C1-49A0-B75C-E5D36A59EF6F}"/>
                  </a:ext>
                </a:extLst>
              </p:cNvPr>
              <p:cNvSpPr/>
              <p:nvPr/>
            </p:nvSpPr>
            <p:spPr>
              <a:xfrm>
                <a:off x="4999700" y="2595563"/>
                <a:ext cx="704184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Content Placeholder 2">
              <a:extLst>
                <a:ext uri="{FF2B5EF4-FFF2-40B4-BE49-F238E27FC236}">
                  <a16:creationId xmlns:a16="http://schemas.microsoft.com/office/drawing/2014/main" id="{D505DBE4-A1EF-408F-9DE4-EDACD5786DEB}"/>
                </a:ext>
              </a:extLst>
            </p:cNvPr>
            <p:cNvSpPr txBox="1">
              <a:spLocks/>
            </p:cNvSpPr>
            <p:nvPr/>
          </p:nvSpPr>
          <p:spPr>
            <a:xfrm>
              <a:off x="3364653" y="1520661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93567520-CA8F-4FED-B7E2-B00E9EC7853B}"/>
                </a:ext>
              </a:extLst>
            </p:cNvPr>
            <p:cNvSpPr txBox="1">
              <a:spLocks/>
            </p:cNvSpPr>
            <p:nvPr/>
          </p:nvSpPr>
          <p:spPr>
            <a:xfrm>
              <a:off x="6472123" y="2076443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p-type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E48FD6-8102-4426-AD45-ABD538611473}"/>
                </a:ext>
              </a:extLst>
            </p:cNvPr>
            <p:cNvCxnSpPr>
              <a:endCxn id="6" idx="0"/>
            </p:cNvCxnSpPr>
            <p:nvPr/>
          </p:nvCxnSpPr>
          <p:spPr>
            <a:xfrm>
              <a:off x="4180160" y="2248668"/>
              <a:ext cx="154045" cy="387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1B81483-2A9D-487B-A47A-428CD5E095CB}"/>
                </a:ext>
              </a:extLst>
            </p:cNvPr>
            <p:cNvCxnSpPr>
              <a:cxnSpLocks/>
              <a:endCxn id="28" idx="0"/>
            </p:cNvCxnSpPr>
            <p:nvPr/>
          </p:nvCxnSpPr>
          <p:spPr>
            <a:xfrm flipH="1">
              <a:off x="5337234" y="2138001"/>
              <a:ext cx="62256" cy="4996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B8A4B427-5E10-4BE1-97C7-CB29FE834884}"/>
                </a:ext>
              </a:extLst>
            </p:cNvPr>
            <p:cNvSpPr txBox="1">
              <a:spLocks/>
            </p:cNvSpPr>
            <p:nvPr/>
          </p:nvSpPr>
          <p:spPr>
            <a:xfrm>
              <a:off x="2460390" y="3085479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FB90DA86-C6C4-4653-A4EA-15CF9D05DC7E}"/>
                </a:ext>
              </a:extLst>
            </p:cNvPr>
            <p:cNvSpPr txBox="1">
              <a:spLocks/>
            </p:cNvSpPr>
            <p:nvPr/>
          </p:nvSpPr>
          <p:spPr>
            <a:xfrm>
              <a:off x="6386057" y="3085479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118A5535-0C39-40A4-B416-C4B46C5BAB79}"/>
                </a:ext>
              </a:extLst>
            </p:cNvPr>
            <p:cNvSpPr txBox="1">
              <a:spLocks/>
            </p:cNvSpPr>
            <p:nvPr/>
          </p:nvSpPr>
          <p:spPr>
            <a:xfrm>
              <a:off x="4606512" y="2784154"/>
              <a:ext cx="471630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A1AD8C2-1222-43BC-9C9C-D764F8065760}"/>
              </a:ext>
            </a:extLst>
          </p:cNvPr>
          <p:cNvGrpSpPr/>
          <p:nvPr/>
        </p:nvGrpSpPr>
        <p:grpSpPr>
          <a:xfrm>
            <a:off x="8125298" y="2056543"/>
            <a:ext cx="4367833" cy="1484956"/>
            <a:chOff x="8066389" y="2637526"/>
            <a:chExt cx="4367833" cy="1484956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AA40F06-4FA3-4217-B5C5-25A168E6D52F}"/>
                </a:ext>
              </a:extLst>
            </p:cNvPr>
            <p:cNvGrpSpPr/>
            <p:nvPr/>
          </p:nvGrpSpPr>
          <p:grpSpPr>
            <a:xfrm>
              <a:off x="8473887" y="2927936"/>
              <a:ext cx="1890737" cy="794400"/>
              <a:chOff x="8632723" y="3428999"/>
              <a:chExt cx="1890737" cy="7944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BA762B60-CBE7-4B50-B2A0-C6A2E4F2078B}"/>
                  </a:ext>
                </a:extLst>
              </p:cNvPr>
              <p:cNvCxnSpPr/>
              <p:nvPr/>
            </p:nvCxnSpPr>
            <p:spPr>
              <a:xfrm>
                <a:off x="8632723" y="3429000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A239B45-D131-4BA0-8D82-C48C43011269}"/>
                  </a:ext>
                </a:extLst>
              </p:cNvPr>
              <p:cNvCxnSpPr/>
              <p:nvPr/>
            </p:nvCxnSpPr>
            <p:spPr>
              <a:xfrm>
                <a:off x="9913860" y="3428999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C0CA205-2388-46C4-9991-56AD33C523C4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C63FF0A9-6031-49FB-8D39-7CDFE4F0DDFB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BEA9641-1DDD-4BCF-8168-0A4377CDD112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737AA08B-EE40-438B-8DF3-0B2C08CD01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09060" y="3857639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D2C5B5BC-CC4C-45AC-8B6F-08890CBD06BC}"/>
                </a:ext>
              </a:extLst>
            </p:cNvPr>
            <p:cNvSpPr txBox="1">
              <a:spLocks/>
            </p:cNvSpPr>
            <p:nvPr/>
          </p:nvSpPr>
          <p:spPr>
            <a:xfrm>
              <a:off x="10326569" y="3344253"/>
              <a:ext cx="2107653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000" dirty="0"/>
                <a:t>electrical symbol</a:t>
              </a:r>
            </a:p>
          </p:txBody>
        </p: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CA67C559-A9E2-4D01-990F-EB51DC5A26FE}"/>
                </a:ext>
              </a:extLst>
            </p:cNvPr>
            <p:cNvSpPr txBox="1">
              <a:spLocks/>
            </p:cNvSpPr>
            <p:nvPr/>
          </p:nvSpPr>
          <p:spPr>
            <a:xfrm>
              <a:off x="9170124" y="3686471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base</a:t>
              </a: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C704F33A-1ACD-4426-B238-C3AF007B3665}"/>
                </a:ext>
              </a:extLst>
            </p:cNvPr>
            <p:cNvSpPr txBox="1">
              <a:spLocks/>
            </p:cNvSpPr>
            <p:nvPr/>
          </p:nvSpPr>
          <p:spPr>
            <a:xfrm>
              <a:off x="8066389" y="2637526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/>
                <a:t>emitter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CF8B7128-9083-4801-B5A2-665639F3D076}"/>
                </a:ext>
              </a:extLst>
            </p:cNvPr>
            <p:cNvSpPr txBox="1">
              <a:spLocks/>
            </p:cNvSpPr>
            <p:nvPr/>
          </p:nvSpPr>
          <p:spPr>
            <a:xfrm>
              <a:off x="10200315" y="2655241"/>
              <a:ext cx="935008" cy="305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collector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7FADD40-9EBC-4A55-A5D3-593543C0018F}"/>
              </a:ext>
            </a:extLst>
          </p:cNvPr>
          <p:cNvGrpSpPr/>
          <p:nvPr/>
        </p:nvGrpSpPr>
        <p:grpSpPr>
          <a:xfrm>
            <a:off x="8092068" y="3658592"/>
            <a:ext cx="3389412" cy="2368872"/>
            <a:chOff x="2706588" y="4329538"/>
            <a:chExt cx="3389412" cy="2368872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5C7F0D1-645F-414F-99C3-524902015137}"/>
                </a:ext>
              </a:extLst>
            </p:cNvPr>
            <p:cNvCxnSpPr/>
            <p:nvPr/>
          </p:nvCxnSpPr>
          <p:spPr>
            <a:xfrm>
              <a:off x="4002085" y="4522839"/>
              <a:ext cx="0" cy="2143432"/>
            </a:xfrm>
            <a:prstGeom prst="line">
              <a:avLst/>
            </a:prstGeom>
            <a:ln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AAF796F-8F59-41C6-9D8C-1FEE7A7978A4}"/>
                </a:ext>
              </a:extLst>
            </p:cNvPr>
            <p:cNvCxnSpPr/>
            <p:nvPr/>
          </p:nvCxnSpPr>
          <p:spPr>
            <a:xfrm>
              <a:off x="2706588" y="5737197"/>
              <a:ext cx="2743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Content Placeholder 2">
              <a:extLst>
                <a:ext uri="{FF2B5EF4-FFF2-40B4-BE49-F238E27FC236}">
                  <a16:creationId xmlns:a16="http://schemas.microsoft.com/office/drawing/2014/main" id="{29CCDA1D-4082-49FF-84C7-C42F9B18B1CE}"/>
                </a:ext>
              </a:extLst>
            </p:cNvPr>
            <p:cNvSpPr txBox="1">
              <a:spLocks/>
            </p:cNvSpPr>
            <p:nvPr/>
          </p:nvSpPr>
          <p:spPr>
            <a:xfrm>
              <a:off x="3715109" y="4329538"/>
              <a:ext cx="1108139" cy="43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67" name="Content Placeholder 2">
              <a:extLst>
                <a:ext uri="{FF2B5EF4-FFF2-40B4-BE49-F238E27FC236}">
                  <a16:creationId xmlns:a16="http://schemas.microsoft.com/office/drawing/2014/main" id="{9A67D343-50FD-410C-B19A-07BD5B63EE2A}"/>
                </a:ext>
              </a:extLst>
            </p:cNvPr>
            <p:cNvSpPr txBox="1">
              <a:spLocks/>
            </p:cNvSpPr>
            <p:nvPr/>
          </p:nvSpPr>
          <p:spPr>
            <a:xfrm>
              <a:off x="4914900" y="5824765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CB</a:t>
              </a:r>
            </a:p>
          </p:txBody>
        </p:sp>
        <p:sp>
          <p:nvSpPr>
            <p:cNvPr id="68" name="Content Placeholder 2">
              <a:extLst>
                <a:ext uri="{FF2B5EF4-FFF2-40B4-BE49-F238E27FC236}">
                  <a16:creationId xmlns:a16="http://schemas.microsoft.com/office/drawing/2014/main" id="{3EE46280-BC01-413B-A0F6-6D406E4FE9C9}"/>
                </a:ext>
              </a:extLst>
            </p:cNvPr>
            <p:cNvSpPr txBox="1">
              <a:spLocks/>
            </p:cNvSpPr>
            <p:nvPr/>
          </p:nvSpPr>
          <p:spPr>
            <a:xfrm>
              <a:off x="2716578" y="4805238"/>
              <a:ext cx="1108139" cy="43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0070C0"/>
                  </a:solidFill>
                </a:rPr>
                <a:t>Active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69" name="Content Placeholder 2">
              <a:extLst>
                <a:ext uri="{FF2B5EF4-FFF2-40B4-BE49-F238E27FC236}">
                  <a16:creationId xmlns:a16="http://schemas.microsoft.com/office/drawing/2014/main" id="{E619EFF2-B264-43FA-B7C4-4ACC667CDFD9}"/>
                </a:ext>
              </a:extLst>
            </p:cNvPr>
            <p:cNvSpPr txBox="1">
              <a:spLocks/>
            </p:cNvSpPr>
            <p:nvPr/>
          </p:nvSpPr>
          <p:spPr>
            <a:xfrm>
              <a:off x="4201419" y="4775985"/>
              <a:ext cx="1258912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Saturation</a:t>
              </a:r>
              <a:endParaRPr lang="en-US" sz="2000" baseline="-25000" dirty="0"/>
            </a:p>
          </p:txBody>
        </p:sp>
        <p:sp>
          <p:nvSpPr>
            <p:cNvPr id="70" name="Content Placeholder 2">
              <a:extLst>
                <a:ext uri="{FF2B5EF4-FFF2-40B4-BE49-F238E27FC236}">
                  <a16:creationId xmlns:a16="http://schemas.microsoft.com/office/drawing/2014/main" id="{DD8A7F1F-E454-4A7F-B0AF-EEF700E5EF03}"/>
                </a:ext>
              </a:extLst>
            </p:cNvPr>
            <p:cNvSpPr txBox="1">
              <a:spLocks/>
            </p:cNvSpPr>
            <p:nvPr/>
          </p:nvSpPr>
          <p:spPr>
            <a:xfrm>
              <a:off x="2780117" y="6067889"/>
              <a:ext cx="957929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Cutoff</a:t>
              </a:r>
              <a:endParaRPr lang="en-US" sz="2000" baseline="-25000" dirty="0"/>
            </a:p>
          </p:txBody>
        </p:sp>
        <p:sp>
          <p:nvSpPr>
            <p:cNvPr id="71" name="Content Placeholder 2">
              <a:extLst>
                <a:ext uri="{FF2B5EF4-FFF2-40B4-BE49-F238E27FC236}">
                  <a16:creationId xmlns:a16="http://schemas.microsoft.com/office/drawing/2014/main" id="{4FC3279F-0883-4301-A7F1-4D7E39D41A60}"/>
                </a:ext>
              </a:extLst>
            </p:cNvPr>
            <p:cNvSpPr txBox="1">
              <a:spLocks/>
            </p:cNvSpPr>
            <p:nvPr/>
          </p:nvSpPr>
          <p:spPr>
            <a:xfrm>
              <a:off x="4201419" y="6131975"/>
              <a:ext cx="1096162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Inverted</a:t>
              </a:r>
              <a:endParaRPr lang="en-US" sz="2000" baseline="-250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EF63027-53EC-4DBF-8F96-344FF653BE7A}"/>
              </a:ext>
            </a:extLst>
          </p:cNvPr>
          <p:cNvGrpSpPr/>
          <p:nvPr/>
        </p:nvGrpSpPr>
        <p:grpSpPr>
          <a:xfrm>
            <a:off x="5258303" y="3824143"/>
            <a:ext cx="2711736" cy="1128226"/>
            <a:chOff x="1341974" y="4238603"/>
            <a:chExt cx="2711736" cy="1128226"/>
          </a:xfrm>
        </p:grpSpPr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9B402D2A-855D-439A-B9DF-7554323B14C1}"/>
                </a:ext>
              </a:extLst>
            </p:cNvPr>
            <p:cNvSpPr/>
            <p:nvPr/>
          </p:nvSpPr>
          <p:spPr>
            <a:xfrm>
              <a:off x="3831335" y="4238603"/>
              <a:ext cx="222375" cy="1128226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42" name="Content Placeholder 2">
              <a:extLst>
                <a:ext uri="{FF2B5EF4-FFF2-40B4-BE49-F238E27FC236}">
                  <a16:creationId xmlns:a16="http://schemas.microsoft.com/office/drawing/2014/main" id="{AE369DB1-E5A5-4B9F-A74E-3140826E1AE7}"/>
                </a:ext>
              </a:extLst>
            </p:cNvPr>
            <p:cNvSpPr txBox="1">
              <a:spLocks/>
            </p:cNvSpPr>
            <p:nvPr/>
          </p:nvSpPr>
          <p:spPr>
            <a:xfrm>
              <a:off x="1341974" y="4537031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Emitter-base junction forward biased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2A5AF14-53DC-4872-86E1-0348CE1BFAB6}"/>
              </a:ext>
            </a:extLst>
          </p:cNvPr>
          <p:cNvGrpSpPr/>
          <p:nvPr/>
        </p:nvGrpSpPr>
        <p:grpSpPr>
          <a:xfrm>
            <a:off x="5248313" y="5068384"/>
            <a:ext cx="2711736" cy="959080"/>
            <a:chOff x="1338614" y="5476444"/>
            <a:chExt cx="2711736" cy="959080"/>
          </a:xfrm>
        </p:grpSpPr>
        <p:sp>
          <p:nvSpPr>
            <p:cNvPr id="43" name="Left Brace 42">
              <a:extLst>
                <a:ext uri="{FF2B5EF4-FFF2-40B4-BE49-F238E27FC236}">
                  <a16:creationId xmlns:a16="http://schemas.microsoft.com/office/drawing/2014/main" id="{5197E710-C7D1-4724-B487-186BAFD4BAFD}"/>
                </a:ext>
              </a:extLst>
            </p:cNvPr>
            <p:cNvSpPr/>
            <p:nvPr/>
          </p:nvSpPr>
          <p:spPr>
            <a:xfrm>
              <a:off x="3827975" y="5476444"/>
              <a:ext cx="222375" cy="959080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9AABF1DE-C7A6-40D3-9EFF-814906BD01E2}"/>
                </a:ext>
              </a:extLst>
            </p:cNvPr>
            <p:cNvSpPr txBox="1">
              <a:spLocks/>
            </p:cNvSpPr>
            <p:nvPr/>
          </p:nvSpPr>
          <p:spPr>
            <a:xfrm>
              <a:off x="1338614" y="5774872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Emitter-base junction reverse biased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53799D0-470D-444D-AD72-7781DA28B4F6}"/>
              </a:ext>
            </a:extLst>
          </p:cNvPr>
          <p:cNvGrpSpPr/>
          <p:nvPr/>
        </p:nvGrpSpPr>
        <p:grpSpPr>
          <a:xfrm>
            <a:off x="6911275" y="5995325"/>
            <a:ext cx="2588026" cy="847407"/>
            <a:chOff x="2947226" y="6062026"/>
            <a:chExt cx="2588026" cy="847407"/>
          </a:xfrm>
        </p:grpSpPr>
        <p:sp>
          <p:nvSpPr>
            <p:cNvPr id="47" name="Left Brace 46">
              <a:extLst>
                <a:ext uri="{FF2B5EF4-FFF2-40B4-BE49-F238E27FC236}">
                  <a16:creationId xmlns:a16="http://schemas.microsoft.com/office/drawing/2014/main" id="{AC3F640B-796F-41C2-82C4-932877B0B2A1}"/>
                </a:ext>
              </a:extLst>
            </p:cNvPr>
            <p:cNvSpPr/>
            <p:nvPr/>
          </p:nvSpPr>
          <p:spPr>
            <a:xfrm rot="16200000">
              <a:off x="4608354" y="5495819"/>
              <a:ext cx="210247" cy="1342661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1AF99749-5907-4592-A337-0E8E8B417BC7}"/>
                </a:ext>
              </a:extLst>
            </p:cNvPr>
            <p:cNvSpPr txBox="1">
              <a:spLocks/>
            </p:cNvSpPr>
            <p:nvPr/>
          </p:nvSpPr>
          <p:spPr>
            <a:xfrm>
              <a:off x="2947226" y="6302989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Collector-base junction reverse biased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40070BE-4978-41D8-9995-4E681ED930F5}"/>
              </a:ext>
            </a:extLst>
          </p:cNvPr>
          <p:cNvGrpSpPr/>
          <p:nvPr/>
        </p:nvGrpSpPr>
        <p:grpSpPr>
          <a:xfrm>
            <a:off x="9431568" y="6002679"/>
            <a:ext cx="2588026" cy="802198"/>
            <a:chOff x="2984010" y="6086081"/>
            <a:chExt cx="2588026" cy="848435"/>
          </a:xfrm>
        </p:grpSpPr>
        <p:sp>
          <p:nvSpPr>
            <p:cNvPr id="57" name="Left Brace 56">
              <a:extLst>
                <a:ext uri="{FF2B5EF4-FFF2-40B4-BE49-F238E27FC236}">
                  <a16:creationId xmlns:a16="http://schemas.microsoft.com/office/drawing/2014/main" id="{2DDB1016-D0AE-4488-916D-48C447357B34}"/>
                </a:ext>
              </a:extLst>
            </p:cNvPr>
            <p:cNvSpPr/>
            <p:nvPr/>
          </p:nvSpPr>
          <p:spPr>
            <a:xfrm rot="16200000">
              <a:off x="3525347" y="5544744"/>
              <a:ext cx="193511" cy="1276185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58" name="Content Placeholder 2">
              <a:extLst>
                <a:ext uri="{FF2B5EF4-FFF2-40B4-BE49-F238E27FC236}">
                  <a16:creationId xmlns:a16="http://schemas.microsoft.com/office/drawing/2014/main" id="{FCB636C6-D2C4-4570-AC33-4E567BC2E2F8}"/>
                </a:ext>
              </a:extLst>
            </p:cNvPr>
            <p:cNvSpPr txBox="1">
              <a:spLocks/>
            </p:cNvSpPr>
            <p:nvPr/>
          </p:nvSpPr>
          <p:spPr>
            <a:xfrm>
              <a:off x="2984010" y="6328072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Collector-base junction forward biased</a:t>
              </a:r>
            </a:p>
          </p:txBody>
        </p: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21F88463-3C7D-414A-AA19-721D2C05E913}"/>
              </a:ext>
            </a:extLst>
          </p:cNvPr>
          <p:cNvSpPr txBox="1">
            <a:spLocks/>
          </p:cNvSpPr>
          <p:nvPr/>
        </p:nvSpPr>
        <p:spPr>
          <a:xfrm>
            <a:off x="655400" y="4238588"/>
            <a:ext cx="4449425" cy="1128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 BJT has four regions of operation, corresponding to the four combinations of forward or reverse biasing for the p-n junctions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27FBA8B7-2B47-43C5-8920-902C50027226}"/>
              </a:ext>
            </a:extLst>
          </p:cNvPr>
          <p:cNvSpPr txBox="1">
            <a:spLocks/>
          </p:cNvSpPr>
          <p:nvPr/>
        </p:nvSpPr>
        <p:spPr>
          <a:xfrm>
            <a:off x="593340" y="5468480"/>
            <a:ext cx="4449425" cy="112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normal region of operation is the active region</a:t>
            </a:r>
          </a:p>
        </p:txBody>
      </p:sp>
    </p:spTree>
    <p:extLst>
      <p:ext uri="{BB962C8B-B14F-4D97-AF65-F5344CB8AC3E}">
        <p14:creationId xmlns:p14="http://schemas.microsoft.com/office/powerpoint/2010/main" val="400928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96" y="271620"/>
            <a:ext cx="7699744" cy="864291"/>
          </a:xfrm>
        </p:spPr>
        <p:txBody>
          <a:bodyPr>
            <a:normAutofit/>
          </a:bodyPr>
          <a:lstStyle/>
          <a:p>
            <a:r>
              <a:rPr lang="en-US" sz="3200" dirty="0" err="1"/>
              <a:t>npn</a:t>
            </a:r>
            <a:r>
              <a:rPr lang="en-US" sz="3200" dirty="0"/>
              <a:t> BJT regions of operation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481A2AA-7C3F-4430-BCB7-5115472457B4}"/>
              </a:ext>
            </a:extLst>
          </p:cNvPr>
          <p:cNvGrpSpPr/>
          <p:nvPr/>
        </p:nvGrpSpPr>
        <p:grpSpPr>
          <a:xfrm>
            <a:off x="1483750" y="958872"/>
            <a:ext cx="6041571" cy="2531228"/>
            <a:chOff x="2057356" y="1554178"/>
            <a:chExt cx="6041571" cy="2531228"/>
          </a:xfrm>
        </p:grpSpPr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26D6E004-7E08-4B0F-A069-3BABFB399AEB}"/>
                </a:ext>
              </a:extLst>
            </p:cNvPr>
            <p:cNvSpPr txBox="1">
              <a:spLocks/>
            </p:cNvSpPr>
            <p:nvPr/>
          </p:nvSpPr>
          <p:spPr>
            <a:xfrm>
              <a:off x="2535639" y="216108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</a:t>
              </a:r>
              <a:r>
                <a:rPr lang="en-US" sz="2000" baseline="30000" dirty="0"/>
                <a:t>+</a:t>
              </a:r>
              <a:r>
                <a:rPr lang="en-US" sz="2000" dirty="0"/>
                <a:t>-type</a:t>
              </a:r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2D80AC80-A5D3-42A9-8490-F1A0AC3A8D6F}"/>
                </a:ext>
              </a:extLst>
            </p:cNvPr>
            <p:cNvSpPr txBox="1">
              <a:spLocks/>
            </p:cNvSpPr>
            <p:nvPr/>
          </p:nvSpPr>
          <p:spPr>
            <a:xfrm>
              <a:off x="4435762" y="2036027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p-type</a:t>
              </a:r>
            </a:p>
          </p:txBody>
        </p:sp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B94E8834-F72F-44FE-A230-7EA442CB59A6}"/>
                </a:ext>
              </a:extLst>
            </p:cNvPr>
            <p:cNvSpPr txBox="1">
              <a:spLocks/>
            </p:cNvSpPr>
            <p:nvPr/>
          </p:nvSpPr>
          <p:spPr>
            <a:xfrm>
              <a:off x="4931066" y="1554178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9F57E05-3DCD-4FC5-AB35-EFC454DEA2D8}"/>
                </a:ext>
              </a:extLst>
            </p:cNvPr>
            <p:cNvGrpSpPr/>
            <p:nvPr/>
          </p:nvGrpSpPr>
          <p:grpSpPr>
            <a:xfrm>
              <a:off x="2057356" y="2635793"/>
              <a:ext cx="6041571" cy="1449613"/>
              <a:chOff x="2071914" y="2593750"/>
              <a:chExt cx="6041571" cy="1449613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248FD56D-56EB-4BF2-A71C-4BB6DE5B6F72}"/>
                  </a:ext>
                </a:extLst>
              </p:cNvPr>
              <p:cNvGrpSpPr/>
              <p:nvPr/>
            </p:nvGrpSpPr>
            <p:grpSpPr>
              <a:xfrm>
                <a:off x="2071914" y="2593750"/>
                <a:ext cx="6041571" cy="1449613"/>
                <a:chOff x="2743200" y="2614387"/>
                <a:chExt cx="5143500" cy="1449613"/>
              </a:xfrm>
            </p:grpSpPr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14DB6FB2-A6F8-495F-A90B-9DFB5296355B}"/>
                    </a:ext>
                  </a:extLst>
                </p:cNvPr>
                <p:cNvSpPr/>
                <p:nvPr/>
              </p:nvSpPr>
              <p:spPr>
                <a:xfrm>
                  <a:off x="2743200" y="2616200"/>
                  <a:ext cx="5143500" cy="1447800"/>
                </a:xfrm>
                <a:prstGeom prst="rect">
                  <a:avLst/>
                </a:prstGeom>
                <a:pattFill prst="ltDn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424B8A6-88E0-4FA8-83B1-124C6B9C4AB5}"/>
                    </a:ext>
                  </a:extLst>
                </p:cNvPr>
                <p:cNvSpPr/>
                <p:nvPr/>
              </p:nvSpPr>
              <p:spPr>
                <a:xfrm>
                  <a:off x="4978218" y="2616199"/>
                  <a:ext cx="401523" cy="1447800"/>
                </a:xfrm>
                <a:prstGeom prst="rect">
                  <a:avLst/>
                </a:prstGeom>
                <a:pattFill prst="ltUpDiag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E88A2CDB-6438-404C-8819-D89A038EFC7A}"/>
                    </a:ext>
                  </a:extLst>
                </p:cNvPr>
                <p:cNvSpPr/>
                <p:nvPr/>
              </p:nvSpPr>
              <p:spPr>
                <a:xfrm>
                  <a:off x="4381844" y="2614387"/>
                  <a:ext cx="599508" cy="1447800"/>
                </a:xfrm>
                <a:prstGeom prst="rect">
                  <a:avLst/>
                </a:prstGeom>
                <a:pattFill prst="pct10">
                  <a:fgClr>
                    <a:schemeClr val="accent1"/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445FE033-0D40-48A3-B7CC-A668CB1DFB40}"/>
                  </a:ext>
                </a:extLst>
              </p:cNvPr>
              <p:cNvSpPr/>
              <p:nvPr/>
            </p:nvSpPr>
            <p:spPr>
              <a:xfrm>
                <a:off x="4999700" y="2595563"/>
                <a:ext cx="704184" cy="1447800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5791E44E-8FFF-4634-92E3-5662054D4AD1}"/>
                </a:ext>
              </a:extLst>
            </p:cNvPr>
            <p:cNvSpPr txBox="1">
              <a:spLocks/>
            </p:cNvSpPr>
            <p:nvPr/>
          </p:nvSpPr>
          <p:spPr>
            <a:xfrm>
              <a:off x="3422775" y="1644972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space charge region</a:t>
              </a:r>
            </a:p>
          </p:txBody>
        </p:sp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8388BBF0-ABB1-4ED9-AD45-099CFF8509E3}"/>
                </a:ext>
              </a:extLst>
            </p:cNvPr>
            <p:cNvSpPr txBox="1">
              <a:spLocks/>
            </p:cNvSpPr>
            <p:nvPr/>
          </p:nvSpPr>
          <p:spPr>
            <a:xfrm>
              <a:off x="6472123" y="2076443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n-type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D9D1E03-3AE3-4DEF-97E6-E4790048D90D}"/>
                </a:ext>
              </a:extLst>
            </p:cNvPr>
            <p:cNvCxnSpPr>
              <a:endCxn id="46" idx="0"/>
            </p:cNvCxnSpPr>
            <p:nvPr/>
          </p:nvCxnSpPr>
          <p:spPr>
            <a:xfrm>
              <a:off x="4180160" y="2248668"/>
              <a:ext cx="154045" cy="387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A89CE88-41DF-4C92-937E-1C4DB5C73303}"/>
                </a:ext>
              </a:extLst>
            </p:cNvPr>
            <p:cNvCxnSpPr>
              <a:cxnSpLocks/>
              <a:endCxn id="43" idx="0"/>
            </p:cNvCxnSpPr>
            <p:nvPr/>
          </p:nvCxnSpPr>
          <p:spPr>
            <a:xfrm flipH="1">
              <a:off x="5337234" y="2138001"/>
              <a:ext cx="62256" cy="4996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ontent Placeholder 2">
              <a:extLst>
                <a:ext uri="{FF2B5EF4-FFF2-40B4-BE49-F238E27FC236}">
                  <a16:creationId xmlns:a16="http://schemas.microsoft.com/office/drawing/2014/main" id="{E3F759B6-83F8-45A7-B1A6-EA48CDCA6725}"/>
                </a:ext>
              </a:extLst>
            </p:cNvPr>
            <p:cNvSpPr txBox="1">
              <a:spLocks/>
            </p:cNvSpPr>
            <p:nvPr/>
          </p:nvSpPr>
          <p:spPr>
            <a:xfrm>
              <a:off x="2460390" y="3085479"/>
              <a:ext cx="924154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Emitter</a:t>
              </a:r>
            </a:p>
          </p:txBody>
        </p:sp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739FEF72-27D8-4B74-9F06-9DFA1680A6C9}"/>
                </a:ext>
              </a:extLst>
            </p:cNvPr>
            <p:cNvSpPr txBox="1">
              <a:spLocks/>
            </p:cNvSpPr>
            <p:nvPr/>
          </p:nvSpPr>
          <p:spPr>
            <a:xfrm>
              <a:off x="6386057" y="3085479"/>
              <a:ext cx="1226681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Collector</a:t>
              </a:r>
            </a:p>
          </p:txBody>
        </p:sp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07CB043E-E71C-40C3-BAE7-B34EA429AA2D}"/>
                </a:ext>
              </a:extLst>
            </p:cNvPr>
            <p:cNvSpPr txBox="1">
              <a:spLocks/>
            </p:cNvSpPr>
            <p:nvPr/>
          </p:nvSpPr>
          <p:spPr>
            <a:xfrm>
              <a:off x="4606512" y="2784154"/>
              <a:ext cx="471630" cy="906477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Base</a:t>
              </a:r>
            </a:p>
          </p:txBody>
        </p:sp>
      </p:grp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43046DB-8607-4746-BB71-E05E0E734D4E}"/>
              </a:ext>
            </a:extLst>
          </p:cNvPr>
          <p:cNvSpPr txBox="1">
            <a:spLocks/>
          </p:cNvSpPr>
          <p:nvPr/>
        </p:nvSpPr>
        <p:spPr>
          <a:xfrm>
            <a:off x="8033517" y="1080272"/>
            <a:ext cx="3350845" cy="706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This is an </a:t>
            </a:r>
            <a:r>
              <a:rPr lang="en-US" sz="2000" dirty="0" err="1"/>
              <a:t>npn</a:t>
            </a:r>
            <a:r>
              <a:rPr lang="en-US" sz="2000" dirty="0"/>
              <a:t> bipolar junction transistor. 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B21D4B7-E35A-4520-9632-1ED5F2AF5848}"/>
              </a:ext>
            </a:extLst>
          </p:cNvPr>
          <p:cNvGrpSpPr/>
          <p:nvPr/>
        </p:nvGrpSpPr>
        <p:grpSpPr>
          <a:xfrm>
            <a:off x="7814178" y="1786870"/>
            <a:ext cx="4367833" cy="1521798"/>
            <a:chOff x="7966213" y="5359945"/>
            <a:chExt cx="4367833" cy="1521798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23E4B014-6F8D-44EC-AFCC-6E32B1843AD1}"/>
                </a:ext>
              </a:extLst>
            </p:cNvPr>
            <p:cNvGrpSpPr/>
            <p:nvPr/>
          </p:nvGrpSpPr>
          <p:grpSpPr>
            <a:xfrm>
              <a:off x="8373711" y="5651332"/>
              <a:ext cx="1890737" cy="794400"/>
              <a:chOff x="8632723" y="3428999"/>
              <a:chExt cx="1890737" cy="794400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52281401-A929-490A-8B17-947C4EFDD77D}"/>
                  </a:ext>
                </a:extLst>
              </p:cNvPr>
              <p:cNvCxnSpPr/>
              <p:nvPr/>
            </p:nvCxnSpPr>
            <p:spPr>
              <a:xfrm>
                <a:off x="8632723" y="3429000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441CB939-2E7A-4ABF-9986-F80F1A41474C}"/>
                  </a:ext>
                </a:extLst>
              </p:cNvPr>
              <p:cNvCxnSpPr/>
              <p:nvPr/>
            </p:nvCxnSpPr>
            <p:spPr>
              <a:xfrm>
                <a:off x="9913860" y="3428999"/>
                <a:ext cx="609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D8CD4E80-3AC2-4723-ABF0-929DCFC87851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0B4AAF4B-F92F-4128-81F2-94C49EA5A42F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B988AAEC-F5F1-4D70-BD45-533F60E354F2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03E361A-1C7F-461E-9E1F-CD3DFBAD2B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09060" y="3857639"/>
                <a:ext cx="0" cy="3657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Content Placeholder 2">
              <a:extLst>
                <a:ext uri="{FF2B5EF4-FFF2-40B4-BE49-F238E27FC236}">
                  <a16:creationId xmlns:a16="http://schemas.microsoft.com/office/drawing/2014/main" id="{224974FD-004A-490F-ABF8-7B3A3F600529}"/>
                </a:ext>
              </a:extLst>
            </p:cNvPr>
            <p:cNvSpPr txBox="1">
              <a:spLocks/>
            </p:cNvSpPr>
            <p:nvPr/>
          </p:nvSpPr>
          <p:spPr>
            <a:xfrm>
              <a:off x="10226393" y="6009721"/>
              <a:ext cx="2107653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2000" dirty="0"/>
                <a:t>electrical symbol</a:t>
              </a:r>
            </a:p>
          </p:txBody>
        </p:sp>
        <p:sp>
          <p:nvSpPr>
            <p:cNvPr id="63" name="Content Placeholder 2">
              <a:extLst>
                <a:ext uri="{FF2B5EF4-FFF2-40B4-BE49-F238E27FC236}">
                  <a16:creationId xmlns:a16="http://schemas.microsoft.com/office/drawing/2014/main" id="{D72040F0-B41C-4007-8395-7DB0CFC3A9D0}"/>
                </a:ext>
              </a:extLst>
            </p:cNvPr>
            <p:cNvSpPr txBox="1">
              <a:spLocks/>
            </p:cNvSpPr>
            <p:nvPr/>
          </p:nvSpPr>
          <p:spPr>
            <a:xfrm>
              <a:off x="9035416" y="6445732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base</a:t>
              </a:r>
            </a:p>
          </p:txBody>
        </p:sp>
        <p:sp>
          <p:nvSpPr>
            <p:cNvPr id="64" name="Content Placeholder 2">
              <a:extLst>
                <a:ext uri="{FF2B5EF4-FFF2-40B4-BE49-F238E27FC236}">
                  <a16:creationId xmlns:a16="http://schemas.microsoft.com/office/drawing/2014/main" id="{D9A2885E-DB3A-4AB1-B52B-5BDDF5AA1ACF}"/>
                </a:ext>
              </a:extLst>
            </p:cNvPr>
            <p:cNvSpPr txBox="1">
              <a:spLocks/>
            </p:cNvSpPr>
            <p:nvPr/>
          </p:nvSpPr>
          <p:spPr>
            <a:xfrm>
              <a:off x="7966213" y="5360922"/>
              <a:ext cx="829616" cy="43601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800" dirty="0"/>
                <a:t>emitter</a:t>
              </a:r>
            </a:p>
          </p:txBody>
        </p:sp>
        <p:sp>
          <p:nvSpPr>
            <p:cNvPr id="65" name="Content Placeholder 2">
              <a:extLst>
                <a:ext uri="{FF2B5EF4-FFF2-40B4-BE49-F238E27FC236}">
                  <a16:creationId xmlns:a16="http://schemas.microsoft.com/office/drawing/2014/main" id="{36F8CEAE-D7CF-41E1-BA07-1C006ED1ED2C}"/>
                </a:ext>
              </a:extLst>
            </p:cNvPr>
            <p:cNvSpPr txBox="1">
              <a:spLocks/>
            </p:cNvSpPr>
            <p:nvPr/>
          </p:nvSpPr>
          <p:spPr>
            <a:xfrm>
              <a:off x="10100139" y="5359945"/>
              <a:ext cx="935008" cy="305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1600" dirty="0"/>
                <a:t>collector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7CBE1B9-4D24-47E8-AE12-AB007113CA04}"/>
              </a:ext>
            </a:extLst>
          </p:cNvPr>
          <p:cNvGrpSpPr/>
          <p:nvPr/>
        </p:nvGrpSpPr>
        <p:grpSpPr>
          <a:xfrm>
            <a:off x="7784159" y="3488287"/>
            <a:ext cx="3521790" cy="2319486"/>
            <a:chOff x="2574210" y="4384684"/>
            <a:chExt cx="3521790" cy="2319486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3A0EBD6-E279-4D88-B769-A03373C5F00F}"/>
                </a:ext>
              </a:extLst>
            </p:cNvPr>
            <p:cNvCxnSpPr/>
            <p:nvPr/>
          </p:nvCxnSpPr>
          <p:spPr>
            <a:xfrm>
              <a:off x="4002085" y="4522839"/>
              <a:ext cx="0" cy="2143432"/>
            </a:xfrm>
            <a:prstGeom prst="line">
              <a:avLst/>
            </a:prstGeom>
            <a:ln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D4C98C5C-AC60-4266-AF2F-008E5DA3EEA0}"/>
                </a:ext>
              </a:extLst>
            </p:cNvPr>
            <p:cNvCxnSpPr/>
            <p:nvPr/>
          </p:nvCxnSpPr>
          <p:spPr>
            <a:xfrm>
              <a:off x="2706588" y="5737197"/>
              <a:ext cx="2743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Content Placeholder 2">
              <a:extLst>
                <a:ext uri="{FF2B5EF4-FFF2-40B4-BE49-F238E27FC236}">
                  <a16:creationId xmlns:a16="http://schemas.microsoft.com/office/drawing/2014/main" id="{C7EB9EF2-FE82-4599-86F1-4ED8D9EBF773}"/>
                </a:ext>
              </a:extLst>
            </p:cNvPr>
            <p:cNvSpPr txBox="1">
              <a:spLocks/>
            </p:cNvSpPr>
            <p:nvPr/>
          </p:nvSpPr>
          <p:spPr>
            <a:xfrm>
              <a:off x="3697547" y="4384684"/>
              <a:ext cx="1108139" cy="43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70" name="Content Placeholder 2">
              <a:extLst>
                <a:ext uri="{FF2B5EF4-FFF2-40B4-BE49-F238E27FC236}">
                  <a16:creationId xmlns:a16="http://schemas.microsoft.com/office/drawing/2014/main" id="{157A86D5-1107-426A-A62B-195F5F1D74C1}"/>
                </a:ext>
              </a:extLst>
            </p:cNvPr>
            <p:cNvSpPr txBox="1">
              <a:spLocks/>
            </p:cNvSpPr>
            <p:nvPr/>
          </p:nvSpPr>
          <p:spPr>
            <a:xfrm>
              <a:off x="4914900" y="5824765"/>
              <a:ext cx="1181100" cy="65994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CB</a:t>
              </a:r>
            </a:p>
          </p:txBody>
        </p:sp>
        <p:sp>
          <p:nvSpPr>
            <p:cNvPr id="71" name="Content Placeholder 2">
              <a:extLst>
                <a:ext uri="{FF2B5EF4-FFF2-40B4-BE49-F238E27FC236}">
                  <a16:creationId xmlns:a16="http://schemas.microsoft.com/office/drawing/2014/main" id="{0633DBCC-9F21-495D-B068-A0AE15EEE9B9}"/>
                </a:ext>
              </a:extLst>
            </p:cNvPr>
            <p:cNvSpPr txBox="1">
              <a:spLocks/>
            </p:cNvSpPr>
            <p:nvPr/>
          </p:nvSpPr>
          <p:spPr>
            <a:xfrm>
              <a:off x="4160840" y="6137735"/>
              <a:ext cx="1108139" cy="43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0070C0"/>
                  </a:solidFill>
                </a:rPr>
                <a:t>Active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72" name="Content Placeholder 2">
              <a:extLst>
                <a:ext uri="{FF2B5EF4-FFF2-40B4-BE49-F238E27FC236}">
                  <a16:creationId xmlns:a16="http://schemas.microsoft.com/office/drawing/2014/main" id="{8BCD923B-B53B-470D-BCFD-907023DCE97E}"/>
                </a:ext>
              </a:extLst>
            </p:cNvPr>
            <p:cNvSpPr txBox="1">
              <a:spLocks/>
            </p:cNvSpPr>
            <p:nvPr/>
          </p:nvSpPr>
          <p:spPr>
            <a:xfrm>
              <a:off x="2574210" y="6137735"/>
              <a:ext cx="1258912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Saturation</a:t>
              </a:r>
              <a:endParaRPr lang="en-US" sz="2000" baseline="-25000" dirty="0"/>
            </a:p>
          </p:txBody>
        </p:sp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8D141B8C-D2D3-42B1-99EC-79048653086A}"/>
                </a:ext>
              </a:extLst>
            </p:cNvPr>
            <p:cNvSpPr txBox="1">
              <a:spLocks/>
            </p:cNvSpPr>
            <p:nvPr/>
          </p:nvSpPr>
          <p:spPr>
            <a:xfrm>
              <a:off x="4251617" y="4777724"/>
              <a:ext cx="957929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Cutoff</a:t>
              </a:r>
              <a:endParaRPr lang="en-US" sz="2000" baseline="-25000" dirty="0"/>
            </a:p>
          </p:txBody>
        </p:sp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E39EC0C1-9279-4067-A8ED-EA686F3295DF}"/>
                </a:ext>
              </a:extLst>
            </p:cNvPr>
            <p:cNvSpPr txBox="1">
              <a:spLocks/>
            </p:cNvSpPr>
            <p:nvPr/>
          </p:nvSpPr>
          <p:spPr>
            <a:xfrm>
              <a:off x="2654194" y="4777723"/>
              <a:ext cx="1096162" cy="56643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Inverted</a:t>
              </a:r>
              <a:endParaRPr lang="en-US" sz="2000" baseline="-25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E15FB8-0B8C-4B2F-919F-E98E3351F19B}"/>
              </a:ext>
            </a:extLst>
          </p:cNvPr>
          <p:cNvGrpSpPr/>
          <p:nvPr/>
        </p:nvGrpSpPr>
        <p:grpSpPr>
          <a:xfrm>
            <a:off x="5211710" y="4869125"/>
            <a:ext cx="2711736" cy="1092408"/>
            <a:chOff x="1341974" y="4238603"/>
            <a:chExt cx="2711736" cy="1092408"/>
          </a:xfrm>
        </p:grpSpPr>
        <p:sp>
          <p:nvSpPr>
            <p:cNvPr id="49" name="Left Brace 48">
              <a:extLst>
                <a:ext uri="{FF2B5EF4-FFF2-40B4-BE49-F238E27FC236}">
                  <a16:creationId xmlns:a16="http://schemas.microsoft.com/office/drawing/2014/main" id="{6F30491F-1099-4CF0-96AA-5F625C26604D}"/>
                </a:ext>
              </a:extLst>
            </p:cNvPr>
            <p:cNvSpPr/>
            <p:nvPr/>
          </p:nvSpPr>
          <p:spPr>
            <a:xfrm>
              <a:off x="3831335" y="4238603"/>
              <a:ext cx="222375" cy="1092408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B61111F4-7BAA-4BF6-858E-24FFFFD65E58}"/>
                </a:ext>
              </a:extLst>
            </p:cNvPr>
            <p:cNvSpPr txBox="1">
              <a:spLocks/>
            </p:cNvSpPr>
            <p:nvPr/>
          </p:nvSpPr>
          <p:spPr>
            <a:xfrm>
              <a:off x="1341974" y="4537031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Emitter-base junction forward biased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E5EB55-71F1-4D19-82F8-0A35CDDDB551}"/>
              </a:ext>
            </a:extLst>
          </p:cNvPr>
          <p:cNvGrpSpPr/>
          <p:nvPr/>
        </p:nvGrpSpPr>
        <p:grpSpPr>
          <a:xfrm>
            <a:off x="5225920" y="3854552"/>
            <a:ext cx="2711736" cy="959080"/>
            <a:chOff x="1338614" y="5476444"/>
            <a:chExt cx="2711736" cy="959080"/>
          </a:xfrm>
        </p:grpSpPr>
        <p:sp>
          <p:nvSpPr>
            <p:cNvPr id="52" name="Left Brace 51">
              <a:extLst>
                <a:ext uri="{FF2B5EF4-FFF2-40B4-BE49-F238E27FC236}">
                  <a16:creationId xmlns:a16="http://schemas.microsoft.com/office/drawing/2014/main" id="{CAB737A3-AE3C-40FB-86F3-2F84F9D2ABD3}"/>
                </a:ext>
              </a:extLst>
            </p:cNvPr>
            <p:cNvSpPr/>
            <p:nvPr/>
          </p:nvSpPr>
          <p:spPr>
            <a:xfrm>
              <a:off x="3827975" y="5476444"/>
              <a:ext cx="222375" cy="959080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99F258D0-9DC1-4F52-91A2-C890E03501C1}"/>
                </a:ext>
              </a:extLst>
            </p:cNvPr>
            <p:cNvSpPr txBox="1">
              <a:spLocks/>
            </p:cNvSpPr>
            <p:nvPr/>
          </p:nvSpPr>
          <p:spPr>
            <a:xfrm>
              <a:off x="1338614" y="5774872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Emitter-base junction reverse biased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42FAEC7-FB17-45F4-A3FE-EC673A2A13C2}"/>
              </a:ext>
            </a:extLst>
          </p:cNvPr>
          <p:cNvGrpSpPr/>
          <p:nvPr/>
        </p:nvGrpSpPr>
        <p:grpSpPr>
          <a:xfrm>
            <a:off x="9269960" y="5961537"/>
            <a:ext cx="2588026" cy="886695"/>
            <a:chOff x="3988200" y="6062026"/>
            <a:chExt cx="2588026" cy="886695"/>
          </a:xfrm>
        </p:grpSpPr>
        <p:sp>
          <p:nvSpPr>
            <p:cNvPr id="75" name="Left Brace 74">
              <a:extLst>
                <a:ext uri="{FF2B5EF4-FFF2-40B4-BE49-F238E27FC236}">
                  <a16:creationId xmlns:a16="http://schemas.microsoft.com/office/drawing/2014/main" id="{43917D06-3B08-4431-9976-640A74752156}"/>
                </a:ext>
              </a:extLst>
            </p:cNvPr>
            <p:cNvSpPr/>
            <p:nvPr/>
          </p:nvSpPr>
          <p:spPr>
            <a:xfrm rot="16200000">
              <a:off x="4608354" y="5495819"/>
              <a:ext cx="210247" cy="1342661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76" name="Content Placeholder 2">
              <a:extLst>
                <a:ext uri="{FF2B5EF4-FFF2-40B4-BE49-F238E27FC236}">
                  <a16:creationId xmlns:a16="http://schemas.microsoft.com/office/drawing/2014/main" id="{EEFF611B-5D34-4C20-9BBE-19F5F6E214E4}"/>
                </a:ext>
              </a:extLst>
            </p:cNvPr>
            <p:cNvSpPr txBox="1">
              <a:spLocks/>
            </p:cNvSpPr>
            <p:nvPr/>
          </p:nvSpPr>
          <p:spPr>
            <a:xfrm>
              <a:off x="3988200" y="6342277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Collector-base junction reverse biased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9B3D744B-EC16-4CA0-BA5F-9C1619581A2A}"/>
              </a:ext>
            </a:extLst>
          </p:cNvPr>
          <p:cNvGrpSpPr/>
          <p:nvPr/>
        </p:nvGrpSpPr>
        <p:grpSpPr>
          <a:xfrm>
            <a:off x="6887237" y="5995888"/>
            <a:ext cx="2588026" cy="802198"/>
            <a:chOff x="1947801" y="6086081"/>
            <a:chExt cx="2588026" cy="848435"/>
          </a:xfrm>
        </p:grpSpPr>
        <p:sp>
          <p:nvSpPr>
            <p:cNvPr id="78" name="Left Brace 77">
              <a:extLst>
                <a:ext uri="{FF2B5EF4-FFF2-40B4-BE49-F238E27FC236}">
                  <a16:creationId xmlns:a16="http://schemas.microsoft.com/office/drawing/2014/main" id="{F2F2E3DD-CFC4-441C-ADCB-EA802E3BAEDB}"/>
                </a:ext>
              </a:extLst>
            </p:cNvPr>
            <p:cNvSpPr/>
            <p:nvPr/>
          </p:nvSpPr>
          <p:spPr>
            <a:xfrm rot="16200000">
              <a:off x="3525347" y="5544744"/>
              <a:ext cx="193511" cy="1276185"/>
            </a:xfrm>
            <a:prstGeom prst="leftBrace">
              <a:avLst/>
            </a:prstGeom>
            <a:ln w="952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79" name="Content Placeholder 2">
              <a:extLst>
                <a:ext uri="{FF2B5EF4-FFF2-40B4-BE49-F238E27FC236}">
                  <a16:creationId xmlns:a16="http://schemas.microsoft.com/office/drawing/2014/main" id="{BAF6D571-3B4C-4A64-BF21-570CE9664A07}"/>
                </a:ext>
              </a:extLst>
            </p:cNvPr>
            <p:cNvSpPr txBox="1">
              <a:spLocks/>
            </p:cNvSpPr>
            <p:nvPr/>
          </p:nvSpPr>
          <p:spPr>
            <a:xfrm>
              <a:off x="1947801" y="6328072"/>
              <a:ext cx="2588026" cy="6064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00B0F0"/>
                  </a:solidFill>
                </a:rPr>
                <a:t>Collector-base junction forward biased</a:t>
              </a:r>
            </a:p>
          </p:txBody>
        </p: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AB127657-738E-41A1-A879-6334D0F99477}"/>
              </a:ext>
            </a:extLst>
          </p:cNvPr>
          <p:cNvSpPr txBox="1">
            <a:spLocks/>
          </p:cNvSpPr>
          <p:nvPr/>
        </p:nvSpPr>
        <p:spPr>
          <a:xfrm>
            <a:off x="655400" y="4238588"/>
            <a:ext cx="4449425" cy="112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Here are the four regions of operation for an </a:t>
            </a:r>
            <a:r>
              <a:rPr lang="en-US" sz="2400" dirty="0" err="1">
                <a:solidFill>
                  <a:srgbClr val="0070C0"/>
                </a:solidFill>
              </a:rPr>
              <a:t>npn</a:t>
            </a:r>
            <a:r>
              <a:rPr lang="en-US" sz="2400" dirty="0">
                <a:solidFill>
                  <a:srgbClr val="0070C0"/>
                </a:solidFill>
              </a:rPr>
              <a:t> BJT</a:t>
            </a: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B67425E7-20C0-4436-BE67-A6B9875B3120}"/>
              </a:ext>
            </a:extLst>
          </p:cNvPr>
          <p:cNvSpPr txBox="1">
            <a:spLocks/>
          </p:cNvSpPr>
          <p:nvPr/>
        </p:nvSpPr>
        <p:spPr>
          <a:xfrm>
            <a:off x="751522" y="5397421"/>
            <a:ext cx="4449425" cy="112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It is important to identify which type of transistor you are designing for</a:t>
            </a:r>
          </a:p>
        </p:txBody>
      </p:sp>
    </p:spTree>
    <p:extLst>
      <p:ext uri="{BB962C8B-B14F-4D97-AF65-F5344CB8AC3E}">
        <p14:creationId xmlns:p14="http://schemas.microsoft.com/office/powerpoint/2010/main" val="378112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Configurations of BJTs in circuits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92655F7-278A-475E-866A-FEF1DAF49522}"/>
              </a:ext>
            </a:extLst>
          </p:cNvPr>
          <p:cNvGrpSpPr/>
          <p:nvPr/>
        </p:nvGrpSpPr>
        <p:grpSpPr>
          <a:xfrm>
            <a:off x="307568" y="2957381"/>
            <a:ext cx="3502794" cy="3169185"/>
            <a:chOff x="307568" y="2957381"/>
            <a:chExt cx="3502794" cy="3169185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263CDFAC-19A0-40FA-AF94-FE573178C6C9}"/>
                </a:ext>
              </a:extLst>
            </p:cNvPr>
            <p:cNvSpPr txBox="1">
              <a:spLocks/>
            </p:cNvSpPr>
            <p:nvPr/>
          </p:nvSpPr>
          <p:spPr>
            <a:xfrm>
              <a:off x="1469109" y="5493884"/>
              <a:ext cx="1518342" cy="63268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>
                  <a:solidFill>
                    <a:srgbClr val="FF0000"/>
                  </a:solidFill>
                </a:rPr>
                <a:t>common emitter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7778C5A-7AE7-4FCB-BB62-B9253729062D}"/>
                </a:ext>
              </a:extLst>
            </p:cNvPr>
            <p:cNvGrpSpPr/>
            <p:nvPr/>
          </p:nvGrpSpPr>
          <p:grpSpPr>
            <a:xfrm>
              <a:off x="307568" y="2957381"/>
              <a:ext cx="3502794" cy="2201874"/>
              <a:chOff x="307568" y="2957381"/>
              <a:chExt cx="3502794" cy="2201874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844756" y="3518762"/>
                <a:ext cx="1890737" cy="965063"/>
                <a:chOff x="8632723" y="3428999"/>
                <a:chExt cx="1890737" cy="965063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/>
                <p:nvPr/>
              </p:nvCxnSpPr>
              <p:spPr>
                <a:xfrm>
                  <a:off x="8632723" y="3429000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/>
                <p:nvPr/>
              </p:nvCxnSpPr>
              <p:spPr>
                <a:xfrm>
                  <a:off x="9913860" y="3428999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9340848" y="4125851"/>
                  <a:ext cx="5364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EDDA74E1-F3E0-4FEC-B607-EE23F83A0F74}"/>
                  </a:ext>
                </a:extLst>
              </p:cNvPr>
              <p:cNvCxnSpPr/>
              <p:nvPr/>
            </p:nvCxnSpPr>
            <p:spPr>
              <a:xfrm>
                <a:off x="1307592" y="4946662"/>
                <a:ext cx="181965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706AD0C-D5E1-4F17-8210-0228DEBDCAA2}"/>
                  </a:ext>
                </a:extLst>
              </p:cNvPr>
              <p:cNvCxnSpPr/>
              <p:nvPr/>
            </p:nvCxnSpPr>
            <p:spPr>
              <a:xfrm>
                <a:off x="2272655" y="3055925"/>
                <a:ext cx="85459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AC20CEE-B1FE-4061-93DE-9B21D19C2923}"/>
                  </a:ext>
                </a:extLst>
              </p:cNvPr>
              <p:cNvSpPr/>
              <p:nvPr/>
            </p:nvSpPr>
            <p:spPr>
              <a:xfrm>
                <a:off x="1258185" y="3924606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CC7363AF-B3D3-41D6-99FA-0B97626C10B4}"/>
                  </a:ext>
                </a:extLst>
              </p:cNvPr>
              <p:cNvSpPr/>
              <p:nvPr/>
            </p:nvSpPr>
            <p:spPr>
              <a:xfrm>
                <a:off x="3081529" y="3009868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7EF5988-2FE1-4225-8C5B-38527582EB79}"/>
                  </a:ext>
                </a:extLst>
              </p:cNvPr>
              <p:cNvSpPr/>
              <p:nvPr/>
            </p:nvSpPr>
            <p:spPr>
              <a:xfrm>
                <a:off x="3081529" y="4900942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40A7813-08F7-4BFD-AA30-559027B3493C}"/>
                  </a:ext>
                </a:extLst>
              </p:cNvPr>
              <p:cNvSpPr/>
              <p:nvPr/>
            </p:nvSpPr>
            <p:spPr>
              <a:xfrm>
                <a:off x="1258185" y="4900942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7A1A4148-C3C2-434D-BDA6-F61972CABC29}"/>
                  </a:ext>
                </a:extLst>
              </p:cNvPr>
              <p:cNvGrpSpPr/>
              <p:nvPr/>
            </p:nvGrpSpPr>
            <p:grpSpPr>
              <a:xfrm>
                <a:off x="812928" y="3835617"/>
                <a:ext cx="562199" cy="1182371"/>
                <a:chOff x="812928" y="3835617"/>
                <a:chExt cx="562199" cy="1182371"/>
              </a:xfrm>
            </p:grpSpPr>
            <p:sp>
              <p:nvSpPr>
                <p:cNvPr id="21" name="Content Placeholder 2">
                  <a:extLst>
                    <a:ext uri="{FF2B5EF4-FFF2-40B4-BE49-F238E27FC236}">
                      <a16:creationId xmlns:a16="http://schemas.microsoft.com/office/drawing/2014/main" id="{EA750279-7F23-4980-BB24-FB843110E6C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12928" y="4255858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EB</a:t>
                  </a:r>
                </a:p>
              </p:txBody>
            </p:sp>
            <p:sp>
              <p:nvSpPr>
                <p:cNvPr id="22" name="Content Placeholder 2">
                  <a:extLst>
                    <a:ext uri="{FF2B5EF4-FFF2-40B4-BE49-F238E27FC236}">
                      <a16:creationId xmlns:a16="http://schemas.microsoft.com/office/drawing/2014/main" id="{BEB0EBC8-375B-4777-A43A-6F5B6186DEF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33244" y="4661130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23" name="Content Placeholder 2">
                  <a:extLst>
                    <a:ext uri="{FF2B5EF4-FFF2-40B4-BE49-F238E27FC236}">
                      <a16:creationId xmlns:a16="http://schemas.microsoft.com/office/drawing/2014/main" id="{1477877A-7572-4A19-85AC-C9760227993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56216" y="3835617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6AD42482-E20E-4123-A328-9563A81545EE}"/>
                  </a:ext>
                </a:extLst>
              </p:cNvPr>
              <p:cNvGrpSpPr/>
              <p:nvPr/>
            </p:nvGrpSpPr>
            <p:grpSpPr>
              <a:xfrm>
                <a:off x="3075369" y="2957381"/>
                <a:ext cx="562199" cy="2201874"/>
                <a:chOff x="3075369" y="2957381"/>
                <a:chExt cx="562199" cy="2201874"/>
              </a:xfrm>
            </p:grpSpPr>
            <p:sp>
              <p:nvSpPr>
                <p:cNvPr id="24" name="Content Placeholder 2">
                  <a:extLst>
                    <a:ext uri="{FF2B5EF4-FFF2-40B4-BE49-F238E27FC236}">
                      <a16:creationId xmlns:a16="http://schemas.microsoft.com/office/drawing/2014/main" id="{D7130031-658A-4CB6-9C0D-38DD3DBB2EC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75369" y="3815740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EC</a:t>
                  </a:r>
                </a:p>
              </p:txBody>
            </p:sp>
            <p:sp>
              <p:nvSpPr>
                <p:cNvPr id="25" name="Content Placeholder 2">
                  <a:extLst>
                    <a:ext uri="{FF2B5EF4-FFF2-40B4-BE49-F238E27FC236}">
                      <a16:creationId xmlns:a16="http://schemas.microsoft.com/office/drawing/2014/main" id="{C5D3FF8B-6BCF-49A9-BEBA-617EBD33280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216882" y="4802397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26" name="Content Placeholder 2">
                  <a:extLst>
                    <a:ext uri="{FF2B5EF4-FFF2-40B4-BE49-F238E27FC236}">
                      <a16:creationId xmlns:a16="http://schemas.microsoft.com/office/drawing/2014/main" id="{991D4725-97F8-499A-B8F7-C2D64689768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234551" y="2957381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E7F1E887-8322-4876-8BD0-FDECBD0829B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7568" y="4009961"/>
                <a:ext cx="768696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input</a:t>
                </a:r>
              </a:p>
            </p:txBody>
          </p:sp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27EF5474-B421-4107-9C4D-EE0C368ACD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87450" y="3417022"/>
                <a:ext cx="822912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output</a:t>
                </a:r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0F0D6B2-F2CB-4364-ADCC-DA506933B63D}"/>
              </a:ext>
            </a:extLst>
          </p:cNvPr>
          <p:cNvGrpSpPr/>
          <p:nvPr/>
        </p:nvGrpSpPr>
        <p:grpSpPr>
          <a:xfrm>
            <a:off x="4298642" y="3214614"/>
            <a:ext cx="3105816" cy="2824721"/>
            <a:chOff x="4298642" y="3214614"/>
            <a:chExt cx="3105816" cy="2824721"/>
          </a:xfrm>
        </p:grpSpPr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88A44698-8499-4E6E-9C2B-8442230C1464}"/>
                </a:ext>
              </a:extLst>
            </p:cNvPr>
            <p:cNvSpPr txBox="1">
              <a:spLocks/>
            </p:cNvSpPr>
            <p:nvPr/>
          </p:nvSpPr>
          <p:spPr>
            <a:xfrm>
              <a:off x="5205753" y="5406653"/>
              <a:ext cx="1120379" cy="63268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common base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09A55B3-F27F-43B2-9A08-999533423A66}"/>
                </a:ext>
              </a:extLst>
            </p:cNvPr>
            <p:cNvGrpSpPr/>
            <p:nvPr/>
          </p:nvGrpSpPr>
          <p:grpSpPr>
            <a:xfrm>
              <a:off x="4298642" y="3214614"/>
              <a:ext cx="3105816" cy="1686328"/>
              <a:chOff x="4298642" y="3214614"/>
              <a:chExt cx="3105816" cy="1686328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AFBCC85C-9C69-4A60-BB79-829B81CF023E}"/>
                  </a:ext>
                </a:extLst>
              </p:cNvPr>
              <p:cNvGrpSpPr/>
              <p:nvPr/>
            </p:nvGrpSpPr>
            <p:grpSpPr>
              <a:xfrm>
                <a:off x="4808210" y="3659131"/>
                <a:ext cx="1934915" cy="1066126"/>
                <a:chOff x="4808210" y="3659131"/>
                <a:chExt cx="1934915" cy="1066126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DE26739-2DC0-4C59-AA6D-2CAF061EE2CC}"/>
                    </a:ext>
                  </a:extLst>
                </p:cNvPr>
                <p:cNvGrpSpPr/>
                <p:nvPr/>
              </p:nvGrpSpPr>
              <p:grpSpPr>
                <a:xfrm>
                  <a:off x="4808210" y="3714473"/>
                  <a:ext cx="1934915" cy="1010784"/>
                  <a:chOff x="4152862" y="3648053"/>
                  <a:chExt cx="1934915" cy="1010784"/>
                </a:xfrm>
              </p:grpSpPr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B3D78F22-A368-417E-88AB-2F31BD0BCE01}"/>
                      </a:ext>
                    </a:extLst>
                  </p:cNvPr>
                  <p:cNvGrpSpPr/>
                  <p:nvPr/>
                </p:nvGrpSpPr>
                <p:grpSpPr>
                  <a:xfrm>
                    <a:off x="4152862" y="3648053"/>
                    <a:ext cx="1890737" cy="965063"/>
                    <a:chOff x="8632723" y="3428999"/>
                    <a:chExt cx="1890737" cy="965063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7553CF69-82D1-44AF-B46D-3B43726E60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8632723" y="3429000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3B15A953-AE43-46DA-A8CD-A30EBACC6D9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913860" y="3428999"/>
                      <a:ext cx="609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0485077-81ED-4AD7-A951-E12D7826F5F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Arrow Connector 34">
                      <a:extLst>
                        <a:ext uri="{FF2B5EF4-FFF2-40B4-BE49-F238E27FC236}">
                          <a16:creationId xmlns:a16="http://schemas.microsoft.com/office/drawing/2014/main" id="{0ED717C9-984E-4148-ADF4-C76E18DD1F8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357C895C-0614-4C9C-A546-6083C9ECCB1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C1E8199D-4972-41F6-8C1C-4220F33E1D7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>
                      <a:off x="9340848" y="4125851"/>
                      <a:ext cx="536423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D1C02717-51F2-4216-8A36-BA041BB03594}"/>
                      </a:ext>
                    </a:extLst>
                  </p:cNvPr>
                  <p:cNvCxnSpPr/>
                  <p:nvPr/>
                </p:nvCxnSpPr>
                <p:spPr>
                  <a:xfrm>
                    <a:off x="4200767" y="4613117"/>
                    <a:ext cx="1819656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9" name="Oval 38">
                    <a:extLst>
                      <a:ext uri="{FF2B5EF4-FFF2-40B4-BE49-F238E27FC236}">
                        <a16:creationId xmlns:a16="http://schemas.microsoft.com/office/drawing/2014/main" id="{61F30475-E75C-4C95-89C4-D45B3CF5B324}"/>
                      </a:ext>
                    </a:extLst>
                  </p:cNvPr>
                  <p:cNvSpPr/>
                  <p:nvPr/>
                </p:nvSpPr>
                <p:spPr>
                  <a:xfrm>
                    <a:off x="5996337" y="4567397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Oval 39">
                    <a:extLst>
                      <a:ext uri="{FF2B5EF4-FFF2-40B4-BE49-F238E27FC236}">
                        <a16:creationId xmlns:a16="http://schemas.microsoft.com/office/drawing/2014/main" id="{257DF814-0DA5-4039-9722-39B532E1BA26}"/>
                      </a:ext>
                    </a:extLst>
                  </p:cNvPr>
                  <p:cNvSpPr/>
                  <p:nvPr/>
                </p:nvSpPr>
                <p:spPr>
                  <a:xfrm>
                    <a:off x="4228398" y="4567397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B0334B53-43A1-4CC2-B524-0EAC0ECA2DFC}"/>
                    </a:ext>
                  </a:extLst>
                </p:cNvPr>
                <p:cNvSpPr/>
                <p:nvPr/>
              </p:nvSpPr>
              <p:spPr>
                <a:xfrm>
                  <a:off x="4819088" y="3675357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65064A83-1DC6-4B0E-9551-DAB29ACB1024}"/>
                    </a:ext>
                  </a:extLst>
                </p:cNvPr>
                <p:cNvSpPr/>
                <p:nvPr/>
              </p:nvSpPr>
              <p:spPr>
                <a:xfrm>
                  <a:off x="6630051" y="3659131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7" name="Content Placeholder 2">
                <a:extLst>
                  <a:ext uri="{FF2B5EF4-FFF2-40B4-BE49-F238E27FC236}">
                    <a16:creationId xmlns:a16="http://schemas.microsoft.com/office/drawing/2014/main" id="{79402E55-EEFF-46C9-BC60-A3128BEE6A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98642" y="3214614"/>
                <a:ext cx="768696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input</a:t>
                </a:r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0954224D-121C-41BF-9C77-F2734F2DA705}"/>
                  </a:ext>
                </a:extLst>
              </p:cNvPr>
              <p:cNvGrpSpPr/>
              <p:nvPr/>
            </p:nvGrpSpPr>
            <p:grpSpPr>
              <a:xfrm>
                <a:off x="4401891" y="3549844"/>
                <a:ext cx="562199" cy="1351098"/>
                <a:chOff x="812928" y="3755635"/>
                <a:chExt cx="562199" cy="1351098"/>
              </a:xfrm>
            </p:grpSpPr>
            <p:sp>
              <p:nvSpPr>
                <p:cNvPr id="49" name="Content Placeholder 2">
                  <a:extLst>
                    <a:ext uri="{FF2B5EF4-FFF2-40B4-BE49-F238E27FC236}">
                      <a16:creationId xmlns:a16="http://schemas.microsoft.com/office/drawing/2014/main" id="{5D690E91-1E04-4BC7-B5A9-B985131F64D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12928" y="4255858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EB</a:t>
                  </a:r>
                </a:p>
              </p:txBody>
            </p:sp>
            <p:sp>
              <p:nvSpPr>
                <p:cNvPr id="50" name="Content Placeholder 2">
                  <a:extLst>
                    <a:ext uri="{FF2B5EF4-FFF2-40B4-BE49-F238E27FC236}">
                      <a16:creationId xmlns:a16="http://schemas.microsoft.com/office/drawing/2014/main" id="{650E6720-3230-4986-A444-90167890CCB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77672" y="3755635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51" name="Content Placeholder 2">
                  <a:extLst>
                    <a:ext uri="{FF2B5EF4-FFF2-40B4-BE49-F238E27FC236}">
                      <a16:creationId xmlns:a16="http://schemas.microsoft.com/office/drawing/2014/main" id="{3DDBF5FA-FDB3-49D0-9C2A-39E834255A0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5442" y="4749875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2F96F8CC-E87A-40D8-AF7C-1FD0E2E74003}"/>
                  </a:ext>
                </a:extLst>
              </p:cNvPr>
              <p:cNvGrpSpPr/>
              <p:nvPr/>
            </p:nvGrpSpPr>
            <p:grpSpPr>
              <a:xfrm>
                <a:off x="6512174" y="3566659"/>
                <a:ext cx="562199" cy="1230889"/>
                <a:chOff x="812928" y="3764020"/>
                <a:chExt cx="562199" cy="1230889"/>
              </a:xfrm>
            </p:grpSpPr>
            <p:sp>
              <p:nvSpPr>
                <p:cNvPr id="53" name="Content Placeholder 2">
                  <a:extLst>
                    <a:ext uri="{FF2B5EF4-FFF2-40B4-BE49-F238E27FC236}">
                      <a16:creationId xmlns:a16="http://schemas.microsoft.com/office/drawing/2014/main" id="{C5214F89-1BDE-46C2-9026-E47C24F6478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12928" y="4255858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BC</a:t>
                  </a:r>
                </a:p>
              </p:txBody>
            </p:sp>
            <p:sp>
              <p:nvSpPr>
                <p:cNvPr id="54" name="Content Placeholder 2">
                  <a:extLst>
                    <a:ext uri="{FF2B5EF4-FFF2-40B4-BE49-F238E27FC236}">
                      <a16:creationId xmlns:a16="http://schemas.microsoft.com/office/drawing/2014/main" id="{901C38D0-2DA6-489C-BA4A-1A34029D5FF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22245" y="4638051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55" name="Content Placeholder 2">
                  <a:extLst>
                    <a:ext uri="{FF2B5EF4-FFF2-40B4-BE49-F238E27FC236}">
                      <a16:creationId xmlns:a16="http://schemas.microsoft.com/office/drawing/2014/main" id="{31C8F4FF-E1B6-4624-A4EA-0113D38BC2C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98159" y="3764020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sp>
            <p:nvSpPr>
              <p:cNvPr id="89" name="Content Placeholder 2">
                <a:extLst>
                  <a:ext uri="{FF2B5EF4-FFF2-40B4-BE49-F238E27FC236}">
                    <a16:creationId xmlns:a16="http://schemas.microsoft.com/office/drawing/2014/main" id="{0F9A227A-1883-42AD-ACF0-F24BC7E49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81546" y="3214614"/>
                <a:ext cx="822912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output</a:t>
                </a:r>
              </a:p>
            </p:txBody>
          </p: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21AD868-CE3D-4842-8F3D-D17F142316B0}"/>
              </a:ext>
            </a:extLst>
          </p:cNvPr>
          <p:cNvGrpSpPr/>
          <p:nvPr/>
        </p:nvGrpSpPr>
        <p:grpSpPr>
          <a:xfrm>
            <a:off x="7944666" y="2947636"/>
            <a:ext cx="3148023" cy="3009714"/>
            <a:chOff x="7944666" y="2947636"/>
            <a:chExt cx="3148023" cy="3009714"/>
          </a:xfrm>
        </p:grpSpPr>
        <p:sp>
          <p:nvSpPr>
            <p:cNvPr id="70" name="Content Placeholder 2">
              <a:extLst>
                <a:ext uri="{FF2B5EF4-FFF2-40B4-BE49-F238E27FC236}">
                  <a16:creationId xmlns:a16="http://schemas.microsoft.com/office/drawing/2014/main" id="{87703480-9179-48D7-B3B7-A24466F676D3}"/>
                </a:ext>
              </a:extLst>
            </p:cNvPr>
            <p:cNvSpPr txBox="1">
              <a:spLocks/>
            </p:cNvSpPr>
            <p:nvPr/>
          </p:nvSpPr>
          <p:spPr>
            <a:xfrm>
              <a:off x="8860435" y="5324668"/>
              <a:ext cx="1120379" cy="63268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common collector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016FA64-0051-4477-AB8B-061BC3E43210}"/>
                </a:ext>
              </a:extLst>
            </p:cNvPr>
            <p:cNvGrpSpPr/>
            <p:nvPr/>
          </p:nvGrpSpPr>
          <p:grpSpPr>
            <a:xfrm>
              <a:off x="7944666" y="2947636"/>
              <a:ext cx="3148023" cy="2234362"/>
              <a:chOff x="7944666" y="2947636"/>
              <a:chExt cx="3148023" cy="2234362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EB073F1B-00A7-48EF-ADE2-2A2EDFB92904}"/>
                  </a:ext>
                </a:extLst>
              </p:cNvPr>
              <p:cNvGrpSpPr/>
              <p:nvPr/>
            </p:nvGrpSpPr>
            <p:grpSpPr>
              <a:xfrm>
                <a:off x="8794068" y="3058045"/>
                <a:ext cx="1332200" cy="1945524"/>
                <a:chOff x="8794068" y="3058045"/>
                <a:chExt cx="1332200" cy="1945524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317893BE-240B-4A9D-8174-53F73AE83A04}"/>
                    </a:ext>
                  </a:extLst>
                </p:cNvPr>
                <p:cNvGrpSpPr/>
                <p:nvPr/>
              </p:nvGrpSpPr>
              <p:grpSpPr>
                <a:xfrm rot="5400000">
                  <a:off x="8487406" y="3364707"/>
                  <a:ext cx="1945524" cy="1332200"/>
                  <a:chOff x="4775214" y="3329783"/>
                  <a:chExt cx="1945524" cy="1332200"/>
                </a:xfrm>
              </p:grpSpPr>
              <p:grpSp>
                <p:nvGrpSpPr>
                  <p:cNvPr id="57" name="Group 56">
                    <a:extLst>
                      <a:ext uri="{FF2B5EF4-FFF2-40B4-BE49-F238E27FC236}">
                        <a16:creationId xmlns:a16="http://schemas.microsoft.com/office/drawing/2014/main" id="{290BD18C-C65F-4AB1-8CBD-1096AFFAFF88}"/>
                      </a:ext>
                    </a:extLst>
                  </p:cNvPr>
                  <p:cNvGrpSpPr/>
                  <p:nvPr/>
                </p:nvGrpSpPr>
                <p:grpSpPr>
                  <a:xfrm>
                    <a:off x="4808210" y="3375504"/>
                    <a:ext cx="1901342" cy="1286479"/>
                    <a:chOff x="4152862" y="3309084"/>
                    <a:chExt cx="1901342" cy="1286479"/>
                  </a:xfrm>
                </p:grpSpPr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6E80338E-FC52-42C8-A4AA-9FBE887F60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52862" y="3648053"/>
                      <a:ext cx="1890737" cy="861743"/>
                      <a:chOff x="8632723" y="3428999"/>
                      <a:chExt cx="1890737" cy="861743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28D146C9-4AE0-441D-836C-F5548ED0628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8632723" y="3429000"/>
                        <a:ext cx="609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9233843D-7FDE-4352-9423-E63177E819E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913860" y="3428999"/>
                        <a:ext cx="609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6" name="Straight Connector 65">
                        <a:extLst>
                          <a:ext uri="{FF2B5EF4-FFF2-40B4-BE49-F238E27FC236}">
                            <a16:creationId xmlns:a16="http://schemas.microsoft.com/office/drawing/2014/main" id="{8DD95335-7E51-426D-BEC7-E8F109E519C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Straight Arrow Connector 66">
                        <a:extLst>
                          <a:ext uri="{FF2B5EF4-FFF2-40B4-BE49-F238E27FC236}">
                            <a16:creationId xmlns:a16="http://schemas.microsoft.com/office/drawing/2014/main" id="{07739958-3765-4936-AA22-B5E1517955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80E56203-7534-47C0-8386-8EC36BF49594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9" name="Straight Connector 68">
                        <a:extLst>
                          <a:ext uri="{FF2B5EF4-FFF2-40B4-BE49-F238E27FC236}">
                            <a16:creationId xmlns:a16="http://schemas.microsoft.com/office/drawing/2014/main" id="{B132A8B9-DCAD-4A4D-BA9E-CF6BF63DF89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 flipH="1" flipV="1">
                        <a:off x="9386682" y="4074190"/>
                        <a:ext cx="433104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9C164E22-91A7-4AEB-9D33-5849B9C3844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>
                      <a:off x="5397556" y="3920012"/>
                      <a:ext cx="1233041" cy="1118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2" name="Oval 61">
                      <a:extLst>
                        <a:ext uri="{FF2B5EF4-FFF2-40B4-BE49-F238E27FC236}">
                          <a16:creationId xmlns:a16="http://schemas.microsoft.com/office/drawing/2014/main" id="{E10BE057-72F5-4AE6-8ECB-9884D63E4E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62764" y="4504123"/>
                      <a:ext cx="91440" cy="914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" name="Oval 62">
                      <a:extLst>
                        <a:ext uri="{FF2B5EF4-FFF2-40B4-BE49-F238E27FC236}">
                          <a16:creationId xmlns:a16="http://schemas.microsoft.com/office/drawing/2014/main" id="{EC808B53-CE6E-4276-9C68-215E9B3131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83480" y="4496405"/>
                      <a:ext cx="91440" cy="914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9C67807F-AC46-4DC1-B707-4326112F95DD}"/>
                      </a:ext>
                    </a:extLst>
                  </p:cNvPr>
                  <p:cNvSpPr/>
                  <p:nvPr/>
                </p:nvSpPr>
                <p:spPr>
                  <a:xfrm>
                    <a:off x="4775214" y="3329784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Oval 58">
                    <a:extLst>
                      <a:ext uri="{FF2B5EF4-FFF2-40B4-BE49-F238E27FC236}">
                        <a16:creationId xmlns:a16="http://schemas.microsoft.com/office/drawing/2014/main" id="{295A3A3F-5FEA-4FB8-9E50-D06C80604FE0}"/>
                      </a:ext>
                    </a:extLst>
                  </p:cNvPr>
                  <p:cNvSpPr/>
                  <p:nvPr/>
                </p:nvSpPr>
                <p:spPr>
                  <a:xfrm>
                    <a:off x="6629298" y="3329783"/>
                    <a:ext cx="91440" cy="9144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5B089300-6588-436D-8A78-47751F18D750}"/>
                    </a:ext>
                  </a:extLst>
                </p:cNvPr>
                <p:cNvCxnSpPr/>
                <p:nvPr/>
              </p:nvCxnSpPr>
              <p:spPr>
                <a:xfrm>
                  <a:off x="9740815" y="3101308"/>
                  <a:ext cx="32934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6A80E569-B467-42D8-8217-1B5FD3910F1A}"/>
                  </a:ext>
                </a:extLst>
              </p:cNvPr>
              <p:cNvGrpSpPr/>
              <p:nvPr/>
            </p:nvGrpSpPr>
            <p:grpSpPr>
              <a:xfrm>
                <a:off x="8305349" y="3932480"/>
                <a:ext cx="562199" cy="1192611"/>
                <a:chOff x="826784" y="3789798"/>
                <a:chExt cx="562199" cy="1192611"/>
              </a:xfrm>
            </p:grpSpPr>
            <p:sp>
              <p:nvSpPr>
                <p:cNvPr id="81" name="Content Placeholder 2">
                  <a:extLst>
                    <a:ext uri="{FF2B5EF4-FFF2-40B4-BE49-F238E27FC236}">
                      <a16:creationId xmlns:a16="http://schemas.microsoft.com/office/drawing/2014/main" id="{4F189A6A-417C-47B3-A522-392D74974EB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26784" y="4177668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BC</a:t>
                  </a:r>
                </a:p>
              </p:txBody>
            </p:sp>
            <p:sp>
              <p:nvSpPr>
                <p:cNvPr id="82" name="Content Placeholder 2">
                  <a:extLst>
                    <a:ext uri="{FF2B5EF4-FFF2-40B4-BE49-F238E27FC236}">
                      <a16:creationId xmlns:a16="http://schemas.microsoft.com/office/drawing/2014/main" id="{3EC3993D-F248-4CE1-991F-B1CDD5D0EE6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49010" y="3789798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83" name="Content Placeholder 2">
                  <a:extLst>
                    <a:ext uri="{FF2B5EF4-FFF2-40B4-BE49-F238E27FC236}">
                      <a16:creationId xmlns:a16="http://schemas.microsoft.com/office/drawing/2014/main" id="{14E02287-FC68-4C00-941D-1EA67CBC5F8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11301" y="4625551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EDF0D7FC-A40F-4862-A53D-A9779E11538B}"/>
                  </a:ext>
                </a:extLst>
              </p:cNvPr>
              <p:cNvGrpSpPr/>
              <p:nvPr/>
            </p:nvGrpSpPr>
            <p:grpSpPr>
              <a:xfrm>
                <a:off x="9988678" y="2947636"/>
                <a:ext cx="562199" cy="2234362"/>
                <a:chOff x="812928" y="3350931"/>
                <a:chExt cx="562199" cy="2234362"/>
              </a:xfrm>
            </p:grpSpPr>
            <p:sp>
              <p:nvSpPr>
                <p:cNvPr id="85" name="Content Placeholder 2">
                  <a:extLst>
                    <a:ext uri="{FF2B5EF4-FFF2-40B4-BE49-F238E27FC236}">
                      <a16:creationId xmlns:a16="http://schemas.microsoft.com/office/drawing/2014/main" id="{30466D8B-63CD-4F76-8551-AFF1A4C4ADE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12928" y="4255858"/>
                  <a:ext cx="562199" cy="405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V</a:t>
                  </a:r>
                  <a:r>
                    <a:rPr lang="en-US" sz="2000" baseline="-25000" dirty="0"/>
                    <a:t>EC</a:t>
                  </a:r>
                </a:p>
              </p:txBody>
            </p:sp>
            <p:sp>
              <p:nvSpPr>
                <p:cNvPr id="86" name="Content Placeholder 2">
                  <a:extLst>
                    <a:ext uri="{FF2B5EF4-FFF2-40B4-BE49-F238E27FC236}">
                      <a16:creationId xmlns:a16="http://schemas.microsoft.com/office/drawing/2014/main" id="{8E2FE2AC-CB72-45D6-A85C-1B91D8B45B2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46543" y="3350931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000" dirty="0"/>
                    <a:t>+</a:t>
                  </a:r>
                  <a:endParaRPr lang="en-US" sz="2000" baseline="-25000" dirty="0"/>
                </a:p>
              </p:txBody>
            </p:sp>
            <p:sp>
              <p:nvSpPr>
                <p:cNvPr id="87" name="Content Placeholder 2">
                  <a:extLst>
                    <a:ext uri="{FF2B5EF4-FFF2-40B4-BE49-F238E27FC236}">
                      <a16:creationId xmlns:a16="http://schemas.microsoft.com/office/drawing/2014/main" id="{B69E9C53-4A61-45EE-87D1-5F94732AB94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70173" y="5228435"/>
                  <a:ext cx="328711" cy="35685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20000"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b="1" dirty="0"/>
                    <a:t>-</a:t>
                  </a:r>
                  <a:endParaRPr lang="en-US" sz="2400" b="1" baseline="-25000" dirty="0"/>
                </a:p>
              </p:txBody>
            </p:sp>
          </p:grpSp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4AFF9D50-78C1-41FF-BEC7-E5CC50F747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44666" y="3555917"/>
                <a:ext cx="768696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input</a:t>
                </a:r>
              </a:p>
            </p:txBody>
          </p:sp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3E90DE33-00B1-43CF-9CF2-EAE5709877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69777" y="3352360"/>
                <a:ext cx="822912" cy="3568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/>
                  <a:t>output</a:t>
                </a:r>
              </a:p>
            </p:txBody>
          </p:sp>
        </p:grp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2ED31304-B84F-4D3B-8A8D-20002133AE62}"/>
              </a:ext>
            </a:extLst>
          </p:cNvPr>
          <p:cNvSpPr txBox="1">
            <a:spLocks/>
          </p:cNvSpPr>
          <p:nvPr/>
        </p:nvSpPr>
        <p:spPr>
          <a:xfrm>
            <a:off x="1179976" y="1717893"/>
            <a:ext cx="9916537" cy="54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They are named for the terminal that is shared by the input and the output</a:t>
            </a:r>
          </a:p>
        </p:txBody>
      </p:sp>
    </p:spTree>
    <p:extLst>
      <p:ext uri="{BB962C8B-B14F-4D97-AF65-F5344CB8AC3E}">
        <p14:creationId xmlns:p14="http://schemas.microsoft.com/office/powerpoint/2010/main" val="405045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24082</TotalTime>
  <Words>1087</Words>
  <Application>Microsoft Office PowerPoint</Application>
  <PresentationFormat>Widescreen</PresentationFormat>
  <Paragraphs>338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PNP Bipolar Junction Transistor (BJT)</vt:lpstr>
      <vt:lpstr>Bipolar Junction Transistor (BJT) types</vt:lpstr>
      <vt:lpstr>What types of transistors are these?  Identify the terminals.</vt:lpstr>
      <vt:lpstr>pnp BJT regions of operation</vt:lpstr>
      <vt:lpstr>npn BJT regions of operation</vt:lpstr>
      <vt:lpstr>Configurations of BJTs in circuits</vt:lpstr>
      <vt:lpstr>Output characteristics of a pnp BJT in common emitter configuration</vt:lpstr>
      <vt:lpstr>Note: base expanded in drawing only for ease of showing currents</vt:lpstr>
      <vt:lpstr>Figures of Merit of Bipolar Junction Transistors</vt:lpstr>
      <vt:lpstr>Figures of Merit of Bipolar Junction Transistors</vt:lpstr>
      <vt:lpstr>Equations for real pnp BJT</vt:lpstr>
      <vt:lpstr>Approximations valid for forward active region only</vt:lpstr>
      <vt:lpstr>More relationships valid for both pnp and npn BJTs</vt:lpstr>
      <vt:lpstr>One model of BJT in forward active region – diode and dependent current source</vt:lpstr>
      <vt:lpstr>What we talked about today</vt:lpstr>
      <vt:lpstr>PowerPoint Presentation</vt:lpstr>
      <vt:lpstr>What types of transistors are these?  Identify the terminals.</vt:lpstr>
      <vt:lpstr>What types of transistors are these?  Identify the terminals.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601</cp:revision>
  <dcterms:created xsi:type="dcterms:W3CDTF">2018-11-17T00:51:02Z</dcterms:created>
  <dcterms:modified xsi:type="dcterms:W3CDTF">2020-10-02T17:16:08Z</dcterms:modified>
</cp:coreProperties>
</file>