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47" r:id="rId3"/>
    <p:sldId id="448" r:id="rId4"/>
    <p:sldId id="449" r:id="rId5"/>
    <p:sldId id="429" r:id="rId6"/>
    <p:sldId id="430" r:id="rId7"/>
    <p:sldId id="359" r:id="rId8"/>
    <p:sldId id="373" r:id="rId9"/>
    <p:sldId id="377" r:id="rId10"/>
    <p:sldId id="415" r:id="rId11"/>
    <p:sldId id="398" r:id="rId12"/>
    <p:sldId id="403" r:id="rId13"/>
    <p:sldId id="397" r:id="rId14"/>
    <p:sldId id="406" r:id="rId15"/>
    <p:sldId id="401" r:id="rId16"/>
    <p:sldId id="416" r:id="rId17"/>
    <p:sldId id="431" r:id="rId18"/>
    <p:sldId id="417" r:id="rId19"/>
    <p:sldId id="418" r:id="rId20"/>
    <p:sldId id="432" r:id="rId21"/>
    <p:sldId id="434" r:id="rId22"/>
    <p:sldId id="433" r:id="rId23"/>
    <p:sldId id="435" r:id="rId24"/>
    <p:sldId id="436" r:id="rId25"/>
    <p:sldId id="450" r:id="rId26"/>
    <p:sldId id="40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B9CAE9"/>
    <a:srgbClr val="9FB7E1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27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6" y="24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34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\Documents\Linear%20Electronics\Diode%20equ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\Documents\Linear%20Electronics\Diode%20equ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\Documents\Linear%20Electronics\Diode%20equ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\Documents\Linear%20Electronics\Diode%20equa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Diode Current-Voltage Characteristics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Sheet1!$D$45:$D$62</c:f>
              <c:numCache>
                <c:formatCode>General</c:formatCode>
                <c:ptCount val="18"/>
                <c:pt idx="0">
                  <c:v>-4.9999999999998795E-2</c:v>
                </c:pt>
                <c:pt idx="1">
                  <c:v>1.2073675392798577E-15</c:v>
                </c:pt>
                <c:pt idx="2">
                  <c:v>5.000000000000121E-2</c:v>
                </c:pt>
                <c:pt idx="3">
                  <c:v>0.10000000000000121</c:v>
                </c:pt>
                <c:pt idx="4">
                  <c:v>0.15000000000000122</c:v>
                </c:pt>
                <c:pt idx="5">
                  <c:v>0.20000000000000123</c:v>
                </c:pt>
                <c:pt idx="6">
                  <c:v>0.25000000000000122</c:v>
                </c:pt>
                <c:pt idx="7">
                  <c:v>0.30000000000000121</c:v>
                </c:pt>
                <c:pt idx="8">
                  <c:v>0.3500000000000012</c:v>
                </c:pt>
                <c:pt idx="9">
                  <c:v>0.40000000000000119</c:v>
                </c:pt>
                <c:pt idx="10">
                  <c:v>0.45000000000000118</c:v>
                </c:pt>
                <c:pt idx="11">
                  <c:v>0.50000000000000122</c:v>
                </c:pt>
                <c:pt idx="12">
                  <c:v>0.55000000000000127</c:v>
                </c:pt>
                <c:pt idx="13">
                  <c:v>0.60000000000000131</c:v>
                </c:pt>
                <c:pt idx="14">
                  <c:v>0.65000000000000135</c:v>
                </c:pt>
                <c:pt idx="15">
                  <c:v>0.7000000000000014</c:v>
                </c:pt>
                <c:pt idx="16">
                  <c:v>0.7010000000000014</c:v>
                </c:pt>
                <c:pt idx="17">
                  <c:v>0.75100000000000144</c:v>
                </c:pt>
              </c:numCache>
            </c:numRef>
          </c:xVal>
          <c:yVal>
            <c:numRef>
              <c:f>Sheet1!$E$45:$E$62</c:f>
              <c:numCache>
                <c:formatCode>General</c:formatCode>
                <c:ptCount val="18"/>
                <c:pt idx="0">
                  <c:v>-8.5519498269847556E-14</c:v>
                </c:pt>
                <c:pt idx="1">
                  <c:v>4.6629367034256579E-27</c:v>
                </c:pt>
                <c:pt idx="2">
                  <c:v>5.9058380616592471E-13</c:v>
                </c:pt>
                <c:pt idx="3">
                  <c:v>4.6690599333859323E-12</c:v>
                </c:pt>
                <c:pt idx="4">
                  <c:v>3.2834355606309138E-11</c:v>
                </c:pt>
                <c:pt idx="5">
                  <c:v>2.2733932648225979E-10</c:v>
                </c:pt>
                <c:pt idx="6">
                  <c:v>1.5705591575392607E-9</c:v>
                </c:pt>
                <c:pt idx="7">
                  <c:v>1.0846617792027764E-8</c:v>
                </c:pt>
                <c:pt idx="8">
                  <c:v>7.4905576572258351E-8</c:v>
                </c:pt>
                <c:pt idx="9">
                  <c:v>5.1728637230701463E-7</c:v>
                </c:pt>
                <c:pt idx="10">
                  <c:v>5.1728637230701463E-7</c:v>
                </c:pt>
                <c:pt idx="11">
                  <c:v>5.1728637230701463E-7</c:v>
                </c:pt>
                <c:pt idx="12">
                  <c:v>5.1728637230701463E-7</c:v>
                </c:pt>
                <c:pt idx="13">
                  <c:v>5.1728637230701463E-7</c:v>
                </c:pt>
                <c:pt idx="14">
                  <c:v>5.1728637230701463E-7</c:v>
                </c:pt>
                <c:pt idx="15">
                  <c:v>5.1728637230701463E-7</c:v>
                </c:pt>
                <c:pt idx="16">
                  <c:v>100</c:v>
                </c:pt>
                <c:pt idx="17">
                  <c:v>1000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18-4422-A1BA-5A80C60B3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268096"/>
        <c:axId val="69809280"/>
      </c:scatterChart>
      <c:valAx>
        <c:axId val="59268096"/>
        <c:scaling>
          <c:orientation val="minMax"/>
          <c:max val="4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Base-Emitter Voltage (Volts)</a:t>
                </a:r>
              </a:p>
            </c:rich>
          </c:tx>
          <c:layout>
            <c:manualLayout>
              <c:xMode val="edge"/>
              <c:yMode val="edge"/>
              <c:x val="0.12658916722445607"/>
              <c:y val="0.922568414588800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69809280"/>
        <c:crosses val="autoZero"/>
        <c:crossBetween val="midCat"/>
      </c:valAx>
      <c:valAx>
        <c:axId val="69809280"/>
        <c:scaling>
          <c:orientation val="minMax"/>
          <c:max val="2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Base Current (Amps)</a:t>
                </a:r>
              </a:p>
            </c:rich>
          </c:tx>
          <c:layout>
            <c:manualLayout>
              <c:xMode val="edge"/>
              <c:yMode val="edge"/>
              <c:x val="3.0432136335970784E-2"/>
              <c:y val="0.327734365843333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59268096"/>
        <c:crosses val="autoZero"/>
        <c:crossBetween val="midCat"/>
        <c:majorUnit val="0.3333330000000000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Diode Current-Voltage Characteristics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Sheet1!$D$45:$D$62</c:f>
              <c:numCache>
                <c:formatCode>General</c:formatCode>
                <c:ptCount val="18"/>
                <c:pt idx="0">
                  <c:v>-4.9999999999998795E-2</c:v>
                </c:pt>
                <c:pt idx="1">
                  <c:v>1.2073675392798577E-15</c:v>
                </c:pt>
                <c:pt idx="2">
                  <c:v>5.000000000000121E-2</c:v>
                </c:pt>
                <c:pt idx="3">
                  <c:v>0.10000000000000121</c:v>
                </c:pt>
                <c:pt idx="4">
                  <c:v>0.15000000000000122</c:v>
                </c:pt>
                <c:pt idx="5">
                  <c:v>0.20000000000000123</c:v>
                </c:pt>
                <c:pt idx="6">
                  <c:v>0.25000000000000122</c:v>
                </c:pt>
                <c:pt idx="7">
                  <c:v>0.30000000000000121</c:v>
                </c:pt>
                <c:pt idx="8">
                  <c:v>0.3500000000000012</c:v>
                </c:pt>
                <c:pt idx="9">
                  <c:v>0.40000000000000119</c:v>
                </c:pt>
                <c:pt idx="10">
                  <c:v>0.45000000000000118</c:v>
                </c:pt>
                <c:pt idx="11">
                  <c:v>0.50000000000000122</c:v>
                </c:pt>
                <c:pt idx="12">
                  <c:v>0.55000000000000127</c:v>
                </c:pt>
                <c:pt idx="13">
                  <c:v>0.60000000000000131</c:v>
                </c:pt>
                <c:pt idx="14">
                  <c:v>0.65000000000000135</c:v>
                </c:pt>
                <c:pt idx="15">
                  <c:v>0.7000000000000014</c:v>
                </c:pt>
                <c:pt idx="16">
                  <c:v>0.7010000000000014</c:v>
                </c:pt>
                <c:pt idx="17">
                  <c:v>0.75100000000000144</c:v>
                </c:pt>
              </c:numCache>
            </c:numRef>
          </c:xVal>
          <c:yVal>
            <c:numRef>
              <c:f>Sheet1!$E$45:$E$62</c:f>
              <c:numCache>
                <c:formatCode>General</c:formatCode>
                <c:ptCount val="18"/>
                <c:pt idx="0">
                  <c:v>-8.5519498269847556E-14</c:v>
                </c:pt>
                <c:pt idx="1">
                  <c:v>4.6629367034256579E-27</c:v>
                </c:pt>
                <c:pt idx="2">
                  <c:v>5.9058380616592471E-13</c:v>
                </c:pt>
                <c:pt idx="3">
                  <c:v>4.6690599333859323E-12</c:v>
                </c:pt>
                <c:pt idx="4">
                  <c:v>3.2834355606309138E-11</c:v>
                </c:pt>
                <c:pt idx="5">
                  <c:v>2.2733932648225979E-10</c:v>
                </c:pt>
                <c:pt idx="6">
                  <c:v>1.5705591575392607E-9</c:v>
                </c:pt>
                <c:pt idx="7">
                  <c:v>1.0846617792027764E-8</c:v>
                </c:pt>
                <c:pt idx="8">
                  <c:v>7.4905576572258351E-8</c:v>
                </c:pt>
                <c:pt idx="9">
                  <c:v>5.1728637230701463E-7</c:v>
                </c:pt>
                <c:pt idx="10">
                  <c:v>5.1728637230701463E-7</c:v>
                </c:pt>
                <c:pt idx="11">
                  <c:v>5.1728637230701463E-7</c:v>
                </c:pt>
                <c:pt idx="12">
                  <c:v>5.1728637230701463E-7</c:v>
                </c:pt>
                <c:pt idx="13">
                  <c:v>5.1728637230701463E-7</c:v>
                </c:pt>
                <c:pt idx="14">
                  <c:v>5.1728637230701463E-7</c:v>
                </c:pt>
                <c:pt idx="15">
                  <c:v>5.1728637230701463E-7</c:v>
                </c:pt>
                <c:pt idx="16">
                  <c:v>100</c:v>
                </c:pt>
                <c:pt idx="17">
                  <c:v>1000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18-4422-A1BA-5A80C60B3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268096"/>
        <c:axId val="69809280"/>
      </c:scatterChart>
      <c:valAx>
        <c:axId val="59268096"/>
        <c:scaling>
          <c:orientation val="minMax"/>
          <c:max val="4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Base-Emitter Voltage (Volts)</a:t>
                </a:r>
              </a:p>
            </c:rich>
          </c:tx>
          <c:layout>
            <c:manualLayout>
              <c:xMode val="edge"/>
              <c:yMode val="edge"/>
              <c:x val="0.12658916722445607"/>
              <c:y val="0.922568414588800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69809280"/>
        <c:crosses val="autoZero"/>
        <c:crossBetween val="midCat"/>
      </c:valAx>
      <c:valAx>
        <c:axId val="69809280"/>
        <c:scaling>
          <c:orientation val="minMax"/>
          <c:max val="2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Base Current (Amps)</a:t>
                </a:r>
              </a:p>
            </c:rich>
          </c:tx>
          <c:layout>
            <c:manualLayout>
              <c:xMode val="edge"/>
              <c:yMode val="edge"/>
              <c:x val="3.0432136335970784E-2"/>
              <c:y val="0.327734365843333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59268096"/>
        <c:crosses val="autoZero"/>
        <c:crossBetween val="midCat"/>
        <c:majorUnit val="0.3333330000000000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Diode Current-Voltage Characteristics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Sheet1!$D$45:$D$62</c:f>
              <c:numCache>
                <c:formatCode>General</c:formatCode>
                <c:ptCount val="18"/>
                <c:pt idx="0">
                  <c:v>-4.9999999999998795E-2</c:v>
                </c:pt>
                <c:pt idx="1">
                  <c:v>1.2073675392798577E-15</c:v>
                </c:pt>
                <c:pt idx="2">
                  <c:v>5.000000000000121E-2</c:v>
                </c:pt>
                <c:pt idx="3">
                  <c:v>0.10000000000000121</c:v>
                </c:pt>
                <c:pt idx="4">
                  <c:v>0.15000000000000122</c:v>
                </c:pt>
                <c:pt idx="5">
                  <c:v>0.20000000000000123</c:v>
                </c:pt>
                <c:pt idx="6">
                  <c:v>0.25000000000000122</c:v>
                </c:pt>
                <c:pt idx="7">
                  <c:v>0.30000000000000121</c:v>
                </c:pt>
                <c:pt idx="8">
                  <c:v>0.3500000000000012</c:v>
                </c:pt>
                <c:pt idx="9">
                  <c:v>0.40000000000000119</c:v>
                </c:pt>
                <c:pt idx="10">
                  <c:v>0.45000000000000118</c:v>
                </c:pt>
                <c:pt idx="11">
                  <c:v>0.50000000000000122</c:v>
                </c:pt>
                <c:pt idx="12">
                  <c:v>0.55000000000000127</c:v>
                </c:pt>
                <c:pt idx="13">
                  <c:v>0.60000000000000131</c:v>
                </c:pt>
                <c:pt idx="14">
                  <c:v>0.65000000000000135</c:v>
                </c:pt>
                <c:pt idx="15">
                  <c:v>0.7000000000000014</c:v>
                </c:pt>
                <c:pt idx="16">
                  <c:v>0.7010000000000014</c:v>
                </c:pt>
                <c:pt idx="17">
                  <c:v>0.75100000000000144</c:v>
                </c:pt>
              </c:numCache>
            </c:numRef>
          </c:xVal>
          <c:yVal>
            <c:numRef>
              <c:f>Sheet1!$E$45:$E$62</c:f>
              <c:numCache>
                <c:formatCode>General</c:formatCode>
                <c:ptCount val="18"/>
                <c:pt idx="0">
                  <c:v>-8.5519498269847556E-14</c:v>
                </c:pt>
                <c:pt idx="1">
                  <c:v>4.6629367034256579E-27</c:v>
                </c:pt>
                <c:pt idx="2">
                  <c:v>5.9058380616592471E-13</c:v>
                </c:pt>
                <c:pt idx="3">
                  <c:v>4.6690599333859323E-12</c:v>
                </c:pt>
                <c:pt idx="4">
                  <c:v>3.2834355606309138E-11</c:v>
                </c:pt>
                <c:pt idx="5">
                  <c:v>2.2733932648225979E-10</c:v>
                </c:pt>
                <c:pt idx="6">
                  <c:v>1.5705591575392607E-9</c:v>
                </c:pt>
                <c:pt idx="7">
                  <c:v>1.0846617792027764E-8</c:v>
                </c:pt>
                <c:pt idx="8">
                  <c:v>7.4905576572258351E-8</c:v>
                </c:pt>
                <c:pt idx="9">
                  <c:v>5.1728637230701463E-7</c:v>
                </c:pt>
                <c:pt idx="10">
                  <c:v>5.1728637230701463E-7</c:v>
                </c:pt>
                <c:pt idx="11">
                  <c:v>5.1728637230701463E-7</c:v>
                </c:pt>
                <c:pt idx="12">
                  <c:v>5.1728637230701463E-7</c:v>
                </c:pt>
                <c:pt idx="13">
                  <c:v>5.1728637230701463E-7</c:v>
                </c:pt>
                <c:pt idx="14">
                  <c:v>5.1728637230701463E-7</c:v>
                </c:pt>
                <c:pt idx="15">
                  <c:v>5.1728637230701463E-7</c:v>
                </c:pt>
                <c:pt idx="16">
                  <c:v>100</c:v>
                </c:pt>
                <c:pt idx="17">
                  <c:v>1000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18-4422-A1BA-5A80C60B3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268096"/>
        <c:axId val="69809280"/>
      </c:scatterChart>
      <c:valAx>
        <c:axId val="59268096"/>
        <c:scaling>
          <c:orientation val="minMax"/>
          <c:max val="4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Base-Emitter Voltage (Volts)</a:t>
                </a:r>
              </a:p>
            </c:rich>
          </c:tx>
          <c:layout>
            <c:manualLayout>
              <c:xMode val="edge"/>
              <c:yMode val="edge"/>
              <c:x val="0.12658916722445607"/>
              <c:y val="0.922568414588800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69809280"/>
        <c:crosses val="autoZero"/>
        <c:crossBetween val="midCat"/>
      </c:valAx>
      <c:valAx>
        <c:axId val="69809280"/>
        <c:scaling>
          <c:orientation val="minMax"/>
          <c:max val="2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Base Current (Amps)</a:t>
                </a:r>
              </a:p>
            </c:rich>
          </c:tx>
          <c:layout>
            <c:manualLayout>
              <c:xMode val="edge"/>
              <c:yMode val="edge"/>
              <c:x val="3.0432136335970784E-2"/>
              <c:y val="0.327734365843333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59268096"/>
        <c:crosses val="autoZero"/>
        <c:crossBetween val="midCat"/>
        <c:majorUnit val="0.3333330000000000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Diode Current-Voltage Characteristics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Sheet1!$D$45:$D$62</c:f>
              <c:numCache>
                <c:formatCode>General</c:formatCode>
                <c:ptCount val="18"/>
                <c:pt idx="0">
                  <c:v>-4.9999999999998795E-2</c:v>
                </c:pt>
                <c:pt idx="1">
                  <c:v>1.2073675392798577E-15</c:v>
                </c:pt>
                <c:pt idx="2">
                  <c:v>5.000000000000121E-2</c:v>
                </c:pt>
                <c:pt idx="3">
                  <c:v>0.10000000000000121</c:v>
                </c:pt>
                <c:pt idx="4">
                  <c:v>0.15000000000000122</c:v>
                </c:pt>
                <c:pt idx="5">
                  <c:v>0.20000000000000123</c:v>
                </c:pt>
                <c:pt idx="6">
                  <c:v>0.25000000000000122</c:v>
                </c:pt>
                <c:pt idx="7">
                  <c:v>0.30000000000000121</c:v>
                </c:pt>
                <c:pt idx="8">
                  <c:v>0.3500000000000012</c:v>
                </c:pt>
                <c:pt idx="9">
                  <c:v>0.40000000000000119</c:v>
                </c:pt>
                <c:pt idx="10">
                  <c:v>0.45000000000000118</c:v>
                </c:pt>
                <c:pt idx="11">
                  <c:v>0.50000000000000122</c:v>
                </c:pt>
                <c:pt idx="12">
                  <c:v>0.55000000000000127</c:v>
                </c:pt>
                <c:pt idx="13">
                  <c:v>0.60000000000000131</c:v>
                </c:pt>
                <c:pt idx="14">
                  <c:v>0.65000000000000135</c:v>
                </c:pt>
                <c:pt idx="15">
                  <c:v>0.7000000000000014</c:v>
                </c:pt>
                <c:pt idx="16">
                  <c:v>0.7010000000000014</c:v>
                </c:pt>
                <c:pt idx="17">
                  <c:v>0.75100000000000144</c:v>
                </c:pt>
              </c:numCache>
            </c:numRef>
          </c:xVal>
          <c:yVal>
            <c:numRef>
              <c:f>Sheet1!$E$45:$E$62</c:f>
              <c:numCache>
                <c:formatCode>General</c:formatCode>
                <c:ptCount val="18"/>
                <c:pt idx="0">
                  <c:v>-8.5519498269847556E-14</c:v>
                </c:pt>
                <c:pt idx="1">
                  <c:v>4.6629367034256579E-27</c:v>
                </c:pt>
                <c:pt idx="2">
                  <c:v>5.9058380616592471E-13</c:v>
                </c:pt>
                <c:pt idx="3">
                  <c:v>4.6690599333859323E-12</c:v>
                </c:pt>
                <c:pt idx="4">
                  <c:v>3.2834355606309138E-11</c:v>
                </c:pt>
                <c:pt idx="5">
                  <c:v>2.2733932648225979E-10</c:v>
                </c:pt>
                <c:pt idx="6">
                  <c:v>1.5705591575392607E-9</c:v>
                </c:pt>
                <c:pt idx="7">
                  <c:v>1.0846617792027764E-8</c:v>
                </c:pt>
                <c:pt idx="8">
                  <c:v>7.4905576572258351E-8</c:v>
                </c:pt>
                <c:pt idx="9">
                  <c:v>5.1728637230701463E-7</c:v>
                </c:pt>
                <c:pt idx="10">
                  <c:v>5.1728637230701463E-7</c:v>
                </c:pt>
                <c:pt idx="11">
                  <c:v>5.1728637230701463E-7</c:v>
                </c:pt>
                <c:pt idx="12">
                  <c:v>5.1728637230701463E-7</c:v>
                </c:pt>
                <c:pt idx="13">
                  <c:v>5.1728637230701463E-7</c:v>
                </c:pt>
                <c:pt idx="14">
                  <c:v>5.1728637230701463E-7</c:v>
                </c:pt>
                <c:pt idx="15">
                  <c:v>5.1728637230701463E-7</c:v>
                </c:pt>
                <c:pt idx="16">
                  <c:v>100</c:v>
                </c:pt>
                <c:pt idx="17">
                  <c:v>1000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18-4422-A1BA-5A80C60B3E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268096"/>
        <c:axId val="69809280"/>
      </c:scatterChart>
      <c:valAx>
        <c:axId val="59268096"/>
        <c:scaling>
          <c:orientation val="minMax"/>
          <c:max val="4"/>
          <c:min val="0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Base-Emitter Voltage (Volts)</a:t>
                </a:r>
              </a:p>
            </c:rich>
          </c:tx>
          <c:layout>
            <c:manualLayout>
              <c:xMode val="edge"/>
              <c:yMode val="edge"/>
              <c:x val="0.12658916722445607"/>
              <c:y val="0.922568414588800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69809280"/>
        <c:crosses val="autoZero"/>
        <c:crossBetween val="midCat"/>
      </c:valAx>
      <c:valAx>
        <c:axId val="69809280"/>
        <c:scaling>
          <c:orientation val="minMax"/>
          <c:max val="2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/>
                  <a:t>Base Current (Amps)</a:t>
                </a:r>
              </a:p>
            </c:rich>
          </c:tx>
          <c:layout>
            <c:manualLayout>
              <c:xMode val="edge"/>
              <c:yMode val="edge"/>
              <c:x val="3.0432136335970784E-2"/>
              <c:y val="0.327734365843333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in"/>
        <c:tickLblPos val="nextTo"/>
        <c:crossAx val="59268096"/>
        <c:crosses val="autoZero"/>
        <c:crossBetween val="midCat"/>
        <c:majorUnit val="0.3333330000000000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6.png"/><Relationship Id="rId3" Type="http://schemas.openxmlformats.org/officeDocument/2006/relationships/image" Target="../media/image25.png"/><Relationship Id="rId7" Type="http://schemas.openxmlformats.org/officeDocument/2006/relationships/image" Target="../media/image18.png"/><Relationship Id="rId12" Type="http://schemas.openxmlformats.org/officeDocument/2006/relationships/image" Target="../media/image2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12.png"/><Relationship Id="rId5" Type="http://schemas.openxmlformats.org/officeDocument/2006/relationships/image" Target="../media/image16.png"/><Relationship Id="rId15" Type="http://schemas.openxmlformats.org/officeDocument/2006/relationships/image" Target="../media/image28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14.png"/><Relationship Id="rId7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3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17" Type="http://schemas.openxmlformats.org/officeDocument/2006/relationships/image" Target="../media/image110.png"/><Relationship Id="rId2" Type="http://schemas.openxmlformats.org/officeDocument/2006/relationships/image" Target="../media/image30.png"/><Relationship Id="rId16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5" Type="http://schemas.openxmlformats.org/officeDocument/2006/relationships/image" Target="../media/image54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5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14.png"/><Relationship Id="rId7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0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40.png"/><Relationship Id="rId3" Type="http://schemas.openxmlformats.org/officeDocument/2006/relationships/image" Target="../media/image3.png"/><Relationship Id="rId7" Type="http://schemas.openxmlformats.org/officeDocument/2006/relationships/image" Target="../media/image33.png"/><Relationship Id="rId12" Type="http://schemas.openxmlformats.org/officeDocument/2006/relationships/image" Target="../media/image39.png"/><Relationship Id="rId17" Type="http://schemas.openxmlformats.org/officeDocument/2006/relationships/image" Target="../media/image57.png"/><Relationship Id="rId2" Type="http://schemas.openxmlformats.org/officeDocument/2006/relationships/image" Target="../media/image2.png"/><Relationship Id="rId16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38.png"/><Relationship Id="rId5" Type="http://schemas.openxmlformats.org/officeDocument/2006/relationships/image" Target="../media/image31.png"/><Relationship Id="rId15" Type="http://schemas.openxmlformats.org/officeDocument/2006/relationships/image" Target="../media/image7.png"/><Relationship Id="rId10" Type="http://schemas.openxmlformats.org/officeDocument/2006/relationships/image" Target="../media/image37.png"/><Relationship Id="rId4" Type="http://schemas.openxmlformats.org/officeDocument/2006/relationships/image" Target="../media/image30.png"/><Relationship Id="rId9" Type="http://schemas.openxmlformats.org/officeDocument/2006/relationships/image" Target="../media/image36.png"/><Relationship Id="rId1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14.png"/><Relationship Id="rId7" Type="http://schemas.openxmlformats.org/officeDocument/2006/relationships/image" Target="../media/image44.png"/><Relationship Id="rId2" Type="http://schemas.openxmlformats.org/officeDocument/2006/relationships/image" Target="../media/image13.png"/><Relationship Id="rId16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0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14.png"/><Relationship Id="rId7" Type="http://schemas.openxmlformats.org/officeDocument/2006/relationships/image" Target="../media/image44.png"/><Relationship Id="rId17" Type="http://schemas.openxmlformats.org/officeDocument/2006/relationships/image" Target="../media/image61.png"/><Relationship Id="rId2" Type="http://schemas.openxmlformats.org/officeDocument/2006/relationships/image" Target="../media/image59.png"/><Relationship Id="rId16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0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14.png"/><Relationship Id="rId7" Type="http://schemas.openxmlformats.org/officeDocument/2006/relationships/image" Target="../media/image44.png"/><Relationship Id="rId17" Type="http://schemas.openxmlformats.org/officeDocument/2006/relationships/image" Target="../media/image61.png"/><Relationship Id="rId2" Type="http://schemas.openxmlformats.org/officeDocument/2006/relationships/image" Target="../media/image59.png"/><Relationship Id="rId16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0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0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9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6.png"/><Relationship Id="rId3" Type="http://schemas.openxmlformats.org/officeDocument/2006/relationships/image" Target="../media/image25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8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operation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1018910" y="2732182"/>
            <a:ext cx="6650238" cy="2763402"/>
            <a:chOff x="529812" y="2668386"/>
            <a:chExt cx="6650238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5212205" y="3558881"/>
              <a:ext cx="10911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4354541" y="4355908"/>
                  <a:ext cx="74501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.7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54541" y="4355908"/>
                  <a:ext cx="745012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32693" y="36817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32693" y="36817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605823" y="31890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5823" y="31890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109304" y="398956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04" y="3989568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349644" y="295082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9644" y="2950824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529812" y="3781561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812" y="3781561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4513389" cy="2364471"/>
              <a:chOff x="1495046" y="2668386"/>
              <a:chExt cx="4513389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4513389" cy="2362370"/>
                <a:chOff x="-1462258" y="2775489"/>
                <a:chExt cx="4513389" cy="236237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28062" y="3867141"/>
                  <a:ext cx="1538035" cy="1003402"/>
                  <a:chOff x="8441530" y="3402878"/>
                  <a:chExt cx="1538035" cy="1003402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  <a:endCxn id="186" idx="4"/>
                  </p:cNvCxnSpPr>
                  <p:nvPr/>
                </p:nvCxnSpPr>
                <p:spPr>
                  <a:xfrm rot="5400000" flipH="1" flipV="1">
                    <a:off x="8599557" y="3267087"/>
                    <a:ext cx="3886" cy="31994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089411" y="3904579"/>
                    <a:ext cx="100340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449554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3467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 flipV="1">
              <a:off x="2573134" y="4635681"/>
              <a:ext cx="373658" cy="217606"/>
              <a:chOff x="1360627" y="3631962"/>
              <a:chExt cx="373658" cy="217606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248030" y="468451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8030" y="4684518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140715" y="355071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0715" y="3550714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211569" y="433891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1569" y="4338918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5050969" y="4341486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886984"/>
              <a:ext cx="0" cy="7509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5027013" y="438479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7013" y="4384796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5024293" y="423276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24293" y="4232766"/>
                  <a:ext cx="410690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/>
              <p:nvPr/>
            </p:nvSpPr>
            <p:spPr>
              <a:xfrm>
                <a:off x="2478759" y="4552415"/>
                <a:ext cx="5672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𝑏𝑏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759" y="4552415"/>
                <a:ext cx="56720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7750005" y="2210105"/>
            <a:ext cx="3867507" cy="1534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Apply Kirchhoff’s voltage law around the inner loop.</a:t>
            </a:r>
          </a:p>
          <a:p>
            <a:pPr marL="0" indent="0">
              <a:buNone/>
            </a:pPr>
            <a:r>
              <a:rPr lang="en-US" sz="2000" dirty="0"/>
              <a:t>0 =  - 0.7 V - I</a:t>
            </a:r>
            <a:r>
              <a:rPr lang="en-US" sz="2000" baseline="-25000" dirty="0"/>
              <a:t>D</a:t>
            </a:r>
            <a:r>
              <a:rPr lang="en-US" sz="2000" dirty="0"/>
              <a:t> R</a:t>
            </a:r>
            <a:r>
              <a:rPr lang="en-US" sz="2000" baseline="-25000" dirty="0"/>
              <a:t>1</a:t>
            </a:r>
            <a:r>
              <a:rPr lang="en-US" sz="2000" dirty="0"/>
              <a:t> + </a:t>
            </a:r>
            <a:r>
              <a:rPr lang="en-US" sz="2000" dirty="0" err="1"/>
              <a:t>V</a:t>
            </a:r>
            <a:r>
              <a:rPr lang="en-US" sz="2000" baseline="-25000" dirty="0" err="1"/>
              <a:t>bb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D</a:t>
            </a:r>
            <a:r>
              <a:rPr lang="en-US" sz="2000" dirty="0"/>
              <a:t> = ( </a:t>
            </a:r>
            <a:r>
              <a:rPr lang="en-US" sz="2000" dirty="0" err="1"/>
              <a:t>V</a:t>
            </a:r>
            <a:r>
              <a:rPr lang="en-US" sz="2000" baseline="-25000" dirty="0" err="1"/>
              <a:t>bb</a:t>
            </a:r>
            <a:r>
              <a:rPr lang="en-US" sz="2000" dirty="0"/>
              <a:t>  - 0.7 V) / R</a:t>
            </a:r>
            <a:r>
              <a:rPr lang="en-US" sz="2000" baseline="-25000" dirty="0"/>
              <a:t>1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DFF6216-5F6F-40C4-A4BD-9BBA2E84F2D5}"/>
              </a:ext>
            </a:extLst>
          </p:cNvPr>
          <p:cNvGrpSpPr/>
          <p:nvPr/>
        </p:nvGrpSpPr>
        <p:grpSpPr>
          <a:xfrm>
            <a:off x="5726912" y="3950780"/>
            <a:ext cx="1067767" cy="844359"/>
            <a:chOff x="1424581" y="3488400"/>
            <a:chExt cx="1067767" cy="844359"/>
          </a:xfrm>
        </p:grpSpPr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3AE01C95-51C3-4285-B3A5-4CD35322F279}"/>
                </a:ext>
              </a:extLst>
            </p:cNvPr>
            <p:cNvGrpSpPr/>
            <p:nvPr/>
          </p:nvGrpSpPr>
          <p:grpSpPr>
            <a:xfrm>
              <a:off x="1424581" y="3488400"/>
              <a:ext cx="1067767" cy="844359"/>
              <a:chOff x="1424581" y="3488400"/>
              <a:chExt cx="1067767" cy="844359"/>
            </a:xfrm>
          </p:grpSpPr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CEFE1D56-F2F6-4DB5-AF89-B867A2ABF6D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424581" y="3488400"/>
                <a:ext cx="0" cy="45720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Diamond 107">
                <a:extLst>
                  <a:ext uri="{FF2B5EF4-FFF2-40B4-BE49-F238E27FC236}">
                    <a16:creationId xmlns:a16="http://schemas.microsoft.com/office/drawing/2014/main" id="{C72A5084-77C9-47BF-BE5F-990969164F13}"/>
                  </a:ext>
                </a:extLst>
              </p:cNvPr>
              <p:cNvSpPr/>
              <p:nvPr/>
            </p:nvSpPr>
            <p:spPr>
              <a:xfrm>
                <a:off x="1902413" y="3509803"/>
                <a:ext cx="589935" cy="822956"/>
              </a:xfrm>
              <a:prstGeom prst="diamond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36840AB3-F0A4-4B17-999D-CFF229013121}"/>
                </a:ext>
              </a:extLst>
            </p:cNvPr>
            <p:cNvCxnSpPr/>
            <p:nvPr/>
          </p:nvCxnSpPr>
          <p:spPr>
            <a:xfrm flipV="1">
              <a:off x="2195202" y="3759599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5E6FE071-369C-4572-877B-A102AAA4FFD4}"/>
              </a:ext>
            </a:extLst>
          </p:cNvPr>
          <p:cNvSpPr txBox="1">
            <a:spLocks/>
          </p:cNvSpPr>
          <p:nvPr/>
        </p:nvSpPr>
        <p:spPr>
          <a:xfrm>
            <a:off x="6828394" y="4383764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D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CD341512-BAAA-4918-9060-865A49F2F4BB}"/>
              </a:ext>
            </a:extLst>
          </p:cNvPr>
          <p:cNvCxnSpPr>
            <a:cxnSpLocks/>
          </p:cNvCxnSpPr>
          <p:nvPr/>
        </p:nvCxnSpPr>
        <p:spPr>
          <a:xfrm flipV="1">
            <a:off x="6497533" y="4799614"/>
            <a:ext cx="0" cy="294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9BB2E8AE-32FB-4FAE-BBCD-AACE3E22DE0B}"/>
              </a:ext>
            </a:extLst>
          </p:cNvPr>
          <p:cNvCxnSpPr>
            <a:cxnSpLocks/>
          </p:cNvCxnSpPr>
          <p:nvPr/>
        </p:nvCxnSpPr>
        <p:spPr>
          <a:xfrm flipV="1">
            <a:off x="6501967" y="3622222"/>
            <a:ext cx="0" cy="351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719062F0-9615-4221-A67D-203328416834}"/>
              </a:ext>
            </a:extLst>
          </p:cNvPr>
          <p:cNvSpPr txBox="1">
            <a:spLocks/>
          </p:cNvSpPr>
          <p:nvPr/>
        </p:nvSpPr>
        <p:spPr>
          <a:xfrm>
            <a:off x="7799283" y="3845358"/>
            <a:ext cx="3867507" cy="22774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Since we know that the current around the outer loop is </a:t>
            </a:r>
            <a:r>
              <a:rPr lang="el-GR" sz="2000" dirty="0"/>
              <a:t>β </a:t>
            </a:r>
            <a:r>
              <a:rPr lang="en-US" sz="2000" dirty="0"/>
              <a:t>I</a:t>
            </a:r>
            <a:r>
              <a:rPr lang="en-US" sz="2000" baseline="-25000" dirty="0"/>
              <a:t>D</a:t>
            </a:r>
            <a:r>
              <a:rPr lang="en-US" sz="2000" dirty="0"/>
              <a:t>, do KVL around the outer loop</a:t>
            </a:r>
          </a:p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- R</a:t>
            </a:r>
            <a:r>
              <a:rPr lang="en-US" sz="2000" baseline="-25000" dirty="0"/>
              <a:t>C</a:t>
            </a:r>
            <a:r>
              <a:rPr lang="en-US" sz="2000" dirty="0"/>
              <a:t> </a:t>
            </a:r>
            <a:r>
              <a:rPr lang="el-GR" sz="2000" dirty="0"/>
              <a:t>β </a:t>
            </a:r>
            <a:r>
              <a:rPr lang="en-US" sz="2000" dirty="0"/>
              <a:t>I</a:t>
            </a:r>
            <a:r>
              <a:rPr lang="en-US" sz="2000" baseline="-25000" dirty="0"/>
              <a:t>D  </a:t>
            </a:r>
            <a:r>
              <a:rPr lang="en-US" sz="2000" dirty="0"/>
              <a:t>+ </a:t>
            </a:r>
            <a:r>
              <a:rPr lang="en-US" sz="2000" dirty="0" err="1"/>
              <a:t>V</a:t>
            </a:r>
            <a:r>
              <a:rPr lang="en-US" sz="2000" baseline="-25000" dirty="0" err="1"/>
              <a:t>cc</a:t>
            </a:r>
            <a:r>
              <a:rPr lang="en-US" sz="2000" dirty="0"/>
              <a:t> = 0</a:t>
            </a:r>
          </a:p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- </a:t>
            </a:r>
            <a:r>
              <a:rPr lang="en-US" sz="2000" dirty="0" err="1"/>
              <a:t>V</a:t>
            </a:r>
            <a:r>
              <a:rPr lang="en-US" sz="2000" baseline="-25000" dirty="0" err="1"/>
              <a:t>cc</a:t>
            </a:r>
            <a:r>
              <a:rPr lang="en-US" sz="2000" dirty="0"/>
              <a:t>  + R</a:t>
            </a:r>
            <a:r>
              <a:rPr lang="en-US" sz="2000" baseline="-25000" dirty="0"/>
              <a:t>C</a:t>
            </a:r>
            <a:r>
              <a:rPr lang="en-US" sz="2000" dirty="0"/>
              <a:t> </a:t>
            </a:r>
            <a:r>
              <a:rPr lang="el-GR" sz="2000" dirty="0"/>
              <a:t>β </a:t>
            </a:r>
            <a:r>
              <a:rPr lang="en-US" sz="2000" dirty="0"/>
              <a:t>I</a:t>
            </a:r>
            <a:r>
              <a:rPr lang="en-US" sz="2000" baseline="-25000" dirty="0"/>
              <a:t>D</a:t>
            </a:r>
            <a:endParaRPr lang="en-US" sz="2000" dirty="0"/>
          </a:p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- </a:t>
            </a:r>
            <a:r>
              <a:rPr lang="en-US" sz="2000" dirty="0" err="1"/>
              <a:t>V</a:t>
            </a:r>
            <a:r>
              <a:rPr lang="en-US" sz="2000" baseline="-25000" dirty="0" err="1"/>
              <a:t>cc</a:t>
            </a:r>
            <a:r>
              <a:rPr lang="en-US" sz="2000" dirty="0"/>
              <a:t>  + R</a:t>
            </a:r>
            <a:r>
              <a:rPr lang="en-US" sz="2000" baseline="-25000" dirty="0"/>
              <a:t>C</a:t>
            </a:r>
            <a:r>
              <a:rPr lang="en-US" sz="2000" dirty="0"/>
              <a:t> </a:t>
            </a:r>
            <a:r>
              <a:rPr lang="el-GR" sz="2000" dirty="0"/>
              <a:t>β </a:t>
            </a:r>
            <a:r>
              <a:rPr lang="en-US" sz="2000" dirty="0"/>
              <a:t> ( </a:t>
            </a:r>
            <a:r>
              <a:rPr lang="en-US" sz="2000" dirty="0" err="1"/>
              <a:t>V</a:t>
            </a:r>
            <a:r>
              <a:rPr lang="en-US" sz="2000" baseline="-25000" dirty="0" err="1"/>
              <a:t>bb</a:t>
            </a:r>
            <a:r>
              <a:rPr lang="en-US" sz="2000" dirty="0"/>
              <a:t>  - 0.7 V) / R</a:t>
            </a:r>
            <a:r>
              <a:rPr lang="en-US" sz="2000" baseline="-25000" dirty="0"/>
              <a:t>1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88DCEE8-F277-44E9-BBBD-91DEFD0A42E5}"/>
                  </a:ext>
                </a:extLst>
              </p:cNvPr>
              <p:cNvSpPr/>
              <p:nvPr/>
            </p:nvSpPr>
            <p:spPr>
              <a:xfrm>
                <a:off x="6792501" y="343074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88DCEE8-F277-44E9-BBBD-91DEFD0A42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501" y="3430745"/>
                <a:ext cx="4106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75289563-9B45-46E8-B1A6-211A03AD381F}"/>
                  </a:ext>
                </a:extLst>
              </p:cNvPr>
              <p:cNvSpPr/>
              <p:nvPr/>
            </p:nvSpPr>
            <p:spPr>
              <a:xfrm>
                <a:off x="6875824" y="490988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75289563-9B45-46E8-B1A6-211A03AD38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5824" y="4909881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BE61BF4E-F396-4A4A-8109-891E4EEC356B}"/>
              </a:ext>
            </a:extLst>
          </p:cNvPr>
          <p:cNvSpPr txBox="1">
            <a:spLocks/>
          </p:cNvSpPr>
          <p:nvPr/>
        </p:nvSpPr>
        <p:spPr>
          <a:xfrm>
            <a:off x="5146443" y="4007221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D</a:t>
            </a: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75A31F2C-09C9-46A8-9F4A-B4BFC621CCED}"/>
              </a:ext>
            </a:extLst>
          </p:cNvPr>
          <p:cNvCxnSpPr>
            <a:cxnSpLocks/>
          </p:cNvCxnSpPr>
          <p:nvPr/>
        </p:nvCxnSpPr>
        <p:spPr>
          <a:xfrm flipH="1">
            <a:off x="5091605" y="4068195"/>
            <a:ext cx="3828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9810F720-FB77-4A95-8A34-43ECBD71A5E4}"/>
              </a:ext>
            </a:extLst>
          </p:cNvPr>
          <p:cNvSpPr/>
          <p:nvPr/>
        </p:nvSpPr>
        <p:spPr>
          <a:xfrm>
            <a:off x="8218967" y="3169259"/>
            <a:ext cx="2081242" cy="630818"/>
          </a:xfrm>
          <a:prstGeom prst="ellipse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24B52BA-FDD9-450C-8E7E-754D9537579F}"/>
              </a:ext>
            </a:extLst>
          </p:cNvPr>
          <p:cNvSpPr/>
          <p:nvPr/>
        </p:nvSpPr>
        <p:spPr>
          <a:xfrm>
            <a:off x="9920334" y="3526542"/>
            <a:ext cx="1633331" cy="1818371"/>
          </a:xfrm>
          <a:custGeom>
            <a:avLst/>
            <a:gdLst>
              <a:gd name="connsiteX0" fmla="*/ 542260 w 1633331"/>
              <a:gd name="connsiteY0" fmla="*/ 0 h 1829004"/>
              <a:gd name="connsiteX1" fmla="*/ 1127051 w 1633331"/>
              <a:gd name="connsiteY1" fmla="*/ 53163 h 1829004"/>
              <a:gd name="connsiteX2" fmla="*/ 1424762 w 1633331"/>
              <a:gd name="connsiteY2" fmla="*/ 170121 h 1829004"/>
              <a:gd name="connsiteX3" fmla="*/ 1573618 w 1633331"/>
              <a:gd name="connsiteY3" fmla="*/ 372140 h 1829004"/>
              <a:gd name="connsiteX4" fmla="*/ 1626781 w 1633331"/>
              <a:gd name="connsiteY4" fmla="*/ 648586 h 1829004"/>
              <a:gd name="connsiteX5" fmla="*/ 1435395 w 1633331"/>
              <a:gd name="connsiteY5" fmla="*/ 1063256 h 1829004"/>
              <a:gd name="connsiteX6" fmla="*/ 925032 w 1633331"/>
              <a:gd name="connsiteY6" fmla="*/ 1435396 h 1829004"/>
              <a:gd name="connsiteX7" fmla="*/ 350874 w 1633331"/>
              <a:gd name="connsiteY7" fmla="*/ 1765005 h 1829004"/>
              <a:gd name="connsiteX8" fmla="*/ 0 w 1633331"/>
              <a:gd name="connsiteY8" fmla="*/ 1828800 h 1829004"/>
              <a:gd name="connsiteX0" fmla="*/ 372139 w 1633331"/>
              <a:gd name="connsiteY0" fmla="*/ 0 h 1818371"/>
              <a:gd name="connsiteX1" fmla="*/ 1127051 w 1633331"/>
              <a:gd name="connsiteY1" fmla="*/ 42530 h 1818371"/>
              <a:gd name="connsiteX2" fmla="*/ 1424762 w 1633331"/>
              <a:gd name="connsiteY2" fmla="*/ 159488 h 1818371"/>
              <a:gd name="connsiteX3" fmla="*/ 1573618 w 1633331"/>
              <a:gd name="connsiteY3" fmla="*/ 361507 h 1818371"/>
              <a:gd name="connsiteX4" fmla="*/ 1626781 w 1633331"/>
              <a:gd name="connsiteY4" fmla="*/ 637953 h 1818371"/>
              <a:gd name="connsiteX5" fmla="*/ 1435395 w 1633331"/>
              <a:gd name="connsiteY5" fmla="*/ 1052623 h 1818371"/>
              <a:gd name="connsiteX6" fmla="*/ 925032 w 1633331"/>
              <a:gd name="connsiteY6" fmla="*/ 1424763 h 1818371"/>
              <a:gd name="connsiteX7" fmla="*/ 350874 w 1633331"/>
              <a:gd name="connsiteY7" fmla="*/ 1754372 h 1818371"/>
              <a:gd name="connsiteX8" fmla="*/ 0 w 1633331"/>
              <a:gd name="connsiteY8" fmla="*/ 1818167 h 18183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33331" h="1818371">
                <a:moveTo>
                  <a:pt x="372139" y="0"/>
                </a:moveTo>
                <a:cubicBezTo>
                  <a:pt x="590992" y="12405"/>
                  <a:pt x="951614" y="15949"/>
                  <a:pt x="1127051" y="42530"/>
                </a:cubicBezTo>
                <a:cubicBezTo>
                  <a:pt x="1302488" y="69111"/>
                  <a:pt x="1350334" y="106325"/>
                  <a:pt x="1424762" y="159488"/>
                </a:cubicBezTo>
                <a:cubicBezTo>
                  <a:pt x="1499190" y="212651"/>
                  <a:pt x="1539948" y="281763"/>
                  <a:pt x="1573618" y="361507"/>
                </a:cubicBezTo>
                <a:cubicBezTo>
                  <a:pt x="1607288" y="441251"/>
                  <a:pt x="1649818" y="522767"/>
                  <a:pt x="1626781" y="637953"/>
                </a:cubicBezTo>
                <a:cubicBezTo>
                  <a:pt x="1603744" y="753139"/>
                  <a:pt x="1552353" y="921488"/>
                  <a:pt x="1435395" y="1052623"/>
                </a:cubicBezTo>
                <a:cubicBezTo>
                  <a:pt x="1318437" y="1183758"/>
                  <a:pt x="1105785" y="1307805"/>
                  <a:pt x="925032" y="1424763"/>
                </a:cubicBezTo>
                <a:cubicBezTo>
                  <a:pt x="744279" y="1541721"/>
                  <a:pt x="505046" y="1688805"/>
                  <a:pt x="350874" y="1754372"/>
                </a:cubicBezTo>
                <a:cubicBezTo>
                  <a:pt x="196702" y="1819939"/>
                  <a:pt x="98351" y="1819053"/>
                  <a:pt x="0" y="1818167"/>
                </a:cubicBezTo>
              </a:path>
            </a:pathLst>
          </a:custGeom>
          <a:noFill/>
          <a:ln w="19050"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10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B5EDE-81B3-43F9-8223-13F885A34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039E0-F40E-4464-971D-0BBBCF7D9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86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Example 1 DC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06" y="16034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choose </a:t>
            </a:r>
            <a:r>
              <a:rPr lang="en-US" dirty="0" err="1"/>
              <a:t>R</a:t>
            </a:r>
            <a:r>
              <a:rPr lang="en-US" baseline="-25000" dirty="0" err="1"/>
              <a:t>c</a:t>
            </a:r>
            <a:r>
              <a:rPr lang="en-US" dirty="0"/>
              <a:t> so that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4.0 V.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836206" y="2732182"/>
            <a:ext cx="6410417" cy="2763402"/>
            <a:chOff x="347108" y="2668386"/>
            <a:chExt cx="6410417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4194926" y="2832587"/>
                  <a:ext cx="90774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dirty="0"/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??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94926" y="2832587"/>
                  <a:ext cx="907749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8V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5195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4471"/>
              <a:chOff x="1495046" y="2668386"/>
              <a:chExt cx="3734917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 flipV="1">
              <a:off x="2573134" y="4631037"/>
              <a:ext cx="373658" cy="220165"/>
              <a:chOff x="1360627" y="3634047"/>
              <a:chExt cx="373658" cy="220165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4047"/>
                <a:ext cx="365760" cy="220165"/>
                <a:chOff x="1360627" y="3634047"/>
                <a:chExt cx="365760" cy="22016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8542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07783"/>
                <a:ext cx="365760" cy="71935"/>
                <a:chOff x="1360627" y="356211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5621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887008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/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𝑏𝑏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/>
                        <m:t>= </m:t>
                      </m:r>
                      <m:r>
                        <m:rPr>
                          <m:nor/>
                        </m:rPr>
                        <a:rPr lang="en-US" b="0" i="0" dirty="0" smtClean="0"/>
                        <m:t>2</m:t>
                      </m:r>
                      <m:r>
                        <m:rPr>
                          <m:nor/>
                        </m:rPr>
                        <a:rPr lang="en-US" dirty="0"/>
                        <m:t>V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4082514" y="4214689"/>
            <a:ext cx="6802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5966111" y="288411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8F0E6EBF-1816-4973-8682-76667985325C}"/>
              </a:ext>
            </a:extLst>
          </p:cNvPr>
          <p:cNvSpPr txBox="1">
            <a:spLocks/>
          </p:cNvSpPr>
          <p:nvPr/>
        </p:nvSpPr>
        <p:spPr>
          <a:xfrm>
            <a:off x="7315895" y="3979813"/>
            <a:ext cx="4340098" cy="731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Substitute model and find I</a:t>
            </a:r>
            <a:r>
              <a:rPr lang="en-US" sz="2400" baseline="-25000" dirty="0"/>
              <a:t>B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37E18EFA-04C8-4C29-BB73-A522ACF9337D}"/>
              </a:ext>
            </a:extLst>
          </p:cNvPr>
          <p:cNvSpPr txBox="1">
            <a:spLocks/>
          </p:cNvSpPr>
          <p:nvPr/>
        </p:nvSpPr>
        <p:spPr>
          <a:xfrm>
            <a:off x="7246623" y="2710563"/>
            <a:ext cx="4340098" cy="731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type of transistor is it?</a:t>
            </a:r>
            <a:endParaRPr lang="en-US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67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8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Example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06" y="16034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choose </a:t>
            </a:r>
            <a:r>
              <a:rPr lang="en-US" dirty="0" err="1"/>
              <a:t>R</a:t>
            </a:r>
            <a:r>
              <a:rPr lang="en-US" baseline="-25000" dirty="0" err="1"/>
              <a:t>c</a:t>
            </a:r>
            <a:r>
              <a:rPr lang="en-US" dirty="0"/>
              <a:t> so that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4.0 V.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8F0E6EBF-1816-4973-8682-76667985325C}"/>
              </a:ext>
            </a:extLst>
          </p:cNvPr>
          <p:cNvSpPr txBox="1">
            <a:spLocks/>
          </p:cNvSpPr>
          <p:nvPr/>
        </p:nvSpPr>
        <p:spPr>
          <a:xfrm>
            <a:off x="7499825" y="2534137"/>
            <a:ext cx="4340098" cy="731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Substitute model and find I</a:t>
            </a:r>
            <a:r>
              <a:rPr lang="en-US" sz="2000" baseline="-25000" dirty="0"/>
              <a:t>B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DA4BF23-AA3E-4FB2-9280-D8E1720A7613}"/>
              </a:ext>
            </a:extLst>
          </p:cNvPr>
          <p:cNvGrpSpPr/>
          <p:nvPr/>
        </p:nvGrpSpPr>
        <p:grpSpPr>
          <a:xfrm>
            <a:off x="603454" y="2764344"/>
            <a:ext cx="6408254" cy="2763402"/>
            <a:chOff x="697045" y="2782817"/>
            <a:chExt cx="6408254" cy="2763402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73ACCDB-00DD-42A6-B374-CEC38C122C0B}"/>
                </a:ext>
              </a:extLst>
            </p:cNvPr>
            <p:cNvCxnSpPr/>
            <p:nvPr/>
          </p:nvCxnSpPr>
          <p:spPr>
            <a:xfrm>
              <a:off x="3814417" y="4251395"/>
              <a:ext cx="6802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/>
                <p:nvPr/>
              </p:nvSpPr>
              <p:spPr>
                <a:xfrm>
                  <a:off x="3828646" y="4230229"/>
                  <a:ext cx="8263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8646" y="4230229"/>
                  <a:ext cx="82638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/>
                <p:nvPr/>
              </p:nvSpPr>
              <p:spPr>
                <a:xfrm>
                  <a:off x="5937123" y="2899300"/>
                  <a:ext cx="8180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7123" y="2899300"/>
                  <a:ext cx="818044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73D4EE9D-65BC-4E3F-B2A8-562CE553D9AF}"/>
                </a:ext>
              </a:extLst>
            </p:cNvPr>
            <p:cNvCxnSpPr>
              <a:cxnSpLocks/>
            </p:cNvCxnSpPr>
            <p:nvPr/>
          </p:nvCxnSpPr>
          <p:spPr>
            <a:xfrm>
              <a:off x="5966111" y="2884114"/>
              <a:ext cx="1702" cy="544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34B2B40-9AD1-44E1-B724-574EA05C86FD}"/>
                </a:ext>
              </a:extLst>
            </p:cNvPr>
            <p:cNvGrpSpPr/>
            <p:nvPr/>
          </p:nvGrpSpPr>
          <p:grpSpPr>
            <a:xfrm>
              <a:off x="697045" y="2782817"/>
              <a:ext cx="6408254" cy="2763402"/>
              <a:chOff x="697045" y="2782817"/>
              <a:chExt cx="6408254" cy="27634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DBD81319-19CA-4323-BAA9-FB3100B3DD4E}"/>
                  </a:ext>
                </a:extLst>
              </p:cNvPr>
              <p:cNvGrpSpPr/>
              <p:nvPr/>
            </p:nvGrpSpPr>
            <p:grpSpPr>
              <a:xfrm>
                <a:off x="5222167" y="4001415"/>
                <a:ext cx="1250647" cy="844359"/>
                <a:chOff x="5222167" y="4001415"/>
                <a:chExt cx="1250647" cy="844359"/>
              </a:xfrm>
            </p:grpSpPr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3C46C177-89A1-4328-89A8-4B2DA2363C97}"/>
                    </a:ext>
                  </a:extLst>
                </p:cNvPr>
                <p:cNvGrpSpPr/>
                <p:nvPr/>
              </p:nvGrpSpPr>
              <p:grpSpPr>
                <a:xfrm>
                  <a:off x="5222167" y="4001415"/>
                  <a:ext cx="1250647" cy="844359"/>
                  <a:chOff x="1241701" y="3488400"/>
                  <a:chExt cx="1250647" cy="844359"/>
                </a:xfrm>
              </p:grpSpPr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DD87AC7F-5C24-4526-9EAC-5E65834FE149}"/>
                      </a:ext>
                    </a:extLst>
                  </p:cNvPr>
                  <p:cNvGrpSpPr/>
                  <p:nvPr/>
                </p:nvGrpSpPr>
                <p:grpSpPr>
                  <a:xfrm>
                    <a:off x="1241701" y="3488400"/>
                    <a:ext cx="365760" cy="844359"/>
                    <a:chOff x="1241701" y="3488400"/>
                    <a:chExt cx="365760" cy="844359"/>
                  </a:xfrm>
                </p:grpSpPr>
                <p:grpSp>
                  <p:nvGrpSpPr>
                    <p:cNvPr id="130" name="Group 129">
                      <a:extLst>
                        <a:ext uri="{FF2B5EF4-FFF2-40B4-BE49-F238E27FC236}">
                          <a16:creationId xmlns:a16="http://schemas.microsoft.com/office/drawing/2014/main" id="{EBF18516-C3C2-4A26-A273-10BCA3929004}"/>
                        </a:ext>
                      </a:extLst>
                    </p:cNvPr>
                    <p:cNvGrpSpPr/>
                    <p:nvPr/>
                  </p:nvGrpSpPr>
                  <p:grpSpPr>
                    <a:xfrm flipV="1">
                      <a:off x="1241701" y="3933049"/>
                      <a:ext cx="365760" cy="399710"/>
                      <a:chOff x="4152050" y="3855215"/>
                      <a:chExt cx="365760" cy="399710"/>
                    </a:xfrm>
                  </p:grpSpPr>
                  <p:sp>
                    <p:nvSpPr>
                      <p:cNvPr id="132" name="Isosceles Triangle 131">
                        <a:extLst>
                          <a:ext uri="{FF2B5EF4-FFF2-40B4-BE49-F238E27FC236}">
                            <a16:creationId xmlns:a16="http://schemas.microsoft.com/office/drawing/2014/main" id="{A1A8D876-515D-4050-BA54-32E0A5BD5B2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162205" y="3859712"/>
                        <a:ext cx="341291" cy="395213"/>
                      </a:xfrm>
                      <a:prstGeom prst="triangle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cxnSp>
                    <p:nvCxnSpPr>
                      <p:cNvPr id="134" name="Straight Connector 133">
                        <a:extLst>
                          <a:ext uri="{FF2B5EF4-FFF2-40B4-BE49-F238E27FC236}">
                            <a16:creationId xmlns:a16="http://schemas.microsoft.com/office/drawing/2014/main" id="{18A616B4-60C7-435B-99AF-8895E0CB6983}"/>
                          </a:ext>
                        </a:extLst>
                      </p:cNvPr>
                      <p:cNvCxnSpPr/>
                      <p:nvPr/>
                    </p:nvCxnSpPr>
                    <p:spPr>
                      <a:xfrm flipH="1">
                        <a:off x="4152050" y="3855215"/>
                        <a:ext cx="365760" cy="0"/>
                      </a:xfrm>
                      <a:prstGeom prst="line">
                        <a:avLst/>
                      </a:prstGeom>
                      <a:ln w="12700">
                        <a:solidFill>
                          <a:srgbClr val="FF000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1" name="Straight Connector 130">
                      <a:extLst>
                        <a:ext uri="{FF2B5EF4-FFF2-40B4-BE49-F238E27FC236}">
                          <a16:creationId xmlns:a16="http://schemas.microsoft.com/office/drawing/2014/main" id="{8CA534B1-DD6E-4EEB-B17A-B39A5EBA864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424581" y="3488400"/>
                      <a:ext cx="0" cy="457200"/>
                    </a:xfrm>
                    <a:prstGeom prst="line">
                      <a:avLst/>
                    </a:prstGeom>
                    <a:ln w="12700">
                      <a:solidFill>
                        <a:srgbClr val="FF0000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29" name="Diamond 128">
                    <a:extLst>
                      <a:ext uri="{FF2B5EF4-FFF2-40B4-BE49-F238E27FC236}">
                        <a16:creationId xmlns:a16="http://schemas.microsoft.com/office/drawing/2014/main" id="{71AEB1AF-5820-46FF-8102-565196D84235}"/>
                      </a:ext>
                    </a:extLst>
                  </p:cNvPr>
                  <p:cNvSpPr/>
                  <p:nvPr/>
                </p:nvSpPr>
                <p:spPr>
                  <a:xfrm>
                    <a:off x="1902413" y="3509803"/>
                    <a:ext cx="589935" cy="822956"/>
                  </a:xfrm>
                  <a:prstGeom prst="diamond">
                    <a:avLst/>
                  </a:prstGeom>
                  <a:noFill/>
                  <a:ln w="1905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15" name="Straight Arrow Connector 114">
                  <a:extLst>
                    <a:ext uri="{FF2B5EF4-FFF2-40B4-BE49-F238E27FC236}">
                      <a16:creationId xmlns:a16="http://schemas.microsoft.com/office/drawing/2014/main" id="{4C62B506-0737-45D4-9B49-743A00C024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75668" y="4272614"/>
                  <a:ext cx="0" cy="344129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B04AC410-B558-47EA-88F7-BE656ACAF27D}"/>
                  </a:ext>
                </a:extLst>
              </p:cNvPr>
              <p:cNvGrpSpPr/>
              <p:nvPr/>
            </p:nvGrpSpPr>
            <p:grpSpPr>
              <a:xfrm>
                <a:off x="697045" y="2782817"/>
                <a:ext cx="6408254" cy="2763402"/>
                <a:chOff x="697045" y="2782817"/>
                <a:chExt cx="6408254" cy="2763402"/>
              </a:xfrm>
            </p:grpSpPr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D75AB7E3-1719-465D-86FB-DE3CE9A21CE4}"/>
                    </a:ext>
                  </a:extLst>
                </p:cNvPr>
                <p:cNvGrpSpPr/>
                <p:nvPr/>
              </p:nvGrpSpPr>
              <p:grpSpPr>
                <a:xfrm>
                  <a:off x="697045" y="2782817"/>
                  <a:ext cx="6351834" cy="2763402"/>
                  <a:chOff x="697045" y="2782817"/>
                  <a:chExt cx="6351834" cy="2763402"/>
                </a:xfrm>
              </p:grpSpPr>
              <p:grpSp>
                <p:nvGrpSpPr>
                  <p:cNvPr id="135" name="Group 134">
                    <a:extLst>
                      <a:ext uri="{FF2B5EF4-FFF2-40B4-BE49-F238E27FC236}">
                        <a16:creationId xmlns:a16="http://schemas.microsoft.com/office/drawing/2014/main" id="{9E9A1CB1-0C07-4B1E-BFDC-70917494433D}"/>
                      </a:ext>
                    </a:extLst>
                  </p:cNvPr>
                  <p:cNvGrpSpPr/>
                  <p:nvPr/>
                </p:nvGrpSpPr>
                <p:grpSpPr>
                  <a:xfrm>
                    <a:off x="5225785" y="2946159"/>
                    <a:ext cx="298207" cy="660991"/>
                    <a:chOff x="4147623" y="3602364"/>
                    <a:chExt cx="297702" cy="797860"/>
                  </a:xfrm>
                </p:grpSpPr>
                <p:grpSp>
                  <p:nvGrpSpPr>
                    <p:cNvPr id="235" name="Group 234">
                      <a:extLst>
                        <a:ext uri="{FF2B5EF4-FFF2-40B4-BE49-F238E27FC236}">
                          <a16:creationId xmlns:a16="http://schemas.microsoft.com/office/drawing/2014/main" id="{C10FF23D-1294-4D65-A2AC-D443600ACB01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90919" y="4152918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243" name="Straight Connector 242">
                        <a:extLst>
                          <a:ext uri="{FF2B5EF4-FFF2-40B4-BE49-F238E27FC236}">
                            <a16:creationId xmlns:a16="http://schemas.microsoft.com/office/drawing/2014/main" id="{434B4C7F-FACD-46B1-9A29-3D664C8F64D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4" name="Straight Connector 243">
                        <a:extLst>
                          <a:ext uri="{FF2B5EF4-FFF2-40B4-BE49-F238E27FC236}">
                            <a16:creationId xmlns:a16="http://schemas.microsoft.com/office/drawing/2014/main" id="{11571997-F60F-4DC1-8DD7-A32368B5F12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36" name="Group 235">
                      <a:extLst>
                        <a:ext uri="{FF2B5EF4-FFF2-40B4-BE49-F238E27FC236}">
                          <a16:creationId xmlns:a16="http://schemas.microsoft.com/office/drawing/2014/main" id="{8D12F8B0-A9A9-406E-B6DA-7719F5C91084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919260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41" name="Straight Connector 240">
                        <a:extLst>
                          <a:ext uri="{FF2B5EF4-FFF2-40B4-BE49-F238E27FC236}">
                            <a16:creationId xmlns:a16="http://schemas.microsoft.com/office/drawing/2014/main" id="{495F058D-781D-4D14-A904-E2394F3431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2" name="Straight Connector 241">
                        <a:extLst>
                          <a:ext uri="{FF2B5EF4-FFF2-40B4-BE49-F238E27FC236}">
                            <a16:creationId xmlns:a16="http://schemas.microsoft.com/office/drawing/2014/main" id="{E98B6DA1-D529-40F3-BB45-4F4575FA3FC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37" name="Group 236">
                      <a:extLst>
                        <a:ext uri="{FF2B5EF4-FFF2-40B4-BE49-F238E27FC236}">
                          <a16:creationId xmlns:a16="http://schemas.microsoft.com/office/drawing/2014/main" id="{3BB9F3F9-3BF0-42C3-9FD2-320C9F5A7BA5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655828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39" name="Straight Connector 238">
                        <a:extLst>
                          <a:ext uri="{FF2B5EF4-FFF2-40B4-BE49-F238E27FC236}">
                            <a16:creationId xmlns:a16="http://schemas.microsoft.com/office/drawing/2014/main" id="{A8ABB1D0-6CC7-4AAC-9572-B5C186A2508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0" name="Straight Connector 239">
                        <a:extLst>
                          <a:ext uri="{FF2B5EF4-FFF2-40B4-BE49-F238E27FC236}">
                            <a16:creationId xmlns:a16="http://schemas.microsoft.com/office/drawing/2014/main" id="{A3483760-18FE-42B6-8E8B-0A6CFCE2B99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38" name="Straight Connector 237">
                      <a:extLst>
                        <a:ext uri="{FF2B5EF4-FFF2-40B4-BE49-F238E27FC236}">
                          <a16:creationId xmlns:a16="http://schemas.microsoft.com/office/drawing/2014/main" id="{CC5B4151-EED4-4869-B52F-B027F9E5D8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V="1">
                      <a:off x="4335006" y="3561273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915C5F1D-DB96-4396-A881-38B456FBCE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377792" y="2783957"/>
                    <a:ext cx="0" cy="1645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0A0F0036-574F-44F7-8BB9-27FACFE076B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379438" y="3673312"/>
                    <a:ext cx="10911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1" name="Rectangle 140">
                        <a:extLst>
                          <a:ext uri="{FF2B5EF4-FFF2-40B4-BE49-F238E27FC236}">
                            <a16:creationId xmlns:a16="http://schemas.microsoft.com/office/drawing/2014/main" id="{F5492413-F53E-4D88-A2D8-741CC7B5F3C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401522" y="3465887"/>
                        <a:ext cx="647357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1" name="Rectangle 140">
                        <a:extLst>
                          <a:ext uri="{FF2B5EF4-FFF2-40B4-BE49-F238E27FC236}">
                            <a16:creationId xmlns:a16="http://schemas.microsoft.com/office/drawing/2014/main" id="{F5492413-F53E-4D88-A2D8-741CC7B5F3C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401522" y="3465887"/>
                        <a:ext cx="647357" cy="369332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6" name="Rectangle 145">
                        <a:extLst>
                          <a:ext uri="{FF2B5EF4-FFF2-40B4-BE49-F238E27FC236}">
                            <a16:creationId xmlns:a16="http://schemas.microsoft.com/office/drawing/2014/main" id="{E6E79B20-1174-495B-A259-6961EE6F8F2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405646" y="3465887"/>
                        <a:ext cx="1449692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=100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nor/>
                                </m:rPr>
                                <a:rPr lang="en-US"/>
                                <m:t>Ω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6" name="Rectangle 145">
                        <a:extLst>
                          <a:ext uri="{FF2B5EF4-FFF2-40B4-BE49-F238E27FC236}">
                            <a16:creationId xmlns:a16="http://schemas.microsoft.com/office/drawing/2014/main" id="{E6E79B20-1174-495B-A259-6961EE6F8F2C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405646" y="3465887"/>
                        <a:ext cx="1449692" cy="369332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8" name="Rectangle 147">
                        <a:extLst>
                          <a:ext uri="{FF2B5EF4-FFF2-40B4-BE49-F238E27FC236}">
                            <a16:creationId xmlns:a16="http://schemas.microsoft.com/office/drawing/2014/main" id="{C98CC076-D9F3-4C6E-AC10-D8B7233C0BF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75253" y="3607150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8" name="Rectangle 147">
                        <a:extLst>
                          <a:ext uri="{FF2B5EF4-FFF2-40B4-BE49-F238E27FC236}">
                            <a16:creationId xmlns:a16="http://schemas.microsoft.com/office/drawing/2014/main" id="{C98CC076-D9F3-4C6E-AC10-D8B7233C0BF3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175253" y="3607150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9" name="Rectangle 148">
                        <a:extLst>
                          <a:ext uri="{FF2B5EF4-FFF2-40B4-BE49-F238E27FC236}">
                            <a16:creationId xmlns:a16="http://schemas.microsoft.com/office/drawing/2014/main" id="{2D78B6A6-3AEC-4BE3-93C2-99EB998C81F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516877" y="3065255"/>
                        <a:ext cx="500585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9" name="Rectangle 148">
                        <a:extLst>
                          <a:ext uri="{FF2B5EF4-FFF2-40B4-BE49-F238E27FC236}">
                            <a16:creationId xmlns:a16="http://schemas.microsoft.com/office/drawing/2014/main" id="{2D78B6A6-3AEC-4BE3-93C2-99EB998C81F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516877" y="3065255"/>
                        <a:ext cx="500585" cy="369332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0" name="Rectangle 149">
                        <a:extLst>
                          <a:ext uri="{FF2B5EF4-FFF2-40B4-BE49-F238E27FC236}">
                            <a16:creationId xmlns:a16="http://schemas.microsoft.com/office/drawing/2014/main" id="{BAF28FDC-80DF-451B-AB67-83E4B8E8E32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97045" y="3895992"/>
                        <a:ext cx="517386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50" name="Rectangle 149">
                        <a:extLst>
                          <a:ext uri="{FF2B5EF4-FFF2-40B4-BE49-F238E27FC236}">
                            <a16:creationId xmlns:a16="http://schemas.microsoft.com/office/drawing/2014/main" id="{BAF28FDC-80DF-451B-AB67-83E4B8E8E32E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97045" y="3895992"/>
                        <a:ext cx="517386" cy="369332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D1511ED4-B7FA-49D7-BAE6-979AB4F189D5}"/>
                      </a:ext>
                    </a:extLst>
                  </p:cNvPr>
                  <p:cNvCxnSpPr/>
                  <p:nvPr/>
                </p:nvCxnSpPr>
                <p:spPr>
                  <a:xfrm>
                    <a:off x="4649935" y="5145182"/>
                    <a:ext cx="0" cy="27276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2" name="Group 151">
                    <a:extLst>
                      <a:ext uri="{FF2B5EF4-FFF2-40B4-BE49-F238E27FC236}">
                        <a16:creationId xmlns:a16="http://schemas.microsoft.com/office/drawing/2014/main" id="{527F0EA9-5122-4576-8FA0-A4F2A5F29FD7}"/>
                      </a:ext>
                    </a:extLst>
                  </p:cNvPr>
                  <p:cNvGrpSpPr/>
                  <p:nvPr/>
                </p:nvGrpSpPr>
                <p:grpSpPr>
                  <a:xfrm>
                    <a:off x="1662279" y="2782817"/>
                    <a:ext cx="4513389" cy="2364471"/>
                    <a:chOff x="1495046" y="2668386"/>
                    <a:chExt cx="4513389" cy="2364471"/>
                  </a:xfrm>
                </p:grpSpPr>
                <p:grpSp>
                  <p:nvGrpSpPr>
                    <p:cNvPr id="214" name="Group 213">
                      <a:extLst>
                        <a:ext uri="{FF2B5EF4-FFF2-40B4-BE49-F238E27FC236}">
                          <a16:creationId xmlns:a16="http://schemas.microsoft.com/office/drawing/2014/main" id="{8A23D4D4-D9BC-4B7D-9945-CF955D46BA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95046" y="2668386"/>
                      <a:ext cx="4513389" cy="2362370"/>
                      <a:chOff x="-1462258" y="2775489"/>
                      <a:chExt cx="4513389" cy="2362370"/>
                    </a:xfrm>
                  </p:grpSpPr>
                  <p:grpSp>
                    <p:nvGrpSpPr>
                      <p:cNvPr id="229" name="Group 228">
                        <a:extLst>
                          <a:ext uri="{FF2B5EF4-FFF2-40B4-BE49-F238E27FC236}">
                            <a16:creationId xmlns:a16="http://schemas.microsoft.com/office/drawing/2014/main" id="{A3B76966-9FE8-49DF-87D3-8D7918C83C8E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5400000" flipH="1">
                        <a:off x="1028062" y="3867141"/>
                        <a:ext cx="1538035" cy="1003402"/>
                        <a:chOff x="8441530" y="3402878"/>
                        <a:chExt cx="1538035" cy="1003402"/>
                      </a:xfrm>
                    </p:grpSpPr>
                    <p:cxnSp>
                      <p:nvCxnSpPr>
                        <p:cNvPr id="232" name="Straight Connector 231">
                          <a:extLst>
                            <a:ext uri="{FF2B5EF4-FFF2-40B4-BE49-F238E27FC236}">
                              <a16:creationId xmlns:a16="http://schemas.microsoft.com/office/drawing/2014/main" id="{2236FCAD-0727-4E02-9152-C44C024AEE6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 flipV="1">
                          <a:off x="8588999" y="3281531"/>
                          <a:ext cx="0" cy="294937"/>
                        </a:xfrm>
                        <a:prstGeom prst="line">
                          <a:avLst/>
                        </a:prstGeom>
                        <a:ln w="12700">
                          <a:solidFill>
                            <a:srgbClr val="FF0000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33" name="Straight Connector 232">
                          <a:extLst>
                            <a:ext uri="{FF2B5EF4-FFF2-40B4-BE49-F238E27FC236}">
                              <a16:creationId xmlns:a16="http://schemas.microsoft.com/office/drawing/2014/main" id="{321E3E83-30C1-48D6-8737-BC21BD15C0E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V="1">
                          <a:off x="9945203" y="3397653"/>
                          <a:ext cx="3017" cy="6570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34" name="Straight Connector 233">
                          <a:extLst>
                            <a:ext uri="{FF2B5EF4-FFF2-40B4-BE49-F238E27FC236}">
                              <a16:creationId xmlns:a16="http://schemas.microsoft.com/office/drawing/2014/main" id="{F5906B5F-E743-407B-AE46-8DA0898E994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9089411" y="3904579"/>
                          <a:ext cx="1003402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30" name="Straight Connector 229">
                        <a:extLst>
                          <a:ext uri="{FF2B5EF4-FFF2-40B4-BE49-F238E27FC236}">
                            <a16:creationId xmlns:a16="http://schemas.microsoft.com/office/drawing/2014/main" id="{D67A8BB0-18F4-4865-82F7-EA95AAB8E0C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-1444416" y="5137854"/>
                        <a:ext cx="4495547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1" name="Straight Connector 230">
                        <a:extLst>
                          <a:ext uri="{FF2B5EF4-FFF2-40B4-BE49-F238E27FC236}">
                            <a16:creationId xmlns:a16="http://schemas.microsoft.com/office/drawing/2014/main" id="{834F1C81-CB71-4816-A6DF-8FD6D163F05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-1462258" y="2775489"/>
                        <a:ext cx="3731899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5" name="Group 214">
                      <a:extLst>
                        <a:ext uri="{FF2B5EF4-FFF2-40B4-BE49-F238E27FC236}">
                          <a16:creationId xmlns:a16="http://schemas.microsoft.com/office/drawing/2014/main" id="{EE68FCFD-1821-40B9-802F-55CDF425E994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3773083" y="3573453"/>
                      <a:ext cx="298207" cy="660991"/>
                      <a:chOff x="4147623" y="3602364"/>
                      <a:chExt cx="297702" cy="797860"/>
                    </a:xfrm>
                  </p:grpSpPr>
                  <p:grpSp>
                    <p:nvGrpSpPr>
                      <p:cNvPr id="219" name="Group 218">
                        <a:extLst>
                          <a:ext uri="{FF2B5EF4-FFF2-40B4-BE49-F238E27FC236}">
                            <a16:creationId xmlns:a16="http://schemas.microsoft.com/office/drawing/2014/main" id="{CC80B581-B194-4912-A4BD-D43EBB693ECD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90919" y="4152918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227" name="Straight Connector 226">
                          <a:extLst>
                            <a:ext uri="{FF2B5EF4-FFF2-40B4-BE49-F238E27FC236}">
                              <a16:creationId xmlns:a16="http://schemas.microsoft.com/office/drawing/2014/main" id="{A0868B39-8DD4-4FD8-B62B-1792D98F829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8" name="Straight Connector 227">
                          <a:extLst>
                            <a:ext uri="{FF2B5EF4-FFF2-40B4-BE49-F238E27FC236}">
                              <a16:creationId xmlns:a16="http://schemas.microsoft.com/office/drawing/2014/main" id="{D536D168-1002-4157-81EB-B7D1B597C35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0" name="Group 219">
                        <a:extLst>
                          <a:ext uri="{FF2B5EF4-FFF2-40B4-BE49-F238E27FC236}">
                            <a16:creationId xmlns:a16="http://schemas.microsoft.com/office/drawing/2014/main" id="{BCE06AD2-B3E6-4DF3-A7B4-00C06641A0C2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68243" y="3919260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225" name="Straight Connector 224">
                          <a:extLst>
                            <a:ext uri="{FF2B5EF4-FFF2-40B4-BE49-F238E27FC236}">
                              <a16:creationId xmlns:a16="http://schemas.microsoft.com/office/drawing/2014/main" id="{41B6DE5B-41BD-4F99-88FE-72ABBF03A2D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6" name="Straight Connector 225">
                          <a:extLst>
                            <a:ext uri="{FF2B5EF4-FFF2-40B4-BE49-F238E27FC236}">
                              <a16:creationId xmlns:a16="http://schemas.microsoft.com/office/drawing/2014/main" id="{127B50C2-8477-478D-81BF-FDBB52C22B1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1" name="Group 220">
                        <a:extLst>
                          <a:ext uri="{FF2B5EF4-FFF2-40B4-BE49-F238E27FC236}">
                            <a16:creationId xmlns:a16="http://schemas.microsoft.com/office/drawing/2014/main" id="{59D9559F-BA71-4657-A68B-7C35ED5E9463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68243" y="3655828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223" name="Straight Connector 222">
                          <a:extLst>
                            <a:ext uri="{FF2B5EF4-FFF2-40B4-BE49-F238E27FC236}">
                              <a16:creationId xmlns:a16="http://schemas.microsoft.com/office/drawing/2014/main" id="{DE3B3B7D-0674-4DDE-9BB2-C726C6F79CC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4" name="Straight Connector 223">
                          <a:extLst>
                            <a:ext uri="{FF2B5EF4-FFF2-40B4-BE49-F238E27FC236}">
                              <a16:creationId xmlns:a16="http://schemas.microsoft.com/office/drawing/2014/main" id="{B3C624CB-ADF3-4F3B-BD56-2C3E6B9B584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22" name="Straight Connector 221">
                        <a:extLst>
                          <a:ext uri="{FF2B5EF4-FFF2-40B4-BE49-F238E27FC236}">
                            <a16:creationId xmlns:a16="http://schemas.microsoft.com/office/drawing/2014/main" id="{9E7A221F-4249-4F41-A05E-44062A1245F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 flipV="1">
                        <a:off x="4335006" y="3561273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16" name="Straight Connector 215">
                      <a:extLst>
                        <a:ext uri="{FF2B5EF4-FFF2-40B4-BE49-F238E27FC236}">
                          <a16:creationId xmlns:a16="http://schemas.microsoft.com/office/drawing/2014/main" id="{D4A82570-B6D2-4496-A88B-B1BEA143CB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508830" y="2689465"/>
                      <a:ext cx="4058" cy="11422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7" name="Straight Connector 216">
                      <a:extLst>
                        <a:ext uri="{FF2B5EF4-FFF2-40B4-BE49-F238E27FC236}">
                          <a16:creationId xmlns:a16="http://schemas.microsoft.com/office/drawing/2014/main" id="{D454EBAD-E090-4D8C-A4A1-99131D6578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759963" y="4849977"/>
                      <a:ext cx="0" cy="18288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Straight Connector 217">
                      <a:extLst>
                        <a:ext uri="{FF2B5EF4-FFF2-40B4-BE49-F238E27FC236}">
                          <a16:creationId xmlns:a16="http://schemas.microsoft.com/office/drawing/2014/main" id="{D7A29A25-4191-43DD-9C62-2408150B352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759952" y="3888925"/>
                      <a:ext cx="825412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54" name="Group 153">
                    <a:extLst>
                      <a:ext uri="{FF2B5EF4-FFF2-40B4-BE49-F238E27FC236}">
                        <a16:creationId xmlns:a16="http://schemas.microsoft.com/office/drawing/2014/main" id="{03415799-13AA-4564-9E8E-CF010A2E94C9}"/>
                      </a:ext>
                    </a:extLst>
                  </p:cNvPr>
                  <p:cNvGrpSpPr/>
                  <p:nvPr/>
                </p:nvGrpSpPr>
                <p:grpSpPr>
                  <a:xfrm>
                    <a:off x="1493303" y="3947898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208" name="Group 207">
                      <a:extLst>
                        <a:ext uri="{FF2B5EF4-FFF2-40B4-BE49-F238E27FC236}">
                          <a16:creationId xmlns:a16="http://schemas.microsoft.com/office/drawing/2014/main" id="{94376467-745F-4C7C-AF29-FEB05FD1AF7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12" name="Straight Connector 211">
                        <a:extLst>
                          <a:ext uri="{FF2B5EF4-FFF2-40B4-BE49-F238E27FC236}">
                            <a16:creationId xmlns:a16="http://schemas.microsoft.com/office/drawing/2014/main" id="{7B1E55F5-2FF4-49E4-9D4C-C24F7281681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3" name="Straight Connector 212">
                        <a:extLst>
                          <a:ext uri="{FF2B5EF4-FFF2-40B4-BE49-F238E27FC236}">
                            <a16:creationId xmlns:a16="http://schemas.microsoft.com/office/drawing/2014/main" id="{42EB3C18-F421-475E-9BE8-4524ADD7105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9" name="Group 208">
                      <a:extLst>
                        <a:ext uri="{FF2B5EF4-FFF2-40B4-BE49-F238E27FC236}">
                          <a16:creationId xmlns:a16="http://schemas.microsoft.com/office/drawing/2014/main" id="{12EDB593-FD46-49FC-88A6-59E082B7E52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10" name="Straight Connector 209">
                        <a:extLst>
                          <a:ext uri="{FF2B5EF4-FFF2-40B4-BE49-F238E27FC236}">
                            <a16:creationId xmlns:a16="http://schemas.microsoft.com/office/drawing/2014/main" id="{66E02564-9476-4F9C-A690-A0265CAA51F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1" name="Straight Connector 210">
                        <a:extLst>
                          <a:ext uri="{FF2B5EF4-FFF2-40B4-BE49-F238E27FC236}">
                            <a16:creationId xmlns:a16="http://schemas.microsoft.com/office/drawing/2014/main" id="{51DACF69-6183-43E0-86A4-6FFABB78211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7CC56315-B3A4-4752-9E48-A62C04B640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680121" y="4165497"/>
                    <a:ext cx="0" cy="98233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278A7901-ACEC-43FA-8C10-F382C09145A4}"/>
                      </a:ext>
                    </a:extLst>
                  </p:cNvPr>
                  <p:cNvGrpSpPr/>
                  <p:nvPr/>
                </p:nvGrpSpPr>
                <p:grpSpPr>
                  <a:xfrm>
                    <a:off x="2740367" y="4750112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202" name="Group 201">
                      <a:extLst>
                        <a:ext uri="{FF2B5EF4-FFF2-40B4-BE49-F238E27FC236}">
                          <a16:creationId xmlns:a16="http://schemas.microsoft.com/office/drawing/2014/main" id="{840AD8F3-CEA7-484D-BA4D-D460F54F9BF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6" name="Straight Connector 205">
                        <a:extLst>
                          <a:ext uri="{FF2B5EF4-FFF2-40B4-BE49-F238E27FC236}">
                            <a16:creationId xmlns:a16="http://schemas.microsoft.com/office/drawing/2014/main" id="{6F94EE1E-0A81-47B1-A41C-5004728D968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7" name="Straight Connector 206">
                        <a:extLst>
                          <a:ext uri="{FF2B5EF4-FFF2-40B4-BE49-F238E27FC236}">
                            <a16:creationId xmlns:a16="http://schemas.microsoft.com/office/drawing/2014/main" id="{8DBE909F-096E-48E5-90BF-21635ED843A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3" name="Group 202">
                      <a:extLst>
                        <a:ext uri="{FF2B5EF4-FFF2-40B4-BE49-F238E27FC236}">
                          <a16:creationId xmlns:a16="http://schemas.microsoft.com/office/drawing/2014/main" id="{736B807F-0149-422B-95CF-8C64A7F4F02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B3B1B6E4-0B53-46E9-8545-FB9305C7E4B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5" name="Straight Connector 204">
                        <a:extLst>
                          <a:ext uri="{FF2B5EF4-FFF2-40B4-BE49-F238E27FC236}">
                            <a16:creationId xmlns:a16="http://schemas.microsoft.com/office/drawing/2014/main" id="{7C529170-EB9E-411A-B553-5A174EA6DFE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166" name="Group 165">
                    <a:extLst>
                      <a:ext uri="{FF2B5EF4-FFF2-40B4-BE49-F238E27FC236}">
                        <a16:creationId xmlns:a16="http://schemas.microsoft.com/office/drawing/2014/main" id="{75A81546-771C-40DE-A309-274B333215D3}"/>
                      </a:ext>
                    </a:extLst>
                  </p:cNvPr>
                  <p:cNvGrpSpPr/>
                  <p:nvPr/>
                </p:nvGrpSpPr>
                <p:grpSpPr>
                  <a:xfrm>
                    <a:off x="4467055" y="5417951"/>
                    <a:ext cx="365760" cy="128268"/>
                    <a:chOff x="1360627" y="3631962"/>
                    <a:chExt cx="365760" cy="128268"/>
                  </a:xfrm>
                </p:grpSpPr>
                <p:grpSp>
                  <p:nvGrpSpPr>
                    <p:cNvPr id="198" name="Group 197">
                      <a:extLst>
                        <a:ext uri="{FF2B5EF4-FFF2-40B4-BE49-F238E27FC236}">
                          <a16:creationId xmlns:a16="http://schemas.microsoft.com/office/drawing/2014/main" id="{08BD9DBD-9E81-4B40-BE94-726BD53E154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0" name="Straight Connector 199">
                        <a:extLst>
                          <a:ext uri="{FF2B5EF4-FFF2-40B4-BE49-F238E27FC236}">
                            <a16:creationId xmlns:a16="http://schemas.microsoft.com/office/drawing/2014/main" id="{C324026C-456A-40F9-9484-525C45AC1727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1" name="Straight Connector 200">
                        <a:extLst>
                          <a:ext uri="{FF2B5EF4-FFF2-40B4-BE49-F238E27FC236}">
                            <a16:creationId xmlns:a16="http://schemas.microsoft.com/office/drawing/2014/main" id="{DC3805E6-DE05-40F9-AD88-32933C567F6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9" name="Straight Connector 198">
                      <a:extLst>
                        <a:ext uri="{FF2B5EF4-FFF2-40B4-BE49-F238E27FC236}">
                          <a16:creationId xmlns:a16="http://schemas.microsoft.com/office/drawing/2014/main" id="{DA42FEEA-71B3-43BB-957F-C9CB6A03BC0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78661" y="3760230"/>
                      <a:ext cx="1371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7" name="Rectangle 166">
                        <a:extLst>
                          <a:ext uri="{FF2B5EF4-FFF2-40B4-BE49-F238E27FC236}">
                            <a16:creationId xmlns:a16="http://schemas.microsoft.com/office/drawing/2014/main" id="{8790E748-5B1D-453F-BF0E-A10678A1042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476218" y="4406519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67" name="Rectangle 166">
                        <a:extLst>
                          <a:ext uri="{FF2B5EF4-FFF2-40B4-BE49-F238E27FC236}">
                            <a16:creationId xmlns:a16="http://schemas.microsoft.com/office/drawing/2014/main" id="{8790E748-5B1D-453F-BF0E-A10678A10429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476218" y="4406519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8" name="Rectangle 167">
                        <a:extLst>
                          <a:ext uri="{FF2B5EF4-FFF2-40B4-BE49-F238E27FC236}">
                            <a16:creationId xmlns:a16="http://schemas.microsoft.com/office/drawing/2014/main" id="{A0F6CC52-3B37-4796-B44E-A3EDA36DF5F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60364" y="4077647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68" name="Rectangle 167">
                        <a:extLst>
                          <a:ext uri="{FF2B5EF4-FFF2-40B4-BE49-F238E27FC236}">
                            <a16:creationId xmlns:a16="http://schemas.microsoft.com/office/drawing/2014/main" id="{A0F6CC52-3B37-4796-B44E-A3EDA36DF5F2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160364" y="4077647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8" name="Rectangle 177">
                        <a:extLst>
                          <a:ext uri="{FF2B5EF4-FFF2-40B4-BE49-F238E27FC236}">
                            <a16:creationId xmlns:a16="http://schemas.microsoft.com/office/drawing/2014/main" id="{CFABD4E1-3633-485C-8C16-1A29F92389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476218" y="4804416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78" name="Rectangle 177">
                        <a:extLst>
                          <a:ext uri="{FF2B5EF4-FFF2-40B4-BE49-F238E27FC236}">
                            <a16:creationId xmlns:a16="http://schemas.microsoft.com/office/drawing/2014/main" id="{CFABD4E1-3633-485C-8C16-1A29F923891F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476218" y="4804416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BD393F8D-1815-4F8B-BE9A-B4E837178E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927185" y="4523715"/>
                    <a:ext cx="0" cy="2286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7E00D852-ABDE-4D96-9422-53BD6010CE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927185" y="4020943"/>
                    <a:ext cx="0" cy="73152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C95AB418-384F-45F9-9E9B-EE8055A20D04}"/>
                    </a:ext>
                  </a:extLst>
                </p:cNvPr>
                <p:cNvGrpSpPr/>
                <p:nvPr/>
              </p:nvGrpSpPr>
              <p:grpSpPr>
                <a:xfrm>
                  <a:off x="1828811" y="3659718"/>
                  <a:ext cx="5276488" cy="1485464"/>
                  <a:chOff x="1792240" y="3631156"/>
                  <a:chExt cx="5276488" cy="1485464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6" name="Rectangle 105">
                        <a:extLst>
                          <a:ext uri="{FF2B5EF4-FFF2-40B4-BE49-F238E27FC236}">
                            <a16:creationId xmlns:a16="http://schemas.microsoft.com/office/drawing/2014/main" id="{7E67A2C8-B5F2-4CE0-9575-82F91B304FB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92240" y="4619750"/>
                        <a:ext cx="983987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14:m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𝑏𝑏</m:t>
                                </m:r>
                              </m:sub>
                            </m:sSub>
                          </m:oMath>
                        </a14:m>
                        <a:r>
                          <a:rPr lang="en-US" dirty="0"/>
                          <a:t>= 2 V</a:t>
                        </a:r>
                      </a:p>
                    </p:txBody>
                  </p:sp>
                </mc:Choice>
                <mc:Fallback xmlns="">
                  <p:sp>
                    <p:nvSpPr>
                      <p:cNvPr id="106" name="Rectangle 105">
                        <a:extLst>
                          <a:ext uri="{FF2B5EF4-FFF2-40B4-BE49-F238E27FC236}">
                            <a16:creationId xmlns:a16="http://schemas.microsoft.com/office/drawing/2014/main" id="{7E67A2C8-B5F2-4CE0-9575-82F91B304FB0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792240" y="4619750"/>
                        <a:ext cx="983987" cy="369332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 t="-8197" r="-4969" b="-2459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08" name="Straight Arrow Connector 107">
                    <a:extLst>
                      <a:ext uri="{FF2B5EF4-FFF2-40B4-BE49-F238E27FC236}">
                        <a16:creationId xmlns:a16="http://schemas.microsoft.com/office/drawing/2014/main" id="{62FA2F8F-9BD7-4257-9125-DFB795F94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135618" y="4482656"/>
                    <a:ext cx="0" cy="3441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9" name="Content Placeholder 2">
                    <a:extLst>
                      <a:ext uri="{FF2B5EF4-FFF2-40B4-BE49-F238E27FC236}">
                        <a16:creationId xmlns:a16="http://schemas.microsoft.com/office/drawing/2014/main" id="{35268628-C6B0-4AFC-BD0E-EB6C46425553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4810929" y="4432847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/>
                      <a:t>I</a:t>
                    </a:r>
                    <a:r>
                      <a:rPr lang="en-US" sz="2000" baseline="-25000" dirty="0"/>
                      <a:t>D</a:t>
                    </a:r>
                  </a:p>
                </p:txBody>
              </p:sp>
              <p:sp>
                <p:nvSpPr>
                  <p:cNvPr id="110" name="Content Placeholder 2">
                    <a:extLst>
                      <a:ext uri="{FF2B5EF4-FFF2-40B4-BE49-F238E27FC236}">
                        <a16:creationId xmlns:a16="http://schemas.microsoft.com/office/drawing/2014/main" id="{26108030-87FC-4B59-9AB5-E884A21351E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6506529" y="4434399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/>
                      <a:t>β</a:t>
                    </a:r>
                    <a:r>
                      <a:rPr lang="en-US" sz="2000" dirty="0"/>
                      <a:t> I</a:t>
                    </a:r>
                    <a:r>
                      <a:rPr lang="en-US" sz="2000" baseline="-25000" dirty="0"/>
                      <a:t>D</a:t>
                    </a:r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1991FAC5-1D84-4885-AADB-0D3B3B9CC8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139097" y="4793486"/>
                    <a:ext cx="0" cy="323134"/>
                  </a:xfrm>
                  <a:prstGeom prst="line">
                    <a:avLst/>
                  </a:prstGeom>
                  <a:ln w="127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410B687C-4742-41E7-8651-FCF250872C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153020" y="3631156"/>
                    <a:ext cx="0" cy="351001"/>
                  </a:xfrm>
                  <a:prstGeom prst="line">
                    <a:avLst/>
                  </a:prstGeom>
                  <a:ln w="127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245" name="Content Placeholder 2">
            <a:extLst>
              <a:ext uri="{FF2B5EF4-FFF2-40B4-BE49-F238E27FC236}">
                <a16:creationId xmlns:a16="http://schemas.microsoft.com/office/drawing/2014/main" id="{44F22D44-28E5-4079-A4A0-5304BAC2FCA1}"/>
              </a:ext>
            </a:extLst>
          </p:cNvPr>
          <p:cNvSpPr txBox="1">
            <a:spLocks/>
          </p:cNvSpPr>
          <p:nvPr/>
        </p:nvSpPr>
        <p:spPr>
          <a:xfrm>
            <a:off x="7541820" y="3282253"/>
            <a:ext cx="4340098" cy="7315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We will use our semi-ideal model of the diode</a:t>
            </a:r>
            <a:endParaRPr lang="en-US" sz="2000" baseline="-25000" dirty="0"/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803F383B-C0B5-462E-AC42-06BF09D88F3A}"/>
              </a:ext>
            </a:extLst>
          </p:cNvPr>
          <p:cNvCxnSpPr>
            <a:cxnSpLocks/>
          </p:cNvCxnSpPr>
          <p:nvPr/>
        </p:nvCxnSpPr>
        <p:spPr>
          <a:xfrm>
            <a:off x="5300587" y="5126709"/>
            <a:ext cx="79541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35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Example 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06" y="1603497"/>
            <a:ext cx="10515600" cy="93573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choose </a:t>
            </a:r>
            <a:r>
              <a:rPr lang="en-US" dirty="0" err="1"/>
              <a:t>R</a:t>
            </a:r>
            <a:r>
              <a:rPr lang="en-US" baseline="-25000" dirty="0" err="1"/>
              <a:t>c</a:t>
            </a:r>
            <a:r>
              <a:rPr lang="en-US" dirty="0"/>
              <a:t> so that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4.0 V.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DA4BF23-AA3E-4FB2-9280-D8E1720A7613}"/>
              </a:ext>
            </a:extLst>
          </p:cNvPr>
          <p:cNvGrpSpPr/>
          <p:nvPr/>
        </p:nvGrpSpPr>
        <p:grpSpPr>
          <a:xfrm>
            <a:off x="603454" y="2764344"/>
            <a:ext cx="6408254" cy="2763402"/>
            <a:chOff x="697045" y="2782817"/>
            <a:chExt cx="6408254" cy="2763402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73ACCDB-00DD-42A6-B374-CEC38C122C0B}"/>
                </a:ext>
              </a:extLst>
            </p:cNvPr>
            <p:cNvCxnSpPr/>
            <p:nvPr/>
          </p:nvCxnSpPr>
          <p:spPr>
            <a:xfrm>
              <a:off x="3814417" y="4251395"/>
              <a:ext cx="6802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/>
                <p:nvPr/>
              </p:nvSpPr>
              <p:spPr>
                <a:xfrm>
                  <a:off x="3828646" y="4230229"/>
                  <a:ext cx="8263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2" name="Rectangle 81">
                  <a:extLst>
                    <a:ext uri="{FF2B5EF4-FFF2-40B4-BE49-F238E27FC236}">
                      <a16:creationId xmlns:a16="http://schemas.microsoft.com/office/drawing/2014/main" id="{A9B4C2D2-363A-4422-B275-3FD5871F0D8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28646" y="4230229"/>
                  <a:ext cx="82638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/>
                <p:nvPr/>
              </p:nvSpPr>
              <p:spPr>
                <a:xfrm>
                  <a:off x="5937123" y="2899300"/>
                  <a:ext cx="81804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 ?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65EA26EA-87CE-42AC-BD72-AD648AE064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7123" y="2899300"/>
                  <a:ext cx="818044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73D4EE9D-65BC-4E3F-B2A8-562CE553D9AF}"/>
                </a:ext>
              </a:extLst>
            </p:cNvPr>
            <p:cNvCxnSpPr>
              <a:cxnSpLocks/>
            </p:cNvCxnSpPr>
            <p:nvPr/>
          </p:nvCxnSpPr>
          <p:spPr>
            <a:xfrm>
              <a:off x="5966111" y="2884114"/>
              <a:ext cx="1702" cy="544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34B2B40-9AD1-44E1-B724-574EA05C86FD}"/>
                </a:ext>
              </a:extLst>
            </p:cNvPr>
            <p:cNvGrpSpPr/>
            <p:nvPr/>
          </p:nvGrpSpPr>
          <p:grpSpPr>
            <a:xfrm>
              <a:off x="697045" y="2782817"/>
              <a:ext cx="6408254" cy="2763402"/>
              <a:chOff x="697045" y="2782817"/>
              <a:chExt cx="6408254" cy="2763402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DBD81319-19CA-4323-BAA9-FB3100B3DD4E}"/>
                  </a:ext>
                </a:extLst>
              </p:cNvPr>
              <p:cNvGrpSpPr/>
              <p:nvPr/>
            </p:nvGrpSpPr>
            <p:grpSpPr>
              <a:xfrm>
                <a:off x="5405047" y="4001415"/>
                <a:ext cx="1067767" cy="844359"/>
                <a:chOff x="5405047" y="4001415"/>
                <a:chExt cx="1067767" cy="844359"/>
              </a:xfrm>
            </p:grpSpPr>
            <p:grpSp>
              <p:nvGrpSpPr>
                <p:cNvPr id="113" name="Group 112">
                  <a:extLst>
                    <a:ext uri="{FF2B5EF4-FFF2-40B4-BE49-F238E27FC236}">
                      <a16:creationId xmlns:a16="http://schemas.microsoft.com/office/drawing/2014/main" id="{3C46C177-89A1-4328-89A8-4B2DA2363C97}"/>
                    </a:ext>
                  </a:extLst>
                </p:cNvPr>
                <p:cNvGrpSpPr/>
                <p:nvPr/>
              </p:nvGrpSpPr>
              <p:grpSpPr>
                <a:xfrm>
                  <a:off x="5405047" y="4001415"/>
                  <a:ext cx="1067767" cy="844359"/>
                  <a:chOff x="1424581" y="3488400"/>
                  <a:chExt cx="1067767" cy="844359"/>
                </a:xfrm>
              </p:grpSpPr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8CA534B1-DD6E-4EEB-B17A-B39A5EBA864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424581" y="3488400"/>
                    <a:ext cx="0" cy="457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9" name="Diamond 128">
                    <a:extLst>
                      <a:ext uri="{FF2B5EF4-FFF2-40B4-BE49-F238E27FC236}">
                        <a16:creationId xmlns:a16="http://schemas.microsoft.com/office/drawing/2014/main" id="{71AEB1AF-5820-46FF-8102-565196D84235}"/>
                      </a:ext>
                    </a:extLst>
                  </p:cNvPr>
                  <p:cNvSpPr/>
                  <p:nvPr/>
                </p:nvSpPr>
                <p:spPr>
                  <a:xfrm>
                    <a:off x="1902413" y="3509803"/>
                    <a:ext cx="589935" cy="822956"/>
                  </a:xfrm>
                  <a:prstGeom prst="diamond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115" name="Straight Arrow Connector 114">
                  <a:extLst>
                    <a:ext uri="{FF2B5EF4-FFF2-40B4-BE49-F238E27FC236}">
                      <a16:creationId xmlns:a16="http://schemas.microsoft.com/office/drawing/2014/main" id="{4C62B506-0737-45D4-9B49-743A00C024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175668" y="4272614"/>
                  <a:ext cx="0" cy="34412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B04AC410-B558-47EA-88F7-BE656ACAF27D}"/>
                  </a:ext>
                </a:extLst>
              </p:cNvPr>
              <p:cNvGrpSpPr/>
              <p:nvPr/>
            </p:nvGrpSpPr>
            <p:grpSpPr>
              <a:xfrm>
                <a:off x="697045" y="2782817"/>
                <a:ext cx="6408254" cy="2763402"/>
                <a:chOff x="697045" y="2782817"/>
                <a:chExt cx="6408254" cy="2763402"/>
              </a:xfrm>
            </p:grpSpPr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D75AB7E3-1719-465D-86FB-DE3CE9A21CE4}"/>
                    </a:ext>
                  </a:extLst>
                </p:cNvPr>
                <p:cNvGrpSpPr/>
                <p:nvPr/>
              </p:nvGrpSpPr>
              <p:grpSpPr>
                <a:xfrm>
                  <a:off x="697045" y="2782817"/>
                  <a:ext cx="6351834" cy="2763402"/>
                  <a:chOff x="697045" y="2782817"/>
                  <a:chExt cx="6351834" cy="2763402"/>
                </a:xfrm>
              </p:grpSpPr>
              <p:grpSp>
                <p:nvGrpSpPr>
                  <p:cNvPr id="135" name="Group 134">
                    <a:extLst>
                      <a:ext uri="{FF2B5EF4-FFF2-40B4-BE49-F238E27FC236}">
                        <a16:creationId xmlns:a16="http://schemas.microsoft.com/office/drawing/2014/main" id="{9E9A1CB1-0C07-4B1E-BFDC-70917494433D}"/>
                      </a:ext>
                    </a:extLst>
                  </p:cNvPr>
                  <p:cNvGrpSpPr/>
                  <p:nvPr/>
                </p:nvGrpSpPr>
                <p:grpSpPr>
                  <a:xfrm>
                    <a:off x="5225785" y="2946159"/>
                    <a:ext cx="298207" cy="660991"/>
                    <a:chOff x="4147623" y="3602364"/>
                    <a:chExt cx="297702" cy="797860"/>
                  </a:xfrm>
                </p:grpSpPr>
                <p:grpSp>
                  <p:nvGrpSpPr>
                    <p:cNvPr id="235" name="Group 234">
                      <a:extLst>
                        <a:ext uri="{FF2B5EF4-FFF2-40B4-BE49-F238E27FC236}">
                          <a16:creationId xmlns:a16="http://schemas.microsoft.com/office/drawing/2014/main" id="{C10FF23D-1294-4D65-A2AC-D443600ACB01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90919" y="4152918"/>
                      <a:ext cx="204010" cy="290601"/>
                      <a:chOff x="3608294" y="2623632"/>
                      <a:chExt cx="204010" cy="290601"/>
                    </a:xfrm>
                  </p:grpSpPr>
                  <p:cxnSp>
                    <p:nvCxnSpPr>
                      <p:cNvPr id="243" name="Straight Connector 242">
                        <a:extLst>
                          <a:ext uri="{FF2B5EF4-FFF2-40B4-BE49-F238E27FC236}">
                            <a16:creationId xmlns:a16="http://schemas.microsoft.com/office/drawing/2014/main" id="{434B4C7F-FACD-46B1-9A29-3D664C8F64D5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608294" y="2623632"/>
                        <a:ext cx="72358" cy="173356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4" name="Straight Connector 243">
                        <a:extLst>
                          <a:ext uri="{FF2B5EF4-FFF2-40B4-BE49-F238E27FC236}">
                            <a16:creationId xmlns:a16="http://schemas.microsoft.com/office/drawing/2014/main" id="{11571997-F60F-4DC1-8DD7-A32368B5F128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36" name="Group 235">
                      <a:extLst>
                        <a:ext uri="{FF2B5EF4-FFF2-40B4-BE49-F238E27FC236}">
                          <a16:creationId xmlns:a16="http://schemas.microsoft.com/office/drawing/2014/main" id="{8D12F8B0-A9A9-406E-B6DA-7719F5C91084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919260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41" name="Straight Connector 240">
                        <a:extLst>
                          <a:ext uri="{FF2B5EF4-FFF2-40B4-BE49-F238E27FC236}">
                            <a16:creationId xmlns:a16="http://schemas.microsoft.com/office/drawing/2014/main" id="{495F058D-781D-4D14-A904-E2394F34316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2" name="Straight Connector 241">
                        <a:extLst>
                          <a:ext uri="{FF2B5EF4-FFF2-40B4-BE49-F238E27FC236}">
                            <a16:creationId xmlns:a16="http://schemas.microsoft.com/office/drawing/2014/main" id="{E98B6DA1-D529-40F3-BB45-4F4575FA3FCC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37" name="Group 236">
                      <a:extLst>
                        <a:ext uri="{FF2B5EF4-FFF2-40B4-BE49-F238E27FC236}">
                          <a16:creationId xmlns:a16="http://schemas.microsoft.com/office/drawing/2014/main" id="{3BB9F3F9-3BF0-42C3-9FD2-320C9F5A7BA5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4168243" y="3655828"/>
                      <a:ext cx="263561" cy="290602"/>
                      <a:chOff x="3548743" y="2623631"/>
                      <a:chExt cx="263561" cy="290602"/>
                    </a:xfrm>
                  </p:grpSpPr>
                  <p:cxnSp>
                    <p:nvCxnSpPr>
                      <p:cNvPr id="239" name="Straight Connector 238">
                        <a:extLst>
                          <a:ext uri="{FF2B5EF4-FFF2-40B4-BE49-F238E27FC236}">
                            <a16:creationId xmlns:a16="http://schemas.microsoft.com/office/drawing/2014/main" id="{A8ABB1D0-6CC7-4AAC-9572-B5C186A2508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V="1">
                        <a:off x="3548743" y="2623631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40" name="Straight Connector 239">
                        <a:extLst>
                          <a:ext uri="{FF2B5EF4-FFF2-40B4-BE49-F238E27FC236}">
                            <a16:creationId xmlns:a16="http://schemas.microsoft.com/office/drawing/2014/main" id="{A3483760-18FE-42B6-8E8B-0A6CFCE2B99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flipH="1" flipV="1">
                        <a:off x="3680395" y="2625616"/>
                        <a:ext cx="131909" cy="28861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38" name="Straight Connector 237">
                      <a:extLst>
                        <a:ext uri="{FF2B5EF4-FFF2-40B4-BE49-F238E27FC236}">
                          <a16:creationId xmlns:a16="http://schemas.microsoft.com/office/drawing/2014/main" id="{CC5B4151-EED4-4869-B52F-B027F9E5D8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rot="16200000" flipV="1">
                      <a:off x="4335006" y="3561273"/>
                      <a:ext cx="67243" cy="149425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36" name="Straight Connector 135">
                    <a:extLst>
                      <a:ext uri="{FF2B5EF4-FFF2-40B4-BE49-F238E27FC236}">
                        <a16:creationId xmlns:a16="http://schemas.microsoft.com/office/drawing/2014/main" id="{915C5F1D-DB96-4396-A881-38B456FBCE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377792" y="2783957"/>
                    <a:ext cx="0" cy="164592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Straight Connector 136">
                    <a:extLst>
                      <a:ext uri="{FF2B5EF4-FFF2-40B4-BE49-F238E27FC236}">
                        <a16:creationId xmlns:a16="http://schemas.microsoft.com/office/drawing/2014/main" id="{0A0F0036-574F-44F7-8BB9-27FACFE076B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379438" y="3673312"/>
                    <a:ext cx="109119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1" name="Rectangle 140">
                        <a:extLst>
                          <a:ext uri="{FF2B5EF4-FFF2-40B4-BE49-F238E27FC236}">
                            <a16:creationId xmlns:a16="http://schemas.microsoft.com/office/drawing/2014/main" id="{F5492413-F53E-4D88-A2D8-741CC7B5F3C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401522" y="3465887"/>
                        <a:ext cx="647357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𝑜𝑢𝑡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1" name="Rectangle 140">
                        <a:extLst>
                          <a:ext uri="{FF2B5EF4-FFF2-40B4-BE49-F238E27FC236}">
                            <a16:creationId xmlns:a16="http://schemas.microsoft.com/office/drawing/2014/main" id="{F5492413-F53E-4D88-A2D8-741CC7B5F3C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401522" y="3465887"/>
                        <a:ext cx="647357" cy="369332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6" name="Rectangle 145">
                        <a:extLst>
                          <a:ext uri="{FF2B5EF4-FFF2-40B4-BE49-F238E27FC236}">
                            <a16:creationId xmlns:a16="http://schemas.microsoft.com/office/drawing/2014/main" id="{E6E79B20-1174-495B-A259-6961EE6F8F2C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405646" y="3465887"/>
                        <a:ext cx="1449692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=100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m:rPr>
                                  <m:nor/>
                                </m:rPr>
                                <a:rPr lang="en-US"/>
                                <m:t>Ω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6" name="Rectangle 145">
                        <a:extLst>
                          <a:ext uri="{FF2B5EF4-FFF2-40B4-BE49-F238E27FC236}">
                            <a16:creationId xmlns:a16="http://schemas.microsoft.com/office/drawing/2014/main" id="{E6E79B20-1174-495B-A259-6961EE6F8F2C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405646" y="3465887"/>
                        <a:ext cx="1449692" cy="369332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8" name="Rectangle 147">
                        <a:extLst>
                          <a:ext uri="{FF2B5EF4-FFF2-40B4-BE49-F238E27FC236}">
                            <a16:creationId xmlns:a16="http://schemas.microsoft.com/office/drawing/2014/main" id="{C98CC076-D9F3-4C6E-AC10-D8B7233C0BF3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75253" y="3607150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8" name="Rectangle 147">
                        <a:extLst>
                          <a:ext uri="{FF2B5EF4-FFF2-40B4-BE49-F238E27FC236}">
                            <a16:creationId xmlns:a16="http://schemas.microsoft.com/office/drawing/2014/main" id="{C98CC076-D9F3-4C6E-AC10-D8B7233C0BF3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175253" y="3607150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6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9" name="Rectangle 148">
                        <a:extLst>
                          <a:ext uri="{FF2B5EF4-FFF2-40B4-BE49-F238E27FC236}">
                            <a16:creationId xmlns:a16="http://schemas.microsoft.com/office/drawing/2014/main" id="{2D78B6A6-3AEC-4BE3-93C2-99EB998C81F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5516877" y="3065255"/>
                        <a:ext cx="500585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9" name="Rectangle 148">
                        <a:extLst>
                          <a:ext uri="{FF2B5EF4-FFF2-40B4-BE49-F238E27FC236}">
                            <a16:creationId xmlns:a16="http://schemas.microsoft.com/office/drawing/2014/main" id="{2D78B6A6-3AEC-4BE3-93C2-99EB998C81FB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516877" y="3065255"/>
                        <a:ext cx="500585" cy="369332"/>
                      </a:xfrm>
                      <a:prstGeom prst="rect">
                        <a:avLst/>
                      </a:prstGeom>
                      <a:blipFill>
                        <a:blip r:embed="rId7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0" name="Rectangle 149">
                        <a:extLst>
                          <a:ext uri="{FF2B5EF4-FFF2-40B4-BE49-F238E27FC236}">
                            <a16:creationId xmlns:a16="http://schemas.microsoft.com/office/drawing/2014/main" id="{BAF28FDC-80DF-451B-AB67-83E4B8E8E32E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697045" y="3895992"/>
                        <a:ext cx="517386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50" name="Rectangle 149">
                        <a:extLst>
                          <a:ext uri="{FF2B5EF4-FFF2-40B4-BE49-F238E27FC236}">
                            <a16:creationId xmlns:a16="http://schemas.microsoft.com/office/drawing/2014/main" id="{BAF28FDC-80DF-451B-AB67-83E4B8E8E32E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97045" y="3895992"/>
                        <a:ext cx="517386" cy="369332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51" name="Straight Connector 150">
                    <a:extLst>
                      <a:ext uri="{FF2B5EF4-FFF2-40B4-BE49-F238E27FC236}">
                        <a16:creationId xmlns:a16="http://schemas.microsoft.com/office/drawing/2014/main" id="{D1511ED4-B7FA-49D7-BAE6-979AB4F189D5}"/>
                      </a:ext>
                    </a:extLst>
                  </p:cNvPr>
                  <p:cNvCxnSpPr/>
                  <p:nvPr/>
                </p:nvCxnSpPr>
                <p:spPr>
                  <a:xfrm>
                    <a:off x="4649935" y="5145182"/>
                    <a:ext cx="0" cy="272769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2" name="Group 151">
                    <a:extLst>
                      <a:ext uri="{FF2B5EF4-FFF2-40B4-BE49-F238E27FC236}">
                        <a16:creationId xmlns:a16="http://schemas.microsoft.com/office/drawing/2014/main" id="{527F0EA9-5122-4576-8FA0-A4F2A5F29FD7}"/>
                      </a:ext>
                    </a:extLst>
                  </p:cNvPr>
                  <p:cNvGrpSpPr/>
                  <p:nvPr/>
                </p:nvGrpSpPr>
                <p:grpSpPr>
                  <a:xfrm>
                    <a:off x="1662279" y="2782817"/>
                    <a:ext cx="4513389" cy="2364471"/>
                    <a:chOff x="1495046" y="2668386"/>
                    <a:chExt cx="4513389" cy="2364471"/>
                  </a:xfrm>
                </p:grpSpPr>
                <p:grpSp>
                  <p:nvGrpSpPr>
                    <p:cNvPr id="214" name="Group 213">
                      <a:extLst>
                        <a:ext uri="{FF2B5EF4-FFF2-40B4-BE49-F238E27FC236}">
                          <a16:creationId xmlns:a16="http://schemas.microsoft.com/office/drawing/2014/main" id="{8A23D4D4-D9BC-4B7D-9945-CF955D46BA8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95046" y="2668386"/>
                      <a:ext cx="4513389" cy="2362370"/>
                      <a:chOff x="-1462258" y="2775489"/>
                      <a:chExt cx="4513389" cy="2362370"/>
                    </a:xfrm>
                  </p:grpSpPr>
                  <p:grpSp>
                    <p:nvGrpSpPr>
                      <p:cNvPr id="229" name="Group 228">
                        <a:extLst>
                          <a:ext uri="{FF2B5EF4-FFF2-40B4-BE49-F238E27FC236}">
                            <a16:creationId xmlns:a16="http://schemas.microsoft.com/office/drawing/2014/main" id="{A3B76966-9FE8-49DF-87D3-8D7918C83C8E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5400000" flipH="1">
                        <a:off x="1028062" y="3867141"/>
                        <a:ext cx="1538035" cy="1003402"/>
                        <a:chOff x="8441530" y="3402878"/>
                        <a:chExt cx="1538035" cy="1003402"/>
                      </a:xfrm>
                    </p:grpSpPr>
                    <p:cxnSp>
                      <p:nvCxnSpPr>
                        <p:cNvPr id="232" name="Straight Connector 231">
                          <a:extLst>
                            <a:ext uri="{FF2B5EF4-FFF2-40B4-BE49-F238E27FC236}">
                              <a16:creationId xmlns:a16="http://schemas.microsoft.com/office/drawing/2014/main" id="{2236FCAD-0727-4E02-9152-C44C024AEE60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 flipV="1">
                          <a:off x="8588999" y="3281531"/>
                          <a:ext cx="0" cy="29493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33" name="Straight Connector 232">
                          <a:extLst>
                            <a:ext uri="{FF2B5EF4-FFF2-40B4-BE49-F238E27FC236}">
                              <a16:creationId xmlns:a16="http://schemas.microsoft.com/office/drawing/2014/main" id="{321E3E83-30C1-48D6-8737-BC21BD15C0E1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V="1">
                          <a:off x="9945203" y="3397653"/>
                          <a:ext cx="3017" cy="6570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34" name="Straight Connector 233">
                          <a:extLst>
                            <a:ext uri="{FF2B5EF4-FFF2-40B4-BE49-F238E27FC236}">
                              <a16:creationId xmlns:a16="http://schemas.microsoft.com/office/drawing/2014/main" id="{F5906B5F-E743-407B-AE46-8DA0898E994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5400000" flipH="1">
                          <a:off x="9089411" y="3904579"/>
                          <a:ext cx="1003402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30" name="Straight Connector 229">
                        <a:extLst>
                          <a:ext uri="{FF2B5EF4-FFF2-40B4-BE49-F238E27FC236}">
                            <a16:creationId xmlns:a16="http://schemas.microsoft.com/office/drawing/2014/main" id="{D67A8BB0-18F4-4865-82F7-EA95AAB8E0C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-1444416" y="5137854"/>
                        <a:ext cx="4495547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31" name="Straight Connector 230">
                        <a:extLst>
                          <a:ext uri="{FF2B5EF4-FFF2-40B4-BE49-F238E27FC236}">
                            <a16:creationId xmlns:a16="http://schemas.microsoft.com/office/drawing/2014/main" id="{834F1C81-CB71-4816-A6DF-8FD6D163F05D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-1462258" y="2775489"/>
                        <a:ext cx="3731899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15" name="Group 214">
                      <a:extLst>
                        <a:ext uri="{FF2B5EF4-FFF2-40B4-BE49-F238E27FC236}">
                          <a16:creationId xmlns:a16="http://schemas.microsoft.com/office/drawing/2014/main" id="{EE68FCFD-1821-40B9-802F-55CDF425E994}"/>
                        </a:ext>
                      </a:extLst>
                    </p:cNvPr>
                    <p:cNvGrpSpPr/>
                    <p:nvPr/>
                  </p:nvGrpSpPr>
                  <p:grpSpPr>
                    <a:xfrm rot="16200000">
                      <a:off x="3773083" y="3573453"/>
                      <a:ext cx="298207" cy="660991"/>
                      <a:chOff x="4147623" y="3602364"/>
                      <a:chExt cx="297702" cy="797860"/>
                    </a:xfrm>
                  </p:grpSpPr>
                  <p:grpSp>
                    <p:nvGrpSpPr>
                      <p:cNvPr id="219" name="Group 218">
                        <a:extLst>
                          <a:ext uri="{FF2B5EF4-FFF2-40B4-BE49-F238E27FC236}">
                            <a16:creationId xmlns:a16="http://schemas.microsoft.com/office/drawing/2014/main" id="{CC80B581-B194-4912-A4BD-D43EBB693ECD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90919" y="4152918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227" name="Straight Connector 226">
                          <a:extLst>
                            <a:ext uri="{FF2B5EF4-FFF2-40B4-BE49-F238E27FC236}">
                              <a16:creationId xmlns:a16="http://schemas.microsoft.com/office/drawing/2014/main" id="{A0868B39-8DD4-4FD8-B62B-1792D98F829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8" name="Straight Connector 227">
                          <a:extLst>
                            <a:ext uri="{FF2B5EF4-FFF2-40B4-BE49-F238E27FC236}">
                              <a16:creationId xmlns:a16="http://schemas.microsoft.com/office/drawing/2014/main" id="{D536D168-1002-4157-81EB-B7D1B597C35A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0" name="Group 219">
                        <a:extLst>
                          <a:ext uri="{FF2B5EF4-FFF2-40B4-BE49-F238E27FC236}">
                            <a16:creationId xmlns:a16="http://schemas.microsoft.com/office/drawing/2014/main" id="{BCE06AD2-B3E6-4DF3-A7B4-00C06641A0C2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68243" y="3919260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225" name="Straight Connector 224">
                          <a:extLst>
                            <a:ext uri="{FF2B5EF4-FFF2-40B4-BE49-F238E27FC236}">
                              <a16:creationId xmlns:a16="http://schemas.microsoft.com/office/drawing/2014/main" id="{41B6DE5B-41BD-4F99-88FE-72ABBF03A2D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6" name="Straight Connector 225">
                          <a:extLst>
                            <a:ext uri="{FF2B5EF4-FFF2-40B4-BE49-F238E27FC236}">
                              <a16:creationId xmlns:a16="http://schemas.microsoft.com/office/drawing/2014/main" id="{127B50C2-8477-478D-81BF-FDBB52C22B1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21" name="Group 220">
                        <a:extLst>
                          <a:ext uri="{FF2B5EF4-FFF2-40B4-BE49-F238E27FC236}">
                            <a16:creationId xmlns:a16="http://schemas.microsoft.com/office/drawing/2014/main" id="{59D9559F-BA71-4657-A68B-7C35ED5E9463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68243" y="3655828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223" name="Straight Connector 222">
                          <a:extLst>
                            <a:ext uri="{FF2B5EF4-FFF2-40B4-BE49-F238E27FC236}">
                              <a16:creationId xmlns:a16="http://schemas.microsoft.com/office/drawing/2014/main" id="{DE3B3B7D-0674-4DDE-9BB2-C726C6F79CC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24" name="Straight Connector 223">
                          <a:extLst>
                            <a:ext uri="{FF2B5EF4-FFF2-40B4-BE49-F238E27FC236}">
                              <a16:creationId xmlns:a16="http://schemas.microsoft.com/office/drawing/2014/main" id="{B3C624CB-ADF3-4F3B-BD56-2C3E6B9B584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22" name="Straight Connector 221">
                        <a:extLst>
                          <a:ext uri="{FF2B5EF4-FFF2-40B4-BE49-F238E27FC236}">
                            <a16:creationId xmlns:a16="http://schemas.microsoft.com/office/drawing/2014/main" id="{9E7A221F-4249-4F41-A05E-44062A1245FE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 flipV="1">
                        <a:off x="4335006" y="3561273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216" name="Straight Connector 215">
                      <a:extLst>
                        <a:ext uri="{FF2B5EF4-FFF2-40B4-BE49-F238E27FC236}">
                          <a16:creationId xmlns:a16="http://schemas.microsoft.com/office/drawing/2014/main" id="{D4A82570-B6D2-4496-A88B-B1BEA143CB7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508830" y="2689465"/>
                      <a:ext cx="4058" cy="114220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7" name="Straight Connector 216">
                      <a:extLst>
                        <a:ext uri="{FF2B5EF4-FFF2-40B4-BE49-F238E27FC236}">
                          <a16:creationId xmlns:a16="http://schemas.microsoft.com/office/drawing/2014/main" id="{D454EBAD-E090-4D8C-A4A1-99131D65787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759963" y="4849977"/>
                      <a:ext cx="0" cy="18288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Straight Connector 217">
                      <a:extLst>
                        <a:ext uri="{FF2B5EF4-FFF2-40B4-BE49-F238E27FC236}">
                          <a16:creationId xmlns:a16="http://schemas.microsoft.com/office/drawing/2014/main" id="{D7A29A25-4191-43DD-9C62-2408150B352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759952" y="3888925"/>
                      <a:ext cx="825412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54" name="Group 153">
                    <a:extLst>
                      <a:ext uri="{FF2B5EF4-FFF2-40B4-BE49-F238E27FC236}">
                        <a16:creationId xmlns:a16="http://schemas.microsoft.com/office/drawing/2014/main" id="{03415799-13AA-4564-9E8E-CF010A2E94C9}"/>
                      </a:ext>
                    </a:extLst>
                  </p:cNvPr>
                  <p:cNvGrpSpPr/>
                  <p:nvPr/>
                </p:nvGrpSpPr>
                <p:grpSpPr>
                  <a:xfrm>
                    <a:off x="1493303" y="3947898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208" name="Group 207">
                      <a:extLst>
                        <a:ext uri="{FF2B5EF4-FFF2-40B4-BE49-F238E27FC236}">
                          <a16:creationId xmlns:a16="http://schemas.microsoft.com/office/drawing/2014/main" id="{94376467-745F-4C7C-AF29-FEB05FD1AF7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12" name="Straight Connector 211">
                        <a:extLst>
                          <a:ext uri="{FF2B5EF4-FFF2-40B4-BE49-F238E27FC236}">
                            <a16:creationId xmlns:a16="http://schemas.microsoft.com/office/drawing/2014/main" id="{7B1E55F5-2FF4-49E4-9D4C-C24F72816811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3" name="Straight Connector 212">
                        <a:extLst>
                          <a:ext uri="{FF2B5EF4-FFF2-40B4-BE49-F238E27FC236}">
                            <a16:creationId xmlns:a16="http://schemas.microsoft.com/office/drawing/2014/main" id="{42EB3C18-F421-475E-9BE8-4524ADD7105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9" name="Group 208">
                      <a:extLst>
                        <a:ext uri="{FF2B5EF4-FFF2-40B4-BE49-F238E27FC236}">
                          <a16:creationId xmlns:a16="http://schemas.microsoft.com/office/drawing/2014/main" id="{12EDB593-FD46-49FC-88A6-59E082B7E52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10" name="Straight Connector 209">
                        <a:extLst>
                          <a:ext uri="{FF2B5EF4-FFF2-40B4-BE49-F238E27FC236}">
                            <a16:creationId xmlns:a16="http://schemas.microsoft.com/office/drawing/2014/main" id="{66E02564-9476-4F9C-A690-A0265CAA51F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1" name="Straight Connector 210">
                        <a:extLst>
                          <a:ext uri="{FF2B5EF4-FFF2-40B4-BE49-F238E27FC236}">
                            <a16:creationId xmlns:a16="http://schemas.microsoft.com/office/drawing/2014/main" id="{51DACF69-6183-43E0-86A4-6FFABB782112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cxnSp>
                <p:nvCxnSpPr>
                  <p:cNvPr id="156" name="Straight Connector 155">
                    <a:extLst>
                      <a:ext uri="{FF2B5EF4-FFF2-40B4-BE49-F238E27FC236}">
                        <a16:creationId xmlns:a16="http://schemas.microsoft.com/office/drawing/2014/main" id="{7CC56315-B3A4-4752-9E48-A62C04B640F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680121" y="4165497"/>
                    <a:ext cx="0" cy="98233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278A7901-ACEC-43FA-8C10-F382C09145A4}"/>
                      </a:ext>
                    </a:extLst>
                  </p:cNvPr>
                  <p:cNvGrpSpPr/>
                  <p:nvPr/>
                </p:nvGrpSpPr>
                <p:grpSpPr>
                  <a:xfrm>
                    <a:off x="2740367" y="4750112"/>
                    <a:ext cx="373658" cy="217606"/>
                    <a:chOff x="1360627" y="3631962"/>
                    <a:chExt cx="373658" cy="217606"/>
                  </a:xfrm>
                </p:grpSpPr>
                <p:grpSp>
                  <p:nvGrpSpPr>
                    <p:cNvPr id="202" name="Group 201">
                      <a:extLst>
                        <a:ext uri="{FF2B5EF4-FFF2-40B4-BE49-F238E27FC236}">
                          <a16:creationId xmlns:a16="http://schemas.microsoft.com/office/drawing/2014/main" id="{840AD8F3-CEA7-484D-BA4D-D460F54F9BF0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6" name="Straight Connector 205">
                        <a:extLst>
                          <a:ext uri="{FF2B5EF4-FFF2-40B4-BE49-F238E27FC236}">
                            <a16:creationId xmlns:a16="http://schemas.microsoft.com/office/drawing/2014/main" id="{6F94EE1E-0A81-47B1-A41C-5004728D9684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7" name="Straight Connector 206">
                        <a:extLst>
                          <a:ext uri="{FF2B5EF4-FFF2-40B4-BE49-F238E27FC236}">
                            <a16:creationId xmlns:a16="http://schemas.microsoft.com/office/drawing/2014/main" id="{8DBE909F-096E-48E5-90BF-21635ED843AB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203" name="Group 202">
                      <a:extLst>
                        <a:ext uri="{FF2B5EF4-FFF2-40B4-BE49-F238E27FC236}">
                          <a16:creationId xmlns:a16="http://schemas.microsoft.com/office/drawing/2014/main" id="{736B807F-0149-422B-95CF-8C64A7F4F02E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8525" y="3777633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4" name="Straight Connector 203">
                        <a:extLst>
                          <a:ext uri="{FF2B5EF4-FFF2-40B4-BE49-F238E27FC236}">
                            <a16:creationId xmlns:a16="http://schemas.microsoft.com/office/drawing/2014/main" id="{B3B1B6E4-0B53-46E9-8545-FB9305C7E4BE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5" name="Straight Connector 204">
                        <a:extLst>
                          <a:ext uri="{FF2B5EF4-FFF2-40B4-BE49-F238E27FC236}">
                            <a16:creationId xmlns:a16="http://schemas.microsoft.com/office/drawing/2014/main" id="{7C529170-EB9E-411A-B553-5A174EA6DFED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grpSp>
                <p:nvGrpSpPr>
                  <p:cNvPr id="166" name="Group 165">
                    <a:extLst>
                      <a:ext uri="{FF2B5EF4-FFF2-40B4-BE49-F238E27FC236}">
                        <a16:creationId xmlns:a16="http://schemas.microsoft.com/office/drawing/2014/main" id="{75A81546-771C-40DE-A309-274B333215D3}"/>
                      </a:ext>
                    </a:extLst>
                  </p:cNvPr>
                  <p:cNvGrpSpPr/>
                  <p:nvPr/>
                </p:nvGrpSpPr>
                <p:grpSpPr>
                  <a:xfrm>
                    <a:off x="4467055" y="5417951"/>
                    <a:ext cx="365760" cy="128268"/>
                    <a:chOff x="1360627" y="3631962"/>
                    <a:chExt cx="365760" cy="128268"/>
                  </a:xfrm>
                </p:grpSpPr>
                <p:grpSp>
                  <p:nvGrpSpPr>
                    <p:cNvPr id="198" name="Group 197">
                      <a:extLst>
                        <a:ext uri="{FF2B5EF4-FFF2-40B4-BE49-F238E27FC236}">
                          <a16:creationId xmlns:a16="http://schemas.microsoft.com/office/drawing/2014/main" id="{08BD9DBD-9E81-4B40-BE94-726BD53E154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360627" y="3631962"/>
                      <a:ext cx="365760" cy="71935"/>
                      <a:chOff x="1360627" y="3631962"/>
                      <a:chExt cx="365760" cy="71935"/>
                    </a:xfrm>
                  </p:grpSpPr>
                  <p:cxnSp>
                    <p:nvCxnSpPr>
                      <p:cNvPr id="200" name="Straight Connector 199">
                        <a:extLst>
                          <a:ext uri="{FF2B5EF4-FFF2-40B4-BE49-F238E27FC236}">
                            <a16:creationId xmlns:a16="http://schemas.microsoft.com/office/drawing/2014/main" id="{C324026C-456A-40F9-9484-525C45AC1727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360627" y="3631962"/>
                        <a:ext cx="3657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01" name="Straight Connector 200">
                        <a:extLst>
                          <a:ext uri="{FF2B5EF4-FFF2-40B4-BE49-F238E27FC236}">
                            <a16:creationId xmlns:a16="http://schemas.microsoft.com/office/drawing/2014/main" id="{DC3805E6-DE05-40F9-AD88-32933C567F68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25247" y="3703897"/>
                        <a:ext cx="22860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99" name="Straight Connector 198">
                      <a:extLst>
                        <a:ext uri="{FF2B5EF4-FFF2-40B4-BE49-F238E27FC236}">
                          <a16:creationId xmlns:a16="http://schemas.microsoft.com/office/drawing/2014/main" id="{DA42FEEA-71B3-43BB-957F-C9CB6A03BC06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478661" y="3760230"/>
                      <a:ext cx="1371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7" name="Rectangle 166">
                        <a:extLst>
                          <a:ext uri="{FF2B5EF4-FFF2-40B4-BE49-F238E27FC236}">
                            <a16:creationId xmlns:a16="http://schemas.microsoft.com/office/drawing/2014/main" id="{8790E748-5B1D-453F-BF0E-A10678A10429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476218" y="4406519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67" name="Rectangle 166">
                        <a:extLst>
                          <a:ext uri="{FF2B5EF4-FFF2-40B4-BE49-F238E27FC236}">
                            <a16:creationId xmlns:a16="http://schemas.microsoft.com/office/drawing/2014/main" id="{8790E748-5B1D-453F-BF0E-A10678A10429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476218" y="4406519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68" name="Rectangle 167">
                        <a:extLst>
                          <a:ext uri="{FF2B5EF4-FFF2-40B4-BE49-F238E27FC236}">
                            <a16:creationId xmlns:a16="http://schemas.microsoft.com/office/drawing/2014/main" id="{A0F6CC52-3B37-4796-B44E-A3EDA36DF5F2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160364" y="4077647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68" name="Rectangle 167">
                        <a:extLst>
                          <a:ext uri="{FF2B5EF4-FFF2-40B4-BE49-F238E27FC236}">
                            <a16:creationId xmlns:a16="http://schemas.microsoft.com/office/drawing/2014/main" id="{A0F6CC52-3B37-4796-B44E-A3EDA36DF5F2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160364" y="4077647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8" name="Rectangle 177">
                        <a:extLst>
                          <a:ext uri="{FF2B5EF4-FFF2-40B4-BE49-F238E27FC236}">
                            <a16:creationId xmlns:a16="http://schemas.microsoft.com/office/drawing/2014/main" id="{CFABD4E1-3633-485C-8C16-1A29F923891F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476218" y="4804416"/>
                        <a:ext cx="41069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78" name="Rectangle 177">
                        <a:extLst>
                          <a:ext uri="{FF2B5EF4-FFF2-40B4-BE49-F238E27FC236}">
                            <a16:creationId xmlns:a16="http://schemas.microsoft.com/office/drawing/2014/main" id="{CFABD4E1-3633-485C-8C16-1A29F923891F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476218" y="4804416"/>
                        <a:ext cx="410690" cy="369332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189" name="Straight Connector 188">
                    <a:extLst>
                      <a:ext uri="{FF2B5EF4-FFF2-40B4-BE49-F238E27FC236}">
                        <a16:creationId xmlns:a16="http://schemas.microsoft.com/office/drawing/2014/main" id="{BD393F8D-1815-4F8B-BE9A-B4E837178E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927185" y="4523715"/>
                    <a:ext cx="0" cy="2286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Straight Connector 189">
                    <a:extLst>
                      <a:ext uri="{FF2B5EF4-FFF2-40B4-BE49-F238E27FC236}">
                        <a16:creationId xmlns:a16="http://schemas.microsoft.com/office/drawing/2014/main" id="{7E00D852-ABDE-4D96-9422-53BD6010CE0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927185" y="4020943"/>
                    <a:ext cx="0" cy="73152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C95AB418-384F-45F9-9E9B-EE8055A20D04}"/>
                    </a:ext>
                  </a:extLst>
                </p:cNvPr>
                <p:cNvGrpSpPr/>
                <p:nvPr/>
              </p:nvGrpSpPr>
              <p:grpSpPr>
                <a:xfrm>
                  <a:off x="1828811" y="3681303"/>
                  <a:ext cx="5276488" cy="1463879"/>
                  <a:chOff x="1792240" y="3652741"/>
                  <a:chExt cx="5276488" cy="1463879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6" name="Rectangle 105">
                        <a:extLst>
                          <a:ext uri="{FF2B5EF4-FFF2-40B4-BE49-F238E27FC236}">
                            <a16:creationId xmlns:a16="http://schemas.microsoft.com/office/drawing/2014/main" id="{7E67A2C8-B5F2-4CE0-9575-82F91B304FB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1792240" y="4619750"/>
                        <a:ext cx="983987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14:m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𝑏𝑏</m:t>
                                </m:r>
                              </m:sub>
                            </m:sSub>
                          </m:oMath>
                        </a14:m>
                        <a:r>
                          <a:rPr lang="en-US" dirty="0"/>
                          <a:t>= 2 V</a:t>
                        </a:r>
                      </a:p>
                    </p:txBody>
                  </p:sp>
                </mc:Choice>
                <mc:Fallback xmlns="">
                  <p:sp>
                    <p:nvSpPr>
                      <p:cNvPr id="106" name="Rectangle 105">
                        <a:extLst>
                          <a:ext uri="{FF2B5EF4-FFF2-40B4-BE49-F238E27FC236}">
                            <a16:creationId xmlns:a16="http://schemas.microsoft.com/office/drawing/2014/main" id="{7E67A2C8-B5F2-4CE0-9575-82F91B304FB0}"/>
                          </a:ext>
                        </a:extLst>
                      </p:cNvPr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792240" y="4619750"/>
                        <a:ext cx="983987" cy="369332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 t="-8197" r="-4969" b="-2459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109" name="Content Placeholder 2">
                    <a:extLst>
                      <a:ext uri="{FF2B5EF4-FFF2-40B4-BE49-F238E27FC236}">
                        <a16:creationId xmlns:a16="http://schemas.microsoft.com/office/drawing/2014/main" id="{35268628-C6B0-4AFC-BD0E-EB6C46425553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4656984" y="4544680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 fontScale="77500" lnSpcReduction="20000"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n-US" sz="2000" dirty="0"/>
                      <a:t>0.7V</a:t>
                    </a:r>
                    <a:endParaRPr lang="en-US" sz="2000" baseline="-25000" dirty="0"/>
                  </a:p>
                </p:txBody>
              </p:sp>
              <p:sp>
                <p:nvSpPr>
                  <p:cNvPr id="110" name="Content Placeholder 2">
                    <a:extLst>
                      <a:ext uri="{FF2B5EF4-FFF2-40B4-BE49-F238E27FC236}">
                        <a16:creationId xmlns:a16="http://schemas.microsoft.com/office/drawing/2014/main" id="{26108030-87FC-4B59-9AB5-E884A21351E5}"/>
                      </a:ext>
                    </a:extLst>
                  </p:cNvPr>
                  <p:cNvSpPr txBox="1">
                    <a:spLocks/>
                  </p:cNvSpPr>
                  <p:nvPr/>
                </p:nvSpPr>
                <p:spPr>
                  <a:xfrm>
                    <a:off x="6506529" y="4434399"/>
                    <a:ext cx="562199" cy="405272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rmAutofit/>
                  </a:bodyPr>
                  <a:lstStyle>
                    <a:lvl1pPr marL="228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1000"/>
                      </a:spcBef>
                      <a:buFont typeface="Arial" panose="020B0604020202020204" pitchFamily="34" charset="0"/>
                      <a:buChar char="•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685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lnSpc>
                        <a:spcPct val="90000"/>
                      </a:lnSpc>
                      <a:spcBef>
                        <a:spcPts val="500"/>
                      </a:spcBef>
                      <a:buFont typeface="Arial" panose="020B0604020202020204" pitchFamily="34" charset="0"/>
                      <a:buChar char="•"/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>
                      <a:buNone/>
                    </a:pPr>
                    <a:r>
                      <a:rPr lang="el-GR" sz="2000" dirty="0"/>
                      <a:t>β</a:t>
                    </a:r>
                    <a:r>
                      <a:rPr lang="en-US" sz="2000" dirty="0"/>
                      <a:t> I</a:t>
                    </a:r>
                    <a:r>
                      <a:rPr lang="en-US" sz="2000" baseline="-25000" dirty="0"/>
                      <a:t>D</a:t>
                    </a:r>
                  </a:p>
                </p:txBody>
              </p:sp>
              <p:cxnSp>
                <p:nvCxnSpPr>
                  <p:cNvPr id="111" name="Straight Connector 110">
                    <a:extLst>
                      <a:ext uri="{FF2B5EF4-FFF2-40B4-BE49-F238E27FC236}">
                        <a16:creationId xmlns:a16="http://schemas.microsoft.com/office/drawing/2014/main" id="{1991FAC5-1D84-4885-AADB-0D3B3B9CC8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139484" y="4821683"/>
                    <a:ext cx="0" cy="29493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410B687C-4742-41E7-8651-FCF250872C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6151026" y="3652741"/>
                    <a:ext cx="0" cy="35100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245" name="Content Placeholder 2">
            <a:extLst>
              <a:ext uri="{FF2B5EF4-FFF2-40B4-BE49-F238E27FC236}">
                <a16:creationId xmlns:a16="http://schemas.microsoft.com/office/drawing/2014/main" id="{44F22D44-28E5-4079-A4A0-5304BAC2FCA1}"/>
              </a:ext>
            </a:extLst>
          </p:cNvPr>
          <p:cNvSpPr txBox="1">
            <a:spLocks/>
          </p:cNvSpPr>
          <p:nvPr/>
        </p:nvSpPr>
        <p:spPr>
          <a:xfrm>
            <a:off x="7480561" y="260271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base current  (KVL)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B0F6D7AA-07FB-48C2-B533-64A216207C0D}"/>
              </a:ext>
            </a:extLst>
          </p:cNvPr>
          <p:cNvSpPr/>
          <p:nvPr/>
        </p:nvSpPr>
        <p:spPr>
          <a:xfrm>
            <a:off x="5129080" y="4454618"/>
            <a:ext cx="365760" cy="369331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C17D4A7D-145A-4083-8A9B-C08B6B7695A5}"/>
                  </a:ext>
                </a:extLst>
              </p:cNvPr>
              <p:cNvSpPr/>
              <p:nvPr/>
            </p:nvSpPr>
            <p:spPr>
              <a:xfrm>
                <a:off x="5105391" y="4388046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C17D4A7D-145A-4083-8A9B-C08B6B7695A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391" y="4388046"/>
                <a:ext cx="410690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B97159D5-5EEB-4FA0-9E90-A0C6CF17D03D}"/>
                  </a:ext>
                </a:extLst>
              </p:cNvPr>
              <p:cNvSpPr/>
              <p:nvPr/>
            </p:nvSpPr>
            <p:spPr>
              <a:xfrm>
                <a:off x="5103397" y="4534497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B97159D5-5EEB-4FA0-9E90-A0C6CF17D0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3397" y="4534497"/>
                <a:ext cx="4106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D0FCC1F1-0D01-4B43-B7DB-E3B3EF684E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1482" y="3703995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</a:t>
                </a:r>
                <a:r>
                  <a:rPr lang="en-US" sz="2000" dirty="0"/>
                  <a:t> = 1.3 V /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13 </a:t>
                </a:r>
                <a:r>
                  <a:rPr lang="el-GR" sz="2000" dirty="0"/>
                  <a:t>μ</a:t>
                </a:r>
                <a:r>
                  <a:rPr lang="en-US" sz="2000" dirty="0"/>
                  <a:t>A </a:t>
                </a:r>
              </a:p>
            </p:txBody>
          </p:sp>
        </mc:Choice>
        <mc:Fallback xmlns=""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D0FCC1F1-0D01-4B43-B7DB-E3B3EF684E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1482" y="3703995"/>
                <a:ext cx="3524251" cy="403787"/>
              </a:xfrm>
              <a:prstGeom prst="rect">
                <a:avLst/>
              </a:prstGeom>
              <a:blipFill>
                <a:blip r:embed="rId15"/>
                <a:stretch>
                  <a:fillRect l="-1730" t="-16667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Content Placeholder 2">
            <a:extLst>
              <a:ext uri="{FF2B5EF4-FFF2-40B4-BE49-F238E27FC236}">
                <a16:creationId xmlns:a16="http://schemas.microsoft.com/office/drawing/2014/main" id="{27F51DF8-F13B-4374-BECD-7B530CB489CD}"/>
              </a:ext>
            </a:extLst>
          </p:cNvPr>
          <p:cNvSpPr txBox="1">
            <a:spLocks/>
          </p:cNvSpPr>
          <p:nvPr/>
        </p:nvSpPr>
        <p:spPr>
          <a:xfrm>
            <a:off x="7303558" y="4249853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1" name="Content Placeholder 2">
            <a:extLst>
              <a:ext uri="{FF2B5EF4-FFF2-40B4-BE49-F238E27FC236}">
                <a16:creationId xmlns:a16="http://schemas.microsoft.com/office/drawing/2014/main" id="{663C5A92-68A2-4ED7-90AB-4BEADE513F30}"/>
              </a:ext>
            </a:extLst>
          </p:cNvPr>
          <p:cNvSpPr txBox="1">
            <a:spLocks/>
          </p:cNvSpPr>
          <p:nvPr/>
        </p:nvSpPr>
        <p:spPr>
          <a:xfrm>
            <a:off x="7718478" y="4662685"/>
            <a:ext cx="3524251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</a:t>
            </a:r>
            <a:r>
              <a:rPr lang="en-US" sz="2000" dirty="0"/>
              <a:t> 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 </a:t>
            </a:r>
            <a:r>
              <a:rPr lang="en-US" sz="2000" dirty="0"/>
              <a:t>= 100 * 13 </a:t>
            </a:r>
            <a:r>
              <a:rPr lang="el-GR" sz="2000" dirty="0"/>
              <a:t>μ</a:t>
            </a:r>
            <a:r>
              <a:rPr lang="en-US" sz="2000" dirty="0"/>
              <a:t>A = 1.3 mA </a:t>
            </a:r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19BBA1B7-6FAE-4180-A019-AF7203976CA5}"/>
              </a:ext>
            </a:extLst>
          </p:cNvPr>
          <p:cNvSpPr txBox="1">
            <a:spLocks/>
          </p:cNvSpPr>
          <p:nvPr/>
        </p:nvSpPr>
        <p:spPr>
          <a:xfrm>
            <a:off x="7303558" y="5126709"/>
            <a:ext cx="1334437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Find R</a:t>
            </a:r>
            <a:r>
              <a:rPr lang="en-US" sz="2400" baseline="-25000" dirty="0">
                <a:solidFill>
                  <a:srgbClr val="0070C0"/>
                </a:solidFill>
              </a:rPr>
              <a:t>C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ECB37589-409F-4A67-AF4A-06379FD77124}"/>
              </a:ext>
            </a:extLst>
          </p:cNvPr>
          <p:cNvSpPr txBox="1">
            <a:spLocks/>
          </p:cNvSpPr>
          <p:nvPr/>
        </p:nvSpPr>
        <p:spPr>
          <a:xfrm>
            <a:off x="7588821" y="5673260"/>
            <a:ext cx="3524251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8 V – 1.3 mA * R</a:t>
            </a:r>
            <a:r>
              <a:rPr lang="en-US" sz="2000" baseline="-25000" dirty="0"/>
              <a:t>C</a:t>
            </a:r>
            <a:r>
              <a:rPr lang="en-US" sz="2000" dirty="0"/>
              <a:t> = 4.0 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EA140DD0-AD71-4E63-BF5E-86CECCD89C7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88821" y="6263407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R</a:t>
                </a:r>
                <a:r>
                  <a:rPr lang="en-US" sz="2000" baseline="-25000" dirty="0"/>
                  <a:t>C</a:t>
                </a:r>
                <a:r>
                  <a:rPr lang="en-US" sz="2000" dirty="0"/>
                  <a:t> = 4 V / 1.3 mA = 3.1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04" name="Content Placeholder 2">
                <a:extLst>
                  <a:ext uri="{FF2B5EF4-FFF2-40B4-BE49-F238E27FC236}">
                    <a16:creationId xmlns:a16="http://schemas.microsoft.com/office/drawing/2014/main" id="{EA140DD0-AD71-4E63-BF5E-86CECCD89C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8821" y="6263407"/>
                <a:ext cx="3524251" cy="403787"/>
              </a:xfrm>
              <a:prstGeom prst="rect">
                <a:avLst/>
              </a:prstGeom>
              <a:blipFill>
                <a:blip r:embed="rId16"/>
                <a:stretch>
                  <a:fillRect l="-1903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7DD7200E-DF48-4415-AE04-9C9B0241D84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1481" y="322465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2.0 V -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7DD7200E-DF48-4415-AE04-9C9B0241D8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1481" y="3224650"/>
                <a:ext cx="3524251" cy="403787"/>
              </a:xfrm>
              <a:prstGeom prst="rect">
                <a:avLst/>
              </a:prstGeom>
              <a:blipFill>
                <a:blip r:embed="rId17"/>
                <a:stretch>
                  <a:fillRect l="-1730" t="-16667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180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" grpId="0"/>
      <p:bldP spid="99" grpId="0"/>
      <p:bldP spid="100" grpId="0"/>
      <p:bldP spid="101" grpId="0"/>
      <p:bldP spid="102" grpId="0"/>
      <p:bldP spid="103" grpId="0"/>
      <p:bldP spid="104" grpId="0"/>
      <p:bldP spid="1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D6C16-53E7-4CEB-B403-28C5626D4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EB34628F-C3E2-4223-84E8-A6E270FB6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6497"/>
            <a:ext cx="10515600" cy="935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Next is a related problem.</a:t>
            </a:r>
          </a:p>
        </p:txBody>
      </p:sp>
    </p:spTree>
    <p:extLst>
      <p:ext uri="{BB962C8B-B14F-4D97-AF65-F5344CB8AC3E}">
        <p14:creationId xmlns:p14="http://schemas.microsoft.com/office/powerpoint/2010/main" val="1082754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Example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06" y="16034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.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836206" y="2732182"/>
            <a:ext cx="6410417" cy="2763402"/>
            <a:chOff x="347108" y="2668386"/>
            <a:chExt cx="6410417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3742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dirty="0"/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37422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8V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5195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4471"/>
              <a:chOff x="1495046" y="2668386"/>
              <a:chExt cx="3734917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 flipV="1">
              <a:off x="2573134" y="4631037"/>
              <a:ext cx="373658" cy="220165"/>
              <a:chOff x="1360627" y="3634047"/>
              <a:chExt cx="373658" cy="220165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4047"/>
                <a:ext cx="365760" cy="220165"/>
                <a:chOff x="1360627" y="3634047"/>
                <a:chExt cx="365760" cy="22016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8542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07783"/>
                <a:ext cx="365760" cy="71935"/>
                <a:chOff x="1360627" y="356211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5621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883504"/>
              <a:ext cx="0" cy="6400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/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𝑏𝑏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/>
                        <m:t>= </m:t>
                      </m:r>
                      <m:r>
                        <m:rPr>
                          <m:nor/>
                        </m:rPr>
                        <a:rPr lang="en-US" b="0" i="0" dirty="0" smtClean="0"/>
                        <m:t>2</m:t>
                      </m:r>
                      <m:r>
                        <m:rPr>
                          <m:nor/>
                        </m:rPr>
                        <a:rPr lang="en-US" dirty="0"/>
                        <m:t>V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4082514" y="4214689"/>
            <a:ext cx="6802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5966111" y="288411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39834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Example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06" y="1603497"/>
            <a:ext cx="10515600" cy="93573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.</a:t>
            </a:r>
          </a:p>
        </p:txBody>
      </p:sp>
      <p:sp>
        <p:nvSpPr>
          <p:cNvPr id="245" name="Content Placeholder 2">
            <a:extLst>
              <a:ext uri="{FF2B5EF4-FFF2-40B4-BE49-F238E27FC236}">
                <a16:creationId xmlns:a16="http://schemas.microsoft.com/office/drawing/2014/main" id="{44F22D44-28E5-4079-A4A0-5304BAC2FCA1}"/>
              </a:ext>
            </a:extLst>
          </p:cNvPr>
          <p:cNvSpPr txBox="1">
            <a:spLocks/>
          </p:cNvSpPr>
          <p:nvPr/>
        </p:nvSpPr>
        <p:spPr>
          <a:xfrm>
            <a:off x="7480561" y="260271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base current  (KVL)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D0FCC1F1-0D01-4B43-B7DB-E3B3EF684E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18478" y="35080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</a:t>
                </a:r>
                <a:r>
                  <a:rPr lang="en-US" sz="2000" dirty="0"/>
                  <a:t> = 1.3 V /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13 </a:t>
                </a:r>
                <a:r>
                  <a:rPr lang="el-GR" sz="2000" dirty="0"/>
                  <a:t>μ</a:t>
                </a:r>
                <a:r>
                  <a:rPr lang="en-US" sz="2000" dirty="0"/>
                  <a:t>A </a:t>
                </a:r>
              </a:p>
            </p:txBody>
          </p:sp>
        </mc:Choice>
        <mc:Fallback xmlns=""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D0FCC1F1-0D01-4B43-B7DB-E3B3EF684E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8478" y="3508070"/>
                <a:ext cx="3524251" cy="403787"/>
              </a:xfrm>
              <a:prstGeom prst="rect">
                <a:avLst/>
              </a:prstGeom>
              <a:blipFill>
                <a:blip r:embed="rId2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Content Placeholder 2">
            <a:extLst>
              <a:ext uri="{FF2B5EF4-FFF2-40B4-BE49-F238E27FC236}">
                <a16:creationId xmlns:a16="http://schemas.microsoft.com/office/drawing/2014/main" id="{27F51DF8-F13B-4374-BECD-7B530CB489CD}"/>
              </a:ext>
            </a:extLst>
          </p:cNvPr>
          <p:cNvSpPr txBox="1">
            <a:spLocks/>
          </p:cNvSpPr>
          <p:nvPr/>
        </p:nvSpPr>
        <p:spPr>
          <a:xfrm>
            <a:off x="7414337" y="4021253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Calculate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1" name="Content Placeholder 2">
            <a:extLst>
              <a:ext uri="{FF2B5EF4-FFF2-40B4-BE49-F238E27FC236}">
                <a16:creationId xmlns:a16="http://schemas.microsoft.com/office/drawing/2014/main" id="{663C5A92-68A2-4ED7-90AB-4BEADE513F30}"/>
              </a:ext>
            </a:extLst>
          </p:cNvPr>
          <p:cNvSpPr txBox="1">
            <a:spLocks/>
          </p:cNvSpPr>
          <p:nvPr/>
        </p:nvSpPr>
        <p:spPr>
          <a:xfrm>
            <a:off x="7718478" y="4486371"/>
            <a:ext cx="3524251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</a:t>
            </a:r>
            <a:r>
              <a:rPr lang="en-US" sz="2000" dirty="0"/>
              <a:t> 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 </a:t>
            </a:r>
            <a:r>
              <a:rPr lang="en-US" sz="2000" dirty="0"/>
              <a:t>= 100 * 13 </a:t>
            </a:r>
            <a:r>
              <a:rPr lang="el-GR" sz="2000" dirty="0"/>
              <a:t>μ</a:t>
            </a:r>
            <a:r>
              <a:rPr lang="en-US" sz="2000" dirty="0"/>
              <a:t>A = 1.3 mA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7DD7200E-DF48-4415-AE04-9C9B0241D84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83660" y="3058037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2.0 V -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05" name="Content Placeholder 2">
                <a:extLst>
                  <a:ext uri="{FF2B5EF4-FFF2-40B4-BE49-F238E27FC236}">
                    <a16:creationId xmlns:a16="http://schemas.microsoft.com/office/drawing/2014/main" id="{7DD7200E-DF48-4415-AE04-9C9B0241D8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3660" y="3058037"/>
                <a:ext cx="3524251" cy="403787"/>
              </a:xfrm>
              <a:prstGeom prst="rect">
                <a:avLst/>
              </a:prstGeom>
              <a:blipFill>
                <a:blip r:embed="rId3"/>
                <a:stretch>
                  <a:fillRect l="-1727" t="-16667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33C958C9-94B7-4152-9CC8-79BC4F4F6E35}"/>
              </a:ext>
            </a:extLst>
          </p:cNvPr>
          <p:cNvGrpSpPr/>
          <p:nvPr/>
        </p:nvGrpSpPr>
        <p:grpSpPr>
          <a:xfrm>
            <a:off x="371341" y="2793005"/>
            <a:ext cx="6738158" cy="2763402"/>
            <a:chOff x="371341" y="2793005"/>
            <a:chExt cx="6738158" cy="2763402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ADA4BF23-AA3E-4FB2-9280-D8E1720A7613}"/>
                </a:ext>
              </a:extLst>
            </p:cNvPr>
            <p:cNvGrpSpPr/>
            <p:nvPr/>
          </p:nvGrpSpPr>
          <p:grpSpPr>
            <a:xfrm>
              <a:off x="371341" y="2793005"/>
              <a:ext cx="6738158" cy="2763402"/>
              <a:chOff x="697045" y="2782817"/>
              <a:chExt cx="6738158" cy="2763402"/>
            </a:xfrm>
          </p:grpSpPr>
          <p:cxnSp>
            <p:nvCxnSpPr>
              <p:cNvPr id="14" name="Straight Arrow Connector 13">
                <a:extLst>
                  <a:ext uri="{FF2B5EF4-FFF2-40B4-BE49-F238E27FC236}">
                    <a16:creationId xmlns:a16="http://schemas.microsoft.com/office/drawing/2014/main" id="{673ACCDB-00DD-42A6-B374-CEC38C122C0B}"/>
                  </a:ext>
                </a:extLst>
              </p:cNvPr>
              <p:cNvCxnSpPr/>
              <p:nvPr/>
            </p:nvCxnSpPr>
            <p:spPr>
              <a:xfrm>
                <a:off x="3814417" y="4251395"/>
                <a:ext cx="680278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Rectangle 81">
                    <a:extLst>
                      <a:ext uri="{FF2B5EF4-FFF2-40B4-BE49-F238E27FC236}">
                        <a16:creationId xmlns:a16="http://schemas.microsoft.com/office/drawing/2014/main" id="{A9B4C2D2-363A-4422-B275-3FD5871F0D87}"/>
                      </a:ext>
                    </a:extLst>
                  </p:cNvPr>
                  <p:cNvSpPr/>
                  <p:nvPr/>
                </p:nvSpPr>
                <p:spPr>
                  <a:xfrm>
                    <a:off x="3828646" y="4230229"/>
                    <a:ext cx="82638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 ?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2" name="Rectangle 81">
                    <a:extLst>
                      <a:ext uri="{FF2B5EF4-FFF2-40B4-BE49-F238E27FC236}">
                        <a16:creationId xmlns:a16="http://schemas.microsoft.com/office/drawing/2014/main" id="{A9B4C2D2-363A-4422-B275-3FD5871F0D8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28646" y="4230229"/>
                    <a:ext cx="826380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Rectangle 82">
                    <a:extLst>
                      <a:ext uri="{FF2B5EF4-FFF2-40B4-BE49-F238E27FC236}">
                        <a16:creationId xmlns:a16="http://schemas.microsoft.com/office/drawing/2014/main" id="{65EA26EA-87CE-42AC-BD72-AD648AE064E8}"/>
                      </a:ext>
                    </a:extLst>
                  </p:cNvPr>
                  <p:cNvSpPr/>
                  <p:nvPr/>
                </p:nvSpPr>
                <p:spPr>
                  <a:xfrm>
                    <a:off x="5937123" y="2899300"/>
                    <a:ext cx="81804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 ?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3" name="Rectangle 82">
                    <a:extLst>
                      <a:ext uri="{FF2B5EF4-FFF2-40B4-BE49-F238E27FC236}">
                        <a16:creationId xmlns:a16="http://schemas.microsoft.com/office/drawing/2014/main" id="{65EA26EA-87CE-42AC-BD72-AD648AE064E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37123" y="2899300"/>
                    <a:ext cx="818044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73D4EE9D-65BC-4E3F-B2A8-562CE553D9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66111" y="2884114"/>
                <a:ext cx="1702" cy="54488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C34B2B40-9AD1-44E1-B724-574EA05C86FD}"/>
                  </a:ext>
                </a:extLst>
              </p:cNvPr>
              <p:cNvGrpSpPr/>
              <p:nvPr/>
            </p:nvGrpSpPr>
            <p:grpSpPr>
              <a:xfrm>
                <a:off x="697045" y="2782817"/>
                <a:ext cx="6738158" cy="2763402"/>
                <a:chOff x="697045" y="2782817"/>
                <a:chExt cx="6738158" cy="2763402"/>
              </a:xfrm>
            </p:grpSpPr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DBD81319-19CA-4323-BAA9-FB3100B3DD4E}"/>
                    </a:ext>
                  </a:extLst>
                </p:cNvPr>
                <p:cNvGrpSpPr/>
                <p:nvPr/>
              </p:nvGrpSpPr>
              <p:grpSpPr>
                <a:xfrm>
                  <a:off x="5405047" y="4001415"/>
                  <a:ext cx="1067767" cy="844359"/>
                  <a:chOff x="5405047" y="4001415"/>
                  <a:chExt cx="1067767" cy="844359"/>
                </a:xfrm>
              </p:grpSpPr>
              <p:grpSp>
                <p:nvGrpSpPr>
                  <p:cNvPr id="113" name="Group 112">
                    <a:extLst>
                      <a:ext uri="{FF2B5EF4-FFF2-40B4-BE49-F238E27FC236}">
                        <a16:creationId xmlns:a16="http://schemas.microsoft.com/office/drawing/2014/main" id="{3C46C177-89A1-4328-89A8-4B2DA2363C97}"/>
                      </a:ext>
                    </a:extLst>
                  </p:cNvPr>
                  <p:cNvGrpSpPr/>
                  <p:nvPr/>
                </p:nvGrpSpPr>
                <p:grpSpPr>
                  <a:xfrm>
                    <a:off x="5405047" y="4001415"/>
                    <a:ext cx="1067767" cy="844359"/>
                    <a:chOff x="1424581" y="3488400"/>
                    <a:chExt cx="1067767" cy="844359"/>
                  </a:xfrm>
                </p:grpSpPr>
                <p:cxnSp>
                  <p:nvCxnSpPr>
                    <p:cNvPr id="131" name="Straight Connector 130">
                      <a:extLst>
                        <a:ext uri="{FF2B5EF4-FFF2-40B4-BE49-F238E27FC236}">
                          <a16:creationId xmlns:a16="http://schemas.microsoft.com/office/drawing/2014/main" id="{8CA534B1-DD6E-4EEB-B17A-B39A5EBA864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1424581" y="3488400"/>
                      <a:ext cx="0" cy="4572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29" name="Diamond 128">
                      <a:extLst>
                        <a:ext uri="{FF2B5EF4-FFF2-40B4-BE49-F238E27FC236}">
                          <a16:creationId xmlns:a16="http://schemas.microsoft.com/office/drawing/2014/main" id="{71AEB1AF-5820-46FF-8102-565196D842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02413" y="3509803"/>
                      <a:ext cx="589935" cy="822956"/>
                    </a:xfrm>
                    <a:prstGeom prst="diamond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cxnSp>
                <p:nvCxnSpPr>
                  <p:cNvPr id="115" name="Straight Arrow Connector 114">
                    <a:extLst>
                      <a:ext uri="{FF2B5EF4-FFF2-40B4-BE49-F238E27FC236}">
                        <a16:creationId xmlns:a16="http://schemas.microsoft.com/office/drawing/2014/main" id="{4C62B506-0737-45D4-9B49-743A00C024B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175668" y="4272614"/>
                    <a:ext cx="0" cy="344129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B04AC410-B558-47EA-88F7-BE656ACAF27D}"/>
                    </a:ext>
                  </a:extLst>
                </p:cNvPr>
                <p:cNvGrpSpPr/>
                <p:nvPr/>
              </p:nvGrpSpPr>
              <p:grpSpPr>
                <a:xfrm>
                  <a:off x="697045" y="2782817"/>
                  <a:ext cx="6738158" cy="2763402"/>
                  <a:chOff x="697045" y="2782817"/>
                  <a:chExt cx="6738158" cy="2763402"/>
                </a:xfrm>
              </p:grpSpPr>
              <p:grpSp>
                <p:nvGrpSpPr>
                  <p:cNvPr id="11" name="Group 10">
                    <a:extLst>
                      <a:ext uri="{FF2B5EF4-FFF2-40B4-BE49-F238E27FC236}">
                        <a16:creationId xmlns:a16="http://schemas.microsoft.com/office/drawing/2014/main" id="{D75AB7E3-1719-465D-86FB-DE3CE9A21CE4}"/>
                      </a:ext>
                    </a:extLst>
                  </p:cNvPr>
                  <p:cNvGrpSpPr/>
                  <p:nvPr/>
                </p:nvGrpSpPr>
                <p:grpSpPr>
                  <a:xfrm>
                    <a:off x="697045" y="2782817"/>
                    <a:ext cx="6738158" cy="2763402"/>
                    <a:chOff x="697045" y="2782817"/>
                    <a:chExt cx="6738158" cy="2763402"/>
                  </a:xfrm>
                </p:grpSpPr>
                <p:grpSp>
                  <p:nvGrpSpPr>
                    <p:cNvPr id="135" name="Group 134">
                      <a:extLst>
                        <a:ext uri="{FF2B5EF4-FFF2-40B4-BE49-F238E27FC236}">
                          <a16:creationId xmlns:a16="http://schemas.microsoft.com/office/drawing/2014/main" id="{9E9A1CB1-0C07-4B1E-BFDC-70917494433D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5225785" y="2946159"/>
                      <a:ext cx="298207" cy="660991"/>
                      <a:chOff x="4147623" y="3602364"/>
                      <a:chExt cx="297702" cy="797860"/>
                    </a:xfrm>
                  </p:grpSpPr>
                  <p:grpSp>
                    <p:nvGrpSpPr>
                      <p:cNvPr id="235" name="Group 234">
                        <a:extLst>
                          <a:ext uri="{FF2B5EF4-FFF2-40B4-BE49-F238E27FC236}">
                            <a16:creationId xmlns:a16="http://schemas.microsoft.com/office/drawing/2014/main" id="{C10FF23D-1294-4D65-A2AC-D443600ACB01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90919" y="4152918"/>
                        <a:ext cx="204010" cy="290601"/>
                        <a:chOff x="3608294" y="2623632"/>
                        <a:chExt cx="204010" cy="290601"/>
                      </a:xfrm>
                    </p:grpSpPr>
                    <p:cxnSp>
                      <p:nvCxnSpPr>
                        <p:cNvPr id="243" name="Straight Connector 242">
                          <a:extLst>
                            <a:ext uri="{FF2B5EF4-FFF2-40B4-BE49-F238E27FC236}">
                              <a16:creationId xmlns:a16="http://schemas.microsoft.com/office/drawing/2014/main" id="{434B4C7F-FACD-46B1-9A29-3D664C8F64D5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608294" y="2623632"/>
                          <a:ext cx="72358" cy="173356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44" name="Straight Connector 243">
                          <a:extLst>
                            <a:ext uri="{FF2B5EF4-FFF2-40B4-BE49-F238E27FC236}">
                              <a16:creationId xmlns:a16="http://schemas.microsoft.com/office/drawing/2014/main" id="{11571997-F60F-4DC1-8DD7-A32368B5F128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36" name="Group 235">
                        <a:extLst>
                          <a:ext uri="{FF2B5EF4-FFF2-40B4-BE49-F238E27FC236}">
                            <a16:creationId xmlns:a16="http://schemas.microsoft.com/office/drawing/2014/main" id="{8D12F8B0-A9A9-406E-B6DA-7719F5C91084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68243" y="3919260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241" name="Straight Connector 240">
                          <a:extLst>
                            <a:ext uri="{FF2B5EF4-FFF2-40B4-BE49-F238E27FC236}">
                              <a16:creationId xmlns:a16="http://schemas.microsoft.com/office/drawing/2014/main" id="{495F058D-781D-4D14-A904-E2394F343162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42" name="Straight Connector 241">
                          <a:extLst>
                            <a:ext uri="{FF2B5EF4-FFF2-40B4-BE49-F238E27FC236}">
                              <a16:creationId xmlns:a16="http://schemas.microsoft.com/office/drawing/2014/main" id="{E98B6DA1-D529-40F3-BB45-4F4575FA3FCC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37" name="Group 236">
                        <a:extLst>
                          <a:ext uri="{FF2B5EF4-FFF2-40B4-BE49-F238E27FC236}">
                            <a16:creationId xmlns:a16="http://schemas.microsoft.com/office/drawing/2014/main" id="{3BB9F3F9-3BF0-42C3-9FD2-320C9F5A7BA5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4168243" y="3655828"/>
                        <a:ext cx="263561" cy="290602"/>
                        <a:chOff x="3548743" y="2623631"/>
                        <a:chExt cx="263561" cy="290602"/>
                      </a:xfrm>
                    </p:grpSpPr>
                    <p:cxnSp>
                      <p:nvCxnSpPr>
                        <p:cNvPr id="239" name="Straight Connector 238">
                          <a:extLst>
                            <a:ext uri="{FF2B5EF4-FFF2-40B4-BE49-F238E27FC236}">
                              <a16:creationId xmlns:a16="http://schemas.microsoft.com/office/drawing/2014/main" id="{A8ABB1D0-6CC7-4AAC-9572-B5C186A25086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V="1">
                          <a:off x="3548743" y="2623631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40" name="Straight Connector 239">
                          <a:extLst>
                            <a:ext uri="{FF2B5EF4-FFF2-40B4-BE49-F238E27FC236}">
                              <a16:creationId xmlns:a16="http://schemas.microsoft.com/office/drawing/2014/main" id="{A3483760-18FE-42B6-8E8B-0A6CFCE2B99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flipH="1" flipV="1">
                          <a:off x="3680395" y="2625616"/>
                          <a:ext cx="131909" cy="288617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38" name="Straight Connector 237">
                        <a:extLst>
                          <a:ext uri="{FF2B5EF4-FFF2-40B4-BE49-F238E27FC236}">
                            <a16:creationId xmlns:a16="http://schemas.microsoft.com/office/drawing/2014/main" id="{CC5B4151-EED4-4869-B52F-B027F9E5D876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 rot="16200000" flipV="1">
                        <a:off x="4335006" y="3561273"/>
                        <a:ext cx="67243" cy="149425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915C5F1D-DB96-4396-A881-38B456FBCED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377792" y="2783957"/>
                      <a:ext cx="0" cy="164592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7" name="Straight Connector 136">
                      <a:extLst>
                        <a:ext uri="{FF2B5EF4-FFF2-40B4-BE49-F238E27FC236}">
                          <a16:creationId xmlns:a16="http://schemas.microsoft.com/office/drawing/2014/main" id="{0A0F0036-574F-44F7-8BB9-27FACFE076B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379438" y="3673312"/>
                      <a:ext cx="1091198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1" name="Rectangle 140">
                          <a:extLst>
                            <a:ext uri="{FF2B5EF4-FFF2-40B4-BE49-F238E27FC236}">
                              <a16:creationId xmlns:a16="http://schemas.microsoft.com/office/drawing/2014/main" id="{F5492413-F53E-4D88-A2D8-741CC7B5F3CB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401522" y="3465887"/>
                          <a:ext cx="1033681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𝑜𝑢𝑡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 ?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41" name="Rectangle 140">
                          <a:extLst>
                            <a:ext uri="{FF2B5EF4-FFF2-40B4-BE49-F238E27FC236}">
                              <a16:creationId xmlns:a16="http://schemas.microsoft.com/office/drawing/2014/main" id="{F5492413-F53E-4D88-A2D8-741CC7B5F3CB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401522" y="3465887"/>
                          <a:ext cx="1033681" cy="369332"/>
                        </a:xfrm>
                        <a:prstGeom prst="rect">
                          <a:avLst/>
                        </a:prstGeom>
                        <a:blipFill>
                          <a:blip r:embed="rId6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6" name="Rectangle 145">
                          <a:extLst>
                            <a:ext uri="{FF2B5EF4-FFF2-40B4-BE49-F238E27FC236}">
                              <a16:creationId xmlns:a16="http://schemas.microsoft.com/office/drawing/2014/main" id="{E6E79B20-1174-495B-A259-6961EE6F8F2C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3405646" y="3465887"/>
                          <a:ext cx="1449692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=100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m:rPr>
                                    <m:nor/>
                                  </m:rPr>
                                  <a:rPr lang="en-US"/>
                                  <m:t>Ω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46" name="Rectangle 145">
                          <a:extLst>
                            <a:ext uri="{FF2B5EF4-FFF2-40B4-BE49-F238E27FC236}">
                              <a16:creationId xmlns:a16="http://schemas.microsoft.com/office/drawing/2014/main" id="{E6E79B20-1174-495B-A259-6961EE6F8F2C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405646" y="3465887"/>
                          <a:ext cx="1449692" cy="369332"/>
                        </a:xfrm>
                        <a:prstGeom prst="rect">
                          <a:avLst/>
                        </a:prstGeom>
                        <a:blipFill>
                          <a:blip r:embed="rId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48" name="Rectangle 147">
                          <a:extLst>
                            <a:ext uri="{FF2B5EF4-FFF2-40B4-BE49-F238E27FC236}">
                              <a16:creationId xmlns:a16="http://schemas.microsoft.com/office/drawing/2014/main" id="{C98CC076-D9F3-4C6E-AC10-D8B7233C0BF3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175253" y="3607150"/>
                          <a:ext cx="41069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48" name="Rectangle 147">
                          <a:extLst>
                            <a:ext uri="{FF2B5EF4-FFF2-40B4-BE49-F238E27FC236}">
                              <a16:creationId xmlns:a16="http://schemas.microsoft.com/office/drawing/2014/main" id="{C98CC076-D9F3-4C6E-AC10-D8B7233C0BF3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175253" y="3607150"/>
                          <a:ext cx="410690" cy="369332"/>
                        </a:xfrm>
                        <a:prstGeom prst="rect">
                          <a:avLst/>
                        </a:prstGeom>
                        <a:blipFill>
                          <a:blip r:embed="rId8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50" name="Rectangle 149">
                          <a:extLst>
                            <a:ext uri="{FF2B5EF4-FFF2-40B4-BE49-F238E27FC236}">
                              <a16:creationId xmlns:a16="http://schemas.microsoft.com/office/drawing/2014/main" id="{BAF28FDC-80DF-451B-AB67-83E4B8E8E32E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697045" y="3895992"/>
                          <a:ext cx="517386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8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50" name="Rectangle 149">
                          <a:extLst>
                            <a:ext uri="{FF2B5EF4-FFF2-40B4-BE49-F238E27FC236}">
                              <a16:creationId xmlns:a16="http://schemas.microsoft.com/office/drawing/2014/main" id="{BAF28FDC-80DF-451B-AB67-83E4B8E8E32E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97045" y="3895992"/>
                          <a:ext cx="517386" cy="369332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151" name="Straight Connector 150">
                      <a:extLst>
                        <a:ext uri="{FF2B5EF4-FFF2-40B4-BE49-F238E27FC236}">
                          <a16:creationId xmlns:a16="http://schemas.microsoft.com/office/drawing/2014/main" id="{D1511ED4-B7FA-49D7-BAE6-979AB4F189D5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4649935" y="5145182"/>
                      <a:ext cx="0" cy="272769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52" name="Group 151">
                      <a:extLst>
                        <a:ext uri="{FF2B5EF4-FFF2-40B4-BE49-F238E27FC236}">
                          <a16:creationId xmlns:a16="http://schemas.microsoft.com/office/drawing/2014/main" id="{527F0EA9-5122-4576-8FA0-A4F2A5F29FD7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662279" y="2782817"/>
                      <a:ext cx="4513389" cy="2364471"/>
                      <a:chOff x="1495046" y="2668386"/>
                      <a:chExt cx="4513389" cy="2364471"/>
                    </a:xfrm>
                  </p:grpSpPr>
                  <p:grpSp>
                    <p:nvGrpSpPr>
                      <p:cNvPr id="214" name="Group 213">
                        <a:extLst>
                          <a:ext uri="{FF2B5EF4-FFF2-40B4-BE49-F238E27FC236}">
                            <a16:creationId xmlns:a16="http://schemas.microsoft.com/office/drawing/2014/main" id="{8A23D4D4-D9BC-4B7D-9945-CF955D46BA89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495046" y="2668386"/>
                        <a:ext cx="4513389" cy="2362370"/>
                        <a:chOff x="-1462258" y="2775489"/>
                        <a:chExt cx="4513389" cy="2362370"/>
                      </a:xfrm>
                    </p:grpSpPr>
                    <p:grpSp>
                      <p:nvGrpSpPr>
                        <p:cNvPr id="229" name="Group 228">
                          <a:extLst>
                            <a:ext uri="{FF2B5EF4-FFF2-40B4-BE49-F238E27FC236}">
                              <a16:creationId xmlns:a16="http://schemas.microsoft.com/office/drawing/2014/main" id="{A3B76966-9FE8-49DF-87D3-8D7918C83C8E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 rot="5400000" flipH="1">
                          <a:off x="1028062" y="3867141"/>
                          <a:ext cx="1538035" cy="1003402"/>
                          <a:chOff x="8441530" y="3402878"/>
                          <a:chExt cx="1538035" cy="1003402"/>
                        </a:xfrm>
                      </p:grpSpPr>
                      <p:cxnSp>
                        <p:nvCxnSpPr>
                          <p:cNvPr id="232" name="Straight Connector 231">
                            <a:extLst>
                              <a:ext uri="{FF2B5EF4-FFF2-40B4-BE49-F238E27FC236}">
                                <a16:creationId xmlns:a16="http://schemas.microsoft.com/office/drawing/2014/main" id="{2236FCAD-0727-4E02-9152-C44C024AEE60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rot="5400000" flipH="1" flipV="1">
                            <a:off x="8588999" y="3281531"/>
                            <a:ext cx="0" cy="29493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33" name="Straight Connector 232">
                            <a:extLst>
                              <a:ext uri="{FF2B5EF4-FFF2-40B4-BE49-F238E27FC236}">
                                <a16:creationId xmlns:a16="http://schemas.microsoft.com/office/drawing/2014/main" id="{321E3E83-30C1-48D6-8737-BC21BD15C0E1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rot="5400000" flipV="1">
                            <a:off x="9945203" y="3397653"/>
                            <a:ext cx="3017" cy="6570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34" name="Straight Connector 233">
                            <a:extLst>
                              <a:ext uri="{FF2B5EF4-FFF2-40B4-BE49-F238E27FC236}">
                                <a16:creationId xmlns:a16="http://schemas.microsoft.com/office/drawing/2014/main" id="{F5906B5F-E743-407B-AE46-8DA0898E994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rot="5400000" flipH="1">
                            <a:off x="9089411" y="3904579"/>
                            <a:ext cx="1003402" cy="0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230" name="Straight Connector 229">
                          <a:extLst>
                            <a:ext uri="{FF2B5EF4-FFF2-40B4-BE49-F238E27FC236}">
                              <a16:creationId xmlns:a16="http://schemas.microsoft.com/office/drawing/2014/main" id="{D67A8BB0-18F4-4865-82F7-EA95AAB8E0CF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-1444416" y="5137854"/>
                          <a:ext cx="4495547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31" name="Straight Connector 230">
                          <a:extLst>
                            <a:ext uri="{FF2B5EF4-FFF2-40B4-BE49-F238E27FC236}">
                              <a16:creationId xmlns:a16="http://schemas.microsoft.com/office/drawing/2014/main" id="{834F1C81-CB71-4816-A6DF-8FD6D163F05D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>
                          <a:off x="-1462258" y="2775489"/>
                          <a:ext cx="3731899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15" name="Group 214">
                        <a:extLst>
                          <a:ext uri="{FF2B5EF4-FFF2-40B4-BE49-F238E27FC236}">
                            <a16:creationId xmlns:a16="http://schemas.microsoft.com/office/drawing/2014/main" id="{EE68FCFD-1821-40B9-802F-55CDF425E994}"/>
                          </a:ext>
                        </a:extLst>
                      </p:cNvPr>
                      <p:cNvGrpSpPr/>
                      <p:nvPr/>
                    </p:nvGrpSpPr>
                    <p:grpSpPr>
                      <a:xfrm rot="16200000">
                        <a:off x="3773083" y="3573453"/>
                        <a:ext cx="298207" cy="660991"/>
                        <a:chOff x="4147623" y="3602364"/>
                        <a:chExt cx="297702" cy="797860"/>
                      </a:xfrm>
                    </p:grpSpPr>
                    <p:grpSp>
                      <p:nvGrpSpPr>
                        <p:cNvPr id="219" name="Group 218">
                          <a:extLst>
                            <a:ext uri="{FF2B5EF4-FFF2-40B4-BE49-F238E27FC236}">
                              <a16:creationId xmlns:a16="http://schemas.microsoft.com/office/drawing/2014/main" id="{CC80B581-B194-4912-A4BD-D43EBB693ECD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 rot="16200000">
                          <a:off x="4190919" y="4152918"/>
                          <a:ext cx="204010" cy="290601"/>
                          <a:chOff x="3608294" y="2623632"/>
                          <a:chExt cx="204010" cy="290601"/>
                        </a:xfrm>
                      </p:grpSpPr>
                      <p:cxnSp>
                        <p:nvCxnSpPr>
                          <p:cNvPr id="227" name="Straight Connector 226">
                            <a:extLst>
                              <a:ext uri="{FF2B5EF4-FFF2-40B4-BE49-F238E27FC236}">
                                <a16:creationId xmlns:a16="http://schemas.microsoft.com/office/drawing/2014/main" id="{A0868B39-8DD4-4FD8-B62B-1792D98F829D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608294" y="2623632"/>
                            <a:ext cx="72358" cy="173356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28" name="Straight Connector 227">
                            <a:extLst>
                              <a:ext uri="{FF2B5EF4-FFF2-40B4-BE49-F238E27FC236}">
                                <a16:creationId xmlns:a16="http://schemas.microsoft.com/office/drawing/2014/main" id="{D536D168-1002-4157-81EB-B7D1B597C35A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20" name="Group 219">
                          <a:extLst>
                            <a:ext uri="{FF2B5EF4-FFF2-40B4-BE49-F238E27FC236}">
                              <a16:creationId xmlns:a16="http://schemas.microsoft.com/office/drawing/2014/main" id="{BCE06AD2-B3E6-4DF3-A7B4-00C06641A0C2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 rot="16200000">
                          <a:off x="4168243" y="3919260"/>
                          <a:ext cx="263561" cy="290602"/>
                          <a:chOff x="3548743" y="2623631"/>
                          <a:chExt cx="263561" cy="290602"/>
                        </a:xfrm>
                      </p:grpSpPr>
                      <p:cxnSp>
                        <p:nvCxnSpPr>
                          <p:cNvPr id="225" name="Straight Connector 224">
                            <a:extLst>
                              <a:ext uri="{FF2B5EF4-FFF2-40B4-BE49-F238E27FC236}">
                                <a16:creationId xmlns:a16="http://schemas.microsoft.com/office/drawing/2014/main" id="{41B6DE5B-41BD-4F99-88FE-72ABBF03A2D2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548743" y="2623631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26" name="Straight Connector 225">
                            <a:extLst>
                              <a:ext uri="{FF2B5EF4-FFF2-40B4-BE49-F238E27FC236}">
                                <a16:creationId xmlns:a16="http://schemas.microsoft.com/office/drawing/2014/main" id="{127B50C2-8477-478D-81BF-FDBB52C22B12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grpSp>
                      <p:nvGrpSpPr>
                        <p:cNvPr id="221" name="Group 220">
                          <a:extLst>
                            <a:ext uri="{FF2B5EF4-FFF2-40B4-BE49-F238E27FC236}">
                              <a16:creationId xmlns:a16="http://schemas.microsoft.com/office/drawing/2014/main" id="{59D9559F-BA71-4657-A68B-7C35ED5E9463}"/>
                            </a:ext>
                          </a:extLst>
                        </p:cNvPr>
                        <p:cNvGrpSpPr/>
                        <p:nvPr/>
                      </p:nvGrpSpPr>
                      <p:grpSpPr>
                        <a:xfrm rot="16200000">
                          <a:off x="4168243" y="3655828"/>
                          <a:ext cx="263561" cy="290602"/>
                          <a:chOff x="3548743" y="2623631"/>
                          <a:chExt cx="263561" cy="290602"/>
                        </a:xfrm>
                      </p:grpSpPr>
                      <p:cxnSp>
                        <p:nvCxnSpPr>
                          <p:cNvPr id="223" name="Straight Connector 222">
                            <a:extLst>
                              <a:ext uri="{FF2B5EF4-FFF2-40B4-BE49-F238E27FC236}">
                                <a16:creationId xmlns:a16="http://schemas.microsoft.com/office/drawing/2014/main" id="{DE3B3B7D-0674-4DDE-9BB2-C726C6F79CC2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V="1">
                            <a:off x="3548743" y="2623631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  <p:cxnSp>
                        <p:nvCxnSpPr>
                          <p:cNvPr id="224" name="Straight Connector 223">
                            <a:extLst>
                              <a:ext uri="{FF2B5EF4-FFF2-40B4-BE49-F238E27FC236}">
                                <a16:creationId xmlns:a16="http://schemas.microsoft.com/office/drawing/2014/main" id="{B3C624CB-ADF3-4F3B-BD56-2C3E6B9B5848}"/>
                              </a:ext>
                            </a:extLst>
                          </p:cNvPr>
                          <p:cNvCxnSpPr>
                            <a:cxnSpLocks/>
                          </p:cNvCxnSpPr>
                          <p:nvPr/>
                        </p:nvCxnSpPr>
                        <p:spPr>
                          <a:xfrm flipH="1" flipV="1">
                            <a:off x="3680395" y="2625616"/>
                            <a:ext cx="131909" cy="288617"/>
                          </a:xfrm>
                          <a:prstGeom prst="line">
                            <a:avLst/>
                          </a:prstGeom>
                        </p:spPr>
                        <p:style>
                          <a:lnRef idx="1">
                            <a:schemeClr val="accent1"/>
                          </a:lnRef>
                          <a:fillRef idx="0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tx1"/>
                          </a:fontRef>
                        </p:style>
                      </p:cxnSp>
                    </p:grpSp>
                    <p:cxnSp>
                      <p:nvCxnSpPr>
                        <p:cNvPr id="222" name="Straight Connector 221">
                          <a:extLst>
                            <a:ext uri="{FF2B5EF4-FFF2-40B4-BE49-F238E27FC236}">
                              <a16:creationId xmlns:a16="http://schemas.microsoft.com/office/drawing/2014/main" id="{9E7A221F-4249-4F41-A05E-44062A1245FE}"/>
                            </a:ext>
                          </a:extLst>
                        </p:cNvPr>
                        <p:cNvCxnSpPr>
                          <a:cxnSpLocks/>
                        </p:cNvCxnSpPr>
                        <p:nvPr/>
                      </p:nvCxnSpPr>
                      <p:spPr>
                        <a:xfrm rot="16200000" flipV="1">
                          <a:off x="4335006" y="3561273"/>
                          <a:ext cx="67243" cy="149425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216" name="Straight Connector 215">
                        <a:extLst>
                          <a:ext uri="{FF2B5EF4-FFF2-40B4-BE49-F238E27FC236}">
                            <a16:creationId xmlns:a16="http://schemas.microsoft.com/office/drawing/2014/main" id="{D4A82570-B6D2-4496-A88B-B1BEA143CB72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1508830" y="2689465"/>
                        <a:ext cx="4058" cy="1142207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7" name="Straight Connector 216">
                        <a:extLst>
                          <a:ext uri="{FF2B5EF4-FFF2-40B4-BE49-F238E27FC236}">
                            <a16:creationId xmlns:a16="http://schemas.microsoft.com/office/drawing/2014/main" id="{D454EBAD-E090-4D8C-A4A1-99131D65787F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759963" y="4849977"/>
                        <a:ext cx="0" cy="18288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18" name="Straight Connector 217">
                        <a:extLst>
                          <a:ext uri="{FF2B5EF4-FFF2-40B4-BE49-F238E27FC236}">
                            <a16:creationId xmlns:a16="http://schemas.microsoft.com/office/drawing/2014/main" id="{D7A29A25-4191-43DD-9C62-2408150B3520}"/>
                          </a:ext>
                        </a:extLst>
                      </p:cNvPr>
                      <p:cNvCxnSpPr>
                        <a:cxnSpLocks/>
                      </p:cNvCxnSpPr>
                      <p:nvPr/>
                    </p:nvCxnSpPr>
                    <p:spPr>
                      <a:xfrm>
                        <a:off x="2759952" y="3888925"/>
                        <a:ext cx="825412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54" name="Group 153">
                      <a:extLst>
                        <a:ext uri="{FF2B5EF4-FFF2-40B4-BE49-F238E27FC236}">
                          <a16:creationId xmlns:a16="http://schemas.microsoft.com/office/drawing/2014/main" id="{03415799-13AA-4564-9E8E-CF010A2E94C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1493303" y="3947898"/>
                      <a:ext cx="373658" cy="217606"/>
                      <a:chOff x="1360627" y="3631962"/>
                      <a:chExt cx="373658" cy="217606"/>
                    </a:xfrm>
                  </p:grpSpPr>
                  <p:grpSp>
                    <p:nvGrpSpPr>
                      <p:cNvPr id="208" name="Group 207">
                        <a:extLst>
                          <a:ext uri="{FF2B5EF4-FFF2-40B4-BE49-F238E27FC236}">
                            <a16:creationId xmlns:a16="http://schemas.microsoft.com/office/drawing/2014/main" id="{94376467-745F-4C7C-AF29-FEB05FD1AF72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60627" y="3631962"/>
                        <a:ext cx="365760" cy="71935"/>
                        <a:chOff x="1360627" y="3631962"/>
                        <a:chExt cx="365760" cy="71935"/>
                      </a:xfrm>
                    </p:grpSpPr>
                    <p:cxnSp>
                      <p:nvCxnSpPr>
                        <p:cNvPr id="212" name="Straight Connector 211">
                          <a:extLst>
                            <a:ext uri="{FF2B5EF4-FFF2-40B4-BE49-F238E27FC236}">
                              <a16:creationId xmlns:a16="http://schemas.microsoft.com/office/drawing/2014/main" id="{7B1E55F5-2FF4-49E4-9D4C-C24F72816811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60627" y="363196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3" name="Straight Connector 212">
                          <a:extLst>
                            <a:ext uri="{FF2B5EF4-FFF2-40B4-BE49-F238E27FC236}">
                              <a16:creationId xmlns:a16="http://schemas.microsoft.com/office/drawing/2014/main" id="{42EB3C18-F421-475E-9BE8-4524ADD7105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425247" y="370389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09" name="Group 208">
                        <a:extLst>
                          <a:ext uri="{FF2B5EF4-FFF2-40B4-BE49-F238E27FC236}">
                            <a16:creationId xmlns:a16="http://schemas.microsoft.com/office/drawing/2014/main" id="{12EDB593-FD46-49FC-88A6-59E082B7E523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68525" y="3777633"/>
                        <a:ext cx="365760" cy="71935"/>
                        <a:chOff x="1360627" y="3631962"/>
                        <a:chExt cx="365760" cy="71935"/>
                      </a:xfrm>
                    </p:grpSpPr>
                    <p:cxnSp>
                      <p:nvCxnSpPr>
                        <p:cNvPr id="210" name="Straight Connector 209">
                          <a:extLst>
                            <a:ext uri="{FF2B5EF4-FFF2-40B4-BE49-F238E27FC236}">
                              <a16:creationId xmlns:a16="http://schemas.microsoft.com/office/drawing/2014/main" id="{66E02564-9476-4F9C-A690-A0265CAA51F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60627" y="363196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11" name="Straight Connector 210">
                          <a:extLst>
                            <a:ext uri="{FF2B5EF4-FFF2-40B4-BE49-F238E27FC236}">
                              <a16:creationId xmlns:a16="http://schemas.microsoft.com/office/drawing/2014/main" id="{51DACF69-6183-43E0-86A4-6FFABB782112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425247" y="370389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156" name="Straight Connector 155">
                      <a:extLst>
                        <a:ext uri="{FF2B5EF4-FFF2-40B4-BE49-F238E27FC236}">
                          <a16:creationId xmlns:a16="http://schemas.microsoft.com/office/drawing/2014/main" id="{7CC56315-B3A4-4752-9E48-A62C04B640F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680121" y="4165497"/>
                      <a:ext cx="0" cy="98233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64" name="Group 163">
                      <a:extLst>
                        <a:ext uri="{FF2B5EF4-FFF2-40B4-BE49-F238E27FC236}">
                          <a16:creationId xmlns:a16="http://schemas.microsoft.com/office/drawing/2014/main" id="{278A7901-ACEC-43FA-8C10-F382C09145A4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740367" y="4750112"/>
                      <a:ext cx="373658" cy="217606"/>
                      <a:chOff x="1360627" y="3631962"/>
                      <a:chExt cx="373658" cy="217606"/>
                    </a:xfrm>
                  </p:grpSpPr>
                  <p:grpSp>
                    <p:nvGrpSpPr>
                      <p:cNvPr id="202" name="Group 201">
                        <a:extLst>
                          <a:ext uri="{FF2B5EF4-FFF2-40B4-BE49-F238E27FC236}">
                            <a16:creationId xmlns:a16="http://schemas.microsoft.com/office/drawing/2014/main" id="{840AD8F3-CEA7-484D-BA4D-D460F54F9BF0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60627" y="3631962"/>
                        <a:ext cx="365760" cy="71935"/>
                        <a:chOff x="1360627" y="3631962"/>
                        <a:chExt cx="365760" cy="71935"/>
                      </a:xfrm>
                    </p:grpSpPr>
                    <p:cxnSp>
                      <p:nvCxnSpPr>
                        <p:cNvPr id="206" name="Straight Connector 205">
                          <a:extLst>
                            <a:ext uri="{FF2B5EF4-FFF2-40B4-BE49-F238E27FC236}">
                              <a16:creationId xmlns:a16="http://schemas.microsoft.com/office/drawing/2014/main" id="{6F94EE1E-0A81-47B1-A41C-5004728D9684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60627" y="363196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07" name="Straight Connector 206">
                          <a:extLst>
                            <a:ext uri="{FF2B5EF4-FFF2-40B4-BE49-F238E27FC236}">
                              <a16:creationId xmlns:a16="http://schemas.microsoft.com/office/drawing/2014/main" id="{8DBE909F-096E-48E5-90BF-21635ED843AB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425247" y="370389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203" name="Group 202">
                        <a:extLst>
                          <a:ext uri="{FF2B5EF4-FFF2-40B4-BE49-F238E27FC236}">
                            <a16:creationId xmlns:a16="http://schemas.microsoft.com/office/drawing/2014/main" id="{736B807F-0149-422B-95CF-8C64A7F4F02E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68525" y="3777633"/>
                        <a:ext cx="365760" cy="71935"/>
                        <a:chOff x="1360627" y="3631962"/>
                        <a:chExt cx="365760" cy="71935"/>
                      </a:xfrm>
                    </p:grpSpPr>
                    <p:cxnSp>
                      <p:nvCxnSpPr>
                        <p:cNvPr id="204" name="Straight Connector 203">
                          <a:extLst>
                            <a:ext uri="{FF2B5EF4-FFF2-40B4-BE49-F238E27FC236}">
                              <a16:creationId xmlns:a16="http://schemas.microsoft.com/office/drawing/2014/main" id="{B3B1B6E4-0B53-46E9-8545-FB9305C7E4BE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60627" y="363196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05" name="Straight Connector 204">
                          <a:extLst>
                            <a:ext uri="{FF2B5EF4-FFF2-40B4-BE49-F238E27FC236}">
                              <a16:creationId xmlns:a16="http://schemas.microsoft.com/office/drawing/2014/main" id="{7C529170-EB9E-411A-B553-5A174EA6DFED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425247" y="370389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grpSp>
                  <p:nvGrpSpPr>
                    <p:cNvPr id="166" name="Group 165">
                      <a:extLst>
                        <a:ext uri="{FF2B5EF4-FFF2-40B4-BE49-F238E27FC236}">
                          <a16:creationId xmlns:a16="http://schemas.microsoft.com/office/drawing/2014/main" id="{75A81546-771C-40DE-A309-274B333215D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467055" y="5417951"/>
                      <a:ext cx="365760" cy="128268"/>
                      <a:chOff x="1360627" y="3631962"/>
                      <a:chExt cx="365760" cy="128268"/>
                    </a:xfrm>
                  </p:grpSpPr>
                  <p:grpSp>
                    <p:nvGrpSpPr>
                      <p:cNvPr id="198" name="Group 197">
                        <a:extLst>
                          <a:ext uri="{FF2B5EF4-FFF2-40B4-BE49-F238E27FC236}">
                            <a16:creationId xmlns:a16="http://schemas.microsoft.com/office/drawing/2014/main" id="{08BD9DBD-9E81-4B40-BE94-726BD53E1547}"/>
                          </a:ext>
                        </a:extLst>
                      </p:cNvPr>
                      <p:cNvGrpSpPr/>
                      <p:nvPr/>
                    </p:nvGrpSpPr>
                    <p:grpSpPr>
                      <a:xfrm>
                        <a:off x="1360627" y="3631962"/>
                        <a:ext cx="365760" cy="71935"/>
                        <a:chOff x="1360627" y="3631962"/>
                        <a:chExt cx="365760" cy="71935"/>
                      </a:xfrm>
                    </p:grpSpPr>
                    <p:cxnSp>
                      <p:nvCxnSpPr>
                        <p:cNvPr id="200" name="Straight Connector 199">
                          <a:extLst>
                            <a:ext uri="{FF2B5EF4-FFF2-40B4-BE49-F238E27FC236}">
                              <a16:creationId xmlns:a16="http://schemas.microsoft.com/office/drawing/2014/main" id="{C324026C-456A-40F9-9484-525C45AC1727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360627" y="3631962"/>
                          <a:ext cx="36576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201" name="Straight Connector 200">
                          <a:extLst>
                            <a:ext uri="{FF2B5EF4-FFF2-40B4-BE49-F238E27FC236}">
                              <a16:creationId xmlns:a16="http://schemas.microsoft.com/office/drawing/2014/main" id="{DC3805E6-DE05-40F9-AD88-32933C567F68}"/>
                            </a:ext>
                          </a:extLst>
                        </p:cNvPr>
                        <p:cNvCxnSpPr/>
                        <p:nvPr/>
                      </p:nvCxnSpPr>
                      <p:spPr>
                        <a:xfrm>
                          <a:off x="1425247" y="3703897"/>
                          <a:ext cx="228600" cy="0"/>
                        </a:xfrm>
                        <a:prstGeom prst="line">
                          <a:avLst/>
                        </a:prstGeom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cxnSp>
                    <p:nvCxnSpPr>
                      <p:cNvPr id="199" name="Straight Connector 198">
                        <a:extLst>
                          <a:ext uri="{FF2B5EF4-FFF2-40B4-BE49-F238E27FC236}">
                            <a16:creationId xmlns:a16="http://schemas.microsoft.com/office/drawing/2014/main" id="{DA42FEEA-71B3-43BB-957F-C9CB6A03BC06}"/>
                          </a:ext>
                        </a:extLst>
                      </p:cNvPr>
                      <p:cNvCxnSpPr/>
                      <p:nvPr/>
                    </p:nvCxnSpPr>
                    <p:spPr>
                      <a:xfrm>
                        <a:off x="1478661" y="3760230"/>
                        <a:ext cx="137160" cy="0"/>
                      </a:xfrm>
                      <a:prstGeom prst="line">
                        <a:avLst/>
                      </a:prstGeom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67" name="Rectangle 166">
                          <a:extLst>
                            <a:ext uri="{FF2B5EF4-FFF2-40B4-BE49-F238E27FC236}">
                              <a16:creationId xmlns:a16="http://schemas.microsoft.com/office/drawing/2014/main" id="{8790E748-5B1D-453F-BF0E-A10678A10429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476218" y="4406519"/>
                          <a:ext cx="41069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67" name="Rectangle 166">
                          <a:extLst>
                            <a:ext uri="{FF2B5EF4-FFF2-40B4-BE49-F238E27FC236}">
                              <a16:creationId xmlns:a16="http://schemas.microsoft.com/office/drawing/2014/main" id="{8790E748-5B1D-453F-BF0E-A10678A10429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476218" y="4406519"/>
                          <a:ext cx="410690" cy="369332"/>
                        </a:xfrm>
                        <a:prstGeom prst="rect">
                          <a:avLst/>
                        </a:prstGeom>
                        <a:blipFill>
                          <a:blip r:embed="rId10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68" name="Rectangle 167">
                          <a:extLst>
                            <a:ext uri="{FF2B5EF4-FFF2-40B4-BE49-F238E27FC236}">
                              <a16:creationId xmlns:a16="http://schemas.microsoft.com/office/drawing/2014/main" id="{A0F6CC52-3B37-4796-B44E-A3EDA36DF5F2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160364" y="4077647"/>
                          <a:ext cx="41069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68" name="Rectangle 167">
                          <a:extLst>
                            <a:ext uri="{FF2B5EF4-FFF2-40B4-BE49-F238E27FC236}">
                              <a16:creationId xmlns:a16="http://schemas.microsoft.com/office/drawing/2014/main" id="{A0F6CC52-3B37-4796-B44E-A3EDA36DF5F2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160364" y="4077647"/>
                          <a:ext cx="410690" cy="369332"/>
                        </a:xfrm>
                        <a:prstGeom prst="rect">
                          <a:avLst/>
                        </a:prstGeom>
                        <a:blipFill>
                          <a:blip r:embed="rId11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8" name="Rectangle 177">
                          <a:extLst>
                            <a:ext uri="{FF2B5EF4-FFF2-40B4-BE49-F238E27FC236}">
                              <a16:creationId xmlns:a16="http://schemas.microsoft.com/office/drawing/2014/main" id="{CFABD4E1-3633-485C-8C16-1A29F923891F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2476218" y="4804416"/>
                          <a:ext cx="41069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p:txBody>
                    </p:sp>
                  </mc:Choice>
                  <mc:Fallback xmlns="">
                    <p:sp>
                      <p:nvSpPr>
                        <p:cNvPr id="178" name="Rectangle 177">
                          <a:extLst>
                            <a:ext uri="{FF2B5EF4-FFF2-40B4-BE49-F238E27FC236}">
                              <a16:creationId xmlns:a16="http://schemas.microsoft.com/office/drawing/2014/main" id="{CFABD4E1-3633-485C-8C16-1A29F923891F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2476218" y="4804416"/>
                          <a:ext cx="410690" cy="369332"/>
                        </a:xfrm>
                        <a:prstGeom prst="rect">
                          <a:avLst/>
                        </a:prstGeom>
                        <a:blipFill>
                          <a:blip r:embed="rId12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189" name="Straight Connector 188">
                      <a:extLst>
                        <a:ext uri="{FF2B5EF4-FFF2-40B4-BE49-F238E27FC236}">
                          <a16:creationId xmlns:a16="http://schemas.microsoft.com/office/drawing/2014/main" id="{BD393F8D-1815-4F8B-BE9A-B4E837178E1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927185" y="4523715"/>
                      <a:ext cx="0" cy="22860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0" name="Straight Connector 189">
                      <a:extLst>
                        <a:ext uri="{FF2B5EF4-FFF2-40B4-BE49-F238E27FC236}">
                          <a16:creationId xmlns:a16="http://schemas.microsoft.com/office/drawing/2014/main" id="{7E00D852-ABDE-4D96-9422-53BD6010CE0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927185" y="4020943"/>
                      <a:ext cx="0" cy="73152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C95AB418-384F-45F9-9E9B-EE8055A20D04}"/>
                      </a:ext>
                    </a:extLst>
                  </p:cNvPr>
                  <p:cNvGrpSpPr/>
                  <p:nvPr/>
                </p:nvGrpSpPr>
                <p:grpSpPr>
                  <a:xfrm>
                    <a:off x="1828811" y="3681303"/>
                    <a:ext cx="5276488" cy="1463879"/>
                    <a:chOff x="1792240" y="3652741"/>
                    <a:chExt cx="5276488" cy="1463879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6" name="Rectangle 105">
                          <a:extLst>
                            <a:ext uri="{FF2B5EF4-FFF2-40B4-BE49-F238E27FC236}">
                              <a16:creationId xmlns:a16="http://schemas.microsoft.com/office/drawing/2014/main" id="{7E67A2C8-B5F2-4CE0-9575-82F91B304FB0}"/>
                            </a:ext>
                          </a:extLst>
                        </p:cNvPr>
                        <p:cNvSpPr/>
                        <p:nvPr/>
                      </p:nvSpPr>
                      <p:spPr>
                        <a:xfrm>
                          <a:off x="1792240" y="4619750"/>
                          <a:ext cx="983987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𝑏𝑏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dirty="0"/>
                            <a:t>= 2 V</a:t>
                          </a:r>
                        </a:p>
                      </p:txBody>
                    </p:sp>
                  </mc:Choice>
                  <mc:Fallback xmlns="">
                    <p:sp>
                      <p:nvSpPr>
                        <p:cNvPr id="106" name="Rectangle 105">
                          <a:extLst>
                            <a:ext uri="{FF2B5EF4-FFF2-40B4-BE49-F238E27FC236}">
                              <a16:creationId xmlns:a16="http://schemas.microsoft.com/office/drawing/2014/main" id="{7E67A2C8-B5F2-4CE0-9575-82F91B304FB0}"/>
                            </a:ext>
                          </a:extLst>
                        </p:cNvPr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792240" y="4619750"/>
                          <a:ext cx="983987" cy="369332"/>
                        </a:xfrm>
                        <a:prstGeom prst="rect">
                          <a:avLst/>
                        </a:prstGeom>
                        <a:blipFill>
                          <a:blip r:embed="rId13"/>
                          <a:stretch>
                            <a:fillRect t="-8197" r="-4969" b="-24590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US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sp>
                  <p:nvSpPr>
                    <p:cNvPr id="109" name="Content Placeholder 2">
                      <a:extLst>
                        <a:ext uri="{FF2B5EF4-FFF2-40B4-BE49-F238E27FC236}">
                          <a16:creationId xmlns:a16="http://schemas.microsoft.com/office/drawing/2014/main" id="{35268628-C6B0-4AFC-BD0E-EB6C46425553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4656984" y="4544680"/>
                      <a:ext cx="562199" cy="405272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rmAutofit fontScale="77500" lnSpcReduction="20000"/>
                    </a:bodyPr>
                    <a:lstStyle>
                      <a:lvl1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85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>
                        <a:buNone/>
                      </a:pPr>
                      <a:r>
                        <a:rPr lang="en-US" sz="2000" dirty="0"/>
                        <a:t>0.7V</a:t>
                      </a:r>
                      <a:endParaRPr lang="en-US" sz="2000" baseline="-25000" dirty="0"/>
                    </a:p>
                  </p:txBody>
                </p:sp>
                <p:sp>
                  <p:nvSpPr>
                    <p:cNvPr id="110" name="Content Placeholder 2">
                      <a:extLst>
                        <a:ext uri="{FF2B5EF4-FFF2-40B4-BE49-F238E27FC236}">
                          <a16:creationId xmlns:a16="http://schemas.microsoft.com/office/drawing/2014/main" id="{26108030-87FC-4B59-9AB5-E884A21351E5}"/>
                        </a:ext>
                      </a:extLst>
                    </p:cNvPr>
                    <p:cNvSpPr txBox="1">
                      <a:spLocks/>
                    </p:cNvSpPr>
                    <p:nvPr/>
                  </p:nvSpPr>
                  <p:spPr>
                    <a:xfrm>
                      <a:off x="6506529" y="4434399"/>
                      <a:ext cx="562199" cy="405272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rmAutofit/>
                    </a:bodyPr>
                    <a:lstStyle>
                      <a:lvl1pPr marL="228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1000"/>
                        </a:spcBef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685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lnSpc>
                          <a:spcPct val="90000"/>
                        </a:lnSpc>
                        <a:spcBef>
                          <a:spcPts val="500"/>
                        </a:spcBef>
                        <a:buFont typeface="Arial" panose="020B0604020202020204" pitchFamily="34" charset="0"/>
                        <a:buChar char="•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>
                        <a:buNone/>
                      </a:pPr>
                      <a:r>
                        <a:rPr lang="el-GR" sz="2000" dirty="0"/>
                        <a:t>β</a:t>
                      </a:r>
                      <a:r>
                        <a:rPr lang="en-US" sz="2000" dirty="0"/>
                        <a:t> I</a:t>
                      </a:r>
                      <a:r>
                        <a:rPr lang="en-US" sz="2000" baseline="-25000" dirty="0"/>
                        <a:t>D</a:t>
                      </a:r>
                    </a:p>
                  </p:txBody>
                </p:sp>
                <p:cxnSp>
                  <p:nvCxnSpPr>
                    <p:cNvPr id="111" name="Straight Connector 110">
                      <a:extLst>
                        <a:ext uri="{FF2B5EF4-FFF2-40B4-BE49-F238E27FC236}">
                          <a16:creationId xmlns:a16="http://schemas.microsoft.com/office/drawing/2014/main" id="{1991FAC5-1D84-4885-AADB-0D3B3B9CC80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139484" y="4821683"/>
                      <a:ext cx="0" cy="29493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2" name="Straight Connector 111">
                      <a:extLst>
                        <a:ext uri="{FF2B5EF4-FFF2-40B4-BE49-F238E27FC236}">
                          <a16:creationId xmlns:a16="http://schemas.microsoft.com/office/drawing/2014/main" id="{410B687C-4742-41E7-8651-FCF250872C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6151026" y="3652741"/>
                      <a:ext cx="0" cy="351001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8385D964-7E53-4EEF-88CF-F3D48DE3D6F1}"/>
                </a:ext>
              </a:extLst>
            </p:cNvPr>
            <p:cNvGrpSpPr/>
            <p:nvPr/>
          </p:nvGrpSpPr>
          <p:grpSpPr>
            <a:xfrm>
              <a:off x="4875539" y="4428213"/>
              <a:ext cx="412684" cy="515783"/>
              <a:chOff x="5103397" y="4388046"/>
              <a:chExt cx="412684" cy="515783"/>
            </a:xfrm>
          </p:grpSpPr>
          <p:sp>
            <p:nvSpPr>
              <p:cNvPr id="96" name="Oval 95">
                <a:extLst>
                  <a:ext uri="{FF2B5EF4-FFF2-40B4-BE49-F238E27FC236}">
                    <a16:creationId xmlns:a16="http://schemas.microsoft.com/office/drawing/2014/main" id="{B0F6D7AA-07FB-48C2-B533-64A216207C0D}"/>
                  </a:ext>
                </a:extLst>
              </p:cNvPr>
              <p:cNvSpPr/>
              <p:nvPr/>
            </p:nvSpPr>
            <p:spPr>
              <a:xfrm>
                <a:off x="5129080" y="4454618"/>
                <a:ext cx="365760" cy="369331"/>
              </a:xfrm>
              <a:prstGeom prst="ellipse">
                <a:avLst/>
              </a:pr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C17D4A7D-145A-4083-8A9B-C08B6B7695A5}"/>
                      </a:ext>
                    </a:extLst>
                  </p:cNvPr>
                  <p:cNvSpPr/>
                  <p:nvPr/>
                </p:nvSpPr>
                <p:spPr>
                  <a:xfrm>
                    <a:off x="5105391" y="4388046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7" name="Rectangle 96">
                    <a:extLst>
                      <a:ext uri="{FF2B5EF4-FFF2-40B4-BE49-F238E27FC236}">
                        <a16:creationId xmlns:a16="http://schemas.microsoft.com/office/drawing/2014/main" id="{C17D4A7D-145A-4083-8A9B-C08B6B7695A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05391" y="4388046"/>
                    <a:ext cx="410690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Rectangle 97">
                    <a:extLst>
                      <a:ext uri="{FF2B5EF4-FFF2-40B4-BE49-F238E27FC236}">
                        <a16:creationId xmlns:a16="http://schemas.microsoft.com/office/drawing/2014/main" id="{B97159D5-5EEB-4FA0-9E90-A0C6CF17D03D}"/>
                      </a:ext>
                    </a:extLst>
                  </p:cNvPr>
                  <p:cNvSpPr/>
                  <p:nvPr/>
                </p:nvSpPr>
                <p:spPr>
                  <a:xfrm>
                    <a:off x="5103397" y="4534497"/>
                    <a:ext cx="4106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8" name="Rectangle 97">
                    <a:extLst>
                      <a:ext uri="{FF2B5EF4-FFF2-40B4-BE49-F238E27FC236}">
                        <a16:creationId xmlns:a16="http://schemas.microsoft.com/office/drawing/2014/main" id="{B97159D5-5EEB-4FA0-9E90-A0C6CF17D03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03397" y="4534497"/>
                    <a:ext cx="410690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8E09EE2A-1137-4EC8-BE45-860362F7297C}"/>
                    </a:ext>
                  </a:extLst>
                </p:cNvPr>
                <p:cNvSpPr/>
                <p:nvPr/>
              </p:nvSpPr>
              <p:spPr>
                <a:xfrm>
                  <a:off x="3527555" y="2896399"/>
                  <a:ext cx="13742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dirty="0"/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8E09EE2A-1137-4EC8-BE45-860362F7297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7555" y="2896399"/>
                  <a:ext cx="1374222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9B484755-2F4E-4707-8761-F251BD3ED3EE}"/>
              </a:ext>
            </a:extLst>
          </p:cNvPr>
          <p:cNvSpPr txBox="1">
            <a:spLocks/>
          </p:cNvSpPr>
          <p:nvPr/>
        </p:nvSpPr>
        <p:spPr>
          <a:xfrm rot="19722627">
            <a:off x="7615435" y="3267580"/>
            <a:ext cx="4462920" cy="7905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600" dirty="0">
                <a:solidFill>
                  <a:schemeClr val="accent2"/>
                </a:solidFill>
              </a:rPr>
              <a:t>Same as last problem</a:t>
            </a:r>
            <a:endParaRPr lang="en-US" sz="3600" baseline="-25000" dirty="0">
              <a:solidFill>
                <a:schemeClr val="accent2"/>
              </a:solidFill>
            </a:endParaRP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E1FB1891-F04E-40DB-B905-29C102460749}"/>
              </a:ext>
            </a:extLst>
          </p:cNvPr>
          <p:cNvSpPr txBox="1">
            <a:spLocks/>
          </p:cNvSpPr>
          <p:nvPr/>
        </p:nvSpPr>
        <p:spPr>
          <a:xfrm>
            <a:off x="5890252" y="5007901"/>
            <a:ext cx="6308766" cy="5192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>
                <a:solidFill>
                  <a:srgbClr val="0070C0"/>
                </a:solidFill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US" dirty="0"/>
              <a:t>Find the voltage drop across the collector resistor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24C97DA1-93A9-422C-8F73-C0455F3EDF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90848" y="5485858"/>
                <a:ext cx="4068484" cy="3373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/>
                  <a:t>V</a:t>
                </a:r>
                <a:r>
                  <a:rPr lang="en-US" sz="2000" baseline="-25000" dirty="0" err="1"/>
                  <a:t>drop</a:t>
                </a:r>
                <a:r>
                  <a:rPr lang="en-US" sz="2000" dirty="0"/>
                  <a:t> =  I</a:t>
                </a:r>
                <a:r>
                  <a:rPr lang="en-US" sz="2000" baseline="-25000" dirty="0"/>
                  <a:t>C</a:t>
                </a:r>
                <a:r>
                  <a:rPr lang="en-US" sz="2000" dirty="0"/>
                  <a:t> R</a:t>
                </a:r>
                <a:r>
                  <a:rPr lang="en-US" sz="2000" baseline="-25000" dirty="0"/>
                  <a:t>C </a:t>
                </a:r>
                <a:r>
                  <a:rPr lang="en-US" sz="2000" dirty="0"/>
                  <a:t>= (1.3 mA) * (6.2 k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) = 8.06 V </a:t>
                </a:r>
              </a:p>
            </p:txBody>
          </p:sp>
        </mc:Choice>
        <mc:Fallback xmlns="">
          <p:sp>
            <p:nvSpPr>
              <p:cNvPr id="116" name="Content Placeholder 2">
                <a:extLst>
                  <a:ext uri="{FF2B5EF4-FFF2-40B4-BE49-F238E27FC236}">
                    <a16:creationId xmlns:a16="http://schemas.microsoft.com/office/drawing/2014/main" id="{24C97DA1-93A9-422C-8F73-C0455F3EDF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90848" y="5485858"/>
                <a:ext cx="4068484" cy="337376"/>
              </a:xfrm>
              <a:prstGeom prst="rect">
                <a:avLst/>
              </a:prstGeom>
              <a:blipFill>
                <a:blip r:embed="rId17"/>
                <a:stretch>
                  <a:fillRect l="-1049" t="-20000" b="-163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7" name="Content Placeholder 2">
            <a:extLst>
              <a:ext uri="{FF2B5EF4-FFF2-40B4-BE49-F238E27FC236}">
                <a16:creationId xmlns:a16="http://schemas.microsoft.com/office/drawing/2014/main" id="{10E32D22-3291-47D3-A5B5-9F86574A5CDD}"/>
              </a:ext>
            </a:extLst>
          </p:cNvPr>
          <p:cNvSpPr txBox="1">
            <a:spLocks/>
          </p:cNvSpPr>
          <p:nvPr/>
        </p:nvSpPr>
        <p:spPr>
          <a:xfrm>
            <a:off x="6494003" y="5906355"/>
            <a:ext cx="2824926" cy="337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8 V</a:t>
            </a:r>
            <a:r>
              <a:rPr lang="en-US" sz="2000" baseline="-25000" dirty="0"/>
              <a:t> </a:t>
            </a:r>
            <a:r>
              <a:rPr lang="en-US" sz="2000" dirty="0"/>
              <a:t>- </a:t>
            </a:r>
            <a:r>
              <a:rPr lang="en-US" sz="2000" dirty="0" err="1"/>
              <a:t>V</a:t>
            </a:r>
            <a:r>
              <a:rPr lang="en-US" sz="2000" baseline="-25000" dirty="0" err="1"/>
              <a:t>drop</a:t>
            </a:r>
            <a:r>
              <a:rPr lang="en-US" sz="2000" baseline="-25000" dirty="0"/>
              <a:t> </a:t>
            </a:r>
            <a:r>
              <a:rPr lang="en-US" sz="2000" dirty="0"/>
              <a:t>= -0.06 V </a:t>
            </a:r>
          </a:p>
        </p:txBody>
      </p:sp>
      <p:sp>
        <p:nvSpPr>
          <p:cNvPr id="118" name="Content Placeholder 2">
            <a:extLst>
              <a:ext uri="{FF2B5EF4-FFF2-40B4-BE49-F238E27FC236}">
                <a16:creationId xmlns:a16="http://schemas.microsoft.com/office/drawing/2014/main" id="{94F64F63-2F85-40C3-8909-D69391FB8E92}"/>
              </a:ext>
            </a:extLst>
          </p:cNvPr>
          <p:cNvSpPr txBox="1">
            <a:spLocks/>
          </p:cNvSpPr>
          <p:nvPr/>
        </p:nvSpPr>
        <p:spPr>
          <a:xfrm>
            <a:off x="1519735" y="5606451"/>
            <a:ext cx="4196308" cy="457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The transistor is in saturation.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0B84CEB6-E3ED-4AF2-B070-61062EF60988}"/>
              </a:ext>
            </a:extLst>
          </p:cNvPr>
          <p:cNvCxnSpPr/>
          <p:nvPr/>
        </p:nvCxnSpPr>
        <p:spPr>
          <a:xfrm>
            <a:off x="7421078" y="3752188"/>
            <a:ext cx="3282215" cy="2574309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ECFFFFB-AB0E-4ED9-BE53-E443DB9F8F56}"/>
              </a:ext>
            </a:extLst>
          </p:cNvPr>
          <p:cNvCxnSpPr>
            <a:cxnSpLocks/>
          </p:cNvCxnSpPr>
          <p:nvPr/>
        </p:nvCxnSpPr>
        <p:spPr>
          <a:xfrm flipV="1">
            <a:off x="7477228" y="3789088"/>
            <a:ext cx="3282215" cy="2574309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Content Placeholder 2">
            <a:extLst>
              <a:ext uri="{FF2B5EF4-FFF2-40B4-BE49-F238E27FC236}">
                <a16:creationId xmlns:a16="http://schemas.microsoft.com/office/drawing/2014/main" id="{35197795-EF80-4AFC-94FD-74E069DA54A3}"/>
              </a:ext>
            </a:extLst>
          </p:cNvPr>
          <p:cNvSpPr txBox="1">
            <a:spLocks/>
          </p:cNvSpPr>
          <p:nvPr/>
        </p:nvSpPr>
        <p:spPr>
          <a:xfrm>
            <a:off x="1504995" y="5988832"/>
            <a:ext cx="4196308" cy="457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These equations are only good for the forward active mode.</a:t>
            </a:r>
          </a:p>
        </p:txBody>
      </p:sp>
    </p:spTree>
    <p:extLst>
      <p:ext uri="{BB962C8B-B14F-4D97-AF65-F5344CB8AC3E}">
        <p14:creationId xmlns:p14="http://schemas.microsoft.com/office/powerpoint/2010/main" val="2271605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" grpId="0"/>
      <p:bldP spid="99" grpId="0"/>
      <p:bldP spid="100" grpId="0"/>
      <p:bldP spid="101" grpId="0"/>
      <p:bldP spid="105" grpId="0"/>
      <p:bldP spid="108" grpId="0"/>
      <p:bldP spid="114" grpId="0"/>
      <p:bldP spid="116" grpId="0"/>
      <p:bldP spid="117" grpId="0"/>
      <p:bldP spid="118" grpId="0"/>
      <p:bldP spid="12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Example 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06" y="16034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.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836206" y="2732182"/>
            <a:ext cx="6410417" cy="2763402"/>
            <a:chOff x="347108" y="2668386"/>
            <a:chExt cx="6410417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037558" y="3852080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7558" y="3852080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3742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dirty="0"/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37422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8V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5195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4471"/>
              <a:chOff x="1495046" y="2668386"/>
              <a:chExt cx="3734917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 flipV="1">
              <a:off x="2573134" y="4631037"/>
              <a:ext cx="373658" cy="220165"/>
              <a:chOff x="1360627" y="3634047"/>
              <a:chExt cx="373658" cy="220165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4047"/>
                <a:ext cx="365760" cy="220165"/>
                <a:chOff x="1360627" y="3634047"/>
                <a:chExt cx="365760" cy="22016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8542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07783"/>
                <a:ext cx="365760" cy="71935"/>
                <a:chOff x="1360627" y="356211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5621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879402"/>
              <a:ext cx="0" cy="7315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/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𝑏𝑏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/>
                        <m:t>= </m:t>
                      </m:r>
                      <m:r>
                        <m:rPr>
                          <m:nor/>
                        </m:rPr>
                        <a:rPr lang="en-US" b="0" i="0" dirty="0" smtClean="0"/>
                        <m:t>2</m:t>
                      </m:r>
                      <m:r>
                        <m:rPr>
                          <m:nor/>
                        </m:rPr>
                        <a:rPr lang="en-US" dirty="0"/>
                        <m:t>V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7360710" y="2559346"/>
            <a:ext cx="3991096" cy="544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First calculate the base current 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4082514" y="4214689"/>
            <a:ext cx="6802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5966111" y="288411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9142A2EF-17C2-42B5-8ED9-1A9D484862AE}"/>
              </a:ext>
            </a:extLst>
          </p:cNvPr>
          <p:cNvSpPr txBox="1">
            <a:spLocks/>
          </p:cNvSpPr>
          <p:nvPr/>
        </p:nvSpPr>
        <p:spPr>
          <a:xfrm>
            <a:off x="7537089" y="3081049"/>
            <a:ext cx="3524251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dirty="0"/>
              <a:t> = 13 </a:t>
            </a:r>
            <a:r>
              <a:rPr lang="el-GR" sz="2000" dirty="0"/>
              <a:t>μ</a:t>
            </a:r>
            <a:r>
              <a:rPr lang="en-US" sz="2000" dirty="0"/>
              <a:t>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0005ADC0-CB28-42BB-B072-87E2FA738AB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22944" y="5424432"/>
                <a:ext cx="5211301" cy="4346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  <a:r>
                  <a:rPr lang="en-US" sz="2000" dirty="0"/>
                  <a:t> = </a:t>
                </a:r>
                <a:r>
                  <a:rPr lang="en-US" sz="2000" dirty="0" err="1"/>
                  <a:t>V</a:t>
                </a:r>
                <a:r>
                  <a:rPr lang="en-US" sz="2000" baseline="-25000" dirty="0" err="1"/>
                  <a:t>drop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/ R</a:t>
                </a:r>
                <a:r>
                  <a:rPr lang="en-US" sz="2000" baseline="-25000" dirty="0"/>
                  <a:t>C</a:t>
                </a:r>
                <a:r>
                  <a:rPr lang="en-US" sz="2000" dirty="0"/>
                  <a:t> = (8 V – 0.2 V) /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6.2 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 1.26 mA </a:t>
                </a:r>
              </a:p>
            </p:txBody>
          </p:sp>
        </mc:Choice>
        <mc:Fallback xmlns=""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0005ADC0-CB28-42BB-B072-87E2FA738A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2944" y="5424432"/>
                <a:ext cx="5211301" cy="434648"/>
              </a:xfrm>
              <a:prstGeom prst="rect">
                <a:avLst/>
              </a:prstGeom>
              <a:blipFill>
                <a:blip r:embed="rId16"/>
                <a:stretch>
                  <a:fillRect l="-1287" t="-15493" b="-9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F386E55D-D702-43A5-8954-687636E3A889}"/>
              </a:ext>
            </a:extLst>
          </p:cNvPr>
          <p:cNvSpPr txBox="1">
            <a:spLocks/>
          </p:cNvSpPr>
          <p:nvPr/>
        </p:nvSpPr>
        <p:spPr>
          <a:xfrm>
            <a:off x="6809163" y="4163037"/>
            <a:ext cx="5211306" cy="11105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Now, from the voltage drop across the collector resistor we can calculate the current.</a:t>
            </a:r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68B87DDA-9D40-4ED3-A00C-D1B4DF3464D0}"/>
              </a:ext>
            </a:extLst>
          </p:cNvPr>
          <p:cNvSpPr txBox="1">
            <a:spLocks/>
          </p:cNvSpPr>
          <p:nvPr/>
        </p:nvSpPr>
        <p:spPr>
          <a:xfrm>
            <a:off x="7527725" y="3578500"/>
            <a:ext cx="4346907" cy="4567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out</a:t>
            </a:r>
            <a:r>
              <a:rPr lang="en-US" sz="2000" dirty="0"/>
              <a:t> = </a:t>
            </a:r>
            <a:r>
              <a:rPr lang="en-US" sz="2000" dirty="0" err="1"/>
              <a:t>V</a:t>
            </a:r>
            <a:r>
              <a:rPr lang="en-US" sz="2000" baseline="-25000" dirty="0" err="1"/>
              <a:t>CE,sat</a:t>
            </a:r>
            <a:r>
              <a:rPr lang="en-US" sz="2000" baseline="-25000" dirty="0"/>
              <a:t>  </a:t>
            </a:r>
            <a:r>
              <a:rPr lang="en-US" sz="2000" dirty="0"/>
              <a:t>= 0.2 V    </a:t>
            </a:r>
            <a:r>
              <a:rPr lang="en-US" sz="1600" dirty="0"/>
              <a:t> (since it is in saturation)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842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89" grpId="0"/>
      <p:bldP spid="10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Common Emitter Amplifier Circuit Design – graphical solution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BD8937D-8FB9-4535-AF3C-D19641C7E4A2}"/>
              </a:ext>
            </a:extLst>
          </p:cNvPr>
          <p:cNvSpPr txBox="1">
            <a:spLocks/>
          </p:cNvSpPr>
          <p:nvPr/>
        </p:nvSpPr>
        <p:spPr>
          <a:xfrm>
            <a:off x="1154430" y="5690656"/>
            <a:ext cx="3362496" cy="999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semi-ideal diode model with load line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E537780-4C06-4267-A675-4A3B2C8DF7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8239032"/>
              </p:ext>
            </p:extLst>
          </p:nvPr>
        </p:nvGraphicFramePr>
        <p:xfrm>
          <a:off x="761028" y="1285390"/>
          <a:ext cx="375589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5169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Diodes</a:t>
            </a:r>
          </a:p>
          <a:p>
            <a:pPr algn="l"/>
            <a:r>
              <a:rPr lang="en-US" dirty="0"/>
              <a:t>BJT’s</a:t>
            </a:r>
          </a:p>
          <a:p>
            <a:pPr marL="914400" algn="l"/>
            <a:r>
              <a:rPr lang="en-US" dirty="0"/>
              <a:t>BJT basics</a:t>
            </a:r>
          </a:p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Voltage Divider Biasing</a:t>
            </a:r>
          </a:p>
          <a:p>
            <a:pPr marL="1828800" algn="l"/>
            <a:r>
              <a:rPr lang="en-US" dirty="0"/>
              <a:t>Degenerate Resistor</a:t>
            </a:r>
          </a:p>
          <a:p>
            <a:pPr marL="1828800" algn="l"/>
            <a:r>
              <a:rPr lang="en-US" dirty="0"/>
              <a:t>Rules of Thumb</a:t>
            </a:r>
          </a:p>
          <a:p>
            <a:pPr marL="1828800" algn="l"/>
            <a:r>
              <a:rPr lang="en-US" dirty="0"/>
              <a:t>Other Biasing Methods</a:t>
            </a:r>
          </a:p>
          <a:p>
            <a:pPr marL="914400" algn="l"/>
            <a:r>
              <a:rPr lang="en-US" dirty="0"/>
              <a:t>Common Base &amp; Common Collector Amplifier Circuits</a:t>
            </a:r>
          </a:p>
          <a:p>
            <a:pPr algn="l"/>
            <a:r>
              <a:rPr lang="en-US" dirty="0"/>
              <a:t>Op Amps</a:t>
            </a:r>
          </a:p>
          <a:p>
            <a:pPr marL="18288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EA7842D-39D9-4543-B6EC-623C1ECAAC01}"/>
              </a:ext>
            </a:extLst>
          </p:cNvPr>
          <p:cNvSpPr/>
          <p:nvPr/>
        </p:nvSpPr>
        <p:spPr>
          <a:xfrm>
            <a:off x="1532336" y="3162300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4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Example 2b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06" y="16034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Find the load line for the base “diode”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836206" y="2732182"/>
            <a:ext cx="6410417" cy="2763402"/>
            <a:chOff x="347108" y="2668386"/>
            <a:chExt cx="6410417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4593042" y="4416656"/>
                  <a:ext cx="55816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𝑏𝑒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042" y="4416656"/>
                  <a:ext cx="558165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3742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dirty="0"/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37422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8V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5195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4471"/>
              <a:chOff x="1495046" y="2668386"/>
              <a:chExt cx="3734917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 flipV="1">
              <a:off x="2573134" y="4631037"/>
              <a:ext cx="373658" cy="220165"/>
              <a:chOff x="1360627" y="3634047"/>
              <a:chExt cx="373658" cy="220165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4047"/>
                <a:ext cx="365760" cy="220165"/>
                <a:chOff x="1360627" y="3634047"/>
                <a:chExt cx="365760" cy="22016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8542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07783"/>
                <a:ext cx="365760" cy="71935"/>
                <a:chOff x="1360627" y="356211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5621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888230"/>
              <a:ext cx="0" cy="5486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/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𝑏𝑏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/>
                        <m:t>= </m:t>
                      </m:r>
                      <m:r>
                        <m:rPr>
                          <m:nor/>
                        </m:rPr>
                        <a:rPr lang="en-US" b="0" i="0" dirty="0" smtClean="0"/>
                        <m:t>2</m:t>
                      </m:r>
                      <m:r>
                        <m:rPr>
                          <m:nor/>
                        </m:rPr>
                        <a:rPr lang="en-US" dirty="0"/>
                        <m:t>V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7360710" y="2559346"/>
            <a:ext cx="3991096" cy="544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KVL around inner loop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4082514" y="4214689"/>
            <a:ext cx="6802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5966111" y="288411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9142A2EF-17C2-42B5-8ED9-1A9D484862AE}"/>
              </a:ext>
            </a:extLst>
          </p:cNvPr>
          <p:cNvSpPr txBox="1">
            <a:spLocks/>
          </p:cNvSpPr>
          <p:nvPr/>
        </p:nvSpPr>
        <p:spPr>
          <a:xfrm>
            <a:off x="7537089" y="3081049"/>
            <a:ext cx="3524251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bb</a:t>
            </a:r>
            <a:r>
              <a:rPr lang="en-US" sz="2000" dirty="0"/>
              <a:t> - I</a:t>
            </a:r>
            <a:r>
              <a:rPr lang="en-US" sz="2000" baseline="-25000" dirty="0"/>
              <a:t>B</a:t>
            </a:r>
            <a:r>
              <a:rPr lang="en-US" sz="2000" dirty="0"/>
              <a:t> * R</a:t>
            </a:r>
            <a:r>
              <a:rPr lang="en-US" sz="2000" baseline="-25000" dirty="0"/>
              <a:t>1</a:t>
            </a:r>
            <a:r>
              <a:rPr lang="en-US" sz="2000" dirty="0"/>
              <a:t> – </a:t>
            </a:r>
            <a:r>
              <a:rPr lang="en-US" sz="2000" dirty="0" err="1"/>
              <a:t>V</a:t>
            </a:r>
            <a:r>
              <a:rPr lang="en-US" sz="2000" baseline="-25000" dirty="0" err="1"/>
              <a:t>be</a:t>
            </a:r>
            <a:r>
              <a:rPr lang="en-US" sz="2000" baseline="-25000" dirty="0"/>
              <a:t> </a:t>
            </a:r>
            <a:r>
              <a:rPr lang="en-US" sz="2000" dirty="0"/>
              <a:t>= 0 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F386E55D-D702-43A5-8954-687636E3A889}"/>
              </a:ext>
            </a:extLst>
          </p:cNvPr>
          <p:cNvSpPr txBox="1">
            <a:spLocks/>
          </p:cNvSpPr>
          <p:nvPr/>
        </p:nvSpPr>
        <p:spPr>
          <a:xfrm>
            <a:off x="7679255" y="4435010"/>
            <a:ext cx="1307192" cy="456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Intercept</a:t>
            </a:r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68B87DDA-9D40-4ED3-A00C-D1B4DF3464D0}"/>
              </a:ext>
            </a:extLst>
          </p:cNvPr>
          <p:cNvSpPr txBox="1">
            <a:spLocks/>
          </p:cNvSpPr>
          <p:nvPr/>
        </p:nvSpPr>
        <p:spPr>
          <a:xfrm>
            <a:off x="7527725" y="3578500"/>
            <a:ext cx="4346907" cy="456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B</a:t>
            </a:r>
            <a:r>
              <a:rPr lang="en-US" sz="2000" dirty="0"/>
              <a:t> = </a:t>
            </a:r>
            <a:r>
              <a:rPr lang="en-US" sz="2000" dirty="0" err="1"/>
              <a:t>V</a:t>
            </a:r>
            <a:r>
              <a:rPr lang="en-US" sz="2000" baseline="-25000" dirty="0" err="1"/>
              <a:t>bb</a:t>
            </a:r>
            <a:r>
              <a:rPr lang="en-US" sz="2000" dirty="0"/>
              <a:t> / R</a:t>
            </a:r>
            <a:r>
              <a:rPr lang="en-US" sz="2000" baseline="-25000" dirty="0"/>
              <a:t>1</a:t>
            </a:r>
            <a:r>
              <a:rPr lang="en-US" sz="2000" dirty="0"/>
              <a:t> - </a:t>
            </a:r>
            <a:r>
              <a:rPr lang="en-US" sz="2000" dirty="0" err="1"/>
              <a:t>V</a:t>
            </a:r>
            <a:r>
              <a:rPr lang="en-US" sz="2000" baseline="-25000" dirty="0" err="1"/>
              <a:t>be</a:t>
            </a:r>
            <a:r>
              <a:rPr lang="en-US" sz="2000" dirty="0"/>
              <a:t> / R</a:t>
            </a:r>
            <a:r>
              <a:rPr lang="en-US" sz="2000" baseline="-25000" dirty="0"/>
              <a:t>1</a:t>
            </a:r>
            <a:r>
              <a:rPr lang="en-US" sz="20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57453E68-055B-4A4D-9E31-668641BF3662}"/>
                  </a:ext>
                </a:extLst>
              </p:cNvPr>
              <p:cNvSpPr/>
              <p:nvPr/>
            </p:nvSpPr>
            <p:spPr>
              <a:xfrm>
                <a:off x="5055112" y="420768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57453E68-055B-4A4D-9E31-668641BF36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112" y="4207684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2F0F1547-56F2-40E4-809E-88825E11D01D}"/>
                  </a:ext>
                </a:extLst>
              </p:cNvPr>
              <p:cNvSpPr/>
              <p:nvPr/>
            </p:nvSpPr>
            <p:spPr>
              <a:xfrm>
                <a:off x="5382838" y="433509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2F0F1547-56F2-40E4-809E-88825E11D0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838" y="4335094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4EE3008-4C48-4F6E-8667-3172E2B95AB6}"/>
              </a:ext>
            </a:extLst>
          </p:cNvPr>
          <p:cNvCxnSpPr/>
          <p:nvPr/>
        </p:nvCxnSpPr>
        <p:spPr>
          <a:xfrm flipV="1">
            <a:off x="8110303" y="4006539"/>
            <a:ext cx="46833" cy="38581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2000A2D4-F014-43B9-BF7A-B26A8B8BD865}"/>
              </a:ext>
            </a:extLst>
          </p:cNvPr>
          <p:cNvSpPr txBox="1">
            <a:spLocks/>
          </p:cNvSpPr>
          <p:nvPr/>
        </p:nvSpPr>
        <p:spPr>
          <a:xfrm>
            <a:off x="9607761" y="4409040"/>
            <a:ext cx="1630804" cy="456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Slope = -1/R</a:t>
            </a:r>
            <a:r>
              <a:rPr lang="en-US" sz="2000" baseline="-25000" dirty="0">
                <a:solidFill>
                  <a:srgbClr val="FF0000"/>
                </a:solidFill>
              </a:rPr>
              <a:t>1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8B5EA921-4584-4F8F-8CD2-1D76030EE2ED}"/>
              </a:ext>
            </a:extLst>
          </p:cNvPr>
          <p:cNvCxnSpPr>
            <a:cxnSpLocks/>
          </p:cNvCxnSpPr>
          <p:nvPr/>
        </p:nvCxnSpPr>
        <p:spPr>
          <a:xfrm flipH="1" flipV="1">
            <a:off x="9411018" y="3925371"/>
            <a:ext cx="290160" cy="3683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21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9" grpId="0"/>
      <p:bldP spid="102" grpId="0"/>
      <p:bldP spid="10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Common Emitter Amplifier Circuit Design – </a:t>
            </a:r>
            <a:r>
              <a:rPr lang="en-US" sz="3600" dirty="0">
                <a:solidFill>
                  <a:srgbClr val="FF0000"/>
                </a:solidFill>
              </a:rPr>
              <a:t>graphical solution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0A8E477-7811-439D-9025-A797716BE8FF}"/>
              </a:ext>
            </a:extLst>
          </p:cNvPr>
          <p:cNvSpPr txBox="1">
            <a:spLocks/>
          </p:cNvSpPr>
          <p:nvPr/>
        </p:nvSpPr>
        <p:spPr>
          <a:xfrm>
            <a:off x="2313263" y="2069067"/>
            <a:ext cx="1936115" cy="680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find base (diode) current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BD8937D-8FB9-4535-AF3C-D19641C7E4A2}"/>
              </a:ext>
            </a:extLst>
          </p:cNvPr>
          <p:cNvSpPr txBox="1">
            <a:spLocks/>
          </p:cNvSpPr>
          <p:nvPr/>
        </p:nvSpPr>
        <p:spPr>
          <a:xfrm>
            <a:off x="1154430" y="5690656"/>
            <a:ext cx="3362496" cy="999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semi-ideal diode model with load line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E537780-4C06-4267-A675-4A3B2C8DF775}"/>
              </a:ext>
            </a:extLst>
          </p:cNvPr>
          <p:cNvGraphicFramePr>
            <a:graphicFrameLocks/>
          </p:cNvGraphicFramePr>
          <p:nvPr/>
        </p:nvGraphicFramePr>
        <p:xfrm>
          <a:off x="761028" y="1285390"/>
          <a:ext cx="3755898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058BD00-76CA-40E4-B009-77DF3F193892}"/>
              </a:ext>
            </a:extLst>
          </p:cNvPr>
          <p:cNvCxnSpPr/>
          <p:nvPr/>
        </p:nvCxnSpPr>
        <p:spPr>
          <a:xfrm flipH="1">
            <a:off x="1864662" y="2334197"/>
            <a:ext cx="430918" cy="457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2746845-CF2F-4EEF-83DC-36904D1CE3E6}"/>
              </a:ext>
            </a:extLst>
          </p:cNvPr>
          <p:cNvCxnSpPr>
            <a:cxnSpLocks/>
          </p:cNvCxnSpPr>
          <p:nvPr/>
        </p:nvCxnSpPr>
        <p:spPr>
          <a:xfrm>
            <a:off x="1154430" y="2334197"/>
            <a:ext cx="2743200" cy="2899129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DF59CFE-20BB-4B2D-85C7-49E4B539F235}"/>
              </a:ext>
            </a:extLst>
          </p:cNvPr>
          <p:cNvSpPr txBox="1">
            <a:spLocks/>
          </p:cNvSpPr>
          <p:nvPr/>
        </p:nvSpPr>
        <p:spPr>
          <a:xfrm>
            <a:off x="394511" y="2102315"/>
            <a:ext cx="838200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bb</a:t>
            </a:r>
            <a:r>
              <a:rPr lang="en-US" sz="1600" dirty="0">
                <a:solidFill>
                  <a:srgbClr val="00B050"/>
                </a:solidFill>
              </a:rPr>
              <a:t> /R</a:t>
            </a:r>
            <a:r>
              <a:rPr lang="en-US" sz="1600" baseline="-25000" dirty="0">
                <a:solidFill>
                  <a:srgbClr val="00B050"/>
                </a:solidFill>
              </a:rPr>
              <a:t>1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0014A5B-8DED-45B7-8B6F-17B1AB6F6476}"/>
              </a:ext>
            </a:extLst>
          </p:cNvPr>
          <p:cNvSpPr txBox="1">
            <a:spLocks/>
          </p:cNvSpPr>
          <p:nvPr/>
        </p:nvSpPr>
        <p:spPr>
          <a:xfrm>
            <a:off x="3655103" y="5233326"/>
            <a:ext cx="482557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bb</a:t>
            </a:r>
            <a:endParaRPr lang="en-US" sz="16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58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Common Emitter Amplifier Circuit Design – graphical solution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0A8E477-7811-439D-9025-A797716BE8FF}"/>
              </a:ext>
            </a:extLst>
          </p:cNvPr>
          <p:cNvSpPr txBox="1">
            <a:spLocks/>
          </p:cNvSpPr>
          <p:nvPr/>
        </p:nvSpPr>
        <p:spPr>
          <a:xfrm>
            <a:off x="2313263" y="2069067"/>
            <a:ext cx="1936115" cy="680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find base (diode) current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A343035C-A55A-425E-AFBA-6C11917DB6B9}"/>
              </a:ext>
            </a:extLst>
          </p:cNvPr>
          <p:cNvSpPr txBox="1">
            <a:spLocks/>
          </p:cNvSpPr>
          <p:nvPr/>
        </p:nvSpPr>
        <p:spPr>
          <a:xfrm>
            <a:off x="9251548" y="1236947"/>
            <a:ext cx="2781727" cy="1326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On transistor characteristics drawing, find curve corresponding to base current 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BD8937D-8FB9-4535-AF3C-D19641C7E4A2}"/>
              </a:ext>
            </a:extLst>
          </p:cNvPr>
          <p:cNvSpPr txBox="1">
            <a:spLocks/>
          </p:cNvSpPr>
          <p:nvPr/>
        </p:nvSpPr>
        <p:spPr>
          <a:xfrm>
            <a:off x="1154430" y="5690656"/>
            <a:ext cx="3362496" cy="999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semi-ideal diode model with load line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EE236D-AC68-4A9F-9E1C-16E52D71704B}"/>
              </a:ext>
            </a:extLst>
          </p:cNvPr>
          <p:cNvGrpSpPr/>
          <p:nvPr/>
        </p:nvGrpSpPr>
        <p:grpSpPr>
          <a:xfrm>
            <a:off x="394511" y="1285390"/>
            <a:ext cx="4122415" cy="4443964"/>
            <a:chOff x="314501" y="2034540"/>
            <a:chExt cx="4122415" cy="4443964"/>
          </a:xfrm>
        </p:grpSpPr>
        <p:sp>
          <p:nvSpPr>
            <p:cNvPr id="20" name="Content Placeholder 2">
              <a:extLst>
                <a:ext uri="{FF2B5EF4-FFF2-40B4-BE49-F238E27FC236}">
                  <a16:creationId xmlns:a16="http://schemas.microsoft.com/office/drawing/2014/main" id="{8F8E78F3-F724-416B-8093-7E8CD769B2E8}"/>
                </a:ext>
              </a:extLst>
            </p:cNvPr>
            <p:cNvSpPr txBox="1">
              <a:spLocks/>
            </p:cNvSpPr>
            <p:nvPr/>
          </p:nvSpPr>
          <p:spPr>
            <a:xfrm>
              <a:off x="314501" y="2851465"/>
              <a:ext cx="838200" cy="4960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 err="1">
                  <a:solidFill>
                    <a:srgbClr val="00B050"/>
                  </a:solidFill>
                </a:rPr>
                <a:t>V</a:t>
              </a:r>
              <a:r>
                <a:rPr lang="en-US" sz="1600" baseline="-25000" dirty="0" err="1">
                  <a:solidFill>
                    <a:srgbClr val="00B050"/>
                  </a:solidFill>
                </a:rPr>
                <a:t>bb</a:t>
              </a:r>
              <a:r>
                <a:rPr lang="en-US" sz="1600" dirty="0">
                  <a:solidFill>
                    <a:srgbClr val="00B050"/>
                  </a:solidFill>
                </a:rPr>
                <a:t> /R</a:t>
              </a:r>
              <a:r>
                <a:rPr lang="en-US" sz="1600" baseline="-25000" dirty="0">
                  <a:solidFill>
                    <a:srgbClr val="00B050"/>
                  </a:solidFill>
                </a:rPr>
                <a:t>1</a:t>
              </a:r>
            </a:p>
          </p:txBody>
        </p:sp>
        <p:graphicFrame>
          <p:nvGraphicFramePr>
            <p:cNvPr id="10" name="Chart 9">
              <a:extLst>
                <a:ext uri="{FF2B5EF4-FFF2-40B4-BE49-F238E27FC236}">
                  <a16:creationId xmlns:a16="http://schemas.microsoft.com/office/drawing/2014/main" id="{CE537780-4C06-4267-A675-4A3B2C8DF77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681018" y="2034540"/>
            <a:ext cx="3755898" cy="43513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E993320F-0F3B-41FB-9F1F-F97C22E3F0C1}"/>
                </a:ext>
              </a:extLst>
            </p:cNvPr>
            <p:cNvSpPr txBox="1">
              <a:spLocks/>
            </p:cNvSpPr>
            <p:nvPr/>
          </p:nvSpPr>
          <p:spPr>
            <a:xfrm>
              <a:off x="3575093" y="5982476"/>
              <a:ext cx="482557" cy="4960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 err="1">
                  <a:solidFill>
                    <a:srgbClr val="00B050"/>
                  </a:solidFill>
                </a:rPr>
                <a:t>V</a:t>
              </a:r>
              <a:r>
                <a:rPr lang="en-US" sz="1600" baseline="-25000" dirty="0" err="1">
                  <a:solidFill>
                    <a:srgbClr val="00B050"/>
                  </a:solidFill>
                </a:rPr>
                <a:t>bb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9A8008-4ABB-460D-81E9-9FB32C60D95A}"/>
              </a:ext>
            </a:extLst>
          </p:cNvPr>
          <p:cNvGrpSpPr/>
          <p:nvPr/>
        </p:nvGrpSpPr>
        <p:grpSpPr>
          <a:xfrm>
            <a:off x="4754946" y="996737"/>
            <a:ext cx="5151812" cy="3265847"/>
            <a:chOff x="4758379" y="3012560"/>
            <a:chExt cx="5151812" cy="3265847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C97B67A-9C75-43C2-ACAC-C7D796A86292}"/>
                </a:ext>
              </a:extLst>
            </p:cNvPr>
            <p:cNvGrpSpPr/>
            <p:nvPr/>
          </p:nvGrpSpPr>
          <p:grpSpPr>
            <a:xfrm>
              <a:off x="4758379" y="3012560"/>
              <a:ext cx="5151812" cy="3265847"/>
              <a:chOff x="2829820" y="4353627"/>
              <a:chExt cx="3593249" cy="2312644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8CBED0D-D0F2-4DE8-A077-1559B115B6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02085" y="4522839"/>
                <a:ext cx="0" cy="2143432"/>
              </a:xfrm>
              <a:prstGeom prst="line">
                <a:avLst/>
              </a:prstGeom>
              <a:ln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D82EE0F-3BD9-4C58-B268-3C32C704B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9820" y="6050510"/>
                <a:ext cx="2743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224E6-D490-42C4-B15B-605B387352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765169" y="4353627"/>
                <a:ext cx="240748" cy="308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</a:p>
            </p:txBody>
          </p:sp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142B870-C3A3-4856-867B-A44552AF96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41969" y="5924969"/>
                <a:ext cx="1181100" cy="3087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E8ECD29-87EA-476C-9A30-7753C40A2400}"/>
                </a:ext>
              </a:extLst>
            </p:cNvPr>
            <p:cNvGrpSpPr/>
            <p:nvPr/>
          </p:nvGrpSpPr>
          <p:grpSpPr>
            <a:xfrm>
              <a:off x="4819379" y="3528336"/>
              <a:ext cx="3642100" cy="2106155"/>
              <a:chOff x="8126322" y="3792682"/>
              <a:chExt cx="3386805" cy="2106155"/>
            </a:xfrm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1BF387C-4A70-44C5-8E6E-A08E20F4271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CC0C25-1C4E-4A86-B34D-C4C7B5E8BA3F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08A9385-E816-4ADB-97E3-8995E7BBDC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E21B57E-A6DB-490C-BF05-FD0C4E12FE22}"/>
                </a:ext>
              </a:extLst>
            </p:cNvPr>
            <p:cNvGrpSpPr/>
            <p:nvPr/>
          </p:nvGrpSpPr>
          <p:grpSpPr>
            <a:xfrm>
              <a:off x="4875508" y="3848888"/>
              <a:ext cx="3540363" cy="1727087"/>
              <a:chOff x="8126322" y="3792682"/>
              <a:chExt cx="3386805" cy="2106155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F1A915DE-A4D4-4871-A0C5-2BCE697C5F3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7714A2D-A0B6-4356-B4EA-716FB95CF032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B4A25B37-57A3-4FA6-AF2A-35D7B05058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8508350-7916-4927-8FAE-19954A2EDDF6}"/>
                </a:ext>
              </a:extLst>
            </p:cNvPr>
            <p:cNvGrpSpPr/>
            <p:nvPr/>
          </p:nvGrpSpPr>
          <p:grpSpPr>
            <a:xfrm>
              <a:off x="4880398" y="4118138"/>
              <a:ext cx="3535473" cy="1419767"/>
              <a:chOff x="8126322" y="3792682"/>
              <a:chExt cx="3386805" cy="2106155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7A8D8AC-4DCF-4717-AEFC-B82C4442E4C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0265F54-F7F8-423A-ABBB-B6B377D5EF76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7CE414B-F8B2-4594-BAAA-EB4910FCD2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11E3B70-2939-43A1-B20B-BBC1AA967ACF}"/>
                </a:ext>
              </a:extLst>
            </p:cNvPr>
            <p:cNvGrpSpPr/>
            <p:nvPr/>
          </p:nvGrpSpPr>
          <p:grpSpPr>
            <a:xfrm>
              <a:off x="4913605" y="4399044"/>
              <a:ext cx="3474275" cy="1106289"/>
              <a:chOff x="8126322" y="3808026"/>
              <a:chExt cx="3425998" cy="2090811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A7737D0-84D0-4159-8D33-B2106DF00DF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6C218C7-F3AD-4D4C-AEAA-57ED93078E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8026"/>
                <a:ext cx="1372693" cy="1929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6177AE6-EA2A-463C-B99C-5C39488D87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1BDEE03-43D6-492A-BB47-C373DCEE6FF7}"/>
                </a:ext>
              </a:extLst>
            </p:cNvPr>
            <p:cNvGrpSpPr/>
            <p:nvPr/>
          </p:nvGrpSpPr>
          <p:grpSpPr>
            <a:xfrm>
              <a:off x="4926961" y="4671882"/>
              <a:ext cx="3485599" cy="824585"/>
              <a:chOff x="8126322" y="3801356"/>
              <a:chExt cx="3504941" cy="2097481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EFD929F-1621-4598-B3EB-E853693225C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A388F3F-AC6D-4055-B1BC-EEA9955614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1356"/>
                <a:ext cx="1451636" cy="259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0796E9A-0084-4D9C-9B28-1F6D047C3B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CA49A48-DA61-4766-B3A2-78DF7356AA29}"/>
                </a:ext>
              </a:extLst>
            </p:cNvPr>
            <p:cNvGrpSpPr/>
            <p:nvPr/>
          </p:nvGrpSpPr>
          <p:grpSpPr>
            <a:xfrm>
              <a:off x="5004008" y="4946284"/>
              <a:ext cx="3387908" cy="504898"/>
              <a:chOff x="8126322" y="3813237"/>
              <a:chExt cx="3577879" cy="2085600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A3BC3EC-344C-4484-912A-C930D43A66E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5044FF-7489-451D-807F-CC011CB30F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13237"/>
                <a:ext cx="1524574" cy="140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231FE53-2945-4C5C-B747-2F7CD1199E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16EEE17-56BC-488B-B94E-4339D7B93F99}"/>
                </a:ext>
              </a:extLst>
            </p:cNvPr>
            <p:cNvGrpSpPr/>
            <p:nvPr/>
          </p:nvGrpSpPr>
          <p:grpSpPr>
            <a:xfrm>
              <a:off x="5009038" y="5168648"/>
              <a:ext cx="3339094" cy="286284"/>
              <a:chOff x="8126322" y="3827318"/>
              <a:chExt cx="3617140" cy="207151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FF8B7F8-293D-4552-A79D-CE935055006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9B5463B-BA10-4652-A3D1-99126F2A06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27320"/>
                <a:ext cx="1563835" cy="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CFAC094-5FDD-4701-9CD3-0362E159FE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D18F0FA-4C70-4EA4-99DA-B5FE6CC3567A}"/>
                </a:ext>
              </a:extLst>
            </p:cNvPr>
            <p:cNvGrpSpPr/>
            <p:nvPr/>
          </p:nvGrpSpPr>
          <p:grpSpPr>
            <a:xfrm>
              <a:off x="4965625" y="5324910"/>
              <a:ext cx="3382509" cy="107011"/>
              <a:chOff x="8126322" y="3703738"/>
              <a:chExt cx="3664170" cy="2195099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B19C6C-1CFD-4295-AEAB-CA02403ECBA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4E5CCF3-E03F-4B5E-9526-61502A16F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703738"/>
                <a:ext cx="1610865" cy="1236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CA27D56-6524-4CCD-8F1D-F578A0366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058BD00-76CA-40E4-B009-77DF3F193892}"/>
              </a:ext>
            </a:extLst>
          </p:cNvPr>
          <p:cNvCxnSpPr/>
          <p:nvPr/>
        </p:nvCxnSpPr>
        <p:spPr>
          <a:xfrm flipH="1">
            <a:off x="1864662" y="2334197"/>
            <a:ext cx="430918" cy="457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2746845-CF2F-4EEF-83DC-36904D1CE3E6}"/>
              </a:ext>
            </a:extLst>
          </p:cNvPr>
          <p:cNvCxnSpPr>
            <a:cxnSpLocks/>
          </p:cNvCxnSpPr>
          <p:nvPr/>
        </p:nvCxnSpPr>
        <p:spPr>
          <a:xfrm>
            <a:off x="1154430" y="2334197"/>
            <a:ext cx="2743200" cy="2899129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667F741A-D662-463E-A2D0-11703E08EF8E}"/>
              </a:ext>
            </a:extLst>
          </p:cNvPr>
          <p:cNvSpPr txBox="1">
            <a:spLocks/>
          </p:cNvSpPr>
          <p:nvPr/>
        </p:nvSpPr>
        <p:spPr>
          <a:xfrm>
            <a:off x="6628686" y="4427910"/>
            <a:ext cx="4487333" cy="721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Find the load line from the circuit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7899D2-1C11-4F35-BA08-DBB1A38CEA89}"/>
              </a:ext>
            </a:extLst>
          </p:cNvPr>
          <p:cNvSpPr/>
          <p:nvPr/>
        </p:nvSpPr>
        <p:spPr>
          <a:xfrm>
            <a:off x="8791460" y="3215739"/>
            <a:ext cx="605928" cy="402929"/>
          </a:xfrm>
          <a:prstGeom prst="rect">
            <a:avLst/>
          </a:prstGeom>
          <a:solidFill>
            <a:srgbClr val="FFFF00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D3D2E177-8DAB-4128-BF4E-A624AB9FA64E}"/>
              </a:ext>
            </a:extLst>
          </p:cNvPr>
          <p:cNvSpPr/>
          <p:nvPr/>
        </p:nvSpPr>
        <p:spPr>
          <a:xfrm>
            <a:off x="5880643" y="1001906"/>
            <a:ext cx="605928" cy="402929"/>
          </a:xfrm>
          <a:prstGeom prst="rect">
            <a:avLst/>
          </a:prstGeom>
          <a:solidFill>
            <a:srgbClr val="FFFF00">
              <a:alpha val="2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6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  <p:bldP spid="68" grpId="0" build="p"/>
      <p:bldP spid="3" grpId="0" animBg="1"/>
      <p:bldP spid="7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 Example 2b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9C463-062A-4391-A005-C3CFA0280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206" y="160349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Find the load line for the transistor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836206" y="2732182"/>
            <a:ext cx="6410417" cy="2763402"/>
            <a:chOff x="347108" y="2668386"/>
            <a:chExt cx="6410417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4593042" y="4416656"/>
                  <a:ext cx="55816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𝑏𝑒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042" y="4416656"/>
                  <a:ext cx="558165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=100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nor/>
                          </m:rPr>
                          <a:rPr lang="en-US"/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96273" y="3331468"/>
                  <a:ext cx="1449692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3225" y="3355914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3701824" y="2832587"/>
                  <a:ext cx="137422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a14:m>
                  <a:r>
                    <a:rPr lang="en-US" dirty="0"/>
                    <a:t> </a:t>
                  </a:r>
                  <a14:m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6.2 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m:rPr>
                          <m:nor/>
                        </m:rPr>
                        <a:rPr lang="en-US"/>
                        <m:t>Ω</m:t>
                      </m:r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824" y="2832587"/>
                  <a:ext cx="1374222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𝐶𝐶</m:t>
                          </m:r>
                        </m:sub>
                      </m:sSub>
                    </m:oMath>
                  </a14:m>
                  <a:r>
                    <a:rPr lang="en-US" dirty="0"/>
                    <a:t>= 8V</a:t>
                  </a:r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7108" y="3688392"/>
                  <a:ext cx="937180" cy="369332"/>
                </a:xfrm>
                <a:prstGeom prst="rect">
                  <a:avLst/>
                </a:prstGeom>
                <a:blipFill>
                  <a:blip r:embed="rId7"/>
                  <a:stretch>
                    <a:fillRect t="-10000" r="-5195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4471"/>
              <a:chOff x="1495046" y="2668386"/>
              <a:chExt cx="3734917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headEnd type="triangle"/>
                    <a:tailEnd type="non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1871"/>
              <a:ext cx="373658" cy="229817"/>
              <a:chOff x="1360627" y="3621347"/>
              <a:chExt cx="373658" cy="229817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21347"/>
                <a:ext cx="365760" cy="229817"/>
                <a:chOff x="1360627" y="3621347"/>
                <a:chExt cx="365760" cy="229817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851164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695083"/>
                <a:ext cx="365760" cy="71935"/>
                <a:chOff x="1360627" y="354941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5494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6213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 flipV="1">
              <a:off x="2573134" y="4631037"/>
              <a:ext cx="373658" cy="220165"/>
              <a:chOff x="1360627" y="3634047"/>
              <a:chExt cx="373658" cy="220165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4047"/>
                <a:ext cx="365760" cy="220165"/>
                <a:chOff x="1360627" y="3634047"/>
                <a:chExt cx="365760" cy="22016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8542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07783"/>
                <a:ext cx="365760" cy="71935"/>
                <a:chOff x="1360627" y="356211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56211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63404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5068" y="4328554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8203" y="4005831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05482" y="4745584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888230"/>
              <a:ext cx="0" cy="5486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/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𝑏𝑏</m:t>
                          </m:r>
                        </m:sub>
                      </m:sSub>
                      <m:r>
                        <m:rPr>
                          <m:nor/>
                        </m:rPr>
                        <a:rPr lang="en-US" dirty="0"/>
                        <m:t>= </m:t>
                      </m:r>
                      <m:r>
                        <m:rPr>
                          <m:nor/>
                        </m:rPr>
                        <a:rPr lang="en-US" b="0" i="0" dirty="0" smtClean="0"/>
                        <m:t>2</m:t>
                      </m:r>
                      <m:r>
                        <m:rPr>
                          <m:nor/>
                        </m:rPr>
                        <a:rPr lang="en-US" dirty="0"/>
                        <m:t>V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7502" y="4566055"/>
                <a:ext cx="98398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7360710" y="2559346"/>
            <a:ext cx="3991096" cy="544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KVL around outer loop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73ACCDB-00DD-42A6-B374-CEC38C122C0B}"/>
              </a:ext>
            </a:extLst>
          </p:cNvPr>
          <p:cNvCxnSpPr/>
          <p:nvPr/>
        </p:nvCxnSpPr>
        <p:spPr>
          <a:xfrm>
            <a:off x="4082514" y="4214689"/>
            <a:ext cx="6802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/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A9B4C2D2-363A-4422-B275-3FD5871F0D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0249" y="4194347"/>
                <a:ext cx="82638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/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65EA26EA-87CE-42AC-BD72-AD648AE064E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123" y="2899300"/>
                <a:ext cx="818044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73D4EE9D-65BC-4E3F-B2A8-562CE553D9AF}"/>
              </a:ext>
            </a:extLst>
          </p:cNvPr>
          <p:cNvCxnSpPr>
            <a:cxnSpLocks/>
          </p:cNvCxnSpPr>
          <p:nvPr/>
        </p:nvCxnSpPr>
        <p:spPr>
          <a:xfrm>
            <a:off x="5966111" y="288411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9142A2EF-17C2-42B5-8ED9-1A9D484862AE}"/>
              </a:ext>
            </a:extLst>
          </p:cNvPr>
          <p:cNvSpPr txBox="1">
            <a:spLocks/>
          </p:cNvSpPr>
          <p:nvPr/>
        </p:nvSpPr>
        <p:spPr>
          <a:xfrm>
            <a:off x="7537089" y="3081049"/>
            <a:ext cx="3524251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V</a:t>
            </a:r>
            <a:r>
              <a:rPr lang="en-US" sz="2000" baseline="-25000" dirty="0" err="1"/>
              <a:t>cc</a:t>
            </a:r>
            <a:r>
              <a:rPr lang="en-US" sz="2000" dirty="0"/>
              <a:t> – I</a:t>
            </a:r>
            <a:r>
              <a:rPr lang="en-US" sz="2000" baseline="-25000" dirty="0"/>
              <a:t>C</a:t>
            </a:r>
            <a:r>
              <a:rPr lang="en-US" sz="2000" dirty="0"/>
              <a:t> * R</a:t>
            </a:r>
            <a:r>
              <a:rPr lang="en-US" sz="2000" baseline="-25000" dirty="0"/>
              <a:t>C</a:t>
            </a:r>
            <a:r>
              <a:rPr lang="en-US" sz="2000" dirty="0"/>
              <a:t> – V</a:t>
            </a:r>
            <a:r>
              <a:rPr lang="en-US" sz="2000" baseline="-25000" dirty="0"/>
              <a:t>CE </a:t>
            </a:r>
            <a:r>
              <a:rPr lang="en-US" sz="2000" dirty="0"/>
              <a:t>= 0 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F386E55D-D702-43A5-8954-687636E3A889}"/>
              </a:ext>
            </a:extLst>
          </p:cNvPr>
          <p:cNvSpPr txBox="1">
            <a:spLocks/>
          </p:cNvSpPr>
          <p:nvPr/>
        </p:nvSpPr>
        <p:spPr>
          <a:xfrm>
            <a:off x="7679255" y="4435010"/>
            <a:ext cx="1307192" cy="456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Intercept</a:t>
            </a:r>
          </a:p>
        </p:txBody>
      </p:sp>
      <p:sp>
        <p:nvSpPr>
          <p:cNvPr id="102" name="Content Placeholder 2">
            <a:extLst>
              <a:ext uri="{FF2B5EF4-FFF2-40B4-BE49-F238E27FC236}">
                <a16:creationId xmlns:a16="http://schemas.microsoft.com/office/drawing/2014/main" id="{68B87DDA-9D40-4ED3-A00C-D1B4DF3464D0}"/>
              </a:ext>
            </a:extLst>
          </p:cNvPr>
          <p:cNvSpPr txBox="1">
            <a:spLocks/>
          </p:cNvSpPr>
          <p:nvPr/>
        </p:nvSpPr>
        <p:spPr>
          <a:xfrm>
            <a:off x="7527725" y="3578500"/>
            <a:ext cx="4346907" cy="456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</a:t>
            </a:r>
            <a:r>
              <a:rPr lang="en-US" sz="2000" dirty="0"/>
              <a:t> = V</a:t>
            </a:r>
            <a:r>
              <a:rPr lang="en-US" sz="2000" baseline="-25000" dirty="0"/>
              <a:t>CC</a:t>
            </a:r>
            <a:r>
              <a:rPr lang="en-US" sz="2000" dirty="0"/>
              <a:t> / R</a:t>
            </a:r>
            <a:r>
              <a:rPr lang="en-US" sz="2000" baseline="-25000" dirty="0"/>
              <a:t>C</a:t>
            </a:r>
            <a:r>
              <a:rPr lang="en-US" sz="2000" dirty="0"/>
              <a:t> – V</a:t>
            </a:r>
            <a:r>
              <a:rPr lang="en-US" sz="2000" baseline="-25000" dirty="0"/>
              <a:t>CE</a:t>
            </a:r>
            <a:r>
              <a:rPr lang="en-US" sz="2000" dirty="0"/>
              <a:t> / R</a:t>
            </a:r>
            <a:r>
              <a:rPr lang="en-US" sz="2000" baseline="-25000" dirty="0"/>
              <a:t>C</a:t>
            </a:r>
            <a:r>
              <a:rPr lang="en-US" sz="20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57453E68-055B-4A4D-9E31-668641BF3662}"/>
                  </a:ext>
                </a:extLst>
              </p:cNvPr>
              <p:cNvSpPr/>
              <p:nvPr/>
            </p:nvSpPr>
            <p:spPr>
              <a:xfrm>
                <a:off x="5055112" y="420768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0" name="Rectangle 89">
                <a:extLst>
                  <a:ext uri="{FF2B5EF4-FFF2-40B4-BE49-F238E27FC236}">
                    <a16:creationId xmlns:a16="http://schemas.microsoft.com/office/drawing/2014/main" id="{57453E68-055B-4A4D-9E31-668641BF36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5112" y="4207684"/>
                <a:ext cx="410690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2F0F1547-56F2-40E4-809E-88825E11D01D}"/>
                  </a:ext>
                </a:extLst>
              </p:cNvPr>
              <p:cNvSpPr/>
              <p:nvPr/>
            </p:nvSpPr>
            <p:spPr>
              <a:xfrm>
                <a:off x="5382838" y="4335094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2F0F1547-56F2-40E4-809E-88825E11D01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2838" y="4335094"/>
                <a:ext cx="410690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4EE3008-4C48-4F6E-8667-3172E2B95AB6}"/>
              </a:ext>
            </a:extLst>
          </p:cNvPr>
          <p:cNvCxnSpPr/>
          <p:nvPr/>
        </p:nvCxnSpPr>
        <p:spPr>
          <a:xfrm flipV="1">
            <a:off x="8110303" y="4006539"/>
            <a:ext cx="46833" cy="38581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2000A2D4-F014-43B9-BF7A-B26A8B8BD865}"/>
              </a:ext>
            </a:extLst>
          </p:cNvPr>
          <p:cNvSpPr txBox="1">
            <a:spLocks/>
          </p:cNvSpPr>
          <p:nvPr/>
        </p:nvSpPr>
        <p:spPr>
          <a:xfrm>
            <a:off x="9607761" y="4409040"/>
            <a:ext cx="1630804" cy="4567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Slope = -1/R</a:t>
            </a:r>
            <a:r>
              <a:rPr lang="en-US" sz="2000" baseline="-25000" dirty="0">
                <a:solidFill>
                  <a:srgbClr val="FF0000"/>
                </a:solidFill>
              </a:rPr>
              <a:t>C</a:t>
            </a:r>
          </a:p>
        </p:txBody>
      </p: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8B5EA921-4584-4F8F-8CD2-1D76030EE2ED}"/>
              </a:ext>
            </a:extLst>
          </p:cNvPr>
          <p:cNvCxnSpPr>
            <a:cxnSpLocks/>
          </p:cNvCxnSpPr>
          <p:nvPr/>
        </p:nvCxnSpPr>
        <p:spPr>
          <a:xfrm flipH="1" flipV="1">
            <a:off x="9411018" y="3925371"/>
            <a:ext cx="290160" cy="3683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Content Placeholder 2">
            <a:extLst>
              <a:ext uri="{FF2B5EF4-FFF2-40B4-BE49-F238E27FC236}">
                <a16:creationId xmlns:a16="http://schemas.microsoft.com/office/drawing/2014/main" id="{20A4ED4E-797A-4B1F-9412-4857ABF3A0F6}"/>
              </a:ext>
            </a:extLst>
          </p:cNvPr>
          <p:cNvSpPr txBox="1">
            <a:spLocks/>
          </p:cNvSpPr>
          <p:nvPr/>
        </p:nvSpPr>
        <p:spPr>
          <a:xfrm>
            <a:off x="6755167" y="1899182"/>
            <a:ext cx="4596639" cy="5448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Realize that </a:t>
            </a:r>
            <a:r>
              <a:rPr lang="en-US" sz="2400" dirty="0" err="1">
                <a:solidFill>
                  <a:srgbClr val="0070C0"/>
                </a:solidFill>
              </a:rPr>
              <a:t>V</a:t>
            </a:r>
            <a:r>
              <a:rPr lang="en-US" sz="2400" baseline="-25000" dirty="0" err="1">
                <a:solidFill>
                  <a:srgbClr val="0070C0"/>
                </a:solidFill>
              </a:rPr>
              <a:t>out</a:t>
            </a:r>
            <a:r>
              <a:rPr lang="en-US" sz="2400" dirty="0">
                <a:solidFill>
                  <a:srgbClr val="0070C0"/>
                </a:solidFill>
              </a:rPr>
              <a:t> is the same as V</a:t>
            </a:r>
            <a:r>
              <a:rPr lang="en-US" sz="2400" baseline="-25000" dirty="0">
                <a:solidFill>
                  <a:srgbClr val="0070C0"/>
                </a:solidFill>
              </a:rPr>
              <a:t>CE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7587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/>
      <p:bldP spid="86" grpId="0"/>
      <p:bldP spid="89" grpId="0"/>
      <p:bldP spid="102" grpId="0"/>
      <p:bldP spid="104" grpId="0"/>
      <p:bldP spid="10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044DC-4BF8-48C9-AB63-22DB3E088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6336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Common Emitter Amplifier Circuit Design – graphical solution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0A8E477-7811-439D-9025-A797716BE8FF}"/>
              </a:ext>
            </a:extLst>
          </p:cNvPr>
          <p:cNvSpPr txBox="1">
            <a:spLocks/>
          </p:cNvSpPr>
          <p:nvPr/>
        </p:nvSpPr>
        <p:spPr>
          <a:xfrm>
            <a:off x="2313263" y="2069067"/>
            <a:ext cx="1936115" cy="680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find base (diode) current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BBD8937D-8FB9-4535-AF3C-D19641C7E4A2}"/>
              </a:ext>
            </a:extLst>
          </p:cNvPr>
          <p:cNvSpPr txBox="1">
            <a:spLocks/>
          </p:cNvSpPr>
          <p:nvPr/>
        </p:nvSpPr>
        <p:spPr>
          <a:xfrm>
            <a:off x="1154430" y="5690656"/>
            <a:ext cx="3362496" cy="9992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Use semi-ideal diode model with load line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BEE236D-AC68-4A9F-9E1C-16E52D71704B}"/>
              </a:ext>
            </a:extLst>
          </p:cNvPr>
          <p:cNvGrpSpPr/>
          <p:nvPr/>
        </p:nvGrpSpPr>
        <p:grpSpPr>
          <a:xfrm>
            <a:off x="394511" y="1285390"/>
            <a:ext cx="4122415" cy="4443964"/>
            <a:chOff x="314501" y="2034540"/>
            <a:chExt cx="4122415" cy="4443964"/>
          </a:xfrm>
        </p:grpSpPr>
        <p:sp>
          <p:nvSpPr>
            <p:cNvPr id="20" name="Content Placeholder 2">
              <a:extLst>
                <a:ext uri="{FF2B5EF4-FFF2-40B4-BE49-F238E27FC236}">
                  <a16:creationId xmlns:a16="http://schemas.microsoft.com/office/drawing/2014/main" id="{8F8E78F3-F724-416B-8093-7E8CD769B2E8}"/>
                </a:ext>
              </a:extLst>
            </p:cNvPr>
            <p:cNvSpPr txBox="1">
              <a:spLocks/>
            </p:cNvSpPr>
            <p:nvPr/>
          </p:nvSpPr>
          <p:spPr>
            <a:xfrm>
              <a:off x="314501" y="2851465"/>
              <a:ext cx="838200" cy="4960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 err="1">
                  <a:solidFill>
                    <a:srgbClr val="00B050"/>
                  </a:solidFill>
                </a:rPr>
                <a:t>V</a:t>
              </a:r>
              <a:r>
                <a:rPr lang="en-US" sz="1600" baseline="-25000" dirty="0" err="1">
                  <a:solidFill>
                    <a:srgbClr val="00B050"/>
                  </a:solidFill>
                </a:rPr>
                <a:t>bb</a:t>
              </a:r>
              <a:r>
                <a:rPr lang="en-US" sz="1600" dirty="0">
                  <a:solidFill>
                    <a:srgbClr val="00B050"/>
                  </a:solidFill>
                </a:rPr>
                <a:t> /R</a:t>
              </a:r>
              <a:r>
                <a:rPr lang="en-US" sz="1600" baseline="-25000" dirty="0">
                  <a:solidFill>
                    <a:srgbClr val="00B050"/>
                  </a:solidFill>
                </a:rPr>
                <a:t>1</a:t>
              </a:r>
            </a:p>
          </p:txBody>
        </p:sp>
        <p:graphicFrame>
          <p:nvGraphicFramePr>
            <p:cNvPr id="10" name="Chart 9">
              <a:extLst>
                <a:ext uri="{FF2B5EF4-FFF2-40B4-BE49-F238E27FC236}">
                  <a16:creationId xmlns:a16="http://schemas.microsoft.com/office/drawing/2014/main" id="{CE537780-4C06-4267-A675-4A3B2C8DF77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681018" y="2034540"/>
            <a:ext cx="3755898" cy="43513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9" name="Content Placeholder 2">
              <a:extLst>
                <a:ext uri="{FF2B5EF4-FFF2-40B4-BE49-F238E27FC236}">
                  <a16:creationId xmlns:a16="http://schemas.microsoft.com/office/drawing/2014/main" id="{E993320F-0F3B-41FB-9F1F-F97C22E3F0C1}"/>
                </a:ext>
              </a:extLst>
            </p:cNvPr>
            <p:cNvSpPr txBox="1">
              <a:spLocks/>
            </p:cNvSpPr>
            <p:nvPr/>
          </p:nvSpPr>
          <p:spPr>
            <a:xfrm>
              <a:off x="3575093" y="5982476"/>
              <a:ext cx="482557" cy="49602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dirty="0" err="1">
                  <a:solidFill>
                    <a:srgbClr val="00B050"/>
                  </a:solidFill>
                </a:rPr>
                <a:t>V</a:t>
              </a:r>
              <a:r>
                <a:rPr lang="en-US" sz="1600" baseline="-25000" dirty="0" err="1">
                  <a:solidFill>
                    <a:srgbClr val="00B050"/>
                  </a:solidFill>
                </a:rPr>
                <a:t>bb</a:t>
              </a:r>
              <a:endParaRPr lang="en-US" sz="16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59A8008-4ABB-460D-81E9-9FB32C60D95A}"/>
              </a:ext>
            </a:extLst>
          </p:cNvPr>
          <p:cNvGrpSpPr/>
          <p:nvPr/>
        </p:nvGrpSpPr>
        <p:grpSpPr>
          <a:xfrm>
            <a:off x="4754946" y="928801"/>
            <a:ext cx="5151812" cy="3333782"/>
            <a:chOff x="4758379" y="2944624"/>
            <a:chExt cx="5151812" cy="333378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1C97B67A-9C75-43C2-ACAC-C7D796A86292}"/>
                </a:ext>
              </a:extLst>
            </p:cNvPr>
            <p:cNvGrpSpPr/>
            <p:nvPr/>
          </p:nvGrpSpPr>
          <p:grpSpPr>
            <a:xfrm>
              <a:off x="4758379" y="2944624"/>
              <a:ext cx="5151812" cy="3333782"/>
              <a:chOff x="2829820" y="4305520"/>
              <a:chExt cx="3593249" cy="2360751"/>
            </a:xfrm>
          </p:grpSpPr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98CBED0D-D0F2-4DE8-A077-1559B115B6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02085" y="4522839"/>
                <a:ext cx="0" cy="2143432"/>
              </a:xfrm>
              <a:prstGeom prst="line">
                <a:avLst/>
              </a:prstGeom>
              <a:ln>
                <a:headEnd type="stealt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>
                <a:extLst>
                  <a:ext uri="{FF2B5EF4-FFF2-40B4-BE49-F238E27FC236}">
                    <a16:creationId xmlns:a16="http://schemas.microsoft.com/office/drawing/2014/main" id="{7D82EE0F-3BD9-4C58-B268-3C32C704B8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29820" y="6050510"/>
                <a:ext cx="2743200" cy="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Content Placeholder 2">
                <a:extLst>
                  <a:ext uri="{FF2B5EF4-FFF2-40B4-BE49-F238E27FC236}">
                    <a16:creationId xmlns:a16="http://schemas.microsoft.com/office/drawing/2014/main" id="{3CD224E6-D490-42C4-B15B-605B387352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97261" y="4305520"/>
                <a:ext cx="240748" cy="3087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</a:t>
                </a:r>
              </a:p>
            </p:txBody>
          </p:sp>
          <p:sp>
            <p:nvSpPr>
              <p:cNvPr id="62" name="Content Placeholder 2">
                <a:extLst>
                  <a:ext uri="{FF2B5EF4-FFF2-40B4-BE49-F238E27FC236}">
                    <a16:creationId xmlns:a16="http://schemas.microsoft.com/office/drawing/2014/main" id="{C142B870-C3A3-4856-867B-A44552AF961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241969" y="5924969"/>
                <a:ext cx="1181100" cy="3087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/>
                  <a:t>CE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FE8ECD29-87EA-476C-9A30-7753C40A2400}"/>
                </a:ext>
              </a:extLst>
            </p:cNvPr>
            <p:cNvGrpSpPr/>
            <p:nvPr/>
          </p:nvGrpSpPr>
          <p:grpSpPr>
            <a:xfrm>
              <a:off x="4819379" y="3528336"/>
              <a:ext cx="3642100" cy="2106155"/>
              <a:chOff x="8126322" y="3792682"/>
              <a:chExt cx="3386805" cy="2106155"/>
            </a:xfrm>
          </p:grpSpPr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21BF387C-4A70-44C5-8E6E-A08E20F4271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0CC0C25-1C4E-4A86-B34D-C4C7B5E8BA3F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508A9385-E816-4ADB-97E3-8995E7BBDC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8E21B57E-A6DB-490C-BF05-FD0C4E12FE22}"/>
                </a:ext>
              </a:extLst>
            </p:cNvPr>
            <p:cNvGrpSpPr/>
            <p:nvPr/>
          </p:nvGrpSpPr>
          <p:grpSpPr>
            <a:xfrm>
              <a:off x="4875508" y="3848888"/>
              <a:ext cx="3540363" cy="1727087"/>
              <a:chOff x="8126322" y="3792682"/>
              <a:chExt cx="3386805" cy="2106155"/>
            </a:xfrm>
          </p:grpSpPr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F1A915DE-A4D4-4871-A0C5-2BCE697C5F3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37714A2D-A0B6-4356-B4EA-716FB95CF032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B4A25B37-57A3-4FA6-AF2A-35D7B05058C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78508350-7916-4927-8FAE-19954A2EDDF6}"/>
                </a:ext>
              </a:extLst>
            </p:cNvPr>
            <p:cNvGrpSpPr/>
            <p:nvPr/>
          </p:nvGrpSpPr>
          <p:grpSpPr>
            <a:xfrm>
              <a:off x="4880398" y="4118138"/>
              <a:ext cx="3535473" cy="1419767"/>
              <a:chOff x="8126322" y="3792682"/>
              <a:chExt cx="3386805" cy="2106155"/>
            </a:xfrm>
          </p:grpSpPr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D7A8D8AC-4DCF-4717-AEFC-B82C4442E4C2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20265F54-F7F8-423A-ABBB-B6B377D5EF76}"/>
                  </a:ext>
                </a:extLst>
              </p:cNvPr>
              <p:cNvCxnSpPr/>
              <p:nvPr/>
            </p:nvCxnSpPr>
            <p:spPr>
              <a:xfrm flipV="1">
                <a:off x="10179627" y="3792682"/>
                <a:ext cx="1333500" cy="3463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77CE414B-F8B2-4594-BAAA-EB4910FCD2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C11E3B70-2939-43A1-B20B-BBC1AA967ACF}"/>
                </a:ext>
              </a:extLst>
            </p:cNvPr>
            <p:cNvGrpSpPr/>
            <p:nvPr/>
          </p:nvGrpSpPr>
          <p:grpSpPr>
            <a:xfrm>
              <a:off x="4913605" y="4399044"/>
              <a:ext cx="3474275" cy="1106289"/>
              <a:chOff x="8126322" y="3808026"/>
              <a:chExt cx="3425998" cy="2090811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4A7737D0-84D0-4159-8D33-B2106DF00DF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16C218C7-F3AD-4D4C-AEAA-57ED93078E2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8026"/>
                <a:ext cx="1372693" cy="19294"/>
              </a:xfrm>
              <a:prstGeom prst="line">
                <a:avLst/>
              </a:prstGeom>
              <a:ln w="127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B6177AE6-EA2A-463C-B99C-5C39488D874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1BDEE03-43D6-492A-BB47-C373DCEE6FF7}"/>
                </a:ext>
              </a:extLst>
            </p:cNvPr>
            <p:cNvGrpSpPr/>
            <p:nvPr/>
          </p:nvGrpSpPr>
          <p:grpSpPr>
            <a:xfrm>
              <a:off x="4926961" y="4671882"/>
              <a:ext cx="3485599" cy="824585"/>
              <a:chOff x="8126322" y="3801356"/>
              <a:chExt cx="3504941" cy="2097481"/>
            </a:xfrm>
          </p:grpSpPr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CEFD929F-1621-4598-B3EB-E853693225CB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A388F3F-AC6D-4055-B1BC-EEA9955614D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01356"/>
                <a:ext cx="1451636" cy="2596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C0796E9A-0084-4D9C-9B28-1F6D047C3BA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CA49A48-DA61-4766-B3A2-78DF7356AA29}"/>
                </a:ext>
              </a:extLst>
            </p:cNvPr>
            <p:cNvGrpSpPr/>
            <p:nvPr/>
          </p:nvGrpSpPr>
          <p:grpSpPr>
            <a:xfrm>
              <a:off x="5004008" y="4946284"/>
              <a:ext cx="3387908" cy="504898"/>
              <a:chOff x="8126322" y="3813237"/>
              <a:chExt cx="3577879" cy="2085600"/>
            </a:xfrm>
          </p:grpSpPr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id="{CA3BC3EC-344C-4484-912A-C930D43A66E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5044FF-7489-451D-807F-CC011CB30F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13237"/>
                <a:ext cx="1524574" cy="14086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E231FE53-2945-4C5C-B747-2F7CD1199EE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16EEE17-56BC-488B-B94E-4339D7B93F99}"/>
                </a:ext>
              </a:extLst>
            </p:cNvPr>
            <p:cNvGrpSpPr/>
            <p:nvPr/>
          </p:nvGrpSpPr>
          <p:grpSpPr>
            <a:xfrm>
              <a:off x="5009038" y="5168648"/>
              <a:ext cx="3339094" cy="286284"/>
              <a:chOff x="8126322" y="3827318"/>
              <a:chExt cx="3617140" cy="2071519"/>
            </a:xfrm>
          </p:grpSpPr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id="{CFF8B7F8-293D-4552-A79D-CE9350550064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99B5463B-BA10-4652-A3D1-99126F2A06F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827320"/>
                <a:ext cx="1563835" cy="7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CFAC094-5FDD-4701-9CD3-0362E159FEB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D18F0FA-4C70-4EA4-99DA-B5FE6CC3567A}"/>
                </a:ext>
              </a:extLst>
            </p:cNvPr>
            <p:cNvGrpSpPr/>
            <p:nvPr/>
          </p:nvGrpSpPr>
          <p:grpSpPr>
            <a:xfrm>
              <a:off x="4965625" y="5324910"/>
              <a:ext cx="3382509" cy="107011"/>
              <a:chOff x="8126322" y="3703738"/>
              <a:chExt cx="3664170" cy="2195099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id="{44B19C6C-1CFD-4295-AEAB-CA02403ECBA5}"/>
                  </a:ext>
                </a:extLst>
              </p:cNvPr>
              <p:cNvSpPr/>
              <p:nvPr/>
            </p:nvSpPr>
            <p:spPr>
              <a:xfrm>
                <a:off x="9429136" y="3827318"/>
                <a:ext cx="750492" cy="2032707"/>
              </a:xfrm>
              <a:custGeom>
                <a:avLst/>
                <a:gdLst>
                  <a:gd name="connsiteX0" fmla="*/ 1052052 w 1052052"/>
                  <a:gd name="connsiteY0" fmla="*/ 52381 h 2053049"/>
                  <a:gd name="connsiteX1" fmla="*/ 698091 w 1052052"/>
                  <a:gd name="connsiteY1" fmla="*/ 72046 h 2053049"/>
                  <a:gd name="connsiteX2" fmla="*/ 521110 w 1052052"/>
                  <a:gd name="connsiteY2" fmla="*/ 750472 h 2053049"/>
                  <a:gd name="connsiteX3" fmla="*/ 363794 w 1052052"/>
                  <a:gd name="connsiteY3" fmla="*/ 1517388 h 2053049"/>
                  <a:gd name="connsiteX4" fmla="*/ 265471 w 1052052"/>
                  <a:gd name="connsiteY4" fmla="*/ 1989336 h 2053049"/>
                  <a:gd name="connsiteX5" fmla="*/ 0 w 1052052"/>
                  <a:gd name="connsiteY5" fmla="*/ 2048330 h 2053049"/>
                  <a:gd name="connsiteX6" fmla="*/ 0 w 1052052"/>
                  <a:gd name="connsiteY6" fmla="*/ 2048330 h 2053049"/>
                  <a:gd name="connsiteX0" fmla="*/ 1058979 w 1058979"/>
                  <a:gd name="connsiteY0" fmla="*/ 38745 h 2070585"/>
                  <a:gd name="connsiteX1" fmla="*/ 698091 w 1058979"/>
                  <a:gd name="connsiteY1" fmla="*/ 89582 h 2070585"/>
                  <a:gd name="connsiteX2" fmla="*/ 521110 w 1058979"/>
                  <a:gd name="connsiteY2" fmla="*/ 768008 h 2070585"/>
                  <a:gd name="connsiteX3" fmla="*/ 363794 w 1058979"/>
                  <a:gd name="connsiteY3" fmla="*/ 1534924 h 2070585"/>
                  <a:gd name="connsiteX4" fmla="*/ 265471 w 1058979"/>
                  <a:gd name="connsiteY4" fmla="*/ 2006872 h 2070585"/>
                  <a:gd name="connsiteX5" fmla="*/ 0 w 1058979"/>
                  <a:gd name="connsiteY5" fmla="*/ 2065866 h 2070585"/>
                  <a:gd name="connsiteX6" fmla="*/ 0 w 1058979"/>
                  <a:gd name="connsiteY6" fmla="*/ 2065866 h 2070585"/>
                  <a:gd name="connsiteX0" fmla="*/ 1058979 w 1058979"/>
                  <a:gd name="connsiteY0" fmla="*/ 29209 h 2061049"/>
                  <a:gd name="connsiteX1" fmla="*/ 698091 w 1058979"/>
                  <a:gd name="connsiteY1" fmla="*/ 80046 h 2061049"/>
                  <a:gd name="connsiteX2" fmla="*/ 521110 w 1058979"/>
                  <a:gd name="connsiteY2" fmla="*/ 758472 h 2061049"/>
                  <a:gd name="connsiteX3" fmla="*/ 363794 w 1058979"/>
                  <a:gd name="connsiteY3" fmla="*/ 1525388 h 2061049"/>
                  <a:gd name="connsiteX4" fmla="*/ 265471 w 1058979"/>
                  <a:gd name="connsiteY4" fmla="*/ 1997336 h 2061049"/>
                  <a:gd name="connsiteX5" fmla="*/ 0 w 1058979"/>
                  <a:gd name="connsiteY5" fmla="*/ 2056330 h 2061049"/>
                  <a:gd name="connsiteX6" fmla="*/ 0 w 1058979"/>
                  <a:gd name="connsiteY6" fmla="*/ 2056330 h 2061049"/>
                  <a:gd name="connsiteX0" fmla="*/ 1058979 w 1058979"/>
                  <a:gd name="connsiteY0" fmla="*/ 20757 h 2052597"/>
                  <a:gd name="connsiteX1" fmla="*/ 698091 w 1058979"/>
                  <a:gd name="connsiteY1" fmla="*/ 71594 h 2052597"/>
                  <a:gd name="connsiteX2" fmla="*/ 521110 w 1058979"/>
                  <a:gd name="connsiteY2" fmla="*/ 750020 h 2052597"/>
                  <a:gd name="connsiteX3" fmla="*/ 363794 w 1058979"/>
                  <a:gd name="connsiteY3" fmla="*/ 1516936 h 2052597"/>
                  <a:gd name="connsiteX4" fmla="*/ 265471 w 1058979"/>
                  <a:gd name="connsiteY4" fmla="*/ 1988884 h 2052597"/>
                  <a:gd name="connsiteX5" fmla="*/ 0 w 1058979"/>
                  <a:gd name="connsiteY5" fmla="*/ 2047878 h 2052597"/>
                  <a:gd name="connsiteX6" fmla="*/ 0 w 1058979"/>
                  <a:gd name="connsiteY6" fmla="*/ 2047878 h 2052597"/>
                  <a:gd name="connsiteX0" fmla="*/ 1072833 w 1072833"/>
                  <a:gd name="connsiteY0" fmla="*/ 18078 h 2081091"/>
                  <a:gd name="connsiteX1" fmla="*/ 698091 w 1072833"/>
                  <a:gd name="connsiteY1" fmla="*/ 100088 h 2081091"/>
                  <a:gd name="connsiteX2" fmla="*/ 521110 w 1072833"/>
                  <a:gd name="connsiteY2" fmla="*/ 778514 h 2081091"/>
                  <a:gd name="connsiteX3" fmla="*/ 363794 w 1072833"/>
                  <a:gd name="connsiteY3" fmla="*/ 1545430 h 2081091"/>
                  <a:gd name="connsiteX4" fmla="*/ 265471 w 1072833"/>
                  <a:gd name="connsiteY4" fmla="*/ 2017378 h 2081091"/>
                  <a:gd name="connsiteX5" fmla="*/ 0 w 1072833"/>
                  <a:gd name="connsiteY5" fmla="*/ 2076372 h 2081091"/>
                  <a:gd name="connsiteX6" fmla="*/ 0 w 1072833"/>
                  <a:gd name="connsiteY6" fmla="*/ 2076372 h 2081091"/>
                  <a:gd name="connsiteX0" fmla="*/ 1072833 w 1072833"/>
                  <a:gd name="connsiteY0" fmla="*/ 9076 h 2072089"/>
                  <a:gd name="connsiteX1" fmla="*/ 698091 w 1072833"/>
                  <a:gd name="connsiteY1" fmla="*/ 91086 h 2072089"/>
                  <a:gd name="connsiteX2" fmla="*/ 521110 w 1072833"/>
                  <a:gd name="connsiteY2" fmla="*/ 769512 h 2072089"/>
                  <a:gd name="connsiteX3" fmla="*/ 363794 w 1072833"/>
                  <a:gd name="connsiteY3" fmla="*/ 1536428 h 2072089"/>
                  <a:gd name="connsiteX4" fmla="*/ 265471 w 1072833"/>
                  <a:gd name="connsiteY4" fmla="*/ 2008376 h 2072089"/>
                  <a:gd name="connsiteX5" fmla="*/ 0 w 1072833"/>
                  <a:gd name="connsiteY5" fmla="*/ 2067370 h 2072089"/>
                  <a:gd name="connsiteX6" fmla="*/ 0 w 1072833"/>
                  <a:gd name="connsiteY6" fmla="*/ 2067370 h 2072089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707"/>
                  <a:gd name="connsiteX1" fmla="*/ 701555 w 1072833"/>
                  <a:gd name="connsiteY1" fmla="*/ 127731 h 2063707"/>
                  <a:gd name="connsiteX2" fmla="*/ 521110 w 1072833"/>
                  <a:gd name="connsiteY2" fmla="*/ 761130 h 2063707"/>
                  <a:gd name="connsiteX3" fmla="*/ 363794 w 1072833"/>
                  <a:gd name="connsiteY3" fmla="*/ 1528046 h 2063707"/>
                  <a:gd name="connsiteX4" fmla="*/ 265471 w 1072833"/>
                  <a:gd name="connsiteY4" fmla="*/ 1999994 h 2063707"/>
                  <a:gd name="connsiteX5" fmla="*/ 0 w 1072833"/>
                  <a:gd name="connsiteY5" fmla="*/ 2058988 h 2063707"/>
                  <a:gd name="connsiteX6" fmla="*/ 0 w 1072833"/>
                  <a:gd name="connsiteY6" fmla="*/ 2058988 h 2063707"/>
                  <a:gd name="connsiteX0" fmla="*/ 1072833 w 1072833"/>
                  <a:gd name="connsiteY0" fmla="*/ 694 h 2063541"/>
                  <a:gd name="connsiteX1" fmla="*/ 701555 w 1072833"/>
                  <a:gd name="connsiteY1" fmla="*/ 127731 h 2063541"/>
                  <a:gd name="connsiteX2" fmla="*/ 521110 w 1072833"/>
                  <a:gd name="connsiteY2" fmla="*/ 761130 h 2063541"/>
                  <a:gd name="connsiteX3" fmla="*/ 377648 w 1072833"/>
                  <a:gd name="connsiteY3" fmla="*/ 1531510 h 2063541"/>
                  <a:gd name="connsiteX4" fmla="*/ 265471 w 1072833"/>
                  <a:gd name="connsiteY4" fmla="*/ 1999994 h 2063541"/>
                  <a:gd name="connsiteX5" fmla="*/ 0 w 1072833"/>
                  <a:gd name="connsiteY5" fmla="*/ 2058988 h 2063541"/>
                  <a:gd name="connsiteX6" fmla="*/ 0 w 1072833"/>
                  <a:gd name="connsiteY6" fmla="*/ 2058988 h 2063541"/>
                  <a:gd name="connsiteX0" fmla="*/ 1072833 w 1072833"/>
                  <a:gd name="connsiteY0" fmla="*/ 694 h 2058988"/>
                  <a:gd name="connsiteX1" fmla="*/ 701555 w 1072833"/>
                  <a:gd name="connsiteY1" fmla="*/ 127731 h 2058988"/>
                  <a:gd name="connsiteX2" fmla="*/ 521110 w 1072833"/>
                  <a:gd name="connsiteY2" fmla="*/ 761130 h 2058988"/>
                  <a:gd name="connsiteX3" fmla="*/ 377648 w 1072833"/>
                  <a:gd name="connsiteY3" fmla="*/ 1531510 h 2058988"/>
                  <a:gd name="connsiteX4" fmla="*/ 244690 w 1072833"/>
                  <a:gd name="connsiteY4" fmla="*/ 1989603 h 2058988"/>
                  <a:gd name="connsiteX5" fmla="*/ 0 w 1072833"/>
                  <a:gd name="connsiteY5" fmla="*/ 2058988 h 2058988"/>
                  <a:gd name="connsiteX6" fmla="*/ 0 w 1072833"/>
                  <a:gd name="connsiteY6" fmla="*/ 2058988 h 2058988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  <a:gd name="connsiteX0" fmla="*/ 1072833 w 1072833"/>
                  <a:gd name="connsiteY0" fmla="*/ 0 h 2058294"/>
                  <a:gd name="connsiteX1" fmla="*/ 701555 w 1072833"/>
                  <a:gd name="connsiteY1" fmla="*/ 127037 h 2058294"/>
                  <a:gd name="connsiteX2" fmla="*/ 521110 w 1072833"/>
                  <a:gd name="connsiteY2" fmla="*/ 760436 h 2058294"/>
                  <a:gd name="connsiteX3" fmla="*/ 377648 w 1072833"/>
                  <a:gd name="connsiteY3" fmla="*/ 1530816 h 2058294"/>
                  <a:gd name="connsiteX4" fmla="*/ 244690 w 1072833"/>
                  <a:gd name="connsiteY4" fmla="*/ 1988909 h 2058294"/>
                  <a:gd name="connsiteX5" fmla="*/ 0 w 1072833"/>
                  <a:gd name="connsiteY5" fmla="*/ 2058294 h 2058294"/>
                  <a:gd name="connsiteX6" fmla="*/ 0 w 1072833"/>
                  <a:gd name="connsiteY6" fmla="*/ 2058294 h 20582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72833" h="2058294">
                    <a:moveTo>
                      <a:pt x="1072833" y="0"/>
                    </a:moveTo>
                    <a:cubicBezTo>
                      <a:pt x="933170" y="14004"/>
                      <a:pt x="793509" y="298"/>
                      <a:pt x="701555" y="127037"/>
                    </a:cubicBezTo>
                    <a:cubicBezTo>
                      <a:pt x="609601" y="253776"/>
                      <a:pt x="575094" y="526473"/>
                      <a:pt x="521110" y="760436"/>
                    </a:cubicBezTo>
                    <a:cubicBezTo>
                      <a:pt x="467126" y="994399"/>
                      <a:pt x="423718" y="1326071"/>
                      <a:pt x="377648" y="1530816"/>
                    </a:cubicBezTo>
                    <a:cubicBezTo>
                      <a:pt x="331578" y="1735561"/>
                      <a:pt x="307631" y="1900996"/>
                      <a:pt x="244690" y="1988909"/>
                    </a:cubicBezTo>
                    <a:cubicBezTo>
                      <a:pt x="181749" y="2076822"/>
                      <a:pt x="40782" y="2046730"/>
                      <a:pt x="0" y="2058294"/>
                    </a:cubicBezTo>
                    <a:lnTo>
                      <a:pt x="0" y="2058294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84E5CCF3-E03F-4B5E-9526-61502A16F81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0179627" y="3703738"/>
                <a:ext cx="1610865" cy="1236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CCA27D56-6524-4CCD-8F1D-F578A0366E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126322" y="5860027"/>
                <a:ext cx="1323122" cy="38810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058BD00-76CA-40E4-B009-77DF3F193892}"/>
              </a:ext>
            </a:extLst>
          </p:cNvPr>
          <p:cNvCxnSpPr/>
          <p:nvPr/>
        </p:nvCxnSpPr>
        <p:spPr>
          <a:xfrm flipH="1">
            <a:off x="1864662" y="2334197"/>
            <a:ext cx="430918" cy="4576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ontent Placeholder 2">
            <a:extLst>
              <a:ext uri="{FF2B5EF4-FFF2-40B4-BE49-F238E27FC236}">
                <a16:creationId xmlns:a16="http://schemas.microsoft.com/office/drawing/2014/main" id="{3137840A-DA34-4AED-95E1-2307B979E8F6}"/>
              </a:ext>
            </a:extLst>
          </p:cNvPr>
          <p:cNvSpPr txBox="1">
            <a:spLocks/>
          </p:cNvSpPr>
          <p:nvPr/>
        </p:nvSpPr>
        <p:spPr>
          <a:xfrm>
            <a:off x="5859169" y="5155542"/>
            <a:ext cx="6105954" cy="428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Transistor is in saturation</a:t>
            </a:r>
          </a:p>
        </p:txBody>
      </p:sp>
      <p:sp>
        <p:nvSpPr>
          <p:cNvPr id="64" name="Content Placeholder 2">
            <a:extLst>
              <a:ext uri="{FF2B5EF4-FFF2-40B4-BE49-F238E27FC236}">
                <a16:creationId xmlns:a16="http://schemas.microsoft.com/office/drawing/2014/main" id="{61C02FDC-FCA7-48E0-A688-239DF0619A21}"/>
              </a:ext>
            </a:extLst>
          </p:cNvPr>
          <p:cNvSpPr txBox="1">
            <a:spLocks/>
          </p:cNvSpPr>
          <p:nvPr/>
        </p:nvSpPr>
        <p:spPr>
          <a:xfrm>
            <a:off x="7126304" y="3816809"/>
            <a:ext cx="3867507" cy="507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 </a:t>
            </a:r>
            <a:r>
              <a:rPr lang="en-US" sz="2000" dirty="0"/>
              <a:t>= </a:t>
            </a:r>
            <a:r>
              <a:rPr lang="en-US" sz="2000" dirty="0" err="1"/>
              <a:t>V</a:t>
            </a:r>
            <a:r>
              <a:rPr lang="en-US" sz="2000" baseline="-25000" dirty="0" err="1"/>
              <a:t>cc</a:t>
            </a:r>
            <a:r>
              <a:rPr lang="en-US" sz="2000" dirty="0"/>
              <a:t> / R</a:t>
            </a:r>
            <a:r>
              <a:rPr lang="en-US" sz="2000" baseline="-25000" dirty="0"/>
              <a:t>C</a:t>
            </a:r>
            <a:r>
              <a:rPr lang="en-US" sz="2000" dirty="0"/>
              <a:t> - V</a:t>
            </a:r>
            <a:r>
              <a:rPr lang="en-US" sz="2000" baseline="-25000" dirty="0"/>
              <a:t>CE</a:t>
            </a:r>
            <a:r>
              <a:rPr lang="en-US" sz="2000" dirty="0"/>
              <a:t> / R</a:t>
            </a:r>
            <a:r>
              <a:rPr lang="en-US" sz="2000" baseline="-25000" dirty="0"/>
              <a:t>C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7219BC5-E4B8-4856-B760-90AB3002B023}"/>
              </a:ext>
            </a:extLst>
          </p:cNvPr>
          <p:cNvCxnSpPr>
            <a:cxnSpLocks/>
          </p:cNvCxnSpPr>
          <p:nvPr/>
        </p:nvCxnSpPr>
        <p:spPr>
          <a:xfrm>
            <a:off x="6450606" y="2554938"/>
            <a:ext cx="2067814" cy="834087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8D90C03D-F472-4AE2-A337-5DE94E44C15D}"/>
              </a:ext>
            </a:extLst>
          </p:cNvPr>
          <p:cNvSpPr txBox="1">
            <a:spLocks/>
          </p:cNvSpPr>
          <p:nvPr/>
        </p:nvSpPr>
        <p:spPr>
          <a:xfrm>
            <a:off x="5745760" y="2383221"/>
            <a:ext cx="838200" cy="496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cc</a:t>
            </a:r>
            <a:r>
              <a:rPr lang="en-US" sz="1600" dirty="0">
                <a:solidFill>
                  <a:srgbClr val="00B050"/>
                </a:solidFill>
              </a:rPr>
              <a:t> /R</a:t>
            </a:r>
            <a:r>
              <a:rPr lang="en-US" sz="1600" baseline="-25000" dirty="0"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146AA566-C9AB-445D-8E1B-4033D713F5C7}"/>
              </a:ext>
            </a:extLst>
          </p:cNvPr>
          <p:cNvSpPr txBox="1">
            <a:spLocks/>
          </p:cNvSpPr>
          <p:nvPr/>
        </p:nvSpPr>
        <p:spPr>
          <a:xfrm>
            <a:off x="7991956" y="2675949"/>
            <a:ext cx="991521" cy="2964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dirty="0">
                <a:solidFill>
                  <a:srgbClr val="00B050"/>
                </a:solidFill>
              </a:rPr>
              <a:t>slope = -1 /R</a:t>
            </a:r>
            <a:r>
              <a:rPr lang="en-US" sz="1200" baseline="-25000" dirty="0">
                <a:solidFill>
                  <a:srgbClr val="00B050"/>
                </a:solidFill>
              </a:rPr>
              <a:t>C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BE1DB626-B526-44BA-9946-1FD2EDEB1A29}"/>
              </a:ext>
            </a:extLst>
          </p:cNvPr>
          <p:cNvCxnSpPr/>
          <p:nvPr/>
        </p:nvCxnSpPr>
        <p:spPr>
          <a:xfrm flipH="1">
            <a:off x="7711618" y="2503063"/>
            <a:ext cx="529091" cy="80414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>
            <a:extLst>
              <a:ext uri="{FF2B5EF4-FFF2-40B4-BE49-F238E27FC236}">
                <a16:creationId xmlns:a16="http://schemas.microsoft.com/office/drawing/2014/main" id="{20B9E0E9-7411-4E05-A4C1-7414AE106203}"/>
              </a:ext>
            </a:extLst>
          </p:cNvPr>
          <p:cNvGrpSpPr/>
          <p:nvPr/>
        </p:nvGrpSpPr>
        <p:grpSpPr>
          <a:xfrm>
            <a:off x="9495847" y="3701818"/>
            <a:ext cx="1491111" cy="296401"/>
            <a:chOff x="10358449" y="5346830"/>
            <a:chExt cx="1491111" cy="296401"/>
          </a:xfrm>
        </p:grpSpPr>
        <p:sp>
          <p:nvSpPr>
            <p:cNvPr id="73" name="Content Placeholder 2">
              <a:extLst>
                <a:ext uri="{FF2B5EF4-FFF2-40B4-BE49-F238E27FC236}">
                  <a16:creationId xmlns:a16="http://schemas.microsoft.com/office/drawing/2014/main" id="{88E9717C-6D46-4760-97EE-7A3FF6860F8C}"/>
                </a:ext>
              </a:extLst>
            </p:cNvPr>
            <p:cNvSpPr txBox="1">
              <a:spLocks/>
            </p:cNvSpPr>
            <p:nvPr/>
          </p:nvSpPr>
          <p:spPr>
            <a:xfrm>
              <a:off x="10858039" y="5346830"/>
              <a:ext cx="991521" cy="29640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200" dirty="0">
                  <a:solidFill>
                    <a:srgbClr val="00B050"/>
                  </a:solidFill>
                </a:rPr>
                <a:t>slope = -1 /R</a:t>
              </a:r>
              <a:r>
                <a:rPr lang="en-US" sz="1200" baseline="-25000" dirty="0">
                  <a:solidFill>
                    <a:srgbClr val="00B050"/>
                  </a:solidFill>
                </a:rPr>
                <a:t>C</a:t>
              </a:r>
            </a:p>
          </p:txBody>
        </p: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A80DBCEB-F34C-4DF3-B5FD-59718782A3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358449" y="5524252"/>
              <a:ext cx="499590" cy="89131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FAABDCB-E1E8-4622-911C-C3F4E955CCAE}"/>
              </a:ext>
            </a:extLst>
          </p:cNvPr>
          <p:cNvGrpSpPr/>
          <p:nvPr/>
        </p:nvGrpSpPr>
        <p:grpSpPr>
          <a:xfrm>
            <a:off x="8111907" y="4209254"/>
            <a:ext cx="1260365" cy="542905"/>
            <a:chOff x="10552063" y="4899565"/>
            <a:chExt cx="1260365" cy="542905"/>
          </a:xfrm>
        </p:grpSpPr>
        <p:sp>
          <p:nvSpPr>
            <p:cNvPr id="78" name="Content Placeholder 2">
              <a:extLst>
                <a:ext uri="{FF2B5EF4-FFF2-40B4-BE49-F238E27FC236}">
                  <a16:creationId xmlns:a16="http://schemas.microsoft.com/office/drawing/2014/main" id="{37718BB8-D2B5-4D44-818E-AF4440E68775}"/>
                </a:ext>
              </a:extLst>
            </p:cNvPr>
            <p:cNvSpPr txBox="1">
              <a:spLocks/>
            </p:cNvSpPr>
            <p:nvPr/>
          </p:nvSpPr>
          <p:spPr>
            <a:xfrm>
              <a:off x="10820907" y="5100192"/>
              <a:ext cx="991521" cy="34227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600" baseline="-25000" dirty="0">
                  <a:solidFill>
                    <a:srgbClr val="00B050"/>
                  </a:solidFill>
                </a:rPr>
                <a:t>intercept</a:t>
              </a: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33EE33D8-1C0E-40F8-A5B3-390CF9416B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52063" y="4899565"/>
              <a:ext cx="240906" cy="260436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240A5F25-E875-40AA-8FDD-748525714FAF}"/>
              </a:ext>
            </a:extLst>
          </p:cNvPr>
          <p:cNvSpPr txBox="1">
            <a:spLocks/>
          </p:cNvSpPr>
          <p:nvPr/>
        </p:nvSpPr>
        <p:spPr>
          <a:xfrm>
            <a:off x="5563631" y="4664414"/>
            <a:ext cx="6105954" cy="5238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Use the given value for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r>
              <a:rPr lang="en-US" sz="2400" baseline="-25000" dirty="0"/>
              <a:t> </a:t>
            </a:r>
            <a:r>
              <a:rPr lang="en-US" sz="2400" dirty="0"/>
              <a:t>to plot the load line  </a:t>
            </a:r>
          </a:p>
          <a:p>
            <a:pPr marL="0" indent="0">
              <a:buNone/>
            </a:pPr>
            <a:endParaRPr lang="en-US" sz="2400" baseline="-25000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A93E9F90-9E10-4791-BC68-0C4772D3A5E8}"/>
              </a:ext>
            </a:extLst>
          </p:cNvPr>
          <p:cNvSpPr txBox="1">
            <a:spLocks/>
          </p:cNvSpPr>
          <p:nvPr/>
        </p:nvSpPr>
        <p:spPr>
          <a:xfrm>
            <a:off x="5903187" y="5731649"/>
            <a:ext cx="6105954" cy="69812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Adjust </a:t>
            </a:r>
            <a:r>
              <a:rPr lang="en-US" sz="2400" dirty="0" err="1"/>
              <a:t>R</a:t>
            </a:r>
            <a:r>
              <a:rPr lang="en-US" sz="2400" baseline="-25000" dirty="0" err="1"/>
              <a:t>c</a:t>
            </a:r>
            <a:r>
              <a:rPr lang="en-US" sz="2400" dirty="0"/>
              <a:t> until the intersection of the load line and the base current curve is centered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2699E90-A95A-410F-B5CA-B0C78EB48935}"/>
              </a:ext>
            </a:extLst>
          </p:cNvPr>
          <p:cNvCxnSpPr>
            <a:cxnSpLocks/>
          </p:cNvCxnSpPr>
          <p:nvPr/>
        </p:nvCxnSpPr>
        <p:spPr>
          <a:xfrm>
            <a:off x="6435678" y="1460982"/>
            <a:ext cx="2082742" cy="1925769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43E3B7D6-2002-4824-87ED-5EE9A0F105BB}"/>
              </a:ext>
            </a:extLst>
          </p:cNvPr>
          <p:cNvSpPr txBox="1">
            <a:spLocks/>
          </p:cNvSpPr>
          <p:nvPr/>
        </p:nvSpPr>
        <p:spPr>
          <a:xfrm>
            <a:off x="8373188" y="3386751"/>
            <a:ext cx="538958" cy="357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dirty="0" err="1">
                <a:solidFill>
                  <a:srgbClr val="00B050"/>
                </a:solidFill>
              </a:rPr>
              <a:t>V</a:t>
            </a:r>
            <a:r>
              <a:rPr lang="en-US" sz="1600" baseline="-25000" dirty="0" err="1">
                <a:solidFill>
                  <a:srgbClr val="00B050"/>
                </a:solidFill>
              </a:rPr>
              <a:t>cc</a:t>
            </a:r>
            <a:endParaRPr lang="en-US" sz="1600" baseline="-25000" dirty="0">
              <a:solidFill>
                <a:srgbClr val="00B050"/>
              </a:solidFill>
            </a:endParaRP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2746845-CF2F-4EEF-83DC-36904D1CE3E6}"/>
              </a:ext>
            </a:extLst>
          </p:cNvPr>
          <p:cNvCxnSpPr>
            <a:cxnSpLocks/>
          </p:cNvCxnSpPr>
          <p:nvPr/>
        </p:nvCxnSpPr>
        <p:spPr>
          <a:xfrm>
            <a:off x="1154430" y="2334197"/>
            <a:ext cx="2743200" cy="2899129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39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81481E-6 L -0.00208 -0.1562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78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path" presetSubtype="0" accel="25000" decel="2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21 -0.03496 L 0.01654 -0.0414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" y="-324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build="p"/>
      <p:bldP spid="69" grpId="0"/>
      <p:bldP spid="69" grpId="1"/>
      <p:bldP spid="70" grpId="0"/>
      <p:bldP spid="70" grpId="1"/>
      <p:bldP spid="83" grpId="0" build="p"/>
      <p:bldP spid="84" grpId="0" build="p"/>
      <p:bldP spid="10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talked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DC biasing</a:t>
            </a:r>
          </a:p>
          <a:p>
            <a:pPr marL="1828800" algn="l"/>
            <a:r>
              <a:rPr lang="en-US" dirty="0"/>
              <a:t>Finding voltages and currents for common emitter amplifiers</a:t>
            </a:r>
          </a:p>
          <a:p>
            <a:pPr marL="1828800" algn="l"/>
            <a:r>
              <a:rPr lang="en-US" dirty="0"/>
              <a:t>Graphical solutions</a:t>
            </a:r>
          </a:p>
        </p:txBody>
      </p:sp>
    </p:spTree>
    <p:extLst>
      <p:ext uri="{BB962C8B-B14F-4D97-AF65-F5344CB8AC3E}">
        <p14:creationId xmlns:p14="http://schemas.microsoft.com/office/powerpoint/2010/main" val="128756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8F6CB-61DF-4092-B4BA-8425E19A4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5156D-6B3A-4B61-8312-6A3F8A546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78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457345"/>
            <a:ext cx="9567511" cy="1015195"/>
          </a:xfrm>
        </p:spPr>
        <p:txBody>
          <a:bodyPr>
            <a:normAutofit/>
          </a:bodyPr>
          <a:lstStyle/>
          <a:p>
            <a:r>
              <a:rPr lang="en-US" sz="4800" dirty="0"/>
              <a:t>What we will talk about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1651000"/>
            <a:ext cx="10311158" cy="4749655"/>
          </a:xfrm>
        </p:spPr>
        <p:txBody>
          <a:bodyPr>
            <a:normAutofit/>
          </a:bodyPr>
          <a:lstStyle/>
          <a:p>
            <a:pPr marL="914400" algn="l"/>
            <a:r>
              <a:rPr lang="en-US" dirty="0"/>
              <a:t>Common Emitter Amplifier Circuits</a:t>
            </a:r>
          </a:p>
          <a:p>
            <a:pPr marL="1828800" algn="l"/>
            <a:r>
              <a:rPr lang="en-US" dirty="0"/>
              <a:t>DC biasing</a:t>
            </a:r>
          </a:p>
          <a:p>
            <a:pPr marL="1828800" algn="l"/>
            <a:r>
              <a:rPr lang="en-US" dirty="0"/>
              <a:t>Finding voltages and currents for common emitter amplifiers</a:t>
            </a:r>
          </a:p>
          <a:p>
            <a:pPr marL="1828800" algn="l"/>
            <a:r>
              <a:rPr lang="en-US" dirty="0"/>
              <a:t>Graphical solutions</a:t>
            </a:r>
          </a:p>
        </p:txBody>
      </p:sp>
    </p:spTree>
    <p:extLst>
      <p:ext uri="{BB962C8B-B14F-4D97-AF65-F5344CB8AC3E}">
        <p14:creationId xmlns:p14="http://schemas.microsoft.com/office/powerpoint/2010/main" val="217789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3809E-3607-4C33-A39E-BF5DACFF8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D5D8E-53BF-4329-AFA3-733821B14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8963"/>
            <a:ext cx="10515600" cy="3587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Solutions to practice problems from last time</a:t>
            </a:r>
          </a:p>
        </p:txBody>
      </p:sp>
    </p:spTree>
    <p:extLst>
      <p:ext uri="{BB962C8B-B14F-4D97-AF65-F5344CB8AC3E}">
        <p14:creationId xmlns:p14="http://schemas.microsoft.com/office/powerpoint/2010/main" val="4103775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847" y="335068"/>
            <a:ext cx="10147863" cy="864291"/>
          </a:xfrm>
        </p:spPr>
        <p:txBody>
          <a:bodyPr>
            <a:normAutofit/>
          </a:bodyPr>
          <a:lstStyle/>
          <a:p>
            <a:r>
              <a:rPr lang="en-US" sz="3200" dirty="0"/>
              <a:t>What types of transistors are these?  Identify the terminals.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AA40F06-4FA3-4217-B5C5-25A168E6D52F}"/>
              </a:ext>
            </a:extLst>
          </p:cNvPr>
          <p:cNvGrpSpPr/>
          <p:nvPr/>
        </p:nvGrpSpPr>
        <p:grpSpPr>
          <a:xfrm rot="10800000">
            <a:off x="1539227" y="2297277"/>
            <a:ext cx="1890737" cy="794400"/>
            <a:chOff x="8632723" y="3428999"/>
            <a:chExt cx="1890737" cy="7944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A762B60-CBE7-4B50-B2A0-C6A2E4F2078B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A239B45-D131-4BA0-8D82-C48C43011269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C0CA205-2388-46C4-9991-56AD33C523C4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63FF0A9-6031-49FB-8D39-7CDFE4F0DDFB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EA9641-1DDD-4BCF-8168-0A4377CDD11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37AA08B-EE40-438B-8DF3-0B2C08CD0160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3E4B014-6F8D-44EC-AFCC-6E32B1843AD1}"/>
              </a:ext>
            </a:extLst>
          </p:cNvPr>
          <p:cNvGrpSpPr/>
          <p:nvPr/>
        </p:nvGrpSpPr>
        <p:grpSpPr>
          <a:xfrm rot="10800000" flipV="1">
            <a:off x="5032045" y="2483441"/>
            <a:ext cx="1890737" cy="794400"/>
            <a:chOff x="8632723" y="3428999"/>
            <a:chExt cx="1890737" cy="79440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2281401-A929-490A-8B17-947C4EFDD77D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41CB939-2E7A-4ABF-9986-F80F1A41474C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8CD4E80-3AC2-4723-ABF0-929DCFC87851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B4AAF4B-F92F-4128-81F2-94C49EA5A42F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B988AAEC-F5F1-4D70-BD45-533F60E354F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03E361A-1C7F-461E-9E1F-CD3DFBAD2BFC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Oval 65">
            <a:extLst>
              <a:ext uri="{FF2B5EF4-FFF2-40B4-BE49-F238E27FC236}">
                <a16:creationId xmlns:a16="http://schemas.microsoft.com/office/drawing/2014/main" id="{F178E286-FA83-41A4-A47D-AD787C7E3E7F}"/>
              </a:ext>
            </a:extLst>
          </p:cNvPr>
          <p:cNvSpPr/>
          <p:nvPr/>
        </p:nvSpPr>
        <p:spPr>
          <a:xfrm>
            <a:off x="5520214" y="2211430"/>
            <a:ext cx="914400" cy="914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4A86895-858B-4E51-8C60-11818AA48690}"/>
              </a:ext>
            </a:extLst>
          </p:cNvPr>
          <p:cNvGrpSpPr/>
          <p:nvPr/>
        </p:nvGrpSpPr>
        <p:grpSpPr>
          <a:xfrm rot="5400000" flipH="1">
            <a:off x="8556303" y="2240072"/>
            <a:ext cx="1890737" cy="794400"/>
            <a:chOff x="8632723" y="3428999"/>
            <a:chExt cx="1890737" cy="794400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1B2836F-2175-40C5-81FD-BBDC139E0163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4513BBB-4E03-473B-99D5-A49A423EA833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8A674BE-6234-4200-B7D3-04B67B27C22E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B278F81-0C54-44DC-BC88-4A00FF28DC22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79B3A77-7CDE-4FF0-A790-C05F0F6955ED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69A0F89-9CB8-4D3B-9A23-6025EEE02913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1576C21D-3CC4-4CAC-A9F9-D4DE20C3984C}"/>
              </a:ext>
            </a:extLst>
          </p:cNvPr>
          <p:cNvSpPr txBox="1">
            <a:spLocks/>
          </p:cNvSpPr>
          <p:nvPr/>
        </p:nvSpPr>
        <p:spPr>
          <a:xfrm>
            <a:off x="2768259" y="3177369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ABA597D2-0F10-4C6E-8EC1-F6387EBACA1A}"/>
              </a:ext>
            </a:extLst>
          </p:cNvPr>
          <p:cNvSpPr txBox="1">
            <a:spLocks/>
          </p:cNvSpPr>
          <p:nvPr/>
        </p:nvSpPr>
        <p:spPr>
          <a:xfrm>
            <a:off x="1867726" y="3099052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0BE2F47F-8E82-40E8-AEE1-3F1F005FD592}"/>
              </a:ext>
            </a:extLst>
          </p:cNvPr>
          <p:cNvSpPr txBox="1">
            <a:spLocks/>
          </p:cNvSpPr>
          <p:nvPr/>
        </p:nvSpPr>
        <p:spPr>
          <a:xfrm>
            <a:off x="2538287" y="2291755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0226AEB-9756-4043-9CDB-0B595F1F095F}"/>
              </a:ext>
            </a:extLst>
          </p:cNvPr>
          <p:cNvSpPr txBox="1">
            <a:spLocks/>
          </p:cNvSpPr>
          <p:nvPr/>
        </p:nvSpPr>
        <p:spPr>
          <a:xfrm>
            <a:off x="2173663" y="1949933"/>
            <a:ext cx="729245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base</a:t>
            </a:r>
            <a:endParaRPr lang="en-US" sz="2000" baseline="-25000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237646F0-3FE0-429D-907B-DC82D4EBA5FB}"/>
              </a:ext>
            </a:extLst>
          </p:cNvPr>
          <p:cNvSpPr txBox="1">
            <a:spLocks/>
          </p:cNvSpPr>
          <p:nvPr/>
        </p:nvSpPr>
        <p:spPr>
          <a:xfrm>
            <a:off x="3215380" y="3106963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emitter</a:t>
            </a:r>
            <a:endParaRPr lang="en-US" sz="2000" baseline="-25000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45318803-CE7A-4CC3-8AC9-435F252CCA0F}"/>
              </a:ext>
            </a:extLst>
          </p:cNvPr>
          <p:cNvSpPr txBox="1">
            <a:spLocks/>
          </p:cNvSpPr>
          <p:nvPr/>
        </p:nvSpPr>
        <p:spPr>
          <a:xfrm>
            <a:off x="622380" y="3023638"/>
            <a:ext cx="972728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collector</a:t>
            </a:r>
            <a:endParaRPr lang="en-US" sz="2000" baseline="-25000" dirty="0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22EE6A49-A132-4A66-B3C3-E27DED3F551C}"/>
              </a:ext>
            </a:extLst>
          </p:cNvPr>
          <p:cNvSpPr txBox="1">
            <a:spLocks/>
          </p:cNvSpPr>
          <p:nvPr/>
        </p:nvSpPr>
        <p:spPr>
          <a:xfrm>
            <a:off x="2148825" y="4039576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pnp</a:t>
            </a:r>
            <a:endParaRPr lang="en-US" sz="2000" baseline="-25000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08EFC97E-D788-48D4-9614-CCEBC94CFBFE}"/>
              </a:ext>
            </a:extLst>
          </p:cNvPr>
          <p:cNvSpPr txBox="1">
            <a:spLocks/>
          </p:cNvSpPr>
          <p:nvPr/>
        </p:nvSpPr>
        <p:spPr>
          <a:xfrm>
            <a:off x="5977414" y="3145457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4F53BE21-71B5-4DBE-BE23-654AE3A18250}"/>
              </a:ext>
            </a:extLst>
          </p:cNvPr>
          <p:cNvSpPr txBox="1">
            <a:spLocks/>
          </p:cNvSpPr>
          <p:nvPr/>
        </p:nvSpPr>
        <p:spPr>
          <a:xfrm>
            <a:off x="6327050" y="2183914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49531B9A-6FAF-43DE-8853-3DB290D95CDB}"/>
              </a:ext>
            </a:extLst>
          </p:cNvPr>
          <p:cNvSpPr txBox="1">
            <a:spLocks/>
          </p:cNvSpPr>
          <p:nvPr/>
        </p:nvSpPr>
        <p:spPr>
          <a:xfrm>
            <a:off x="5127905" y="2139483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785F50DF-64A3-4769-9A51-9C390202401E}"/>
              </a:ext>
            </a:extLst>
          </p:cNvPr>
          <p:cNvSpPr txBox="1">
            <a:spLocks/>
          </p:cNvSpPr>
          <p:nvPr/>
        </p:nvSpPr>
        <p:spPr>
          <a:xfrm>
            <a:off x="5612791" y="3425358"/>
            <a:ext cx="729245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base</a:t>
            </a:r>
            <a:endParaRPr lang="en-US" sz="2000" baseline="-25000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DF5DD9E8-2C21-4B02-8AC8-011D875DC168}"/>
              </a:ext>
            </a:extLst>
          </p:cNvPr>
          <p:cNvSpPr txBox="1">
            <a:spLocks/>
          </p:cNvSpPr>
          <p:nvPr/>
        </p:nvSpPr>
        <p:spPr>
          <a:xfrm>
            <a:off x="6664153" y="2480157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emitter</a:t>
            </a:r>
            <a:endParaRPr lang="en-US" sz="2000" baseline="-25000" dirty="0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ED17FFF2-9A20-4DF5-8429-427C10D5C78B}"/>
              </a:ext>
            </a:extLst>
          </p:cNvPr>
          <p:cNvSpPr txBox="1">
            <a:spLocks/>
          </p:cNvSpPr>
          <p:nvPr/>
        </p:nvSpPr>
        <p:spPr>
          <a:xfrm>
            <a:off x="4505087" y="2515928"/>
            <a:ext cx="972728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collector</a:t>
            </a:r>
            <a:endParaRPr lang="en-US" sz="2000" baseline="-25000" dirty="0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91CC7AD6-FBD2-4F92-946F-A3C8E1AC3981}"/>
              </a:ext>
            </a:extLst>
          </p:cNvPr>
          <p:cNvSpPr txBox="1">
            <a:spLocks/>
          </p:cNvSpPr>
          <p:nvPr/>
        </p:nvSpPr>
        <p:spPr>
          <a:xfrm>
            <a:off x="5669059" y="3883698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npn</a:t>
            </a:r>
            <a:endParaRPr lang="en-US" sz="2000" baseline="-25000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83CB8C5B-7234-465E-B4E4-9963A149A0DF}"/>
              </a:ext>
            </a:extLst>
          </p:cNvPr>
          <p:cNvSpPr txBox="1">
            <a:spLocks/>
          </p:cNvSpPr>
          <p:nvPr/>
        </p:nvSpPr>
        <p:spPr>
          <a:xfrm>
            <a:off x="9106376" y="2671417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B899680B-6414-43B4-B244-BC4C963F23B0}"/>
              </a:ext>
            </a:extLst>
          </p:cNvPr>
          <p:cNvSpPr txBox="1">
            <a:spLocks/>
          </p:cNvSpPr>
          <p:nvPr/>
        </p:nvSpPr>
        <p:spPr>
          <a:xfrm>
            <a:off x="9929839" y="3412732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F697486B-0E4F-467A-9AE1-161245D93A55}"/>
              </a:ext>
            </a:extLst>
          </p:cNvPr>
          <p:cNvSpPr txBox="1">
            <a:spLocks/>
          </p:cNvSpPr>
          <p:nvPr/>
        </p:nvSpPr>
        <p:spPr>
          <a:xfrm>
            <a:off x="9929839" y="1513903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AA289903-3209-40AA-9123-D4AC3E39CBA0}"/>
              </a:ext>
            </a:extLst>
          </p:cNvPr>
          <p:cNvSpPr txBox="1">
            <a:spLocks/>
          </p:cNvSpPr>
          <p:nvPr/>
        </p:nvSpPr>
        <p:spPr>
          <a:xfrm>
            <a:off x="8617441" y="2240188"/>
            <a:ext cx="729245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base</a:t>
            </a:r>
            <a:endParaRPr lang="en-US" sz="2000" baseline="-25000" dirty="0"/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0AF6EFE0-13E0-4DF3-A0DB-2315ED14059B}"/>
              </a:ext>
            </a:extLst>
          </p:cNvPr>
          <p:cNvSpPr txBox="1">
            <a:spLocks/>
          </p:cNvSpPr>
          <p:nvPr/>
        </p:nvSpPr>
        <p:spPr>
          <a:xfrm>
            <a:off x="9462858" y="3679560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emitter</a:t>
            </a:r>
            <a:endParaRPr lang="en-US" sz="2000" baseline="-25000" dirty="0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AF566F3E-6E79-4169-9DAC-C3EEA338B50C}"/>
              </a:ext>
            </a:extLst>
          </p:cNvPr>
          <p:cNvSpPr txBox="1">
            <a:spLocks/>
          </p:cNvSpPr>
          <p:nvPr/>
        </p:nvSpPr>
        <p:spPr>
          <a:xfrm>
            <a:off x="9470232" y="1254644"/>
            <a:ext cx="972728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collector</a:t>
            </a:r>
            <a:endParaRPr lang="en-US" sz="2000" baseline="-25000" dirty="0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21AB6153-7123-40A5-B22A-DB5D81AE48FD}"/>
              </a:ext>
            </a:extLst>
          </p:cNvPr>
          <p:cNvSpPr txBox="1">
            <a:spLocks/>
          </p:cNvSpPr>
          <p:nvPr/>
        </p:nvSpPr>
        <p:spPr>
          <a:xfrm>
            <a:off x="9546427" y="4124514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npn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2036203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E9ABD-CAEB-45B5-958C-29B7B6A77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847" y="335068"/>
            <a:ext cx="10147863" cy="864291"/>
          </a:xfrm>
        </p:spPr>
        <p:txBody>
          <a:bodyPr>
            <a:normAutofit/>
          </a:bodyPr>
          <a:lstStyle/>
          <a:p>
            <a:r>
              <a:rPr lang="en-US" sz="3200" dirty="0"/>
              <a:t>What types of transistors are these?  Identify the terminals.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AA40F06-4FA3-4217-B5C5-25A168E6D52F}"/>
              </a:ext>
            </a:extLst>
          </p:cNvPr>
          <p:cNvGrpSpPr/>
          <p:nvPr/>
        </p:nvGrpSpPr>
        <p:grpSpPr>
          <a:xfrm>
            <a:off x="5295543" y="3356694"/>
            <a:ext cx="1890737" cy="794400"/>
            <a:chOff x="8632723" y="3428999"/>
            <a:chExt cx="1890737" cy="794400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A762B60-CBE7-4B50-B2A0-C6A2E4F2078B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CA239B45-D131-4BA0-8D82-C48C43011269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C0CA205-2388-46C4-9991-56AD33C523C4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63FF0A9-6031-49FB-8D39-7CDFE4F0DDFB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BEA9641-1DDD-4BCF-8168-0A4377CDD11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737AA08B-EE40-438B-8DF3-0B2C08CD0160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3E4B014-6F8D-44EC-AFCC-6E32B1843AD1}"/>
              </a:ext>
            </a:extLst>
          </p:cNvPr>
          <p:cNvGrpSpPr/>
          <p:nvPr/>
        </p:nvGrpSpPr>
        <p:grpSpPr>
          <a:xfrm rot="5400000" flipH="1">
            <a:off x="8645131" y="3216797"/>
            <a:ext cx="1890737" cy="794400"/>
            <a:chOff x="8632723" y="3428999"/>
            <a:chExt cx="1890737" cy="794400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52281401-A929-490A-8B17-947C4EFDD77D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441CB939-2E7A-4ABF-9986-F80F1A41474C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D8CD4E80-3AC2-4723-ABF0-929DCFC87851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0B4AAF4B-F92F-4128-81F2-94C49EA5A42F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B988AAEC-F5F1-4D70-BD45-533F60E354F2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03E361A-1C7F-461E-9E1F-CD3DFBAD2BFC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Oval 65">
            <a:extLst>
              <a:ext uri="{FF2B5EF4-FFF2-40B4-BE49-F238E27FC236}">
                <a16:creationId xmlns:a16="http://schemas.microsoft.com/office/drawing/2014/main" id="{F178E286-FA83-41A4-A47D-AD787C7E3E7F}"/>
              </a:ext>
            </a:extLst>
          </p:cNvPr>
          <p:cNvSpPr/>
          <p:nvPr/>
        </p:nvSpPr>
        <p:spPr>
          <a:xfrm>
            <a:off x="5829659" y="3053814"/>
            <a:ext cx="914400" cy="914400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84A86895-858B-4E51-8C60-11818AA48690}"/>
              </a:ext>
            </a:extLst>
          </p:cNvPr>
          <p:cNvGrpSpPr/>
          <p:nvPr/>
        </p:nvGrpSpPr>
        <p:grpSpPr>
          <a:xfrm rot="16200000" flipH="1" flipV="1">
            <a:off x="1641153" y="3216798"/>
            <a:ext cx="1890737" cy="794400"/>
            <a:chOff x="8632723" y="3428999"/>
            <a:chExt cx="1890737" cy="794400"/>
          </a:xfrm>
        </p:grpSpPr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E1B2836F-2175-40C5-81FD-BBDC139E0163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F4513BBB-4E03-473B-99D5-A49A423EA833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8A674BE-6234-4200-B7D3-04B67B27C22E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DB278F81-0C54-44DC-BC88-4A00FF28DC22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79B3A77-7CDE-4FF0-A790-C05F0F6955ED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369A0F89-9CB8-4D3B-9A23-6025EEE02913}"/>
                </a:ext>
              </a:extLst>
            </p:cNvPr>
            <p:cNvCxnSpPr>
              <a:cxnSpLocks/>
            </p:cNvCxnSpPr>
            <p:nvPr/>
          </p:nvCxnSpPr>
          <p:spPr>
            <a:xfrm>
              <a:off x="9609060" y="3857639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6AB5F35-FDAE-4FF2-8AF3-0900EE7DAC21}"/>
              </a:ext>
            </a:extLst>
          </p:cNvPr>
          <p:cNvSpPr txBox="1">
            <a:spLocks/>
          </p:cNvSpPr>
          <p:nvPr/>
        </p:nvSpPr>
        <p:spPr>
          <a:xfrm>
            <a:off x="2238579" y="2988972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9DB73F1-E2B6-4212-ADB6-813355BE4930}"/>
              </a:ext>
            </a:extLst>
          </p:cNvPr>
          <p:cNvSpPr txBox="1">
            <a:spLocks/>
          </p:cNvSpPr>
          <p:nvPr/>
        </p:nvSpPr>
        <p:spPr>
          <a:xfrm>
            <a:off x="3090096" y="2567144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361B7CD7-9AFA-43BE-BA4F-ED7066DF864E}"/>
              </a:ext>
            </a:extLst>
          </p:cNvPr>
          <p:cNvSpPr txBox="1">
            <a:spLocks/>
          </p:cNvSpPr>
          <p:nvPr/>
        </p:nvSpPr>
        <p:spPr>
          <a:xfrm>
            <a:off x="2983721" y="4244736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911F026A-77B3-4EDC-B887-59F22B0BBA4D}"/>
              </a:ext>
            </a:extLst>
          </p:cNvPr>
          <p:cNvSpPr txBox="1">
            <a:spLocks/>
          </p:cNvSpPr>
          <p:nvPr/>
        </p:nvSpPr>
        <p:spPr>
          <a:xfrm>
            <a:off x="1205778" y="3421159"/>
            <a:ext cx="729245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base</a:t>
            </a:r>
            <a:endParaRPr lang="en-US" sz="2000" baseline="-25000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C7D2C5CB-A294-457E-A06F-939C6C9DBA64}"/>
              </a:ext>
            </a:extLst>
          </p:cNvPr>
          <p:cNvSpPr txBox="1">
            <a:spLocks/>
          </p:cNvSpPr>
          <p:nvPr/>
        </p:nvSpPr>
        <p:spPr>
          <a:xfrm>
            <a:off x="2765714" y="2289392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emitter</a:t>
            </a:r>
            <a:endParaRPr lang="en-US" sz="2000" baseline="-25000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D611577-DDA0-45AC-B5D5-BF777897A00A}"/>
              </a:ext>
            </a:extLst>
          </p:cNvPr>
          <p:cNvSpPr txBox="1">
            <a:spLocks/>
          </p:cNvSpPr>
          <p:nvPr/>
        </p:nvSpPr>
        <p:spPr>
          <a:xfrm>
            <a:off x="2224007" y="4636677"/>
            <a:ext cx="972728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collector</a:t>
            </a:r>
            <a:endParaRPr lang="en-US" sz="2000" baseline="-25000" dirty="0"/>
          </a:p>
        </p:txBody>
      </p:sp>
      <p:sp>
        <p:nvSpPr>
          <p:cNvPr id="31" name="Content Placeholder 2">
            <a:extLst>
              <a:ext uri="{FF2B5EF4-FFF2-40B4-BE49-F238E27FC236}">
                <a16:creationId xmlns:a16="http://schemas.microsoft.com/office/drawing/2014/main" id="{DD9C72A7-F995-4B09-87FE-8BD715C41637}"/>
              </a:ext>
            </a:extLst>
          </p:cNvPr>
          <p:cNvSpPr txBox="1">
            <a:spLocks/>
          </p:cNvSpPr>
          <p:nvPr/>
        </p:nvSpPr>
        <p:spPr>
          <a:xfrm>
            <a:off x="2334693" y="5133313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npn</a:t>
            </a:r>
            <a:endParaRPr lang="en-US" sz="2000" baseline="-25000" dirty="0"/>
          </a:p>
        </p:txBody>
      </p: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A03F5759-CFCA-4272-8066-28F4E45F63DB}"/>
              </a:ext>
            </a:extLst>
          </p:cNvPr>
          <p:cNvSpPr txBox="1">
            <a:spLocks/>
          </p:cNvSpPr>
          <p:nvPr/>
        </p:nvSpPr>
        <p:spPr>
          <a:xfrm>
            <a:off x="9699620" y="4000490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F94FA7E3-1D0F-4B11-8B1A-FFBC3C0F6B47}"/>
              </a:ext>
            </a:extLst>
          </p:cNvPr>
          <p:cNvSpPr txBox="1">
            <a:spLocks/>
          </p:cNvSpPr>
          <p:nvPr/>
        </p:nvSpPr>
        <p:spPr>
          <a:xfrm>
            <a:off x="9148934" y="3612963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098A61D2-46C5-4081-9839-0E53A16AE167}"/>
              </a:ext>
            </a:extLst>
          </p:cNvPr>
          <p:cNvSpPr txBox="1">
            <a:spLocks/>
          </p:cNvSpPr>
          <p:nvPr/>
        </p:nvSpPr>
        <p:spPr>
          <a:xfrm>
            <a:off x="9783189" y="2268499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4498CC07-C13E-4A4E-B4AE-684138E98379}"/>
              </a:ext>
            </a:extLst>
          </p:cNvPr>
          <p:cNvSpPr txBox="1">
            <a:spLocks/>
          </p:cNvSpPr>
          <p:nvPr/>
        </p:nvSpPr>
        <p:spPr>
          <a:xfrm>
            <a:off x="8461506" y="3418387"/>
            <a:ext cx="729245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base</a:t>
            </a:r>
            <a:endParaRPr lang="en-US" sz="2000" baseline="-25000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AB5ECE0C-C317-4632-BCA4-ED2842BFFB6F}"/>
              </a:ext>
            </a:extLst>
          </p:cNvPr>
          <p:cNvSpPr txBox="1">
            <a:spLocks/>
          </p:cNvSpPr>
          <p:nvPr/>
        </p:nvSpPr>
        <p:spPr>
          <a:xfrm>
            <a:off x="9190751" y="4489044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emitter</a:t>
            </a:r>
            <a:endParaRPr lang="en-US" sz="2000" baseline="-25000" dirty="0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E7F23A0D-EBAC-4F61-B3EA-501736EE47E0}"/>
              </a:ext>
            </a:extLst>
          </p:cNvPr>
          <p:cNvSpPr txBox="1">
            <a:spLocks/>
          </p:cNvSpPr>
          <p:nvPr/>
        </p:nvSpPr>
        <p:spPr>
          <a:xfrm>
            <a:off x="9323582" y="2009240"/>
            <a:ext cx="972728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collector</a:t>
            </a:r>
            <a:endParaRPr lang="en-US" sz="2000" baseline="-25000" dirty="0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0F74212E-4580-4AA9-B585-FC223AB7F242}"/>
              </a:ext>
            </a:extLst>
          </p:cNvPr>
          <p:cNvSpPr txBox="1">
            <a:spLocks/>
          </p:cNvSpPr>
          <p:nvPr/>
        </p:nvSpPr>
        <p:spPr>
          <a:xfrm>
            <a:off x="9483346" y="5090751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pnp</a:t>
            </a:r>
            <a:endParaRPr lang="en-US" sz="2000" baseline="-25000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BEAFB57F-263A-4FA1-8AFF-459CC173F314}"/>
              </a:ext>
            </a:extLst>
          </p:cNvPr>
          <p:cNvSpPr txBox="1">
            <a:spLocks/>
          </p:cNvSpPr>
          <p:nvPr/>
        </p:nvSpPr>
        <p:spPr>
          <a:xfrm>
            <a:off x="6055575" y="4371504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n</a:t>
            </a:r>
            <a:endParaRPr lang="en-US" sz="2000" baseline="-25000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3D93F0F7-7D40-477C-84CF-2EC7D90273E6}"/>
              </a:ext>
            </a:extLst>
          </p:cNvPr>
          <p:cNvSpPr txBox="1">
            <a:spLocks/>
          </p:cNvSpPr>
          <p:nvPr/>
        </p:nvSpPr>
        <p:spPr>
          <a:xfrm>
            <a:off x="4918730" y="3187589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BD98D1C5-5393-40C5-8A29-FBAAD46BD700}"/>
              </a:ext>
            </a:extLst>
          </p:cNvPr>
          <p:cNvSpPr txBox="1">
            <a:spLocks/>
          </p:cNvSpPr>
          <p:nvPr/>
        </p:nvSpPr>
        <p:spPr>
          <a:xfrm>
            <a:off x="7017912" y="3300553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p</a:t>
            </a:r>
            <a:endParaRPr lang="en-US" sz="2000" baseline="-25000" dirty="0"/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8F28E14D-5B07-46D3-81AD-ED6220679ED1}"/>
              </a:ext>
            </a:extLst>
          </p:cNvPr>
          <p:cNvSpPr txBox="1">
            <a:spLocks/>
          </p:cNvSpPr>
          <p:nvPr/>
        </p:nvSpPr>
        <p:spPr>
          <a:xfrm>
            <a:off x="5566640" y="3940275"/>
            <a:ext cx="729245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base</a:t>
            </a:r>
            <a:endParaRPr lang="en-US" sz="2000" baseline="-25000" dirty="0"/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26A598BA-1310-4B74-A8A5-E29886EAFDBF}"/>
              </a:ext>
            </a:extLst>
          </p:cNvPr>
          <p:cNvSpPr txBox="1">
            <a:spLocks/>
          </p:cNvSpPr>
          <p:nvPr/>
        </p:nvSpPr>
        <p:spPr>
          <a:xfrm>
            <a:off x="4679153" y="2954731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emitter</a:t>
            </a:r>
            <a:endParaRPr lang="en-US" sz="2000" baseline="-25000" dirty="0"/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3EF24918-3DD4-4D6A-B2DF-7061425B2C19}"/>
              </a:ext>
            </a:extLst>
          </p:cNvPr>
          <p:cNvSpPr txBox="1">
            <a:spLocks/>
          </p:cNvSpPr>
          <p:nvPr/>
        </p:nvSpPr>
        <p:spPr>
          <a:xfrm>
            <a:off x="6419431" y="2954731"/>
            <a:ext cx="972728" cy="50840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collector</a:t>
            </a:r>
            <a:endParaRPr lang="en-US" sz="2000" baseline="-25000" dirty="0"/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191F5294-17C6-40A1-844B-CD8228AC6E3C}"/>
              </a:ext>
            </a:extLst>
          </p:cNvPr>
          <p:cNvSpPr txBox="1">
            <a:spLocks/>
          </p:cNvSpPr>
          <p:nvPr/>
        </p:nvSpPr>
        <p:spPr>
          <a:xfrm>
            <a:off x="5955544" y="5032259"/>
            <a:ext cx="862042" cy="5084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/>
              <a:t>pnp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353858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Configurations of BJTs in circuits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2411F75-780B-4FF4-8F5B-D1057DF7009D}"/>
              </a:ext>
            </a:extLst>
          </p:cNvPr>
          <p:cNvGrpSpPr/>
          <p:nvPr/>
        </p:nvGrpSpPr>
        <p:grpSpPr>
          <a:xfrm rot="5400000" flipH="1">
            <a:off x="844756" y="3518762"/>
            <a:ext cx="1890737" cy="965063"/>
            <a:chOff x="8632723" y="3428999"/>
            <a:chExt cx="1890737" cy="96506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9B70155-E860-4D0C-877F-12C7C1D62DC8}"/>
                </a:ext>
              </a:extLst>
            </p:cNvPr>
            <p:cNvCxnSpPr/>
            <p:nvPr/>
          </p:nvCxnSpPr>
          <p:spPr>
            <a:xfrm>
              <a:off x="8632723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5E8588B-25D4-42C2-A371-FFD474860EC3}"/>
                </a:ext>
              </a:extLst>
            </p:cNvPr>
            <p:cNvCxnSpPr/>
            <p:nvPr/>
          </p:nvCxnSpPr>
          <p:spPr>
            <a:xfrm>
              <a:off x="9913860" y="3428999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0878921-5277-4FC5-8234-DB0B6F526346}"/>
                </a:ext>
              </a:extLst>
            </p:cNvPr>
            <p:cNvCxnSpPr/>
            <p:nvPr/>
          </p:nvCxnSpPr>
          <p:spPr>
            <a:xfrm>
              <a:off x="9294428" y="3857639"/>
              <a:ext cx="60960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F5755409-D6F5-4821-A344-CFA0D2A381AA}"/>
                </a:ext>
              </a:extLst>
            </p:cNvPr>
            <p:cNvCxnSpPr/>
            <p:nvPr/>
          </p:nvCxnSpPr>
          <p:spPr>
            <a:xfrm>
              <a:off x="9242323" y="3429000"/>
              <a:ext cx="206477" cy="43601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25465C7-BDF3-4ECB-8841-6C099691FF10}"/>
                </a:ext>
              </a:extLst>
            </p:cNvPr>
            <p:cNvCxnSpPr/>
            <p:nvPr/>
          </p:nvCxnSpPr>
          <p:spPr>
            <a:xfrm flipV="1">
              <a:off x="9743768" y="3428999"/>
              <a:ext cx="170092" cy="4360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C216F7A-E136-4D2A-BB07-2786DD4417DF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9340848" y="4125851"/>
              <a:ext cx="53642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63CDFAC-19A0-40FA-AF94-FE573178C6C9}"/>
              </a:ext>
            </a:extLst>
          </p:cNvPr>
          <p:cNvSpPr txBox="1">
            <a:spLocks/>
          </p:cNvSpPr>
          <p:nvPr/>
        </p:nvSpPr>
        <p:spPr>
          <a:xfrm>
            <a:off x="1469109" y="5493884"/>
            <a:ext cx="1518342" cy="6326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FF0000"/>
                </a:solidFill>
              </a:rPr>
              <a:t>common emitter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DDA74E1-F3E0-4FEC-B607-EE23F83A0F74}"/>
              </a:ext>
            </a:extLst>
          </p:cNvPr>
          <p:cNvCxnSpPr/>
          <p:nvPr/>
        </p:nvCxnSpPr>
        <p:spPr>
          <a:xfrm>
            <a:off x="1307592" y="4946662"/>
            <a:ext cx="1819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706AD0C-D5E1-4F17-8210-0228DEBDCAA2}"/>
              </a:ext>
            </a:extLst>
          </p:cNvPr>
          <p:cNvCxnSpPr/>
          <p:nvPr/>
        </p:nvCxnSpPr>
        <p:spPr>
          <a:xfrm>
            <a:off x="2272655" y="3055925"/>
            <a:ext cx="8545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>
            <a:extLst>
              <a:ext uri="{FF2B5EF4-FFF2-40B4-BE49-F238E27FC236}">
                <a16:creationId xmlns:a16="http://schemas.microsoft.com/office/drawing/2014/main" id="{FAC20CEE-B1FE-4061-93DE-9B21D19C2923}"/>
              </a:ext>
            </a:extLst>
          </p:cNvPr>
          <p:cNvSpPr/>
          <p:nvPr/>
        </p:nvSpPr>
        <p:spPr>
          <a:xfrm>
            <a:off x="1258185" y="3924606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C7363AF-B3D3-41D6-99FA-0B97626C10B4}"/>
              </a:ext>
            </a:extLst>
          </p:cNvPr>
          <p:cNvSpPr/>
          <p:nvPr/>
        </p:nvSpPr>
        <p:spPr>
          <a:xfrm>
            <a:off x="3081529" y="3009868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EF5988-2FE1-4225-8C5B-38527582EB79}"/>
              </a:ext>
            </a:extLst>
          </p:cNvPr>
          <p:cNvSpPr/>
          <p:nvPr/>
        </p:nvSpPr>
        <p:spPr>
          <a:xfrm>
            <a:off x="3081529" y="4900942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40A7813-08F7-4BFD-AA30-559027B3493C}"/>
              </a:ext>
            </a:extLst>
          </p:cNvPr>
          <p:cNvSpPr/>
          <p:nvPr/>
        </p:nvSpPr>
        <p:spPr>
          <a:xfrm>
            <a:off x="1258185" y="4900942"/>
            <a:ext cx="91440" cy="914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A1A4148-C3C2-434D-BDA6-F61972CABC29}"/>
              </a:ext>
            </a:extLst>
          </p:cNvPr>
          <p:cNvGrpSpPr/>
          <p:nvPr/>
        </p:nvGrpSpPr>
        <p:grpSpPr>
          <a:xfrm>
            <a:off x="812928" y="3835617"/>
            <a:ext cx="562199" cy="1182371"/>
            <a:chOff x="812928" y="3835617"/>
            <a:chExt cx="562199" cy="1182371"/>
          </a:xfrm>
        </p:grpSpPr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EA750279-7F23-4980-BB24-FB843110E6C3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EB</a:t>
              </a:r>
            </a:p>
          </p:txBody>
        </p:sp>
        <p:sp>
          <p:nvSpPr>
            <p:cNvPr id="22" name="Content Placeholder 2">
              <a:extLst>
                <a:ext uri="{FF2B5EF4-FFF2-40B4-BE49-F238E27FC236}">
                  <a16:creationId xmlns:a16="http://schemas.microsoft.com/office/drawing/2014/main" id="{BEB0EBC8-375B-4777-A43A-6F5B6186DEF2}"/>
                </a:ext>
              </a:extLst>
            </p:cNvPr>
            <p:cNvSpPr txBox="1">
              <a:spLocks/>
            </p:cNvSpPr>
            <p:nvPr/>
          </p:nvSpPr>
          <p:spPr>
            <a:xfrm>
              <a:off x="933244" y="4661130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23" name="Content Placeholder 2">
              <a:extLst>
                <a:ext uri="{FF2B5EF4-FFF2-40B4-BE49-F238E27FC236}">
                  <a16:creationId xmlns:a16="http://schemas.microsoft.com/office/drawing/2014/main" id="{1477877A-7572-4A19-85AC-C97602279931}"/>
                </a:ext>
              </a:extLst>
            </p:cNvPr>
            <p:cNvSpPr txBox="1">
              <a:spLocks/>
            </p:cNvSpPr>
            <p:nvPr/>
          </p:nvSpPr>
          <p:spPr>
            <a:xfrm>
              <a:off x="956216" y="3835617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AD42482-E20E-4123-A328-9563A81545EE}"/>
              </a:ext>
            </a:extLst>
          </p:cNvPr>
          <p:cNvGrpSpPr/>
          <p:nvPr/>
        </p:nvGrpSpPr>
        <p:grpSpPr>
          <a:xfrm>
            <a:off x="3075369" y="2957381"/>
            <a:ext cx="562199" cy="2201874"/>
            <a:chOff x="3075369" y="2957381"/>
            <a:chExt cx="562199" cy="2201874"/>
          </a:xfrm>
        </p:grpSpPr>
        <p:sp>
          <p:nvSpPr>
            <p:cNvPr id="24" name="Content Placeholder 2">
              <a:extLst>
                <a:ext uri="{FF2B5EF4-FFF2-40B4-BE49-F238E27FC236}">
                  <a16:creationId xmlns:a16="http://schemas.microsoft.com/office/drawing/2014/main" id="{D7130031-658A-4CB6-9C0D-38DD3DBB2EC1}"/>
                </a:ext>
              </a:extLst>
            </p:cNvPr>
            <p:cNvSpPr txBox="1">
              <a:spLocks/>
            </p:cNvSpPr>
            <p:nvPr/>
          </p:nvSpPr>
          <p:spPr>
            <a:xfrm>
              <a:off x="3075369" y="3815740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EC</a:t>
              </a:r>
            </a:p>
          </p:txBody>
        </p:sp>
        <p:sp>
          <p:nvSpPr>
            <p:cNvPr id="25" name="Content Placeholder 2">
              <a:extLst>
                <a:ext uri="{FF2B5EF4-FFF2-40B4-BE49-F238E27FC236}">
                  <a16:creationId xmlns:a16="http://schemas.microsoft.com/office/drawing/2014/main" id="{C5D3FF8B-6BCF-49A9-BEBA-617EBD332804}"/>
                </a:ext>
              </a:extLst>
            </p:cNvPr>
            <p:cNvSpPr txBox="1">
              <a:spLocks/>
            </p:cNvSpPr>
            <p:nvPr/>
          </p:nvSpPr>
          <p:spPr>
            <a:xfrm>
              <a:off x="3216882" y="4802397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26" name="Content Placeholder 2">
              <a:extLst>
                <a:ext uri="{FF2B5EF4-FFF2-40B4-BE49-F238E27FC236}">
                  <a16:creationId xmlns:a16="http://schemas.microsoft.com/office/drawing/2014/main" id="{991D4725-97F8-499A-B8F7-C2D646897685}"/>
                </a:ext>
              </a:extLst>
            </p:cNvPr>
            <p:cNvSpPr txBox="1">
              <a:spLocks/>
            </p:cNvSpPr>
            <p:nvPr/>
          </p:nvSpPr>
          <p:spPr>
            <a:xfrm>
              <a:off x="3234551" y="295738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7F1E887-8322-4876-8BD0-FDECBD0829B5}"/>
              </a:ext>
            </a:extLst>
          </p:cNvPr>
          <p:cNvSpPr txBox="1">
            <a:spLocks/>
          </p:cNvSpPr>
          <p:nvPr/>
        </p:nvSpPr>
        <p:spPr>
          <a:xfrm>
            <a:off x="307568" y="4009961"/>
            <a:ext cx="768696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input</a:t>
            </a:r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27EF5474-B421-4107-9C4D-EE0C368ACD44}"/>
              </a:ext>
            </a:extLst>
          </p:cNvPr>
          <p:cNvSpPr txBox="1">
            <a:spLocks/>
          </p:cNvSpPr>
          <p:nvPr/>
        </p:nvSpPr>
        <p:spPr>
          <a:xfrm>
            <a:off x="2987450" y="3417022"/>
            <a:ext cx="822912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output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FBCC85C-9C69-4A60-BB79-829B81CF023E}"/>
              </a:ext>
            </a:extLst>
          </p:cNvPr>
          <p:cNvGrpSpPr/>
          <p:nvPr/>
        </p:nvGrpSpPr>
        <p:grpSpPr>
          <a:xfrm>
            <a:off x="4808210" y="3659131"/>
            <a:ext cx="1934915" cy="1066126"/>
            <a:chOff x="4808210" y="3659131"/>
            <a:chExt cx="1934915" cy="1066126"/>
          </a:xfrm>
        </p:grpSpPr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2DE26739-2DC0-4C59-AA6D-2CAF061EE2CC}"/>
                </a:ext>
              </a:extLst>
            </p:cNvPr>
            <p:cNvGrpSpPr/>
            <p:nvPr/>
          </p:nvGrpSpPr>
          <p:grpSpPr>
            <a:xfrm>
              <a:off x="4808210" y="3714473"/>
              <a:ext cx="1934915" cy="1010784"/>
              <a:chOff x="4152862" y="3648053"/>
              <a:chExt cx="1934915" cy="1010784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B3D78F22-A368-417E-88AB-2F31BD0BCE01}"/>
                  </a:ext>
                </a:extLst>
              </p:cNvPr>
              <p:cNvGrpSpPr/>
              <p:nvPr/>
            </p:nvGrpSpPr>
            <p:grpSpPr>
              <a:xfrm>
                <a:off x="4152862" y="3648053"/>
                <a:ext cx="1890737" cy="965063"/>
                <a:chOff x="8632723" y="3428999"/>
                <a:chExt cx="1890737" cy="965063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7553CF69-82D1-44AF-B46D-3B43726E6008}"/>
                    </a:ext>
                  </a:extLst>
                </p:cNvPr>
                <p:cNvCxnSpPr/>
                <p:nvPr/>
              </p:nvCxnSpPr>
              <p:spPr>
                <a:xfrm>
                  <a:off x="8632723" y="3429000"/>
                  <a:ext cx="609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3B15A953-AE43-46DA-A8CD-A30EBACC6D99}"/>
                    </a:ext>
                  </a:extLst>
                </p:cNvPr>
                <p:cNvCxnSpPr/>
                <p:nvPr/>
              </p:nvCxnSpPr>
              <p:spPr>
                <a:xfrm>
                  <a:off x="9913860" y="3428999"/>
                  <a:ext cx="609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20485077-81ED-4AD7-A951-E12D7826F5FE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Arrow Connector 34">
                  <a:extLst>
                    <a:ext uri="{FF2B5EF4-FFF2-40B4-BE49-F238E27FC236}">
                      <a16:creationId xmlns:a16="http://schemas.microsoft.com/office/drawing/2014/main" id="{0ED717C9-984E-4148-ADF4-C76E18DD1F8E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357C895C-0614-4C9C-A546-6083C9ECCB13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1E8199D-4972-41F6-8C1C-4220F33E1D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>
                  <a:off x="9340848" y="4125851"/>
                  <a:ext cx="53642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D1C02717-51F2-4216-8A36-BA041BB03594}"/>
                  </a:ext>
                </a:extLst>
              </p:cNvPr>
              <p:cNvCxnSpPr/>
              <p:nvPr/>
            </p:nvCxnSpPr>
            <p:spPr>
              <a:xfrm>
                <a:off x="4200767" y="4613117"/>
                <a:ext cx="181965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61F30475-E75C-4C95-89C4-D45B3CF5B324}"/>
                  </a:ext>
                </a:extLst>
              </p:cNvPr>
              <p:cNvSpPr/>
              <p:nvPr/>
            </p:nvSpPr>
            <p:spPr>
              <a:xfrm>
                <a:off x="5996337" y="4567397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257DF814-0DA5-4039-9722-39B532E1BA26}"/>
                  </a:ext>
                </a:extLst>
              </p:cNvPr>
              <p:cNvSpPr/>
              <p:nvPr/>
            </p:nvSpPr>
            <p:spPr>
              <a:xfrm>
                <a:off x="4228398" y="4567397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0334B53-43A1-4CC2-B524-0EAC0ECA2DFC}"/>
                </a:ext>
              </a:extLst>
            </p:cNvPr>
            <p:cNvSpPr/>
            <p:nvPr/>
          </p:nvSpPr>
          <p:spPr>
            <a:xfrm>
              <a:off x="4819088" y="3675357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65064A83-1DC6-4B0E-9551-DAB29ACB1024}"/>
                </a:ext>
              </a:extLst>
            </p:cNvPr>
            <p:cNvSpPr/>
            <p:nvPr/>
          </p:nvSpPr>
          <p:spPr>
            <a:xfrm>
              <a:off x="6630051" y="3659131"/>
              <a:ext cx="91440" cy="9144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88A44698-8499-4E6E-9C2B-8442230C1464}"/>
              </a:ext>
            </a:extLst>
          </p:cNvPr>
          <p:cNvSpPr txBox="1">
            <a:spLocks/>
          </p:cNvSpPr>
          <p:nvPr/>
        </p:nvSpPr>
        <p:spPr>
          <a:xfrm>
            <a:off x="5205753" y="5406653"/>
            <a:ext cx="1120379" cy="6326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common base</a:t>
            </a:r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79402E55-EEFF-46C9-BC60-A3128BEE6A01}"/>
              </a:ext>
            </a:extLst>
          </p:cNvPr>
          <p:cNvSpPr txBox="1">
            <a:spLocks/>
          </p:cNvSpPr>
          <p:nvPr/>
        </p:nvSpPr>
        <p:spPr>
          <a:xfrm>
            <a:off x="4298642" y="3214614"/>
            <a:ext cx="768696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input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0954224D-121C-41BF-9C77-F2734F2DA705}"/>
              </a:ext>
            </a:extLst>
          </p:cNvPr>
          <p:cNvGrpSpPr/>
          <p:nvPr/>
        </p:nvGrpSpPr>
        <p:grpSpPr>
          <a:xfrm>
            <a:off x="4401891" y="3549844"/>
            <a:ext cx="562199" cy="1351098"/>
            <a:chOff x="812928" y="3755635"/>
            <a:chExt cx="562199" cy="1351098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5D690E91-1E04-4BC7-B5A9-B985131F64D7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EB</a:t>
              </a:r>
            </a:p>
          </p:txBody>
        </p:sp>
        <p:sp>
          <p:nvSpPr>
            <p:cNvPr id="50" name="Content Placeholder 2">
              <a:extLst>
                <a:ext uri="{FF2B5EF4-FFF2-40B4-BE49-F238E27FC236}">
                  <a16:creationId xmlns:a16="http://schemas.microsoft.com/office/drawing/2014/main" id="{650E6720-3230-4986-A444-90167890CCB8}"/>
                </a:ext>
              </a:extLst>
            </p:cNvPr>
            <p:cNvSpPr txBox="1">
              <a:spLocks/>
            </p:cNvSpPr>
            <p:nvPr/>
          </p:nvSpPr>
          <p:spPr>
            <a:xfrm>
              <a:off x="977672" y="3755635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51" name="Content Placeholder 2">
              <a:extLst>
                <a:ext uri="{FF2B5EF4-FFF2-40B4-BE49-F238E27FC236}">
                  <a16:creationId xmlns:a16="http://schemas.microsoft.com/office/drawing/2014/main" id="{3DDBF5FA-FDB3-49D0-9C2A-39E834255A0D}"/>
                </a:ext>
              </a:extLst>
            </p:cNvPr>
            <p:cNvSpPr txBox="1">
              <a:spLocks/>
            </p:cNvSpPr>
            <p:nvPr/>
          </p:nvSpPr>
          <p:spPr>
            <a:xfrm>
              <a:off x="1035442" y="4749875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F96F8CC-E87A-40D8-AF7C-1FD0E2E74003}"/>
              </a:ext>
            </a:extLst>
          </p:cNvPr>
          <p:cNvGrpSpPr/>
          <p:nvPr/>
        </p:nvGrpSpPr>
        <p:grpSpPr>
          <a:xfrm>
            <a:off x="6512174" y="3566659"/>
            <a:ext cx="562199" cy="1230889"/>
            <a:chOff x="812928" y="3764020"/>
            <a:chExt cx="562199" cy="1230889"/>
          </a:xfrm>
        </p:grpSpPr>
        <p:sp>
          <p:nvSpPr>
            <p:cNvPr id="53" name="Content Placeholder 2">
              <a:extLst>
                <a:ext uri="{FF2B5EF4-FFF2-40B4-BE49-F238E27FC236}">
                  <a16:creationId xmlns:a16="http://schemas.microsoft.com/office/drawing/2014/main" id="{C5214F89-1BDE-46C2-9026-E47C24F64785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BC</a:t>
              </a:r>
            </a:p>
          </p:txBody>
        </p:sp>
        <p:sp>
          <p:nvSpPr>
            <p:cNvPr id="54" name="Content Placeholder 2">
              <a:extLst>
                <a:ext uri="{FF2B5EF4-FFF2-40B4-BE49-F238E27FC236}">
                  <a16:creationId xmlns:a16="http://schemas.microsoft.com/office/drawing/2014/main" id="{901C38D0-2DA6-489C-BA4A-1A34029D5FFB}"/>
                </a:ext>
              </a:extLst>
            </p:cNvPr>
            <p:cNvSpPr txBox="1">
              <a:spLocks/>
            </p:cNvSpPr>
            <p:nvPr/>
          </p:nvSpPr>
          <p:spPr>
            <a:xfrm>
              <a:off x="1022245" y="463805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55" name="Content Placeholder 2">
              <a:extLst>
                <a:ext uri="{FF2B5EF4-FFF2-40B4-BE49-F238E27FC236}">
                  <a16:creationId xmlns:a16="http://schemas.microsoft.com/office/drawing/2014/main" id="{31C8F4FF-E1B6-4624-A4EA-0113D38BC2CF}"/>
                </a:ext>
              </a:extLst>
            </p:cNvPr>
            <p:cNvSpPr txBox="1">
              <a:spLocks/>
            </p:cNvSpPr>
            <p:nvPr/>
          </p:nvSpPr>
          <p:spPr>
            <a:xfrm>
              <a:off x="998159" y="3764020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87703480-9179-48D7-B3B7-A24466F676D3}"/>
              </a:ext>
            </a:extLst>
          </p:cNvPr>
          <p:cNvSpPr txBox="1">
            <a:spLocks/>
          </p:cNvSpPr>
          <p:nvPr/>
        </p:nvSpPr>
        <p:spPr>
          <a:xfrm>
            <a:off x="8860435" y="5324668"/>
            <a:ext cx="1120379" cy="63268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common collector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B073F1B-00A7-48EF-ADE2-2A2EDFB92904}"/>
              </a:ext>
            </a:extLst>
          </p:cNvPr>
          <p:cNvGrpSpPr/>
          <p:nvPr/>
        </p:nvGrpSpPr>
        <p:grpSpPr>
          <a:xfrm>
            <a:off x="8794068" y="3058045"/>
            <a:ext cx="1332200" cy="1945524"/>
            <a:chOff x="8794068" y="3058045"/>
            <a:chExt cx="1332200" cy="1945524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317893BE-240B-4A9D-8174-53F73AE83A04}"/>
                </a:ext>
              </a:extLst>
            </p:cNvPr>
            <p:cNvGrpSpPr/>
            <p:nvPr/>
          </p:nvGrpSpPr>
          <p:grpSpPr>
            <a:xfrm rot="5400000">
              <a:off x="8487406" y="3364707"/>
              <a:ext cx="1945524" cy="1332200"/>
              <a:chOff x="4775214" y="3329783"/>
              <a:chExt cx="1945524" cy="1332200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290BD18C-C65F-4AB1-8CBD-1096AFFAFF88}"/>
                  </a:ext>
                </a:extLst>
              </p:cNvPr>
              <p:cNvGrpSpPr/>
              <p:nvPr/>
            </p:nvGrpSpPr>
            <p:grpSpPr>
              <a:xfrm>
                <a:off x="4808210" y="3375504"/>
                <a:ext cx="1901342" cy="1286479"/>
                <a:chOff x="4152862" y="3309084"/>
                <a:chExt cx="1901342" cy="1286479"/>
              </a:xfrm>
            </p:grpSpPr>
            <p:grpSp>
              <p:nvGrpSpPr>
                <p:cNvPr id="60" name="Group 59">
                  <a:extLst>
                    <a:ext uri="{FF2B5EF4-FFF2-40B4-BE49-F238E27FC236}">
                      <a16:creationId xmlns:a16="http://schemas.microsoft.com/office/drawing/2014/main" id="{6E80338E-FC52-42C8-A4AA-9FBE887F6048}"/>
                    </a:ext>
                  </a:extLst>
                </p:cNvPr>
                <p:cNvGrpSpPr/>
                <p:nvPr/>
              </p:nvGrpSpPr>
              <p:grpSpPr>
                <a:xfrm>
                  <a:off x="4152862" y="3648053"/>
                  <a:ext cx="1890737" cy="861743"/>
                  <a:chOff x="8632723" y="3428999"/>
                  <a:chExt cx="1890737" cy="861743"/>
                </a:xfrm>
              </p:grpSpPr>
              <p:cxnSp>
                <p:nvCxnSpPr>
                  <p:cNvPr id="64" name="Straight Connector 63">
                    <a:extLst>
                      <a:ext uri="{FF2B5EF4-FFF2-40B4-BE49-F238E27FC236}">
                        <a16:creationId xmlns:a16="http://schemas.microsoft.com/office/drawing/2014/main" id="{28D146C9-4AE0-441D-836C-F5548ED06287}"/>
                      </a:ext>
                    </a:extLst>
                  </p:cNvPr>
                  <p:cNvCxnSpPr/>
                  <p:nvPr/>
                </p:nvCxnSpPr>
                <p:spPr>
                  <a:xfrm>
                    <a:off x="8632723" y="3429000"/>
                    <a:ext cx="609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9233843D-7FDE-4352-9423-E63177E819E4}"/>
                      </a:ext>
                    </a:extLst>
                  </p:cNvPr>
                  <p:cNvCxnSpPr/>
                  <p:nvPr/>
                </p:nvCxnSpPr>
                <p:spPr>
                  <a:xfrm>
                    <a:off x="9913860" y="3428999"/>
                    <a:ext cx="609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8DD95335-7E51-426D-BEC7-E8F109E519C3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Arrow Connector 66">
                    <a:extLst>
                      <a:ext uri="{FF2B5EF4-FFF2-40B4-BE49-F238E27FC236}">
                        <a16:creationId xmlns:a16="http://schemas.microsoft.com/office/drawing/2014/main" id="{07739958-3765-4936-AA22-B5E1517955C1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80E56203-7534-47C0-8386-8EC36BF4959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B132A8B9-DCAD-4A4D-BA9E-CF6BF63DF89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H="1" flipV="1">
                    <a:off x="9386682" y="4074190"/>
                    <a:ext cx="433104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9C164E22-91A7-4AEB-9D33-5849B9C3844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>
                  <a:off x="5397556" y="3920012"/>
                  <a:ext cx="1233041" cy="1118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E10BE057-72F5-4AE6-8ECB-9884D63E4EB9}"/>
                    </a:ext>
                  </a:extLst>
                </p:cNvPr>
                <p:cNvSpPr/>
                <p:nvPr/>
              </p:nvSpPr>
              <p:spPr>
                <a:xfrm>
                  <a:off x="5962764" y="4504123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3" name="Oval 62">
                  <a:extLst>
                    <a:ext uri="{FF2B5EF4-FFF2-40B4-BE49-F238E27FC236}">
                      <a16:creationId xmlns:a16="http://schemas.microsoft.com/office/drawing/2014/main" id="{EC808B53-CE6E-4276-9C68-215E9B31313A}"/>
                    </a:ext>
                  </a:extLst>
                </p:cNvPr>
                <p:cNvSpPr/>
                <p:nvPr/>
              </p:nvSpPr>
              <p:spPr>
                <a:xfrm>
                  <a:off x="5083480" y="4496405"/>
                  <a:ext cx="91440" cy="9144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9C67807F-AC46-4DC1-B707-4326112F95DD}"/>
                  </a:ext>
                </a:extLst>
              </p:cNvPr>
              <p:cNvSpPr/>
              <p:nvPr/>
            </p:nvSpPr>
            <p:spPr>
              <a:xfrm>
                <a:off x="4775214" y="3329784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58">
                <a:extLst>
                  <a:ext uri="{FF2B5EF4-FFF2-40B4-BE49-F238E27FC236}">
                    <a16:creationId xmlns:a16="http://schemas.microsoft.com/office/drawing/2014/main" id="{295A3A3F-5FEA-4FB8-9E50-D06C80604FE0}"/>
                  </a:ext>
                </a:extLst>
              </p:cNvPr>
              <p:cNvSpPr/>
              <p:nvPr/>
            </p:nvSpPr>
            <p:spPr>
              <a:xfrm>
                <a:off x="6629298" y="3329783"/>
                <a:ext cx="91440" cy="9144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5B089300-6588-436D-8A78-47751F18D750}"/>
                </a:ext>
              </a:extLst>
            </p:cNvPr>
            <p:cNvCxnSpPr/>
            <p:nvPr/>
          </p:nvCxnSpPr>
          <p:spPr>
            <a:xfrm>
              <a:off x="9740815" y="3101308"/>
              <a:ext cx="32934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6A80E569-B467-42D8-8217-1B5FD3910F1A}"/>
              </a:ext>
            </a:extLst>
          </p:cNvPr>
          <p:cNvGrpSpPr/>
          <p:nvPr/>
        </p:nvGrpSpPr>
        <p:grpSpPr>
          <a:xfrm>
            <a:off x="8305349" y="3932480"/>
            <a:ext cx="562199" cy="1192611"/>
            <a:chOff x="826784" y="3789798"/>
            <a:chExt cx="562199" cy="1192611"/>
          </a:xfrm>
        </p:grpSpPr>
        <p:sp>
          <p:nvSpPr>
            <p:cNvPr id="81" name="Content Placeholder 2">
              <a:extLst>
                <a:ext uri="{FF2B5EF4-FFF2-40B4-BE49-F238E27FC236}">
                  <a16:creationId xmlns:a16="http://schemas.microsoft.com/office/drawing/2014/main" id="{4F189A6A-417C-47B3-A522-392D74974EBF}"/>
                </a:ext>
              </a:extLst>
            </p:cNvPr>
            <p:cNvSpPr txBox="1">
              <a:spLocks/>
            </p:cNvSpPr>
            <p:nvPr/>
          </p:nvSpPr>
          <p:spPr>
            <a:xfrm>
              <a:off x="826784" y="417766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BC</a:t>
              </a:r>
            </a:p>
          </p:txBody>
        </p:sp>
        <p:sp>
          <p:nvSpPr>
            <p:cNvPr id="82" name="Content Placeholder 2">
              <a:extLst>
                <a:ext uri="{FF2B5EF4-FFF2-40B4-BE49-F238E27FC236}">
                  <a16:creationId xmlns:a16="http://schemas.microsoft.com/office/drawing/2014/main" id="{3EC3993D-F248-4CE1-991F-B1CDD5D0EE61}"/>
                </a:ext>
              </a:extLst>
            </p:cNvPr>
            <p:cNvSpPr txBox="1">
              <a:spLocks/>
            </p:cNvSpPr>
            <p:nvPr/>
          </p:nvSpPr>
          <p:spPr>
            <a:xfrm>
              <a:off x="949010" y="3789798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83" name="Content Placeholder 2">
              <a:extLst>
                <a:ext uri="{FF2B5EF4-FFF2-40B4-BE49-F238E27FC236}">
                  <a16:creationId xmlns:a16="http://schemas.microsoft.com/office/drawing/2014/main" id="{14E02287-FC68-4C00-941D-1EA67CBC5F84}"/>
                </a:ext>
              </a:extLst>
            </p:cNvPr>
            <p:cNvSpPr txBox="1">
              <a:spLocks/>
            </p:cNvSpPr>
            <p:nvPr/>
          </p:nvSpPr>
          <p:spPr>
            <a:xfrm>
              <a:off x="1011301" y="462555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DF0D7FC-A40F-4862-A53D-A9779E11538B}"/>
              </a:ext>
            </a:extLst>
          </p:cNvPr>
          <p:cNvGrpSpPr/>
          <p:nvPr/>
        </p:nvGrpSpPr>
        <p:grpSpPr>
          <a:xfrm>
            <a:off x="9988678" y="2947636"/>
            <a:ext cx="562199" cy="2234362"/>
            <a:chOff x="812928" y="3350931"/>
            <a:chExt cx="562199" cy="2234362"/>
          </a:xfrm>
        </p:grpSpPr>
        <p:sp>
          <p:nvSpPr>
            <p:cNvPr id="85" name="Content Placeholder 2">
              <a:extLst>
                <a:ext uri="{FF2B5EF4-FFF2-40B4-BE49-F238E27FC236}">
                  <a16:creationId xmlns:a16="http://schemas.microsoft.com/office/drawing/2014/main" id="{30466D8B-63CD-4F76-8551-AFF1A4C4ADE7}"/>
                </a:ext>
              </a:extLst>
            </p:cNvPr>
            <p:cNvSpPr txBox="1">
              <a:spLocks/>
            </p:cNvSpPr>
            <p:nvPr/>
          </p:nvSpPr>
          <p:spPr>
            <a:xfrm>
              <a:off x="812928" y="4255858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V</a:t>
              </a:r>
              <a:r>
                <a:rPr lang="en-US" sz="2000" baseline="-25000" dirty="0"/>
                <a:t>EC</a:t>
              </a:r>
            </a:p>
          </p:txBody>
        </p:sp>
        <p:sp>
          <p:nvSpPr>
            <p:cNvPr id="86" name="Content Placeholder 2">
              <a:extLst>
                <a:ext uri="{FF2B5EF4-FFF2-40B4-BE49-F238E27FC236}">
                  <a16:creationId xmlns:a16="http://schemas.microsoft.com/office/drawing/2014/main" id="{8E2FE2AC-CB72-45D6-A85C-1B91D8B45B26}"/>
                </a:ext>
              </a:extLst>
            </p:cNvPr>
            <p:cNvSpPr txBox="1">
              <a:spLocks/>
            </p:cNvSpPr>
            <p:nvPr/>
          </p:nvSpPr>
          <p:spPr>
            <a:xfrm>
              <a:off x="946543" y="3350931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+</a:t>
              </a:r>
              <a:endParaRPr lang="en-US" sz="2000" baseline="-25000" dirty="0"/>
            </a:p>
          </p:txBody>
        </p:sp>
        <p:sp>
          <p:nvSpPr>
            <p:cNvPr id="87" name="Content Placeholder 2">
              <a:extLst>
                <a:ext uri="{FF2B5EF4-FFF2-40B4-BE49-F238E27FC236}">
                  <a16:creationId xmlns:a16="http://schemas.microsoft.com/office/drawing/2014/main" id="{B69E9C53-4A61-45EE-87D1-5F94732AB945}"/>
                </a:ext>
              </a:extLst>
            </p:cNvPr>
            <p:cNvSpPr txBox="1">
              <a:spLocks/>
            </p:cNvSpPr>
            <p:nvPr/>
          </p:nvSpPr>
          <p:spPr>
            <a:xfrm>
              <a:off x="970173" y="5228435"/>
              <a:ext cx="328711" cy="35685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92500" lnSpcReduction="2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/>
                <a:t>-</a:t>
              </a:r>
              <a:endParaRPr lang="en-US" sz="2400" b="1" baseline="-25000" dirty="0"/>
            </a:p>
          </p:txBody>
        </p:sp>
      </p:grp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4AFF9D50-78C1-41FF-BEC7-E5CC50F74741}"/>
              </a:ext>
            </a:extLst>
          </p:cNvPr>
          <p:cNvSpPr txBox="1">
            <a:spLocks/>
          </p:cNvSpPr>
          <p:nvPr/>
        </p:nvSpPr>
        <p:spPr>
          <a:xfrm>
            <a:off x="7944666" y="3555917"/>
            <a:ext cx="768696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input</a:t>
            </a: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0F9A227A-1883-42AD-ACF0-F24BC7E493A7}"/>
              </a:ext>
            </a:extLst>
          </p:cNvPr>
          <p:cNvSpPr txBox="1">
            <a:spLocks/>
          </p:cNvSpPr>
          <p:nvPr/>
        </p:nvSpPr>
        <p:spPr>
          <a:xfrm>
            <a:off x="6581546" y="3214614"/>
            <a:ext cx="822912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output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3E90DE33-00B1-43CF-9CF2-EAE5709877E6}"/>
              </a:ext>
            </a:extLst>
          </p:cNvPr>
          <p:cNvSpPr txBox="1">
            <a:spLocks/>
          </p:cNvSpPr>
          <p:nvPr/>
        </p:nvSpPr>
        <p:spPr>
          <a:xfrm>
            <a:off x="10269777" y="3352360"/>
            <a:ext cx="822912" cy="356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output</a:t>
            </a:r>
          </a:p>
        </p:txBody>
      </p:sp>
    </p:spTree>
    <p:extLst>
      <p:ext uri="{BB962C8B-B14F-4D97-AF65-F5344CB8AC3E}">
        <p14:creationId xmlns:p14="http://schemas.microsoft.com/office/powerpoint/2010/main" val="2093209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1018910" y="2732182"/>
            <a:ext cx="6227713" cy="2763402"/>
            <a:chOff x="529812" y="2668386"/>
            <a:chExt cx="6227713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226945" y="3525572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037558" y="3852080"/>
                  <a:ext cx="54111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7558" y="3852080"/>
                  <a:ext cx="54111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0168" y="3346038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605823" y="31890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5823" y="31890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109304" y="398956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04" y="3989568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349644" y="295082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9644" y="2950824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529812" y="3781561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812" y="3781561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3734917" cy="2364471"/>
              <a:chOff x="1495046" y="2668386"/>
              <a:chExt cx="3734917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3734917" cy="2362369"/>
                <a:chOff x="-1462258" y="2775489"/>
                <a:chExt cx="3734917" cy="2362369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15002" y="3880200"/>
                  <a:ext cx="1538034" cy="977281"/>
                  <a:chOff x="8441531" y="3428998"/>
                  <a:chExt cx="1538034" cy="97728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841927" y="3028604"/>
                    <a:ext cx="0" cy="80079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" name="Straight Connector 6">
                    <a:extLst>
                      <a:ext uri="{FF2B5EF4-FFF2-40B4-BE49-F238E27FC236}">
                        <a16:creationId xmlns:a16="http://schemas.microsoft.com/office/drawing/2014/main" id="{80878921-5277-4FC5-8234-DB0B6F526346}"/>
                      </a:ext>
                    </a:extLst>
                  </p:cNvPr>
                  <p:cNvCxnSpPr/>
                  <p:nvPr/>
                </p:nvCxnSpPr>
                <p:spPr>
                  <a:xfrm>
                    <a:off x="9294428" y="3857639"/>
                    <a:ext cx="609600" cy="0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F5755409-D6F5-4821-A344-CFA0D2A381AA}"/>
                      </a:ext>
                    </a:extLst>
                  </p:cNvPr>
                  <p:cNvCxnSpPr/>
                  <p:nvPr/>
                </p:nvCxnSpPr>
                <p:spPr>
                  <a:xfrm>
                    <a:off x="9242323" y="3429000"/>
                    <a:ext cx="206477" cy="436013"/>
                  </a:xfrm>
                  <a:prstGeom prst="straightConnector1">
                    <a:avLst/>
                  </a:prstGeom>
                  <a:ln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" name="Straight Connector 8">
                    <a:extLst>
                      <a:ext uri="{FF2B5EF4-FFF2-40B4-BE49-F238E27FC236}">
                        <a16:creationId xmlns:a16="http://schemas.microsoft.com/office/drawing/2014/main" id="{E25465C7-BDF3-4ECB-8841-6C099691FF1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9743768" y="3428999"/>
                    <a:ext cx="170092" cy="43601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316791" y="4131959"/>
                    <a:ext cx="5486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371405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3467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 flipV="1">
              <a:off x="2573134" y="4635681"/>
              <a:ext cx="373658" cy="217606"/>
              <a:chOff x="1360627" y="3631962"/>
              <a:chExt cx="373658" cy="217606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247956" y="4730566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7956" y="4730566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140715" y="355071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0715" y="3550714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243784" y="4372389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3784" y="4372389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573134" y="403569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323" y="3892762"/>
              <a:ext cx="0" cy="146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552347" y="40993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2347" y="4099300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549627" y="394727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9627" y="3947270"/>
                  <a:ext cx="410690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/>
              <p:nvPr/>
            </p:nvSpPr>
            <p:spPr>
              <a:xfrm>
                <a:off x="2535777" y="4547751"/>
                <a:ext cx="5672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𝑏𝑏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777" y="4547751"/>
                <a:ext cx="56720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7583758" y="2547225"/>
            <a:ext cx="3187116" cy="731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We can substitute the model of the BJT into the circuit.</a:t>
            </a:r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C5816396-EE39-4F2A-997A-45BA5F89E7D0}"/>
              </a:ext>
            </a:extLst>
          </p:cNvPr>
          <p:cNvSpPr txBox="1">
            <a:spLocks/>
          </p:cNvSpPr>
          <p:nvPr/>
        </p:nvSpPr>
        <p:spPr>
          <a:xfrm>
            <a:off x="1408728" y="5349311"/>
            <a:ext cx="957915" cy="369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DC bias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2B51994-F78C-4ADA-BADA-D478B12E4B4C}"/>
              </a:ext>
            </a:extLst>
          </p:cNvPr>
          <p:cNvCxnSpPr/>
          <p:nvPr/>
        </p:nvCxnSpPr>
        <p:spPr>
          <a:xfrm flipV="1">
            <a:off x="2116286" y="4944455"/>
            <a:ext cx="616596" cy="412059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ontent Placeholder 2">
            <a:extLst>
              <a:ext uri="{FF2B5EF4-FFF2-40B4-BE49-F238E27FC236}">
                <a16:creationId xmlns:a16="http://schemas.microsoft.com/office/drawing/2014/main" id="{BC73A931-2A14-4A21-A69B-FDC98376CDB5}"/>
              </a:ext>
            </a:extLst>
          </p:cNvPr>
          <p:cNvSpPr txBox="1">
            <a:spLocks/>
          </p:cNvSpPr>
          <p:nvPr/>
        </p:nvSpPr>
        <p:spPr>
          <a:xfrm>
            <a:off x="2483560" y="3328600"/>
            <a:ext cx="976147" cy="27587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B0F0"/>
                </a:solidFill>
              </a:rPr>
              <a:t>AC signal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D72CE24D-55EF-4718-BFB8-37B2BA037289}"/>
              </a:ext>
            </a:extLst>
          </p:cNvPr>
          <p:cNvCxnSpPr>
            <a:cxnSpLocks/>
          </p:cNvCxnSpPr>
          <p:nvPr/>
        </p:nvCxnSpPr>
        <p:spPr>
          <a:xfrm>
            <a:off x="2888906" y="3616800"/>
            <a:ext cx="151499" cy="354138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09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Emitter Amplifier Circuit</a:t>
            </a:r>
          </a:p>
        </p:txBody>
      </p:sp>
      <p:grpSp>
        <p:nvGrpSpPr>
          <p:cNvPr id="193" name="Group 192">
            <a:extLst>
              <a:ext uri="{FF2B5EF4-FFF2-40B4-BE49-F238E27FC236}">
                <a16:creationId xmlns:a16="http://schemas.microsoft.com/office/drawing/2014/main" id="{3D55C7ED-3534-4102-886B-5029AA96A03F}"/>
              </a:ext>
            </a:extLst>
          </p:cNvPr>
          <p:cNvGrpSpPr/>
          <p:nvPr/>
        </p:nvGrpSpPr>
        <p:grpSpPr>
          <a:xfrm>
            <a:off x="1018910" y="2732182"/>
            <a:ext cx="6650238" cy="2763402"/>
            <a:chOff x="529812" y="2668386"/>
            <a:chExt cx="6650238" cy="2763402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058552" y="2831728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210559" y="2669526"/>
              <a:ext cx="0" cy="1645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>
              <a:cxnSpLocks/>
            </p:cNvCxnSpPr>
            <p:nvPr/>
          </p:nvCxnSpPr>
          <p:spPr>
            <a:xfrm>
              <a:off x="5212205" y="3558881"/>
              <a:ext cx="10911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/>
                <p:nvPr/>
              </p:nvSpPr>
              <p:spPr>
                <a:xfrm>
                  <a:off x="2037558" y="3852080"/>
                  <a:ext cx="53194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𝑖𝑛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EC8679BA-8C7C-4D2A-BA44-289C78D97E3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37558" y="3852080"/>
                  <a:ext cx="53194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532693" y="3681734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32693" y="3681734"/>
                  <a:ext cx="647357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605823" y="3189094"/>
                  <a:ext cx="48308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05823" y="3189094"/>
                  <a:ext cx="483081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/>
                <p:nvPr/>
              </p:nvSpPr>
              <p:spPr>
                <a:xfrm>
                  <a:off x="1109304" y="398956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3" name="Rectangle 142">
                  <a:extLst>
                    <a:ext uri="{FF2B5EF4-FFF2-40B4-BE49-F238E27FC236}">
                      <a16:creationId xmlns:a16="http://schemas.microsoft.com/office/drawing/2014/main" id="{88F09F6F-4669-4B7C-9FBC-6F15C44FBB6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04" y="3989568"/>
                  <a:ext cx="410690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349644" y="2950824"/>
                  <a:ext cx="500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49644" y="2950824"/>
                  <a:ext cx="500585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/>
                <p:nvPr/>
              </p:nvSpPr>
              <p:spPr>
                <a:xfrm>
                  <a:off x="529812" y="3781561"/>
                  <a:ext cx="5732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DA883D58-111C-4598-A228-DF754EF2CC4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9812" y="3781561"/>
                  <a:ext cx="573298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517D5D16-7DB6-4762-9AEB-33C664B67E94}"/>
                </a:ext>
              </a:extLst>
            </p:cNvPr>
            <p:cNvCxnSpPr/>
            <p:nvPr/>
          </p:nvCxnSpPr>
          <p:spPr>
            <a:xfrm>
              <a:off x="4482702" y="5030751"/>
              <a:ext cx="0" cy="2727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1495046" y="2668386"/>
              <a:ext cx="4513389" cy="2364471"/>
              <a:chOff x="1495046" y="2668386"/>
              <a:chExt cx="4513389" cy="2364471"/>
            </a:xfrm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C22FBDC-0B74-40BF-8A05-267DA1D55369}"/>
                  </a:ext>
                </a:extLst>
              </p:cNvPr>
              <p:cNvGrpSpPr/>
              <p:nvPr/>
            </p:nvGrpSpPr>
            <p:grpSpPr>
              <a:xfrm>
                <a:off x="1495046" y="2668386"/>
                <a:ext cx="4513389" cy="2362370"/>
                <a:chOff x="-1462258" y="2775489"/>
                <a:chExt cx="4513389" cy="2362370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1028062" y="3867141"/>
                  <a:ext cx="1538035" cy="1003402"/>
                  <a:chOff x="8441530" y="3402878"/>
                  <a:chExt cx="1538035" cy="1003402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588999" y="3281531"/>
                    <a:ext cx="0" cy="29493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45203" y="3397653"/>
                    <a:ext cx="3017" cy="6570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089411" y="3904579"/>
                    <a:ext cx="1003402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EDDA74E1-F3E0-4FEC-B607-EE23F83A0F7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44416" y="5137854"/>
                  <a:ext cx="4495547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7706AD0C-D5E1-4F17-8210-0228DEBDC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-1462258" y="2775489"/>
                  <a:ext cx="3731899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C4D40C0F-805D-4811-B82B-7A971BCAC6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08830" y="2689465"/>
                <a:ext cx="4058" cy="114220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859EB0A9-BE3F-442B-940B-2CC2AE4112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63" y="4849977"/>
                <a:ext cx="0" cy="18288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3" name="Group 162">
              <a:extLst>
                <a:ext uri="{FF2B5EF4-FFF2-40B4-BE49-F238E27FC236}">
                  <a16:creationId xmlns:a16="http://schemas.microsoft.com/office/drawing/2014/main" id="{C35AC96F-8ACB-4242-971B-33F2B4BB7FA8}"/>
                </a:ext>
              </a:extLst>
            </p:cNvPr>
            <p:cNvGrpSpPr/>
            <p:nvPr/>
          </p:nvGrpSpPr>
          <p:grpSpPr>
            <a:xfrm flipV="1">
              <a:off x="1326070" y="3833467"/>
              <a:ext cx="373658" cy="217606"/>
              <a:chOff x="1360627" y="3631962"/>
              <a:chExt cx="373658" cy="217606"/>
            </a:xfrm>
          </p:grpSpPr>
          <p:grpSp>
            <p:nvGrpSpPr>
              <p:cNvPr id="159" name="Group 158">
                <a:extLst>
                  <a:ext uri="{FF2B5EF4-FFF2-40B4-BE49-F238E27FC236}">
                    <a16:creationId xmlns:a16="http://schemas.microsoft.com/office/drawing/2014/main" id="{5205B488-B5D6-4174-A23C-E235D808BFC1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57" name="Straight Connector 156">
                  <a:extLst>
                    <a:ext uri="{FF2B5EF4-FFF2-40B4-BE49-F238E27FC236}">
                      <a16:creationId xmlns:a16="http://schemas.microsoft.com/office/drawing/2014/main" id="{0F026405-EC34-4123-9EFE-43FBC7D4AD6F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8" name="Straight Connector 157">
                  <a:extLst>
                    <a:ext uri="{FF2B5EF4-FFF2-40B4-BE49-F238E27FC236}">
                      <a16:creationId xmlns:a16="http://schemas.microsoft.com/office/drawing/2014/main" id="{6E1C9834-C081-4B70-9F52-F85302B67A5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CA8D76F7-A340-446A-9408-5FA8FD1E9D1A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61" name="Straight Connector 160">
                  <a:extLst>
                    <a:ext uri="{FF2B5EF4-FFF2-40B4-BE49-F238E27FC236}">
                      <a16:creationId xmlns:a16="http://schemas.microsoft.com/office/drawing/2014/main" id="{E844EFFE-542F-4327-B68F-20BA2195C3F3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2" name="Straight Connector 161">
                  <a:extLst>
                    <a:ext uri="{FF2B5EF4-FFF2-40B4-BE49-F238E27FC236}">
                      <a16:creationId xmlns:a16="http://schemas.microsoft.com/office/drawing/2014/main" id="{ECB3E447-F5BD-4F13-9C10-9C4F7EF2B2B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5A750D59-8F31-4944-BD75-D28A2724737B}"/>
                </a:ext>
              </a:extLst>
            </p:cNvPr>
            <p:cNvCxnSpPr>
              <a:cxnSpLocks/>
            </p:cNvCxnSpPr>
            <p:nvPr/>
          </p:nvCxnSpPr>
          <p:spPr>
            <a:xfrm>
              <a:off x="1512888" y="4051066"/>
              <a:ext cx="0" cy="98233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5F042DBD-36AF-48BB-ADF1-65D9F9D7828F}"/>
                </a:ext>
              </a:extLst>
            </p:cNvPr>
            <p:cNvGrpSpPr/>
            <p:nvPr/>
          </p:nvGrpSpPr>
          <p:grpSpPr>
            <a:xfrm flipV="1">
              <a:off x="2573134" y="4635681"/>
              <a:ext cx="373658" cy="217606"/>
              <a:chOff x="1360627" y="3631962"/>
              <a:chExt cx="373658" cy="217606"/>
            </a:xfrm>
          </p:grpSpPr>
          <p:grpSp>
            <p:nvGrpSpPr>
              <p:cNvPr id="170" name="Group 169">
                <a:extLst>
                  <a:ext uri="{FF2B5EF4-FFF2-40B4-BE49-F238E27FC236}">
                    <a16:creationId xmlns:a16="http://schemas.microsoft.com/office/drawing/2014/main" id="{78E33141-A7ED-4E5E-B934-936B7C6E97D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4" name="Straight Connector 173">
                  <a:extLst>
                    <a:ext uri="{FF2B5EF4-FFF2-40B4-BE49-F238E27FC236}">
                      <a16:creationId xmlns:a16="http://schemas.microsoft.com/office/drawing/2014/main" id="{B3A47901-6533-4BFF-9DEA-C6549F8E14D2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5" name="Straight Connector 174">
                  <a:extLst>
                    <a:ext uri="{FF2B5EF4-FFF2-40B4-BE49-F238E27FC236}">
                      <a16:creationId xmlns:a16="http://schemas.microsoft.com/office/drawing/2014/main" id="{D9143515-A1B1-42C5-A0CE-AF89F0B5B15A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1" name="Group 170">
                <a:extLst>
                  <a:ext uri="{FF2B5EF4-FFF2-40B4-BE49-F238E27FC236}">
                    <a16:creationId xmlns:a16="http://schemas.microsoft.com/office/drawing/2014/main" id="{16E616B2-4080-4796-AFC6-B4BBE1AD68BE}"/>
                  </a:ext>
                </a:extLst>
              </p:cNvPr>
              <p:cNvGrpSpPr/>
              <p:nvPr/>
            </p:nvGrpSpPr>
            <p:grpSpPr>
              <a:xfrm>
                <a:off x="1368525" y="3777633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72" name="Straight Connector 171">
                  <a:extLst>
                    <a:ext uri="{FF2B5EF4-FFF2-40B4-BE49-F238E27FC236}">
                      <a16:creationId xmlns:a16="http://schemas.microsoft.com/office/drawing/2014/main" id="{98C1F390-B63B-4879-B700-2BDBE01E80AC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3" name="Straight Connector 172">
                  <a:extLst>
                    <a:ext uri="{FF2B5EF4-FFF2-40B4-BE49-F238E27FC236}">
                      <a16:creationId xmlns:a16="http://schemas.microsoft.com/office/drawing/2014/main" id="{C8A17300-E257-4CDC-8509-CB11BDCDE808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4299822" y="5303520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/>
                <p:nvPr/>
              </p:nvSpPr>
              <p:spPr>
                <a:xfrm>
                  <a:off x="2248030" y="468451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E74B5087-5E80-4459-B931-8ECC3EF4234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8030" y="4684518"/>
                  <a:ext cx="410690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/>
                <p:nvPr/>
              </p:nvSpPr>
              <p:spPr>
                <a:xfrm>
                  <a:off x="1140715" y="3550714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4B90A1B-C77E-4C16-BAE7-74E8101B894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40715" y="3550714"/>
                  <a:ext cx="410690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/>
                <p:nvPr/>
              </p:nvSpPr>
              <p:spPr>
                <a:xfrm>
                  <a:off x="2211569" y="4338918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AC2F28A7-CB3E-4864-B8ED-9D6461BB3E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11569" y="4338918"/>
                  <a:ext cx="410690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6" name="Oval 185">
              <a:extLst>
                <a:ext uri="{FF2B5EF4-FFF2-40B4-BE49-F238E27FC236}">
                  <a16:creationId xmlns:a16="http://schemas.microsoft.com/office/drawing/2014/main" id="{CDC59343-9C03-440C-9C57-08CEEDADFEAD}"/>
                </a:ext>
              </a:extLst>
            </p:cNvPr>
            <p:cNvSpPr/>
            <p:nvPr/>
          </p:nvSpPr>
          <p:spPr>
            <a:xfrm>
              <a:off x="2573134" y="4035694"/>
              <a:ext cx="365760" cy="369331"/>
            </a:xfrm>
            <a:prstGeom prst="ellipse">
              <a:avLst/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89156AAF-E826-413E-88B2-0024315D5FDA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4409284"/>
              <a:ext cx="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B5C00CB7-836B-4B9C-A8B7-073D1A5E8A68}"/>
                </a:ext>
              </a:extLst>
            </p:cNvPr>
            <p:cNvCxnSpPr>
              <a:cxnSpLocks/>
            </p:cNvCxnSpPr>
            <p:nvPr/>
          </p:nvCxnSpPr>
          <p:spPr>
            <a:xfrm>
              <a:off x="2759952" y="3906512"/>
              <a:ext cx="0" cy="146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/>
                <p:nvPr/>
              </p:nvSpPr>
              <p:spPr>
                <a:xfrm>
                  <a:off x="2552347" y="409930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1" name="Rectangle 190">
                  <a:extLst>
                    <a:ext uri="{FF2B5EF4-FFF2-40B4-BE49-F238E27FC236}">
                      <a16:creationId xmlns:a16="http://schemas.microsoft.com/office/drawing/2014/main" id="{19EE5356-F6F0-491D-85ED-FCE76BF5D3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52347" y="4099300"/>
                  <a:ext cx="41069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/>
                <p:nvPr/>
              </p:nvSpPr>
              <p:spPr>
                <a:xfrm>
                  <a:off x="2549627" y="3947270"/>
                  <a:ext cx="41069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2" name="Rectangle 191">
                  <a:extLst>
                    <a:ext uri="{FF2B5EF4-FFF2-40B4-BE49-F238E27FC236}">
                      <a16:creationId xmlns:a16="http://schemas.microsoft.com/office/drawing/2014/main" id="{0D1DA864-DAD3-4F68-8506-46676A66B4A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9627" y="3947270"/>
                  <a:ext cx="410690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/>
              <p:nvPr/>
            </p:nvSpPr>
            <p:spPr>
              <a:xfrm>
                <a:off x="2478759" y="4552415"/>
                <a:ext cx="5672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𝑏𝑏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5" name="Rectangle 194">
                <a:extLst>
                  <a:ext uri="{FF2B5EF4-FFF2-40B4-BE49-F238E27FC236}">
                    <a16:creationId xmlns:a16="http://schemas.microsoft.com/office/drawing/2014/main" id="{60FB8F73-7131-477C-AA93-A100A3DC6B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759" y="4552415"/>
                <a:ext cx="56720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6" name="Content Placeholder 2">
            <a:extLst>
              <a:ext uri="{FF2B5EF4-FFF2-40B4-BE49-F238E27FC236}">
                <a16:creationId xmlns:a16="http://schemas.microsoft.com/office/drawing/2014/main" id="{B09CA361-FFE0-4A1F-8365-BEA70D5898B6}"/>
              </a:ext>
            </a:extLst>
          </p:cNvPr>
          <p:cNvSpPr txBox="1">
            <a:spLocks/>
          </p:cNvSpPr>
          <p:nvPr/>
        </p:nvSpPr>
        <p:spPr>
          <a:xfrm>
            <a:off x="7750006" y="2210105"/>
            <a:ext cx="3603794" cy="15899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The average value of V</a:t>
            </a:r>
            <a:r>
              <a:rPr lang="en-US" sz="2000" baseline="-25000" dirty="0"/>
              <a:t>in</a:t>
            </a:r>
            <a:r>
              <a:rPr lang="en-US" sz="2000" dirty="0"/>
              <a:t> = 0.     We can remove it for DC analysis</a:t>
            </a:r>
          </a:p>
          <a:p>
            <a:pPr marL="0" indent="0">
              <a:buNone/>
            </a:pPr>
            <a:endParaRPr lang="en-US" sz="2000" dirty="0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9DFF6216-5F6F-40C4-A4BD-9BBA2E84F2D5}"/>
              </a:ext>
            </a:extLst>
          </p:cNvPr>
          <p:cNvGrpSpPr/>
          <p:nvPr/>
        </p:nvGrpSpPr>
        <p:grpSpPr>
          <a:xfrm>
            <a:off x="5555839" y="3950780"/>
            <a:ext cx="1238840" cy="844359"/>
            <a:chOff x="1253508" y="3488400"/>
            <a:chExt cx="1238840" cy="844359"/>
          </a:xfrm>
        </p:grpSpPr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3AE01C95-51C3-4285-B3A5-4CD35322F279}"/>
                </a:ext>
              </a:extLst>
            </p:cNvPr>
            <p:cNvGrpSpPr/>
            <p:nvPr/>
          </p:nvGrpSpPr>
          <p:grpSpPr>
            <a:xfrm>
              <a:off x="1253508" y="3488400"/>
              <a:ext cx="1238840" cy="844359"/>
              <a:chOff x="1253508" y="3488400"/>
              <a:chExt cx="1238840" cy="844359"/>
            </a:xfrm>
          </p:grpSpPr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286EB96A-423A-4E3A-AE20-00A6AF040FF0}"/>
                  </a:ext>
                </a:extLst>
              </p:cNvPr>
              <p:cNvGrpSpPr/>
              <p:nvPr/>
            </p:nvGrpSpPr>
            <p:grpSpPr>
              <a:xfrm>
                <a:off x="1253508" y="3488400"/>
                <a:ext cx="369009" cy="843873"/>
                <a:chOff x="1253508" y="3488400"/>
                <a:chExt cx="369009" cy="843873"/>
              </a:xfrm>
            </p:grpSpPr>
            <p:grpSp>
              <p:nvGrpSpPr>
                <p:cNvPr id="110" name="Group 109">
                  <a:extLst>
                    <a:ext uri="{FF2B5EF4-FFF2-40B4-BE49-F238E27FC236}">
                      <a16:creationId xmlns:a16="http://schemas.microsoft.com/office/drawing/2014/main" id="{E604FD5C-A6FB-4175-B30B-5D5853F2538D}"/>
                    </a:ext>
                  </a:extLst>
                </p:cNvPr>
                <p:cNvGrpSpPr/>
                <p:nvPr/>
              </p:nvGrpSpPr>
              <p:grpSpPr>
                <a:xfrm flipV="1">
                  <a:off x="1253508" y="3937060"/>
                  <a:ext cx="369009" cy="395213"/>
                  <a:chOff x="4163857" y="3855701"/>
                  <a:chExt cx="369009" cy="395213"/>
                </a:xfrm>
              </p:grpSpPr>
              <p:sp>
                <p:nvSpPr>
                  <p:cNvPr id="113" name="Isosceles Triangle 112">
                    <a:extLst>
                      <a:ext uri="{FF2B5EF4-FFF2-40B4-BE49-F238E27FC236}">
                        <a16:creationId xmlns:a16="http://schemas.microsoft.com/office/drawing/2014/main" id="{0D50AD70-4E11-4F0C-93BF-467CBD1294AD}"/>
                      </a:ext>
                    </a:extLst>
                  </p:cNvPr>
                  <p:cNvSpPr/>
                  <p:nvPr/>
                </p:nvSpPr>
                <p:spPr>
                  <a:xfrm flipV="1">
                    <a:off x="4163857" y="3855701"/>
                    <a:ext cx="341291" cy="395213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958BCCE6-341D-462C-85D0-6470D9B97192}"/>
                      </a:ext>
                    </a:extLst>
                  </p:cNvPr>
                  <p:cNvCxnSpPr/>
                  <p:nvPr/>
                </p:nvCxnSpPr>
                <p:spPr>
                  <a:xfrm flipH="1">
                    <a:off x="4167106" y="4247860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CEFE1D56-F2F6-4DB5-AF89-B867A2ABF6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424581" y="3488400"/>
                  <a:ext cx="0" cy="45720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8" name="Diamond 107">
                <a:extLst>
                  <a:ext uri="{FF2B5EF4-FFF2-40B4-BE49-F238E27FC236}">
                    <a16:creationId xmlns:a16="http://schemas.microsoft.com/office/drawing/2014/main" id="{C72A5084-77C9-47BF-BE5F-990969164F13}"/>
                  </a:ext>
                </a:extLst>
              </p:cNvPr>
              <p:cNvSpPr/>
              <p:nvPr/>
            </p:nvSpPr>
            <p:spPr>
              <a:xfrm>
                <a:off x="1902413" y="3509803"/>
                <a:ext cx="589935" cy="822956"/>
              </a:xfrm>
              <a:prstGeom prst="diamond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36840AB3-F0A4-4B17-999D-CFF229013121}"/>
                </a:ext>
              </a:extLst>
            </p:cNvPr>
            <p:cNvCxnSpPr/>
            <p:nvPr/>
          </p:nvCxnSpPr>
          <p:spPr>
            <a:xfrm flipV="1">
              <a:off x="2195202" y="3759599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A38372A3-1C63-4E16-971A-CCDD9B084C9B}"/>
              </a:ext>
            </a:extLst>
          </p:cNvPr>
          <p:cNvCxnSpPr/>
          <p:nvPr/>
        </p:nvCxnSpPr>
        <p:spPr>
          <a:xfrm flipV="1">
            <a:off x="5457483" y="4432021"/>
            <a:ext cx="0" cy="344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BE58F755-7A04-4DE9-9DF1-C71A005E1EF0}"/>
              </a:ext>
            </a:extLst>
          </p:cNvPr>
          <p:cNvSpPr txBox="1">
            <a:spLocks/>
          </p:cNvSpPr>
          <p:nvPr/>
        </p:nvSpPr>
        <p:spPr>
          <a:xfrm>
            <a:off x="5132794" y="4382212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D</a:t>
            </a:r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5E6FE071-369C-4572-877B-A102AAA4FFD4}"/>
              </a:ext>
            </a:extLst>
          </p:cNvPr>
          <p:cNvSpPr txBox="1">
            <a:spLocks/>
          </p:cNvSpPr>
          <p:nvPr/>
        </p:nvSpPr>
        <p:spPr>
          <a:xfrm>
            <a:off x="6828394" y="4383764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D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CD341512-BAAA-4918-9060-865A49F2F4BB}"/>
              </a:ext>
            </a:extLst>
          </p:cNvPr>
          <p:cNvCxnSpPr>
            <a:cxnSpLocks/>
          </p:cNvCxnSpPr>
          <p:nvPr/>
        </p:nvCxnSpPr>
        <p:spPr>
          <a:xfrm flipV="1">
            <a:off x="6497533" y="4799614"/>
            <a:ext cx="0" cy="2949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9BB2E8AE-32FB-4FAE-BBCD-AACE3E22DE0B}"/>
              </a:ext>
            </a:extLst>
          </p:cNvPr>
          <p:cNvCxnSpPr>
            <a:cxnSpLocks/>
          </p:cNvCxnSpPr>
          <p:nvPr/>
        </p:nvCxnSpPr>
        <p:spPr>
          <a:xfrm flipV="1">
            <a:off x="6501967" y="3622222"/>
            <a:ext cx="0" cy="3510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719062F0-9615-4221-A67D-203328416834}"/>
              </a:ext>
            </a:extLst>
          </p:cNvPr>
          <p:cNvSpPr txBox="1">
            <a:spLocks/>
          </p:cNvSpPr>
          <p:nvPr/>
        </p:nvSpPr>
        <p:spPr>
          <a:xfrm>
            <a:off x="7799283" y="4238030"/>
            <a:ext cx="3867507" cy="1041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Replace the diode with a voltage source</a:t>
            </a:r>
          </a:p>
          <a:p>
            <a:pPr marL="0" indent="0">
              <a:buNone/>
            </a:pP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88DCEE8-F277-44E9-BBBD-91DEFD0A42E5}"/>
                  </a:ext>
                </a:extLst>
              </p:cNvPr>
              <p:cNvSpPr/>
              <p:nvPr/>
            </p:nvSpPr>
            <p:spPr>
              <a:xfrm>
                <a:off x="6792501" y="3430745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388DCEE8-F277-44E9-BBBD-91DEFD0A42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2501" y="3430745"/>
                <a:ext cx="41069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75289563-9B45-46E8-B1A6-211A03AD381F}"/>
                  </a:ext>
                </a:extLst>
              </p:cNvPr>
              <p:cNvSpPr/>
              <p:nvPr/>
            </p:nvSpPr>
            <p:spPr>
              <a:xfrm>
                <a:off x="6875824" y="4909881"/>
                <a:ext cx="410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2" name="Rectangle 131">
                <a:extLst>
                  <a:ext uri="{FF2B5EF4-FFF2-40B4-BE49-F238E27FC236}">
                    <a16:creationId xmlns:a16="http://schemas.microsoft.com/office/drawing/2014/main" id="{75289563-9B45-46E8-B1A6-211A03AD38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5824" y="4909881"/>
                <a:ext cx="410690" cy="36933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894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25590</TotalTime>
  <Words>1431</Words>
  <Application>Microsoft Office PowerPoint</Application>
  <PresentationFormat>Widescreen</PresentationFormat>
  <Paragraphs>361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we will talk about today</vt:lpstr>
      <vt:lpstr>PowerPoint Presentation</vt:lpstr>
      <vt:lpstr>What types of transistors are these?  Identify the terminals.</vt:lpstr>
      <vt:lpstr>What types of transistors are these?  Identify the terminals.</vt:lpstr>
      <vt:lpstr>Configurations of BJTs in circuits</vt:lpstr>
      <vt:lpstr>Common Emitter Amplifier Circuit</vt:lpstr>
      <vt:lpstr>Common Emitter Amplifier Circuit</vt:lpstr>
      <vt:lpstr>Common Emitter Amplifier Circuit</vt:lpstr>
      <vt:lpstr>PowerPoint Presentation</vt:lpstr>
      <vt:lpstr>Common Emitter Amplifier Circuit Example 1 DC Analysis</vt:lpstr>
      <vt:lpstr>Common Emitter Amplifier Circuit Example 1 </vt:lpstr>
      <vt:lpstr>Common Emitter Amplifier Circuit Example 1 </vt:lpstr>
      <vt:lpstr>PowerPoint Presentation</vt:lpstr>
      <vt:lpstr>Common Emitter Amplifier Circuit Example 2 </vt:lpstr>
      <vt:lpstr>Common Emitter Amplifier Circuit Example 2 </vt:lpstr>
      <vt:lpstr>Common Emitter Amplifier Circuit Example 2 </vt:lpstr>
      <vt:lpstr>Common Emitter Amplifier Circuit Design – graphical solution</vt:lpstr>
      <vt:lpstr>Common Emitter Amplifier Circuit Example 2b</vt:lpstr>
      <vt:lpstr>Common Emitter Amplifier Circuit Design – graphical solution</vt:lpstr>
      <vt:lpstr>Common Emitter Amplifier Circuit Design – graphical solution</vt:lpstr>
      <vt:lpstr>Common Emitter Amplifier Circuit Example 2b</vt:lpstr>
      <vt:lpstr>Common Emitter Amplifier Circuit Design – graphical solution</vt:lpstr>
      <vt:lpstr>What we talked about today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645</cp:revision>
  <dcterms:created xsi:type="dcterms:W3CDTF">2018-11-17T00:51:02Z</dcterms:created>
  <dcterms:modified xsi:type="dcterms:W3CDTF">2025-09-03T14:35:28Z</dcterms:modified>
</cp:coreProperties>
</file>