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408" r:id="rId3"/>
    <p:sldId id="411" r:id="rId4"/>
    <p:sldId id="430" r:id="rId5"/>
    <p:sldId id="431" r:id="rId6"/>
    <p:sldId id="429" r:id="rId7"/>
    <p:sldId id="412" r:id="rId8"/>
    <p:sldId id="433" r:id="rId9"/>
    <p:sldId id="434" r:id="rId10"/>
    <p:sldId id="432" r:id="rId11"/>
    <p:sldId id="423" r:id="rId12"/>
    <p:sldId id="436" r:id="rId13"/>
    <p:sldId id="435" r:id="rId14"/>
    <p:sldId id="445" r:id="rId15"/>
    <p:sldId id="437" r:id="rId16"/>
    <p:sldId id="425" r:id="rId17"/>
    <p:sldId id="440" r:id="rId18"/>
    <p:sldId id="439" r:id="rId19"/>
    <p:sldId id="427" r:id="rId20"/>
    <p:sldId id="443" r:id="rId21"/>
    <p:sldId id="409" r:id="rId22"/>
    <p:sldId id="428" r:id="rId23"/>
    <p:sldId id="444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5C4FF"/>
    <a:srgbClr val="B9CAE9"/>
    <a:srgbClr val="9FB7E1"/>
    <a:srgbClr val="66CCFF"/>
    <a:srgbClr val="C2D1EC"/>
    <a:srgbClr val="96B0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9270" autoAdjust="0"/>
    <p:restoredTop sz="94660"/>
  </p:normalViewPr>
  <p:slideViewPr>
    <p:cSldViewPr snapToGrid="0">
      <p:cViewPr varScale="1">
        <p:scale>
          <a:sx n="58" d="100"/>
          <a:sy n="58" d="100"/>
        </p:scale>
        <p:origin x="372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10" d="100"/>
        <a:sy n="110" d="100"/>
      </p:scale>
      <p:origin x="0" y="-640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B38188-14D6-4A9A-9FA9-7EBDD112DA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592BF4-DFD0-411D-A151-1B81E27244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945529-6FC8-40C9-9DD2-D5B2436F2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DB8F9C-20E6-4A43-AF9E-B93AC4702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306068-8E8D-4FAB-8C88-F9C893224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63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D1D2D-E8D7-40B2-B189-0ECCA5A0E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F520C9-8C02-4B4F-BBFA-2923B55F34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859535-B688-480B-B281-4751E215C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D801A1-3F50-48C5-95FC-60DE0881F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033F0A-2969-490D-8C5A-A2CBC8F08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244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F36474B-7075-457E-8C67-9BBBDE9F4F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885A51-50BB-4E62-95B9-88965EEA7E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07D804-C681-4CD2-8C9E-0D00FE8F0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4D946D-4EEF-45D4-A4EE-433C641BF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B6AFA3-7434-4226-B932-65F4847A0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361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474961-28F2-4AB4-9401-A639AEBAFD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8E7DAF-6705-49F3-886C-FBC8338611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386C4E-C201-4AF6-A610-90CD243B1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D4AF83-6CF9-4B31-BE30-C964391F0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256144-3E52-43CD-947F-C0AD8ADDF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151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E365F8-50AF-4724-A279-B0ED267EA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0CBA42-F42A-4940-BE96-680059D7CB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59E6-6E72-4491-9C54-7DA0781DE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E14EDE-BA4F-4004-A450-EBFEA7196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10AC17-8A12-4ACA-B254-750703290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136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E34B7-9A71-4A17-8692-80721A9CBB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5E29B9-C086-491C-8B46-F52C74EB7C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27706B-DEDE-4C80-812C-F3DA46718A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7BF317-FAA1-4B7B-8F9C-4AC687E70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CA0AE4-B118-424D-94DF-81B16E204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5D90C8-829D-4924-9BBB-F0D21C90C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942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90E4E-04D9-44B2-8A42-8646D0E39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E3F4B2-5625-47D5-8A0D-2596762F12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15B86D-8C26-48B7-891F-DC0CEABE76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806089-9743-4A82-83E3-FF402E2944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8956118-E025-4A07-81D3-21494E39D3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BA94D5-ACA8-403C-9988-931184263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06B6315-C14D-481D-AA2D-149B3BE72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CC78A9-2204-47BC-8269-F386B6A05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082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D14EB-2B61-418C-9E7D-6C535213D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16DB4E-43BC-4DC6-AE34-D8676EA7B4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A9AD57-ED99-4A02-BF71-E60884EE9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EB66B4-A171-4C0F-8EFA-93C783E09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762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6701CA-A3C4-4C87-80B3-9335991EE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611207-472C-481B-8FA6-85D1617D2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F7D427-B0D1-4CCF-8B98-7019C8ADD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143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C87F5-F4C4-4003-B174-E08E13627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E29976-DE4E-4895-8B13-D76398E0A1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8B9B74-B2B1-4F8F-959F-7C84B0C63D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83158C-38D7-4860-8E55-D6980AB84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4410D9-F40C-44DD-A632-E9CEF2E60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7F8495-F4EC-4BCF-ABD9-BDD033E30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870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BC5B1-2A43-432E-A6D1-882BB92F7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84D62E4-CC57-47BD-A45E-29D3067775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15511A-BA96-495B-8248-0493B80DE7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1824AD-95AE-4542-AAF2-0D4BCEB55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151054-9223-4872-831F-B4B74A66D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3A2317-6D84-4B6F-87C3-495B417F9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8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8C47D65-B3C7-4D06-A729-26F73F119C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2EBDB4-F077-43CB-A5E3-8F169FEE52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5E2FA-B16A-4404-B196-0AB6C238B2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E0D66-CEA5-4238-9019-0841486E46CD}" type="datetimeFigureOut">
              <a:rPr lang="en-US" smtClean="0"/>
              <a:t>10/2/2020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EE342B-C874-494B-89D4-FFDC53A245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7AD2EB-379F-4E6F-9C4D-04342F7902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283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19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3" Type="http://schemas.openxmlformats.org/officeDocument/2006/relationships/image" Target="../media/image31.png"/><Relationship Id="rId7" Type="http://schemas.openxmlformats.org/officeDocument/2006/relationships/image" Target="../media/image29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png"/><Relationship Id="rId5" Type="http://schemas.openxmlformats.org/officeDocument/2006/relationships/image" Target="../media/image33.png"/><Relationship Id="rId4" Type="http://schemas.openxmlformats.org/officeDocument/2006/relationships/image" Target="../media/image32.png"/><Relationship Id="rId9" Type="http://schemas.openxmlformats.org/officeDocument/2006/relationships/image" Target="../media/image36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png"/><Relationship Id="rId3" Type="http://schemas.openxmlformats.org/officeDocument/2006/relationships/image" Target="../media/image38.png"/><Relationship Id="rId7" Type="http://schemas.openxmlformats.org/officeDocument/2006/relationships/image" Target="../media/image41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png"/><Relationship Id="rId5" Type="http://schemas.openxmlformats.org/officeDocument/2006/relationships/image" Target="../media/image20.png"/><Relationship Id="rId4" Type="http://schemas.openxmlformats.org/officeDocument/2006/relationships/image" Target="../media/image39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2.png"/><Relationship Id="rId4" Type="http://schemas.openxmlformats.org/officeDocument/2006/relationships/image" Target="../media/image39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png"/><Relationship Id="rId3" Type="http://schemas.openxmlformats.org/officeDocument/2006/relationships/image" Target="../media/image57.png"/><Relationship Id="rId7" Type="http://schemas.openxmlformats.org/officeDocument/2006/relationships/image" Target="../media/image61.png"/><Relationship Id="rId2" Type="http://schemas.openxmlformats.org/officeDocument/2006/relationships/image" Target="../media/image5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0.png"/><Relationship Id="rId5" Type="http://schemas.openxmlformats.org/officeDocument/2006/relationships/image" Target="../media/image59.png"/><Relationship Id="rId4" Type="http://schemas.openxmlformats.org/officeDocument/2006/relationships/image" Target="../media/image5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6.png"/><Relationship Id="rId3" Type="http://schemas.openxmlformats.org/officeDocument/2006/relationships/image" Target="../media/image57.png"/><Relationship Id="rId7" Type="http://schemas.openxmlformats.org/officeDocument/2006/relationships/image" Target="../media/image65.png"/><Relationship Id="rId2" Type="http://schemas.openxmlformats.org/officeDocument/2006/relationships/image" Target="../media/image5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4.png"/><Relationship Id="rId5" Type="http://schemas.openxmlformats.org/officeDocument/2006/relationships/image" Target="../media/image63.png"/><Relationship Id="rId4" Type="http://schemas.openxmlformats.org/officeDocument/2006/relationships/image" Target="../media/image58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png"/><Relationship Id="rId3" Type="http://schemas.openxmlformats.org/officeDocument/2006/relationships/image" Target="../media/image68.png"/><Relationship Id="rId7" Type="http://schemas.openxmlformats.org/officeDocument/2006/relationships/image" Target="../media/image72.png"/><Relationship Id="rId2" Type="http://schemas.openxmlformats.org/officeDocument/2006/relationships/image" Target="../media/image6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1.png"/><Relationship Id="rId5" Type="http://schemas.openxmlformats.org/officeDocument/2006/relationships/image" Target="../media/image70.png"/><Relationship Id="rId4" Type="http://schemas.openxmlformats.org/officeDocument/2006/relationships/image" Target="../media/image69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8.png"/><Relationship Id="rId2" Type="http://schemas.openxmlformats.org/officeDocument/2006/relationships/image" Target="../media/image6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3.png"/><Relationship Id="rId4" Type="http://schemas.openxmlformats.org/officeDocument/2006/relationships/image" Target="../media/image6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6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C841-1A6E-4480-AFF1-2181C7F5A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037" y="1122363"/>
            <a:ext cx="9567511" cy="1832593"/>
          </a:xfrm>
        </p:spPr>
        <p:txBody>
          <a:bodyPr/>
          <a:lstStyle/>
          <a:p>
            <a:r>
              <a:rPr lang="en-US" dirty="0"/>
              <a:t>Analog Electronics Technology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5F2E71-1BB2-4560-96F9-16C56271F10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BJT operation</a:t>
            </a:r>
          </a:p>
        </p:txBody>
      </p:sp>
    </p:spTree>
    <p:extLst>
      <p:ext uri="{BB962C8B-B14F-4D97-AF65-F5344CB8AC3E}">
        <p14:creationId xmlns:p14="http://schemas.microsoft.com/office/powerpoint/2010/main" val="3573681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C573E-0E96-4383-8205-296977DB01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51B6CB-8FCF-40DA-928D-50860851AC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7500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0276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dirty="0"/>
              <a:t>Common Emitter Amplifier Circuit Practice Problem 3</a:t>
            </a:r>
          </a:p>
        </p:txBody>
      </p:sp>
      <p:sp>
        <p:nvSpPr>
          <p:cNvPr id="80" name="Content Placeholder 2">
            <a:extLst>
              <a:ext uri="{FF2B5EF4-FFF2-40B4-BE49-F238E27FC236}">
                <a16:creationId xmlns:a16="http://schemas.microsoft.com/office/drawing/2014/main" id="{7A89F640-9C03-447A-8F82-7C01D8642D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1234" y="1233937"/>
            <a:ext cx="10515600" cy="74890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An </a:t>
            </a:r>
            <a:r>
              <a:rPr lang="en-US" dirty="0" err="1"/>
              <a:t>npn</a:t>
            </a:r>
            <a:r>
              <a:rPr lang="en-US" dirty="0"/>
              <a:t> transistor with </a:t>
            </a:r>
            <a:r>
              <a:rPr lang="el-GR" dirty="0"/>
              <a:t>β</a:t>
            </a:r>
            <a:r>
              <a:rPr lang="en-US" dirty="0"/>
              <a:t> = 100, </a:t>
            </a:r>
            <a:r>
              <a:rPr lang="en-US" dirty="0" err="1"/>
              <a:t>V</a:t>
            </a:r>
            <a:r>
              <a:rPr lang="en-US" baseline="-25000" dirty="0" err="1"/>
              <a:t>BE,on</a:t>
            </a:r>
            <a:r>
              <a:rPr lang="en-US" dirty="0"/>
              <a:t> = 0.7 V, </a:t>
            </a:r>
            <a:r>
              <a:rPr lang="en-US" dirty="0" err="1"/>
              <a:t>V</a:t>
            </a:r>
            <a:r>
              <a:rPr lang="en-US" baseline="-25000" dirty="0" err="1"/>
              <a:t>CE,sat</a:t>
            </a:r>
            <a:r>
              <a:rPr lang="en-US" dirty="0"/>
              <a:t> = 0.2 V is biased as shown.  Find the DC currents and the output voltage</a:t>
            </a:r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id="{63651B69-B8C9-4A93-81DA-2D6D5718A519}"/>
              </a:ext>
            </a:extLst>
          </p:cNvPr>
          <p:cNvGrpSpPr/>
          <p:nvPr/>
        </p:nvGrpSpPr>
        <p:grpSpPr>
          <a:xfrm>
            <a:off x="917432" y="2427740"/>
            <a:ext cx="4762410" cy="3255373"/>
            <a:chOff x="2526656" y="1975993"/>
            <a:chExt cx="4762410" cy="3255373"/>
          </a:xfrm>
        </p:grpSpPr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91DD8F92-4A04-4AB1-8E4C-12A77399D5C5}"/>
                </a:ext>
              </a:extLst>
            </p:cNvPr>
            <p:cNvGrpSpPr/>
            <p:nvPr/>
          </p:nvGrpSpPr>
          <p:grpSpPr>
            <a:xfrm>
              <a:off x="5547065" y="2565992"/>
              <a:ext cx="298207" cy="660991"/>
              <a:chOff x="4147623" y="3602364"/>
              <a:chExt cx="297702" cy="797860"/>
            </a:xfrm>
          </p:grpSpPr>
          <p:grpSp>
            <p:nvGrpSpPr>
              <p:cNvPr id="82" name="Group 81">
                <a:extLst>
                  <a:ext uri="{FF2B5EF4-FFF2-40B4-BE49-F238E27FC236}">
                    <a16:creationId xmlns:a16="http://schemas.microsoft.com/office/drawing/2014/main" id="{444A4288-CC06-4B41-9E19-80FF72110096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90" name="Straight Connector 89">
                  <a:extLst>
                    <a:ext uri="{FF2B5EF4-FFF2-40B4-BE49-F238E27FC236}">
                      <a16:creationId xmlns:a16="http://schemas.microsoft.com/office/drawing/2014/main" id="{FCDE6EAC-0D6D-4D41-B9BC-12CBD8DAE65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A44AC45A-ADC3-4B18-ADBD-2BDD40312DA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3" name="Group 82">
                <a:extLst>
                  <a:ext uri="{FF2B5EF4-FFF2-40B4-BE49-F238E27FC236}">
                    <a16:creationId xmlns:a16="http://schemas.microsoft.com/office/drawing/2014/main" id="{BBE7AA8D-E181-4039-A777-8CFF93F7F511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88" name="Straight Connector 87">
                  <a:extLst>
                    <a:ext uri="{FF2B5EF4-FFF2-40B4-BE49-F238E27FC236}">
                      <a16:creationId xmlns:a16="http://schemas.microsoft.com/office/drawing/2014/main" id="{5A6EF4BE-46A6-45DD-B47E-FADDA2456D6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9" name="Straight Connector 88">
                  <a:extLst>
                    <a:ext uri="{FF2B5EF4-FFF2-40B4-BE49-F238E27FC236}">
                      <a16:creationId xmlns:a16="http://schemas.microsoft.com/office/drawing/2014/main" id="{115896C3-0C17-4146-B8F1-D0A20DFAEA1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4" name="Group 83">
                <a:extLst>
                  <a:ext uri="{FF2B5EF4-FFF2-40B4-BE49-F238E27FC236}">
                    <a16:creationId xmlns:a16="http://schemas.microsoft.com/office/drawing/2014/main" id="{9428D26C-BF4B-4B4B-A46C-B8941D7BCA6B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86" name="Straight Connector 85">
                  <a:extLst>
                    <a:ext uri="{FF2B5EF4-FFF2-40B4-BE49-F238E27FC236}">
                      <a16:creationId xmlns:a16="http://schemas.microsoft.com/office/drawing/2014/main" id="{1946A1A3-95FB-4398-A52C-3BF1F456437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7" name="Straight Connector 86">
                  <a:extLst>
                    <a:ext uri="{FF2B5EF4-FFF2-40B4-BE49-F238E27FC236}">
                      <a16:creationId xmlns:a16="http://schemas.microsoft.com/office/drawing/2014/main" id="{AFE40E24-3CDD-4A40-9696-FD853DF2C74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5" name="Straight Connector 84">
                <a:extLst>
                  <a:ext uri="{FF2B5EF4-FFF2-40B4-BE49-F238E27FC236}">
                    <a16:creationId xmlns:a16="http://schemas.microsoft.com/office/drawing/2014/main" id="{CD5640BE-C456-4AC4-B4BD-8312A665A4FA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53DDD04D-003A-4428-9E47-534FD399C1D1}"/>
                </a:ext>
              </a:extLst>
            </p:cNvPr>
            <p:cNvCxnSpPr>
              <a:cxnSpLocks/>
            </p:cNvCxnSpPr>
            <p:nvPr/>
          </p:nvCxnSpPr>
          <p:spPr>
            <a:xfrm>
              <a:off x="5693606" y="2296039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FE907C30-4B62-4016-A2E7-C748A6F7E39E}"/>
                </a:ext>
              </a:extLst>
            </p:cNvPr>
            <p:cNvCxnSpPr/>
            <p:nvPr/>
          </p:nvCxnSpPr>
          <p:spPr>
            <a:xfrm flipV="1">
              <a:off x="5713763" y="3409834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EE348352-BA36-4515-95CE-5CC9011BAA30}"/>
                </a:ext>
              </a:extLst>
            </p:cNvPr>
            <p:cNvSpPr/>
            <p:nvPr/>
          </p:nvSpPr>
          <p:spPr>
            <a:xfrm>
              <a:off x="2526656" y="3915876"/>
              <a:ext cx="66075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4.7 V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2" name="Rectangle 51">
                  <a:extLst>
                    <a:ext uri="{FF2B5EF4-FFF2-40B4-BE49-F238E27FC236}">
                      <a16:creationId xmlns:a16="http://schemas.microsoft.com/office/drawing/2014/main" id="{E54F52D8-1C47-438C-A83A-58D78CCF862F}"/>
                    </a:ext>
                  </a:extLst>
                </p:cNvPr>
                <p:cNvSpPr/>
                <p:nvPr/>
              </p:nvSpPr>
              <p:spPr>
                <a:xfrm>
                  <a:off x="6641709" y="3197010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2" name="Rectangle 51">
                  <a:extLst>
                    <a:ext uri="{FF2B5EF4-FFF2-40B4-BE49-F238E27FC236}">
                      <a16:creationId xmlns:a16="http://schemas.microsoft.com/office/drawing/2014/main" id="{E54F52D8-1C47-438C-A83A-58D78CCF862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41709" y="3197010"/>
                  <a:ext cx="647357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3" name="Rectangle 52">
                  <a:extLst>
                    <a:ext uri="{FF2B5EF4-FFF2-40B4-BE49-F238E27FC236}">
                      <a16:creationId xmlns:a16="http://schemas.microsoft.com/office/drawing/2014/main" id="{55AC6DF2-1BD6-4D2F-82B8-8EF264A5B15A}"/>
                    </a:ext>
                  </a:extLst>
                </p:cNvPr>
                <p:cNvSpPr/>
                <p:nvPr/>
              </p:nvSpPr>
              <p:spPr>
                <a:xfrm>
                  <a:off x="3981916" y="3397132"/>
                  <a:ext cx="95731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100 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sty m:val="p"/>
                          </m:rPr>
                          <a:rPr lang="el-GR" b="0" i="1" smtClean="0">
                            <a:latin typeface="Cambria Math" panose="02040503050406030204" pitchFamily="18" charset="0"/>
                          </a:rPr>
                          <m:t>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3" name="Rectangle 52">
                  <a:extLst>
                    <a:ext uri="{FF2B5EF4-FFF2-40B4-BE49-F238E27FC236}">
                      <a16:creationId xmlns:a16="http://schemas.microsoft.com/office/drawing/2014/main" id="{55AC6DF2-1BD6-4D2F-82B8-8EF264A5B15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81916" y="3397132"/>
                  <a:ext cx="957313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4" name="Rectangle 53">
                  <a:extLst>
                    <a:ext uri="{FF2B5EF4-FFF2-40B4-BE49-F238E27FC236}">
                      <a16:creationId xmlns:a16="http://schemas.microsoft.com/office/drawing/2014/main" id="{2CE4D2E4-DD55-46CA-A534-5455D23BB155}"/>
                    </a:ext>
                  </a:extLst>
                </p:cNvPr>
                <p:cNvSpPr/>
                <p:nvPr/>
              </p:nvSpPr>
              <p:spPr>
                <a:xfrm>
                  <a:off x="5940876" y="2688167"/>
                  <a:ext cx="70083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latin typeface="Cambria Math" panose="02040503050406030204" pitchFamily="18" charset="0"/>
                          </a:rPr>
                          <m:t>2 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</a:rPr>
                          <m:t>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4" name="Rectangle 53">
                  <a:extLst>
                    <a:ext uri="{FF2B5EF4-FFF2-40B4-BE49-F238E27FC236}">
                      <a16:creationId xmlns:a16="http://schemas.microsoft.com/office/drawing/2014/main" id="{2CE4D2E4-DD55-46CA-A534-5455D23BB15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40876" y="2688167"/>
                  <a:ext cx="700833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15F5E45D-19AB-401D-AC35-E7F36F443E00}"/>
                </a:ext>
              </a:extLst>
            </p:cNvPr>
            <p:cNvSpPr/>
            <p:nvPr/>
          </p:nvSpPr>
          <p:spPr>
            <a:xfrm>
              <a:off x="5225710" y="1975993"/>
              <a:ext cx="43313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8V</a:t>
              </a:r>
            </a:p>
          </p:txBody>
        </p:sp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BE899657-C848-4675-B134-878C018E7DA4}"/>
                </a:ext>
              </a:extLst>
            </p:cNvPr>
            <p:cNvGrpSpPr/>
            <p:nvPr/>
          </p:nvGrpSpPr>
          <p:grpSpPr>
            <a:xfrm>
              <a:off x="3246032" y="3231076"/>
              <a:ext cx="2477702" cy="1887625"/>
              <a:chOff x="2759952" y="3143130"/>
              <a:chExt cx="2477702" cy="1887625"/>
            </a:xfrm>
          </p:grpSpPr>
          <p:grpSp>
            <p:nvGrpSpPr>
              <p:cNvPr id="62" name="Group 61">
                <a:extLst>
                  <a:ext uri="{FF2B5EF4-FFF2-40B4-BE49-F238E27FC236}">
                    <a16:creationId xmlns:a16="http://schemas.microsoft.com/office/drawing/2014/main" id="{F58DAF28-9715-40F0-A2E6-90E7F9905241}"/>
                  </a:ext>
                </a:extLst>
              </p:cNvPr>
              <p:cNvGrpSpPr/>
              <p:nvPr/>
            </p:nvGrpSpPr>
            <p:grpSpPr>
              <a:xfrm rot="5400000" flipH="1">
                <a:off x="3801356" y="3594457"/>
                <a:ext cx="1887625" cy="984971"/>
                <a:chOff x="8441531" y="3421308"/>
                <a:chExt cx="1887625" cy="984971"/>
              </a:xfrm>
            </p:grpSpPr>
            <p:cxnSp>
              <p:nvCxnSpPr>
                <p:cNvPr id="75" name="Straight Connector 74">
                  <a:extLst>
                    <a:ext uri="{FF2B5EF4-FFF2-40B4-BE49-F238E27FC236}">
                      <a16:creationId xmlns:a16="http://schemas.microsoft.com/office/drawing/2014/main" id="{5F429267-2B16-4C66-8E38-C7D149087A0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8841927" y="3028604"/>
                  <a:ext cx="0" cy="800791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6" name="Straight Connector 75">
                  <a:extLst>
                    <a:ext uri="{FF2B5EF4-FFF2-40B4-BE49-F238E27FC236}">
                      <a16:creationId xmlns:a16="http://schemas.microsoft.com/office/drawing/2014/main" id="{96B6230B-4C27-4D5B-9EA2-D96B5FD53AA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V="1">
                  <a:off x="10117335" y="3212505"/>
                  <a:ext cx="3017" cy="42062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Straight Connector 76">
                  <a:extLst>
                    <a:ext uri="{FF2B5EF4-FFF2-40B4-BE49-F238E27FC236}">
                      <a16:creationId xmlns:a16="http://schemas.microsoft.com/office/drawing/2014/main" id="{B7061629-DA4F-4C56-B8C3-6A4B63C9A4FB}"/>
                    </a:ext>
                  </a:extLst>
                </p:cNvPr>
                <p:cNvCxnSpPr/>
                <p:nvPr/>
              </p:nvCxnSpPr>
              <p:spPr>
                <a:xfrm>
                  <a:off x="9294428" y="3857639"/>
                  <a:ext cx="609600" cy="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Straight Arrow Connector 77">
                  <a:extLst>
                    <a:ext uri="{FF2B5EF4-FFF2-40B4-BE49-F238E27FC236}">
                      <a16:creationId xmlns:a16="http://schemas.microsoft.com/office/drawing/2014/main" id="{97319659-552F-4E53-8F48-C721AC0C9724}"/>
                    </a:ext>
                  </a:extLst>
                </p:cNvPr>
                <p:cNvCxnSpPr/>
                <p:nvPr/>
              </p:nvCxnSpPr>
              <p:spPr>
                <a:xfrm>
                  <a:off x="9242323" y="3429000"/>
                  <a:ext cx="206477" cy="436013"/>
                </a:xfrm>
                <a:prstGeom prst="straightConnector1">
                  <a:avLst/>
                </a:prstGeom>
                <a:ln>
                  <a:headEnd type="stealth"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9" name="Straight Connector 78">
                  <a:extLst>
                    <a:ext uri="{FF2B5EF4-FFF2-40B4-BE49-F238E27FC236}">
                      <a16:creationId xmlns:a16="http://schemas.microsoft.com/office/drawing/2014/main" id="{A1BA4B59-0083-4FE5-AFCA-AC463D437A3F}"/>
                    </a:ext>
                  </a:extLst>
                </p:cNvPr>
                <p:cNvCxnSpPr/>
                <p:nvPr/>
              </p:nvCxnSpPr>
              <p:spPr>
                <a:xfrm flipV="1">
                  <a:off x="9743768" y="3428999"/>
                  <a:ext cx="170092" cy="43601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Straight Connector 80">
                  <a:extLst>
                    <a:ext uri="{FF2B5EF4-FFF2-40B4-BE49-F238E27FC236}">
                      <a16:creationId xmlns:a16="http://schemas.microsoft.com/office/drawing/2014/main" id="{6EE5E514-C6A4-456B-BEEA-72303010610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>
                  <a:off x="9316791" y="4131959"/>
                  <a:ext cx="5486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3" name="Group 62">
                <a:extLst>
                  <a:ext uri="{FF2B5EF4-FFF2-40B4-BE49-F238E27FC236}">
                    <a16:creationId xmlns:a16="http://schemas.microsoft.com/office/drawing/2014/main" id="{91098C5D-C72D-42A3-BF2F-3061A3502EB9}"/>
                  </a:ext>
                </a:extLst>
              </p:cNvPr>
              <p:cNvGrpSpPr/>
              <p:nvPr/>
            </p:nvGrpSpPr>
            <p:grpSpPr>
              <a:xfrm rot="16200000">
                <a:off x="3773083" y="3573453"/>
                <a:ext cx="298207" cy="660991"/>
                <a:chOff x="4147623" y="3602364"/>
                <a:chExt cx="297702" cy="797860"/>
              </a:xfrm>
            </p:grpSpPr>
            <p:grpSp>
              <p:nvGrpSpPr>
                <p:cNvPr id="65" name="Group 64">
                  <a:extLst>
                    <a:ext uri="{FF2B5EF4-FFF2-40B4-BE49-F238E27FC236}">
                      <a16:creationId xmlns:a16="http://schemas.microsoft.com/office/drawing/2014/main" id="{9C8F3A3C-3903-4938-BB0D-0DF04BCD42FB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73" name="Straight Connector 72">
                    <a:extLst>
                      <a:ext uri="{FF2B5EF4-FFF2-40B4-BE49-F238E27FC236}">
                        <a16:creationId xmlns:a16="http://schemas.microsoft.com/office/drawing/2014/main" id="{5BB7171B-9FF3-4FC8-98D8-1801110A47F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4" name="Straight Connector 73">
                    <a:extLst>
                      <a:ext uri="{FF2B5EF4-FFF2-40B4-BE49-F238E27FC236}">
                        <a16:creationId xmlns:a16="http://schemas.microsoft.com/office/drawing/2014/main" id="{0ADABAED-94B8-4701-BDA6-721D457E26E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66" name="Group 65">
                  <a:extLst>
                    <a:ext uri="{FF2B5EF4-FFF2-40B4-BE49-F238E27FC236}">
                      <a16:creationId xmlns:a16="http://schemas.microsoft.com/office/drawing/2014/main" id="{07C90886-053A-4D5D-ACD8-A94AFF0893E0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71" name="Straight Connector 70">
                    <a:extLst>
                      <a:ext uri="{FF2B5EF4-FFF2-40B4-BE49-F238E27FC236}">
                        <a16:creationId xmlns:a16="http://schemas.microsoft.com/office/drawing/2014/main" id="{901AC5BC-D765-4F3C-86B1-D06A2D3264B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" name="Straight Connector 71">
                    <a:extLst>
                      <a:ext uri="{FF2B5EF4-FFF2-40B4-BE49-F238E27FC236}">
                        <a16:creationId xmlns:a16="http://schemas.microsoft.com/office/drawing/2014/main" id="{DD1BC299-9EE0-43FC-AC56-D0B7FCEE8E8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67" name="Group 66">
                  <a:extLst>
                    <a:ext uri="{FF2B5EF4-FFF2-40B4-BE49-F238E27FC236}">
                      <a16:creationId xmlns:a16="http://schemas.microsoft.com/office/drawing/2014/main" id="{7B87A0FB-7FEF-4F4F-91A3-AF123DE73EC1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69" name="Straight Connector 68">
                    <a:extLst>
                      <a:ext uri="{FF2B5EF4-FFF2-40B4-BE49-F238E27FC236}">
                        <a16:creationId xmlns:a16="http://schemas.microsoft.com/office/drawing/2014/main" id="{DED1DEEE-B3B3-4612-9990-D63DCECE540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0" name="Straight Connector 69">
                    <a:extLst>
                      <a:ext uri="{FF2B5EF4-FFF2-40B4-BE49-F238E27FC236}">
                        <a16:creationId xmlns:a16="http://schemas.microsoft.com/office/drawing/2014/main" id="{FDEEA590-71C9-4125-83C9-0A488B9BD3D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68" name="Straight Connector 67">
                  <a:extLst>
                    <a:ext uri="{FF2B5EF4-FFF2-40B4-BE49-F238E27FC236}">
                      <a16:creationId xmlns:a16="http://schemas.microsoft.com/office/drawing/2014/main" id="{ABD96F98-B9E6-48DD-998D-38FA8B397F5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4339175F-11AF-4A43-A6BD-CFA10FF614E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59952" y="3888925"/>
                <a:ext cx="82541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42B68525-A832-4422-813F-C07EB7C76235}"/>
                </a:ext>
              </a:extLst>
            </p:cNvPr>
            <p:cNvGrpSpPr/>
            <p:nvPr/>
          </p:nvGrpSpPr>
          <p:grpSpPr>
            <a:xfrm>
              <a:off x="5540808" y="5103098"/>
              <a:ext cx="365760" cy="128268"/>
              <a:chOff x="1360627" y="3631962"/>
              <a:chExt cx="365760" cy="128268"/>
            </a:xfrm>
          </p:grpSpPr>
          <p:grpSp>
            <p:nvGrpSpPr>
              <p:cNvPr id="58" name="Group 57">
                <a:extLst>
                  <a:ext uri="{FF2B5EF4-FFF2-40B4-BE49-F238E27FC236}">
                    <a16:creationId xmlns:a16="http://schemas.microsoft.com/office/drawing/2014/main" id="{3AA2F42A-D464-4EAF-84C2-FC4A1A917460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60" name="Straight Connector 59">
                  <a:extLst>
                    <a:ext uri="{FF2B5EF4-FFF2-40B4-BE49-F238E27FC236}">
                      <a16:creationId xmlns:a16="http://schemas.microsoft.com/office/drawing/2014/main" id="{0A2B5AF1-C5BB-4D12-B0D4-8720EA35F155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Straight Connector 60">
                  <a:extLst>
                    <a:ext uri="{FF2B5EF4-FFF2-40B4-BE49-F238E27FC236}">
                      <a16:creationId xmlns:a16="http://schemas.microsoft.com/office/drawing/2014/main" id="{6B1C70A5-5D66-4C4A-A486-9BAF92734352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9" name="Straight Connector 58">
                <a:extLst>
                  <a:ext uri="{FF2B5EF4-FFF2-40B4-BE49-F238E27FC236}">
                    <a16:creationId xmlns:a16="http://schemas.microsoft.com/office/drawing/2014/main" id="{40A24671-CD55-48C0-B556-2470887C538D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03" name="Content Placeholder 2">
                <a:extLst>
                  <a:ext uri="{FF2B5EF4-FFF2-40B4-BE49-F238E27FC236}">
                    <a16:creationId xmlns:a16="http://schemas.microsoft.com/office/drawing/2014/main" id="{5E7FFDDF-555D-42CC-A0BA-DA4A0CF0D9D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328006" y="2769870"/>
                <a:ext cx="3524251" cy="40378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/>
                  <a:t>4.7 V – I</a:t>
                </a:r>
                <a:r>
                  <a:rPr lang="en-US" sz="2000" baseline="-25000" dirty="0"/>
                  <a:t>B </a:t>
                </a:r>
                <a:r>
                  <a:rPr lang="en-US" sz="2000" dirty="0"/>
                  <a:t>*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00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𝑘</m:t>
                    </m:r>
                    <m:r>
                      <m:rPr>
                        <m:nor/>
                      </m:rPr>
                      <a:rPr lang="en-US" sz="2000"/>
                      <m:t>Ω</m:t>
                    </m:r>
                  </m:oMath>
                </a14:m>
                <a:r>
                  <a:rPr lang="en-US" sz="2000" dirty="0"/>
                  <a:t> – 0.7 V = 0 </a:t>
                </a:r>
              </a:p>
            </p:txBody>
          </p:sp>
        </mc:Choice>
        <mc:Fallback xmlns="">
          <p:sp>
            <p:nvSpPr>
              <p:cNvPr id="103" name="Content Placeholder 2">
                <a:extLst>
                  <a:ext uri="{FF2B5EF4-FFF2-40B4-BE49-F238E27FC236}">
                    <a16:creationId xmlns:a16="http://schemas.microsoft.com/office/drawing/2014/main" id="{5E7FFDDF-555D-42CC-A0BA-DA4A0CF0D9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28006" y="2769870"/>
                <a:ext cx="3524251" cy="403787"/>
              </a:xfrm>
              <a:prstGeom prst="rect">
                <a:avLst/>
              </a:prstGeom>
              <a:blipFill>
                <a:blip r:embed="rId5"/>
                <a:stretch>
                  <a:fillRect l="-1730" t="-14925" b="-164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4" name="Content Placeholder 2">
            <a:extLst>
              <a:ext uri="{FF2B5EF4-FFF2-40B4-BE49-F238E27FC236}">
                <a16:creationId xmlns:a16="http://schemas.microsoft.com/office/drawing/2014/main" id="{B420F50D-C149-402F-8788-8383F92C5E95}"/>
              </a:ext>
            </a:extLst>
          </p:cNvPr>
          <p:cNvSpPr txBox="1">
            <a:spLocks/>
          </p:cNvSpPr>
          <p:nvPr/>
        </p:nvSpPr>
        <p:spPr>
          <a:xfrm>
            <a:off x="6512159" y="2149539"/>
            <a:ext cx="4340098" cy="38057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Apply KVL through the base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05" name="Content Placeholder 2">
            <a:extLst>
              <a:ext uri="{FF2B5EF4-FFF2-40B4-BE49-F238E27FC236}">
                <a16:creationId xmlns:a16="http://schemas.microsoft.com/office/drawing/2014/main" id="{6D3448E5-1ACB-48AE-81C5-9E39011871CD}"/>
              </a:ext>
            </a:extLst>
          </p:cNvPr>
          <p:cNvSpPr txBox="1">
            <a:spLocks/>
          </p:cNvSpPr>
          <p:nvPr/>
        </p:nvSpPr>
        <p:spPr>
          <a:xfrm>
            <a:off x="6512159" y="3322098"/>
            <a:ext cx="4340098" cy="38057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Solve for the base current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6" name="Content Placeholder 2">
                <a:extLst>
                  <a:ext uri="{FF2B5EF4-FFF2-40B4-BE49-F238E27FC236}">
                    <a16:creationId xmlns:a16="http://schemas.microsoft.com/office/drawing/2014/main" id="{A44F16FE-8559-4F28-A939-31B908A142E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328005" y="3903740"/>
                <a:ext cx="4018829" cy="40378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/>
                  <a:t>I</a:t>
                </a:r>
                <a:r>
                  <a:rPr lang="en-US" sz="2000" baseline="-25000" dirty="0"/>
                  <a:t>B </a:t>
                </a:r>
                <a:r>
                  <a:rPr lang="en-US" sz="2000" dirty="0"/>
                  <a:t>= (4.7 V – 0.7 V) /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00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𝑘</m:t>
                    </m:r>
                    <m:r>
                      <m:rPr>
                        <m:nor/>
                      </m:rPr>
                      <a:rPr lang="en-US" sz="2000"/>
                      <m:t>Ω</m:t>
                    </m:r>
                  </m:oMath>
                </a14:m>
                <a:r>
                  <a:rPr lang="en-US" sz="2000" dirty="0"/>
                  <a:t> =  40 </a:t>
                </a:r>
                <a:r>
                  <a:rPr lang="el-GR" sz="2000" dirty="0"/>
                  <a:t>μ</a:t>
                </a:r>
                <a:r>
                  <a:rPr lang="en-US" sz="2000" dirty="0"/>
                  <a:t>A</a:t>
                </a:r>
              </a:p>
            </p:txBody>
          </p:sp>
        </mc:Choice>
        <mc:Fallback xmlns="">
          <p:sp>
            <p:nvSpPr>
              <p:cNvPr id="106" name="Content Placeholder 2">
                <a:extLst>
                  <a:ext uri="{FF2B5EF4-FFF2-40B4-BE49-F238E27FC236}">
                    <a16:creationId xmlns:a16="http://schemas.microsoft.com/office/drawing/2014/main" id="{A44F16FE-8559-4F28-A939-31B908A142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28005" y="3903740"/>
                <a:ext cx="4018829" cy="403787"/>
              </a:xfrm>
              <a:prstGeom prst="rect">
                <a:avLst/>
              </a:prstGeom>
              <a:blipFill>
                <a:blip r:embed="rId6"/>
                <a:stretch>
                  <a:fillRect l="-1517" t="-14925" b="-164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7" name="Content Placeholder 2">
            <a:extLst>
              <a:ext uri="{FF2B5EF4-FFF2-40B4-BE49-F238E27FC236}">
                <a16:creationId xmlns:a16="http://schemas.microsoft.com/office/drawing/2014/main" id="{99917DAD-B67D-4B49-B69E-6B9401F37CB1}"/>
              </a:ext>
            </a:extLst>
          </p:cNvPr>
          <p:cNvSpPr txBox="1">
            <a:spLocks/>
          </p:cNvSpPr>
          <p:nvPr/>
        </p:nvSpPr>
        <p:spPr>
          <a:xfrm>
            <a:off x="6512159" y="4407827"/>
            <a:ext cx="4340098" cy="38057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Solve for the collector current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08" name="Content Placeholder 2">
            <a:extLst>
              <a:ext uri="{FF2B5EF4-FFF2-40B4-BE49-F238E27FC236}">
                <a16:creationId xmlns:a16="http://schemas.microsoft.com/office/drawing/2014/main" id="{0EDB145F-D18A-48C8-9546-037A856FA177}"/>
              </a:ext>
            </a:extLst>
          </p:cNvPr>
          <p:cNvSpPr txBox="1">
            <a:spLocks/>
          </p:cNvSpPr>
          <p:nvPr/>
        </p:nvSpPr>
        <p:spPr>
          <a:xfrm>
            <a:off x="7295554" y="5007484"/>
            <a:ext cx="4018829" cy="4037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I</a:t>
            </a:r>
            <a:r>
              <a:rPr lang="en-US" sz="2000" baseline="-25000" dirty="0"/>
              <a:t>C </a:t>
            </a:r>
            <a:r>
              <a:rPr lang="en-US" sz="2000" dirty="0"/>
              <a:t>= </a:t>
            </a:r>
            <a:r>
              <a:rPr lang="el-GR" sz="2000" dirty="0"/>
              <a:t>β</a:t>
            </a:r>
            <a:r>
              <a:rPr lang="en-US" sz="2000" dirty="0"/>
              <a:t> I</a:t>
            </a:r>
            <a:r>
              <a:rPr lang="en-US" sz="2000" baseline="-25000" dirty="0"/>
              <a:t>B </a:t>
            </a:r>
            <a:r>
              <a:rPr lang="en-US" sz="2000" dirty="0"/>
              <a:t>= 100 * 40 </a:t>
            </a:r>
            <a:r>
              <a:rPr lang="el-GR" sz="2000" dirty="0"/>
              <a:t>μ</a:t>
            </a:r>
            <a:r>
              <a:rPr lang="en-US" sz="2000" dirty="0"/>
              <a:t>A = 4 mA</a:t>
            </a:r>
          </a:p>
        </p:txBody>
      </p:sp>
      <p:sp>
        <p:nvSpPr>
          <p:cNvPr id="109" name="Content Placeholder 2">
            <a:extLst>
              <a:ext uri="{FF2B5EF4-FFF2-40B4-BE49-F238E27FC236}">
                <a16:creationId xmlns:a16="http://schemas.microsoft.com/office/drawing/2014/main" id="{617AA651-0FAE-4755-A7DC-7107FA6DA818}"/>
              </a:ext>
            </a:extLst>
          </p:cNvPr>
          <p:cNvSpPr txBox="1">
            <a:spLocks/>
          </p:cNvSpPr>
          <p:nvPr/>
        </p:nvSpPr>
        <p:spPr>
          <a:xfrm>
            <a:off x="6551576" y="5523936"/>
            <a:ext cx="4340098" cy="38057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Solve for the output voltage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0" name="Content Placeholder 2">
                <a:extLst>
                  <a:ext uri="{FF2B5EF4-FFF2-40B4-BE49-F238E27FC236}">
                    <a16:creationId xmlns:a16="http://schemas.microsoft.com/office/drawing/2014/main" id="{1374AE4D-7C2A-4BD3-8934-86BD8EBE04B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334971" y="6123593"/>
                <a:ext cx="4018829" cy="40378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 err="1"/>
                  <a:t>V</a:t>
                </a:r>
                <a:r>
                  <a:rPr lang="en-US" sz="2000" baseline="-25000" dirty="0" err="1"/>
                  <a:t>out</a:t>
                </a:r>
                <a:r>
                  <a:rPr lang="en-US" sz="2000" baseline="-25000" dirty="0"/>
                  <a:t> </a:t>
                </a:r>
                <a:r>
                  <a:rPr lang="en-US" sz="2000" dirty="0"/>
                  <a:t>= 8 V – 4 mA *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𝑘</m:t>
                    </m:r>
                    <m:r>
                      <m:rPr>
                        <m:nor/>
                      </m:rPr>
                      <a:rPr lang="en-US" sz="2000"/>
                      <m:t>Ω</m:t>
                    </m:r>
                  </m:oMath>
                </a14:m>
                <a:r>
                  <a:rPr lang="en-US" sz="2000" dirty="0"/>
                  <a:t>  = 0 V</a:t>
                </a:r>
              </a:p>
            </p:txBody>
          </p:sp>
        </mc:Choice>
        <mc:Fallback xmlns="">
          <p:sp>
            <p:nvSpPr>
              <p:cNvPr id="110" name="Content Placeholder 2">
                <a:extLst>
                  <a:ext uri="{FF2B5EF4-FFF2-40B4-BE49-F238E27FC236}">
                    <a16:creationId xmlns:a16="http://schemas.microsoft.com/office/drawing/2014/main" id="{1374AE4D-7C2A-4BD3-8934-86BD8EBE04B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34971" y="6123593"/>
                <a:ext cx="4018829" cy="403787"/>
              </a:xfrm>
              <a:prstGeom prst="rect">
                <a:avLst/>
              </a:prstGeom>
              <a:blipFill>
                <a:blip r:embed="rId7"/>
                <a:stretch>
                  <a:fillRect l="-1515" t="-16667" b="-181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1" name="Rectangle 110">
                <a:extLst>
                  <a:ext uri="{FF2B5EF4-FFF2-40B4-BE49-F238E27FC236}">
                    <a16:creationId xmlns:a16="http://schemas.microsoft.com/office/drawing/2014/main" id="{0BB710D6-A428-42C1-85B8-611B60192B48}"/>
                  </a:ext>
                </a:extLst>
              </p:cNvPr>
              <p:cNvSpPr/>
              <p:nvPr/>
            </p:nvSpPr>
            <p:spPr>
              <a:xfrm>
                <a:off x="3330005" y="3043088"/>
                <a:ext cx="43172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1" name="Rectangle 110">
                <a:extLst>
                  <a:ext uri="{FF2B5EF4-FFF2-40B4-BE49-F238E27FC236}">
                    <a16:creationId xmlns:a16="http://schemas.microsoft.com/office/drawing/2014/main" id="{0BB710D6-A428-42C1-85B8-611B60192B4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30005" y="3043088"/>
                <a:ext cx="431720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2" name="Straight Arrow Connector 111">
            <a:extLst>
              <a:ext uri="{FF2B5EF4-FFF2-40B4-BE49-F238E27FC236}">
                <a16:creationId xmlns:a16="http://schemas.microsoft.com/office/drawing/2014/main" id="{A23F9FDA-BAF1-4A1F-80FC-29B06DCBF703}"/>
              </a:ext>
            </a:extLst>
          </p:cNvPr>
          <p:cNvCxnSpPr>
            <a:cxnSpLocks/>
          </p:cNvCxnSpPr>
          <p:nvPr/>
        </p:nvCxnSpPr>
        <p:spPr>
          <a:xfrm>
            <a:off x="3693644" y="3001048"/>
            <a:ext cx="1702" cy="5448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9533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" grpId="0"/>
      <p:bldP spid="104" grpId="0"/>
      <p:bldP spid="105" grpId="0"/>
      <p:bldP spid="106" grpId="0"/>
      <p:bldP spid="107" grpId="0"/>
      <p:bldP spid="108" grpId="0"/>
      <p:bldP spid="109" grpId="0"/>
      <p:bldP spid="1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0276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dirty="0"/>
              <a:t>Common Emitter Amplifier Circuit Practice Problem 3</a:t>
            </a:r>
          </a:p>
        </p:txBody>
      </p:sp>
      <p:sp>
        <p:nvSpPr>
          <p:cNvPr id="80" name="Content Placeholder 2">
            <a:extLst>
              <a:ext uri="{FF2B5EF4-FFF2-40B4-BE49-F238E27FC236}">
                <a16:creationId xmlns:a16="http://schemas.microsoft.com/office/drawing/2014/main" id="{7A89F640-9C03-447A-8F82-7C01D8642D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1234" y="1233937"/>
            <a:ext cx="10515600" cy="74890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An </a:t>
            </a:r>
            <a:r>
              <a:rPr lang="en-US" dirty="0" err="1"/>
              <a:t>npn</a:t>
            </a:r>
            <a:r>
              <a:rPr lang="en-US" dirty="0"/>
              <a:t> transistor with </a:t>
            </a:r>
            <a:r>
              <a:rPr lang="el-GR" dirty="0"/>
              <a:t>β</a:t>
            </a:r>
            <a:r>
              <a:rPr lang="en-US" dirty="0"/>
              <a:t> = 100, </a:t>
            </a:r>
            <a:r>
              <a:rPr lang="en-US" dirty="0" err="1"/>
              <a:t>V</a:t>
            </a:r>
            <a:r>
              <a:rPr lang="en-US" baseline="-25000" dirty="0" err="1"/>
              <a:t>BE,on</a:t>
            </a:r>
            <a:r>
              <a:rPr lang="en-US" dirty="0"/>
              <a:t> = 0.7 V, </a:t>
            </a:r>
            <a:r>
              <a:rPr lang="en-US" dirty="0" err="1"/>
              <a:t>V</a:t>
            </a:r>
            <a:r>
              <a:rPr lang="en-US" baseline="-25000" dirty="0" err="1"/>
              <a:t>CE,sat</a:t>
            </a:r>
            <a:r>
              <a:rPr lang="en-US" dirty="0"/>
              <a:t> = 0.2 V is biased as shown.  Find the DC currents and the output voltage</a:t>
            </a:r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id="{63651B69-B8C9-4A93-81DA-2D6D5718A519}"/>
              </a:ext>
            </a:extLst>
          </p:cNvPr>
          <p:cNvGrpSpPr/>
          <p:nvPr/>
        </p:nvGrpSpPr>
        <p:grpSpPr>
          <a:xfrm>
            <a:off x="917432" y="2427740"/>
            <a:ext cx="4762410" cy="3255373"/>
            <a:chOff x="2526656" y="1975993"/>
            <a:chExt cx="4762410" cy="3255373"/>
          </a:xfrm>
        </p:grpSpPr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91DD8F92-4A04-4AB1-8E4C-12A77399D5C5}"/>
                </a:ext>
              </a:extLst>
            </p:cNvPr>
            <p:cNvGrpSpPr/>
            <p:nvPr/>
          </p:nvGrpSpPr>
          <p:grpSpPr>
            <a:xfrm>
              <a:off x="5547065" y="2565992"/>
              <a:ext cx="298207" cy="660991"/>
              <a:chOff x="4147623" y="3602364"/>
              <a:chExt cx="297702" cy="797860"/>
            </a:xfrm>
          </p:grpSpPr>
          <p:grpSp>
            <p:nvGrpSpPr>
              <p:cNvPr id="82" name="Group 81">
                <a:extLst>
                  <a:ext uri="{FF2B5EF4-FFF2-40B4-BE49-F238E27FC236}">
                    <a16:creationId xmlns:a16="http://schemas.microsoft.com/office/drawing/2014/main" id="{444A4288-CC06-4B41-9E19-80FF72110096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90" name="Straight Connector 89">
                  <a:extLst>
                    <a:ext uri="{FF2B5EF4-FFF2-40B4-BE49-F238E27FC236}">
                      <a16:creationId xmlns:a16="http://schemas.microsoft.com/office/drawing/2014/main" id="{FCDE6EAC-0D6D-4D41-B9BC-12CBD8DAE65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A44AC45A-ADC3-4B18-ADBD-2BDD40312DA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3" name="Group 82">
                <a:extLst>
                  <a:ext uri="{FF2B5EF4-FFF2-40B4-BE49-F238E27FC236}">
                    <a16:creationId xmlns:a16="http://schemas.microsoft.com/office/drawing/2014/main" id="{BBE7AA8D-E181-4039-A777-8CFF93F7F511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88" name="Straight Connector 87">
                  <a:extLst>
                    <a:ext uri="{FF2B5EF4-FFF2-40B4-BE49-F238E27FC236}">
                      <a16:creationId xmlns:a16="http://schemas.microsoft.com/office/drawing/2014/main" id="{5A6EF4BE-46A6-45DD-B47E-FADDA2456D6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9" name="Straight Connector 88">
                  <a:extLst>
                    <a:ext uri="{FF2B5EF4-FFF2-40B4-BE49-F238E27FC236}">
                      <a16:creationId xmlns:a16="http://schemas.microsoft.com/office/drawing/2014/main" id="{115896C3-0C17-4146-B8F1-D0A20DFAEA1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4" name="Group 83">
                <a:extLst>
                  <a:ext uri="{FF2B5EF4-FFF2-40B4-BE49-F238E27FC236}">
                    <a16:creationId xmlns:a16="http://schemas.microsoft.com/office/drawing/2014/main" id="{9428D26C-BF4B-4B4B-A46C-B8941D7BCA6B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86" name="Straight Connector 85">
                  <a:extLst>
                    <a:ext uri="{FF2B5EF4-FFF2-40B4-BE49-F238E27FC236}">
                      <a16:creationId xmlns:a16="http://schemas.microsoft.com/office/drawing/2014/main" id="{1946A1A3-95FB-4398-A52C-3BF1F456437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7" name="Straight Connector 86">
                  <a:extLst>
                    <a:ext uri="{FF2B5EF4-FFF2-40B4-BE49-F238E27FC236}">
                      <a16:creationId xmlns:a16="http://schemas.microsoft.com/office/drawing/2014/main" id="{AFE40E24-3CDD-4A40-9696-FD853DF2C74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5" name="Straight Connector 84">
                <a:extLst>
                  <a:ext uri="{FF2B5EF4-FFF2-40B4-BE49-F238E27FC236}">
                    <a16:creationId xmlns:a16="http://schemas.microsoft.com/office/drawing/2014/main" id="{CD5640BE-C456-4AC4-B4BD-8312A665A4FA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53DDD04D-003A-4428-9E47-534FD399C1D1}"/>
                </a:ext>
              </a:extLst>
            </p:cNvPr>
            <p:cNvCxnSpPr>
              <a:cxnSpLocks/>
            </p:cNvCxnSpPr>
            <p:nvPr/>
          </p:nvCxnSpPr>
          <p:spPr>
            <a:xfrm>
              <a:off x="5693606" y="2296039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FE907C30-4B62-4016-A2E7-C748A6F7E39E}"/>
                </a:ext>
              </a:extLst>
            </p:cNvPr>
            <p:cNvCxnSpPr/>
            <p:nvPr/>
          </p:nvCxnSpPr>
          <p:spPr>
            <a:xfrm flipV="1">
              <a:off x="5713763" y="3409834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EE348352-BA36-4515-95CE-5CC9011BAA30}"/>
                </a:ext>
              </a:extLst>
            </p:cNvPr>
            <p:cNvSpPr/>
            <p:nvPr/>
          </p:nvSpPr>
          <p:spPr>
            <a:xfrm>
              <a:off x="2526656" y="3915876"/>
              <a:ext cx="66075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4.7 V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2" name="Rectangle 51">
                  <a:extLst>
                    <a:ext uri="{FF2B5EF4-FFF2-40B4-BE49-F238E27FC236}">
                      <a16:creationId xmlns:a16="http://schemas.microsoft.com/office/drawing/2014/main" id="{E54F52D8-1C47-438C-A83A-58D78CCF862F}"/>
                    </a:ext>
                  </a:extLst>
                </p:cNvPr>
                <p:cNvSpPr/>
                <p:nvPr/>
              </p:nvSpPr>
              <p:spPr>
                <a:xfrm>
                  <a:off x="6641709" y="3197010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2" name="Rectangle 51">
                  <a:extLst>
                    <a:ext uri="{FF2B5EF4-FFF2-40B4-BE49-F238E27FC236}">
                      <a16:creationId xmlns:a16="http://schemas.microsoft.com/office/drawing/2014/main" id="{E54F52D8-1C47-438C-A83A-58D78CCF862F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41709" y="3197010"/>
                  <a:ext cx="647357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3" name="Rectangle 52">
                  <a:extLst>
                    <a:ext uri="{FF2B5EF4-FFF2-40B4-BE49-F238E27FC236}">
                      <a16:creationId xmlns:a16="http://schemas.microsoft.com/office/drawing/2014/main" id="{55AC6DF2-1BD6-4D2F-82B8-8EF264A5B15A}"/>
                    </a:ext>
                  </a:extLst>
                </p:cNvPr>
                <p:cNvSpPr/>
                <p:nvPr/>
              </p:nvSpPr>
              <p:spPr>
                <a:xfrm>
                  <a:off x="3981916" y="3397132"/>
                  <a:ext cx="95731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100 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sty m:val="p"/>
                          </m:rPr>
                          <a:rPr lang="el-GR" b="0" i="1" smtClean="0">
                            <a:latin typeface="Cambria Math" panose="02040503050406030204" pitchFamily="18" charset="0"/>
                          </a:rPr>
                          <m:t>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3" name="Rectangle 52">
                  <a:extLst>
                    <a:ext uri="{FF2B5EF4-FFF2-40B4-BE49-F238E27FC236}">
                      <a16:creationId xmlns:a16="http://schemas.microsoft.com/office/drawing/2014/main" id="{55AC6DF2-1BD6-4D2F-82B8-8EF264A5B15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81916" y="3397132"/>
                  <a:ext cx="957313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4" name="Rectangle 53">
                  <a:extLst>
                    <a:ext uri="{FF2B5EF4-FFF2-40B4-BE49-F238E27FC236}">
                      <a16:creationId xmlns:a16="http://schemas.microsoft.com/office/drawing/2014/main" id="{2CE4D2E4-DD55-46CA-A534-5455D23BB155}"/>
                    </a:ext>
                  </a:extLst>
                </p:cNvPr>
                <p:cNvSpPr/>
                <p:nvPr/>
              </p:nvSpPr>
              <p:spPr>
                <a:xfrm>
                  <a:off x="5940876" y="2688167"/>
                  <a:ext cx="70083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latin typeface="Cambria Math" panose="02040503050406030204" pitchFamily="18" charset="0"/>
                          </a:rPr>
                          <m:t>2 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</a:rPr>
                          <m:t>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4" name="Rectangle 53">
                  <a:extLst>
                    <a:ext uri="{FF2B5EF4-FFF2-40B4-BE49-F238E27FC236}">
                      <a16:creationId xmlns:a16="http://schemas.microsoft.com/office/drawing/2014/main" id="{2CE4D2E4-DD55-46CA-A534-5455D23BB15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40876" y="2688167"/>
                  <a:ext cx="700833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15F5E45D-19AB-401D-AC35-E7F36F443E00}"/>
                </a:ext>
              </a:extLst>
            </p:cNvPr>
            <p:cNvSpPr/>
            <p:nvPr/>
          </p:nvSpPr>
          <p:spPr>
            <a:xfrm>
              <a:off x="5225710" y="1975993"/>
              <a:ext cx="43313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8V</a:t>
              </a:r>
            </a:p>
          </p:txBody>
        </p:sp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BE899657-C848-4675-B134-878C018E7DA4}"/>
                </a:ext>
              </a:extLst>
            </p:cNvPr>
            <p:cNvGrpSpPr/>
            <p:nvPr/>
          </p:nvGrpSpPr>
          <p:grpSpPr>
            <a:xfrm>
              <a:off x="3246032" y="3231076"/>
              <a:ext cx="2477702" cy="1887625"/>
              <a:chOff x="2759952" y="3143130"/>
              <a:chExt cx="2477702" cy="1887625"/>
            </a:xfrm>
          </p:grpSpPr>
          <p:grpSp>
            <p:nvGrpSpPr>
              <p:cNvPr id="62" name="Group 61">
                <a:extLst>
                  <a:ext uri="{FF2B5EF4-FFF2-40B4-BE49-F238E27FC236}">
                    <a16:creationId xmlns:a16="http://schemas.microsoft.com/office/drawing/2014/main" id="{F58DAF28-9715-40F0-A2E6-90E7F9905241}"/>
                  </a:ext>
                </a:extLst>
              </p:cNvPr>
              <p:cNvGrpSpPr/>
              <p:nvPr/>
            </p:nvGrpSpPr>
            <p:grpSpPr>
              <a:xfrm rot="5400000" flipH="1">
                <a:off x="3801356" y="3594457"/>
                <a:ext cx="1887625" cy="984971"/>
                <a:chOff x="8441531" y="3421308"/>
                <a:chExt cx="1887625" cy="984971"/>
              </a:xfrm>
            </p:grpSpPr>
            <p:cxnSp>
              <p:nvCxnSpPr>
                <p:cNvPr id="75" name="Straight Connector 74">
                  <a:extLst>
                    <a:ext uri="{FF2B5EF4-FFF2-40B4-BE49-F238E27FC236}">
                      <a16:creationId xmlns:a16="http://schemas.microsoft.com/office/drawing/2014/main" id="{5F429267-2B16-4C66-8E38-C7D149087A0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8841927" y="3028604"/>
                  <a:ext cx="0" cy="800791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6" name="Straight Connector 75">
                  <a:extLst>
                    <a:ext uri="{FF2B5EF4-FFF2-40B4-BE49-F238E27FC236}">
                      <a16:creationId xmlns:a16="http://schemas.microsoft.com/office/drawing/2014/main" id="{96B6230B-4C27-4D5B-9EA2-D96B5FD53AA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V="1">
                  <a:off x="10117335" y="3212505"/>
                  <a:ext cx="3017" cy="42062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Straight Connector 76">
                  <a:extLst>
                    <a:ext uri="{FF2B5EF4-FFF2-40B4-BE49-F238E27FC236}">
                      <a16:creationId xmlns:a16="http://schemas.microsoft.com/office/drawing/2014/main" id="{B7061629-DA4F-4C56-B8C3-6A4B63C9A4FB}"/>
                    </a:ext>
                  </a:extLst>
                </p:cNvPr>
                <p:cNvCxnSpPr/>
                <p:nvPr/>
              </p:nvCxnSpPr>
              <p:spPr>
                <a:xfrm>
                  <a:off x="9294428" y="3857639"/>
                  <a:ext cx="609600" cy="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Straight Arrow Connector 77">
                  <a:extLst>
                    <a:ext uri="{FF2B5EF4-FFF2-40B4-BE49-F238E27FC236}">
                      <a16:creationId xmlns:a16="http://schemas.microsoft.com/office/drawing/2014/main" id="{97319659-552F-4E53-8F48-C721AC0C9724}"/>
                    </a:ext>
                  </a:extLst>
                </p:cNvPr>
                <p:cNvCxnSpPr/>
                <p:nvPr/>
              </p:nvCxnSpPr>
              <p:spPr>
                <a:xfrm>
                  <a:off x="9242323" y="3429000"/>
                  <a:ext cx="206477" cy="436013"/>
                </a:xfrm>
                <a:prstGeom prst="straightConnector1">
                  <a:avLst/>
                </a:prstGeom>
                <a:ln>
                  <a:headEnd type="stealth"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9" name="Straight Connector 78">
                  <a:extLst>
                    <a:ext uri="{FF2B5EF4-FFF2-40B4-BE49-F238E27FC236}">
                      <a16:creationId xmlns:a16="http://schemas.microsoft.com/office/drawing/2014/main" id="{A1BA4B59-0083-4FE5-AFCA-AC463D437A3F}"/>
                    </a:ext>
                  </a:extLst>
                </p:cNvPr>
                <p:cNvCxnSpPr/>
                <p:nvPr/>
              </p:nvCxnSpPr>
              <p:spPr>
                <a:xfrm flipV="1">
                  <a:off x="9743768" y="3428999"/>
                  <a:ext cx="170092" cy="43601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Straight Connector 80">
                  <a:extLst>
                    <a:ext uri="{FF2B5EF4-FFF2-40B4-BE49-F238E27FC236}">
                      <a16:creationId xmlns:a16="http://schemas.microsoft.com/office/drawing/2014/main" id="{6EE5E514-C6A4-456B-BEEA-72303010610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>
                  <a:off x="9316791" y="4131959"/>
                  <a:ext cx="5486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3" name="Group 62">
                <a:extLst>
                  <a:ext uri="{FF2B5EF4-FFF2-40B4-BE49-F238E27FC236}">
                    <a16:creationId xmlns:a16="http://schemas.microsoft.com/office/drawing/2014/main" id="{91098C5D-C72D-42A3-BF2F-3061A3502EB9}"/>
                  </a:ext>
                </a:extLst>
              </p:cNvPr>
              <p:cNvGrpSpPr/>
              <p:nvPr/>
            </p:nvGrpSpPr>
            <p:grpSpPr>
              <a:xfrm rot="16200000">
                <a:off x="3773083" y="3573453"/>
                <a:ext cx="298207" cy="660991"/>
                <a:chOff x="4147623" y="3602364"/>
                <a:chExt cx="297702" cy="797860"/>
              </a:xfrm>
            </p:grpSpPr>
            <p:grpSp>
              <p:nvGrpSpPr>
                <p:cNvPr id="65" name="Group 64">
                  <a:extLst>
                    <a:ext uri="{FF2B5EF4-FFF2-40B4-BE49-F238E27FC236}">
                      <a16:creationId xmlns:a16="http://schemas.microsoft.com/office/drawing/2014/main" id="{9C8F3A3C-3903-4938-BB0D-0DF04BCD42FB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73" name="Straight Connector 72">
                    <a:extLst>
                      <a:ext uri="{FF2B5EF4-FFF2-40B4-BE49-F238E27FC236}">
                        <a16:creationId xmlns:a16="http://schemas.microsoft.com/office/drawing/2014/main" id="{5BB7171B-9FF3-4FC8-98D8-1801110A47F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4" name="Straight Connector 73">
                    <a:extLst>
                      <a:ext uri="{FF2B5EF4-FFF2-40B4-BE49-F238E27FC236}">
                        <a16:creationId xmlns:a16="http://schemas.microsoft.com/office/drawing/2014/main" id="{0ADABAED-94B8-4701-BDA6-721D457E26E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66" name="Group 65">
                  <a:extLst>
                    <a:ext uri="{FF2B5EF4-FFF2-40B4-BE49-F238E27FC236}">
                      <a16:creationId xmlns:a16="http://schemas.microsoft.com/office/drawing/2014/main" id="{07C90886-053A-4D5D-ACD8-A94AFF0893E0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71" name="Straight Connector 70">
                    <a:extLst>
                      <a:ext uri="{FF2B5EF4-FFF2-40B4-BE49-F238E27FC236}">
                        <a16:creationId xmlns:a16="http://schemas.microsoft.com/office/drawing/2014/main" id="{901AC5BC-D765-4F3C-86B1-D06A2D3264B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" name="Straight Connector 71">
                    <a:extLst>
                      <a:ext uri="{FF2B5EF4-FFF2-40B4-BE49-F238E27FC236}">
                        <a16:creationId xmlns:a16="http://schemas.microsoft.com/office/drawing/2014/main" id="{DD1BC299-9EE0-43FC-AC56-D0B7FCEE8E8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67" name="Group 66">
                  <a:extLst>
                    <a:ext uri="{FF2B5EF4-FFF2-40B4-BE49-F238E27FC236}">
                      <a16:creationId xmlns:a16="http://schemas.microsoft.com/office/drawing/2014/main" id="{7B87A0FB-7FEF-4F4F-91A3-AF123DE73EC1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69" name="Straight Connector 68">
                    <a:extLst>
                      <a:ext uri="{FF2B5EF4-FFF2-40B4-BE49-F238E27FC236}">
                        <a16:creationId xmlns:a16="http://schemas.microsoft.com/office/drawing/2014/main" id="{DED1DEEE-B3B3-4612-9990-D63DCECE540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0" name="Straight Connector 69">
                    <a:extLst>
                      <a:ext uri="{FF2B5EF4-FFF2-40B4-BE49-F238E27FC236}">
                        <a16:creationId xmlns:a16="http://schemas.microsoft.com/office/drawing/2014/main" id="{FDEEA590-71C9-4125-83C9-0A488B9BD3D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68" name="Straight Connector 67">
                  <a:extLst>
                    <a:ext uri="{FF2B5EF4-FFF2-40B4-BE49-F238E27FC236}">
                      <a16:creationId xmlns:a16="http://schemas.microsoft.com/office/drawing/2014/main" id="{ABD96F98-B9E6-48DD-998D-38FA8B397F5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4339175F-11AF-4A43-A6BD-CFA10FF614E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59952" y="3888925"/>
                <a:ext cx="82541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42B68525-A832-4422-813F-C07EB7C76235}"/>
                </a:ext>
              </a:extLst>
            </p:cNvPr>
            <p:cNvGrpSpPr/>
            <p:nvPr/>
          </p:nvGrpSpPr>
          <p:grpSpPr>
            <a:xfrm>
              <a:off x="5540808" y="5103098"/>
              <a:ext cx="365760" cy="128268"/>
              <a:chOff x="1360627" y="3631962"/>
              <a:chExt cx="365760" cy="128268"/>
            </a:xfrm>
          </p:grpSpPr>
          <p:grpSp>
            <p:nvGrpSpPr>
              <p:cNvPr id="58" name="Group 57">
                <a:extLst>
                  <a:ext uri="{FF2B5EF4-FFF2-40B4-BE49-F238E27FC236}">
                    <a16:creationId xmlns:a16="http://schemas.microsoft.com/office/drawing/2014/main" id="{3AA2F42A-D464-4EAF-84C2-FC4A1A917460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60" name="Straight Connector 59">
                  <a:extLst>
                    <a:ext uri="{FF2B5EF4-FFF2-40B4-BE49-F238E27FC236}">
                      <a16:creationId xmlns:a16="http://schemas.microsoft.com/office/drawing/2014/main" id="{0A2B5AF1-C5BB-4D12-B0D4-8720EA35F155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Straight Connector 60">
                  <a:extLst>
                    <a:ext uri="{FF2B5EF4-FFF2-40B4-BE49-F238E27FC236}">
                      <a16:creationId xmlns:a16="http://schemas.microsoft.com/office/drawing/2014/main" id="{6B1C70A5-5D66-4C4A-A486-9BAF92734352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9" name="Straight Connector 58">
                <a:extLst>
                  <a:ext uri="{FF2B5EF4-FFF2-40B4-BE49-F238E27FC236}">
                    <a16:creationId xmlns:a16="http://schemas.microsoft.com/office/drawing/2014/main" id="{40A24671-CD55-48C0-B556-2470887C538D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91" name="Content Placeholder 2">
            <a:extLst>
              <a:ext uri="{FF2B5EF4-FFF2-40B4-BE49-F238E27FC236}">
                <a16:creationId xmlns:a16="http://schemas.microsoft.com/office/drawing/2014/main" id="{E9F45BDE-72C5-492D-A434-91870B64A23B}"/>
              </a:ext>
            </a:extLst>
          </p:cNvPr>
          <p:cNvSpPr txBox="1">
            <a:spLocks/>
          </p:cNvSpPr>
          <p:nvPr/>
        </p:nvSpPr>
        <p:spPr>
          <a:xfrm>
            <a:off x="6524859" y="2347964"/>
            <a:ext cx="4340098" cy="38057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Does this make sense??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92" name="Content Placeholder 2">
            <a:extLst>
              <a:ext uri="{FF2B5EF4-FFF2-40B4-BE49-F238E27FC236}">
                <a16:creationId xmlns:a16="http://schemas.microsoft.com/office/drawing/2014/main" id="{0D6EC5C9-B3FC-4841-990F-50871F301589}"/>
              </a:ext>
            </a:extLst>
          </p:cNvPr>
          <p:cNvSpPr txBox="1">
            <a:spLocks/>
          </p:cNvSpPr>
          <p:nvPr/>
        </p:nvSpPr>
        <p:spPr>
          <a:xfrm>
            <a:off x="5448922" y="3612242"/>
            <a:ext cx="1023407" cy="3805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= 0 V</a:t>
            </a:r>
          </a:p>
        </p:txBody>
      </p:sp>
      <p:sp>
        <p:nvSpPr>
          <p:cNvPr id="93" name="Content Placeholder 2">
            <a:extLst>
              <a:ext uri="{FF2B5EF4-FFF2-40B4-BE49-F238E27FC236}">
                <a16:creationId xmlns:a16="http://schemas.microsoft.com/office/drawing/2014/main" id="{D5758A80-9E9F-4E95-997C-369E91F3FB37}"/>
              </a:ext>
            </a:extLst>
          </p:cNvPr>
          <p:cNvSpPr txBox="1">
            <a:spLocks/>
          </p:cNvSpPr>
          <p:nvPr/>
        </p:nvSpPr>
        <p:spPr>
          <a:xfrm>
            <a:off x="6524859" y="3400542"/>
            <a:ext cx="5504645" cy="5392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It puts the transistor in saturation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94" name="Content Placeholder 2">
            <a:extLst>
              <a:ext uri="{FF2B5EF4-FFF2-40B4-BE49-F238E27FC236}">
                <a16:creationId xmlns:a16="http://schemas.microsoft.com/office/drawing/2014/main" id="{5FB7712B-CDD2-4B9A-B623-46D6FEB583E6}"/>
              </a:ext>
            </a:extLst>
          </p:cNvPr>
          <p:cNvSpPr txBox="1">
            <a:spLocks/>
          </p:cNvSpPr>
          <p:nvPr/>
        </p:nvSpPr>
        <p:spPr>
          <a:xfrm>
            <a:off x="6524859" y="3960363"/>
            <a:ext cx="5504645" cy="8007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The equations and models that we used </a:t>
            </a:r>
            <a:r>
              <a:rPr lang="en-US" sz="2400" dirty="0">
                <a:solidFill>
                  <a:srgbClr val="FF0000"/>
                </a:solidFill>
              </a:rPr>
              <a:t>do not </a:t>
            </a:r>
            <a:r>
              <a:rPr lang="en-US" sz="2400" dirty="0">
                <a:solidFill>
                  <a:srgbClr val="0070C0"/>
                </a:solidFill>
              </a:rPr>
              <a:t>apply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95" name="Content Placeholder 2">
            <a:extLst>
              <a:ext uri="{FF2B5EF4-FFF2-40B4-BE49-F238E27FC236}">
                <a16:creationId xmlns:a16="http://schemas.microsoft.com/office/drawing/2014/main" id="{842038CF-BFAF-478F-95B6-4BF41367E01F}"/>
              </a:ext>
            </a:extLst>
          </p:cNvPr>
          <p:cNvSpPr txBox="1">
            <a:spLocks/>
          </p:cNvSpPr>
          <p:nvPr/>
        </p:nvSpPr>
        <p:spPr>
          <a:xfrm>
            <a:off x="8186874" y="2831269"/>
            <a:ext cx="1568834" cy="40115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No!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  <p:sp>
        <p:nvSpPr>
          <p:cNvPr id="96" name="Content Placeholder 2">
            <a:extLst>
              <a:ext uri="{FF2B5EF4-FFF2-40B4-BE49-F238E27FC236}">
                <a16:creationId xmlns:a16="http://schemas.microsoft.com/office/drawing/2014/main" id="{0EF796BA-8044-4A28-8D99-AE602D172F69}"/>
              </a:ext>
            </a:extLst>
          </p:cNvPr>
          <p:cNvSpPr txBox="1">
            <a:spLocks/>
          </p:cNvSpPr>
          <p:nvPr/>
        </p:nvSpPr>
        <p:spPr>
          <a:xfrm>
            <a:off x="6961876" y="4783340"/>
            <a:ext cx="4018829" cy="4037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 err="1">
                <a:solidFill>
                  <a:srgbClr val="FF0000"/>
                </a:solidFill>
              </a:rPr>
              <a:t>V</a:t>
            </a:r>
            <a:r>
              <a:rPr lang="en-US" sz="2000" baseline="-25000" dirty="0" err="1">
                <a:solidFill>
                  <a:srgbClr val="FF0000"/>
                </a:solidFill>
              </a:rPr>
              <a:t>out</a:t>
            </a:r>
            <a:r>
              <a:rPr lang="en-US" sz="2000" baseline="-25000" dirty="0">
                <a:solidFill>
                  <a:srgbClr val="FF0000"/>
                </a:solidFill>
              </a:rPr>
              <a:t> </a:t>
            </a:r>
            <a:r>
              <a:rPr lang="en-US" sz="2000" dirty="0">
                <a:solidFill>
                  <a:srgbClr val="FF0000"/>
                </a:solidFill>
              </a:rPr>
              <a:t>= </a:t>
            </a:r>
            <a:r>
              <a:rPr lang="en-US" sz="2000" dirty="0" err="1">
                <a:solidFill>
                  <a:srgbClr val="FF0000"/>
                </a:solidFill>
              </a:rPr>
              <a:t>V</a:t>
            </a:r>
            <a:r>
              <a:rPr lang="en-US" sz="2000" baseline="-25000" dirty="0" err="1">
                <a:solidFill>
                  <a:srgbClr val="FF0000"/>
                </a:solidFill>
              </a:rPr>
              <a:t>CE,sat</a:t>
            </a:r>
            <a:r>
              <a:rPr lang="en-US" sz="2000" dirty="0">
                <a:solidFill>
                  <a:srgbClr val="FF0000"/>
                </a:solidFill>
              </a:rPr>
              <a:t> = 0.2 V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7" name="Rectangle 96">
                <a:extLst>
                  <a:ext uri="{FF2B5EF4-FFF2-40B4-BE49-F238E27FC236}">
                    <a16:creationId xmlns:a16="http://schemas.microsoft.com/office/drawing/2014/main" id="{D882B04D-4737-428C-A9E8-FDFBD6E85218}"/>
                  </a:ext>
                </a:extLst>
              </p:cNvPr>
              <p:cNvSpPr/>
              <p:nvPr/>
            </p:nvSpPr>
            <p:spPr>
              <a:xfrm>
                <a:off x="3330005" y="3043088"/>
                <a:ext cx="43172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7" name="Rectangle 96">
                <a:extLst>
                  <a:ext uri="{FF2B5EF4-FFF2-40B4-BE49-F238E27FC236}">
                    <a16:creationId xmlns:a16="http://schemas.microsoft.com/office/drawing/2014/main" id="{D882B04D-4737-428C-A9E8-FDFBD6E8521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30005" y="3043088"/>
                <a:ext cx="431720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8" name="Straight Arrow Connector 97">
            <a:extLst>
              <a:ext uri="{FF2B5EF4-FFF2-40B4-BE49-F238E27FC236}">
                <a16:creationId xmlns:a16="http://schemas.microsoft.com/office/drawing/2014/main" id="{8FB75D09-AC26-456A-ACE8-98E56DA5AD06}"/>
              </a:ext>
            </a:extLst>
          </p:cNvPr>
          <p:cNvCxnSpPr>
            <a:cxnSpLocks/>
          </p:cNvCxnSpPr>
          <p:nvPr/>
        </p:nvCxnSpPr>
        <p:spPr>
          <a:xfrm>
            <a:off x="3693644" y="3001048"/>
            <a:ext cx="1702" cy="5448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9" name="Content Placeholder 2">
                <a:extLst>
                  <a:ext uri="{FF2B5EF4-FFF2-40B4-BE49-F238E27FC236}">
                    <a16:creationId xmlns:a16="http://schemas.microsoft.com/office/drawing/2014/main" id="{6E57A3D5-BE03-4A2E-AFBB-06F91281D91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961875" y="5422169"/>
                <a:ext cx="4018829" cy="40378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>
                    <a:solidFill>
                      <a:srgbClr val="FF0000"/>
                    </a:solidFill>
                  </a:rPr>
                  <a:t>I</a:t>
                </a:r>
                <a:r>
                  <a:rPr lang="en-US" sz="2000" baseline="-25000" dirty="0">
                    <a:solidFill>
                      <a:srgbClr val="FF0000"/>
                    </a:solidFill>
                  </a:rPr>
                  <a:t>C </a:t>
                </a:r>
                <a:r>
                  <a:rPr lang="en-US" sz="2000" dirty="0">
                    <a:solidFill>
                      <a:srgbClr val="FF0000"/>
                    </a:solidFill>
                  </a:rPr>
                  <a:t>= (8 V - 0.2 V) /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2 </m:t>
                    </m:r>
                    <m:r>
                      <a:rPr lang="en-US" sz="20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m:rPr>
                        <m:nor/>
                      </m:rPr>
                      <a:rPr lang="en-US" sz="2000">
                        <a:solidFill>
                          <a:srgbClr val="FF0000"/>
                        </a:solidFill>
                      </a:rPr>
                      <m:t>Ω</m:t>
                    </m:r>
                    <m:r>
                      <m:rPr>
                        <m:nor/>
                      </m:rPr>
                      <a:rPr lang="en-US" sz="2000" b="0" i="0" smtClean="0">
                        <a:solidFill>
                          <a:srgbClr val="FF0000"/>
                        </a:solidFill>
                      </a:rPr>
                      <m:t> = 3.9 </m:t>
                    </m:r>
                    <m:r>
                      <m:rPr>
                        <m:nor/>
                      </m:rPr>
                      <a:rPr lang="en-US" sz="2000" b="0" i="0" smtClean="0">
                        <a:solidFill>
                          <a:srgbClr val="FF0000"/>
                        </a:solidFill>
                      </a:rPr>
                      <m:t>mA</m:t>
                    </m:r>
                  </m:oMath>
                </a14:m>
                <a:r>
                  <a:rPr lang="en-US" sz="2000" dirty="0">
                    <a:solidFill>
                      <a:srgbClr val="FF0000"/>
                    </a:solidFill>
                  </a:rPr>
                  <a:t>  </a:t>
                </a:r>
              </a:p>
            </p:txBody>
          </p:sp>
        </mc:Choice>
        <mc:Fallback xmlns="">
          <p:sp>
            <p:nvSpPr>
              <p:cNvPr id="99" name="Content Placeholder 2">
                <a:extLst>
                  <a:ext uri="{FF2B5EF4-FFF2-40B4-BE49-F238E27FC236}">
                    <a16:creationId xmlns:a16="http://schemas.microsoft.com/office/drawing/2014/main" id="{6E57A3D5-BE03-4A2E-AFBB-06F91281D9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61875" y="5422169"/>
                <a:ext cx="4018829" cy="403787"/>
              </a:xfrm>
              <a:prstGeom prst="rect">
                <a:avLst/>
              </a:prstGeom>
              <a:blipFill>
                <a:blip r:embed="rId6"/>
                <a:stretch>
                  <a:fillRect l="-1517" t="-14925" b="-164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32287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" grpId="0"/>
      <p:bldP spid="92" grpId="0"/>
      <p:bldP spid="92" grpId="1"/>
      <p:bldP spid="93" grpId="0"/>
      <p:bldP spid="94" grpId="0"/>
      <p:bldP spid="95" grpId="0"/>
      <p:bldP spid="96" grpId="0"/>
      <p:bldP spid="9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8AB501-4863-4524-8CB0-4CCBDB7688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995784-9C57-42D6-9FB8-E8803E19DB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5762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0276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dirty="0"/>
              <a:t>Common Emitter Amplifier Circuit Practice Problem 4</a:t>
            </a:r>
          </a:p>
        </p:txBody>
      </p:sp>
      <p:sp>
        <p:nvSpPr>
          <p:cNvPr id="80" name="Content Placeholder 2">
            <a:extLst>
              <a:ext uri="{FF2B5EF4-FFF2-40B4-BE49-F238E27FC236}">
                <a16:creationId xmlns:a16="http://schemas.microsoft.com/office/drawing/2014/main" id="{7A89F640-9C03-447A-8F82-7C01D8642D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1234" y="1233936"/>
            <a:ext cx="10515600" cy="113619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A transistor with </a:t>
            </a:r>
            <a:r>
              <a:rPr lang="el-GR" dirty="0"/>
              <a:t>β</a:t>
            </a:r>
            <a:r>
              <a:rPr lang="en-US" dirty="0"/>
              <a:t> = 80, </a:t>
            </a:r>
            <a:r>
              <a:rPr lang="en-US" dirty="0" err="1"/>
              <a:t>V</a:t>
            </a:r>
            <a:r>
              <a:rPr lang="en-US" baseline="-25000" dirty="0" err="1"/>
              <a:t>BE,on</a:t>
            </a:r>
            <a:r>
              <a:rPr lang="en-US" dirty="0"/>
              <a:t> = 0.7 V, </a:t>
            </a:r>
            <a:r>
              <a:rPr lang="en-US" dirty="0" err="1"/>
              <a:t>V</a:t>
            </a:r>
            <a:r>
              <a:rPr lang="en-US" baseline="-25000" dirty="0" err="1"/>
              <a:t>CE,sat</a:t>
            </a:r>
            <a:r>
              <a:rPr lang="en-US" dirty="0"/>
              <a:t> = 0.2 V is biased as shown.  Design the circuit so that the output voltage is 5 V and the collector current is 2 mA</a:t>
            </a:r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500810AC-E403-4E48-855E-B9B512ABFC41}"/>
              </a:ext>
            </a:extLst>
          </p:cNvPr>
          <p:cNvGrpSpPr/>
          <p:nvPr/>
        </p:nvGrpSpPr>
        <p:grpSpPr>
          <a:xfrm>
            <a:off x="845166" y="2216610"/>
            <a:ext cx="3663184" cy="3535405"/>
            <a:chOff x="1577903" y="2559499"/>
            <a:chExt cx="3663184" cy="3535405"/>
          </a:xfrm>
        </p:grpSpPr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69D5D8EA-6097-4561-A3B4-7C5114DEEE14}"/>
                </a:ext>
              </a:extLst>
            </p:cNvPr>
            <p:cNvGrpSpPr/>
            <p:nvPr/>
          </p:nvGrpSpPr>
          <p:grpSpPr>
            <a:xfrm>
              <a:off x="3542030" y="3560604"/>
              <a:ext cx="298207" cy="660991"/>
              <a:chOff x="4147623" y="3602364"/>
              <a:chExt cx="297702" cy="797860"/>
            </a:xfrm>
          </p:grpSpPr>
          <p:grpSp>
            <p:nvGrpSpPr>
              <p:cNvPr id="89" name="Group 88">
                <a:extLst>
                  <a:ext uri="{FF2B5EF4-FFF2-40B4-BE49-F238E27FC236}">
                    <a16:creationId xmlns:a16="http://schemas.microsoft.com/office/drawing/2014/main" id="{03DCF4FF-5AD9-4B98-AE56-5738488872CD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08" name="Straight Connector 107">
                  <a:extLst>
                    <a:ext uri="{FF2B5EF4-FFF2-40B4-BE49-F238E27FC236}">
                      <a16:creationId xmlns:a16="http://schemas.microsoft.com/office/drawing/2014/main" id="{7765D86A-B3AA-4D4B-821D-C02E97C7976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9" name="Straight Connector 108">
                  <a:extLst>
                    <a:ext uri="{FF2B5EF4-FFF2-40B4-BE49-F238E27FC236}">
                      <a16:creationId xmlns:a16="http://schemas.microsoft.com/office/drawing/2014/main" id="{EA354DAF-AB2A-480C-94E4-52D4320DF2E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0" name="Group 89">
                <a:extLst>
                  <a:ext uri="{FF2B5EF4-FFF2-40B4-BE49-F238E27FC236}">
                    <a16:creationId xmlns:a16="http://schemas.microsoft.com/office/drawing/2014/main" id="{F7B07047-CAEF-4A7A-8BF9-109BDCED1D2D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06" name="Straight Connector 105">
                  <a:extLst>
                    <a:ext uri="{FF2B5EF4-FFF2-40B4-BE49-F238E27FC236}">
                      <a16:creationId xmlns:a16="http://schemas.microsoft.com/office/drawing/2014/main" id="{57CB6783-CB4A-4E9B-AFAE-6BCF9A04C86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7" name="Straight Connector 106">
                  <a:extLst>
                    <a:ext uri="{FF2B5EF4-FFF2-40B4-BE49-F238E27FC236}">
                      <a16:creationId xmlns:a16="http://schemas.microsoft.com/office/drawing/2014/main" id="{0C4B7224-7A95-4672-8714-720BE8FC5C6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2" name="Group 101">
                <a:extLst>
                  <a:ext uri="{FF2B5EF4-FFF2-40B4-BE49-F238E27FC236}">
                    <a16:creationId xmlns:a16="http://schemas.microsoft.com/office/drawing/2014/main" id="{C1403E80-E242-47B2-BB05-55754D2266F5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870D08BE-2F02-4B11-A165-90E0C70ECC5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D4378231-7B02-42F3-A284-47E580F33CD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03" name="Straight Connector 102">
                <a:extLst>
                  <a:ext uri="{FF2B5EF4-FFF2-40B4-BE49-F238E27FC236}">
                    <a16:creationId xmlns:a16="http://schemas.microsoft.com/office/drawing/2014/main" id="{67835EC8-4E8C-4E80-8E79-EF1BE5AF85A5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80ADE231-0CCE-4709-992D-009A601A0199}"/>
                </a:ext>
              </a:extLst>
            </p:cNvPr>
            <p:cNvCxnSpPr>
              <a:cxnSpLocks/>
            </p:cNvCxnSpPr>
            <p:nvPr/>
          </p:nvCxnSpPr>
          <p:spPr>
            <a:xfrm>
              <a:off x="3686922" y="3217124"/>
              <a:ext cx="0" cy="3657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06942B6A-9A67-4882-8015-AFFAE38B4622}"/>
                </a:ext>
              </a:extLst>
            </p:cNvPr>
            <p:cNvCxnSpPr/>
            <p:nvPr/>
          </p:nvCxnSpPr>
          <p:spPr>
            <a:xfrm flipV="1">
              <a:off x="3720153" y="4366376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6" name="Rectangle 55">
                  <a:extLst>
                    <a:ext uri="{FF2B5EF4-FFF2-40B4-BE49-F238E27FC236}">
                      <a16:creationId xmlns:a16="http://schemas.microsoft.com/office/drawing/2014/main" id="{35047070-9A20-4DE8-8F76-0E3150F43AE0}"/>
                    </a:ext>
                  </a:extLst>
                </p:cNvPr>
                <p:cNvSpPr/>
                <p:nvPr/>
              </p:nvSpPr>
              <p:spPr>
                <a:xfrm>
                  <a:off x="4593730" y="4198636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6" name="Rectangle 55">
                  <a:extLst>
                    <a:ext uri="{FF2B5EF4-FFF2-40B4-BE49-F238E27FC236}">
                      <a16:creationId xmlns:a16="http://schemas.microsoft.com/office/drawing/2014/main" id="{35047070-9A20-4DE8-8F76-0E3150F43AE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93730" y="4198636"/>
                  <a:ext cx="647357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7" name="Rectangle 56">
                  <a:extLst>
                    <a:ext uri="{FF2B5EF4-FFF2-40B4-BE49-F238E27FC236}">
                      <a16:creationId xmlns:a16="http://schemas.microsoft.com/office/drawing/2014/main" id="{A7D31122-F369-4C5A-8318-851D1A22F291}"/>
                    </a:ext>
                  </a:extLst>
                </p:cNvPr>
                <p:cNvSpPr/>
                <p:nvPr/>
              </p:nvSpPr>
              <p:spPr>
                <a:xfrm>
                  <a:off x="1873063" y="4207384"/>
                  <a:ext cx="1388329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  <m:r>
                          <a:rPr lang="en-US" b="0" i="1" baseline="-25000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=??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sty m:val="p"/>
                          </m:rPr>
                          <a:rPr lang="el-GR" b="0" i="1" smtClean="0">
                            <a:latin typeface="Cambria Math" panose="02040503050406030204" pitchFamily="18" charset="0"/>
                          </a:rPr>
                          <m:t>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7" name="Rectangle 56">
                  <a:extLst>
                    <a:ext uri="{FF2B5EF4-FFF2-40B4-BE49-F238E27FC236}">
                      <a16:creationId xmlns:a16="http://schemas.microsoft.com/office/drawing/2014/main" id="{A7D31122-F369-4C5A-8318-851D1A22F29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73063" y="4207384"/>
                  <a:ext cx="1388329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8" name="Rectangle 57">
                  <a:extLst>
                    <a:ext uri="{FF2B5EF4-FFF2-40B4-BE49-F238E27FC236}">
                      <a16:creationId xmlns:a16="http://schemas.microsoft.com/office/drawing/2014/main" id="{879FAFFA-F5C5-49DE-A325-2DFE6353AF21}"/>
                    </a:ext>
                  </a:extLst>
                </p:cNvPr>
                <p:cNvSpPr/>
                <p:nvPr/>
              </p:nvSpPr>
              <p:spPr>
                <a:xfrm>
                  <a:off x="3848744" y="3654763"/>
                  <a:ext cx="1312603" cy="64633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latin typeface="Cambria Math" panose="02040503050406030204" pitchFamily="18" charset="0"/>
                          </a:rPr>
                          <m:t>𝑅</m:t>
                        </m:r>
                        <m:r>
                          <a:rPr lang="en-US" i="1" baseline="-2500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=??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</a:rPr>
                          <m:t>Ω</m:t>
                        </m:r>
                      </m:oMath>
                    </m:oMathPara>
                  </a14:m>
                  <a:endParaRPr lang="en-US" dirty="0"/>
                </a:p>
                <a:p>
                  <a:endParaRPr lang="en-US" dirty="0"/>
                </a:p>
              </p:txBody>
            </p:sp>
          </mc:Choice>
          <mc:Fallback xmlns="">
            <p:sp>
              <p:nvSpPr>
                <p:cNvPr id="58" name="Rectangle 57">
                  <a:extLst>
                    <a:ext uri="{FF2B5EF4-FFF2-40B4-BE49-F238E27FC236}">
                      <a16:creationId xmlns:a16="http://schemas.microsoft.com/office/drawing/2014/main" id="{879FAFFA-F5C5-49DE-A325-2DFE6353AF2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48744" y="3654763"/>
                  <a:ext cx="1312603" cy="646331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D5C2D836-A9F2-4010-96F4-39CE31C5D86C}"/>
                </a:ext>
              </a:extLst>
            </p:cNvPr>
            <p:cNvSpPr/>
            <p:nvPr/>
          </p:nvSpPr>
          <p:spPr>
            <a:xfrm>
              <a:off x="2492904" y="2559499"/>
              <a:ext cx="60305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10 V</a:t>
              </a:r>
            </a:p>
          </p:txBody>
        </p:sp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D8BED9A9-6E31-459A-8B8D-3974EFFE4AA0}"/>
                </a:ext>
              </a:extLst>
            </p:cNvPr>
            <p:cNvGrpSpPr/>
            <p:nvPr/>
          </p:nvGrpSpPr>
          <p:grpSpPr>
            <a:xfrm>
              <a:off x="1577903" y="4214879"/>
              <a:ext cx="2130877" cy="1767366"/>
              <a:chOff x="3099092" y="3263395"/>
              <a:chExt cx="2130877" cy="1767366"/>
            </a:xfrm>
          </p:grpSpPr>
          <p:grpSp>
            <p:nvGrpSpPr>
              <p:cNvPr id="69" name="Group 68">
                <a:extLst>
                  <a:ext uri="{FF2B5EF4-FFF2-40B4-BE49-F238E27FC236}">
                    <a16:creationId xmlns:a16="http://schemas.microsoft.com/office/drawing/2014/main" id="{B67EEE74-BD1C-4E5A-B490-616B0F4E9B3E}"/>
                  </a:ext>
                </a:extLst>
              </p:cNvPr>
              <p:cNvGrpSpPr/>
              <p:nvPr/>
            </p:nvGrpSpPr>
            <p:grpSpPr>
              <a:xfrm rot="5400000" flipH="1">
                <a:off x="3857646" y="3658437"/>
                <a:ext cx="1767366" cy="977281"/>
                <a:chOff x="8441531" y="3428998"/>
                <a:chExt cx="1767366" cy="977281"/>
              </a:xfrm>
            </p:grpSpPr>
            <p:cxnSp>
              <p:nvCxnSpPr>
                <p:cNvPr id="83" name="Straight Connector 82">
                  <a:extLst>
                    <a:ext uri="{FF2B5EF4-FFF2-40B4-BE49-F238E27FC236}">
                      <a16:creationId xmlns:a16="http://schemas.microsoft.com/office/drawing/2014/main" id="{1BA04EB4-DAAE-409F-9E65-486B33F4AD3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8841927" y="3028604"/>
                  <a:ext cx="0" cy="800791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>
                  <a:extLst>
                    <a:ext uri="{FF2B5EF4-FFF2-40B4-BE49-F238E27FC236}">
                      <a16:creationId xmlns:a16="http://schemas.microsoft.com/office/drawing/2014/main" id="{05378C71-0549-4FAA-9369-3E8F287AC0D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V="1">
                  <a:off x="10061084" y="3284203"/>
                  <a:ext cx="3017" cy="29260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5" name="Straight Connector 84">
                  <a:extLst>
                    <a:ext uri="{FF2B5EF4-FFF2-40B4-BE49-F238E27FC236}">
                      <a16:creationId xmlns:a16="http://schemas.microsoft.com/office/drawing/2014/main" id="{5EE9775E-C167-42D0-AE01-5D57DAF6DA89}"/>
                    </a:ext>
                  </a:extLst>
                </p:cNvPr>
                <p:cNvCxnSpPr/>
                <p:nvPr/>
              </p:nvCxnSpPr>
              <p:spPr>
                <a:xfrm>
                  <a:off x="9294428" y="3857639"/>
                  <a:ext cx="609600" cy="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6" name="Straight Arrow Connector 85">
                  <a:extLst>
                    <a:ext uri="{FF2B5EF4-FFF2-40B4-BE49-F238E27FC236}">
                      <a16:creationId xmlns:a16="http://schemas.microsoft.com/office/drawing/2014/main" id="{43CE5D6D-44D8-434E-B682-5D341F248564}"/>
                    </a:ext>
                  </a:extLst>
                </p:cNvPr>
                <p:cNvCxnSpPr/>
                <p:nvPr/>
              </p:nvCxnSpPr>
              <p:spPr>
                <a:xfrm>
                  <a:off x="9242323" y="3429000"/>
                  <a:ext cx="206477" cy="436013"/>
                </a:xfrm>
                <a:prstGeom prst="straightConnector1">
                  <a:avLst/>
                </a:prstGeom>
                <a:ln>
                  <a:headEnd type="stealth"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7" name="Straight Connector 86">
                  <a:extLst>
                    <a:ext uri="{FF2B5EF4-FFF2-40B4-BE49-F238E27FC236}">
                      <a16:creationId xmlns:a16="http://schemas.microsoft.com/office/drawing/2014/main" id="{E2BFB9CF-038A-4400-8D05-EF862EDBD50A}"/>
                    </a:ext>
                  </a:extLst>
                </p:cNvPr>
                <p:cNvCxnSpPr/>
                <p:nvPr/>
              </p:nvCxnSpPr>
              <p:spPr>
                <a:xfrm flipV="1">
                  <a:off x="9743768" y="3428999"/>
                  <a:ext cx="170092" cy="43601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8" name="Straight Connector 87">
                  <a:extLst>
                    <a:ext uri="{FF2B5EF4-FFF2-40B4-BE49-F238E27FC236}">
                      <a16:creationId xmlns:a16="http://schemas.microsoft.com/office/drawing/2014/main" id="{71B72DF7-3A1D-479C-8DC2-DD0BD99029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>
                  <a:off x="9316791" y="4131959"/>
                  <a:ext cx="5486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0" name="Group 69">
                <a:extLst>
                  <a:ext uri="{FF2B5EF4-FFF2-40B4-BE49-F238E27FC236}">
                    <a16:creationId xmlns:a16="http://schemas.microsoft.com/office/drawing/2014/main" id="{412E514C-BE8C-441D-B3B3-138B8CD0DA98}"/>
                  </a:ext>
                </a:extLst>
              </p:cNvPr>
              <p:cNvGrpSpPr/>
              <p:nvPr/>
            </p:nvGrpSpPr>
            <p:grpSpPr>
              <a:xfrm rot="16200000">
                <a:off x="3773083" y="3573453"/>
                <a:ext cx="298207" cy="660991"/>
                <a:chOff x="4147623" y="3602364"/>
                <a:chExt cx="297702" cy="797860"/>
              </a:xfrm>
            </p:grpSpPr>
            <p:grpSp>
              <p:nvGrpSpPr>
                <p:cNvPr id="72" name="Group 71">
                  <a:extLst>
                    <a:ext uri="{FF2B5EF4-FFF2-40B4-BE49-F238E27FC236}">
                      <a16:creationId xmlns:a16="http://schemas.microsoft.com/office/drawing/2014/main" id="{33A84582-3813-4F7C-BE57-0E4A05B33CEE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81" name="Straight Connector 80">
                    <a:extLst>
                      <a:ext uri="{FF2B5EF4-FFF2-40B4-BE49-F238E27FC236}">
                        <a16:creationId xmlns:a16="http://schemas.microsoft.com/office/drawing/2014/main" id="{F3E81AC1-9E8E-4A6F-A8C4-DB761AECE28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2" name="Straight Connector 81">
                    <a:extLst>
                      <a:ext uri="{FF2B5EF4-FFF2-40B4-BE49-F238E27FC236}">
                        <a16:creationId xmlns:a16="http://schemas.microsoft.com/office/drawing/2014/main" id="{DD8E007D-F4EA-4F16-B698-D619BAEADC5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73" name="Group 72">
                  <a:extLst>
                    <a:ext uri="{FF2B5EF4-FFF2-40B4-BE49-F238E27FC236}">
                      <a16:creationId xmlns:a16="http://schemas.microsoft.com/office/drawing/2014/main" id="{56DB9549-0AF2-4C5E-96C1-1F88E2422677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78" name="Straight Connector 77">
                    <a:extLst>
                      <a:ext uri="{FF2B5EF4-FFF2-40B4-BE49-F238E27FC236}">
                        <a16:creationId xmlns:a16="http://schemas.microsoft.com/office/drawing/2014/main" id="{F2C5C609-D112-45AB-B81D-B33DD33C692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9" name="Straight Connector 78">
                    <a:extLst>
                      <a:ext uri="{FF2B5EF4-FFF2-40B4-BE49-F238E27FC236}">
                        <a16:creationId xmlns:a16="http://schemas.microsoft.com/office/drawing/2014/main" id="{B8C217AD-B2E9-48CE-8AFA-63AC4F1B293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74" name="Group 73">
                  <a:extLst>
                    <a:ext uri="{FF2B5EF4-FFF2-40B4-BE49-F238E27FC236}">
                      <a16:creationId xmlns:a16="http://schemas.microsoft.com/office/drawing/2014/main" id="{6C36D6F9-F997-4FCC-8C9F-FAB11FEF0868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76" name="Straight Connector 75">
                    <a:extLst>
                      <a:ext uri="{FF2B5EF4-FFF2-40B4-BE49-F238E27FC236}">
                        <a16:creationId xmlns:a16="http://schemas.microsoft.com/office/drawing/2014/main" id="{2259D4BB-CBA2-4981-AA4F-166894FBD35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7" name="Straight Connector 76">
                    <a:extLst>
                      <a:ext uri="{FF2B5EF4-FFF2-40B4-BE49-F238E27FC236}">
                        <a16:creationId xmlns:a16="http://schemas.microsoft.com/office/drawing/2014/main" id="{B5307746-BE82-454D-A349-A28B9C84697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75" name="Straight Connector 74">
                  <a:extLst>
                    <a:ext uri="{FF2B5EF4-FFF2-40B4-BE49-F238E27FC236}">
                      <a16:creationId xmlns:a16="http://schemas.microsoft.com/office/drawing/2014/main" id="{289CFB1F-8F39-45C2-B4B4-1B8192D9591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1" name="Straight Connector 70">
                <a:extLst>
                  <a:ext uri="{FF2B5EF4-FFF2-40B4-BE49-F238E27FC236}">
                    <a16:creationId xmlns:a16="http://schemas.microsoft.com/office/drawing/2014/main" id="{79C637AD-0CF7-4850-9510-D15673312A6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099092" y="3899400"/>
                <a:ext cx="48627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1" name="Group 60">
              <a:extLst>
                <a:ext uri="{FF2B5EF4-FFF2-40B4-BE49-F238E27FC236}">
                  <a16:creationId xmlns:a16="http://schemas.microsoft.com/office/drawing/2014/main" id="{1807F7F5-B9CA-46EA-83E5-3C15CE13AC57}"/>
                </a:ext>
              </a:extLst>
            </p:cNvPr>
            <p:cNvGrpSpPr/>
            <p:nvPr/>
          </p:nvGrpSpPr>
          <p:grpSpPr>
            <a:xfrm>
              <a:off x="3533539" y="5966636"/>
              <a:ext cx="365760" cy="128268"/>
              <a:chOff x="1360627" y="3631962"/>
              <a:chExt cx="365760" cy="128268"/>
            </a:xfrm>
          </p:grpSpPr>
          <p:grpSp>
            <p:nvGrpSpPr>
              <p:cNvPr id="65" name="Group 64">
                <a:extLst>
                  <a:ext uri="{FF2B5EF4-FFF2-40B4-BE49-F238E27FC236}">
                    <a16:creationId xmlns:a16="http://schemas.microsoft.com/office/drawing/2014/main" id="{AEC6982B-2A9B-4C74-A5AD-9AE55631DA0C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67" name="Straight Connector 66">
                  <a:extLst>
                    <a:ext uri="{FF2B5EF4-FFF2-40B4-BE49-F238E27FC236}">
                      <a16:creationId xmlns:a16="http://schemas.microsoft.com/office/drawing/2014/main" id="{24307909-2F82-4530-9380-DEC8F3952A54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" name="Straight Connector 67">
                  <a:extLst>
                    <a:ext uri="{FF2B5EF4-FFF2-40B4-BE49-F238E27FC236}">
                      <a16:creationId xmlns:a16="http://schemas.microsoft.com/office/drawing/2014/main" id="{7635411A-FE9D-4049-8882-5423380C850F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FE988F96-5F9D-4249-9DBC-6C0FF6904E03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B3A8B506-C94B-43F8-B68D-8D1AABC6286B}"/>
                </a:ext>
              </a:extLst>
            </p:cNvPr>
            <p:cNvCxnSpPr>
              <a:cxnSpLocks/>
            </p:cNvCxnSpPr>
            <p:nvPr/>
          </p:nvCxnSpPr>
          <p:spPr>
            <a:xfrm>
              <a:off x="1577903" y="3217124"/>
              <a:ext cx="0" cy="16408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69D19F43-10A8-4759-9035-4587D2E7B34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577903" y="3217124"/>
              <a:ext cx="210901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86066E7D-28F9-4A34-A97F-463AD57F42AD}"/>
                </a:ext>
              </a:extLst>
            </p:cNvPr>
            <p:cNvCxnSpPr>
              <a:cxnSpLocks/>
            </p:cNvCxnSpPr>
            <p:nvPr/>
          </p:nvCxnSpPr>
          <p:spPr>
            <a:xfrm>
              <a:off x="2582816" y="2942804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0" name="Content Placeholder 2">
            <a:extLst>
              <a:ext uri="{FF2B5EF4-FFF2-40B4-BE49-F238E27FC236}">
                <a16:creationId xmlns:a16="http://schemas.microsoft.com/office/drawing/2014/main" id="{D40FDD55-14B3-4804-A211-97962FE6575B}"/>
              </a:ext>
            </a:extLst>
          </p:cNvPr>
          <p:cNvSpPr txBox="1">
            <a:spLocks/>
          </p:cNvSpPr>
          <p:nvPr/>
        </p:nvSpPr>
        <p:spPr>
          <a:xfrm>
            <a:off x="7328006" y="2769870"/>
            <a:ext cx="3524251" cy="4037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10 V –2 mA* R</a:t>
            </a:r>
            <a:r>
              <a:rPr lang="en-US" sz="2000" baseline="-25000" dirty="0"/>
              <a:t>C  </a:t>
            </a:r>
            <a:r>
              <a:rPr lang="en-US" sz="2000" dirty="0"/>
              <a:t>= 5 V </a:t>
            </a:r>
          </a:p>
        </p:txBody>
      </p:sp>
      <p:sp>
        <p:nvSpPr>
          <p:cNvPr id="111" name="Content Placeholder 2">
            <a:extLst>
              <a:ext uri="{FF2B5EF4-FFF2-40B4-BE49-F238E27FC236}">
                <a16:creationId xmlns:a16="http://schemas.microsoft.com/office/drawing/2014/main" id="{D742190F-8B43-4BB1-BF84-944859751BF9}"/>
              </a:ext>
            </a:extLst>
          </p:cNvPr>
          <p:cNvSpPr txBox="1">
            <a:spLocks/>
          </p:cNvSpPr>
          <p:nvPr/>
        </p:nvSpPr>
        <p:spPr>
          <a:xfrm>
            <a:off x="6512159" y="2276531"/>
            <a:ext cx="4340098" cy="38057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Apply KVL through the collector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12" name="Content Placeholder 2">
            <a:extLst>
              <a:ext uri="{FF2B5EF4-FFF2-40B4-BE49-F238E27FC236}">
                <a16:creationId xmlns:a16="http://schemas.microsoft.com/office/drawing/2014/main" id="{4BFB67B5-161A-4303-B122-E171E124276F}"/>
              </a:ext>
            </a:extLst>
          </p:cNvPr>
          <p:cNvSpPr txBox="1">
            <a:spLocks/>
          </p:cNvSpPr>
          <p:nvPr/>
        </p:nvSpPr>
        <p:spPr>
          <a:xfrm>
            <a:off x="6512159" y="3322098"/>
            <a:ext cx="4340098" cy="38057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Solve for the collector resistance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3" name="Content Placeholder 2">
                <a:extLst>
                  <a:ext uri="{FF2B5EF4-FFF2-40B4-BE49-F238E27FC236}">
                    <a16:creationId xmlns:a16="http://schemas.microsoft.com/office/drawing/2014/main" id="{944B32D1-1702-4D73-817F-217DBD4F1C4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328005" y="3903740"/>
                <a:ext cx="4018829" cy="40378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/>
                  <a:t>R</a:t>
                </a:r>
                <a:r>
                  <a:rPr lang="en-US" sz="2000" baseline="-25000" dirty="0"/>
                  <a:t>C </a:t>
                </a:r>
                <a:r>
                  <a:rPr lang="en-US" sz="2000" dirty="0"/>
                  <a:t>= (10 V – 5 V) /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2 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𝑚𝐴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000" dirty="0"/>
                  <a:t>=  2.5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𝑘</m:t>
                    </m:r>
                    <m:r>
                      <m:rPr>
                        <m:nor/>
                      </m:rPr>
                      <a:rPr lang="en-US" sz="2000"/>
                      <m:t>Ω</m:t>
                    </m:r>
                  </m:oMath>
                </a14:m>
                <a:r>
                  <a:rPr lang="en-US" sz="2000" dirty="0"/>
                  <a:t> </a:t>
                </a:r>
              </a:p>
            </p:txBody>
          </p:sp>
        </mc:Choice>
        <mc:Fallback xmlns="">
          <p:sp>
            <p:nvSpPr>
              <p:cNvPr id="113" name="Content Placeholder 2">
                <a:extLst>
                  <a:ext uri="{FF2B5EF4-FFF2-40B4-BE49-F238E27FC236}">
                    <a16:creationId xmlns:a16="http://schemas.microsoft.com/office/drawing/2014/main" id="{944B32D1-1702-4D73-817F-217DBD4F1C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28005" y="3903740"/>
                <a:ext cx="4018829" cy="403787"/>
              </a:xfrm>
              <a:prstGeom prst="rect">
                <a:avLst/>
              </a:prstGeom>
              <a:blipFill>
                <a:blip r:embed="rId5"/>
                <a:stretch>
                  <a:fillRect l="-1517" t="-14925" b="-164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4" name="Content Placeholder 2">
            <a:extLst>
              <a:ext uri="{FF2B5EF4-FFF2-40B4-BE49-F238E27FC236}">
                <a16:creationId xmlns:a16="http://schemas.microsoft.com/office/drawing/2014/main" id="{9D887797-6A6B-4E5F-B1F9-8A12E4CF2D47}"/>
              </a:ext>
            </a:extLst>
          </p:cNvPr>
          <p:cNvSpPr txBox="1">
            <a:spLocks/>
          </p:cNvSpPr>
          <p:nvPr/>
        </p:nvSpPr>
        <p:spPr>
          <a:xfrm>
            <a:off x="6512159" y="4407827"/>
            <a:ext cx="4340098" cy="38057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Solve for the base current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15" name="Content Placeholder 2">
            <a:extLst>
              <a:ext uri="{FF2B5EF4-FFF2-40B4-BE49-F238E27FC236}">
                <a16:creationId xmlns:a16="http://schemas.microsoft.com/office/drawing/2014/main" id="{959DCDF4-E741-4320-A0F5-02818131C77D}"/>
              </a:ext>
            </a:extLst>
          </p:cNvPr>
          <p:cNvSpPr txBox="1">
            <a:spLocks/>
          </p:cNvSpPr>
          <p:nvPr/>
        </p:nvSpPr>
        <p:spPr>
          <a:xfrm>
            <a:off x="7295555" y="5007484"/>
            <a:ext cx="1061046" cy="35974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I</a:t>
            </a:r>
            <a:r>
              <a:rPr lang="en-US" sz="2000" baseline="-25000" dirty="0"/>
              <a:t>C </a:t>
            </a:r>
            <a:r>
              <a:rPr lang="en-US" sz="2000" dirty="0"/>
              <a:t>= </a:t>
            </a:r>
            <a:r>
              <a:rPr lang="el-GR" sz="2000" dirty="0"/>
              <a:t>β</a:t>
            </a:r>
            <a:r>
              <a:rPr lang="en-US" sz="2000" dirty="0"/>
              <a:t> I</a:t>
            </a:r>
            <a:r>
              <a:rPr lang="en-US" sz="2000" baseline="-25000" dirty="0"/>
              <a:t>B</a:t>
            </a:r>
            <a:endParaRPr lang="en-US" sz="2000" dirty="0"/>
          </a:p>
        </p:txBody>
      </p:sp>
      <p:sp>
        <p:nvSpPr>
          <p:cNvPr id="127" name="Content Placeholder 2">
            <a:extLst>
              <a:ext uri="{FF2B5EF4-FFF2-40B4-BE49-F238E27FC236}">
                <a16:creationId xmlns:a16="http://schemas.microsoft.com/office/drawing/2014/main" id="{DFE602A1-656F-43D7-947C-99C89C372AF1}"/>
              </a:ext>
            </a:extLst>
          </p:cNvPr>
          <p:cNvSpPr txBox="1">
            <a:spLocks/>
          </p:cNvSpPr>
          <p:nvPr/>
        </p:nvSpPr>
        <p:spPr>
          <a:xfrm>
            <a:off x="6472620" y="5777319"/>
            <a:ext cx="4340098" cy="38057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Solve for the base resistance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9" name="Content Placeholder 2">
                <a:extLst>
                  <a:ext uri="{FF2B5EF4-FFF2-40B4-BE49-F238E27FC236}">
                    <a16:creationId xmlns:a16="http://schemas.microsoft.com/office/drawing/2014/main" id="{A08BEEAC-D5FB-408B-90AB-FA0209007A9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512159" y="6260843"/>
                <a:ext cx="4018829" cy="40378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/>
                  <a:t>R</a:t>
                </a:r>
                <a:r>
                  <a:rPr lang="en-US" sz="2000" baseline="-25000" dirty="0"/>
                  <a:t>B </a:t>
                </a:r>
                <a:r>
                  <a:rPr lang="en-US" sz="2000" dirty="0"/>
                  <a:t>= (10 V – 0.7 V) / 25 </a:t>
                </a:r>
                <a:r>
                  <a:rPr lang="el-GR" sz="2000" dirty="0"/>
                  <a:t>μ</a:t>
                </a:r>
                <a:r>
                  <a:rPr lang="en-US" sz="2000" dirty="0"/>
                  <a:t>A =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372 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𝑘</m:t>
                    </m:r>
                    <m:r>
                      <m:rPr>
                        <m:nor/>
                      </m:rPr>
                      <a:rPr lang="en-US" sz="2000"/>
                      <m:t>Ω</m:t>
                    </m:r>
                  </m:oMath>
                </a14:m>
                <a:r>
                  <a:rPr lang="en-US" sz="2000" dirty="0"/>
                  <a:t> </a:t>
                </a:r>
              </a:p>
            </p:txBody>
          </p:sp>
        </mc:Choice>
        <mc:Fallback>
          <p:sp>
            <p:nvSpPr>
              <p:cNvPr id="129" name="Content Placeholder 2">
                <a:extLst>
                  <a:ext uri="{FF2B5EF4-FFF2-40B4-BE49-F238E27FC236}">
                    <a16:creationId xmlns:a16="http://schemas.microsoft.com/office/drawing/2014/main" id="{A08BEEAC-D5FB-408B-90AB-FA0209007A9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12159" y="6260843"/>
                <a:ext cx="4018829" cy="403787"/>
              </a:xfrm>
              <a:prstGeom prst="rect">
                <a:avLst/>
              </a:prstGeom>
              <a:blipFill>
                <a:blip r:embed="rId6"/>
                <a:stretch>
                  <a:fillRect l="-1515" t="-15152" b="-181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0" name="Rectangle 129">
                <a:extLst>
                  <a:ext uri="{FF2B5EF4-FFF2-40B4-BE49-F238E27FC236}">
                    <a16:creationId xmlns:a16="http://schemas.microsoft.com/office/drawing/2014/main" id="{39345D32-DE18-496B-83A1-32598FA33B42}"/>
                  </a:ext>
                </a:extLst>
              </p:cNvPr>
              <p:cNvSpPr/>
              <p:nvPr/>
            </p:nvSpPr>
            <p:spPr>
              <a:xfrm>
                <a:off x="2324168" y="3180374"/>
                <a:ext cx="43172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0" name="Rectangle 129">
                <a:extLst>
                  <a:ext uri="{FF2B5EF4-FFF2-40B4-BE49-F238E27FC236}">
                    <a16:creationId xmlns:a16="http://schemas.microsoft.com/office/drawing/2014/main" id="{39345D32-DE18-496B-83A1-32598FA33B4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24168" y="3180374"/>
                <a:ext cx="431720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1" name="Straight Arrow Connector 130">
            <a:extLst>
              <a:ext uri="{FF2B5EF4-FFF2-40B4-BE49-F238E27FC236}">
                <a16:creationId xmlns:a16="http://schemas.microsoft.com/office/drawing/2014/main" id="{891950F1-AA6F-4EB3-B6CE-A4E1E9ED3795}"/>
              </a:ext>
            </a:extLst>
          </p:cNvPr>
          <p:cNvCxnSpPr>
            <a:cxnSpLocks/>
          </p:cNvCxnSpPr>
          <p:nvPr/>
        </p:nvCxnSpPr>
        <p:spPr>
          <a:xfrm>
            <a:off x="2687807" y="3138334"/>
            <a:ext cx="1702" cy="5448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2" name="Content Placeholder 2">
                <a:extLst>
                  <a:ext uri="{FF2B5EF4-FFF2-40B4-BE49-F238E27FC236}">
                    <a16:creationId xmlns:a16="http://schemas.microsoft.com/office/drawing/2014/main" id="{DDB643D8-F5C2-4BE5-B9BB-C7DE57D1FED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219992" y="4965274"/>
                <a:ext cx="1592726" cy="38057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2 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𝑚𝐴</m:t>
                    </m:r>
                  </m:oMath>
                </a14:m>
                <a:r>
                  <a:rPr lang="en-US" sz="2000" baseline="-25000" dirty="0"/>
                  <a:t> </a:t>
                </a:r>
                <a:r>
                  <a:rPr lang="en-US" sz="2000" dirty="0"/>
                  <a:t>= 80 I</a:t>
                </a:r>
                <a:r>
                  <a:rPr lang="en-US" sz="2000" baseline="-25000" dirty="0"/>
                  <a:t>B </a:t>
                </a:r>
                <a:endParaRPr lang="en-US" sz="2000" dirty="0"/>
              </a:p>
            </p:txBody>
          </p:sp>
        </mc:Choice>
        <mc:Fallback xmlns="">
          <p:sp>
            <p:nvSpPr>
              <p:cNvPr id="92" name="Content Placeholder 2">
                <a:extLst>
                  <a:ext uri="{FF2B5EF4-FFF2-40B4-BE49-F238E27FC236}">
                    <a16:creationId xmlns:a16="http://schemas.microsoft.com/office/drawing/2014/main" id="{DDB643D8-F5C2-4BE5-B9BB-C7DE57D1FED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19992" y="4965274"/>
                <a:ext cx="1592726" cy="380578"/>
              </a:xfrm>
              <a:prstGeom prst="rect">
                <a:avLst/>
              </a:prstGeom>
              <a:blipFill>
                <a:blip r:embed="rId8"/>
                <a:stretch>
                  <a:fillRect t="-17742" b="-258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3" name="Content Placeholder 2">
                <a:extLst>
                  <a:ext uri="{FF2B5EF4-FFF2-40B4-BE49-F238E27FC236}">
                    <a16:creationId xmlns:a16="http://schemas.microsoft.com/office/drawing/2014/main" id="{43E64A02-6284-4B1A-A6CE-04C2DF71165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295555" y="5422770"/>
                <a:ext cx="1592726" cy="38057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000" dirty="0"/>
                      <m:t>I</m:t>
                    </m:r>
                    <m:r>
                      <m:rPr>
                        <m:nor/>
                      </m:rPr>
                      <a:rPr lang="en-US" sz="2000" baseline="-25000" dirty="0"/>
                      <m:t>B</m:t>
                    </m:r>
                  </m:oMath>
                </a14:m>
                <a:r>
                  <a:rPr lang="en-US" sz="2000" baseline="-25000" dirty="0"/>
                  <a:t> </a:t>
                </a:r>
                <a:r>
                  <a:rPr lang="en-US" sz="2000" dirty="0"/>
                  <a:t>= 25 </a:t>
                </a:r>
                <a:r>
                  <a:rPr lang="el-GR" sz="2000" dirty="0"/>
                  <a:t>μ</a:t>
                </a:r>
                <a:r>
                  <a:rPr lang="en-US" sz="2000" dirty="0"/>
                  <a:t>A</a:t>
                </a:r>
              </a:p>
            </p:txBody>
          </p:sp>
        </mc:Choice>
        <mc:Fallback xmlns="">
          <p:sp>
            <p:nvSpPr>
              <p:cNvPr id="93" name="Content Placeholder 2">
                <a:extLst>
                  <a:ext uri="{FF2B5EF4-FFF2-40B4-BE49-F238E27FC236}">
                    <a16:creationId xmlns:a16="http://schemas.microsoft.com/office/drawing/2014/main" id="{43E64A02-6284-4B1A-A6CE-04C2DF71165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95555" y="5422770"/>
                <a:ext cx="1592726" cy="380578"/>
              </a:xfrm>
              <a:prstGeom prst="rect">
                <a:avLst/>
              </a:prstGeom>
              <a:blipFill>
                <a:blip r:embed="rId9"/>
                <a:stretch>
                  <a:fillRect t="-17742" b="-258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89263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" grpId="0"/>
      <p:bldP spid="111" grpId="0"/>
      <p:bldP spid="112" grpId="0"/>
      <p:bldP spid="113" grpId="0"/>
      <p:bldP spid="114" grpId="0"/>
      <p:bldP spid="115" grpId="0"/>
      <p:bldP spid="127" grpId="0"/>
      <p:bldP spid="129" grpId="0"/>
      <p:bldP spid="92" grpId="0"/>
      <p:bldP spid="9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DB07D2-20E0-471E-AE46-455D29445D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1834D7-8940-4935-9092-EE52E9EA63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2520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0276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dirty="0"/>
              <a:t>Common Emitter Amplifier Circuit Practice Problem 5</a:t>
            </a:r>
          </a:p>
        </p:txBody>
      </p:sp>
      <p:sp>
        <p:nvSpPr>
          <p:cNvPr id="80" name="Content Placeholder 2">
            <a:extLst>
              <a:ext uri="{FF2B5EF4-FFF2-40B4-BE49-F238E27FC236}">
                <a16:creationId xmlns:a16="http://schemas.microsoft.com/office/drawing/2014/main" id="{7A89F640-9C03-447A-8F82-7C01D8642D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1234" y="1233937"/>
            <a:ext cx="10515600" cy="74890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An </a:t>
            </a:r>
            <a:r>
              <a:rPr lang="en-US" dirty="0" err="1"/>
              <a:t>npn</a:t>
            </a:r>
            <a:r>
              <a:rPr lang="en-US" dirty="0"/>
              <a:t> transistor with </a:t>
            </a:r>
            <a:r>
              <a:rPr lang="el-GR" dirty="0"/>
              <a:t>β</a:t>
            </a:r>
            <a:r>
              <a:rPr lang="en-US" dirty="0"/>
              <a:t> = 80, </a:t>
            </a:r>
            <a:r>
              <a:rPr lang="en-US" dirty="0" err="1"/>
              <a:t>V</a:t>
            </a:r>
            <a:r>
              <a:rPr lang="en-US" baseline="-25000" dirty="0" err="1"/>
              <a:t>BE,on</a:t>
            </a:r>
            <a:r>
              <a:rPr lang="en-US" dirty="0"/>
              <a:t> = 0.7 V, </a:t>
            </a:r>
            <a:r>
              <a:rPr lang="en-US" dirty="0" err="1"/>
              <a:t>V</a:t>
            </a:r>
            <a:r>
              <a:rPr lang="en-US" baseline="-25000" dirty="0" err="1"/>
              <a:t>CE,sat</a:t>
            </a:r>
            <a:r>
              <a:rPr lang="en-US" dirty="0"/>
              <a:t> = 0.2 V is biased as shown.  Find the DC currents and the output voltage</a:t>
            </a:r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id="{CAE7539E-561A-4BE3-BB19-6FFB334CB5F8}"/>
              </a:ext>
            </a:extLst>
          </p:cNvPr>
          <p:cNvGrpSpPr/>
          <p:nvPr/>
        </p:nvGrpSpPr>
        <p:grpSpPr>
          <a:xfrm>
            <a:off x="824946" y="2368690"/>
            <a:ext cx="4482589" cy="3255373"/>
            <a:chOff x="2806477" y="1975993"/>
            <a:chExt cx="4482589" cy="3255373"/>
          </a:xfrm>
        </p:grpSpPr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751E2522-6747-45A5-BA75-81D4BDA4A3B0}"/>
                </a:ext>
              </a:extLst>
            </p:cNvPr>
            <p:cNvGrpSpPr/>
            <p:nvPr/>
          </p:nvGrpSpPr>
          <p:grpSpPr>
            <a:xfrm>
              <a:off x="5547065" y="2565992"/>
              <a:ext cx="298207" cy="660991"/>
              <a:chOff x="4147623" y="3602364"/>
              <a:chExt cx="297702" cy="797860"/>
            </a:xfrm>
          </p:grpSpPr>
          <p:grpSp>
            <p:nvGrpSpPr>
              <p:cNvPr id="82" name="Group 81">
                <a:extLst>
                  <a:ext uri="{FF2B5EF4-FFF2-40B4-BE49-F238E27FC236}">
                    <a16:creationId xmlns:a16="http://schemas.microsoft.com/office/drawing/2014/main" id="{09F2BAE0-476B-4A19-9D4E-475F5E6DCD7D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90" name="Straight Connector 89">
                  <a:extLst>
                    <a:ext uri="{FF2B5EF4-FFF2-40B4-BE49-F238E27FC236}">
                      <a16:creationId xmlns:a16="http://schemas.microsoft.com/office/drawing/2014/main" id="{F79465DB-AD51-441D-885B-2377EBD42FF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E65A8B82-6287-49F7-92A0-7CD6F224581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3" name="Group 82">
                <a:extLst>
                  <a:ext uri="{FF2B5EF4-FFF2-40B4-BE49-F238E27FC236}">
                    <a16:creationId xmlns:a16="http://schemas.microsoft.com/office/drawing/2014/main" id="{25A7645D-CDB1-4070-BF9A-DEAFFF8E70C1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88" name="Straight Connector 87">
                  <a:extLst>
                    <a:ext uri="{FF2B5EF4-FFF2-40B4-BE49-F238E27FC236}">
                      <a16:creationId xmlns:a16="http://schemas.microsoft.com/office/drawing/2014/main" id="{140B4C93-A333-4939-9D86-558F0212076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9" name="Straight Connector 88">
                  <a:extLst>
                    <a:ext uri="{FF2B5EF4-FFF2-40B4-BE49-F238E27FC236}">
                      <a16:creationId xmlns:a16="http://schemas.microsoft.com/office/drawing/2014/main" id="{3FA58520-7B2E-4BBC-ACCE-6F84884D22F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4" name="Group 83">
                <a:extLst>
                  <a:ext uri="{FF2B5EF4-FFF2-40B4-BE49-F238E27FC236}">
                    <a16:creationId xmlns:a16="http://schemas.microsoft.com/office/drawing/2014/main" id="{19DACFEE-36C5-4693-ADB5-ED062BC67ECB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86" name="Straight Connector 85">
                  <a:extLst>
                    <a:ext uri="{FF2B5EF4-FFF2-40B4-BE49-F238E27FC236}">
                      <a16:creationId xmlns:a16="http://schemas.microsoft.com/office/drawing/2014/main" id="{1CFC5E90-3D18-49F9-B4AC-42BEE3A6380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7" name="Straight Connector 86">
                  <a:extLst>
                    <a:ext uri="{FF2B5EF4-FFF2-40B4-BE49-F238E27FC236}">
                      <a16:creationId xmlns:a16="http://schemas.microsoft.com/office/drawing/2014/main" id="{43E8B490-D047-4FF8-A224-5FC04D4B71F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5" name="Straight Connector 84">
                <a:extLst>
                  <a:ext uri="{FF2B5EF4-FFF2-40B4-BE49-F238E27FC236}">
                    <a16:creationId xmlns:a16="http://schemas.microsoft.com/office/drawing/2014/main" id="{A670A3AC-EDBF-4EF1-92EB-C3E1D8DF9C70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D765D899-4A9A-4E03-AED5-DABAD2CA8495}"/>
                </a:ext>
              </a:extLst>
            </p:cNvPr>
            <p:cNvCxnSpPr>
              <a:cxnSpLocks/>
            </p:cNvCxnSpPr>
            <p:nvPr/>
          </p:nvCxnSpPr>
          <p:spPr>
            <a:xfrm>
              <a:off x="5693606" y="2296039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92AB9FC5-534D-4C4A-91E0-5700C3FDD859}"/>
                </a:ext>
              </a:extLst>
            </p:cNvPr>
            <p:cNvCxnSpPr/>
            <p:nvPr/>
          </p:nvCxnSpPr>
          <p:spPr>
            <a:xfrm flipV="1">
              <a:off x="5713763" y="3409834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20A73812-2F53-4897-8F52-B91907318213}"/>
                </a:ext>
              </a:extLst>
            </p:cNvPr>
            <p:cNvSpPr/>
            <p:nvPr/>
          </p:nvSpPr>
          <p:spPr>
            <a:xfrm>
              <a:off x="2806477" y="3612669"/>
              <a:ext cx="66075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4.7 V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2" name="Rectangle 51">
                  <a:extLst>
                    <a:ext uri="{FF2B5EF4-FFF2-40B4-BE49-F238E27FC236}">
                      <a16:creationId xmlns:a16="http://schemas.microsoft.com/office/drawing/2014/main" id="{087BBC5E-81FF-449E-A8FB-D78CE2BB4CDD}"/>
                    </a:ext>
                  </a:extLst>
                </p:cNvPr>
                <p:cNvSpPr/>
                <p:nvPr/>
              </p:nvSpPr>
              <p:spPr>
                <a:xfrm>
                  <a:off x="6641709" y="3197010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2" name="Rectangle 51">
                  <a:extLst>
                    <a:ext uri="{FF2B5EF4-FFF2-40B4-BE49-F238E27FC236}">
                      <a16:creationId xmlns:a16="http://schemas.microsoft.com/office/drawing/2014/main" id="{087BBC5E-81FF-449E-A8FB-D78CE2BB4CD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41709" y="3197010"/>
                  <a:ext cx="647357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3" name="Rectangle 52">
                  <a:extLst>
                    <a:ext uri="{FF2B5EF4-FFF2-40B4-BE49-F238E27FC236}">
                      <a16:creationId xmlns:a16="http://schemas.microsoft.com/office/drawing/2014/main" id="{DC17F157-EED8-411C-892B-B40AA8E8B492}"/>
                    </a:ext>
                  </a:extLst>
                </p:cNvPr>
                <p:cNvSpPr/>
                <p:nvPr/>
              </p:nvSpPr>
              <p:spPr>
                <a:xfrm>
                  <a:off x="3981916" y="3397132"/>
                  <a:ext cx="95731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100 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sty m:val="p"/>
                          </m:rPr>
                          <a:rPr lang="el-GR" b="0" i="1" smtClean="0">
                            <a:latin typeface="Cambria Math" panose="02040503050406030204" pitchFamily="18" charset="0"/>
                          </a:rPr>
                          <m:t>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3" name="Rectangle 52">
                  <a:extLst>
                    <a:ext uri="{FF2B5EF4-FFF2-40B4-BE49-F238E27FC236}">
                      <a16:creationId xmlns:a16="http://schemas.microsoft.com/office/drawing/2014/main" id="{DC17F157-EED8-411C-892B-B40AA8E8B49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81916" y="3397132"/>
                  <a:ext cx="957313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4" name="Rectangle 53">
                  <a:extLst>
                    <a:ext uri="{FF2B5EF4-FFF2-40B4-BE49-F238E27FC236}">
                      <a16:creationId xmlns:a16="http://schemas.microsoft.com/office/drawing/2014/main" id="{4E197C5E-22CF-4296-BE74-68D07431DE95}"/>
                    </a:ext>
                  </a:extLst>
                </p:cNvPr>
                <p:cNvSpPr/>
                <p:nvPr/>
              </p:nvSpPr>
              <p:spPr>
                <a:xfrm>
                  <a:off x="5940876" y="2688167"/>
                  <a:ext cx="70083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</a:rPr>
                          <m:t>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4" name="Rectangle 53">
                  <a:extLst>
                    <a:ext uri="{FF2B5EF4-FFF2-40B4-BE49-F238E27FC236}">
                      <a16:creationId xmlns:a16="http://schemas.microsoft.com/office/drawing/2014/main" id="{4E197C5E-22CF-4296-BE74-68D07431DE9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40876" y="2688167"/>
                  <a:ext cx="700833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74D70947-C83A-42C2-8B29-93A775E8D493}"/>
                </a:ext>
              </a:extLst>
            </p:cNvPr>
            <p:cNvSpPr/>
            <p:nvPr/>
          </p:nvSpPr>
          <p:spPr>
            <a:xfrm>
              <a:off x="5225710" y="1975993"/>
              <a:ext cx="55015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15V</a:t>
              </a:r>
            </a:p>
          </p:txBody>
        </p:sp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DFD2A126-C7AC-47F5-A8F9-CC9170BD33BC}"/>
                </a:ext>
              </a:extLst>
            </p:cNvPr>
            <p:cNvGrpSpPr/>
            <p:nvPr/>
          </p:nvGrpSpPr>
          <p:grpSpPr>
            <a:xfrm>
              <a:off x="3246032" y="3231076"/>
              <a:ext cx="2477702" cy="1887625"/>
              <a:chOff x="2759952" y="3143130"/>
              <a:chExt cx="2477702" cy="1887625"/>
            </a:xfrm>
          </p:grpSpPr>
          <p:grpSp>
            <p:nvGrpSpPr>
              <p:cNvPr id="62" name="Group 61">
                <a:extLst>
                  <a:ext uri="{FF2B5EF4-FFF2-40B4-BE49-F238E27FC236}">
                    <a16:creationId xmlns:a16="http://schemas.microsoft.com/office/drawing/2014/main" id="{E880960D-C3A4-42AC-92D8-0B1C67747512}"/>
                  </a:ext>
                </a:extLst>
              </p:cNvPr>
              <p:cNvGrpSpPr/>
              <p:nvPr/>
            </p:nvGrpSpPr>
            <p:grpSpPr>
              <a:xfrm rot="5400000" flipH="1">
                <a:off x="3801356" y="3594457"/>
                <a:ext cx="1887625" cy="984971"/>
                <a:chOff x="8441531" y="3421308"/>
                <a:chExt cx="1887625" cy="984971"/>
              </a:xfrm>
            </p:grpSpPr>
            <p:cxnSp>
              <p:nvCxnSpPr>
                <p:cNvPr id="75" name="Straight Connector 74">
                  <a:extLst>
                    <a:ext uri="{FF2B5EF4-FFF2-40B4-BE49-F238E27FC236}">
                      <a16:creationId xmlns:a16="http://schemas.microsoft.com/office/drawing/2014/main" id="{B3C451B9-DBF2-4F3A-8F5F-8814A7C6C03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8841927" y="3028604"/>
                  <a:ext cx="0" cy="800791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6" name="Straight Connector 75">
                  <a:extLst>
                    <a:ext uri="{FF2B5EF4-FFF2-40B4-BE49-F238E27FC236}">
                      <a16:creationId xmlns:a16="http://schemas.microsoft.com/office/drawing/2014/main" id="{B06CE046-5CD2-4DEC-B069-0C2BFDF23DF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V="1">
                  <a:off x="10117335" y="3212505"/>
                  <a:ext cx="3017" cy="42062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Straight Connector 76">
                  <a:extLst>
                    <a:ext uri="{FF2B5EF4-FFF2-40B4-BE49-F238E27FC236}">
                      <a16:creationId xmlns:a16="http://schemas.microsoft.com/office/drawing/2014/main" id="{7D426121-F93A-4E01-8B3A-BA21B1DEA796}"/>
                    </a:ext>
                  </a:extLst>
                </p:cNvPr>
                <p:cNvCxnSpPr/>
                <p:nvPr/>
              </p:nvCxnSpPr>
              <p:spPr>
                <a:xfrm>
                  <a:off x="9294428" y="3857639"/>
                  <a:ext cx="609600" cy="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Straight Arrow Connector 77">
                  <a:extLst>
                    <a:ext uri="{FF2B5EF4-FFF2-40B4-BE49-F238E27FC236}">
                      <a16:creationId xmlns:a16="http://schemas.microsoft.com/office/drawing/2014/main" id="{121DFA56-C074-4C34-9C59-E44FC2E8131F}"/>
                    </a:ext>
                  </a:extLst>
                </p:cNvPr>
                <p:cNvCxnSpPr/>
                <p:nvPr/>
              </p:nvCxnSpPr>
              <p:spPr>
                <a:xfrm>
                  <a:off x="9242323" y="3429000"/>
                  <a:ext cx="206477" cy="436013"/>
                </a:xfrm>
                <a:prstGeom prst="straightConnector1">
                  <a:avLst/>
                </a:prstGeom>
                <a:ln>
                  <a:headEnd type="stealth"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9" name="Straight Connector 78">
                  <a:extLst>
                    <a:ext uri="{FF2B5EF4-FFF2-40B4-BE49-F238E27FC236}">
                      <a16:creationId xmlns:a16="http://schemas.microsoft.com/office/drawing/2014/main" id="{19B56824-F2C1-4948-931A-DDEA25B52FCE}"/>
                    </a:ext>
                  </a:extLst>
                </p:cNvPr>
                <p:cNvCxnSpPr/>
                <p:nvPr/>
              </p:nvCxnSpPr>
              <p:spPr>
                <a:xfrm flipV="1">
                  <a:off x="9743768" y="3428999"/>
                  <a:ext cx="170092" cy="43601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Straight Connector 80">
                  <a:extLst>
                    <a:ext uri="{FF2B5EF4-FFF2-40B4-BE49-F238E27FC236}">
                      <a16:creationId xmlns:a16="http://schemas.microsoft.com/office/drawing/2014/main" id="{0472E340-04A7-4B47-BBB6-FF05661E9E8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>
                  <a:off x="9316791" y="4131959"/>
                  <a:ext cx="5486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3" name="Group 62">
                <a:extLst>
                  <a:ext uri="{FF2B5EF4-FFF2-40B4-BE49-F238E27FC236}">
                    <a16:creationId xmlns:a16="http://schemas.microsoft.com/office/drawing/2014/main" id="{069F6B1C-3395-4592-B9D7-B673A990B227}"/>
                  </a:ext>
                </a:extLst>
              </p:cNvPr>
              <p:cNvGrpSpPr/>
              <p:nvPr/>
            </p:nvGrpSpPr>
            <p:grpSpPr>
              <a:xfrm rot="16200000">
                <a:off x="3773083" y="3573453"/>
                <a:ext cx="298207" cy="660991"/>
                <a:chOff x="4147623" y="3602364"/>
                <a:chExt cx="297702" cy="797860"/>
              </a:xfrm>
            </p:grpSpPr>
            <p:grpSp>
              <p:nvGrpSpPr>
                <p:cNvPr id="65" name="Group 64">
                  <a:extLst>
                    <a:ext uri="{FF2B5EF4-FFF2-40B4-BE49-F238E27FC236}">
                      <a16:creationId xmlns:a16="http://schemas.microsoft.com/office/drawing/2014/main" id="{98A38A15-4141-46BE-84D5-171020531D4C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73" name="Straight Connector 72">
                    <a:extLst>
                      <a:ext uri="{FF2B5EF4-FFF2-40B4-BE49-F238E27FC236}">
                        <a16:creationId xmlns:a16="http://schemas.microsoft.com/office/drawing/2014/main" id="{8482AF58-0198-42EF-BC41-42278B9D9B0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4" name="Straight Connector 73">
                    <a:extLst>
                      <a:ext uri="{FF2B5EF4-FFF2-40B4-BE49-F238E27FC236}">
                        <a16:creationId xmlns:a16="http://schemas.microsoft.com/office/drawing/2014/main" id="{72CCEFE7-FD00-4A52-8EE0-C4252475FB0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66" name="Group 65">
                  <a:extLst>
                    <a:ext uri="{FF2B5EF4-FFF2-40B4-BE49-F238E27FC236}">
                      <a16:creationId xmlns:a16="http://schemas.microsoft.com/office/drawing/2014/main" id="{F5D391D2-A4A5-410B-9AC4-35B7ED2EA216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71" name="Straight Connector 70">
                    <a:extLst>
                      <a:ext uri="{FF2B5EF4-FFF2-40B4-BE49-F238E27FC236}">
                        <a16:creationId xmlns:a16="http://schemas.microsoft.com/office/drawing/2014/main" id="{C4D4A3E4-3289-47E7-B6C9-8B414A6CA0C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" name="Straight Connector 71">
                    <a:extLst>
                      <a:ext uri="{FF2B5EF4-FFF2-40B4-BE49-F238E27FC236}">
                        <a16:creationId xmlns:a16="http://schemas.microsoft.com/office/drawing/2014/main" id="{BDF0B1D2-EEC3-42FB-8146-895278B82D9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67" name="Group 66">
                  <a:extLst>
                    <a:ext uri="{FF2B5EF4-FFF2-40B4-BE49-F238E27FC236}">
                      <a16:creationId xmlns:a16="http://schemas.microsoft.com/office/drawing/2014/main" id="{59823099-1D9E-480D-9837-886370201D25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69" name="Straight Connector 68">
                    <a:extLst>
                      <a:ext uri="{FF2B5EF4-FFF2-40B4-BE49-F238E27FC236}">
                        <a16:creationId xmlns:a16="http://schemas.microsoft.com/office/drawing/2014/main" id="{A570E420-9846-4D3C-94A2-90E69AC1BD8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0" name="Straight Connector 69">
                    <a:extLst>
                      <a:ext uri="{FF2B5EF4-FFF2-40B4-BE49-F238E27FC236}">
                        <a16:creationId xmlns:a16="http://schemas.microsoft.com/office/drawing/2014/main" id="{95288D72-45D6-47D5-9F40-C5B2955D0CD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68" name="Straight Connector 67">
                  <a:extLst>
                    <a:ext uri="{FF2B5EF4-FFF2-40B4-BE49-F238E27FC236}">
                      <a16:creationId xmlns:a16="http://schemas.microsoft.com/office/drawing/2014/main" id="{BCE20B01-782E-492C-A879-6FF8E67EFD8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24B497F2-5057-4640-8924-EB017DAC787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59952" y="3888925"/>
                <a:ext cx="82541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988C1E67-C80F-4822-8718-0F85B8B5D01A}"/>
                </a:ext>
              </a:extLst>
            </p:cNvPr>
            <p:cNvGrpSpPr/>
            <p:nvPr/>
          </p:nvGrpSpPr>
          <p:grpSpPr>
            <a:xfrm>
              <a:off x="5540808" y="5103098"/>
              <a:ext cx="365760" cy="128268"/>
              <a:chOff x="1360627" y="3631962"/>
              <a:chExt cx="365760" cy="128268"/>
            </a:xfrm>
          </p:grpSpPr>
          <p:grpSp>
            <p:nvGrpSpPr>
              <p:cNvPr id="58" name="Group 57">
                <a:extLst>
                  <a:ext uri="{FF2B5EF4-FFF2-40B4-BE49-F238E27FC236}">
                    <a16:creationId xmlns:a16="http://schemas.microsoft.com/office/drawing/2014/main" id="{D03236FE-3AC5-40B2-94CF-FB8248D6E51A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60" name="Straight Connector 59">
                  <a:extLst>
                    <a:ext uri="{FF2B5EF4-FFF2-40B4-BE49-F238E27FC236}">
                      <a16:creationId xmlns:a16="http://schemas.microsoft.com/office/drawing/2014/main" id="{71C18017-5236-4FF3-AC01-E1E23AA60F86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Straight Connector 60">
                  <a:extLst>
                    <a:ext uri="{FF2B5EF4-FFF2-40B4-BE49-F238E27FC236}">
                      <a16:creationId xmlns:a16="http://schemas.microsoft.com/office/drawing/2014/main" id="{BD4A3C0F-B449-4AB8-A117-0468ED7783F9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9" name="Straight Connector 58">
                <a:extLst>
                  <a:ext uri="{FF2B5EF4-FFF2-40B4-BE49-F238E27FC236}">
                    <a16:creationId xmlns:a16="http://schemas.microsoft.com/office/drawing/2014/main" id="{1105CA0B-33F3-4E7A-BEE8-9C0843F5071F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03" name="Content Placeholder 2">
                <a:extLst>
                  <a:ext uri="{FF2B5EF4-FFF2-40B4-BE49-F238E27FC236}">
                    <a16:creationId xmlns:a16="http://schemas.microsoft.com/office/drawing/2014/main" id="{4EF7EE04-53FE-4708-BF7D-23645138247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328006" y="2769870"/>
                <a:ext cx="3524251" cy="40378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/>
                  <a:t>4.7 V – I</a:t>
                </a:r>
                <a:r>
                  <a:rPr lang="en-US" sz="2000" baseline="-25000" dirty="0"/>
                  <a:t>B </a:t>
                </a:r>
                <a:r>
                  <a:rPr lang="en-US" sz="2000" dirty="0"/>
                  <a:t>*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00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𝑘</m:t>
                    </m:r>
                    <m:r>
                      <m:rPr>
                        <m:nor/>
                      </m:rPr>
                      <a:rPr lang="en-US" sz="2000"/>
                      <m:t>Ω</m:t>
                    </m:r>
                  </m:oMath>
                </a14:m>
                <a:r>
                  <a:rPr lang="en-US" sz="2000" dirty="0"/>
                  <a:t> – 0.7 V = 0 </a:t>
                </a:r>
              </a:p>
            </p:txBody>
          </p:sp>
        </mc:Choice>
        <mc:Fallback xmlns="">
          <p:sp>
            <p:nvSpPr>
              <p:cNvPr id="103" name="Content Placeholder 2">
                <a:extLst>
                  <a:ext uri="{FF2B5EF4-FFF2-40B4-BE49-F238E27FC236}">
                    <a16:creationId xmlns:a16="http://schemas.microsoft.com/office/drawing/2014/main" id="{4EF7EE04-53FE-4708-BF7D-23645138247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28006" y="2769870"/>
                <a:ext cx="3524251" cy="403787"/>
              </a:xfrm>
              <a:prstGeom prst="rect">
                <a:avLst/>
              </a:prstGeom>
              <a:blipFill>
                <a:blip r:embed="rId5"/>
                <a:stretch>
                  <a:fillRect l="-1730" t="-14925" b="-164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4" name="Content Placeholder 2">
            <a:extLst>
              <a:ext uri="{FF2B5EF4-FFF2-40B4-BE49-F238E27FC236}">
                <a16:creationId xmlns:a16="http://schemas.microsoft.com/office/drawing/2014/main" id="{E732B570-E9AB-4FA9-8095-A0270C3626C8}"/>
              </a:ext>
            </a:extLst>
          </p:cNvPr>
          <p:cNvSpPr txBox="1">
            <a:spLocks/>
          </p:cNvSpPr>
          <p:nvPr/>
        </p:nvSpPr>
        <p:spPr>
          <a:xfrm>
            <a:off x="6512159" y="2149539"/>
            <a:ext cx="4340098" cy="38057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Apply KVL through the base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05" name="Content Placeholder 2">
            <a:extLst>
              <a:ext uri="{FF2B5EF4-FFF2-40B4-BE49-F238E27FC236}">
                <a16:creationId xmlns:a16="http://schemas.microsoft.com/office/drawing/2014/main" id="{229A617B-C518-40A5-BA42-F7D69D395CB1}"/>
              </a:ext>
            </a:extLst>
          </p:cNvPr>
          <p:cNvSpPr txBox="1">
            <a:spLocks/>
          </p:cNvSpPr>
          <p:nvPr/>
        </p:nvSpPr>
        <p:spPr>
          <a:xfrm>
            <a:off x="6512159" y="3322098"/>
            <a:ext cx="4340098" cy="38057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Solve for the base current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6" name="Content Placeholder 2">
                <a:extLst>
                  <a:ext uri="{FF2B5EF4-FFF2-40B4-BE49-F238E27FC236}">
                    <a16:creationId xmlns:a16="http://schemas.microsoft.com/office/drawing/2014/main" id="{73EDB95F-629D-4269-98D8-B3819E89567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328005" y="3903740"/>
                <a:ext cx="4464261" cy="40378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/>
                  <a:t>I</a:t>
                </a:r>
                <a:r>
                  <a:rPr lang="en-US" sz="2000" baseline="-25000" dirty="0"/>
                  <a:t>B </a:t>
                </a:r>
                <a:r>
                  <a:rPr lang="en-US" sz="2000" dirty="0"/>
                  <a:t>= (4.7 V – 0.7 V) /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00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𝑘</m:t>
                    </m:r>
                    <m:r>
                      <m:rPr>
                        <m:nor/>
                      </m:rPr>
                      <a:rPr lang="en-US" sz="2000"/>
                      <m:t>Ω</m:t>
                    </m:r>
                  </m:oMath>
                </a14:m>
                <a:r>
                  <a:rPr lang="en-US" sz="2000" dirty="0"/>
                  <a:t> =  40 </a:t>
                </a:r>
                <a:r>
                  <a:rPr lang="el-GR" sz="2000" dirty="0"/>
                  <a:t>μ</a:t>
                </a:r>
                <a:r>
                  <a:rPr lang="en-US" sz="2000" dirty="0"/>
                  <a:t>A</a:t>
                </a:r>
              </a:p>
            </p:txBody>
          </p:sp>
        </mc:Choice>
        <mc:Fallback xmlns="">
          <p:sp>
            <p:nvSpPr>
              <p:cNvPr id="106" name="Content Placeholder 2">
                <a:extLst>
                  <a:ext uri="{FF2B5EF4-FFF2-40B4-BE49-F238E27FC236}">
                    <a16:creationId xmlns:a16="http://schemas.microsoft.com/office/drawing/2014/main" id="{73EDB95F-629D-4269-98D8-B3819E8956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28005" y="3903740"/>
                <a:ext cx="4464261" cy="403787"/>
              </a:xfrm>
              <a:prstGeom prst="rect">
                <a:avLst/>
              </a:prstGeom>
              <a:blipFill>
                <a:blip r:embed="rId6"/>
                <a:stretch>
                  <a:fillRect l="-1366" t="-14925" b="-164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7" name="Content Placeholder 2">
            <a:extLst>
              <a:ext uri="{FF2B5EF4-FFF2-40B4-BE49-F238E27FC236}">
                <a16:creationId xmlns:a16="http://schemas.microsoft.com/office/drawing/2014/main" id="{23B6F135-F361-4FE9-8B79-2A9DBD6F3135}"/>
              </a:ext>
            </a:extLst>
          </p:cNvPr>
          <p:cNvSpPr txBox="1">
            <a:spLocks/>
          </p:cNvSpPr>
          <p:nvPr/>
        </p:nvSpPr>
        <p:spPr>
          <a:xfrm>
            <a:off x="6512159" y="4407827"/>
            <a:ext cx="4340098" cy="38057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Solve for the collector current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08" name="Content Placeholder 2">
            <a:extLst>
              <a:ext uri="{FF2B5EF4-FFF2-40B4-BE49-F238E27FC236}">
                <a16:creationId xmlns:a16="http://schemas.microsoft.com/office/drawing/2014/main" id="{A60B2B74-2B56-4498-B131-AF9086400CE8}"/>
              </a:ext>
            </a:extLst>
          </p:cNvPr>
          <p:cNvSpPr txBox="1">
            <a:spLocks/>
          </p:cNvSpPr>
          <p:nvPr/>
        </p:nvSpPr>
        <p:spPr>
          <a:xfrm>
            <a:off x="7295554" y="5007484"/>
            <a:ext cx="4018829" cy="4037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I</a:t>
            </a:r>
            <a:r>
              <a:rPr lang="en-US" sz="2000" baseline="-25000" dirty="0"/>
              <a:t>C </a:t>
            </a:r>
            <a:r>
              <a:rPr lang="en-US" sz="2000" dirty="0"/>
              <a:t>= </a:t>
            </a:r>
            <a:r>
              <a:rPr lang="el-GR" sz="2000" dirty="0"/>
              <a:t>β</a:t>
            </a:r>
            <a:r>
              <a:rPr lang="en-US" sz="2000" dirty="0"/>
              <a:t> I</a:t>
            </a:r>
            <a:r>
              <a:rPr lang="en-US" sz="2000" baseline="-25000" dirty="0"/>
              <a:t>B </a:t>
            </a:r>
            <a:r>
              <a:rPr lang="en-US" sz="2000" dirty="0"/>
              <a:t>= 80 * 40 </a:t>
            </a:r>
            <a:r>
              <a:rPr lang="el-GR" sz="2000" dirty="0"/>
              <a:t>μ</a:t>
            </a:r>
            <a:r>
              <a:rPr lang="en-US" sz="2000" dirty="0"/>
              <a:t>A = 3.2 mA</a:t>
            </a:r>
          </a:p>
        </p:txBody>
      </p:sp>
      <p:sp>
        <p:nvSpPr>
          <p:cNvPr id="109" name="Content Placeholder 2">
            <a:extLst>
              <a:ext uri="{FF2B5EF4-FFF2-40B4-BE49-F238E27FC236}">
                <a16:creationId xmlns:a16="http://schemas.microsoft.com/office/drawing/2014/main" id="{EDFB9FAB-197C-48AE-834B-5ED9EC957BEB}"/>
              </a:ext>
            </a:extLst>
          </p:cNvPr>
          <p:cNvSpPr txBox="1">
            <a:spLocks/>
          </p:cNvSpPr>
          <p:nvPr/>
        </p:nvSpPr>
        <p:spPr>
          <a:xfrm>
            <a:off x="6551576" y="5523936"/>
            <a:ext cx="4340098" cy="38057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Solve for the output voltage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0" name="Content Placeholder 2">
                <a:extLst>
                  <a:ext uri="{FF2B5EF4-FFF2-40B4-BE49-F238E27FC236}">
                    <a16:creationId xmlns:a16="http://schemas.microsoft.com/office/drawing/2014/main" id="{B08CEB56-DBBF-4D9E-8732-04B4BEEA2C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334971" y="6123593"/>
                <a:ext cx="4018829" cy="40378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/>
                  <a:t>V</a:t>
                </a:r>
                <a:r>
                  <a:rPr lang="en-US" sz="2000" baseline="-25000" dirty="0" err="1"/>
                  <a:t>out</a:t>
                </a:r>
                <a:r>
                  <a:rPr lang="en-US" sz="2000" baseline="-25000" dirty="0"/>
                  <a:t> </a:t>
                </a:r>
                <a:r>
                  <a:rPr lang="en-US" sz="2000" dirty="0"/>
                  <a:t>= 15 V – 3.2 mA *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4 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𝑘</m:t>
                    </m:r>
                    <m:r>
                      <m:rPr>
                        <m:nor/>
                      </m:rPr>
                      <a:rPr lang="en-US" sz="2000"/>
                      <m:t>Ω</m:t>
                    </m:r>
                  </m:oMath>
                </a14:m>
                <a:r>
                  <a:rPr lang="en-US" sz="2000" dirty="0"/>
                  <a:t>  = 2.2 V</a:t>
                </a:r>
              </a:p>
            </p:txBody>
          </p:sp>
        </mc:Choice>
        <mc:Fallback xmlns="">
          <p:sp>
            <p:nvSpPr>
              <p:cNvPr id="110" name="Content Placeholder 2">
                <a:extLst>
                  <a:ext uri="{FF2B5EF4-FFF2-40B4-BE49-F238E27FC236}">
                    <a16:creationId xmlns:a16="http://schemas.microsoft.com/office/drawing/2014/main" id="{B08CEB56-DBBF-4D9E-8732-04B4BEEA2C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34971" y="6123593"/>
                <a:ext cx="4018829" cy="403787"/>
              </a:xfrm>
              <a:prstGeom prst="rect">
                <a:avLst/>
              </a:prstGeom>
              <a:blipFill>
                <a:blip r:embed="rId7"/>
                <a:stretch>
                  <a:fillRect l="-1515" t="-16667" b="-181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1" name="Rectangle 110">
                <a:extLst>
                  <a:ext uri="{FF2B5EF4-FFF2-40B4-BE49-F238E27FC236}">
                    <a16:creationId xmlns:a16="http://schemas.microsoft.com/office/drawing/2014/main" id="{02C58B90-B28B-4239-9CAE-833A00225EC4}"/>
                  </a:ext>
                </a:extLst>
              </p:cNvPr>
              <p:cNvSpPr/>
              <p:nvPr/>
            </p:nvSpPr>
            <p:spPr>
              <a:xfrm>
                <a:off x="3108703" y="3059668"/>
                <a:ext cx="43172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1" name="Rectangle 110">
                <a:extLst>
                  <a:ext uri="{FF2B5EF4-FFF2-40B4-BE49-F238E27FC236}">
                    <a16:creationId xmlns:a16="http://schemas.microsoft.com/office/drawing/2014/main" id="{02C58B90-B28B-4239-9CAE-833A00225EC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08703" y="3059668"/>
                <a:ext cx="431720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2" name="Straight Arrow Connector 111">
            <a:extLst>
              <a:ext uri="{FF2B5EF4-FFF2-40B4-BE49-F238E27FC236}">
                <a16:creationId xmlns:a16="http://schemas.microsoft.com/office/drawing/2014/main" id="{C9DE40D9-347A-4856-B08F-108E1EFB058C}"/>
              </a:ext>
            </a:extLst>
          </p:cNvPr>
          <p:cNvCxnSpPr>
            <a:cxnSpLocks/>
          </p:cNvCxnSpPr>
          <p:nvPr/>
        </p:nvCxnSpPr>
        <p:spPr>
          <a:xfrm>
            <a:off x="3472342" y="3017628"/>
            <a:ext cx="1702" cy="5448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361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" grpId="0"/>
      <p:bldP spid="104" grpId="0"/>
      <p:bldP spid="105" grpId="0"/>
      <p:bldP spid="106" grpId="0"/>
      <p:bldP spid="107" grpId="0"/>
      <p:bldP spid="108" grpId="0"/>
      <p:bldP spid="109" grpId="0"/>
      <p:bldP spid="11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0276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dirty="0"/>
              <a:t>Common Emitter Amplifier Circuit Practice Problem 5</a:t>
            </a:r>
          </a:p>
        </p:txBody>
      </p:sp>
      <p:sp>
        <p:nvSpPr>
          <p:cNvPr id="80" name="Content Placeholder 2">
            <a:extLst>
              <a:ext uri="{FF2B5EF4-FFF2-40B4-BE49-F238E27FC236}">
                <a16:creationId xmlns:a16="http://schemas.microsoft.com/office/drawing/2014/main" id="{7A89F640-9C03-447A-8F82-7C01D8642D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1234" y="1233937"/>
            <a:ext cx="10515600" cy="74890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An </a:t>
            </a:r>
            <a:r>
              <a:rPr lang="en-US" dirty="0" err="1"/>
              <a:t>npn</a:t>
            </a:r>
            <a:r>
              <a:rPr lang="en-US" dirty="0"/>
              <a:t> transistor with </a:t>
            </a:r>
            <a:r>
              <a:rPr lang="el-GR" dirty="0"/>
              <a:t>β</a:t>
            </a:r>
            <a:r>
              <a:rPr lang="en-US" dirty="0"/>
              <a:t> = 80, </a:t>
            </a:r>
            <a:r>
              <a:rPr lang="en-US" dirty="0" err="1"/>
              <a:t>V</a:t>
            </a:r>
            <a:r>
              <a:rPr lang="en-US" baseline="-25000" dirty="0" err="1"/>
              <a:t>BE,on</a:t>
            </a:r>
            <a:r>
              <a:rPr lang="en-US" dirty="0"/>
              <a:t> = 0.7 V, </a:t>
            </a:r>
            <a:r>
              <a:rPr lang="en-US" dirty="0" err="1"/>
              <a:t>V</a:t>
            </a:r>
            <a:r>
              <a:rPr lang="en-US" baseline="-25000" dirty="0" err="1"/>
              <a:t>CE,sat</a:t>
            </a:r>
            <a:r>
              <a:rPr lang="en-US" dirty="0"/>
              <a:t> = 0.2 V is biased as shown.  Find the DC currents and the output voltage</a:t>
            </a:r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id="{CAE7539E-561A-4BE3-BB19-6FFB334CB5F8}"/>
              </a:ext>
            </a:extLst>
          </p:cNvPr>
          <p:cNvGrpSpPr/>
          <p:nvPr/>
        </p:nvGrpSpPr>
        <p:grpSpPr>
          <a:xfrm>
            <a:off x="824946" y="2368690"/>
            <a:ext cx="4482589" cy="3255373"/>
            <a:chOff x="2806477" y="1975993"/>
            <a:chExt cx="4482589" cy="3255373"/>
          </a:xfrm>
        </p:grpSpPr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751E2522-6747-45A5-BA75-81D4BDA4A3B0}"/>
                </a:ext>
              </a:extLst>
            </p:cNvPr>
            <p:cNvGrpSpPr/>
            <p:nvPr/>
          </p:nvGrpSpPr>
          <p:grpSpPr>
            <a:xfrm>
              <a:off x="5547065" y="2565992"/>
              <a:ext cx="298207" cy="660991"/>
              <a:chOff x="4147623" y="3602364"/>
              <a:chExt cx="297702" cy="797860"/>
            </a:xfrm>
          </p:grpSpPr>
          <p:grpSp>
            <p:nvGrpSpPr>
              <p:cNvPr id="82" name="Group 81">
                <a:extLst>
                  <a:ext uri="{FF2B5EF4-FFF2-40B4-BE49-F238E27FC236}">
                    <a16:creationId xmlns:a16="http://schemas.microsoft.com/office/drawing/2014/main" id="{09F2BAE0-476B-4A19-9D4E-475F5E6DCD7D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90" name="Straight Connector 89">
                  <a:extLst>
                    <a:ext uri="{FF2B5EF4-FFF2-40B4-BE49-F238E27FC236}">
                      <a16:creationId xmlns:a16="http://schemas.microsoft.com/office/drawing/2014/main" id="{F79465DB-AD51-441D-885B-2377EBD42FF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E65A8B82-6287-49F7-92A0-7CD6F224581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3" name="Group 82">
                <a:extLst>
                  <a:ext uri="{FF2B5EF4-FFF2-40B4-BE49-F238E27FC236}">
                    <a16:creationId xmlns:a16="http://schemas.microsoft.com/office/drawing/2014/main" id="{25A7645D-CDB1-4070-BF9A-DEAFFF8E70C1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88" name="Straight Connector 87">
                  <a:extLst>
                    <a:ext uri="{FF2B5EF4-FFF2-40B4-BE49-F238E27FC236}">
                      <a16:creationId xmlns:a16="http://schemas.microsoft.com/office/drawing/2014/main" id="{140B4C93-A333-4939-9D86-558F0212076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9" name="Straight Connector 88">
                  <a:extLst>
                    <a:ext uri="{FF2B5EF4-FFF2-40B4-BE49-F238E27FC236}">
                      <a16:creationId xmlns:a16="http://schemas.microsoft.com/office/drawing/2014/main" id="{3FA58520-7B2E-4BBC-ACCE-6F84884D22F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4" name="Group 83">
                <a:extLst>
                  <a:ext uri="{FF2B5EF4-FFF2-40B4-BE49-F238E27FC236}">
                    <a16:creationId xmlns:a16="http://schemas.microsoft.com/office/drawing/2014/main" id="{19DACFEE-36C5-4693-ADB5-ED062BC67ECB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86" name="Straight Connector 85">
                  <a:extLst>
                    <a:ext uri="{FF2B5EF4-FFF2-40B4-BE49-F238E27FC236}">
                      <a16:creationId xmlns:a16="http://schemas.microsoft.com/office/drawing/2014/main" id="{1CFC5E90-3D18-49F9-B4AC-42BEE3A6380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7" name="Straight Connector 86">
                  <a:extLst>
                    <a:ext uri="{FF2B5EF4-FFF2-40B4-BE49-F238E27FC236}">
                      <a16:creationId xmlns:a16="http://schemas.microsoft.com/office/drawing/2014/main" id="{43E8B490-D047-4FF8-A224-5FC04D4B71F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5" name="Straight Connector 84">
                <a:extLst>
                  <a:ext uri="{FF2B5EF4-FFF2-40B4-BE49-F238E27FC236}">
                    <a16:creationId xmlns:a16="http://schemas.microsoft.com/office/drawing/2014/main" id="{A670A3AC-EDBF-4EF1-92EB-C3E1D8DF9C70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D765D899-4A9A-4E03-AED5-DABAD2CA8495}"/>
                </a:ext>
              </a:extLst>
            </p:cNvPr>
            <p:cNvCxnSpPr>
              <a:cxnSpLocks/>
            </p:cNvCxnSpPr>
            <p:nvPr/>
          </p:nvCxnSpPr>
          <p:spPr>
            <a:xfrm>
              <a:off x="5693606" y="2296039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92AB9FC5-534D-4C4A-91E0-5700C3FDD859}"/>
                </a:ext>
              </a:extLst>
            </p:cNvPr>
            <p:cNvCxnSpPr/>
            <p:nvPr/>
          </p:nvCxnSpPr>
          <p:spPr>
            <a:xfrm flipV="1">
              <a:off x="5713763" y="3409834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20A73812-2F53-4897-8F52-B91907318213}"/>
                </a:ext>
              </a:extLst>
            </p:cNvPr>
            <p:cNvSpPr/>
            <p:nvPr/>
          </p:nvSpPr>
          <p:spPr>
            <a:xfrm>
              <a:off x="2806477" y="3612669"/>
              <a:ext cx="66075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4.7 V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2" name="Rectangle 51">
                  <a:extLst>
                    <a:ext uri="{FF2B5EF4-FFF2-40B4-BE49-F238E27FC236}">
                      <a16:creationId xmlns:a16="http://schemas.microsoft.com/office/drawing/2014/main" id="{087BBC5E-81FF-449E-A8FB-D78CE2BB4CDD}"/>
                    </a:ext>
                  </a:extLst>
                </p:cNvPr>
                <p:cNvSpPr/>
                <p:nvPr/>
              </p:nvSpPr>
              <p:spPr>
                <a:xfrm>
                  <a:off x="6641709" y="3197010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2" name="Rectangle 51">
                  <a:extLst>
                    <a:ext uri="{FF2B5EF4-FFF2-40B4-BE49-F238E27FC236}">
                      <a16:creationId xmlns:a16="http://schemas.microsoft.com/office/drawing/2014/main" id="{087BBC5E-81FF-449E-A8FB-D78CE2BB4CD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41709" y="3197010"/>
                  <a:ext cx="647357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3" name="Rectangle 52">
                  <a:extLst>
                    <a:ext uri="{FF2B5EF4-FFF2-40B4-BE49-F238E27FC236}">
                      <a16:creationId xmlns:a16="http://schemas.microsoft.com/office/drawing/2014/main" id="{DC17F157-EED8-411C-892B-B40AA8E8B492}"/>
                    </a:ext>
                  </a:extLst>
                </p:cNvPr>
                <p:cNvSpPr/>
                <p:nvPr/>
              </p:nvSpPr>
              <p:spPr>
                <a:xfrm>
                  <a:off x="3981916" y="3397132"/>
                  <a:ext cx="95731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100 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sty m:val="p"/>
                          </m:rPr>
                          <a:rPr lang="el-GR" b="0" i="1" smtClean="0">
                            <a:latin typeface="Cambria Math" panose="02040503050406030204" pitchFamily="18" charset="0"/>
                          </a:rPr>
                          <m:t>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3" name="Rectangle 52">
                  <a:extLst>
                    <a:ext uri="{FF2B5EF4-FFF2-40B4-BE49-F238E27FC236}">
                      <a16:creationId xmlns:a16="http://schemas.microsoft.com/office/drawing/2014/main" id="{DC17F157-EED8-411C-892B-B40AA8E8B49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81916" y="3397132"/>
                  <a:ext cx="957313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4" name="Rectangle 53">
                  <a:extLst>
                    <a:ext uri="{FF2B5EF4-FFF2-40B4-BE49-F238E27FC236}">
                      <a16:creationId xmlns:a16="http://schemas.microsoft.com/office/drawing/2014/main" id="{4E197C5E-22CF-4296-BE74-68D07431DE95}"/>
                    </a:ext>
                  </a:extLst>
                </p:cNvPr>
                <p:cNvSpPr/>
                <p:nvPr/>
              </p:nvSpPr>
              <p:spPr>
                <a:xfrm>
                  <a:off x="5940876" y="2688167"/>
                  <a:ext cx="70083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</a:rPr>
                          <m:t>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4" name="Rectangle 53">
                  <a:extLst>
                    <a:ext uri="{FF2B5EF4-FFF2-40B4-BE49-F238E27FC236}">
                      <a16:creationId xmlns:a16="http://schemas.microsoft.com/office/drawing/2014/main" id="{4E197C5E-22CF-4296-BE74-68D07431DE9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40876" y="2688167"/>
                  <a:ext cx="700833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74D70947-C83A-42C2-8B29-93A775E8D493}"/>
                </a:ext>
              </a:extLst>
            </p:cNvPr>
            <p:cNvSpPr/>
            <p:nvPr/>
          </p:nvSpPr>
          <p:spPr>
            <a:xfrm>
              <a:off x="5225710" y="1975993"/>
              <a:ext cx="55015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15V</a:t>
              </a:r>
            </a:p>
          </p:txBody>
        </p:sp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DFD2A126-C7AC-47F5-A8F9-CC9170BD33BC}"/>
                </a:ext>
              </a:extLst>
            </p:cNvPr>
            <p:cNvGrpSpPr/>
            <p:nvPr/>
          </p:nvGrpSpPr>
          <p:grpSpPr>
            <a:xfrm>
              <a:off x="3246032" y="3231076"/>
              <a:ext cx="2477702" cy="1887625"/>
              <a:chOff x="2759952" y="3143130"/>
              <a:chExt cx="2477702" cy="1887625"/>
            </a:xfrm>
          </p:grpSpPr>
          <p:grpSp>
            <p:nvGrpSpPr>
              <p:cNvPr id="62" name="Group 61">
                <a:extLst>
                  <a:ext uri="{FF2B5EF4-FFF2-40B4-BE49-F238E27FC236}">
                    <a16:creationId xmlns:a16="http://schemas.microsoft.com/office/drawing/2014/main" id="{E880960D-C3A4-42AC-92D8-0B1C67747512}"/>
                  </a:ext>
                </a:extLst>
              </p:cNvPr>
              <p:cNvGrpSpPr/>
              <p:nvPr/>
            </p:nvGrpSpPr>
            <p:grpSpPr>
              <a:xfrm rot="5400000" flipH="1">
                <a:off x="3801356" y="3594457"/>
                <a:ext cx="1887625" cy="984971"/>
                <a:chOff x="8441531" y="3421308"/>
                <a:chExt cx="1887625" cy="984971"/>
              </a:xfrm>
            </p:grpSpPr>
            <p:cxnSp>
              <p:nvCxnSpPr>
                <p:cNvPr id="75" name="Straight Connector 74">
                  <a:extLst>
                    <a:ext uri="{FF2B5EF4-FFF2-40B4-BE49-F238E27FC236}">
                      <a16:creationId xmlns:a16="http://schemas.microsoft.com/office/drawing/2014/main" id="{B3C451B9-DBF2-4F3A-8F5F-8814A7C6C03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8841927" y="3028604"/>
                  <a:ext cx="0" cy="800791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6" name="Straight Connector 75">
                  <a:extLst>
                    <a:ext uri="{FF2B5EF4-FFF2-40B4-BE49-F238E27FC236}">
                      <a16:creationId xmlns:a16="http://schemas.microsoft.com/office/drawing/2014/main" id="{B06CE046-5CD2-4DEC-B069-0C2BFDF23DF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V="1">
                  <a:off x="10117335" y="3212505"/>
                  <a:ext cx="3017" cy="42062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Straight Connector 76">
                  <a:extLst>
                    <a:ext uri="{FF2B5EF4-FFF2-40B4-BE49-F238E27FC236}">
                      <a16:creationId xmlns:a16="http://schemas.microsoft.com/office/drawing/2014/main" id="{7D426121-F93A-4E01-8B3A-BA21B1DEA796}"/>
                    </a:ext>
                  </a:extLst>
                </p:cNvPr>
                <p:cNvCxnSpPr/>
                <p:nvPr/>
              </p:nvCxnSpPr>
              <p:spPr>
                <a:xfrm>
                  <a:off x="9294428" y="3857639"/>
                  <a:ext cx="609600" cy="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Straight Arrow Connector 77">
                  <a:extLst>
                    <a:ext uri="{FF2B5EF4-FFF2-40B4-BE49-F238E27FC236}">
                      <a16:creationId xmlns:a16="http://schemas.microsoft.com/office/drawing/2014/main" id="{121DFA56-C074-4C34-9C59-E44FC2E8131F}"/>
                    </a:ext>
                  </a:extLst>
                </p:cNvPr>
                <p:cNvCxnSpPr/>
                <p:nvPr/>
              </p:nvCxnSpPr>
              <p:spPr>
                <a:xfrm>
                  <a:off x="9242323" y="3429000"/>
                  <a:ext cx="206477" cy="436013"/>
                </a:xfrm>
                <a:prstGeom prst="straightConnector1">
                  <a:avLst/>
                </a:prstGeom>
                <a:ln>
                  <a:headEnd type="stealth"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9" name="Straight Connector 78">
                  <a:extLst>
                    <a:ext uri="{FF2B5EF4-FFF2-40B4-BE49-F238E27FC236}">
                      <a16:creationId xmlns:a16="http://schemas.microsoft.com/office/drawing/2014/main" id="{19B56824-F2C1-4948-931A-DDEA25B52FCE}"/>
                    </a:ext>
                  </a:extLst>
                </p:cNvPr>
                <p:cNvCxnSpPr/>
                <p:nvPr/>
              </p:nvCxnSpPr>
              <p:spPr>
                <a:xfrm flipV="1">
                  <a:off x="9743768" y="3428999"/>
                  <a:ext cx="170092" cy="43601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Straight Connector 80">
                  <a:extLst>
                    <a:ext uri="{FF2B5EF4-FFF2-40B4-BE49-F238E27FC236}">
                      <a16:creationId xmlns:a16="http://schemas.microsoft.com/office/drawing/2014/main" id="{0472E340-04A7-4B47-BBB6-FF05661E9E8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>
                  <a:off x="9316791" y="4131959"/>
                  <a:ext cx="5486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3" name="Group 62">
                <a:extLst>
                  <a:ext uri="{FF2B5EF4-FFF2-40B4-BE49-F238E27FC236}">
                    <a16:creationId xmlns:a16="http://schemas.microsoft.com/office/drawing/2014/main" id="{069F6B1C-3395-4592-B9D7-B673A990B227}"/>
                  </a:ext>
                </a:extLst>
              </p:cNvPr>
              <p:cNvGrpSpPr/>
              <p:nvPr/>
            </p:nvGrpSpPr>
            <p:grpSpPr>
              <a:xfrm rot="16200000">
                <a:off x="3773083" y="3573453"/>
                <a:ext cx="298207" cy="660991"/>
                <a:chOff x="4147623" y="3602364"/>
                <a:chExt cx="297702" cy="797860"/>
              </a:xfrm>
            </p:grpSpPr>
            <p:grpSp>
              <p:nvGrpSpPr>
                <p:cNvPr id="65" name="Group 64">
                  <a:extLst>
                    <a:ext uri="{FF2B5EF4-FFF2-40B4-BE49-F238E27FC236}">
                      <a16:creationId xmlns:a16="http://schemas.microsoft.com/office/drawing/2014/main" id="{98A38A15-4141-46BE-84D5-171020531D4C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73" name="Straight Connector 72">
                    <a:extLst>
                      <a:ext uri="{FF2B5EF4-FFF2-40B4-BE49-F238E27FC236}">
                        <a16:creationId xmlns:a16="http://schemas.microsoft.com/office/drawing/2014/main" id="{8482AF58-0198-42EF-BC41-42278B9D9B0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4" name="Straight Connector 73">
                    <a:extLst>
                      <a:ext uri="{FF2B5EF4-FFF2-40B4-BE49-F238E27FC236}">
                        <a16:creationId xmlns:a16="http://schemas.microsoft.com/office/drawing/2014/main" id="{72CCEFE7-FD00-4A52-8EE0-C4252475FB0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66" name="Group 65">
                  <a:extLst>
                    <a:ext uri="{FF2B5EF4-FFF2-40B4-BE49-F238E27FC236}">
                      <a16:creationId xmlns:a16="http://schemas.microsoft.com/office/drawing/2014/main" id="{F5D391D2-A4A5-410B-9AC4-35B7ED2EA216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71" name="Straight Connector 70">
                    <a:extLst>
                      <a:ext uri="{FF2B5EF4-FFF2-40B4-BE49-F238E27FC236}">
                        <a16:creationId xmlns:a16="http://schemas.microsoft.com/office/drawing/2014/main" id="{C4D4A3E4-3289-47E7-B6C9-8B414A6CA0C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" name="Straight Connector 71">
                    <a:extLst>
                      <a:ext uri="{FF2B5EF4-FFF2-40B4-BE49-F238E27FC236}">
                        <a16:creationId xmlns:a16="http://schemas.microsoft.com/office/drawing/2014/main" id="{BDF0B1D2-EEC3-42FB-8146-895278B82D9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67" name="Group 66">
                  <a:extLst>
                    <a:ext uri="{FF2B5EF4-FFF2-40B4-BE49-F238E27FC236}">
                      <a16:creationId xmlns:a16="http://schemas.microsoft.com/office/drawing/2014/main" id="{59823099-1D9E-480D-9837-886370201D25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69" name="Straight Connector 68">
                    <a:extLst>
                      <a:ext uri="{FF2B5EF4-FFF2-40B4-BE49-F238E27FC236}">
                        <a16:creationId xmlns:a16="http://schemas.microsoft.com/office/drawing/2014/main" id="{A570E420-9846-4D3C-94A2-90E69AC1BD8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0" name="Straight Connector 69">
                    <a:extLst>
                      <a:ext uri="{FF2B5EF4-FFF2-40B4-BE49-F238E27FC236}">
                        <a16:creationId xmlns:a16="http://schemas.microsoft.com/office/drawing/2014/main" id="{95288D72-45D6-47D5-9F40-C5B2955D0CD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68" name="Straight Connector 67">
                  <a:extLst>
                    <a:ext uri="{FF2B5EF4-FFF2-40B4-BE49-F238E27FC236}">
                      <a16:creationId xmlns:a16="http://schemas.microsoft.com/office/drawing/2014/main" id="{BCE20B01-782E-492C-A879-6FF8E67EFD8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24B497F2-5057-4640-8924-EB017DAC787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59952" y="3888925"/>
                <a:ext cx="82541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988C1E67-C80F-4822-8718-0F85B8B5D01A}"/>
                </a:ext>
              </a:extLst>
            </p:cNvPr>
            <p:cNvGrpSpPr/>
            <p:nvPr/>
          </p:nvGrpSpPr>
          <p:grpSpPr>
            <a:xfrm>
              <a:off x="5540808" y="5103098"/>
              <a:ext cx="365760" cy="128268"/>
              <a:chOff x="1360627" y="3631962"/>
              <a:chExt cx="365760" cy="128268"/>
            </a:xfrm>
          </p:grpSpPr>
          <p:grpSp>
            <p:nvGrpSpPr>
              <p:cNvPr id="58" name="Group 57">
                <a:extLst>
                  <a:ext uri="{FF2B5EF4-FFF2-40B4-BE49-F238E27FC236}">
                    <a16:creationId xmlns:a16="http://schemas.microsoft.com/office/drawing/2014/main" id="{D03236FE-3AC5-40B2-94CF-FB8248D6E51A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60" name="Straight Connector 59">
                  <a:extLst>
                    <a:ext uri="{FF2B5EF4-FFF2-40B4-BE49-F238E27FC236}">
                      <a16:creationId xmlns:a16="http://schemas.microsoft.com/office/drawing/2014/main" id="{71C18017-5236-4FF3-AC01-E1E23AA60F86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Straight Connector 60">
                  <a:extLst>
                    <a:ext uri="{FF2B5EF4-FFF2-40B4-BE49-F238E27FC236}">
                      <a16:creationId xmlns:a16="http://schemas.microsoft.com/office/drawing/2014/main" id="{BD4A3C0F-B449-4AB8-A117-0468ED7783F9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9" name="Straight Connector 58">
                <a:extLst>
                  <a:ext uri="{FF2B5EF4-FFF2-40B4-BE49-F238E27FC236}">
                    <a16:creationId xmlns:a16="http://schemas.microsoft.com/office/drawing/2014/main" id="{1105CA0B-33F3-4E7A-BEE8-9C0843F5071F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91" name="Content Placeholder 2">
            <a:extLst>
              <a:ext uri="{FF2B5EF4-FFF2-40B4-BE49-F238E27FC236}">
                <a16:creationId xmlns:a16="http://schemas.microsoft.com/office/drawing/2014/main" id="{3306CDD1-0AF7-48C4-A8E2-7A6F8776F3FC}"/>
              </a:ext>
            </a:extLst>
          </p:cNvPr>
          <p:cNvSpPr txBox="1">
            <a:spLocks/>
          </p:cNvSpPr>
          <p:nvPr/>
        </p:nvSpPr>
        <p:spPr>
          <a:xfrm>
            <a:off x="6524859" y="2347964"/>
            <a:ext cx="4340098" cy="38057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Does this make sense??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92" name="Content Placeholder 2">
            <a:extLst>
              <a:ext uri="{FF2B5EF4-FFF2-40B4-BE49-F238E27FC236}">
                <a16:creationId xmlns:a16="http://schemas.microsoft.com/office/drawing/2014/main" id="{181FCFCB-5A43-4B24-BD09-ADB184F08A56}"/>
              </a:ext>
            </a:extLst>
          </p:cNvPr>
          <p:cNvSpPr txBox="1">
            <a:spLocks/>
          </p:cNvSpPr>
          <p:nvPr/>
        </p:nvSpPr>
        <p:spPr>
          <a:xfrm>
            <a:off x="5202104" y="3668324"/>
            <a:ext cx="1023407" cy="3805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= 2.2 V</a:t>
            </a:r>
          </a:p>
        </p:txBody>
      </p:sp>
      <p:sp>
        <p:nvSpPr>
          <p:cNvPr id="93" name="Content Placeholder 2">
            <a:extLst>
              <a:ext uri="{FF2B5EF4-FFF2-40B4-BE49-F238E27FC236}">
                <a16:creationId xmlns:a16="http://schemas.microsoft.com/office/drawing/2014/main" id="{341E6FE6-4CE0-4EEB-B104-0661471E3ED3}"/>
              </a:ext>
            </a:extLst>
          </p:cNvPr>
          <p:cNvSpPr txBox="1">
            <a:spLocks/>
          </p:cNvSpPr>
          <p:nvPr/>
        </p:nvSpPr>
        <p:spPr>
          <a:xfrm>
            <a:off x="6524859" y="4143705"/>
            <a:ext cx="5504645" cy="8007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It puts the transistor in the forward active region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94" name="Content Placeholder 2">
            <a:extLst>
              <a:ext uri="{FF2B5EF4-FFF2-40B4-BE49-F238E27FC236}">
                <a16:creationId xmlns:a16="http://schemas.microsoft.com/office/drawing/2014/main" id="{30361B6E-D338-4E04-BDA6-BDA4AF981AF3}"/>
              </a:ext>
            </a:extLst>
          </p:cNvPr>
          <p:cNvSpPr txBox="1">
            <a:spLocks/>
          </p:cNvSpPr>
          <p:nvPr/>
        </p:nvSpPr>
        <p:spPr>
          <a:xfrm>
            <a:off x="6472329" y="5221825"/>
            <a:ext cx="5504645" cy="8007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The equations and models that we used should apply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95" name="Content Placeholder 2">
            <a:extLst>
              <a:ext uri="{FF2B5EF4-FFF2-40B4-BE49-F238E27FC236}">
                <a16:creationId xmlns:a16="http://schemas.microsoft.com/office/drawing/2014/main" id="{886BBBDC-3C13-4500-91AC-6C5FD6A36E92}"/>
              </a:ext>
            </a:extLst>
          </p:cNvPr>
          <p:cNvSpPr txBox="1">
            <a:spLocks/>
          </p:cNvSpPr>
          <p:nvPr/>
        </p:nvSpPr>
        <p:spPr>
          <a:xfrm>
            <a:off x="8212274" y="2793050"/>
            <a:ext cx="1568834" cy="40115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Yes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  <p:sp>
        <p:nvSpPr>
          <p:cNvPr id="96" name="Content Placeholder 2">
            <a:extLst>
              <a:ext uri="{FF2B5EF4-FFF2-40B4-BE49-F238E27FC236}">
                <a16:creationId xmlns:a16="http://schemas.microsoft.com/office/drawing/2014/main" id="{E483125F-5256-4A8D-81E1-10C06A657780}"/>
              </a:ext>
            </a:extLst>
          </p:cNvPr>
          <p:cNvSpPr txBox="1">
            <a:spLocks/>
          </p:cNvSpPr>
          <p:nvPr/>
        </p:nvSpPr>
        <p:spPr>
          <a:xfrm>
            <a:off x="6884467" y="3303874"/>
            <a:ext cx="5120818" cy="73016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It would be better to design the circuit so that it was farther from saturation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7" name="Rectangle 96">
                <a:extLst>
                  <a:ext uri="{FF2B5EF4-FFF2-40B4-BE49-F238E27FC236}">
                    <a16:creationId xmlns:a16="http://schemas.microsoft.com/office/drawing/2014/main" id="{7C82CDF5-56D5-4F41-96FB-EB464007BBE4}"/>
                  </a:ext>
                </a:extLst>
              </p:cNvPr>
              <p:cNvSpPr/>
              <p:nvPr/>
            </p:nvSpPr>
            <p:spPr>
              <a:xfrm>
                <a:off x="3108703" y="3059668"/>
                <a:ext cx="43172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7" name="Rectangle 96">
                <a:extLst>
                  <a:ext uri="{FF2B5EF4-FFF2-40B4-BE49-F238E27FC236}">
                    <a16:creationId xmlns:a16="http://schemas.microsoft.com/office/drawing/2014/main" id="{7C82CDF5-56D5-4F41-96FB-EB464007BBE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08703" y="3059668"/>
                <a:ext cx="431720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8" name="Straight Arrow Connector 97">
            <a:extLst>
              <a:ext uri="{FF2B5EF4-FFF2-40B4-BE49-F238E27FC236}">
                <a16:creationId xmlns:a16="http://schemas.microsoft.com/office/drawing/2014/main" id="{F8B01955-271C-457E-8D70-BC5F9678ED55}"/>
              </a:ext>
            </a:extLst>
          </p:cNvPr>
          <p:cNvCxnSpPr>
            <a:cxnSpLocks/>
          </p:cNvCxnSpPr>
          <p:nvPr/>
        </p:nvCxnSpPr>
        <p:spPr>
          <a:xfrm>
            <a:off x="3472342" y="3017628"/>
            <a:ext cx="1702" cy="5448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9309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" grpId="0"/>
      <p:bldP spid="92" grpId="0"/>
      <p:bldP spid="93" grpId="0"/>
      <p:bldP spid="94" grpId="0"/>
      <p:bldP spid="95" grpId="0"/>
      <p:bldP spid="9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B49D67-51C8-4DEC-B9F5-321048300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858A85-7F95-4571-82C6-5B176395FC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5121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0276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dirty="0"/>
              <a:t>Common Emitter Amplifier Circuit Practice Problem 6</a:t>
            </a:r>
          </a:p>
        </p:txBody>
      </p:sp>
      <p:sp>
        <p:nvSpPr>
          <p:cNvPr id="80" name="Content Placeholder 2">
            <a:extLst>
              <a:ext uri="{FF2B5EF4-FFF2-40B4-BE49-F238E27FC236}">
                <a16:creationId xmlns:a16="http://schemas.microsoft.com/office/drawing/2014/main" id="{7A89F640-9C03-447A-8F82-7C01D8642D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1234" y="1233937"/>
            <a:ext cx="10515600" cy="74890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An </a:t>
            </a:r>
            <a:r>
              <a:rPr lang="en-US" dirty="0" err="1"/>
              <a:t>npn</a:t>
            </a:r>
            <a:r>
              <a:rPr lang="en-US" dirty="0"/>
              <a:t> transistor with </a:t>
            </a:r>
            <a:r>
              <a:rPr lang="el-GR" dirty="0"/>
              <a:t>β</a:t>
            </a:r>
            <a:r>
              <a:rPr lang="en-US" dirty="0"/>
              <a:t> = 100, </a:t>
            </a:r>
            <a:r>
              <a:rPr lang="en-US" dirty="0" err="1"/>
              <a:t>V</a:t>
            </a:r>
            <a:r>
              <a:rPr lang="en-US" baseline="-25000" dirty="0" err="1"/>
              <a:t>BE,on</a:t>
            </a:r>
            <a:r>
              <a:rPr lang="en-US" dirty="0"/>
              <a:t> = 0.7 V, </a:t>
            </a:r>
            <a:r>
              <a:rPr lang="en-US" dirty="0" err="1"/>
              <a:t>V</a:t>
            </a:r>
            <a:r>
              <a:rPr lang="en-US" baseline="-25000" dirty="0" err="1"/>
              <a:t>CE,sat</a:t>
            </a:r>
            <a:r>
              <a:rPr lang="en-US" dirty="0"/>
              <a:t> = 0.2 V is biased as shown.  Find the DC currents and the output voltage</a:t>
            </a:r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id="{C736041E-6618-4CD9-8DDA-673FCF01B26A}"/>
              </a:ext>
            </a:extLst>
          </p:cNvPr>
          <p:cNvGrpSpPr/>
          <p:nvPr/>
        </p:nvGrpSpPr>
        <p:grpSpPr>
          <a:xfrm>
            <a:off x="688866" y="2368690"/>
            <a:ext cx="4762410" cy="3255373"/>
            <a:chOff x="2526656" y="1975993"/>
            <a:chExt cx="4762410" cy="3255373"/>
          </a:xfrm>
        </p:grpSpPr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C12A78DE-BC7F-4ADF-9EF2-B7F81D249610}"/>
                </a:ext>
              </a:extLst>
            </p:cNvPr>
            <p:cNvGrpSpPr/>
            <p:nvPr/>
          </p:nvGrpSpPr>
          <p:grpSpPr>
            <a:xfrm>
              <a:off x="5547065" y="2565992"/>
              <a:ext cx="298207" cy="660991"/>
              <a:chOff x="4147623" y="3602364"/>
              <a:chExt cx="297702" cy="797860"/>
            </a:xfrm>
          </p:grpSpPr>
          <p:grpSp>
            <p:nvGrpSpPr>
              <p:cNvPr id="82" name="Group 81">
                <a:extLst>
                  <a:ext uri="{FF2B5EF4-FFF2-40B4-BE49-F238E27FC236}">
                    <a16:creationId xmlns:a16="http://schemas.microsoft.com/office/drawing/2014/main" id="{746D57AA-3876-45EC-B81B-2DC00D5D6147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90" name="Straight Connector 89">
                  <a:extLst>
                    <a:ext uri="{FF2B5EF4-FFF2-40B4-BE49-F238E27FC236}">
                      <a16:creationId xmlns:a16="http://schemas.microsoft.com/office/drawing/2014/main" id="{864CD43D-1CD7-4418-82D7-758A80AED2E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6F144A36-4B40-4B78-BC82-89211BE0143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3" name="Group 82">
                <a:extLst>
                  <a:ext uri="{FF2B5EF4-FFF2-40B4-BE49-F238E27FC236}">
                    <a16:creationId xmlns:a16="http://schemas.microsoft.com/office/drawing/2014/main" id="{B69973FA-258D-4536-AAB4-16A330048EB7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88" name="Straight Connector 87">
                  <a:extLst>
                    <a:ext uri="{FF2B5EF4-FFF2-40B4-BE49-F238E27FC236}">
                      <a16:creationId xmlns:a16="http://schemas.microsoft.com/office/drawing/2014/main" id="{EEE9F7B5-ACFD-4D4F-AF8C-BE1D205EEFC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9" name="Straight Connector 88">
                  <a:extLst>
                    <a:ext uri="{FF2B5EF4-FFF2-40B4-BE49-F238E27FC236}">
                      <a16:creationId xmlns:a16="http://schemas.microsoft.com/office/drawing/2014/main" id="{EA4792B8-283E-4021-97FB-9B921AD366A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4" name="Group 83">
                <a:extLst>
                  <a:ext uri="{FF2B5EF4-FFF2-40B4-BE49-F238E27FC236}">
                    <a16:creationId xmlns:a16="http://schemas.microsoft.com/office/drawing/2014/main" id="{6E61AF9C-CD35-4D2A-9524-5D1F8025B277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86" name="Straight Connector 85">
                  <a:extLst>
                    <a:ext uri="{FF2B5EF4-FFF2-40B4-BE49-F238E27FC236}">
                      <a16:creationId xmlns:a16="http://schemas.microsoft.com/office/drawing/2014/main" id="{BE657008-09D0-4D52-88C7-20065EC369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7" name="Straight Connector 86">
                  <a:extLst>
                    <a:ext uri="{FF2B5EF4-FFF2-40B4-BE49-F238E27FC236}">
                      <a16:creationId xmlns:a16="http://schemas.microsoft.com/office/drawing/2014/main" id="{132130B2-4D52-4C02-9EC1-9C444F8AA89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5" name="Straight Connector 84">
                <a:extLst>
                  <a:ext uri="{FF2B5EF4-FFF2-40B4-BE49-F238E27FC236}">
                    <a16:creationId xmlns:a16="http://schemas.microsoft.com/office/drawing/2014/main" id="{E06DBA69-0B6A-43C9-8E4C-2DFA8C966C41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1B188D42-75DD-47B0-86C5-57D9E7BF0A20}"/>
                </a:ext>
              </a:extLst>
            </p:cNvPr>
            <p:cNvCxnSpPr>
              <a:cxnSpLocks/>
            </p:cNvCxnSpPr>
            <p:nvPr/>
          </p:nvCxnSpPr>
          <p:spPr>
            <a:xfrm>
              <a:off x="5693606" y="2296039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F5DC09C3-5BAC-4DC6-86DD-5D07DAE9A07B}"/>
                </a:ext>
              </a:extLst>
            </p:cNvPr>
            <p:cNvCxnSpPr/>
            <p:nvPr/>
          </p:nvCxnSpPr>
          <p:spPr>
            <a:xfrm flipV="1">
              <a:off x="5713763" y="3409834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D7513CFF-0BA6-493E-B8A9-8C93CB60C7A2}"/>
                </a:ext>
              </a:extLst>
            </p:cNvPr>
            <p:cNvSpPr/>
            <p:nvPr/>
          </p:nvSpPr>
          <p:spPr>
            <a:xfrm>
              <a:off x="2526656" y="3915876"/>
              <a:ext cx="66075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5.7 V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2" name="Rectangle 51">
                  <a:extLst>
                    <a:ext uri="{FF2B5EF4-FFF2-40B4-BE49-F238E27FC236}">
                      <a16:creationId xmlns:a16="http://schemas.microsoft.com/office/drawing/2014/main" id="{3DAFCCAF-6885-40BF-A043-5BF8D637BF1E}"/>
                    </a:ext>
                  </a:extLst>
                </p:cNvPr>
                <p:cNvSpPr/>
                <p:nvPr/>
              </p:nvSpPr>
              <p:spPr>
                <a:xfrm>
                  <a:off x="6641709" y="3197010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2" name="Rectangle 51">
                  <a:extLst>
                    <a:ext uri="{FF2B5EF4-FFF2-40B4-BE49-F238E27FC236}">
                      <a16:creationId xmlns:a16="http://schemas.microsoft.com/office/drawing/2014/main" id="{3DAFCCAF-6885-40BF-A043-5BF8D637BF1E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41709" y="3197010"/>
                  <a:ext cx="647357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3" name="Rectangle 52">
                  <a:extLst>
                    <a:ext uri="{FF2B5EF4-FFF2-40B4-BE49-F238E27FC236}">
                      <a16:creationId xmlns:a16="http://schemas.microsoft.com/office/drawing/2014/main" id="{420043AC-0D00-492B-92C9-F267EF881DE8}"/>
                    </a:ext>
                  </a:extLst>
                </p:cNvPr>
                <p:cNvSpPr/>
                <p:nvPr/>
              </p:nvSpPr>
              <p:spPr>
                <a:xfrm>
                  <a:off x="3981916" y="3397132"/>
                  <a:ext cx="95731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100 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sty m:val="p"/>
                          </m:rPr>
                          <a:rPr lang="el-GR" b="0" i="1" smtClean="0">
                            <a:latin typeface="Cambria Math" panose="02040503050406030204" pitchFamily="18" charset="0"/>
                          </a:rPr>
                          <m:t>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3" name="Rectangle 52">
                  <a:extLst>
                    <a:ext uri="{FF2B5EF4-FFF2-40B4-BE49-F238E27FC236}">
                      <a16:creationId xmlns:a16="http://schemas.microsoft.com/office/drawing/2014/main" id="{420043AC-0D00-492B-92C9-F267EF881DE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81916" y="3397132"/>
                  <a:ext cx="957313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4" name="Rectangle 53">
                  <a:extLst>
                    <a:ext uri="{FF2B5EF4-FFF2-40B4-BE49-F238E27FC236}">
                      <a16:creationId xmlns:a16="http://schemas.microsoft.com/office/drawing/2014/main" id="{03C49D72-9A13-4B60-ABC6-BE17E9E4B214}"/>
                    </a:ext>
                  </a:extLst>
                </p:cNvPr>
                <p:cNvSpPr/>
                <p:nvPr/>
              </p:nvSpPr>
              <p:spPr>
                <a:xfrm>
                  <a:off x="5940876" y="2688167"/>
                  <a:ext cx="70083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</a:rPr>
                          <m:t>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4" name="Rectangle 53">
                  <a:extLst>
                    <a:ext uri="{FF2B5EF4-FFF2-40B4-BE49-F238E27FC236}">
                      <a16:creationId xmlns:a16="http://schemas.microsoft.com/office/drawing/2014/main" id="{03C49D72-9A13-4B60-ABC6-BE17E9E4B21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40876" y="2688167"/>
                  <a:ext cx="700833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BA52B586-F1BD-40AD-9FC6-D50C87A66272}"/>
                </a:ext>
              </a:extLst>
            </p:cNvPr>
            <p:cNvSpPr/>
            <p:nvPr/>
          </p:nvSpPr>
          <p:spPr>
            <a:xfrm>
              <a:off x="5225710" y="1975993"/>
              <a:ext cx="55015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10V</a:t>
              </a:r>
            </a:p>
          </p:txBody>
        </p:sp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4C3B7ECE-4836-47F9-86D4-F489A73BBDCA}"/>
                </a:ext>
              </a:extLst>
            </p:cNvPr>
            <p:cNvGrpSpPr/>
            <p:nvPr/>
          </p:nvGrpSpPr>
          <p:grpSpPr>
            <a:xfrm>
              <a:off x="3246032" y="3231076"/>
              <a:ext cx="2477702" cy="1887625"/>
              <a:chOff x="2759952" y="3143130"/>
              <a:chExt cx="2477702" cy="1887625"/>
            </a:xfrm>
          </p:grpSpPr>
          <p:grpSp>
            <p:nvGrpSpPr>
              <p:cNvPr id="62" name="Group 61">
                <a:extLst>
                  <a:ext uri="{FF2B5EF4-FFF2-40B4-BE49-F238E27FC236}">
                    <a16:creationId xmlns:a16="http://schemas.microsoft.com/office/drawing/2014/main" id="{3E39F056-C2A4-4E2C-9940-0A6EE5D58951}"/>
                  </a:ext>
                </a:extLst>
              </p:cNvPr>
              <p:cNvGrpSpPr/>
              <p:nvPr/>
            </p:nvGrpSpPr>
            <p:grpSpPr>
              <a:xfrm rot="5400000" flipH="1">
                <a:off x="3801356" y="3594457"/>
                <a:ext cx="1887625" cy="984971"/>
                <a:chOff x="8441531" y="3421308"/>
                <a:chExt cx="1887625" cy="984971"/>
              </a:xfrm>
            </p:grpSpPr>
            <p:cxnSp>
              <p:nvCxnSpPr>
                <p:cNvPr id="75" name="Straight Connector 74">
                  <a:extLst>
                    <a:ext uri="{FF2B5EF4-FFF2-40B4-BE49-F238E27FC236}">
                      <a16:creationId xmlns:a16="http://schemas.microsoft.com/office/drawing/2014/main" id="{CB14335F-DA0D-473A-8483-6A594B8A4E2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8841927" y="3028604"/>
                  <a:ext cx="0" cy="800791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6" name="Straight Connector 75">
                  <a:extLst>
                    <a:ext uri="{FF2B5EF4-FFF2-40B4-BE49-F238E27FC236}">
                      <a16:creationId xmlns:a16="http://schemas.microsoft.com/office/drawing/2014/main" id="{3A939C74-BF26-489E-B4A8-11EC39AE8E9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V="1">
                  <a:off x="10117335" y="3212505"/>
                  <a:ext cx="3017" cy="42062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Straight Connector 76">
                  <a:extLst>
                    <a:ext uri="{FF2B5EF4-FFF2-40B4-BE49-F238E27FC236}">
                      <a16:creationId xmlns:a16="http://schemas.microsoft.com/office/drawing/2014/main" id="{423AC3CB-A5A9-496F-B8D1-D3B05BBC2659}"/>
                    </a:ext>
                  </a:extLst>
                </p:cNvPr>
                <p:cNvCxnSpPr/>
                <p:nvPr/>
              </p:nvCxnSpPr>
              <p:spPr>
                <a:xfrm>
                  <a:off x="9294428" y="3857639"/>
                  <a:ext cx="609600" cy="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Straight Arrow Connector 77">
                  <a:extLst>
                    <a:ext uri="{FF2B5EF4-FFF2-40B4-BE49-F238E27FC236}">
                      <a16:creationId xmlns:a16="http://schemas.microsoft.com/office/drawing/2014/main" id="{590F8738-85F9-47F0-89F4-92DE98F0806B}"/>
                    </a:ext>
                  </a:extLst>
                </p:cNvPr>
                <p:cNvCxnSpPr/>
                <p:nvPr/>
              </p:nvCxnSpPr>
              <p:spPr>
                <a:xfrm>
                  <a:off x="9242323" y="3429000"/>
                  <a:ext cx="206477" cy="436013"/>
                </a:xfrm>
                <a:prstGeom prst="straightConnector1">
                  <a:avLst/>
                </a:prstGeom>
                <a:ln>
                  <a:headEnd type="stealth"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9" name="Straight Connector 78">
                  <a:extLst>
                    <a:ext uri="{FF2B5EF4-FFF2-40B4-BE49-F238E27FC236}">
                      <a16:creationId xmlns:a16="http://schemas.microsoft.com/office/drawing/2014/main" id="{ED8B81AC-FB9E-4C37-8A99-BA726565CB81}"/>
                    </a:ext>
                  </a:extLst>
                </p:cNvPr>
                <p:cNvCxnSpPr/>
                <p:nvPr/>
              </p:nvCxnSpPr>
              <p:spPr>
                <a:xfrm flipV="1">
                  <a:off x="9743768" y="3428999"/>
                  <a:ext cx="170092" cy="43601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Straight Connector 80">
                  <a:extLst>
                    <a:ext uri="{FF2B5EF4-FFF2-40B4-BE49-F238E27FC236}">
                      <a16:creationId xmlns:a16="http://schemas.microsoft.com/office/drawing/2014/main" id="{DB468415-E91B-4E1F-A7A6-F8D18A5D7AB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>
                  <a:off x="9316791" y="4131959"/>
                  <a:ext cx="5486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3" name="Group 62">
                <a:extLst>
                  <a:ext uri="{FF2B5EF4-FFF2-40B4-BE49-F238E27FC236}">
                    <a16:creationId xmlns:a16="http://schemas.microsoft.com/office/drawing/2014/main" id="{2DCC2AD8-EC5D-46F9-A5B8-E1C90D1055B5}"/>
                  </a:ext>
                </a:extLst>
              </p:cNvPr>
              <p:cNvGrpSpPr/>
              <p:nvPr/>
            </p:nvGrpSpPr>
            <p:grpSpPr>
              <a:xfrm rot="16200000">
                <a:off x="3773083" y="3573453"/>
                <a:ext cx="298207" cy="660991"/>
                <a:chOff x="4147623" y="3602364"/>
                <a:chExt cx="297702" cy="797860"/>
              </a:xfrm>
            </p:grpSpPr>
            <p:grpSp>
              <p:nvGrpSpPr>
                <p:cNvPr id="65" name="Group 64">
                  <a:extLst>
                    <a:ext uri="{FF2B5EF4-FFF2-40B4-BE49-F238E27FC236}">
                      <a16:creationId xmlns:a16="http://schemas.microsoft.com/office/drawing/2014/main" id="{CBCF21D3-F2A7-4CFE-8074-ABA916BFB723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73" name="Straight Connector 72">
                    <a:extLst>
                      <a:ext uri="{FF2B5EF4-FFF2-40B4-BE49-F238E27FC236}">
                        <a16:creationId xmlns:a16="http://schemas.microsoft.com/office/drawing/2014/main" id="{D5F3D757-4705-4F3D-819A-623C1A1AD86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4" name="Straight Connector 73">
                    <a:extLst>
                      <a:ext uri="{FF2B5EF4-FFF2-40B4-BE49-F238E27FC236}">
                        <a16:creationId xmlns:a16="http://schemas.microsoft.com/office/drawing/2014/main" id="{DEF403F3-6A88-4EA7-A4F4-E8C987826FD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66" name="Group 65">
                  <a:extLst>
                    <a:ext uri="{FF2B5EF4-FFF2-40B4-BE49-F238E27FC236}">
                      <a16:creationId xmlns:a16="http://schemas.microsoft.com/office/drawing/2014/main" id="{9FA36002-4B74-4FA3-86D2-27ACF72785AB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71" name="Straight Connector 70">
                    <a:extLst>
                      <a:ext uri="{FF2B5EF4-FFF2-40B4-BE49-F238E27FC236}">
                        <a16:creationId xmlns:a16="http://schemas.microsoft.com/office/drawing/2014/main" id="{91DCC954-E713-47F4-91E0-AEAE3113E40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" name="Straight Connector 71">
                    <a:extLst>
                      <a:ext uri="{FF2B5EF4-FFF2-40B4-BE49-F238E27FC236}">
                        <a16:creationId xmlns:a16="http://schemas.microsoft.com/office/drawing/2014/main" id="{4F65BB31-16A0-4AF1-9AC0-6F3B4C99FF2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67" name="Group 66">
                  <a:extLst>
                    <a:ext uri="{FF2B5EF4-FFF2-40B4-BE49-F238E27FC236}">
                      <a16:creationId xmlns:a16="http://schemas.microsoft.com/office/drawing/2014/main" id="{8A09A300-7910-4347-8A3C-8A014F2265E6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69" name="Straight Connector 68">
                    <a:extLst>
                      <a:ext uri="{FF2B5EF4-FFF2-40B4-BE49-F238E27FC236}">
                        <a16:creationId xmlns:a16="http://schemas.microsoft.com/office/drawing/2014/main" id="{8040AD63-49A6-4B85-A3F2-A2949432D90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0" name="Straight Connector 69">
                    <a:extLst>
                      <a:ext uri="{FF2B5EF4-FFF2-40B4-BE49-F238E27FC236}">
                        <a16:creationId xmlns:a16="http://schemas.microsoft.com/office/drawing/2014/main" id="{527E85C9-83A5-41A5-A18F-96CEC70772A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68" name="Straight Connector 67">
                  <a:extLst>
                    <a:ext uri="{FF2B5EF4-FFF2-40B4-BE49-F238E27FC236}">
                      <a16:creationId xmlns:a16="http://schemas.microsoft.com/office/drawing/2014/main" id="{DFD21F86-6E1E-4019-9698-F760FCA3D32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5028E833-82CA-4C3D-BF95-11905C228D6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59952" y="3888925"/>
                <a:ext cx="82541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0386B097-9126-43BF-B1E6-A8B5E931CF92}"/>
                </a:ext>
              </a:extLst>
            </p:cNvPr>
            <p:cNvGrpSpPr/>
            <p:nvPr/>
          </p:nvGrpSpPr>
          <p:grpSpPr>
            <a:xfrm>
              <a:off x="5540808" y="5103098"/>
              <a:ext cx="365760" cy="128268"/>
              <a:chOff x="1360627" y="3631962"/>
              <a:chExt cx="365760" cy="128268"/>
            </a:xfrm>
          </p:grpSpPr>
          <p:grpSp>
            <p:nvGrpSpPr>
              <p:cNvPr id="58" name="Group 57">
                <a:extLst>
                  <a:ext uri="{FF2B5EF4-FFF2-40B4-BE49-F238E27FC236}">
                    <a16:creationId xmlns:a16="http://schemas.microsoft.com/office/drawing/2014/main" id="{418DAA1E-BB19-4743-A357-76CB54841372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60" name="Straight Connector 59">
                  <a:extLst>
                    <a:ext uri="{FF2B5EF4-FFF2-40B4-BE49-F238E27FC236}">
                      <a16:creationId xmlns:a16="http://schemas.microsoft.com/office/drawing/2014/main" id="{D6873B81-FE68-40A0-AF62-31F63E7A4DED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Straight Connector 60">
                  <a:extLst>
                    <a:ext uri="{FF2B5EF4-FFF2-40B4-BE49-F238E27FC236}">
                      <a16:creationId xmlns:a16="http://schemas.microsoft.com/office/drawing/2014/main" id="{AFA501F5-E881-44E1-BB2D-30F1E21EFAAF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9" name="Straight Connector 58">
                <a:extLst>
                  <a:ext uri="{FF2B5EF4-FFF2-40B4-BE49-F238E27FC236}">
                    <a16:creationId xmlns:a16="http://schemas.microsoft.com/office/drawing/2014/main" id="{E84C080E-1CE9-45E0-9E47-37F89794C644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03" name="Content Placeholder 2">
                <a:extLst>
                  <a:ext uri="{FF2B5EF4-FFF2-40B4-BE49-F238E27FC236}">
                    <a16:creationId xmlns:a16="http://schemas.microsoft.com/office/drawing/2014/main" id="{190CF047-1598-40B8-A176-706D4BF03BA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328006" y="2769870"/>
                <a:ext cx="3524251" cy="40378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/>
                  <a:t>5.7 V – I</a:t>
                </a:r>
                <a:r>
                  <a:rPr lang="en-US" sz="2000" baseline="-25000" dirty="0"/>
                  <a:t>B </a:t>
                </a:r>
                <a:r>
                  <a:rPr lang="en-US" sz="2000" dirty="0"/>
                  <a:t>*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00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𝑘</m:t>
                    </m:r>
                    <m:r>
                      <m:rPr>
                        <m:nor/>
                      </m:rPr>
                      <a:rPr lang="en-US" sz="2000"/>
                      <m:t>Ω</m:t>
                    </m:r>
                  </m:oMath>
                </a14:m>
                <a:r>
                  <a:rPr lang="en-US" sz="2000" dirty="0"/>
                  <a:t> – 0.7 V = 0 </a:t>
                </a:r>
              </a:p>
            </p:txBody>
          </p:sp>
        </mc:Choice>
        <mc:Fallback xmlns="">
          <p:sp>
            <p:nvSpPr>
              <p:cNvPr id="103" name="Content Placeholder 2">
                <a:extLst>
                  <a:ext uri="{FF2B5EF4-FFF2-40B4-BE49-F238E27FC236}">
                    <a16:creationId xmlns:a16="http://schemas.microsoft.com/office/drawing/2014/main" id="{190CF047-1598-40B8-A176-706D4BF03B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28006" y="2769870"/>
                <a:ext cx="3524251" cy="403787"/>
              </a:xfrm>
              <a:prstGeom prst="rect">
                <a:avLst/>
              </a:prstGeom>
              <a:blipFill>
                <a:blip r:embed="rId5"/>
                <a:stretch>
                  <a:fillRect l="-1730" t="-14925" b="-164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4" name="Content Placeholder 2">
            <a:extLst>
              <a:ext uri="{FF2B5EF4-FFF2-40B4-BE49-F238E27FC236}">
                <a16:creationId xmlns:a16="http://schemas.microsoft.com/office/drawing/2014/main" id="{92ED2E9C-C1E6-4281-810A-102EF476465A}"/>
              </a:ext>
            </a:extLst>
          </p:cNvPr>
          <p:cNvSpPr txBox="1">
            <a:spLocks/>
          </p:cNvSpPr>
          <p:nvPr/>
        </p:nvSpPr>
        <p:spPr>
          <a:xfrm>
            <a:off x="6512159" y="2149539"/>
            <a:ext cx="4340098" cy="38057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Apply KVL through the base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05" name="Content Placeholder 2">
            <a:extLst>
              <a:ext uri="{FF2B5EF4-FFF2-40B4-BE49-F238E27FC236}">
                <a16:creationId xmlns:a16="http://schemas.microsoft.com/office/drawing/2014/main" id="{8BA3D921-0614-40F2-A91D-B69E713F703C}"/>
              </a:ext>
            </a:extLst>
          </p:cNvPr>
          <p:cNvSpPr txBox="1">
            <a:spLocks/>
          </p:cNvSpPr>
          <p:nvPr/>
        </p:nvSpPr>
        <p:spPr>
          <a:xfrm>
            <a:off x="6512159" y="3322098"/>
            <a:ext cx="4340098" cy="38057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Solve for the base current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6" name="Content Placeholder 2">
                <a:extLst>
                  <a:ext uri="{FF2B5EF4-FFF2-40B4-BE49-F238E27FC236}">
                    <a16:creationId xmlns:a16="http://schemas.microsoft.com/office/drawing/2014/main" id="{B95D70EF-7F9A-4A33-87D6-8C30BF4C6D6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328005" y="3903740"/>
                <a:ext cx="4464261" cy="40378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/>
                  <a:t>I</a:t>
                </a:r>
                <a:r>
                  <a:rPr lang="en-US" sz="2000" baseline="-25000" dirty="0"/>
                  <a:t>B </a:t>
                </a:r>
                <a:r>
                  <a:rPr lang="en-US" sz="2000" dirty="0"/>
                  <a:t>= (5.7 V – 0.7 V) /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00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𝑘</m:t>
                    </m:r>
                    <m:r>
                      <m:rPr>
                        <m:nor/>
                      </m:rPr>
                      <a:rPr lang="en-US" sz="2000"/>
                      <m:t>Ω</m:t>
                    </m:r>
                  </m:oMath>
                </a14:m>
                <a:r>
                  <a:rPr lang="en-US" sz="2000" dirty="0"/>
                  <a:t> =  50 </a:t>
                </a:r>
                <a:r>
                  <a:rPr lang="el-GR" sz="2000" dirty="0"/>
                  <a:t>μ</a:t>
                </a:r>
                <a:r>
                  <a:rPr lang="en-US" sz="2000" dirty="0"/>
                  <a:t>A</a:t>
                </a:r>
              </a:p>
            </p:txBody>
          </p:sp>
        </mc:Choice>
        <mc:Fallback xmlns="">
          <p:sp>
            <p:nvSpPr>
              <p:cNvPr id="106" name="Content Placeholder 2">
                <a:extLst>
                  <a:ext uri="{FF2B5EF4-FFF2-40B4-BE49-F238E27FC236}">
                    <a16:creationId xmlns:a16="http://schemas.microsoft.com/office/drawing/2014/main" id="{B95D70EF-7F9A-4A33-87D6-8C30BF4C6D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28005" y="3903740"/>
                <a:ext cx="4464261" cy="403787"/>
              </a:xfrm>
              <a:prstGeom prst="rect">
                <a:avLst/>
              </a:prstGeom>
              <a:blipFill>
                <a:blip r:embed="rId6"/>
                <a:stretch>
                  <a:fillRect l="-1366" t="-14925" b="-164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7" name="Content Placeholder 2">
            <a:extLst>
              <a:ext uri="{FF2B5EF4-FFF2-40B4-BE49-F238E27FC236}">
                <a16:creationId xmlns:a16="http://schemas.microsoft.com/office/drawing/2014/main" id="{84D03490-BA41-440C-9CBD-3DA7E06107A6}"/>
              </a:ext>
            </a:extLst>
          </p:cNvPr>
          <p:cNvSpPr txBox="1">
            <a:spLocks/>
          </p:cNvSpPr>
          <p:nvPr/>
        </p:nvSpPr>
        <p:spPr>
          <a:xfrm>
            <a:off x="6512159" y="4407827"/>
            <a:ext cx="4340098" cy="38057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Solve for the collector current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08" name="Content Placeholder 2">
            <a:extLst>
              <a:ext uri="{FF2B5EF4-FFF2-40B4-BE49-F238E27FC236}">
                <a16:creationId xmlns:a16="http://schemas.microsoft.com/office/drawing/2014/main" id="{3E655DF8-0650-4ACE-8715-CDBE66BDEC25}"/>
              </a:ext>
            </a:extLst>
          </p:cNvPr>
          <p:cNvSpPr txBox="1">
            <a:spLocks/>
          </p:cNvSpPr>
          <p:nvPr/>
        </p:nvSpPr>
        <p:spPr>
          <a:xfrm>
            <a:off x="7295554" y="5007484"/>
            <a:ext cx="4018829" cy="4037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I</a:t>
            </a:r>
            <a:r>
              <a:rPr lang="en-US" sz="2000" baseline="-25000" dirty="0"/>
              <a:t>C </a:t>
            </a:r>
            <a:r>
              <a:rPr lang="en-US" sz="2000" dirty="0"/>
              <a:t>= </a:t>
            </a:r>
            <a:r>
              <a:rPr lang="el-GR" sz="2000" dirty="0"/>
              <a:t>β</a:t>
            </a:r>
            <a:r>
              <a:rPr lang="en-US" sz="2000" dirty="0"/>
              <a:t> I</a:t>
            </a:r>
            <a:r>
              <a:rPr lang="en-US" sz="2000" baseline="-25000" dirty="0"/>
              <a:t>B </a:t>
            </a:r>
            <a:r>
              <a:rPr lang="en-US" sz="2000" dirty="0"/>
              <a:t>= 100 * 50 </a:t>
            </a:r>
            <a:r>
              <a:rPr lang="el-GR" sz="2000" dirty="0"/>
              <a:t>μ</a:t>
            </a:r>
            <a:r>
              <a:rPr lang="en-US" sz="2000" dirty="0"/>
              <a:t>A = 5 mA</a:t>
            </a:r>
          </a:p>
        </p:txBody>
      </p:sp>
      <p:sp>
        <p:nvSpPr>
          <p:cNvPr id="109" name="Content Placeholder 2">
            <a:extLst>
              <a:ext uri="{FF2B5EF4-FFF2-40B4-BE49-F238E27FC236}">
                <a16:creationId xmlns:a16="http://schemas.microsoft.com/office/drawing/2014/main" id="{BC882545-E949-4E1D-AC79-929375A77A16}"/>
              </a:ext>
            </a:extLst>
          </p:cNvPr>
          <p:cNvSpPr txBox="1">
            <a:spLocks/>
          </p:cNvSpPr>
          <p:nvPr/>
        </p:nvSpPr>
        <p:spPr>
          <a:xfrm>
            <a:off x="6551576" y="5523936"/>
            <a:ext cx="4340098" cy="38057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Solve for the output voltage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0" name="Content Placeholder 2">
                <a:extLst>
                  <a:ext uri="{FF2B5EF4-FFF2-40B4-BE49-F238E27FC236}">
                    <a16:creationId xmlns:a16="http://schemas.microsoft.com/office/drawing/2014/main" id="{D3A2540A-47EF-44FB-A656-25272F4662B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334971" y="6123593"/>
                <a:ext cx="4340098" cy="51645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/>
                  <a:t>V</a:t>
                </a:r>
                <a:r>
                  <a:rPr lang="en-US" sz="2000" baseline="-25000" dirty="0" err="1"/>
                  <a:t>out</a:t>
                </a:r>
                <a:r>
                  <a:rPr lang="en-US" sz="2000" baseline="-25000" dirty="0"/>
                  <a:t> </a:t>
                </a:r>
                <a:r>
                  <a:rPr lang="en-US" sz="2000" dirty="0"/>
                  <a:t>= 10 V – 5 mA *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4 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𝑘</m:t>
                    </m:r>
                    <m:r>
                      <m:rPr>
                        <m:nor/>
                      </m:rPr>
                      <a:rPr lang="en-US" sz="2000"/>
                      <m:t>Ω</m:t>
                    </m:r>
                  </m:oMath>
                </a14:m>
                <a:r>
                  <a:rPr lang="en-US" sz="2000" dirty="0"/>
                  <a:t>  = -10 V</a:t>
                </a:r>
              </a:p>
            </p:txBody>
          </p:sp>
        </mc:Choice>
        <mc:Fallback xmlns="">
          <p:sp>
            <p:nvSpPr>
              <p:cNvPr id="110" name="Content Placeholder 2">
                <a:extLst>
                  <a:ext uri="{FF2B5EF4-FFF2-40B4-BE49-F238E27FC236}">
                    <a16:creationId xmlns:a16="http://schemas.microsoft.com/office/drawing/2014/main" id="{D3A2540A-47EF-44FB-A656-25272F4662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34971" y="6123593"/>
                <a:ext cx="4340098" cy="516452"/>
              </a:xfrm>
              <a:prstGeom prst="rect">
                <a:avLst/>
              </a:prstGeom>
              <a:blipFill>
                <a:blip r:embed="rId7"/>
                <a:stretch>
                  <a:fillRect l="-1404" t="-130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86CCC4D9-1395-4040-AAA5-AD53C05E7749}"/>
              </a:ext>
            </a:extLst>
          </p:cNvPr>
          <p:cNvCxnSpPr>
            <a:cxnSpLocks/>
          </p:cNvCxnSpPr>
          <p:nvPr/>
        </p:nvCxnSpPr>
        <p:spPr>
          <a:xfrm>
            <a:off x="5930900" y="4387154"/>
            <a:ext cx="5572234" cy="225289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F1724586-A029-48A1-85DC-F632297C78A1}"/>
              </a:ext>
            </a:extLst>
          </p:cNvPr>
          <p:cNvCxnSpPr>
            <a:cxnSpLocks/>
          </p:cNvCxnSpPr>
          <p:nvPr/>
        </p:nvCxnSpPr>
        <p:spPr>
          <a:xfrm flipH="1">
            <a:off x="6083300" y="4437954"/>
            <a:ext cx="5572234" cy="225289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Content Placeholder 2">
            <a:extLst>
              <a:ext uri="{FF2B5EF4-FFF2-40B4-BE49-F238E27FC236}">
                <a16:creationId xmlns:a16="http://schemas.microsoft.com/office/drawing/2014/main" id="{FF8AC96D-FA03-485C-8F8D-70ED638931FD}"/>
              </a:ext>
            </a:extLst>
          </p:cNvPr>
          <p:cNvSpPr txBox="1">
            <a:spLocks/>
          </p:cNvSpPr>
          <p:nvPr/>
        </p:nvSpPr>
        <p:spPr>
          <a:xfrm>
            <a:off x="1217871" y="6042799"/>
            <a:ext cx="4340098" cy="38057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The transistor is in saturation!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3" name="Rectangle 112">
                <a:extLst>
                  <a:ext uri="{FF2B5EF4-FFF2-40B4-BE49-F238E27FC236}">
                    <a16:creationId xmlns:a16="http://schemas.microsoft.com/office/drawing/2014/main" id="{E8613A6C-E874-4D5C-9692-0CDCA6F0D9E1}"/>
                  </a:ext>
                </a:extLst>
              </p:cNvPr>
              <p:cNvSpPr/>
              <p:nvPr/>
            </p:nvSpPr>
            <p:spPr>
              <a:xfrm>
                <a:off x="3181951" y="3045691"/>
                <a:ext cx="43172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3" name="Rectangle 112">
                <a:extLst>
                  <a:ext uri="{FF2B5EF4-FFF2-40B4-BE49-F238E27FC236}">
                    <a16:creationId xmlns:a16="http://schemas.microsoft.com/office/drawing/2014/main" id="{E8613A6C-E874-4D5C-9692-0CDCA6F0D9E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81951" y="3045691"/>
                <a:ext cx="431720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4" name="Straight Arrow Connector 113">
            <a:extLst>
              <a:ext uri="{FF2B5EF4-FFF2-40B4-BE49-F238E27FC236}">
                <a16:creationId xmlns:a16="http://schemas.microsoft.com/office/drawing/2014/main" id="{9FA9E9D5-A44D-40AC-B43F-792697ECE31D}"/>
              </a:ext>
            </a:extLst>
          </p:cNvPr>
          <p:cNvCxnSpPr>
            <a:cxnSpLocks/>
          </p:cNvCxnSpPr>
          <p:nvPr/>
        </p:nvCxnSpPr>
        <p:spPr>
          <a:xfrm>
            <a:off x="3545590" y="3003651"/>
            <a:ext cx="1702" cy="5448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2486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" grpId="0"/>
      <p:bldP spid="104" grpId="0"/>
      <p:bldP spid="105" grpId="0"/>
      <p:bldP spid="106" grpId="0"/>
      <p:bldP spid="107" grpId="0"/>
      <p:bldP spid="108" grpId="0"/>
      <p:bldP spid="109" grpId="0"/>
      <p:bldP spid="110" grpId="0"/>
      <p:bldP spid="1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B5C945-E5B3-458F-8DB2-55C4675A1E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A338A9-50DF-4EEC-87E7-8C46ADFCF4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82899"/>
            <a:ext cx="10515600" cy="32940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dirty="0"/>
              <a:t>Practice Problems</a:t>
            </a:r>
          </a:p>
        </p:txBody>
      </p:sp>
    </p:spTree>
    <p:extLst>
      <p:ext uri="{BB962C8B-B14F-4D97-AF65-F5344CB8AC3E}">
        <p14:creationId xmlns:p14="http://schemas.microsoft.com/office/powerpoint/2010/main" val="490069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0276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dirty="0"/>
              <a:t>Common Emitter Amplifier Circuit Practice Problem 6</a:t>
            </a:r>
          </a:p>
        </p:txBody>
      </p:sp>
      <p:sp>
        <p:nvSpPr>
          <p:cNvPr id="80" name="Content Placeholder 2">
            <a:extLst>
              <a:ext uri="{FF2B5EF4-FFF2-40B4-BE49-F238E27FC236}">
                <a16:creationId xmlns:a16="http://schemas.microsoft.com/office/drawing/2014/main" id="{7A89F640-9C03-447A-8F82-7C01D8642D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1234" y="1233937"/>
            <a:ext cx="10515600" cy="74890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An </a:t>
            </a:r>
            <a:r>
              <a:rPr lang="en-US" dirty="0" err="1"/>
              <a:t>npn</a:t>
            </a:r>
            <a:r>
              <a:rPr lang="en-US" dirty="0"/>
              <a:t> transistor with </a:t>
            </a:r>
            <a:r>
              <a:rPr lang="el-GR" dirty="0"/>
              <a:t>β</a:t>
            </a:r>
            <a:r>
              <a:rPr lang="en-US" dirty="0"/>
              <a:t> = 100, </a:t>
            </a:r>
            <a:r>
              <a:rPr lang="en-US" dirty="0" err="1"/>
              <a:t>V</a:t>
            </a:r>
            <a:r>
              <a:rPr lang="en-US" baseline="-25000" dirty="0" err="1"/>
              <a:t>BE,on</a:t>
            </a:r>
            <a:r>
              <a:rPr lang="en-US" dirty="0"/>
              <a:t> = 0.7 V, </a:t>
            </a:r>
            <a:r>
              <a:rPr lang="en-US" dirty="0" err="1"/>
              <a:t>V</a:t>
            </a:r>
            <a:r>
              <a:rPr lang="en-US" baseline="-25000" dirty="0" err="1"/>
              <a:t>CE,sat</a:t>
            </a:r>
            <a:r>
              <a:rPr lang="en-US" dirty="0"/>
              <a:t> = 0.2 V is biased as shown.  Find the DC currents and the output voltage</a:t>
            </a:r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id="{C736041E-6618-4CD9-8DDA-673FCF01B26A}"/>
              </a:ext>
            </a:extLst>
          </p:cNvPr>
          <p:cNvGrpSpPr/>
          <p:nvPr/>
        </p:nvGrpSpPr>
        <p:grpSpPr>
          <a:xfrm>
            <a:off x="688866" y="2368690"/>
            <a:ext cx="4762410" cy="3255373"/>
            <a:chOff x="2526656" y="1975993"/>
            <a:chExt cx="4762410" cy="3255373"/>
          </a:xfrm>
        </p:grpSpPr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C12A78DE-BC7F-4ADF-9EF2-B7F81D249610}"/>
                </a:ext>
              </a:extLst>
            </p:cNvPr>
            <p:cNvGrpSpPr/>
            <p:nvPr/>
          </p:nvGrpSpPr>
          <p:grpSpPr>
            <a:xfrm>
              <a:off x="5547065" y="2565992"/>
              <a:ext cx="298207" cy="660991"/>
              <a:chOff x="4147623" y="3602364"/>
              <a:chExt cx="297702" cy="797860"/>
            </a:xfrm>
          </p:grpSpPr>
          <p:grpSp>
            <p:nvGrpSpPr>
              <p:cNvPr id="82" name="Group 81">
                <a:extLst>
                  <a:ext uri="{FF2B5EF4-FFF2-40B4-BE49-F238E27FC236}">
                    <a16:creationId xmlns:a16="http://schemas.microsoft.com/office/drawing/2014/main" id="{746D57AA-3876-45EC-B81B-2DC00D5D6147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90" name="Straight Connector 89">
                  <a:extLst>
                    <a:ext uri="{FF2B5EF4-FFF2-40B4-BE49-F238E27FC236}">
                      <a16:creationId xmlns:a16="http://schemas.microsoft.com/office/drawing/2014/main" id="{864CD43D-1CD7-4418-82D7-758A80AED2E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6F144A36-4B40-4B78-BC82-89211BE0143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3" name="Group 82">
                <a:extLst>
                  <a:ext uri="{FF2B5EF4-FFF2-40B4-BE49-F238E27FC236}">
                    <a16:creationId xmlns:a16="http://schemas.microsoft.com/office/drawing/2014/main" id="{B69973FA-258D-4536-AAB4-16A330048EB7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88" name="Straight Connector 87">
                  <a:extLst>
                    <a:ext uri="{FF2B5EF4-FFF2-40B4-BE49-F238E27FC236}">
                      <a16:creationId xmlns:a16="http://schemas.microsoft.com/office/drawing/2014/main" id="{EEE9F7B5-ACFD-4D4F-AF8C-BE1D205EEFC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9" name="Straight Connector 88">
                  <a:extLst>
                    <a:ext uri="{FF2B5EF4-FFF2-40B4-BE49-F238E27FC236}">
                      <a16:creationId xmlns:a16="http://schemas.microsoft.com/office/drawing/2014/main" id="{EA4792B8-283E-4021-97FB-9B921AD366A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4" name="Group 83">
                <a:extLst>
                  <a:ext uri="{FF2B5EF4-FFF2-40B4-BE49-F238E27FC236}">
                    <a16:creationId xmlns:a16="http://schemas.microsoft.com/office/drawing/2014/main" id="{6E61AF9C-CD35-4D2A-9524-5D1F8025B277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86" name="Straight Connector 85">
                  <a:extLst>
                    <a:ext uri="{FF2B5EF4-FFF2-40B4-BE49-F238E27FC236}">
                      <a16:creationId xmlns:a16="http://schemas.microsoft.com/office/drawing/2014/main" id="{BE657008-09D0-4D52-88C7-20065EC369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7" name="Straight Connector 86">
                  <a:extLst>
                    <a:ext uri="{FF2B5EF4-FFF2-40B4-BE49-F238E27FC236}">
                      <a16:creationId xmlns:a16="http://schemas.microsoft.com/office/drawing/2014/main" id="{132130B2-4D52-4C02-9EC1-9C444F8AA89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85" name="Straight Connector 84">
                <a:extLst>
                  <a:ext uri="{FF2B5EF4-FFF2-40B4-BE49-F238E27FC236}">
                    <a16:creationId xmlns:a16="http://schemas.microsoft.com/office/drawing/2014/main" id="{E06DBA69-0B6A-43C9-8E4C-2DFA8C966C41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1B188D42-75DD-47B0-86C5-57D9E7BF0A20}"/>
                </a:ext>
              </a:extLst>
            </p:cNvPr>
            <p:cNvCxnSpPr>
              <a:cxnSpLocks/>
            </p:cNvCxnSpPr>
            <p:nvPr/>
          </p:nvCxnSpPr>
          <p:spPr>
            <a:xfrm>
              <a:off x="5693606" y="2296039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F5DC09C3-5BAC-4DC6-86DD-5D07DAE9A07B}"/>
                </a:ext>
              </a:extLst>
            </p:cNvPr>
            <p:cNvCxnSpPr/>
            <p:nvPr/>
          </p:nvCxnSpPr>
          <p:spPr>
            <a:xfrm flipV="1">
              <a:off x="5713763" y="3409834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D7513CFF-0BA6-493E-B8A9-8C93CB60C7A2}"/>
                </a:ext>
              </a:extLst>
            </p:cNvPr>
            <p:cNvSpPr/>
            <p:nvPr/>
          </p:nvSpPr>
          <p:spPr>
            <a:xfrm>
              <a:off x="2526656" y="3915876"/>
              <a:ext cx="66075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5.7 V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2" name="Rectangle 51">
                  <a:extLst>
                    <a:ext uri="{FF2B5EF4-FFF2-40B4-BE49-F238E27FC236}">
                      <a16:creationId xmlns:a16="http://schemas.microsoft.com/office/drawing/2014/main" id="{3DAFCCAF-6885-40BF-A043-5BF8D637BF1E}"/>
                    </a:ext>
                  </a:extLst>
                </p:cNvPr>
                <p:cNvSpPr/>
                <p:nvPr/>
              </p:nvSpPr>
              <p:spPr>
                <a:xfrm>
                  <a:off x="6641709" y="3197010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2" name="Rectangle 51">
                  <a:extLst>
                    <a:ext uri="{FF2B5EF4-FFF2-40B4-BE49-F238E27FC236}">
                      <a16:creationId xmlns:a16="http://schemas.microsoft.com/office/drawing/2014/main" id="{3DAFCCAF-6885-40BF-A043-5BF8D637BF1E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41709" y="3197010"/>
                  <a:ext cx="647357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3" name="Rectangle 52">
                  <a:extLst>
                    <a:ext uri="{FF2B5EF4-FFF2-40B4-BE49-F238E27FC236}">
                      <a16:creationId xmlns:a16="http://schemas.microsoft.com/office/drawing/2014/main" id="{420043AC-0D00-492B-92C9-F267EF881DE8}"/>
                    </a:ext>
                  </a:extLst>
                </p:cNvPr>
                <p:cNvSpPr/>
                <p:nvPr/>
              </p:nvSpPr>
              <p:spPr>
                <a:xfrm>
                  <a:off x="3981916" y="3397132"/>
                  <a:ext cx="95731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100 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sty m:val="p"/>
                          </m:rPr>
                          <a:rPr lang="el-GR" b="0" i="1" smtClean="0">
                            <a:latin typeface="Cambria Math" panose="02040503050406030204" pitchFamily="18" charset="0"/>
                          </a:rPr>
                          <m:t>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3" name="Rectangle 52">
                  <a:extLst>
                    <a:ext uri="{FF2B5EF4-FFF2-40B4-BE49-F238E27FC236}">
                      <a16:creationId xmlns:a16="http://schemas.microsoft.com/office/drawing/2014/main" id="{420043AC-0D00-492B-92C9-F267EF881DE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81916" y="3397132"/>
                  <a:ext cx="957313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4" name="Rectangle 53">
                  <a:extLst>
                    <a:ext uri="{FF2B5EF4-FFF2-40B4-BE49-F238E27FC236}">
                      <a16:creationId xmlns:a16="http://schemas.microsoft.com/office/drawing/2014/main" id="{03C49D72-9A13-4B60-ABC6-BE17E9E4B214}"/>
                    </a:ext>
                  </a:extLst>
                </p:cNvPr>
                <p:cNvSpPr/>
                <p:nvPr/>
              </p:nvSpPr>
              <p:spPr>
                <a:xfrm>
                  <a:off x="5940876" y="2688167"/>
                  <a:ext cx="70083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</a:rPr>
                          <m:t>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4" name="Rectangle 53">
                  <a:extLst>
                    <a:ext uri="{FF2B5EF4-FFF2-40B4-BE49-F238E27FC236}">
                      <a16:creationId xmlns:a16="http://schemas.microsoft.com/office/drawing/2014/main" id="{03C49D72-9A13-4B60-ABC6-BE17E9E4B21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40876" y="2688167"/>
                  <a:ext cx="700833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BA52B586-F1BD-40AD-9FC6-D50C87A66272}"/>
                </a:ext>
              </a:extLst>
            </p:cNvPr>
            <p:cNvSpPr/>
            <p:nvPr/>
          </p:nvSpPr>
          <p:spPr>
            <a:xfrm>
              <a:off x="5225710" y="1975993"/>
              <a:ext cx="55015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10V</a:t>
              </a:r>
            </a:p>
          </p:txBody>
        </p:sp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4C3B7ECE-4836-47F9-86D4-F489A73BBDCA}"/>
                </a:ext>
              </a:extLst>
            </p:cNvPr>
            <p:cNvGrpSpPr/>
            <p:nvPr/>
          </p:nvGrpSpPr>
          <p:grpSpPr>
            <a:xfrm>
              <a:off x="3246032" y="3231076"/>
              <a:ext cx="2477702" cy="1887625"/>
              <a:chOff x="2759952" y="3143130"/>
              <a:chExt cx="2477702" cy="1887625"/>
            </a:xfrm>
          </p:grpSpPr>
          <p:grpSp>
            <p:nvGrpSpPr>
              <p:cNvPr id="62" name="Group 61">
                <a:extLst>
                  <a:ext uri="{FF2B5EF4-FFF2-40B4-BE49-F238E27FC236}">
                    <a16:creationId xmlns:a16="http://schemas.microsoft.com/office/drawing/2014/main" id="{3E39F056-C2A4-4E2C-9940-0A6EE5D58951}"/>
                  </a:ext>
                </a:extLst>
              </p:cNvPr>
              <p:cNvGrpSpPr/>
              <p:nvPr/>
            </p:nvGrpSpPr>
            <p:grpSpPr>
              <a:xfrm rot="5400000" flipH="1">
                <a:off x="3801356" y="3594457"/>
                <a:ext cx="1887625" cy="984971"/>
                <a:chOff x="8441531" y="3421308"/>
                <a:chExt cx="1887625" cy="984971"/>
              </a:xfrm>
            </p:grpSpPr>
            <p:cxnSp>
              <p:nvCxnSpPr>
                <p:cNvPr id="75" name="Straight Connector 74">
                  <a:extLst>
                    <a:ext uri="{FF2B5EF4-FFF2-40B4-BE49-F238E27FC236}">
                      <a16:creationId xmlns:a16="http://schemas.microsoft.com/office/drawing/2014/main" id="{CB14335F-DA0D-473A-8483-6A594B8A4E2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8841927" y="3028604"/>
                  <a:ext cx="0" cy="800791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6" name="Straight Connector 75">
                  <a:extLst>
                    <a:ext uri="{FF2B5EF4-FFF2-40B4-BE49-F238E27FC236}">
                      <a16:creationId xmlns:a16="http://schemas.microsoft.com/office/drawing/2014/main" id="{3A939C74-BF26-489E-B4A8-11EC39AE8E9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V="1">
                  <a:off x="10117335" y="3212505"/>
                  <a:ext cx="3017" cy="42062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Straight Connector 76">
                  <a:extLst>
                    <a:ext uri="{FF2B5EF4-FFF2-40B4-BE49-F238E27FC236}">
                      <a16:creationId xmlns:a16="http://schemas.microsoft.com/office/drawing/2014/main" id="{423AC3CB-A5A9-496F-B8D1-D3B05BBC2659}"/>
                    </a:ext>
                  </a:extLst>
                </p:cNvPr>
                <p:cNvCxnSpPr/>
                <p:nvPr/>
              </p:nvCxnSpPr>
              <p:spPr>
                <a:xfrm>
                  <a:off x="9294428" y="3857639"/>
                  <a:ext cx="609600" cy="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Straight Arrow Connector 77">
                  <a:extLst>
                    <a:ext uri="{FF2B5EF4-FFF2-40B4-BE49-F238E27FC236}">
                      <a16:creationId xmlns:a16="http://schemas.microsoft.com/office/drawing/2014/main" id="{590F8738-85F9-47F0-89F4-92DE98F0806B}"/>
                    </a:ext>
                  </a:extLst>
                </p:cNvPr>
                <p:cNvCxnSpPr/>
                <p:nvPr/>
              </p:nvCxnSpPr>
              <p:spPr>
                <a:xfrm>
                  <a:off x="9242323" y="3429000"/>
                  <a:ext cx="206477" cy="436013"/>
                </a:xfrm>
                <a:prstGeom prst="straightConnector1">
                  <a:avLst/>
                </a:prstGeom>
                <a:ln>
                  <a:headEnd type="stealth"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9" name="Straight Connector 78">
                  <a:extLst>
                    <a:ext uri="{FF2B5EF4-FFF2-40B4-BE49-F238E27FC236}">
                      <a16:creationId xmlns:a16="http://schemas.microsoft.com/office/drawing/2014/main" id="{ED8B81AC-FB9E-4C37-8A99-BA726565CB81}"/>
                    </a:ext>
                  </a:extLst>
                </p:cNvPr>
                <p:cNvCxnSpPr/>
                <p:nvPr/>
              </p:nvCxnSpPr>
              <p:spPr>
                <a:xfrm flipV="1">
                  <a:off x="9743768" y="3428999"/>
                  <a:ext cx="170092" cy="43601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Straight Connector 80">
                  <a:extLst>
                    <a:ext uri="{FF2B5EF4-FFF2-40B4-BE49-F238E27FC236}">
                      <a16:creationId xmlns:a16="http://schemas.microsoft.com/office/drawing/2014/main" id="{DB468415-E91B-4E1F-A7A6-F8D18A5D7AB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>
                  <a:off x="9316791" y="4131959"/>
                  <a:ext cx="5486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3" name="Group 62">
                <a:extLst>
                  <a:ext uri="{FF2B5EF4-FFF2-40B4-BE49-F238E27FC236}">
                    <a16:creationId xmlns:a16="http://schemas.microsoft.com/office/drawing/2014/main" id="{2DCC2AD8-EC5D-46F9-A5B8-E1C90D1055B5}"/>
                  </a:ext>
                </a:extLst>
              </p:cNvPr>
              <p:cNvGrpSpPr/>
              <p:nvPr/>
            </p:nvGrpSpPr>
            <p:grpSpPr>
              <a:xfrm rot="16200000">
                <a:off x="3773083" y="3573453"/>
                <a:ext cx="298207" cy="660991"/>
                <a:chOff x="4147623" y="3602364"/>
                <a:chExt cx="297702" cy="797860"/>
              </a:xfrm>
            </p:grpSpPr>
            <p:grpSp>
              <p:nvGrpSpPr>
                <p:cNvPr id="65" name="Group 64">
                  <a:extLst>
                    <a:ext uri="{FF2B5EF4-FFF2-40B4-BE49-F238E27FC236}">
                      <a16:creationId xmlns:a16="http://schemas.microsoft.com/office/drawing/2014/main" id="{CBCF21D3-F2A7-4CFE-8074-ABA916BFB723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73" name="Straight Connector 72">
                    <a:extLst>
                      <a:ext uri="{FF2B5EF4-FFF2-40B4-BE49-F238E27FC236}">
                        <a16:creationId xmlns:a16="http://schemas.microsoft.com/office/drawing/2014/main" id="{D5F3D757-4705-4F3D-819A-623C1A1AD86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4" name="Straight Connector 73">
                    <a:extLst>
                      <a:ext uri="{FF2B5EF4-FFF2-40B4-BE49-F238E27FC236}">
                        <a16:creationId xmlns:a16="http://schemas.microsoft.com/office/drawing/2014/main" id="{DEF403F3-6A88-4EA7-A4F4-E8C987826FD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66" name="Group 65">
                  <a:extLst>
                    <a:ext uri="{FF2B5EF4-FFF2-40B4-BE49-F238E27FC236}">
                      <a16:creationId xmlns:a16="http://schemas.microsoft.com/office/drawing/2014/main" id="{9FA36002-4B74-4FA3-86D2-27ACF72785AB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71" name="Straight Connector 70">
                    <a:extLst>
                      <a:ext uri="{FF2B5EF4-FFF2-40B4-BE49-F238E27FC236}">
                        <a16:creationId xmlns:a16="http://schemas.microsoft.com/office/drawing/2014/main" id="{91DCC954-E713-47F4-91E0-AEAE3113E40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2" name="Straight Connector 71">
                    <a:extLst>
                      <a:ext uri="{FF2B5EF4-FFF2-40B4-BE49-F238E27FC236}">
                        <a16:creationId xmlns:a16="http://schemas.microsoft.com/office/drawing/2014/main" id="{4F65BB31-16A0-4AF1-9AC0-6F3B4C99FF2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67" name="Group 66">
                  <a:extLst>
                    <a:ext uri="{FF2B5EF4-FFF2-40B4-BE49-F238E27FC236}">
                      <a16:creationId xmlns:a16="http://schemas.microsoft.com/office/drawing/2014/main" id="{8A09A300-7910-4347-8A3C-8A014F2265E6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69" name="Straight Connector 68">
                    <a:extLst>
                      <a:ext uri="{FF2B5EF4-FFF2-40B4-BE49-F238E27FC236}">
                        <a16:creationId xmlns:a16="http://schemas.microsoft.com/office/drawing/2014/main" id="{8040AD63-49A6-4B85-A3F2-A2949432D90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0" name="Straight Connector 69">
                    <a:extLst>
                      <a:ext uri="{FF2B5EF4-FFF2-40B4-BE49-F238E27FC236}">
                        <a16:creationId xmlns:a16="http://schemas.microsoft.com/office/drawing/2014/main" id="{527E85C9-83A5-41A5-A18F-96CEC70772A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68" name="Straight Connector 67">
                  <a:extLst>
                    <a:ext uri="{FF2B5EF4-FFF2-40B4-BE49-F238E27FC236}">
                      <a16:creationId xmlns:a16="http://schemas.microsoft.com/office/drawing/2014/main" id="{DFD21F86-6E1E-4019-9698-F760FCA3D32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5028E833-82CA-4C3D-BF95-11905C228D6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59952" y="3888925"/>
                <a:ext cx="82541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0386B097-9126-43BF-B1E6-A8B5E931CF92}"/>
                </a:ext>
              </a:extLst>
            </p:cNvPr>
            <p:cNvGrpSpPr/>
            <p:nvPr/>
          </p:nvGrpSpPr>
          <p:grpSpPr>
            <a:xfrm>
              <a:off x="5540808" y="5103098"/>
              <a:ext cx="365760" cy="128268"/>
              <a:chOff x="1360627" y="3631962"/>
              <a:chExt cx="365760" cy="128268"/>
            </a:xfrm>
          </p:grpSpPr>
          <p:grpSp>
            <p:nvGrpSpPr>
              <p:cNvPr id="58" name="Group 57">
                <a:extLst>
                  <a:ext uri="{FF2B5EF4-FFF2-40B4-BE49-F238E27FC236}">
                    <a16:creationId xmlns:a16="http://schemas.microsoft.com/office/drawing/2014/main" id="{418DAA1E-BB19-4743-A357-76CB54841372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60" name="Straight Connector 59">
                  <a:extLst>
                    <a:ext uri="{FF2B5EF4-FFF2-40B4-BE49-F238E27FC236}">
                      <a16:creationId xmlns:a16="http://schemas.microsoft.com/office/drawing/2014/main" id="{D6873B81-FE68-40A0-AF62-31F63E7A4DED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Straight Connector 60">
                  <a:extLst>
                    <a:ext uri="{FF2B5EF4-FFF2-40B4-BE49-F238E27FC236}">
                      <a16:creationId xmlns:a16="http://schemas.microsoft.com/office/drawing/2014/main" id="{AFA501F5-E881-44E1-BB2D-30F1E21EFAAF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9" name="Straight Connector 58">
                <a:extLst>
                  <a:ext uri="{FF2B5EF4-FFF2-40B4-BE49-F238E27FC236}">
                    <a16:creationId xmlns:a16="http://schemas.microsoft.com/office/drawing/2014/main" id="{E84C080E-1CE9-45E0-9E47-37F89794C644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91" name="Content Placeholder 2">
            <a:extLst>
              <a:ext uri="{FF2B5EF4-FFF2-40B4-BE49-F238E27FC236}">
                <a16:creationId xmlns:a16="http://schemas.microsoft.com/office/drawing/2014/main" id="{20C753D9-ACE2-4EFE-99EA-EC92D705B6D3}"/>
              </a:ext>
            </a:extLst>
          </p:cNvPr>
          <p:cNvSpPr txBox="1">
            <a:spLocks/>
          </p:cNvSpPr>
          <p:nvPr/>
        </p:nvSpPr>
        <p:spPr>
          <a:xfrm>
            <a:off x="6347059" y="2906212"/>
            <a:ext cx="4340098" cy="38057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Solve for the collector current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2" name="Content Placeholder 2">
                <a:extLst>
                  <a:ext uri="{FF2B5EF4-FFF2-40B4-BE49-F238E27FC236}">
                    <a16:creationId xmlns:a16="http://schemas.microsoft.com/office/drawing/2014/main" id="{3A960AD9-F6D2-4319-A937-129816D87B2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820882" y="3957204"/>
                <a:ext cx="4940290" cy="50391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/>
                  <a:t>I</a:t>
                </a:r>
                <a:r>
                  <a:rPr lang="en-US" sz="2000" baseline="-25000" dirty="0"/>
                  <a:t>C </a:t>
                </a:r>
                <a:r>
                  <a:rPr lang="en-US" sz="2000" dirty="0"/>
                  <a:t>= (10 V – 0.2 V ) /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4 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𝑘</m:t>
                    </m:r>
                    <m:r>
                      <m:rPr>
                        <m:sty m:val="p"/>
                      </m:rPr>
                      <a:rPr lang="el-GR" sz="2000" i="1">
                        <a:latin typeface="Cambria Math" panose="02040503050406030204" pitchFamily="18" charset="0"/>
                      </a:rPr>
                      <m:t>Ω</m:t>
                    </m:r>
                  </m:oMath>
                </a14:m>
                <a:r>
                  <a:rPr lang="en-US" sz="2000" dirty="0"/>
                  <a:t> = 2.45 mA</a:t>
                </a:r>
              </a:p>
            </p:txBody>
          </p:sp>
        </mc:Choice>
        <mc:Fallback xmlns="">
          <p:sp>
            <p:nvSpPr>
              <p:cNvPr id="92" name="Content Placeholder 2">
                <a:extLst>
                  <a:ext uri="{FF2B5EF4-FFF2-40B4-BE49-F238E27FC236}">
                    <a16:creationId xmlns:a16="http://schemas.microsoft.com/office/drawing/2014/main" id="{3A960AD9-F6D2-4319-A937-129816D87B2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20882" y="3957204"/>
                <a:ext cx="4940290" cy="503914"/>
              </a:xfrm>
              <a:prstGeom prst="rect">
                <a:avLst/>
              </a:prstGeom>
              <a:blipFill>
                <a:blip r:embed="rId5"/>
                <a:stretch>
                  <a:fillRect l="-1358" t="-120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3" name="Content Placeholder 2">
            <a:extLst>
              <a:ext uri="{FF2B5EF4-FFF2-40B4-BE49-F238E27FC236}">
                <a16:creationId xmlns:a16="http://schemas.microsoft.com/office/drawing/2014/main" id="{A511175D-2E10-4C89-AE53-660C073A7139}"/>
              </a:ext>
            </a:extLst>
          </p:cNvPr>
          <p:cNvSpPr txBox="1">
            <a:spLocks/>
          </p:cNvSpPr>
          <p:nvPr/>
        </p:nvSpPr>
        <p:spPr>
          <a:xfrm>
            <a:off x="6176464" y="2362756"/>
            <a:ext cx="4340098" cy="38057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The output voltage is 0.2 V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4" name="Rectangle 93">
                <a:extLst>
                  <a:ext uri="{FF2B5EF4-FFF2-40B4-BE49-F238E27FC236}">
                    <a16:creationId xmlns:a16="http://schemas.microsoft.com/office/drawing/2014/main" id="{3862D926-F170-4D88-9208-15C255914C4D}"/>
                  </a:ext>
                </a:extLst>
              </p:cNvPr>
              <p:cNvSpPr/>
              <p:nvPr/>
            </p:nvSpPr>
            <p:spPr>
              <a:xfrm>
                <a:off x="3208714" y="3008236"/>
                <a:ext cx="43172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4" name="Rectangle 93">
                <a:extLst>
                  <a:ext uri="{FF2B5EF4-FFF2-40B4-BE49-F238E27FC236}">
                    <a16:creationId xmlns:a16="http://schemas.microsoft.com/office/drawing/2014/main" id="{3862D926-F170-4D88-9208-15C255914C4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8714" y="3008236"/>
                <a:ext cx="431720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5" name="Straight Arrow Connector 94">
            <a:extLst>
              <a:ext uri="{FF2B5EF4-FFF2-40B4-BE49-F238E27FC236}">
                <a16:creationId xmlns:a16="http://schemas.microsoft.com/office/drawing/2014/main" id="{568535DE-C495-4F7D-9BFE-E86EF8C9D564}"/>
              </a:ext>
            </a:extLst>
          </p:cNvPr>
          <p:cNvCxnSpPr>
            <a:cxnSpLocks/>
          </p:cNvCxnSpPr>
          <p:nvPr/>
        </p:nvCxnSpPr>
        <p:spPr>
          <a:xfrm>
            <a:off x="3572353" y="2966196"/>
            <a:ext cx="1702" cy="5448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6" name="Content Placeholder 2">
                <a:extLst>
                  <a:ext uri="{FF2B5EF4-FFF2-40B4-BE49-F238E27FC236}">
                    <a16:creationId xmlns:a16="http://schemas.microsoft.com/office/drawing/2014/main" id="{5FD3A707-40E3-43FA-834A-D1B42F07F8B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923110" y="4487803"/>
                <a:ext cx="6946055" cy="108935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400" dirty="0">
                    <a:solidFill>
                      <a:srgbClr val="FF0000"/>
                    </a:solidFill>
                  </a:rPr>
                  <a:t>If we wanted the transistor to be in the active region and the output to be near mid-range, we could change the collector resistor to 1 k</a:t>
                </a:r>
                <a:r>
                  <a:rPr lang="el-GR" sz="2400" dirty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24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Ω</m:t>
                    </m:r>
                  </m:oMath>
                </a14:m>
                <a:endParaRPr lang="en-US" sz="2400" baseline="-25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96" name="Content Placeholder 2">
                <a:extLst>
                  <a:ext uri="{FF2B5EF4-FFF2-40B4-BE49-F238E27FC236}">
                    <a16:creationId xmlns:a16="http://schemas.microsoft.com/office/drawing/2014/main" id="{5FD3A707-40E3-43FA-834A-D1B42F07F8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23110" y="4487803"/>
                <a:ext cx="6946055" cy="1089357"/>
              </a:xfrm>
              <a:prstGeom prst="rect">
                <a:avLst/>
              </a:prstGeom>
              <a:blipFill>
                <a:blip r:embed="rId7"/>
                <a:stretch>
                  <a:fillRect l="-1405" t="-7821" r="-2195" b="-117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7" name="Content Placeholder 2">
                <a:extLst>
                  <a:ext uri="{FF2B5EF4-FFF2-40B4-BE49-F238E27FC236}">
                    <a16:creationId xmlns:a16="http://schemas.microsoft.com/office/drawing/2014/main" id="{143B6E2A-B641-48C0-A796-8A74F4D0B08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328371" y="5953952"/>
                <a:ext cx="4340098" cy="51645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>
                    <a:solidFill>
                      <a:srgbClr val="FF0000"/>
                    </a:solidFill>
                  </a:rPr>
                  <a:t>V</a:t>
                </a:r>
                <a:r>
                  <a:rPr lang="en-US" sz="2000" baseline="-25000" dirty="0" err="1">
                    <a:solidFill>
                      <a:srgbClr val="FF0000"/>
                    </a:solidFill>
                  </a:rPr>
                  <a:t>out</a:t>
                </a:r>
                <a:r>
                  <a:rPr lang="en-US" sz="2000" baseline="-25000" dirty="0">
                    <a:solidFill>
                      <a:srgbClr val="FF0000"/>
                    </a:solidFill>
                  </a:rPr>
                  <a:t> </a:t>
                </a:r>
                <a:r>
                  <a:rPr lang="en-US" sz="2000" dirty="0">
                    <a:solidFill>
                      <a:srgbClr val="FF0000"/>
                    </a:solidFill>
                  </a:rPr>
                  <a:t>= 10 V – 5 mA *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1 </m:t>
                    </m:r>
                    <m:r>
                      <a:rPr lang="en-US" sz="20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𝑘</m:t>
                    </m:r>
                    <m:r>
                      <m:rPr>
                        <m:nor/>
                      </m:rPr>
                      <a:rPr lang="en-US" sz="2000">
                        <a:solidFill>
                          <a:srgbClr val="FF0000"/>
                        </a:solidFill>
                      </a:rPr>
                      <m:t>Ω</m:t>
                    </m:r>
                  </m:oMath>
                </a14:m>
                <a:r>
                  <a:rPr lang="en-US" sz="2000" dirty="0">
                    <a:solidFill>
                      <a:srgbClr val="FF0000"/>
                    </a:solidFill>
                  </a:rPr>
                  <a:t>  = 5 V</a:t>
                </a:r>
              </a:p>
            </p:txBody>
          </p:sp>
        </mc:Choice>
        <mc:Fallback xmlns="">
          <p:sp>
            <p:nvSpPr>
              <p:cNvPr id="97" name="Content Placeholder 2">
                <a:extLst>
                  <a:ext uri="{FF2B5EF4-FFF2-40B4-BE49-F238E27FC236}">
                    <a16:creationId xmlns:a16="http://schemas.microsoft.com/office/drawing/2014/main" id="{143B6E2A-B641-48C0-A796-8A74F4D0B08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28371" y="5953952"/>
                <a:ext cx="4340098" cy="516452"/>
              </a:xfrm>
              <a:prstGeom prst="rect">
                <a:avLst/>
              </a:prstGeom>
              <a:blipFill>
                <a:blip r:embed="rId8"/>
                <a:stretch>
                  <a:fillRect l="-1404" t="-130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74998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" grpId="0"/>
      <p:bldP spid="92" grpId="0"/>
      <p:bldP spid="93" grpId="0"/>
      <p:bldP spid="96" grpId="0"/>
      <p:bldP spid="9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9A49D6-0558-4C46-BD8F-63DCA761CC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86E9B5-660F-4AE6-9B05-FEC5D8917A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16995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0276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dirty="0"/>
              <a:t>Common Emitter Amplifier Circuit Practice Problem 7</a:t>
            </a:r>
          </a:p>
        </p:txBody>
      </p:sp>
      <p:sp>
        <p:nvSpPr>
          <p:cNvPr id="80" name="Content Placeholder 2">
            <a:extLst>
              <a:ext uri="{FF2B5EF4-FFF2-40B4-BE49-F238E27FC236}">
                <a16:creationId xmlns:a16="http://schemas.microsoft.com/office/drawing/2014/main" id="{7A89F640-9C03-447A-8F82-7C01D8642D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1234" y="1233936"/>
            <a:ext cx="10515600" cy="11361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 transistor with </a:t>
            </a:r>
            <a:r>
              <a:rPr lang="el-GR" dirty="0"/>
              <a:t>β</a:t>
            </a:r>
            <a:r>
              <a:rPr lang="en-US" dirty="0"/>
              <a:t> = 80, </a:t>
            </a:r>
            <a:r>
              <a:rPr lang="en-US" dirty="0" err="1"/>
              <a:t>V</a:t>
            </a:r>
            <a:r>
              <a:rPr lang="en-US" baseline="-25000" dirty="0" err="1"/>
              <a:t>BE,on</a:t>
            </a:r>
            <a:r>
              <a:rPr lang="en-US" dirty="0"/>
              <a:t> = 0.7 V, </a:t>
            </a:r>
            <a:r>
              <a:rPr lang="en-US" dirty="0" err="1"/>
              <a:t>V</a:t>
            </a:r>
            <a:r>
              <a:rPr lang="en-US" baseline="-25000" dirty="0" err="1"/>
              <a:t>CE,sat</a:t>
            </a:r>
            <a:r>
              <a:rPr lang="en-US" dirty="0"/>
              <a:t> = 0.2 V is biased as shown.  Find the DC currents and the output voltage</a:t>
            </a:r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CDA5C496-7E4F-41B3-A7AA-4623BDC67DEB}"/>
              </a:ext>
            </a:extLst>
          </p:cNvPr>
          <p:cNvGrpSpPr/>
          <p:nvPr/>
        </p:nvGrpSpPr>
        <p:grpSpPr>
          <a:xfrm>
            <a:off x="1043021" y="2370129"/>
            <a:ext cx="3663184" cy="3535405"/>
            <a:chOff x="1577903" y="2559499"/>
            <a:chExt cx="3663184" cy="3535405"/>
          </a:xfrm>
        </p:grpSpPr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F81289DC-81B9-40E7-ADA6-FBC8DD4CF78A}"/>
                </a:ext>
              </a:extLst>
            </p:cNvPr>
            <p:cNvGrpSpPr/>
            <p:nvPr/>
          </p:nvGrpSpPr>
          <p:grpSpPr>
            <a:xfrm>
              <a:off x="3542030" y="3560604"/>
              <a:ext cx="298207" cy="660991"/>
              <a:chOff x="4147623" y="3602364"/>
              <a:chExt cx="297702" cy="797860"/>
            </a:xfrm>
          </p:grpSpPr>
          <p:grpSp>
            <p:nvGrpSpPr>
              <p:cNvPr id="89" name="Group 88">
                <a:extLst>
                  <a:ext uri="{FF2B5EF4-FFF2-40B4-BE49-F238E27FC236}">
                    <a16:creationId xmlns:a16="http://schemas.microsoft.com/office/drawing/2014/main" id="{4F8ED3B6-3660-435E-B316-3C1697222512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08" name="Straight Connector 107">
                  <a:extLst>
                    <a:ext uri="{FF2B5EF4-FFF2-40B4-BE49-F238E27FC236}">
                      <a16:creationId xmlns:a16="http://schemas.microsoft.com/office/drawing/2014/main" id="{25981ADA-A5A0-4F83-AA55-B371CD4FA7E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9" name="Straight Connector 108">
                  <a:extLst>
                    <a:ext uri="{FF2B5EF4-FFF2-40B4-BE49-F238E27FC236}">
                      <a16:creationId xmlns:a16="http://schemas.microsoft.com/office/drawing/2014/main" id="{28BA8AB2-1700-4D32-BCE4-13E18EF19F0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0" name="Group 89">
                <a:extLst>
                  <a:ext uri="{FF2B5EF4-FFF2-40B4-BE49-F238E27FC236}">
                    <a16:creationId xmlns:a16="http://schemas.microsoft.com/office/drawing/2014/main" id="{A22B3EF8-4DC5-433F-846C-90E76AF2AA0B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06" name="Straight Connector 105">
                  <a:extLst>
                    <a:ext uri="{FF2B5EF4-FFF2-40B4-BE49-F238E27FC236}">
                      <a16:creationId xmlns:a16="http://schemas.microsoft.com/office/drawing/2014/main" id="{18B3E52E-204E-4F7F-9D1A-A044CEE0215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7" name="Straight Connector 106">
                  <a:extLst>
                    <a:ext uri="{FF2B5EF4-FFF2-40B4-BE49-F238E27FC236}">
                      <a16:creationId xmlns:a16="http://schemas.microsoft.com/office/drawing/2014/main" id="{8B19477B-2C69-420C-BB79-D144E8F7FB5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2" name="Group 101">
                <a:extLst>
                  <a:ext uri="{FF2B5EF4-FFF2-40B4-BE49-F238E27FC236}">
                    <a16:creationId xmlns:a16="http://schemas.microsoft.com/office/drawing/2014/main" id="{55851820-07D6-4D5A-B614-891A266CAB83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9A24D833-5322-4B1C-B9CB-736F7300900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73CF9BAD-C998-46DE-A8B8-C208C42FD30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03" name="Straight Connector 102">
                <a:extLst>
                  <a:ext uri="{FF2B5EF4-FFF2-40B4-BE49-F238E27FC236}">
                    <a16:creationId xmlns:a16="http://schemas.microsoft.com/office/drawing/2014/main" id="{67148520-CA53-40F3-87BB-2FA7F2D73BD3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F044C54F-2D57-4E5F-8C71-BF99EB744729}"/>
                </a:ext>
              </a:extLst>
            </p:cNvPr>
            <p:cNvCxnSpPr>
              <a:cxnSpLocks/>
            </p:cNvCxnSpPr>
            <p:nvPr/>
          </p:nvCxnSpPr>
          <p:spPr>
            <a:xfrm>
              <a:off x="3686922" y="3217124"/>
              <a:ext cx="0" cy="3657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323154A1-FD71-4D73-B82A-3F24FCAD7D15}"/>
                </a:ext>
              </a:extLst>
            </p:cNvPr>
            <p:cNvCxnSpPr/>
            <p:nvPr/>
          </p:nvCxnSpPr>
          <p:spPr>
            <a:xfrm flipV="1">
              <a:off x="3720153" y="4366376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6" name="Rectangle 55">
                  <a:extLst>
                    <a:ext uri="{FF2B5EF4-FFF2-40B4-BE49-F238E27FC236}">
                      <a16:creationId xmlns:a16="http://schemas.microsoft.com/office/drawing/2014/main" id="{5D68932E-7C7D-421E-97F9-6D98F242D1BA}"/>
                    </a:ext>
                  </a:extLst>
                </p:cNvPr>
                <p:cNvSpPr/>
                <p:nvPr/>
              </p:nvSpPr>
              <p:spPr>
                <a:xfrm>
                  <a:off x="4593730" y="4198636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6" name="Rectangle 55">
                  <a:extLst>
                    <a:ext uri="{FF2B5EF4-FFF2-40B4-BE49-F238E27FC236}">
                      <a16:creationId xmlns:a16="http://schemas.microsoft.com/office/drawing/2014/main" id="{5D68932E-7C7D-421E-97F9-6D98F242D1B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93730" y="4198636"/>
                  <a:ext cx="647357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7" name="Rectangle 56">
                  <a:extLst>
                    <a:ext uri="{FF2B5EF4-FFF2-40B4-BE49-F238E27FC236}">
                      <a16:creationId xmlns:a16="http://schemas.microsoft.com/office/drawing/2014/main" id="{EFCBED2C-2756-4B22-A022-A6F300D0F2D1}"/>
                    </a:ext>
                  </a:extLst>
                </p:cNvPr>
                <p:cNvSpPr/>
                <p:nvPr/>
              </p:nvSpPr>
              <p:spPr>
                <a:xfrm>
                  <a:off x="2087652" y="4116428"/>
                  <a:ext cx="95731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200 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sty m:val="p"/>
                          </m:rPr>
                          <a:rPr lang="el-GR" b="0" i="1" smtClean="0">
                            <a:latin typeface="Cambria Math" panose="02040503050406030204" pitchFamily="18" charset="0"/>
                          </a:rPr>
                          <m:t>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7" name="Rectangle 56">
                  <a:extLst>
                    <a:ext uri="{FF2B5EF4-FFF2-40B4-BE49-F238E27FC236}">
                      <a16:creationId xmlns:a16="http://schemas.microsoft.com/office/drawing/2014/main" id="{EFCBED2C-2756-4B22-A022-A6F300D0F2D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87652" y="4116428"/>
                  <a:ext cx="957313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8" name="Rectangle 57">
                  <a:extLst>
                    <a:ext uri="{FF2B5EF4-FFF2-40B4-BE49-F238E27FC236}">
                      <a16:creationId xmlns:a16="http://schemas.microsoft.com/office/drawing/2014/main" id="{C97964BF-5070-4FC8-802B-95E45DFE6765}"/>
                    </a:ext>
                  </a:extLst>
                </p:cNvPr>
                <p:cNvSpPr/>
                <p:nvPr/>
              </p:nvSpPr>
              <p:spPr>
                <a:xfrm>
                  <a:off x="3788694" y="3641028"/>
                  <a:ext cx="918008" cy="64633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</a:rPr>
                          <m:t>Ω</m:t>
                        </m:r>
                      </m:oMath>
                    </m:oMathPara>
                  </a14:m>
                  <a:endParaRPr lang="en-US" dirty="0"/>
                </a:p>
                <a:p>
                  <a:endParaRPr lang="en-US" dirty="0"/>
                </a:p>
              </p:txBody>
            </p:sp>
          </mc:Choice>
          <mc:Fallback xmlns="">
            <p:sp>
              <p:nvSpPr>
                <p:cNvPr id="58" name="Rectangle 57">
                  <a:extLst>
                    <a:ext uri="{FF2B5EF4-FFF2-40B4-BE49-F238E27FC236}">
                      <a16:creationId xmlns:a16="http://schemas.microsoft.com/office/drawing/2014/main" id="{C97964BF-5070-4FC8-802B-95E45DFE676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88694" y="3641028"/>
                  <a:ext cx="918008" cy="646331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D58935AC-5A81-49CE-84D7-74236FE1E638}"/>
                </a:ext>
              </a:extLst>
            </p:cNvPr>
            <p:cNvSpPr/>
            <p:nvPr/>
          </p:nvSpPr>
          <p:spPr>
            <a:xfrm>
              <a:off x="2492904" y="2559499"/>
              <a:ext cx="48603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8 V</a:t>
              </a:r>
            </a:p>
          </p:txBody>
        </p:sp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8D7DA55D-72EA-44D0-A1B5-EAB7BF855E84}"/>
                </a:ext>
              </a:extLst>
            </p:cNvPr>
            <p:cNvGrpSpPr/>
            <p:nvPr/>
          </p:nvGrpSpPr>
          <p:grpSpPr>
            <a:xfrm>
              <a:off x="1577903" y="4214879"/>
              <a:ext cx="2130877" cy="1767366"/>
              <a:chOff x="3099092" y="3263395"/>
              <a:chExt cx="2130877" cy="1767366"/>
            </a:xfrm>
          </p:grpSpPr>
          <p:grpSp>
            <p:nvGrpSpPr>
              <p:cNvPr id="69" name="Group 68">
                <a:extLst>
                  <a:ext uri="{FF2B5EF4-FFF2-40B4-BE49-F238E27FC236}">
                    <a16:creationId xmlns:a16="http://schemas.microsoft.com/office/drawing/2014/main" id="{453B63D4-2F24-4DF1-8BF3-0676BD97AF84}"/>
                  </a:ext>
                </a:extLst>
              </p:cNvPr>
              <p:cNvGrpSpPr/>
              <p:nvPr/>
            </p:nvGrpSpPr>
            <p:grpSpPr>
              <a:xfrm rot="5400000" flipH="1">
                <a:off x="3857646" y="3658437"/>
                <a:ext cx="1767366" cy="977281"/>
                <a:chOff x="8441531" y="3428998"/>
                <a:chExt cx="1767366" cy="977281"/>
              </a:xfrm>
            </p:grpSpPr>
            <p:cxnSp>
              <p:nvCxnSpPr>
                <p:cNvPr id="83" name="Straight Connector 82">
                  <a:extLst>
                    <a:ext uri="{FF2B5EF4-FFF2-40B4-BE49-F238E27FC236}">
                      <a16:creationId xmlns:a16="http://schemas.microsoft.com/office/drawing/2014/main" id="{370EB366-06C8-4AA9-9FA2-D4D9463E974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8841927" y="3028604"/>
                  <a:ext cx="0" cy="800791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>
                  <a:extLst>
                    <a:ext uri="{FF2B5EF4-FFF2-40B4-BE49-F238E27FC236}">
                      <a16:creationId xmlns:a16="http://schemas.microsoft.com/office/drawing/2014/main" id="{2D20D355-C40E-4B9C-B512-252842B8A13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V="1">
                  <a:off x="10061084" y="3284203"/>
                  <a:ext cx="3017" cy="29260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5" name="Straight Connector 84">
                  <a:extLst>
                    <a:ext uri="{FF2B5EF4-FFF2-40B4-BE49-F238E27FC236}">
                      <a16:creationId xmlns:a16="http://schemas.microsoft.com/office/drawing/2014/main" id="{6E6F8B9F-A4BA-40D3-8EC2-E5BCBD2CA957}"/>
                    </a:ext>
                  </a:extLst>
                </p:cNvPr>
                <p:cNvCxnSpPr/>
                <p:nvPr/>
              </p:nvCxnSpPr>
              <p:spPr>
                <a:xfrm>
                  <a:off x="9294428" y="3857639"/>
                  <a:ext cx="609600" cy="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6" name="Straight Arrow Connector 85">
                  <a:extLst>
                    <a:ext uri="{FF2B5EF4-FFF2-40B4-BE49-F238E27FC236}">
                      <a16:creationId xmlns:a16="http://schemas.microsoft.com/office/drawing/2014/main" id="{DD7CF41B-1627-4EB0-ACB8-91F4B4E88B18}"/>
                    </a:ext>
                  </a:extLst>
                </p:cNvPr>
                <p:cNvCxnSpPr/>
                <p:nvPr/>
              </p:nvCxnSpPr>
              <p:spPr>
                <a:xfrm>
                  <a:off x="9242323" y="3429000"/>
                  <a:ext cx="206477" cy="436013"/>
                </a:xfrm>
                <a:prstGeom prst="straightConnector1">
                  <a:avLst/>
                </a:prstGeom>
                <a:ln>
                  <a:headEnd type="stealth"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7" name="Straight Connector 86">
                  <a:extLst>
                    <a:ext uri="{FF2B5EF4-FFF2-40B4-BE49-F238E27FC236}">
                      <a16:creationId xmlns:a16="http://schemas.microsoft.com/office/drawing/2014/main" id="{C4795DA4-12E3-4144-A498-8DC5F32C8F61}"/>
                    </a:ext>
                  </a:extLst>
                </p:cNvPr>
                <p:cNvCxnSpPr/>
                <p:nvPr/>
              </p:nvCxnSpPr>
              <p:spPr>
                <a:xfrm flipV="1">
                  <a:off x="9743768" y="3428999"/>
                  <a:ext cx="170092" cy="43601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8" name="Straight Connector 87">
                  <a:extLst>
                    <a:ext uri="{FF2B5EF4-FFF2-40B4-BE49-F238E27FC236}">
                      <a16:creationId xmlns:a16="http://schemas.microsoft.com/office/drawing/2014/main" id="{39837F83-75B6-44B1-8254-384D465F3D3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>
                  <a:off x="9316791" y="4131959"/>
                  <a:ext cx="5486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0" name="Group 69">
                <a:extLst>
                  <a:ext uri="{FF2B5EF4-FFF2-40B4-BE49-F238E27FC236}">
                    <a16:creationId xmlns:a16="http://schemas.microsoft.com/office/drawing/2014/main" id="{AF8D90A5-9BAA-4397-897D-01AB2F627E88}"/>
                  </a:ext>
                </a:extLst>
              </p:cNvPr>
              <p:cNvGrpSpPr/>
              <p:nvPr/>
            </p:nvGrpSpPr>
            <p:grpSpPr>
              <a:xfrm rot="16200000">
                <a:off x="3773083" y="3573453"/>
                <a:ext cx="298207" cy="660991"/>
                <a:chOff x="4147623" y="3602364"/>
                <a:chExt cx="297702" cy="797860"/>
              </a:xfrm>
            </p:grpSpPr>
            <p:grpSp>
              <p:nvGrpSpPr>
                <p:cNvPr id="72" name="Group 71">
                  <a:extLst>
                    <a:ext uri="{FF2B5EF4-FFF2-40B4-BE49-F238E27FC236}">
                      <a16:creationId xmlns:a16="http://schemas.microsoft.com/office/drawing/2014/main" id="{68FB661A-8663-423D-9603-3A9899CEB1A1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81" name="Straight Connector 80">
                    <a:extLst>
                      <a:ext uri="{FF2B5EF4-FFF2-40B4-BE49-F238E27FC236}">
                        <a16:creationId xmlns:a16="http://schemas.microsoft.com/office/drawing/2014/main" id="{896E6477-F0AD-4A2A-8837-28D7AD86FE2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2" name="Straight Connector 81">
                    <a:extLst>
                      <a:ext uri="{FF2B5EF4-FFF2-40B4-BE49-F238E27FC236}">
                        <a16:creationId xmlns:a16="http://schemas.microsoft.com/office/drawing/2014/main" id="{4557D0EA-F4D9-43A6-8D98-F70AECF8D1D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73" name="Group 72">
                  <a:extLst>
                    <a:ext uri="{FF2B5EF4-FFF2-40B4-BE49-F238E27FC236}">
                      <a16:creationId xmlns:a16="http://schemas.microsoft.com/office/drawing/2014/main" id="{EC79129D-8B8F-47BD-8D85-89BAC09DB4ED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78" name="Straight Connector 77">
                    <a:extLst>
                      <a:ext uri="{FF2B5EF4-FFF2-40B4-BE49-F238E27FC236}">
                        <a16:creationId xmlns:a16="http://schemas.microsoft.com/office/drawing/2014/main" id="{789C5A7C-B65B-4EDB-9375-852374C00F3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9" name="Straight Connector 78">
                    <a:extLst>
                      <a:ext uri="{FF2B5EF4-FFF2-40B4-BE49-F238E27FC236}">
                        <a16:creationId xmlns:a16="http://schemas.microsoft.com/office/drawing/2014/main" id="{34BF9A73-89CE-4399-A274-D7A3C8C827A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74" name="Group 73">
                  <a:extLst>
                    <a:ext uri="{FF2B5EF4-FFF2-40B4-BE49-F238E27FC236}">
                      <a16:creationId xmlns:a16="http://schemas.microsoft.com/office/drawing/2014/main" id="{EA73D205-472D-45C3-AEBE-EB8E6FB820BE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76" name="Straight Connector 75">
                    <a:extLst>
                      <a:ext uri="{FF2B5EF4-FFF2-40B4-BE49-F238E27FC236}">
                        <a16:creationId xmlns:a16="http://schemas.microsoft.com/office/drawing/2014/main" id="{15FF275D-AFC7-412F-8C13-DBAE3D1CFB8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7" name="Straight Connector 76">
                    <a:extLst>
                      <a:ext uri="{FF2B5EF4-FFF2-40B4-BE49-F238E27FC236}">
                        <a16:creationId xmlns:a16="http://schemas.microsoft.com/office/drawing/2014/main" id="{A1A9A003-D3E7-4C20-8756-3B0473C878C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75" name="Straight Connector 74">
                  <a:extLst>
                    <a:ext uri="{FF2B5EF4-FFF2-40B4-BE49-F238E27FC236}">
                      <a16:creationId xmlns:a16="http://schemas.microsoft.com/office/drawing/2014/main" id="{09FB917A-7DEE-4B5C-B92A-D09DBA02040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1" name="Straight Connector 70">
                <a:extLst>
                  <a:ext uri="{FF2B5EF4-FFF2-40B4-BE49-F238E27FC236}">
                    <a16:creationId xmlns:a16="http://schemas.microsoft.com/office/drawing/2014/main" id="{5D9738FD-0797-4E13-A321-8A95E1EED72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099092" y="3899400"/>
                <a:ext cx="48627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1" name="Group 60">
              <a:extLst>
                <a:ext uri="{FF2B5EF4-FFF2-40B4-BE49-F238E27FC236}">
                  <a16:creationId xmlns:a16="http://schemas.microsoft.com/office/drawing/2014/main" id="{7A04B16F-BC45-4DAE-A164-53D9BF5FE59C}"/>
                </a:ext>
              </a:extLst>
            </p:cNvPr>
            <p:cNvGrpSpPr/>
            <p:nvPr/>
          </p:nvGrpSpPr>
          <p:grpSpPr>
            <a:xfrm>
              <a:off x="3533539" y="5966636"/>
              <a:ext cx="365760" cy="128268"/>
              <a:chOff x="1360627" y="3631962"/>
              <a:chExt cx="365760" cy="128268"/>
            </a:xfrm>
          </p:grpSpPr>
          <p:grpSp>
            <p:nvGrpSpPr>
              <p:cNvPr id="65" name="Group 64">
                <a:extLst>
                  <a:ext uri="{FF2B5EF4-FFF2-40B4-BE49-F238E27FC236}">
                    <a16:creationId xmlns:a16="http://schemas.microsoft.com/office/drawing/2014/main" id="{68963F9A-DD4A-4FF3-9C36-D37AB8FFD1D6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67" name="Straight Connector 66">
                  <a:extLst>
                    <a:ext uri="{FF2B5EF4-FFF2-40B4-BE49-F238E27FC236}">
                      <a16:creationId xmlns:a16="http://schemas.microsoft.com/office/drawing/2014/main" id="{CE7791BB-9C9C-40CD-A704-BB6618C8388E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" name="Straight Connector 67">
                  <a:extLst>
                    <a:ext uri="{FF2B5EF4-FFF2-40B4-BE49-F238E27FC236}">
                      <a16:creationId xmlns:a16="http://schemas.microsoft.com/office/drawing/2014/main" id="{76E578AA-6762-4337-979B-7223F965FF8D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2054C4E4-BCEE-4DF0-BADE-5F29FA724016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018666ED-DE61-4300-B317-A1FE431209A0}"/>
                </a:ext>
              </a:extLst>
            </p:cNvPr>
            <p:cNvCxnSpPr>
              <a:cxnSpLocks/>
            </p:cNvCxnSpPr>
            <p:nvPr/>
          </p:nvCxnSpPr>
          <p:spPr>
            <a:xfrm>
              <a:off x="1577903" y="3217124"/>
              <a:ext cx="0" cy="16408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ABBC0BAC-DA8E-4100-BD85-20A75FBC2BC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577903" y="3217124"/>
              <a:ext cx="210901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CED61F30-3DC5-4569-A357-EDAA75C26B71}"/>
                </a:ext>
              </a:extLst>
            </p:cNvPr>
            <p:cNvCxnSpPr>
              <a:cxnSpLocks/>
            </p:cNvCxnSpPr>
            <p:nvPr/>
          </p:nvCxnSpPr>
          <p:spPr>
            <a:xfrm>
              <a:off x="2582816" y="2942804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10" name="Content Placeholder 2">
                <a:extLst>
                  <a:ext uri="{FF2B5EF4-FFF2-40B4-BE49-F238E27FC236}">
                    <a16:creationId xmlns:a16="http://schemas.microsoft.com/office/drawing/2014/main" id="{24A8199E-C72D-4C93-B561-E8391E581CC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328006" y="2769870"/>
                <a:ext cx="3524251" cy="40378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/>
                  <a:t>8 V – I</a:t>
                </a:r>
                <a:r>
                  <a:rPr lang="en-US" sz="2000" baseline="-25000" dirty="0"/>
                  <a:t>B </a:t>
                </a:r>
                <a:r>
                  <a:rPr lang="en-US" sz="2000" dirty="0"/>
                  <a:t>*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00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𝑘</m:t>
                    </m:r>
                    <m:r>
                      <m:rPr>
                        <m:nor/>
                      </m:rPr>
                      <a:rPr lang="en-US" sz="2000"/>
                      <m:t>Ω</m:t>
                    </m:r>
                  </m:oMath>
                </a14:m>
                <a:r>
                  <a:rPr lang="en-US" sz="2000" dirty="0"/>
                  <a:t> – 0.7 V = 0 </a:t>
                </a:r>
              </a:p>
            </p:txBody>
          </p:sp>
        </mc:Choice>
        <mc:Fallback xmlns="">
          <p:sp>
            <p:nvSpPr>
              <p:cNvPr id="110" name="Content Placeholder 2">
                <a:extLst>
                  <a:ext uri="{FF2B5EF4-FFF2-40B4-BE49-F238E27FC236}">
                    <a16:creationId xmlns:a16="http://schemas.microsoft.com/office/drawing/2014/main" id="{24A8199E-C72D-4C93-B561-E8391E581CC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28006" y="2769870"/>
                <a:ext cx="3524251" cy="403787"/>
              </a:xfrm>
              <a:prstGeom prst="rect">
                <a:avLst/>
              </a:prstGeom>
              <a:blipFill>
                <a:blip r:embed="rId5"/>
                <a:stretch>
                  <a:fillRect l="-1730" t="-14925" b="-164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1" name="Content Placeholder 2">
            <a:extLst>
              <a:ext uri="{FF2B5EF4-FFF2-40B4-BE49-F238E27FC236}">
                <a16:creationId xmlns:a16="http://schemas.microsoft.com/office/drawing/2014/main" id="{D22A22C0-529C-4E9A-9C87-A6F6A6E84AC9}"/>
              </a:ext>
            </a:extLst>
          </p:cNvPr>
          <p:cNvSpPr txBox="1">
            <a:spLocks/>
          </p:cNvSpPr>
          <p:nvPr/>
        </p:nvSpPr>
        <p:spPr>
          <a:xfrm>
            <a:off x="6512159" y="2149539"/>
            <a:ext cx="4340098" cy="38057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Apply KVL through the base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12" name="Content Placeholder 2">
            <a:extLst>
              <a:ext uri="{FF2B5EF4-FFF2-40B4-BE49-F238E27FC236}">
                <a16:creationId xmlns:a16="http://schemas.microsoft.com/office/drawing/2014/main" id="{03518D89-8D6C-44B9-A0F1-D7FF43C837B1}"/>
              </a:ext>
            </a:extLst>
          </p:cNvPr>
          <p:cNvSpPr txBox="1">
            <a:spLocks/>
          </p:cNvSpPr>
          <p:nvPr/>
        </p:nvSpPr>
        <p:spPr>
          <a:xfrm>
            <a:off x="6512159" y="3322098"/>
            <a:ext cx="4340098" cy="38057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Solve for the base current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3" name="Content Placeholder 2">
                <a:extLst>
                  <a:ext uri="{FF2B5EF4-FFF2-40B4-BE49-F238E27FC236}">
                    <a16:creationId xmlns:a16="http://schemas.microsoft.com/office/drawing/2014/main" id="{2E1C1141-5655-4C2C-AC9A-B66EDFB2E2D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328005" y="3903740"/>
                <a:ext cx="4464261" cy="40378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/>
                  <a:t>I</a:t>
                </a:r>
                <a:r>
                  <a:rPr lang="en-US" sz="2000" baseline="-25000" dirty="0"/>
                  <a:t>B </a:t>
                </a:r>
                <a:r>
                  <a:rPr lang="en-US" sz="2000" dirty="0"/>
                  <a:t>= (8 V – 0.7 V) /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00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𝑘</m:t>
                    </m:r>
                    <m:r>
                      <m:rPr>
                        <m:nor/>
                      </m:rPr>
                      <a:rPr lang="en-US" sz="2000"/>
                      <m:t>Ω</m:t>
                    </m:r>
                  </m:oMath>
                </a14:m>
                <a:r>
                  <a:rPr lang="en-US" sz="2000" dirty="0"/>
                  <a:t> =  36.5 </a:t>
                </a:r>
                <a:r>
                  <a:rPr lang="el-GR" sz="2000" dirty="0"/>
                  <a:t>μ</a:t>
                </a:r>
                <a:r>
                  <a:rPr lang="en-US" sz="2000" dirty="0"/>
                  <a:t>A</a:t>
                </a:r>
              </a:p>
            </p:txBody>
          </p:sp>
        </mc:Choice>
        <mc:Fallback xmlns="">
          <p:sp>
            <p:nvSpPr>
              <p:cNvPr id="113" name="Content Placeholder 2">
                <a:extLst>
                  <a:ext uri="{FF2B5EF4-FFF2-40B4-BE49-F238E27FC236}">
                    <a16:creationId xmlns:a16="http://schemas.microsoft.com/office/drawing/2014/main" id="{2E1C1141-5655-4C2C-AC9A-B66EDFB2E2D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28005" y="3903740"/>
                <a:ext cx="4464261" cy="403787"/>
              </a:xfrm>
              <a:prstGeom prst="rect">
                <a:avLst/>
              </a:prstGeom>
              <a:blipFill>
                <a:blip r:embed="rId6"/>
                <a:stretch>
                  <a:fillRect l="-1366" t="-14925" b="-164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4" name="Content Placeholder 2">
            <a:extLst>
              <a:ext uri="{FF2B5EF4-FFF2-40B4-BE49-F238E27FC236}">
                <a16:creationId xmlns:a16="http://schemas.microsoft.com/office/drawing/2014/main" id="{309C628A-3D60-4992-B1AD-FCD42B09F936}"/>
              </a:ext>
            </a:extLst>
          </p:cNvPr>
          <p:cNvSpPr txBox="1">
            <a:spLocks/>
          </p:cNvSpPr>
          <p:nvPr/>
        </p:nvSpPr>
        <p:spPr>
          <a:xfrm>
            <a:off x="6512159" y="4407827"/>
            <a:ext cx="4340098" cy="38057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Solve for the collector current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15" name="Content Placeholder 2">
            <a:extLst>
              <a:ext uri="{FF2B5EF4-FFF2-40B4-BE49-F238E27FC236}">
                <a16:creationId xmlns:a16="http://schemas.microsoft.com/office/drawing/2014/main" id="{70E021A4-DF9E-405E-A2D0-1D6428339447}"/>
              </a:ext>
            </a:extLst>
          </p:cNvPr>
          <p:cNvSpPr txBox="1">
            <a:spLocks/>
          </p:cNvSpPr>
          <p:nvPr/>
        </p:nvSpPr>
        <p:spPr>
          <a:xfrm>
            <a:off x="7295554" y="5007484"/>
            <a:ext cx="4018829" cy="4037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I</a:t>
            </a:r>
            <a:r>
              <a:rPr lang="en-US" sz="2000" baseline="-25000" dirty="0"/>
              <a:t>C </a:t>
            </a:r>
            <a:r>
              <a:rPr lang="en-US" sz="2000" dirty="0"/>
              <a:t>= </a:t>
            </a:r>
            <a:r>
              <a:rPr lang="el-GR" sz="2000" dirty="0"/>
              <a:t>β</a:t>
            </a:r>
            <a:r>
              <a:rPr lang="en-US" sz="2000" dirty="0"/>
              <a:t> I</a:t>
            </a:r>
            <a:r>
              <a:rPr lang="en-US" sz="2000" baseline="-25000" dirty="0"/>
              <a:t>B </a:t>
            </a:r>
            <a:r>
              <a:rPr lang="en-US" sz="2000" dirty="0"/>
              <a:t>= 80 * 36.5 </a:t>
            </a:r>
            <a:r>
              <a:rPr lang="el-GR" sz="2000" dirty="0"/>
              <a:t>μ</a:t>
            </a:r>
            <a:r>
              <a:rPr lang="en-US" sz="2000" dirty="0"/>
              <a:t>A = 2.92 mA</a:t>
            </a:r>
          </a:p>
        </p:txBody>
      </p:sp>
      <p:sp>
        <p:nvSpPr>
          <p:cNvPr id="127" name="Content Placeholder 2">
            <a:extLst>
              <a:ext uri="{FF2B5EF4-FFF2-40B4-BE49-F238E27FC236}">
                <a16:creationId xmlns:a16="http://schemas.microsoft.com/office/drawing/2014/main" id="{CCFACDE7-87EC-45F7-ACA4-575F555DBF13}"/>
              </a:ext>
            </a:extLst>
          </p:cNvPr>
          <p:cNvSpPr txBox="1">
            <a:spLocks/>
          </p:cNvSpPr>
          <p:nvPr/>
        </p:nvSpPr>
        <p:spPr>
          <a:xfrm>
            <a:off x="6551576" y="5523936"/>
            <a:ext cx="4340098" cy="38057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Solve for the output voltage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9" name="Content Placeholder 2">
                <a:extLst>
                  <a:ext uri="{FF2B5EF4-FFF2-40B4-BE49-F238E27FC236}">
                    <a16:creationId xmlns:a16="http://schemas.microsoft.com/office/drawing/2014/main" id="{CE7F63B1-D16A-443A-8A80-3227DACCC36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334971" y="6123593"/>
                <a:ext cx="4340098" cy="51645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/>
                  <a:t>V</a:t>
                </a:r>
                <a:r>
                  <a:rPr lang="en-US" sz="2000" baseline="-25000" dirty="0" err="1"/>
                  <a:t>out</a:t>
                </a:r>
                <a:r>
                  <a:rPr lang="en-US" sz="2000" baseline="-25000" dirty="0"/>
                  <a:t> </a:t>
                </a:r>
                <a:r>
                  <a:rPr lang="en-US" sz="2000" dirty="0"/>
                  <a:t>= 8 V – 2.92 mA *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2 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𝑘</m:t>
                    </m:r>
                    <m:r>
                      <m:rPr>
                        <m:nor/>
                      </m:rPr>
                      <a:rPr lang="en-US" sz="2000"/>
                      <m:t>Ω</m:t>
                    </m:r>
                  </m:oMath>
                </a14:m>
                <a:r>
                  <a:rPr lang="en-US" sz="2000" dirty="0"/>
                  <a:t>  = 2.16 V</a:t>
                </a:r>
              </a:p>
            </p:txBody>
          </p:sp>
        </mc:Choice>
        <mc:Fallback xmlns="">
          <p:sp>
            <p:nvSpPr>
              <p:cNvPr id="129" name="Content Placeholder 2">
                <a:extLst>
                  <a:ext uri="{FF2B5EF4-FFF2-40B4-BE49-F238E27FC236}">
                    <a16:creationId xmlns:a16="http://schemas.microsoft.com/office/drawing/2014/main" id="{CE7F63B1-D16A-443A-8A80-3227DACCC3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34971" y="6123593"/>
                <a:ext cx="4340098" cy="516452"/>
              </a:xfrm>
              <a:prstGeom prst="rect">
                <a:avLst/>
              </a:prstGeom>
              <a:blipFill>
                <a:blip r:embed="rId7"/>
                <a:stretch>
                  <a:fillRect l="-1404" t="-130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0" name="Rectangle 129">
                <a:extLst>
                  <a:ext uri="{FF2B5EF4-FFF2-40B4-BE49-F238E27FC236}">
                    <a16:creationId xmlns:a16="http://schemas.microsoft.com/office/drawing/2014/main" id="{6E56C6A2-CD27-494D-B399-3D1D25393647}"/>
                  </a:ext>
                </a:extLst>
              </p:cNvPr>
              <p:cNvSpPr/>
              <p:nvPr/>
            </p:nvSpPr>
            <p:spPr>
              <a:xfrm>
                <a:off x="2541912" y="3451658"/>
                <a:ext cx="43172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0" name="Rectangle 129">
                <a:extLst>
                  <a:ext uri="{FF2B5EF4-FFF2-40B4-BE49-F238E27FC236}">
                    <a16:creationId xmlns:a16="http://schemas.microsoft.com/office/drawing/2014/main" id="{6E56C6A2-CD27-494D-B399-3D1D2539364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1912" y="3451658"/>
                <a:ext cx="431720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1" name="Straight Arrow Connector 130">
            <a:extLst>
              <a:ext uri="{FF2B5EF4-FFF2-40B4-BE49-F238E27FC236}">
                <a16:creationId xmlns:a16="http://schemas.microsoft.com/office/drawing/2014/main" id="{301CDD00-F403-4FBF-A09B-CA848B5E3080}"/>
              </a:ext>
            </a:extLst>
          </p:cNvPr>
          <p:cNvCxnSpPr>
            <a:cxnSpLocks/>
          </p:cNvCxnSpPr>
          <p:nvPr/>
        </p:nvCxnSpPr>
        <p:spPr>
          <a:xfrm>
            <a:off x="2905551" y="3409618"/>
            <a:ext cx="1702" cy="5448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4493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" grpId="0"/>
      <p:bldP spid="111" grpId="0"/>
      <p:bldP spid="112" grpId="0"/>
      <p:bldP spid="113" grpId="0"/>
      <p:bldP spid="114" grpId="0"/>
      <p:bldP spid="115" grpId="0"/>
      <p:bldP spid="127" grpId="0"/>
      <p:bldP spid="129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0276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dirty="0"/>
              <a:t>Common Emitter Amplifier Circuit Practice Problem 7</a:t>
            </a:r>
          </a:p>
        </p:txBody>
      </p:sp>
      <p:sp>
        <p:nvSpPr>
          <p:cNvPr id="80" name="Content Placeholder 2">
            <a:extLst>
              <a:ext uri="{FF2B5EF4-FFF2-40B4-BE49-F238E27FC236}">
                <a16:creationId xmlns:a16="http://schemas.microsoft.com/office/drawing/2014/main" id="{7A89F640-9C03-447A-8F82-7C01D8642D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1234" y="1233936"/>
            <a:ext cx="10515600" cy="11361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 transistor with </a:t>
            </a:r>
            <a:r>
              <a:rPr lang="el-GR" dirty="0"/>
              <a:t>β</a:t>
            </a:r>
            <a:r>
              <a:rPr lang="en-US" dirty="0"/>
              <a:t> = 80, </a:t>
            </a:r>
            <a:r>
              <a:rPr lang="en-US" dirty="0" err="1"/>
              <a:t>V</a:t>
            </a:r>
            <a:r>
              <a:rPr lang="en-US" baseline="-25000" dirty="0" err="1"/>
              <a:t>BE,on</a:t>
            </a:r>
            <a:r>
              <a:rPr lang="en-US" dirty="0"/>
              <a:t> = 0.7 V, </a:t>
            </a:r>
            <a:r>
              <a:rPr lang="en-US" dirty="0" err="1"/>
              <a:t>V</a:t>
            </a:r>
            <a:r>
              <a:rPr lang="en-US" baseline="-25000" dirty="0" err="1"/>
              <a:t>CE,sat</a:t>
            </a:r>
            <a:r>
              <a:rPr lang="en-US" dirty="0"/>
              <a:t> = 0.2 V is biased as shown.  Find the DC currents and the output voltage</a:t>
            </a:r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CDA5C496-7E4F-41B3-A7AA-4623BDC67DEB}"/>
              </a:ext>
            </a:extLst>
          </p:cNvPr>
          <p:cNvGrpSpPr/>
          <p:nvPr/>
        </p:nvGrpSpPr>
        <p:grpSpPr>
          <a:xfrm>
            <a:off x="1043021" y="2370129"/>
            <a:ext cx="3663184" cy="3535405"/>
            <a:chOff x="1577903" y="2559499"/>
            <a:chExt cx="3663184" cy="3535405"/>
          </a:xfrm>
        </p:grpSpPr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F81289DC-81B9-40E7-ADA6-FBC8DD4CF78A}"/>
                </a:ext>
              </a:extLst>
            </p:cNvPr>
            <p:cNvGrpSpPr/>
            <p:nvPr/>
          </p:nvGrpSpPr>
          <p:grpSpPr>
            <a:xfrm>
              <a:off x="3542030" y="3560604"/>
              <a:ext cx="298207" cy="660991"/>
              <a:chOff x="4147623" y="3602364"/>
              <a:chExt cx="297702" cy="797860"/>
            </a:xfrm>
          </p:grpSpPr>
          <p:grpSp>
            <p:nvGrpSpPr>
              <p:cNvPr id="89" name="Group 88">
                <a:extLst>
                  <a:ext uri="{FF2B5EF4-FFF2-40B4-BE49-F238E27FC236}">
                    <a16:creationId xmlns:a16="http://schemas.microsoft.com/office/drawing/2014/main" id="{4F8ED3B6-3660-435E-B316-3C1697222512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08" name="Straight Connector 107">
                  <a:extLst>
                    <a:ext uri="{FF2B5EF4-FFF2-40B4-BE49-F238E27FC236}">
                      <a16:creationId xmlns:a16="http://schemas.microsoft.com/office/drawing/2014/main" id="{25981ADA-A5A0-4F83-AA55-B371CD4FA7E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9" name="Straight Connector 108">
                  <a:extLst>
                    <a:ext uri="{FF2B5EF4-FFF2-40B4-BE49-F238E27FC236}">
                      <a16:creationId xmlns:a16="http://schemas.microsoft.com/office/drawing/2014/main" id="{28BA8AB2-1700-4D32-BCE4-13E18EF19F0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0" name="Group 89">
                <a:extLst>
                  <a:ext uri="{FF2B5EF4-FFF2-40B4-BE49-F238E27FC236}">
                    <a16:creationId xmlns:a16="http://schemas.microsoft.com/office/drawing/2014/main" id="{A22B3EF8-4DC5-433F-846C-90E76AF2AA0B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06" name="Straight Connector 105">
                  <a:extLst>
                    <a:ext uri="{FF2B5EF4-FFF2-40B4-BE49-F238E27FC236}">
                      <a16:creationId xmlns:a16="http://schemas.microsoft.com/office/drawing/2014/main" id="{18B3E52E-204E-4F7F-9D1A-A044CEE0215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7" name="Straight Connector 106">
                  <a:extLst>
                    <a:ext uri="{FF2B5EF4-FFF2-40B4-BE49-F238E27FC236}">
                      <a16:creationId xmlns:a16="http://schemas.microsoft.com/office/drawing/2014/main" id="{8B19477B-2C69-420C-BB79-D144E8F7FB5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2" name="Group 101">
                <a:extLst>
                  <a:ext uri="{FF2B5EF4-FFF2-40B4-BE49-F238E27FC236}">
                    <a16:creationId xmlns:a16="http://schemas.microsoft.com/office/drawing/2014/main" id="{55851820-07D6-4D5A-B614-891A266CAB83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9A24D833-5322-4B1C-B9CB-736F7300900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73CF9BAD-C998-46DE-A8B8-C208C42FD30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03" name="Straight Connector 102">
                <a:extLst>
                  <a:ext uri="{FF2B5EF4-FFF2-40B4-BE49-F238E27FC236}">
                    <a16:creationId xmlns:a16="http://schemas.microsoft.com/office/drawing/2014/main" id="{67148520-CA53-40F3-87BB-2FA7F2D73BD3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F044C54F-2D57-4E5F-8C71-BF99EB744729}"/>
                </a:ext>
              </a:extLst>
            </p:cNvPr>
            <p:cNvCxnSpPr>
              <a:cxnSpLocks/>
            </p:cNvCxnSpPr>
            <p:nvPr/>
          </p:nvCxnSpPr>
          <p:spPr>
            <a:xfrm>
              <a:off x="3686922" y="3217124"/>
              <a:ext cx="0" cy="3657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323154A1-FD71-4D73-B82A-3F24FCAD7D15}"/>
                </a:ext>
              </a:extLst>
            </p:cNvPr>
            <p:cNvCxnSpPr/>
            <p:nvPr/>
          </p:nvCxnSpPr>
          <p:spPr>
            <a:xfrm flipV="1">
              <a:off x="3720153" y="4366376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6" name="Rectangle 55">
                  <a:extLst>
                    <a:ext uri="{FF2B5EF4-FFF2-40B4-BE49-F238E27FC236}">
                      <a16:creationId xmlns:a16="http://schemas.microsoft.com/office/drawing/2014/main" id="{5D68932E-7C7D-421E-97F9-6D98F242D1BA}"/>
                    </a:ext>
                  </a:extLst>
                </p:cNvPr>
                <p:cNvSpPr/>
                <p:nvPr/>
              </p:nvSpPr>
              <p:spPr>
                <a:xfrm>
                  <a:off x="4593730" y="4198636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6" name="Rectangle 55">
                  <a:extLst>
                    <a:ext uri="{FF2B5EF4-FFF2-40B4-BE49-F238E27FC236}">
                      <a16:creationId xmlns:a16="http://schemas.microsoft.com/office/drawing/2014/main" id="{5D68932E-7C7D-421E-97F9-6D98F242D1B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93730" y="4198636"/>
                  <a:ext cx="647357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7" name="Rectangle 56">
                  <a:extLst>
                    <a:ext uri="{FF2B5EF4-FFF2-40B4-BE49-F238E27FC236}">
                      <a16:creationId xmlns:a16="http://schemas.microsoft.com/office/drawing/2014/main" id="{EFCBED2C-2756-4B22-A022-A6F300D0F2D1}"/>
                    </a:ext>
                  </a:extLst>
                </p:cNvPr>
                <p:cNvSpPr/>
                <p:nvPr/>
              </p:nvSpPr>
              <p:spPr>
                <a:xfrm>
                  <a:off x="2087652" y="4116428"/>
                  <a:ext cx="95731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200 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sty m:val="p"/>
                          </m:rPr>
                          <a:rPr lang="el-GR" b="0" i="1" smtClean="0">
                            <a:latin typeface="Cambria Math" panose="02040503050406030204" pitchFamily="18" charset="0"/>
                          </a:rPr>
                          <m:t>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7" name="Rectangle 56">
                  <a:extLst>
                    <a:ext uri="{FF2B5EF4-FFF2-40B4-BE49-F238E27FC236}">
                      <a16:creationId xmlns:a16="http://schemas.microsoft.com/office/drawing/2014/main" id="{EFCBED2C-2756-4B22-A022-A6F300D0F2D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87652" y="4116428"/>
                  <a:ext cx="957313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8" name="Rectangle 57">
                  <a:extLst>
                    <a:ext uri="{FF2B5EF4-FFF2-40B4-BE49-F238E27FC236}">
                      <a16:creationId xmlns:a16="http://schemas.microsoft.com/office/drawing/2014/main" id="{C97964BF-5070-4FC8-802B-95E45DFE6765}"/>
                    </a:ext>
                  </a:extLst>
                </p:cNvPr>
                <p:cNvSpPr/>
                <p:nvPr/>
              </p:nvSpPr>
              <p:spPr>
                <a:xfrm>
                  <a:off x="3788694" y="3641028"/>
                  <a:ext cx="918008" cy="64633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</a:rPr>
                          <m:t>Ω</m:t>
                        </m:r>
                      </m:oMath>
                    </m:oMathPara>
                  </a14:m>
                  <a:endParaRPr lang="en-US" dirty="0"/>
                </a:p>
                <a:p>
                  <a:endParaRPr lang="en-US" dirty="0"/>
                </a:p>
              </p:txBody>
            </p:sp>
          </mc:Choice>
          <mc:Fallback xmlns="">
            <p:sp>
              <p:nvSpPr>
                <p:cNvPr id="58" name="Rectangle 57">
                  <a:extLst>
                    <a:ext uri="{FF2B5EF4-FFF2-40B4-BE49-F238E27FC236}">
                      <a16:creationId xmlns:a16="http://schemas.microsoft.com/office/drawing/2014/main" id="{C97964BF-5070-4FC8-802B-95E45DFE676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788694" y="3641028"/>
                  <a:ext cx="918008" cy="646331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D58935AC-5A81-49CE-84D7-74236FE1E638}"/>
                </a:ext>
              </a:extLst>
            </p:cNvPr>
            <p:cNvSpPr/>
            <p:nvPr/>
          </p:nvSpPr>
          <p:spPr>
            <a:xfrm>
              <a:off x="2492904" y="2559499"/>
              <a:ext cx="48603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8 V</a:t>
              </a:r>
            </a:p>
          </p:txBody>
        </p:sp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8D7DA55D-72EA-44D0-A1B5-EAB7BF855E84}"/>
                </a:ext>
              </a:extLst>
            </p:cNvPr>
            <p:cNvGrpSpPr/>
            <p:nvPr/>
          </p:nvGrpSpPr>
          <p:grpSpPr>
            <a:xfrm>
              <a:off x="1577903" y="4214879"/>
              <a:ext cx="2130877" cy="1767366"/>
              <a:chOff x="3099092" y="3263395"/>
              <a:chExt cx="2130877" cy="1767366"/>
            </a:xfrm>
          </p:grpSpPr>
          <p:grpSp>
            <p:nvGrpSpPr>
              <p:cNvPr id="69" name="Group 68">
                <a:extLst>
                  <a:ext uri="{FF2B5EF4-FFF2-40B4-BE49-F238E27FC236}">
                    <a16:creationId xmlns:a16="http://schemas.microsoft.com/office/drawing/2014/main" id="{453B63D4-2F24-4DF1-8BF3-0676BD97AF84}"/>
                  </a:ext>
                </a:extLst>
              </p:cNvPr>
              <p:cNvGrpSpPr/>
              <p:nvPr/>
            </p:nvGrpSpPr>
            <p:grpSpPr>
              <a:xfrm rot="5400000" flipH="1">
                <a:off x="3857646" y="3658437"/>
                <a:ext cx="1767366" cy="977281"/>
                <a:chOff x="8441531" y="3428998"/>
                <a:chExt cx="1767366" cy="977281"/>
              </a:xfrm>
            </p:grpSpPr>
            <p:cxnSp>
              <p:nvCxnSpPr>
                <p:cNvPr id="83" name="Straight Connector 82">
                  <a:extLst>
                    <a:ext uri="{FF2B5EF4-FFF2-40B4-BE49-F238E27FC236}">
                      <a16:creationId xmlns:a16="http://schemas.microsoft.com/office/drawing/2014/main" id="{370EB366-06C8-4AA9-9FA2-D4D9463E974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8841927" y="3028604"/>
                  <a:ext cx="0" cy="800791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>
                  <a:extLst>
                    <a:ext uri="{FF2B5EF4-FFF2-40B4-BE49-F238E27FC236}">
                      <a16:creationId xmlns:a16="http://schemas.microsoft.com/office/drawing/2014/main" id="{2D20D355-C40E-4B9C-B512-252842B8A13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V="1">
                  <a:off x="10061084" y="3284203"/>
                  <a:ext cx="3017" cy="29260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5" name="Straight Connector 84">
                  <a:extLst>
                    <a:ext uri="{FF2B5EF4-FFF2-40B4-BE49-F238E27FC236}">
                      <a16:creationId xmlns:a16="http://schemas.microsoft.com/office/drawing/2014/main" id="{6E6F8B9F-A4BA-40D3-8EC2-E5BCBD2CA957}"/>
                    </a:ext>
                  </a:extLst>
                </p:cNvPr>
                <p:cNvCxnSpPr/>
                <p:nvPr/>
              </p:nvCxnSpPr>
              <p:spPr>
                <a:xfrm>
                  <a:off x="9294428" y="3857639"/>
                  <a:ext cx="609600" cy="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6" name="Straight Arrow Connector 85">
                  <a:extLst>
                    <a:ext uri="{FF2B5EF4-FFF2-40B4-BE49-F238E27FC236}">
                      <a16:creationId xmlns:a16="http://schemas.microsoft.com/office/drawing/2014/main" id="{DD7CF41B-1627-4EB0-ACB8-91F4B4E88B18}"/>
                    </a:ext>
                  </a:extLst>
                </p:cNvPr>
                <p:cNvCxnSpPr/>
                <p:nvPr/>
              </p:nvCxnSpPr>
              <p:spPr>
                <a:xfrm>
                  <a:off x="9242323" y="3429000"/>
                  <a:ext cx="206477" cy="436013"/>
                </a:xfrm>
                <a:prstGeom prst="straightConnector1">
                  <a:avLst/>
                </a:prstGeom>
                <a:ln>
                  <a:headEnd type="stealth"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7" name="Straight Connector 86">
                  <a:extLst>
                    <a:ext uri="{FF2B5EF4-FFF2-40B4-BE49-F238E27FC236}">
                      <a16:creationId xmlns:a16="http://schemas.microsoft.com/office/drawing/2014/main" id="{C4795DA4-12E3-4144-A498-8DC5F32C8F61}"/>
                    </a:ext>
                  </a:extLst>
                </p:cNvPr>
                <p:cNvCxnSpPr/>
                <p:nvPr/>
              </p:nvCxnSpPr>
              <p:spPr>
                <a:xfrm flipV="1">
                  <a:off x="9743768" y="3428999"/>
                  <a:ext cx="170092" cy="43601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8" name="Straight Connector 87">
                  <a:extLst>
                    <a:ext uri="{FF2B5EF4-FFF2-40B4-BE49-F238E27FC236}">
                      <a16:creationId xmlns:a16="http://schemas.microsoft.com/office/drawing/2014/main" id="{39837F83-75B6-44B1-8254-384D465F3D3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>
                  <a:off x="9316791" y="4131959"/>
                  <a:ext cx="5486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0" name="Group 69">
                <a:extLst>
                  <a:ext uri="{FF2B5EF4-FFF2-40B4-BE49-F238E27FC236}">
                    <a16:creationId xmlns:a16="http://schemas.microsoft.com/office/drawing/2014/main" id="{AF8D90A5-9BAA-4397-897D-01AB2F627E88}"/>
                  </a:ext>
                </a:extLst>
              </p:cNvPr>
              <p:cNvGrpSpPr/>
              <p:nvPr/>
            </p:nvGrpSpPr>
            <p:grpSpPr>
              <a:xfrm rot="16200000">
                <a:off x="3773083" y="3573453"/>
                <a:ext cx="298207" cy="660991"/>
                <a:chOff x="4147623" y="3602364"/>
                <a:chExt cx="297702" cy="797860"/>
              </a:xfrm>
            </p:grpSpPr>
            <p:grpSp>
              <p:nvGrpSpPr>
                <p:cNvPr id="72" name="Group 71">
                  <a:extLst>
                    <a:ext uri="{FF2B5EF4-FFF2-40B4-BE49-F238E27FC236}">
                      <a16:creationId xmlns:a16="http://schemas.microsoft.com/office/drawing/2014/main" id="{68FB661A-8663-423D-9603-3A9899CEB1A1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81" name="Straight Connector 80">
                    <a:extLst>
                      <a:ext uri="{FF2B5EF4-FFF2-40B4-BE49-F238E27FC236}">
                        <a16:creationId xmlns:a16="http://schemas.microsoft.com/office/drawing/2014/main" id="{896E6477-F0AD-4A2A-8837-28D7AD86FE2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2" name="Straight Connector 81">
                    <a:extLst>
                      <a:ext uri="{FF2B5EF4-FFF2-40B4-BE49-F238E27FC236}">
                        <a16:creationId xmlns:a16="http://schemas.microsoft.com/office/drawing/2014/main" id="{4557D0EA-F4D9-43A6-8D98-F70AECF8D1D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73" name="Group 72">
                  <a:extLst>
                    <a:ext uri="{FF2B5EF4-FFF2-40B4-BE49-F238E27FC236}">
                      <a16:creationId xmlns:a16="http://schemas.microsoft.com/office/drawing/2014/main" id="{EC79129D-8B8F-47BD-8D85-89BAC09DB4ED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78" name="Straight Connector 77">
                    <a:extLst>
                      <a:ext uri="{FF2B5EF4-FFF2-40B4-BE49-F238E27FC236}">
                        <a16:creationId xmlns:a16="http://schemas.microsoft.com/office/drawing/2014/main" id="{789C5A7C-B65B-4EDB-9375-852374C00F3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9" name="Straight Connector 78">
                    <a:extLst>
                      <a:ext uri="{FF2B5EF4-FFF2-40B4-BE49-F238E27FC236}">
                        <a16:creationId xmlns:a16="http://schemas.microsoft.com/office/drawing/2014/main" id="{34BF9A73-89CE-4399-A274-D7A3C8C827A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74" name="Group 73">
                  <a:extLst>
                    <a:ext uri="{FF2B5EF4-FFF2-40B4-BE49-F238E27FC236}">
                      <a16:creationId xmlns:a16="http://schemas.microsoft.com/office/drawing/2014/main" id="{EA73D205-472D-45C3-AEBE-EB8E6FB820BE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76" name="Straight Connector 75">
                    <a:extLst>
                      <a:ext uri="{FF2B5EF4-FFF2-40B4-BE49-F238E27FC236}">
                        <a16:creationId xmlns:a16="http://schemas.microsoft.com/office/drawing/2014/main" id="{15FF275D-AFC7-412F-8C13-DBAE3D1CFB8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7" name="Straight Connector 76">
                    <a:extLst>
                      <a:ext uri="{FF2B5EF4-FFF2-40B4-BE49-F238E27FC236}">
                        <a16:creationId xmlns:a16="http://schemas.microsoft.com/office/drawing/2014/main" id="{A1A9A003-D3E7-4C20-8756-3B0473C878C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75" name="Straight Connector 74">
                  <a:extLst>
                    <a:ext uri="{FF2B5EF4-FFF2-40B4-BE49-F238E27FC236}">
                      <a16:creationId xmlns:a16="http://schemas.microsoft.com/office/drawing/2014/main" id="{09FB917A-7DEE-4B5C-B92A-D09DBA02040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1" name="Straight Connector 70">
                <a:extLst>
                  <a:ext uri="{FF2B5EF4-FFF2-40B4-BE49-F238E27FC236}">
                    <a16:creationId xmlns:a16="http://schemas.microsoft.com/office/drawing/2014/main" id="{5D9738FD-0797-4E13-A321-8A95E1EED72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099092" y="3899400"/>
                <a:ext cx="48627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1" name="Group 60">
              <a:extLst>
                <a:ext uri="{FF2B5EF4-FFF2-40B4-BE49-F238E27FC236}">
                  <a16:creationId xmlns:a16="http://schemas.microsoft.com/office/drawing/2014/main" id="{7A04B16F-BC45-4DAE-A164-53D9BF5FE59C}"/>
                </a:ext>
              </a:extLst>
            </p:cNvPr>
            <p:cNvGrpSpPr/>
            <p:nvPr/>
          </p:nvGrpSpPr>
          <p:grpSpPr>
            <a:xfrm>
              <a:off x="3533539" y="5966636"/>
              <a:ext cx="365760" cy="128268"/>
              <a:chOff x="1360627" y="3631962"/>
              <a:chExt cx="365760" cy="128268"/>
            </a:xfrm>
          </p:grpSpPr>
          <p:grpSp>
            <p:nvGrpSpPr>
              <p:cNvPr id="65" name="Group 64">
                <a:extLst>
                  <a:ext uri="{FF2B5EF4-FFF2-40B4-BE49-F238E27FC236}">
                    <a16:creationId xmlns:a16="http://schemas.microsoft.com/office/drawing/2014/main" id="{68963F9A-DD4A-4FF3-9C36-D37AB8FFD1D6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67" name="Straight Connector 66">
                  <a:extLst>
                    <a:ext uri="{FF2B5EF4-FFF2-40B4-BE49-F238E27FC236}">
                      <a16:creationId xmlns:a16="http://schemas.microsoft.com/office/drawing/2014/main" id="{CE7791BB-9C9C-40CD-A704-BB6618C8388E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" name="Straight Connector 67">
                  <a:extLst>
                    <a:ext uri="{FF2B5EF4-FFF2-40B4-BE49-F238E27FC236}">
                      <a16:creationId xmlns:a16="http://schemas.microsoft.com/office/drawing/2014/main" id="{76E578AA-6762-4337-979B-7223F965FF8D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2054C4E4-BCEE-4DF0-BADE-5F29FA724016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018666ED-DE61-4300-B317-A1FE431209A0}"/>
                </a:ext>
              </a:extLst>
            </p:cNvPr>
            <p:cNvCxnSpPr>
              <a:cxnSpLocks/>
            </p:cNvCxnSpPr>
            <p:nvPr/>
          </p:nvCxnSpPr>
          <p:spPr>
            <a:xfrm>
              <a:off x="1577903" y="3217124"/>
              <a:ext cx="0" cy="16408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ABBC0BAC-DA8E-4100-BD85-20A75FBC2BC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577903" y="3217124"/>
              <a:ext cx="210901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CED61F30-3DC5-4569-A357-EDAA75C26B71}"/>
                </a:ext>
              </a:extLst>
            </p:cNvPr>
            <p:cNvCxnSpPr>
              <a:cxnSpLocks/>
            </p:cNvCxnSpPr>
            <p:nvPr/>
          </p:nvCxnSpPr>
          <p:spPr>
            <a:xfrm>
              <a:off x="2582816" y="2942804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30" name="Rectangle 129">
                <a:extLst>
                  <a:ext uri="{FF2B5EF4-FFF2-40B4-BE49-F238E27FC236}">
                    <a16:creationId xmlns:a16="http://schemas.microsoft.com/office/drawing/2014/main" id="{6E56C6A2-CD27-494D-B399-3D1D25393647}"/>
                  </a:ext>
                </a:extLst>
              </p:cNvPr>
              <p:cNvSpPr/>
              <p:nvPr/>
            </p:nvSpPr>
            <p:spPr>
              <a:xfrm>
                <a:off x="2541912" y="3451658"/>
                <a:ext cx="43172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0" name="Rectangle 129">
                <a:extLst>
                  <a:ext uri="{FF2B5EF4-FFF2-40B4-BE49-F238E27FC236}">
                    <a16:creationId xmlns:a16="http://schemas.microsoft.com/office/drawing/2014/main" id="{6E56C6A2-CD27-494D-B399-3D1D2539364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1912" y="3451658"/>
                <a:ext cx="431720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1" name="Straight Arrow Connector 130">
            <a:extLst>
              <a:ext uri="{FF2B5EF4-FFF2-40B4-BE49-F238E27FC236}">
                <a16:creationId xmlns:a16="http://schemas.microsoft.com/office/drawing/2014/main" id="{301CDD00-F403-4FBF-A09B-CA848B5E3080}"/>
              </a:ext>
            </a:extLst>
          </p:cNvPr>
          <p:cNvCxnSpPr>
            <a:cxnSpLocks/>
          </p:cNvCxnSpPr>
          <p:nvPr/>
        </p:nvCxnSpPr>
        <p:spPr>
          <a:xfrm>
            <a:off x="2905551" y="3409618"/>
            <a:ext cx="1702" cy="5448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Content Placeholder 2">
            <a:extLst>
              <a:ext uri="{FF2B5EF4-FFF2-40B4-BE49-F238E27FC236}">
                <a16:creationId xmlns:a16="http://schemas.microsoft.com/office/drawing/2014/main" id="{426EEFB5-2D2B-4E7F-9F3B-EC2EF1939D52}"/>
              </a:ext>
            </a:extLst>
          </p:cNvPr>
          <p:cNvSpPr txBox="1">
            <a:spLocks/>
          </p:cNvSpPr>
          <p:nvPr/>
        </p:nvSpPr>
        <p:spPr>
          <a:xfrm>
            <a:off x="6524859" y="2347964"/>
            <a:ext cx="4340098" cy="38057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Does this make sense??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92" name="Content Placeholder 2">
            <a:extLst>
              <a:ext uri="{FF2B5EF4-FFF2-40B4-BE49-F238E27FC236}">
                <a16:creationId xmlns:a16="http://schemas.microsoft.com/office/drawing/2014/main" id="{8F2CEC26-D7EC-437D-A6D4-B1494FC62456}"/>
              </a:ext>
            </a:extLst>
          </p:cNvPr>
          <p:cNvSpPr txBox="1">
            <a:spLocks/>
          </p:cNvSpPr>
          <p:nvPr/>
        </p:nvSpPr>
        <p:spPr>
          <a:xfrm>
            <a:off x="4656832" y="3981524"/>
            <a:ext cx="1023407" cy="3805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= 2.16 V</a:t>
            </a:r>
          </a:p>
        </p:txBody>
      </p:sp>
      <p:sp>
        <p:nvSpPr>
          <p:cNvPr id="93" name="Content Placeholder 2">
            <a:extLst>
              <a:ext uri="{FF2B5EF4-FFF2-40B4-BE49-F238E27FC236}">
                <a16:creationId xmlns:a16="http://schemas.microsoft.com/office/drawing/2014/main" id="{28B2971C-1056-4C74-8ABB-66704F85B955}"/>
              </a:ext>
            </a:extLst>
          </p:cNvPr>
          <p:cNvSpPr txBox="1">
            <a:spLocks/>
          </p:cNvSpPr>
          <p:nvPr/>
        </p:nvSpPr>
        <p:spPr>
          <a:xfrm>
            <a:off x="6524859" y="4143705"/>
            <a:ext cx="5504645" cy="8007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It puts the transistor in the forward active region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94" name="Content Placeholder 2">
            <a:extLst>
              <a:ext uri="{FF2B5EF4-FFF2-40B4-BE49-F238E27FC236}">
                <a16:creationId xmlns:a16="http://schemas.microsoft.com/office/drawing/2014/main" id="{A283B9CA-6840-4866-A590-ECBDFBDC0E35}"/>
              </a:ext>
            </a:extLst>
          </p:cNvPr>
          <p:cNvSpPr txBox="1">
            <a:spLocks/>
          </p:cNvSpPr>
          <p:nvPr/>
        </p:nvSpPr>
        <p:spPr>
          <a:xfrm>
            <a:off x="6472329" y="5221825"/>
            <a:ext cx="5504645" cy="8007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The equations and models that we used should apply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95" name="Content Placeholder 2">
            <a:extLst>
              <a:ext uri="{FF2B5EF4-FFF2-40B4-BE49-F238E27FC236}">
                <a16:creationId xmlns:a16="http://schemas.microsoft.com/office/drawing/2014/main" id="{60B79B21-A920-4C51-9DD5-8AB5BBE1827F}"/>
              </a:ext>
            </a:extLst>
          </p:cNvPr>
          <p:cNvSpPr txBox="1">
            <a:spLocks/>
          </p:cNvSpPr>
          <p:nvPr/>
        </p:nvSpPr>
        <p:spPr>
          <a:xfrm>
            <a:off x="8212274" y="2793050"/>
            <a:ext cx="1568834" cy="40115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Yes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  <p:sp>
        <p:nvSpPr>
          <p:cNvPr id="96" name="Content Placeholder 2">
            <a:extLst>
              <a:ext uri="{FF2B5EF4-FFF2-40B4-BE49-F238E27FC236}">
                <a16:creationId xmlns:a16="http://schemas.microsoft.com/office/drawing/2014/main" id="{BF752AA7-05D1-45D8-9958-94DC06C569A3}"/>
              </a:ext>
            </a:extLst>
          </p:cNvPr>
          <p:cNvSpPr txBox="1">
            <a:spLocks/>
          </p:cNvSpPr>
          <p:nvPr/>
        </p:nvSpPr>
        <p:spPr>
          <a:xfrm>
            <a:off x="6884467" y="3303874"/>
            <a:ext cx="5120818" cy="73016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It perhaps could be designed so that it was a bit farther from saturation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2366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" grpId="0"/>
      <p:bldP spid="92" grpId="0"/>
      <p:bldP spid="93" grpId="0"/>
      <p:bldP spid="94" grpId="0"/>
      <p:bldP spid="95" grpId="0"/>
      <p:bldP spid="9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0276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dirty="0"/>
              <a:t>Common Emitter Amplifier Circuit Practice Problem 1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FB483641-FD2A-4D9D-AE51-133D452771F3}"/>
              </a:ext>
            </a:extLst>
          </p:cNvPr>
          <p:cNvGrpSpPr/>
          <p:nvPr/>
        </p:nvGrpSpPr>
        <p:grpSpPr>
          <a:xfrm>
            <a:off x="686512" y="2403308"/>
            <a:ext cx="4762410" cy="3220755"/>
            <a:chOff x="2526656" y="2010611"/>
            <a:chExt cx="4762410" cy="3220755"/>
          </a:xfrm>
        </p:grpSpPr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B6EC8711-B3C5-48A0-AE95-D2C11E8D46A1}"/>
                </a:ext>
              </a:extLst>
            </p:cNvPr>
            <p:cNvGrpSpPr/>
            <p:nvPr/>
          </p:nvGrpSpPr>
          <p:grpSpPr>
            <a:xfrm>
              <a:off x="5547065" y="2565992"/>
              <a:ext cx="298207" cy="660991"/>
              <a:chOff x="4147623" y="3602364"/>
              <a:chExt cx="297702" cy="797860"/>
            </a:xfrm>
          </p:grpSpPr>
          <p:grpSp>
            <p:nvGrpSpPr>
              <p:cNvPr id="117" name="Group 116">
                <a:extLst>
                  <a:ext uri="{FF2B5EF4-FFF2-40B4-BE49-F238E27FC236}">
                    <a16:creationId xmlns:a16="http://schemas.microsoft.com/office/drawing/2014/main" id="{B698F0B2-9AD2-46A3-87D3-7283ACF4511C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5" name="Straight Connector 124">
                  <a:extLst>
                    <a:ext uri="{FF2B5EF4-FFF2-40B4-BE49-F238E27FC236}">
                      <a16:creationId xmlns:a16="http://schemas.microsoft.com/office/drawing/2014/main" id="{8A4A04E1-4457-4CC2-8046-F3E8B370B53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Straight Connector 125">
                  <a:extLst>
                    <a:ext uri="{FF2B5EF4-FFF2-40B4-BE49-F238E27FC236}">
                      <a16:creationId xmlns:a16="http://schemas.microsoft.com/office/drawing/2014/main" id="{F857E697-93BB-4568-B3E7-DECFE7AE2D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8" name="Group 117">
                <a:extLst>
                  <a:ext uri="{FF2B5EF4-FFF2-40B4-BE49-F238E27FC236}">
                    <a16:creationId xmlns:a16="http://schemas.microsoft.com/office/drawing/2014/main" id="{D43EA4A0-D5A0-4D41-B56C-F98F8D605A79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3" name="Straight Connector 122">
                  <a:extLst>
                    <a:ext uri="{FF2B5EF4-FFF2-40B4-BE49-F238E27FC236}">
                      <a16:creationId xmlns:a16="http://schemas.microsoft.com/office/drawing/2014/main" id="{0840DCFF-B140-4BB7-8185-7CE0A74939E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Straight Connector 123">
                  <a:extLst>
                    <a:ext uri="{FF2B5EF4-FFF2-40B4-BE49-F238E27FC236}">
                      <a16:creationId xmlns:a16="http://schemas.microsoft.com/office/drawing/2014/main" id="{4B08FBD4-B753-435C-9865-B2072C84722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9" name="Group 118">
                <a:extLst>
                  <a:ext uri="{FF2B5EF4-FFF2-40B4-BE49-F238E27FC236}">
                    <a16:creationId xmlns:a16="http://schemas.microsoft.com/office/drawing/2014/main" id="{FD680264-579F-4AFA-8D27-F4D97F63BDD2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1" name="Straight Connector 120">
                  <a:extLst>
                    <a:ext uri="{FF2B5EF4-FFF2-40B4-BE49-F238E27FC236}">
                      <a16:creationId xmlns:a16="http://schemas.microsoft.com/office/drawing/2014/main" id="{EA091034-A84F-4BAE-ABA8-DE1D033960B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Straight Connector 121">
                  <a:extLst>
                    <a:ext uri="{FF2B5EF4-FFF2-40B4-BE49-F238E27FC236}">
                      <a16:creationId xmlns:a16="http://schemas.microsoft.com/office/drawing/2014/main" id="{18CC830C-9927-4CCD-A509-0D7DC686140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A68A7AFD-32CA-4FB3-99F5-ABF4BFDD2530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7A968A10-339E-4412-A313-E8AACADC8AF3}"/>
                </a:ext>
              </a:extLst>
            </p:cNvPr>
            <p:cNvCxnSpPr>
              <a:cxnSpLocks/>
            </p:cNvCxnSpPr>
            <p:nvPr/>
          </p:nvCxnSpPr>
          <p:spPr>
            <a:xfrm>
              <a:off x="5693606" y="2296039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28521335-D02D-47DA-B556-6271C161BBD4}"/>
                </a:ext>
              </a:extLst>
            </p:cNvPr>
            <p:cNvCxnSpPr/>
            <p:nvPr/>
          </p:nvCxnSpPr>
          <p:spPr>
            <a:xfrm flipV="1">
              <a:off x="5713763" y="3409834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9" name="Rectangle 138">
              <a:extLst>
                <a:ext uri="{FF2B5EF4-FFF2-40B4-BE49-F238E27FC236}">
                  <a16:creationId xmlns:a16="http://schemas.microsoft.com/office/drawing/2014/main" id="{EC8679BA-8C7C-4D2A-BA44-289C78D97E30}"/>
                </a:ext>
              </a:extLst>
            </p:cNvPr>
            <p:cNvSpPr/>
            <p:nvPr/>
          </p:nvSpPr>
          <p:spPr>
            <a:xfrm>
              <a:off x="2526656" y="3915876"/>
              <a:ext cx="66075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5.7 V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/>
                <p:nvPr/>
              </p:nvSpPr>
              <p:spPr>
                <a:xfrm>
                  <a:off x="6641709" y="3197010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41709" y="3197010"/>
                  <a:ext cx="647357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/>
                <p:nvPr/>
              </p:nvSpPr>
              <p:spPr>
                <a:xfrm>
                  <a:off x="3927488" y="3381676"/>
                  <a:ext cx="95731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00 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sty m:val="p"/>
                          </m:rPr>
                          <a:rPr lang="el-GR" b="0" i="1" smtClean="0">
                            <a:latin typeface="Cambria Math" panose="02040503050406030204" pitchFamily="18" charset="0"/>
                          </a:rPr>
                          <m:t>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27488" y="3381676"/>
                  <a:ext cx="957313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/>
                <p:nvPr/>
              </p:nvSpPr>
              <p:spPr>
                <a:xfrm>
                  <a:off x="5843284" y="2700968"/>
                  <a:ext cx="70083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latin typeface="Cambria Math" panose="02040503050406030204" pitchFamily="18" charset="0"/>
                          </a:rPr>
                          <m:t>2 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</a:rPr>
                          <m:t>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43284" y="2700968"/>
                  <a:ext cx="700833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5" name="Rectangle 144">
              <a:extLst>
                <a:ext uri="{FF2B5EF4-FFF2-40B4-BE49-F238E27FC236}">
                  <a16:creationId xmlns:a16="http://schemas.microsoft.com/office/drawing/2014/main" id="{DA883D58-111C-4598-A228-DF754EF2CC42}"/>
                </a:ext>
              </a:extLst>
            </p:cNvPr>
            <p:cNvSpPr/>
            <p:nvPr/>
          </p:nvSpPr>
          <p:spPr>
            <a:xfrm>
              <a:off x="5072425" y="2010611"/>
              <a:ext cx="60305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10 V</a:t>
              </a:r>
            </a:p>
          </p:txBody>
        </p:sp>
        <p:grpSp>
          <p:nvGrpSpPr>
            <p:cNvPr id="155" name="Group 154">
              <a:extLst>
                <a:ext uri="{FF2B5EF4-FFF2-40B4-BE49-F238E27FC236}">
                  <a16:creationId xmlns:a16="http://schemas.microsoft.com/office/drawing/2014/main" id="{251EB08D-A4C9-48A7-A0D5-B704C19D0454}"/>
                </a:ext>
              </a:extLst>
            </p:cNvPr>
            <p:cNvGrpSpPr/>
            <p:nvPr/>
          </p:nvGrpSpPr>
          <p:grpSpPr>
            <a:xfrm>
              <a:off x="3246032" y="3231076"/>
              <a:ext cx="2477702" cy="1887625"/>
              <a:chOff x="2759952" y="3143130"/>
              <a:chExt cx="2477702" cy="1887625"/>
            </a:xfrm>
          </p:grpSpPr>
          <p:grpSp>
            <p:nvGrpSpPr>
              <p:cNvPr id="4" name="Group 3">
                <a:extLst>
                  <a:ext uri="{FF2B5EF4-FFF2-40B4-BE49-F238E27FC236}">
                    <a16:creationId xmlns:a16="http://schemas.microsoft.com/office/drawing/2014/main" id="{92411F75-780B-4FF4-8F5B-D1057DF7009D}"/>
                  </a:ext>
                </a:extLst>
              </p:cNvPr>
              <p:cNvGrpSpPr/>
              <p:nvPr/>
            </p:nvGrpSpPr>
            <p:grpSpPr>
              <a:xfrm rot="5400000" flipH="1">
                <a:off x="3801356" y="3594457"/>
                <a:ext cx="1887625" cy="984971"/>
                <a:chOff x="8441531" y="3421308"/>
                <a:chExt cx="1887625" cy="984971"/>
              </a:xfrm>
            </p:grpSpPr>
            <p:cxnSp>
              <p:nvCxnSpPr>
                <p:cNvPr id="5" name="Straight Connector 4">
                  <a:extLst>
                    <a:ext uri="{FF2B5EF4-FFF2-40B4-BE49-F238E27FC236}">
                      <a16:creationId xmlns:a16="http://schemas.microsoft.com/office/drawing/2014/main" id="{89B70155-E860-4D0C-877F-12C7C1D62DC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8841927" y="3028604"/>
                  <a:ext cx="0" cy="800791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" name="Straight Connector 5">
                  <a:extLst>
                    <a:ext uri="{FF2B5EF4-FFF2-40B4-BE49-F238E27FC236}">
                      <a16:creationId xmlns:a16="http://schemas.microsoft.com/office/drawing/2014/main" id="{B5E8588B-25D4-42C2-A371-FFD474860EC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V="1">
                  <a:off x="10117335" y="3212505"/>
                  <a:ext cx="3017" cy="42062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" name="Straight Connector 6">
                  <a:extLst>
                    <a:ext uri="{FF2B5EF4-FFF2-40B4-BE49-F238E27FC236}">
                      <a16:creationId xmlns:a16="http://schemas.microsoft.com/office/drawing/2014/main" id="{80878921-5277-4FC5-8234-DB0B6F526346}"/>
                    </a:ext>
                  </a:extLst>
                </p:cNvPr>
                <p:cNvCxnSpPr/>
                <p:nvPr/>
              </p:nvCxnSpPr>
              <p:spPr>
                <a:xfrm>
                  <a:off x="9294428" y="3857639"/>
                  <a:ext cx="609600" cy="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" name="Straight Arrow Connector 7">
                  <a:extLst>
                    <a:ext uri="{FF2B5EF4-FFF2-40B4-BE49-F238E27FC236}">
                      <a16:creationId xmlns:a16="http://schemas.microsoft.com/office/drawing/2014/main" id="{F5755409-D6F5-4821-A344-CFA0D2A381AA}"/>
                    </a:ext>
                  </a:extLst>
                </p:cNvPr>
                <p:cNvCxnSpPr/>
                <p:nvPr/>
              </p:nvCxnSpPr>
              <p:spPr>
                <a:xfrm>
                  <a:off x="9242323" y="3429000"/>
                  <a:ext cx="206477" cy="436013"/>
                </a:xfrm>
                <a:prstGeom prst="straightConnector1">
                  <a:avLst/>
                </a:prstGeom>
                <a:ln>
                  <a:headEnd type="stealth"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" name="Straight Connector 8">
                  <a:extLst>
                    <a:ext uri="{FF2B5EF4-FFF2-40B4-BE49-F238E27FC236}">
                      <a16:creationId xmlns:a16="http://schemas.microsoft.com/office/drawing/2014/main" id="{E25465C7-BDF3-4ECB-8841-6C099691FF10}"/>
                    </a:ext>
                  </a:extLst>
                </p:cNvPr>
                <p:cNvCxnSpPr/>
                <p:nvPr/>
              </p:nvCxnSpPr>
              <p:spPr>
                <a:xfrm flipV="1">
                  <a:off x="9743768" y="3428999"/>
                  <a:ext cx="170092" cy="43601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" name="Straight Connector 9">
                  <a:extLst>
                    <a:ext uri="{FF2B5EF4-FFF2-40B4-BE49-F238E27FC236}">
                      <a16:creationId xmlns:a16="http://schemas.microsoft.com/office/drawing/2014/main" id="{5C216F7A-E136-4D2A-BB07-2786DD4417D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>
                  <a:off x="9316791" y="4131959"/>
                  <a:ext cx="5486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id="{56E30060-5D1E-4B4B-90DD-4B14E98B61FD}"/>
                  </a:ext>
                </a:extLst>
              </p:cNvPr>
              <p:cNvGrpSpPr/>
              <p:nvPr/>
            </p:nvGrpSpPr>
            <p:grpSpPr>
              <a:xfrm rot="16200000">
                <a:off x="3773083" y="3573453"/>
                <a:ext cx="298207" cy="660991"/>
                <a:chOff x="4147623" y="3602364"/>
                <a:chExt cx="297702" cy="797860"/>
              </a:xfrm>
            </p:grpSpPr>
            <p:grpSp>
              <p:nvGrpSpPr>
                <p:cNvPr id="92" name="Group 91">
                  <a:extLst>
                    <a:ext uri="{FF2B5EF4-FFF2-40B4-BE49-F238E27FC236}">
                      <a16:creationId xmlns:a16="http://schemas.microsoft.com/office/drawing/2014/main" id="{34E42310-758D-4EBC-BD1B-DF7830649B1E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00" name="Straight Connector 99">
                    <a:extLst>
                      <a:ext uri="{FF2B5EF4-FFF2-40B4-BE49-F238E27FC236}">
                        <a16:creationId xmlns:a16="http://schemas.microsoft.com/office/drawing/2014/main" id="{5809B9AA-93A0-45F8-81A4-E77FD0D2FEF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1" name="Straight Connector 100">
                    <a:extLst>
                      <a:ext uri="{FF2B5EF4-FFF2-40B4-BE49-F238E27FC236}">
                        <a16:creationId xmlns:a16="http://schemas.microsoft.com/office/drawing/2014/main" id="{D9B0F568-28A4-40D5-A98B-CE150252BBB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93" name="Group 92">
                  <a:extLst>
                    <a:ext uri="{FF2B5EF4-FFF2-40B4-BE49-F238E27FC236}">
                      <a16:creationId xmlns:a16="http://schemas.microsoft.com/office/drawing/2014/main" id="{A8B43EF7-FA1F-445B-9540-C417479D92D3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98" name="Straight Connector 97">
                    <a:extLst>
                      <a:ext uri="{FF2B5EF4-FFF2-40B4-BE49-F238E27FC236}">
                        <a16:creationId xmlns:a16="http://schemas.microsoft.com/office/drawing/2014/main" id="{D28F018B-7EC4-4E46-9BF7-E51507E1EF3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9" name="Straight Connector 98">
                    <a:extLst>
                      <a:ext uri="{FF2B5EF4-FFF2-40B4-BE49-F238E27FC236}">
                        <a16:creationId xmlns:a16="http://schemas.microsoft.com/office/drawing/2014/main" id="{D00D4C5C-D61E-4AD5-B08D-5441B74F02A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94" name="Group 93">
                  <a:extLst>
                    <a:ext uri="{FF2B5EF4-FFF2-40B4-BE49-F238E27FC236}">
                      <a16:creationId xmlns:a16="http://schemas.microsoft.com/office/drawing/2014/main" id="{80DC4F4A-CE1F-4940-B74A-4D1DE5F0D277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96" name="Straight Connector 95">
                    <a:extLst>
                      <a:ext uri="{FF2B5EF4-FFF2-40B4-BE49-F238E27FC236}">
                        <a16:creationId xmlns:a16="http://schemas.microsoft.com/office/drawing/2014/main" id="{E43850A4-8551-496A-AAF7-83B3E957924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7" name="Straight Connector 96">
                    <a:extLst>
                      <a:ext uri="{FF2B5EF4-FFF2-40B4-BE49-F238E27FC236}">
                        <a16:creationId xmlns:a16="http://schemas.microsoft.com/office/drawing/2014/main" id="{31C668B5-1525-4E19-BC2B-14C0BB1EF18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95" name="Straight Connector 94">
                  <a:extLst>
                    <a:ext uri="{FF2B5EF4-FFF2-40B4-BE49-F238E27FC236}">
                      <a16:creationId xmlns:a16="http://schemas.microsoft.com/office/drawing/2014/main" id="{BAAB1196-CE07-4004-BA97-2AC1EBDE37C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53" name="Straight Connector 152">
                <a:extLst>
                  <a:ext uri="{FF2B5EF4-FFF2-40B4-BE49-F238E27FC236}">
                    <a16:creationId xmlns:a16="http://schemas.microsoft.com/office/drawing/2014/main" id="{CFD7C63E-6ADD-4026-A1F9-B0E6D0F07E4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59952" y="3888925"/>
                <a:ext cx="82541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6" name="Group 175">
              <a:extLst>
                <a:ext uri="{FF2B5EF4-FFF2-40B4-BE49-F238E27FC236}">
                  <a16:creationId xmlns:a16="http://schemas.microsoft.com/office/drawing/2014/main" id="{B60B7F4F-EBF8-45A1-BC71-E0D2663CBE03}"/>
                </a:ext>
              </a:extLst>
            </p:cNvPr>
            <p:cNvGrpSpPr/>
            <p:nvPr/>
          </p:nvGrpSpPr>
          <p:grpSpPr>
            <a:xfrm>
              <a:off x="5540808" y="5103098"/>
              <a:ext cx="365760" cy="128268"/>
              <a:chOff x="1360627" y="3631962"/>
              <a:chExt cx="365760" cy="128268"/>
            </a:xfrm>
          </p:grpSpPr>
          <p:grpSp>
            <p:nvGrpSpPr>
              <p:cNvPr id="177" name="Group 176">
                <a:extLst>
                  <a:ext uri="{FF2B5EF4-FFF2-40B4-BE49-F238E27FC236}">
                    <a16:creationId xmlns:a16="http://schemas.microsoft.com/office/drawing/2014/main" id="{0B57E73C-B863-4BA1-8FAE-C0E61645FDA4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81" name="Straight Connector 180">
                  <a:extLst>
                    <a:ext uri="{FF2B5EF4-FFF2-40B4-BE49-F238E27FC236}">
                      <a16:creationId xmlns:a16="http://schemas.microsoft.com/office/drawing/2014/main" id="{FD69425D-A377-4993-82D5-77F1B8DEBC26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181">
                  <a:extLst>
                    <a:ext uri="{FF2B5EF4-FFF2-40B4-BE49-F238E27FC236}">
                      <a16:creationId xmlns:a16="http://schemas.microsoft.com/office/drawing/2014/main" id="{72B07FDF-C993-4987-A434-02E81A910B2C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9" name="Straight Connector 178">
                <a:extLst>
                  <a:ext uri="{FF2B5EF4-FFF2-40B4-BE49-F238E27FC236}">
                    <a16:creationId xmlns:a16="http://schemas.microsoft.com/office/drawing/2014/main" id="{055EC15E-D382-4CB1-A6A0-972251381CD6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80" name="Content Placeholder 2">
            <a:extLst>
              <a:ext uri="{FF2B5EF4-FFF2-40B4-BE49-F238E27FC236}">
                <a16:creationId xmlns:a16="http://schemas.microsoft.com/office/drawing/2014/main" id="{7A89F640-9C03-447A-8F82-7C01D8642D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1234" y="1233937"/>
            <a:ext cx="10515600" cy="74890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An </a:t>
            </a:r>
            <a:r>
              <a:rPr lang="en-US" dirty="0" err="1"/>
              <a:t>npn</a:t>
            </a:r>
            <a:r>
              <a:rPr lang="en-US" dirty="0"/>
              <a:t> transistor with </a:t>
            </a:r>
            <a:r>
              <a:rPr lang="el-GR" dirty="0"/>
              <a:t>β</a:t>
            </a:r>
            <a:r>
              <a:rPr lang="en-US" dirty="0"/>
              <a:t> = 80, </a:t>
            </a:r>
            <a:r>
              <a:rPr lang="en-US" dirty="0" err="1"/>
              <a:t>V</a:t>
            </a:r>
            <a:r>
              <a:rPr lang="en-US" baseline="-25000" dirty="0" err="1"/>
              <a:t>BE,on</a:t>
            </a:r>
            <a:r>
              <a:rPr lang="en-US" dirty="0"/>
              <a:t> = 0.7 V, </a:t>
            </a:r>
            <a:r>
              <a:rPr lang="en-US" dirty="0" err="1"/>
              <a:t>V</a:t>
            </a:r>
            <a:r>
              <a:rPr lang="en-US" baseline="-25000" dirty="0" err="1"/>
              <a:t>CE,sat</a:t>
            </a:r>
            <a:r>
              <a:rPr lang="en-US" dirty="0"/>
              <a:t> = 0.2 V is biased as shown.  Find the DC currents and the output voltage</a:t>
            </a:r>
          </a:p>
        </p:txBody>
      </p:sp>
      <p:sp>
        <p:nvSpPr>
          <p:cNvPr id="200" name="Content Placeholder 2">
            <a:extLst>
              <a:ext uri="{FF2B5EF4-FFF2-40B4-BE49-F238E27FC236}">
                <a16:creationId xmlns:a16="http://schemas.microsoft.com/office/drawing/2014/main" id="{B8B64A11-1703-4485-91CD-DDDECEFF286B}"/>
              </a:ext>
            </a:extLst>
          </p:cNvPr>
          <p:cNvSpPr txBox="1">
            <a:spLocks/>
          </p:cNvSpPr>
          <p:nvPr/>
        </p:nvSpPr>
        <p:spPr>
          <a:xfrm>
            <a:off x="6524859" y="2347964"/>
            <a:ext cx="4340098" cy="38057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Insert the model for the BJT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9097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0276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dirty="0"/>
              <a:t>Common Emitter Amplifier Circuit Practice Problem 1</a:t>
            </a:r>
          </a:p>
        </p:txBody>
      </p:sp>
      <p:sp>
        <p:nvSpPr>
          <p:cNvPr id="80" name="Content Placeholder 2">
            <a:extLst>
              <a:ext uri="{FF2B5EF4-FFF2-40B4-BE49-F238E27FC236}">
                <a16:creationId xmlns:a16="http://schemas.microsoft.com/office/drawing/2014/main" id="{7A89F640-9C03-447A-8F82-7C01D8642D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1234" y="1233937"/>
            <a:ext cx="10515600" cy="74890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An </a:t>
            </a:r>
            <a:r>
              <a:rPr lang="en-US" dirty="0" err="1"/>
              <a:t>npn</a:t>
            </a:r>
            <a:r>
              <a:rPr lang="en-US" dirty="0"/>
              <a:t> transistor with </a:t>
            </a:r>
            <a:r>
              <a:rPr lang="el-GR" dirty="0"/>
              <a:t>β</a:t>
            </a:r>
            <a:r>
              <a:rPr lang="en-US" dirty="0"/>
              <a:t> = 80, </a:t>
            </a:r>
            <a:r>
              <a:rPr lang="en-US" dirty="0" err="1"/>
              <a:t>V</a:t>
            </a:r>
            <a:r>
              <a:rPr lang="en-US" baseline="-25000" dirty="0" err="1"/>
              <a:t>BE,on</a:t>
            </a:r>
            <a:r>
              <a:rPr lang="en-US" dirty="0"/>
              <a:t> = 0.7 V, </a:t>
            </a:r>
            <a:r>
              <a:rPr lang="en-US" dirty="0" err="1"/>
              <a:t>V</a:t>
            </a:r>
            <a:r>
              <a:rPr lang="en-US" baseline="-25000" dirty="0" err="1"/>
              <a:t>CE,sat</a:t>
            </a:r>
            <a:r>
              <a:rPr lang="en-US" dirty="0"/>
              <a:t> = 0.2 V is biased as shown.  Find the DC currents and the output voltage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3" name="Content Placeholder 2">
                <a:extLst>
                  <a:ext uri="{FF2B5EF4-FFF2-40B4-BE49-F238E27FC236}">
                    <a16:creationId xmlns:a16="http://schemas.microsoft.com/office/drawing/2014/main" id="{16DD03D3-AE47-4FDF-9ABC-7E8298CC24C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328006" y="2769870"/>
                <a:ext cx="3524251" cy="40378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/>
                  <a:t>5.7 V – I</a:t>
                </a:r>
                <a:r>
                  <a:rPr lang="en-US" sz="2000" baseline="-25000" dirty="0"/>
                  <a:t>B </a:t>
                </a:r>
                <a:r>
                  <a:rPr lang="en-US" sz="2000" dirty="0"/>
                  <a:t>*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00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𝑘</m:t>
                    </m:r>
                    <m:r>
                      <m:rPr>
                        <m:nor/>
                      </m:rPr>
                      <a:rPr lang="en-US" sz="2000"/>
                      <m:t>Ω</m:t>
                    </m:r>
                  </m:oMath>
                </a14:m>
                <a:r>
                  <a:rPr lang="en-US" sz="2000" dirty="0"/>
                  <a:t> – 0.7 V = 0 </a:t>
                </a:r>
              </a:p>
            </p:txBody>
          </p:sp>
        </mc:Choice>
        <mc:Fallback xmlns="">
          <p:sp>
            <p:nvSpPr>
              <p:cNvPr id="113" name="Content Placeholder 2">
                <a:extLst>
                  <a:ext uri="{FF2B5EF4-FFF2-40B4-BE49-F238E27FC236}">
                    <a16:creationId xmlns:a16="http://schemas.microsoft.com/office/drawing/2014/main" id="{16DD03D3-AE47-4FDF-9ABC-7E8298CC24C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28006" y="2769870"/>
                <a:ext cx="3524251" cy="403787"/>
              </a:xfrm>
              <a:prstGeom prst="rect">
                <a:avLst/>
              </a:prstGeom>
              <a:blipFill>
                <a:blip r:embed="rId2"/>
                <a:stretch>
                  <a:fillRect l="-1730" t="-14925" b="-164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" name="Group 2">
            <a:extLst>
              <a:ext uri="{FF2B5EF4-FFF2-40B4-BE49-F238E27FC236}">
                <a16:creationId xmlns:a16="http://schemas.microsoft.com/office/drawing/2014/main" id="{F7CFB44E-7089-491D-BE0B-14E89DE86E68}"/>
              </a:ext>
            </a:extLst>
          </p:cNvPr>
          <p:cNvGrpSpPr/>
          <p:nvPr/>
        </p:nvGrpSpPr>
        <p:grpSpPr>
          <a:xfrm>
            <a:off x="686512" y="2403308"/>
            <a:ext cx="4762410" cy="3386073"/>
            <a:chOff x="686512" y="2403308"/>
            <a:chExt cx="4762410" cy="3386073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FB483641-FD2A-4D9D-AE51-133D452771F3}"/>
                </a:ext>
              </a:extLst>
            </p:cNvPr>
            <p:cNvGrpSpPr/>
            <p:nvPr/>
          </p:nvGrpSpPr>
          <p:grpSpPr>
            <a:xfrm>
              <a:off x="686512" y="2403308"/>
              <a:ext cx="4762410" cy="3386073"/>
              <a:chOff x="2526656" y="2010611"/>
              <a:chExt cx="4762410" cy="3386073"/>
            </a:xfrm>
          </p:grpSpPr>
          <p:grpSp>
            <p:nvGrpSpPr>
              <p:cNvPr id="116" name="Group 115">
                <a:extLst>
                  <a:ext uri="{FF2B5EF4-FFF2-40B4-BE49-F238E27FC236}">
                    <a16:creationId xmlns:a16="http://schemas.microsoft.com/office/drawing/2014/main" id="{B6EC8711-B3C5-48A0-AE95-D2C11E8D46A1}"/>
                  </a:ext>
                </a:extLst>
              </p:cNvPr>
              <p:cNvGrpSpPr/>
              <p:nvPr/>
            </p:nvGrpSpPr>
            <p:grpSpPr>
              <a:xfrm>
                <a:off x="5547065" y="2565992"/>
                <a:ext cx="298207" cy="660991"/>
                <a:chOff x="4147623" y="3602364"/>
                <a:chExt cx="297702" cy="797860"/>
              </a:xfrm>
            </p:grpSpPr>
            <p:grpSp>
              <p:nvGrpSpPr>
                <p:cNvPr id="117" name="Group 116">
                  <a:extLst>
                    <a:ext uri="{FF2B5EF4-FFF2-40B4-BE49-F238E27FC236}">
                      <a16:creationId xmlns:a16="http://schemas.microsoft.com/office/drawing/2014/main" id="{B698F0B2-9AD2-46A3-87D3-7283ACF4511C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25" name="Straight Connector 124">
                    <a:extLst>
                      <a:ext uri="{FF2B5EF4-FFF2-40B4-BE49-F238E27FC236}">
                        <a16:creationId xmlns:a16="http://schemas.microsoft.com/office/drawing/2014/main" id="{8A4A04E1-4457-4CC2-8046-F3E8B370B53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6" name="Straight Connector 125">
                    <a:extLst>
                      <a:ext uri="{FF2B5EF4-FFF2-40B4-BE49-F238E27FC236}">
                        <a16:creationId xmlns:a16="http://schemas.microsoft.com/office/drawing/2014/main" id="{F857E697-93BB-4568-B3E7-DECFE7AE2D4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18" name="Group 117">
                  <a:extLst>
                    <a:ext uri="{FF2B5EF4-FFF2-40B4-BE49-F238E27FC236}">
                      <a16:creationId xmlns:a16="http://schemas.microsoft.com/office/drawing/2014/main" id="{D43EA4A0-D5A0-4D41-B56C-F98F8D605A79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23" name="Straight Connector 122">
                    <a:extLst>
                      <a:ext uri="{FF2B5EF4-FFF2-40B4-BE49-F238E27FC236}">
                        <a16:creationId xmlns:a16="http://schemas.microsoft.com/office/drawing/2014/main" id="{0840DCFF-B140-4BB7-8185-7CE0A74939E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4" name="Straight Connector 123">
                    <a:extLst>
                      <a:ext uri="{FF2B5EF4-FFF2-40B4-BE49-F238E27FC236}">
                        <a16:creationId xmlns:a16="http://schemas.microsoft.com/office/drawing/2014/main" id="{4B08FBD4-B753-435C-9865-B2072C84722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19" name="Group 118">
                  <a:extLst>
                    <a:ext uri="{FF2B5EF4-FFF2-40B4-BE49-F238E27FC236}">
                      <a16:creationId xmlns:a16="http://schemas.microsoft.com/office/drawing/2014/main" id="{FD680264-579F-4AFA-8D27-F4D97F63BDD2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21" name="Straight Connector 120">
                    <a:extLst>
                      <a:ext uri="{FF2B5EF4-FFF2-40B4-BE49-F238E27FC236}">
                        <a16:creationId xmlns:a16="http://schemas.microsoft.com/office/drawing/2014/main" id="{EA091034-A84F-4BAE-ABA8-DE1D033960B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2" name="Straight Connector 121">
                    <a:extLst>
                      <a:ext uri="{FF2B5EF4-FFF2-40B4-BE49-F238E27FC236}">
                        <a16:creationId xmlns:a16="http://schemas.microsoft.com/office/drawing/2014/main" id="{18CC830C-9927-4CCD-A509-0D7DC686140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20" name="Straight Connector 119">
                  <a:extLst>
                    <a:ext uri="{FF2B5EF4-FFF2-40B4-BE49-F238E27FC236}">
                      <a16:creationId xmlns:a16="http://schemas.microsoft.com/office/drawing/2014/main" id="{A68A7AFD-32CA-4FB3-99F5-ABF4BFDD253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8" name="Straight Connector 127">
                <a:extLst>
                  <a:ext uri="{FF2B5EF4-FFF2-40B4-BE49-F238E27FC236}">
                    <a16:creationId xmlns:a16="http://schemas.microsoft.com/office/drawing/2014/main" id="{7A968A10-339E-4412-A313-E8AACADC8AF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693606" y="2296039"/>
                <a:ext cx="0" cy="27432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>
                <a:extLst>
                  <a:ext uri="{FF2B5EF4-FFF2-40B4-BE49-F238E27FC236}">
                    <a16:creationId xmlns:a16="http://schemas.microsoft.com/office/drawing/2014/main" id="{28521335-D02D-47DA-B556-6271C161BBD4}"/>
                  </a:ext>
                </a:extLst>
              </p:cNvPr>
              <p:cNvCxnSpPr/>
              <p:nvPr/>
            </p:nvCxnSpPr>
            <p:spPr>
              <a:xfrm flipV="1">
                <a:off x="5713763" y="3409834"/>
                <a:ext cx="93034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9" name="Rectangle 138">
                <a:extLst>
                  <a:ext uri="{FF2B5EF4-FFF2-40B4-BE49-F238E27FC236}">
                    <a16:creationId xmlns:a16="http://schemas.microsoft.com/office/drawing/2014/main" id="{EC8679BA-8C7C-4D2A-BA44-289C78D97E30}"/>
                  </a:ext>
                </a:extLst>
              </p:cNvPr>
              <p:cNvSpPr/>
              <p:nvPr/>
            </p:nvSpPr>
            <p:spPr>
              <a:xfrm>
                <a:off x="2526656" y="3915876"/>
                <a:ext cx="66075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/>
                  <a:t>5.7 V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0" name="Rectangle 139">
                    <a:extLst>
                      <a:ext uri="{FF2B5EF4-FFF2-40B4-BE49-F238E27FC236}">
                        <a16:creationId xmlns:a16="http://schemas.microsoft.com/office/drawing/2014/main" id="{F8A2A834-263B-4F69-B29A-EEA5005D9245}"/>
                      </a:ext>
                    </a:extLst>
                  </p:cNvPr>
                  <p:cNvSpPr/>
                  <p:nvPr/>
                </p:nvSpPr>
                <p:spPr>
                  <a:xfrm>
                    <a:off x="6641709" y="3197010"/>
                    <a:ext cx="647357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𝑜𝑢𝑡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40" name="Rectangle 139">
                    <a:extLst>
                      <a:ext uri="{FF2B5EF4-FFF2-40B4-BE49-F238E27FC236}">
                        <a16:creationId xmlns:a16="http://schemas.microsoft.com/office/drawing/2014/main" id="{F8A2A834-263B-4F69-B29A-EEA5005D9245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641709" y="3197010"/>
                    <a:ext cx="647357" cy="369332"/>
                  </a:xfrm>
                  <a:prstGeom prst="rect">
                    <a:avLst/>
                  </a:prstGeom>
                  <a:blipFill>
                    <a:blip r:embed="rId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2" name="Rectangle 141">
                    <a:extLst>
                      <a:ext uri="{FF2B5EF4-FFF2-40B4-BE49-F238E27FC236}">
                        <a16:creationId xmlns:a16="http://schemas.microsoft.com/office/drawing/2014/main" id="{B669BC25-7512-44AC-8DDD-13207FB5B690}"/>
                      </a:ext>
                    </a:extLst>
                  </p:cNvPr>
                  <p:cNvSpPr/>
                  <p:nvPr/>
                </p:nvSpPr>
                <p:spPr>
                  <a:xfrm>
                    <a:off x="3927488" y="3381676"/>
                    <a:ext cx="957313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00 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m:rPr>
                              <m:sty m:val="p"/>
                            </m:rPr>
                            <a:rPr lang="el-GR" b="0" i="1" smtClean="0">
                              <a:latin typeface="Cambria Math" panose="02040503050406030204" pitchFamily="18" charset="0"/>
                            </a:rPr>
                            <m:t>Ω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42" name="Rectangle 141">
                    <a:extLst>
                      <a:ext uri="{FF2B5EF4-FFF2-40B4-BE49-F238E27FC236}">
                        <a16:creationId xmlns:a16="http://schemas.microsoft.com/office/drawing/2014/main" id="{B669BC25-7512-44AC-8DDD-13207FB5B690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927488" y="3381676"/>
                    <a:ext cx="957313" cy="369332"/>
                  </a:xfrm>
                  <a:prstGeom prst="rect">
                    <a:avLst/>
                  </a:prstGeom>
                  <a:blipFill>
                    <a:blip r:embed="rId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4" name="Rectangle 143">
                    <a:extLst>
                      <a:ext uri="{FF2B5EF4-FFF2-40B4-BE49-F238E27FC236}">
                        <a16:creationId xmlns:a16="http://schemas.microsoft.com/office/drawing/2014/main" id="{2F34035C-63FF-4610-9654-DE84DD52E2D1}"/>
                      </a:ext>
                    </a:extLst>
                  </p:cNvPr>
                  <p:cNvSpPr/>
                  <p:nvPr/>
                </p:nvSpPr>
                <p:spPr>
                  <a:xfrm>
                    <a:off x="5843284" y="2700968"/>
                    <a:ext cx="700833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2 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m:rPr>
                              <m:sty m:val="p"/>
                            </m:rPr>
                            <a:rPr lang="el-GR" i="1">
                              <a:latin typeface="Cambria Math" panose="02040503050406030204" pitchFamily="18" charset="0"/>
                            </a:rPr>
                            <m:t>Ω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44" name="Rectangle 143">
                    <a:extLst>
                      <a:ext uri="{FF2B5EF4-FFF2-40B4-BE49-F238E27FC236}">
                        <a16:creationId xmlns:a16="http://schemas.microsoft.com/office/drawing/2014/main" id="{2F34035C-63FF-4610-9654-DE84DD52E2D1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843284" y="2700968"/>
                    <a:ext cx="700833" cy="369332"/>
                  </a:xfrm>
                  <a:prstGeom prst="rect">
                    <a:avLst/>
                  </a:prstGeom>
                  <a:blipFill>
                    <a:blip r:embed="rId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145" name="Rectangle 144">
                <a:extLst>
                  <a:ext uri="{FF2B5EF4-FFF2-40B4-BE49-F238E27FC236}">
                    <a16:creationId xmlns:a16="http://schemas.microsoft.com/office/drawing/2014/main" id="{DA883D58-111C-4598-A228-DF754EF2CC42}"/>
                  </a:ext>
                </a:extLst>
              </p:cNvPr>
              <p:cNvSpPr/>
              <p:nvPr/>
            </p:nvSpPr>
            <p:spPr>
              <a:xfrm>
                <a:off x="5072425" y="2010611"/>
                <a:ext cx="60305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/>
                  <a:t>10 V</a:t>
                </a:r>
              </a:p>
            </p:txBody>
          </p:sp>
          <p:grpSp>
            <p:nvGrpSpPr>
              <p:cNvPr id="155" name="Group 154">
                <a:extLst>
                  <a:ext uri="{FF2B5EF4-FFF2-40B4-BE49-F238E27FC236}">
                    <a16:creationId xmlns:a16="http://schemas.microsoft.com/office/drawing/2014/main" id="{251EB08D-A4C9-48A7-A0D5-B704C19D0454}"/>
                  </a:ext>
                </a:extLst>
              </p:cNvPr>
              <p:cNvGrpSpPr/>
              <p:nvPr/>
            </p:nvGrpSpPr>
            <p:grpSpPr>
              <a:xfrm>
                <a:off x="3246032" y="3231077"/>
                <a:ext cx="2477702" cy="2057514"/>
                <a:chOff x="2759952" y="3143131"/>
                <a:chExt cx="2477702" cy="2057514"/>
              </a:xfrm>
            </p:grpSpPr>
            <p:grpSp>
              <p:nvGrpSpPr>
                <p:cNvPr id="4" name="Group 3">
                  <a:extLst>
                    <a:ext uri="{FF2B5EF4-FFF2-40B4-BE49-F238E27FC236}">
                      <a16:creationId xmlns:a16="http://schemas.microsoft.com/office/drawing/2014/main" id="{92411F75-780B-4FF4-8F5B-D1057DF7009D}"/>
                    </a:ext>
                  </a:extLst>
                </p:cNvPr>
                <p:cNvGrpSpPr/>
                <p:nvPr/>
              </p:nvGrpSpPr>
              <p:grpSpPr>
                <a:xfrm rot="5400000" flipH="1">
                  <a:off x="3716412" y="3679402"/>
                  <a:ext cx="2057514" cy="984971"/>
                  <a:chOff x="8271642" y="3421308"/>
                  <a:chExt cx="2057514" cy="984971"/>
                </a:xfrm>
              </p:grpSpPr>
              <p:cxnSp>
                <p:nvCxnSpPr>
                  <p:cNvPr id="5" name="Straight Connector 4">
                    <a:extLst>
                      <a:ext uri="{FF2B5EF4-FFF2-40B4-BE49-F238E27FC236}">
                        <a16:creationId xmlns:a16="http://schemas.microsoft.com/office/drawing/2014/main" id="{89B70155-E860-4D0C-877F-12C7C1D62DC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5400000" flipH="1" flipV="1">
                    <a:off x="8500242" y="3907015"/>
                    <a:ext cx="0" cy="45720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" name="Straight Connector 5">
                    <a:extLst>
                      <a:ext uri="{FF2B5EF4-FFF2-40B4-BE49-F238E27FC236}">
                        <a16:creationId xmlns:a16="http://schemas.microsoft.com/office/drawing/2014/main" id="{B5E8588B-25D4-42C2-A371-FFD474860EC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5400000" flipV="1">
                    <a:off x="9961887" y="3057057"/>
                    <a:ext cx="3017" cy="73152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" name="Straight Connector 9">
                    <a:extLst>
                      <a:ext uri="{FF2B5EF4-FFF2-40B4-BE49-F238E27FC236}">
                        <a16:creationId xmlns:a16="http://schemas.microsoft.com/office/drawing/2014/main" id="{5C216F7A-E136-4D2A-BB07-2786DD4417D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5400000" flipH="1">
                    <a:off x="9453951" y="4269119"/>
                    <a:ext cx="27432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91" name="Group 90">
                  <a:extLst>
                    <a:ext uri="{FF2B5EF4-FFF2-40B4-BE49-F238E27FC236}">
                      <a16:creationId xmlns:a16="http://schemas.microsoft.com/office/drawing/2014/main" id="{56E30060-5D1E-4B4B-90DD-4B14E98B61FD}"/>
                    </a:ext>
                  </a:extLst>
                </p:cNvPr>
                <p:cNvGrpSpPr/>
                <p:nvPr/>
              </p:nvGrpSpPr>
              <p:grpSpPr>
                <a:xfrm rot="16200000">
                  <a:off x="3773083" y="3573453"/>
                  <a:ext cx="298207" cy="660991"/>
                  <a:chOff x="4147623" y="3602364"/>
                  <a:chExt cx="297702" cy="797860"/>
                </a:xfrm>
              </p:grpSpPr>
              <p:grpSp>
                <p:nvGrpSpPr>
                  <p:cNvPr id="92" name="Group 91">
                    <a:extLst>
                      <a:ext uri="{FF2B5EF4-FFF2-40B4-BE49-F238E27FC236}">
                        <a16:creationId xmlns:a16="http://schemas.microsoft.com/office/drawing/2014/main" id="{34E42310-758D-4EBC-BD1B-DF7830649B1E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90919" y="4152918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100" name="Straight Connector 99">
                      <a:extLst>
                        <a:ext uri="{FF2B5EF4-FFF2-40B4-BE49-F238E27FC236}">
                          <a16:creationId xmlns:a16="http://schemas.microsoft.com/office/drawing/2014/main" id="{5809B9AA-93A0-45F8-81A4-E77FD0D2FEF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1" name="Straight Connector 100">
                      <a:extLst>
                        <a:ext uri="{FF2B5EF4-FFF2-40B4-BE49-F238E27FC236}">
                          <a16:creationId xmlns:a16="http://schemas.microsoft.com/office/drawing/2014/main" id="{D9B0F568-28A4-40D5-A98B-CE150252BBB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93" name="Group 92">
                    <a:extLst>
                      <a:ext uri="{FF2B5EF4-FFF2-40B4-BE49-F238E27FC236}">
                        <a16:creationId xmlns:a16="http://schemas.microsoft.com/office/drawing/2014/main" id="{A8B43EF7-FA1F-445B-9540-C417479D92D3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68243" y="3919260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98" name="Straight Connector 97">
                      <a:extLst>
                        <a:ext uri="{FF2B5EF4-FFF2-40B4-BE49-F238E27FC236}">
                          <a16:creationId xmlns:a16="http://schemas.microsoft.com/office/drawing/2014/main" id="{D28F018B-7EC4-4E46-9BF7-E51507E1EF3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9" name="Straight Connector 98">
                      <a:extLst>
                        <a:ext uri="{FF2B5EF4-FFF2-40B4-BE49-F238E27FC236}">
                          <a16:creationId xmlns:a16="http://schemas.microsoft.com/office/drawing/2014/main" id="{D00D4C5C-D61E-4AD5-B08D-5441B74F02A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94" name="Group 93">
                    <a:extLst>
                      <a:ext uri="{FF2B5EF4-FFF2-40B4-BE49-F238E27FC236}">
                        <a16:creationId xmlns:a16="http://schemas.microsoft.com/office/drawing/2014/main" id="{80DC4F4A-CE1F-4940-B74A-4D1DE5F0D277}"/>
                      </a:ext>
                    </a:extLst>
                  </p:cNvPr>
                  <p:cNvGrpSpPr/>
                  <p:nvPr/>
                </p:nvGrpSpPr>
                <p:grpSpPr>
                  <a:xfrm rot="16200000">
                    <a:off x="4168243" y="3655828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96" name="Straight Connector 95">
                      <a:extLst>
                        <a:ext uri="{FF2B5EF4-FFF2-40B4-BE49-F238E27FC236}">
                          <a16:creationId xmlns:a16="http://schemas.microsoft.com/office/drawing/2014/main" id="{E43850A4-8551-496A-AAF7-83B3E957924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7" name="Straight Connector 96">
                      <a:extLst>
                        <a:ext uri="{FF2B5EF4-FFF2-40B4-BE49-F238E27FC236}">
                          <a16:creationId xmlns:a16="http://schemas.microsoft.com/office/drawing/2014/main" id="{31C668B5-1525-4E19-BC2B-14C0BB1EF18B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95" name="Straight Connector 94">
                    <a:extLst>
                      <a:ext uri="{FF2B5EF4-FFF2-40B4-BE49-F238E27FC236}">
                        <a16:creationId xmlns:a16="http://schemas.microsoft.com/office/drawing/2014/main" id="{BAAB1196-CE07-4004-BA97-2AC1EBDE37C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rot="16200000" flipV="1">
                    <a:off x="4335006" y="3561273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53" name="Straight Connector 152">
                  <a:extLst>
                    <a:ext uri="{FF2B5EF4-FFF2-40B4-BE49-F238E27FC236}">
                      <a16:creationId xmlns:a16="http://schemas.microsoft.com/office/drawing/2014/main" id="{CFD7C63E-6ADD-4026-A1F9-B0E6D0F07E4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2759952" y="3888925"/>
                  <a:ext cx="825412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76" name="Group 175">
                <a:extLst>
                  <a:ext uri="{FF2B5EF4-FFF2-40B4-BE49-F238E27FC236}">
                    <a16:creationId xmlns:a16="http://schemas.microsoft.com/office/drawing/2014/main" id="{B60B7F4F-EBF8-45A1-BC71-E0D2663CBE03}"/>
                  </a:ext>
                </a:extLst>
              </p:cNvPr>
              <p:cNvGrpSpPr/>
              <p:nvPr/>
            </p:nvGrpSpPr>
            <p:grpSpPr>
              <a:xfrm>
                <a:off x="4838782" y="5287269"/>
                <a:ext cx="365760" cy="109415"/>
                <a:chOff x="658601" y="3816133"/>
                <a:chExt cx="365760" cy="109415"/>
              </a:xfrm>
            </p:grpSpPr>
            <p:grpSp>
              <p:nvGrpSpPr>
                <p:cNvPr id="177" name="Group 176">
                  <a:extLst>
                    <a:ext uri="{FF2B5EF4-FFF2-40B4-BE49-F238E27FC236}">
                      <a16:creationId xmlns:a16="http://schemas.microsoft.com/office/drawing/2014/main" id="{0B57E73C-B863-4BA1-8FAE-C0E61645FDA4}"/>
                    </a:ext>
                  </a:extLst>
                </p:cNvPr>
                <p:cNvGrpSpPr/>
                <p:nvPr/>
              </p:nvGrpSpPr>
              <p:grpSpPr>
                <a:xfrm>
                  <a:off x="658601" y="3816133"/>
                  <a:ext cx="365760" cy="56373"/>
                  <a:chOff x="658601" y="3816133"/>
                  <a:chExt cx="365760" cy="56373"/>
                </a:xfrm>
              </p:grpSpPr>
              <p:cxnSp>
                <p:nvCxnSpPr>
                  <p:cNvPr id="181" name="Straight Connector 180">
                    <a:extLst>
                      <a:ext uri="{FF2B5EF4-FFF2-40B4-BE49-F238E27FC236}">
                        <a16:creationId xmlns:a16="http://schemas.microsoft.com/office/drawing/2014/main" id="{FD69425D-A377-4993-82D5-77F1B8DEBC26}"/>
                      </a:ext>
                    </a:extLst>
                  </p:cNvPr>
                  <p:cNvCxnSpPr/>
                  <p:nvPr/>
                </p:nvCxnSpPr>
                <p:spPr>
                  <a:xfrm>
                    <a:off x="658601" y="3816133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2" name="Straight Connector 181">
                    <a:extLst>
                      <a:ext uri="{FF2B5EF4-FFF2-40B4-BE49-F238E27FC236}">
                        <a16:creationId xmlns:a16="http://schemas.microsoft.com/office/drawing/2014/main" id="{72B07FDF-C993-4987-A434-02E81A910B2C}"/>
                      </a:ext>
                    </a:extLst>
                  </p:cNvPr>
                  <p:cNvCxnSpPr/>
                  <p:nvPr/>
                </p:nvCxnSpPr>
                <p:spPr>
                  <a:xfrm>
                    <a:off x="727181" y="3872506"/>
                    <a:ext cx="228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79" name="Straight Connector 178">
                  <a:extLst>
                    <a:ext uri="{FF2B5EF4-FFF2-40B4-BE49-F238E27FC236}">
                      <a16:creationId xmlns:a16="http://schemas.microsoft.com/office/drawing/2014/main" id="{055EC15E-D382-4CB1-A6A0-972251381CD6}"/>
                    </a:ext>
                  </a:extLst>
                </p:cNvPr>
                <p:cNvCxnSpPr/>
                <p:nvPr/>
              </p:nvCxnSpPr>
              <p:spPr>
                <a:xfrm>
                  <a:off x="772901" y="3925548"/>
                  <a:ext cx="1371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146" name="Straight Arrow Connector 145">
              <a:extLst>
                <a:ext uri="{FF2B5EF4-FFF2-40B4-BE49-F238E27FC236}">
                  <a16:creationId xmlns:a16="http://schemas.microsoft.com/office/drawing/2014/main" id="{70664CD5-7200-46DE-8D6F-25FF9F065E38}"/>
                </a:ext>
              </a:extLst>
            </p:cNvPr>
            <p:cNvCxnSpPr/>
            <p:nvPr/>
          </p:nvCxnSpPr>
          <p:spPr>
            <a:xfrm>
              <a:off x="1975300" y="4634454"/>
              <a:ext cx="680278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7" name="Rectangle 146">
                  <a:extLst>
                    <a:ext uri="{FF2B5EF4-FFF2-40B4-BE49-F238E27FC236}">
                      <a16:creationId xmlns:a16="http://schemas.microsoft.com/office/drawing/2014/main" id="{AA1EA6B4-DD82-4665-ACFD-FBAA76382C49}"/>
                    </a:ext>
                  </a:extLst>
                </p:cNvPr>
                <p:cNvSpPr/>
                <p:nvPr/>
              </p:nvSpPr>
              <p:spPr>
                <a:xfrm>
                  <a:off x="2026962" y="4588692"/>
                  <a:ext cx="4400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7" name="Rectangle 146">
                  <a:extLst>
                    <a:ext uri="{FF2B5EF4-FFF2-40B4-BE49-F238E27FC236}">
                      <a16:creationId xmlns:a16="http://schemas.microsoft.com/office/drawing/2014/main" id="{AA1EA6B4-DD82-4665-ACFD-FBAA76382C49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26962" y="4588692"/>
                  <a:ext cx="440057" cy="369332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8" name="Rectangle 147">
                  <a:extLst>
                    <a:ext uri="{FF2B5EF4-FFF2-40B4-BE49-F238E27FC236}">
                      <a16:creationId xmlns:a16="http://schemas.microsoft.com/office/drawing/2014/main" id="{87B1C798-89F6-42BE-A5F1-6FE5E4820FDD}"/>
                    </a:ext>
                  </a:extLst>
                </p:cNvPr>
                <p:cNvSpPr/>
                <p:nvPr/>
              </p:nvSpPr>
              <p:spPr>
                <a:xfrm>
                  <a:off x="3242481" y="2981319"/>
                  <a:ext cx="43172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8" name="Rectangle 147">
                  <a:extLst>
                    <a:ext uri="{FF2B5EF4-FFF2-40B4-BE49-F238E27FC236}">
                      <a16:creationId xmlns:a16="http://schemas.microsoft.com/office/drawing/2014/main" id="{87B1C798-89F6-42BE-A5F1-6FE5E4820FD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42481" y="2981319"/>
                  <a:ext cx="431720" cy="369332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9" name="Straight Arrow Connector 148">
              <a:extLst>
                <a:ext uri="{FF2B5EF4-FFF2-40B4-BE49-F238E27FC236}">
                  <a16:creationId xmlns:a16="http://schemas.microsoft.com/office/drawing/2014/main" id="{3A26E254-4B25-4D93-A474-D45A37211423}"/>
                </a:ext>
              </a:extLst>
            </p:cNvPr>
            <p:cNvCxnSpPr>
              <a:cxnSpLocks/>
            </p:cNvCxnSpPr>
            <p:nvPr/>
          </p:nvCxnSpPr>
          <p:spPr>
            <a:xfrm>
              <a:off x="3606120" y="2939279"/>
              <a:ext cx="1702" cy="54488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50" name="Group 149">
              <a:extLst>
                <a:ext uri="{FF2B5EF4-FFF2-40B4-BE49-F238E27FC236}">
                  <a16:creationId xmlns:a16="http://schemas.microsoft.com/office/drawing/2014/main" id="{99C4D99C-37E1-4770-903E-61E3A7978B15}"/>
                </a:ext>
              </a:extLst>
            </p:cNvPr>
            <p:cNvGrpSpPr/>
            <p:nvPr/>
          </p:nvGrpSpPr>
          <p:grpSpPr>
            <a:xfrm>
              <a:off x="2988483" y="4356964"/>
              <a:ext cx="1200323" cy="856911"/>
              <a:chOff x="5222167" y="3988863"/>
              <a:chExt cx="1200323" cy="856911"/>
            </a:xfrm>
          </p:grpSpPr>
          <p:grpSp>
            <p:nvGrpSpPr>
              <p:cNvPr id="163" name="Group 162">
                <a:extLst>
                  <a:ext uri="{FF2B5EF4-FFF2-40B4-BE49-F238E27FC236}">
                    <a16:creationId xmlns:a16="http://schemas.microsoft.com/office/drawing/2014/main" id="{4EA45A3F-C7B6-492B-925E-903E9B52A4D0}"/>
                  </a:ext>
                </a:extLst>
              </p:cNvPr>
              <p:cNvGrpSpPr/>
              <p:nvPr/>
            </p:nvGrpSpPr>
            <p:grpSpPr>
              <a:xfrm>
                <a:off x="5222167" y="3988863"/>
                <a:ext cx="1200323" cy="856911"/>
                <a:chOff x="1241701" y="3475848"/>
                <a:chExt cx="1200323" cy="856911"/>
              </a:xfrm>
            </p:grpSpPr>
            <p:grpSp>
              <p:nvGrpSpPr>
                <p:cNvPr id="165" name="Group 164">
                  <a:extLst>
                    <a:ext uri="{FF2B5EF4-FFF2-40B4-BE49-F238E27FC236}">
                      <a16:creationId xmlns:a16="http://schemas.microsoft.com/office/drawing/2014/main" id="{30C14D9D-F14A-4FCD-AEB5-5947544A0263}"/>
                    </a:ext>
                  </a:extLst>
                </p:cNvPr>
                <p:cNvGrpSpPr/>
                <p:nvPr/>
              </p:nvGrpSpPr>
              <p:grpSpPr>
                <a:xfrm>
                  <a:off x="1241701" y="3488400"/>
                  <a:ext cx="365760" cy="844359"/>
                  <a:chOff x="1241701" y="3488400"/>
                  <a:chExt cx="365760" cy="844359"/>
                </a:xfrm>
              </p:grpSpPr>
              <p:grpSp>
                <p:nvGrpSpPr>
                  <p:cNvPr id="167" name="Group 166">
                    <a:extLst>
                      <a:ext uri="{FF2B5EF4-FFF2-40B4-BE49-F238E27FC236}">
                        <a16:creationId xmlns:a16="http://schemas.microsoft.com/office/drawing/2014/main" id="{EF1F34AD-9D64-4E35-9151-9DA9D86BE326}"/>
                      </a:ext>
                    </a:extLst>
                  </p:cNvPr>
                  <p:cNvGrpSpPr/>
                  <p:nvPr/>
                </p:nvGrpSpPr>
                <p:grpSpPr>
                  <a:xfrm flipV="1">
                    <a:off x="1241701" y="3933049"/>
                    <a:ext cx="365760" cy="399710"/>
                    <a:chOff x="4152050" y="3855215"/>
                    <a:chExt cx="365760" cy="399710"/>
                  </a:xfrm>
                </p:grpSpPr>
                <p:sp>
                  <p:nvSpPr>
                    <p:cNvPr id="169" name="Isosceles Triangle 168">
                      <a:extLst>
                        <a:ext uri="{FF2B5EF4-FFF2-40B4-BE49-F238E27FC236}">
                          <a16:creationId xmlns:a16="http://schemas.microsoft.com/office/drawing/2014/main" id="{1CE7D108-3A8E-4251-84BF-A26911B1850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162205" y="3859712"/>
                      <a:ext cx="341291" cy="395213"/>
                    </a:xfrm>
                    <a:prstGeom prst="triangle">
                      <a:avLst/>
                    </a:prstGeom>
                    <a:noFill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cxnSp>
                  <p:nvCxnSpPr>
                    <p:cNvPr id="170" name="Straight Connector 169">
                      <a:extLst>
                        <a:ext uri="{FF2B5EF4-FFF2-40B4-BE49-F238E27FC236}">
                          <a16:creationId xmlns:a16="http://schemas.microsoft.com/office/drawing/2014/main" id="{4046035F-E301-4C35-A840-59135362A8FE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4152050" y="3855215"/>
                      <a:ext cx="36576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68" name="Straight Connector 167">
                    <a:extLst>
                      <a:ext uri="{FF2B5EF4-FFF2-40B4-BE49-F238E27FC236}">
                        <a16:creationId xmlns:a16="http://schemas.microsoft.com/office/drawing/2014/main" id="{2BF66533-24F7-400E-B314-96313E31BE7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1424581" y="3488400"/>
                    <a:ext cx="0" cy="45720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66" name="Diamond 165">
                  <a:extLst>
                    <a:ext uri="{FF2B5EF4-FFF2-40B4-BE49-F238E27FC236}">
                      <a16:creationId xmlns:a16="http://schemas.microsoft.com/office/drawing/2014/main" id="{0FE9987A-7650-41BA-B9B9-F43B2F810007}"/>
                    </a:ext>
                  </a:extLst>
                </p:cNvPr>
                <p:cNvSpPr/>
                <p:nvPr/>
              </p:nvSpPr>
              <p:spPr>
                <a:xfrm>
                  <a:off x="1852089" y="3475848"/>
                  <a:ext cx="589935" cy="822956"/>
                </a:xfrm>
                <a:prstGeom prst="diamond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cxnSp>
            <p:nvCxnSpPr>
              <p:cNvPr id="164" name="Straight Arrow Connector 163">
                <a:extLst>
                  <a:ext uri="{FF2B5EF4-FFF2-40B4-BE49-F238E27FC236}">
                    <a16:creationId xmlns:a16="http://schemas.microsoft.com/office/drawing/2014/main" id="{BE1DD407-D44D-4A80-883F-3762E293217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120311" y="4220591"/>
                <a:ext cx="0" cy="344129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60" name="Straight Arrow Connector 159">
              <a:extLst>
                <a:ext uri="{FF2B5EF4-FFF2-40B4-BE49-F238E27FC236}">
                  <a16:creationId xmlns:a16="http://schemas.microsoft.com/office/drawing/2014/main" id="{92E7EBAA-7CF4-412E-9833-9AC18E15ABDE}"/>
                </a:ext>
              </a:extLst>
            </p:cNvPr>
            <p:cNvCxnSpPr>
              <a:cxnSpLocks/>
            </p:cNvCxnSpPr>
            <p:nvPr/>
          </p:nvCxnSpPr>
          <p:spPr>
            <a:xfrm>
              <a:off x="2887031" y="4854022"/>
              <a:ext cx="0" cy="34412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1" name="Content Placeholder 2">
              <a:extLst>
                <a:ext uri="{FF2B5EF4-FFF2-40B4-BE49-F238E27FC236}">
                  <a16:creationId xmlns:a16="http://schemas.microsoft.com/office/drawing/2014/main" id="{A63BD60E-EF28-45D5-BC92-FB744839E968}"/>
                </a:ext>
              </a:extLst>
            </p:cNvPr>
            <p:cNvSpPr txBox="1">
              <a:spLocks/>
            </p:cNvSpPr>
            <p:nvPr/>
          </p:nvSpPr>
          <p:spPr>
            <a:xfrm>
              <a:off x="2580019" y="4958024"/>
              <a:ext cx="562199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 dirty="0"/>
                <a:t>I</a:t>
              </a:r>
              <a:r>
                <a:rPr lang="en-US" sz="2000" baseline="-25000" dirty="0"/>
                <a:t>D</a:t>
              </a:r>
            </a:p>
          </p:txBody>
        </p:sp>
        <p:sp>
          <p:nvSpPr>
            <p:cNvPr id="162" name="Content Placeholder 2">
              <a:extLst>
                <a:ext uri="{FF2B5EF4-FFF2-40B4-BE49-F238E27FC236}">
                  <a16:creationId xmlns:a16="http://schemas.microsoft.com/office/drawing/2014/main" id="{2BFDF20F-E589-4F4D-B7C1-74A08A12B2B4}"/>
                </a:ext>
              </a:extLst>
            </p:cNvPr>
            <p:cNvSpPr txBox="1">
              <a:spLocks/>
            </p:cNvSpPr>
            <p:nvPr/>
          </p:nvSpPr>
          <p:spPr>
            <a:xfrm>
              <a:off x="4230079" y="4576002"/>
              <a:ext cx="562199" cy="40527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l-GR" sz="2000" dirty="0"/>
                <a:t>β</a:t>
              </a:r>
              <a:r>
                <a:rPr lang="en-US" sz="2000" dirty="0"/>
                <a:t> I</a:t>
              </a:r>
              <a:r>
                <a:rPr lang="en-US" sz="2000" baseline="-25000" dirty="0"/>
                <a:t>D</a:t>
              </a:r>
            </a:p>
          </p:txBody>
        </p:sp>
        <p:cxnSp>
          <p:nvCxnSpPr>
            <p:cNvPr id="110" name="Straight Connector 109">
              <a:extLst>
                <a:ext uri="{FF2B5EF4-FFF2-40B4-BE49-F238E27FC236}">
                  <a16:creationId xmlns:a16="http://schemas.microsoft.com/office/drawing/2014/main" id="{70FBA86E-FE23-48B0-93C0-ABBAF2304E7D}"/>
                </a:ext>
              </a:extLst>
            </p:cNvPr>
            <p:cNvCxnSpPr>
              <a:cxnSpLocks/>
            </p:cNvCxnSpPr>
            <p:nvPr/>
          </p:nvCxnSpPr>
          <p:spPr>
            <a:xfrm>
              <a:off x="3158658" y="5454174"/>
              <a:ext cx="73152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>
              <a:extLst>
                <a:ext uri="{FF2B5EF4-FFF2-40B4-BE49-F238E27FC236}">
                  <a16:creationId xmlns:a16="http://schemas.microsoft.com/office/drawing/2014/main" id="{92065E25-5C7C-4328-A0FF-86F7098493E1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888699" y="5180903"/>
              <a:ext cx="3017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2" name="Content Placeholder 2">
            <a:extLst>
              <a:ext uri="{FF2B5EF4-FFF2-40B4-BE49-F238E27FC236}">
                <a16:creationId xmlns:a16="http://schemas.microsoft.com/office/drawing/2014/main" id="{BC9ED647-2A7E-4580-A2FF-1A2A1CD6AF82}"/>
              </a:ext>
            </a:extLst>
          </p:cNvPr>
          <p:cNvSpPr txBox="1">
            <a:spLocks/>
          </p:cNvSpPr>
          <p:nvPr/>
        </p:nvSpPr>
        <p:spPr>
          <a:xfrm>
            <a:off x="6512159" y="2149539"/>
            <a:ext cx="4340098" cy="38057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Apply KVL through the base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14" name="Content Placeholder 2">
            <a:extLst>
              <a:ext uri="{FF2B5EF4-FFF2-40B4-BE49-F238E27FC236}">
                <a16:creationId xmlns:a16="http://schemas.microsoft.com/office/drawing/2014/main" id="{D8453A97-8078-4F1F-A2BC-2D794DC26FA6}"/>
              </a:ext>
            </a:extLst>
          </p:cNvPr>
          <p:cNvSpPr txBox="1">
            <a:spLocks/>
          </p:cNvSpPr>
          <p:nvPr/>
        </p:nvSpPr>
        <p:spPr>
          <a:xfrm>
            <a:off x="6512159" y="3322098"/>
            <a:ext cx="4340098" cy="38057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Solve for the base current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0" name="Content Placeholder 2">
                <a:extLst>
                  <a:ext uri="{FF2B5EF4-FFF2-40B4-BE49-F238E27FC236}">
                    <a16:creationId xmlns:a16="http://schemas.microsoft.com/office/drawing/2014/main" id="{FD5203A6-E162-484C-85D7-09819EF2087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328005" y="3903740"/>
                <a:ext cx="4018829" cy="40378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/>
                  <a:t>I</a:t>
                </a:r>
                <a:r>
                  <a:rPr lang="en-US" sz="2000" baseline="-25000" dirty="0"/>
                  <a:t>B </a:t>
                </a:r>
                <a:r>
                  <a:rPr lang="en-US" sz="2000" dirty="0"/>
                  <a:t>= (5.7 V – 0.7 V) /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00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𝑘</m:t>
                    </m:r>
                    <m:r>
                      <m:rPr>
                        <m:nor/>
                      </m:rPr>
                      <a:rPr lang="en-US" sz="2000"/>
                      <m:t>Ω</m:t>
                    </m:r>
                  </m:oMath>
                </a14:m>
                <a:r>
                  <a:rPr lang="en-US" sz="2000" dirty="0"/>
                  <a:t> =  25 </a:t>
                </a:r>
                <a:r>
                  <a:rPr lang="el-GR" sz="2000" dirty="0"/>
                  <a:t>μ</a:t>
                </a:r>
                <a:r>
                  <a:rPr lang="en-US" sz="2000" dirty="0"/>
                  <a:t>A</a:t>
                </a:r>
              </a:p>
            </p:txBody>
          </p:sp>
        </mc:Choice>
        <mc:Fallback xmlns="">
          <p:sp>
            <p:nvSpPr>
              <p:cNvPr id="200" name="Content Placeholder 2">
                <a:extLst>
                  <a:ext uri="{FF2B5EF4-FFF2-40B4-BE49-F238E27FC236}">
                    <a16:creationId xmlns:a16="http://schemas.microsoft.com/office/drawing/2014/main" id="{FD5203A6-E162-484C-85D7-09819EF2087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28005" y="3903740"/>
                <a:ext cx="4018829" cy="403787"/>
              </a:xfrm>
              <a:prstGeom prst="rect">
                <a:avLst/>
              </a:prstGeom>
              <a:blipFill>
                <a:blip r:embed="rId8"/>
                <a:stretch>
                  <a:fillRect l="-1517" t="-14925" b="-164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1" name="Content Placeholder 2">
            <a:extLst>
              <a:ext uri="{FF2B5EF4-FFF2-40B4-BE49-F238E27FC236}">
                <a16:creationId xmlns:a16="http://schemas.microsoft.com/office/drawing/2014/main" id="{DF6456D7-E077-40D7-BEBA-987923B2A289}"/>
              </a:ext>
            </a:extLst>
          </p:cNvPr>
          <p:cNvSpPr txBox="1">
            <a:spLocks/>
          </p:cNvSpPr>
          <p:nvPr/>
        </p:nvSpPr>
        <p:spPr>
          <a:xfrm>
            <a:off x="6512159" y="4407827"/>
            <a:ext cx="4340098" cy="38057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Solve for the collector current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202" name="Content Placeholder 2">
            <a:extLst>
              <a:ext uri="{FF2B5EF4-FFF2-40B4-BE49-F238E27FC236}">
                <a16:creationId xmlns:a16="http://schemas.microsoft.com/office/drawing/2014/main" id="{EEECAC93-4CAC-4982-ABE1-EAB436C93D92}"/>
              </a:ext>
            </a:extLst>
          </p:cNvPr>
          <p:cNvSpPr txBox="1">
            <a:spLocks/>
          </p:cNvSpPr>
          <p:nvPr/>
        </p:nvSpPr>
        <p:spPr>
          <a:xfrm>
            <a:off x="7295554" y="5007484"/>
            <a:ext cx="4018829" cy="4037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I</a:t>
            </a:r>
            <a:r>
              <a:rPr lang="en-US" sz="2000" baseline="-25000" dirty="0"/>
              <a:t>C </a:t>
            </a:r>
            <a:r>
              <a:rPr lang="en-US" sz="2000" dirty="0"/>
              <a:t>= </a:t>
            </a:r>
            <a:r>
              <a:rPr lang="el-GR" sz="2000" dirty="0"/>
              <a:t>β</a:t>
            </a:r>
            <a:r>
              <a:rPr lang="en-US" sz="2000" dirty="0"/>
              <a:t> I</a:t>
            </a:r>
            <a:r>
              <a:rPr lang="en-US" sz="2000" baseline="-25000" dirty="0"/>
              <a:t>B </a:t>
            </a:r>
            <a:r>
              <a:rPr lang="en-US" sz="2000" dirty="0"/>
              <a:t>= 80 * 25 </a:t>
            </a:r>
            <a:r>
              <a:rPr lang="el-GR" sz="2000" dirty="0"/>
              <a:t>μ</a:t>
            </a:r>
            <a:r>
              <a:rPr lang="en-US" sz="2000" dirty="0"/>
              <a:t>A = 2 mA</a:t>
            </a:r>
          </a:p>
        </p:txBody>
      </p:sp>
      <p:sp>
        <p:nvSpPr>
          <p:cNvPr id="203" name="Content Placeholder 2">
            <a:extLst>
              <a:ext uri="{FF2B5EF4-FFF2-40B4-BE49-F238E27FC236}">
                <a16:creationId xmlns:a16="http://schemas.microsoft.com/office/drawing/2014/main" id="{32A17FE5-BB19-4536-8577-20D02FA04A10}"/>
              </a:ext>
            </a:extLst>
          </p:cNvPr>
          <p:cNvSpPr txBox="1">
            <a:spLocks/>
          </p:cNvSpPr>
          <p:nvPr/>
        </p:nvSpPr>
        <p:spPr>
          <a:xfrm>
            <a:off x="6551576" y="5523936"/>
            <a:ext cx="4340098" cy="38057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Solve for the output voltage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4" name="Content Placeholder 2">
                <a:extLst>
                  <a:ext uri="{FF2B5EF4-FFF2-40B4-BE49-F238E27FC236}">
                    <a16:creationId xmlns:a16="http://schemas.microsoft.com/office/drawing/2014/main" id="{5BB484A8-DD3B-470F-8DB4-687B3D84CC7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334971" y="6123593"/>
                <a:ext cx="4018829" cy="40378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/>
                  <a:t>V</a:t>
                </a:r>
                <a:r>
                  <a:rPr lang="en-US" sz="2000" baseline="-25000" dirty="0" err="1"/>
                  <a:t>out</a:t>
                </a:r>
                <a:r>
                  <a:rPr lang="en-US" sz="2000" baseline="-25000" dirty="0"/>
                  <a:t> </a:t>
                </a:r>
                <a:r>
                  <a:rPr lang="en-US" sz="2000" dirty="0"/>
                  <a:t>= 10 V – 2 mA *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𝑘</m:t>
                    </m:r>
                    <m:r>
                      <m:rPr>
                        <m:nor/>
                      </m:rPr>
                      <a:rPr lang="en-US" sz="2000"/>
                      <m:t>Ω</m:t>
                    </m:r>
                  </m:oMath>
                </a14:m>
                <a:r>
                  <a:rPr lang="en-US" sz="2000" dirty="0"/>
                  <a:t>  = 6 V</a:t>
                </a:r>
              </a:p>
            </p:txBody>
          </p:sp>
        </mc:Choice>
        <mc:Fallback xmlns="">
          <p:sp>
            <p:nvSpPr>
              <p:cNvPr id="204" name="Content Placeholder 2">
                <a:extLst>
                  <a:ext uri="{FF2B5EF4-FFF2-40B4-BE49-F238E27FC236}">
                    <a16:creationId xmlns:a16="http://schemas.microsoft.com/office/drawing/2014/main" id="{5BB484A8-DD3B-470F-8DB4-687B3D84CC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34971" y="6123593"/>
                <a:ext cx="4018829" cy="403787"/>
              </a:xfrm>
              <a:prstGeom prst="rect">
                <a:avLst/>
              </a:prstGeom>
              <a:blipFill>
                <a:blip r:embed="rId9"/>
                <a:stretch>
                  <a:fillRect l="-1515" t="-16667" b="-181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21405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" grpId="0"/>
      <p:bldP spid="112" grpId="0"/>
      <p:bldP spid="114" grpId="0"/>
      <p:bldP spid="200" grpId="0"/>
      <p:bldP spid="201" grpId="0"/>
      <p:bldP spid="202" grpId="0"/>
      <p:bldP spid="203" grpId="0"/>
      <p:bldP spid="20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0276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dirty="0"/>
              <a:t>Common Emitter Amplifier Circuit Practice Problem 1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FB483641-FD2A-4D9D-AE51-133D452771F3}"/>
              </a:ext>
            </a:extLst>
          </p:cNvPr>
          <p:cNvGrpSpPr/>
          <p:nvPr/>
        </p:nvGrpSpPr>
        <p:grpSpPr>
          <a:xfrm>
            <a:off x="686512" y="2403308"/>
            <a:ext cx="4762410" cy="3220755"/>
            <a:chOff x="2526656" y="2010611"/>
            <a:chExt cx="4762410" cy="3220755"/>
          </a:xfrm>
        </p:grpSpPr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B6EC8711-B3C5-48A0-AE95-D2C11E8D46A1}"/>
                </a:ext>
              </a:extLst>
            </p:cNvPr>
            <p:cNvGrpSpPr/>
            <p:nvPr/>
          </p:nvGrpSpPr>
          <p:grpSpPr>
            <a:xfrm>
              <a:off x="5547065" y="2565992"/>
              <a:ext cx="298207" cy="660991"/>
              <a:chOff x="4147623" y="3602364"/>
              <a:chExt cx="297702" cy="797860"/>
            </a:xfrm>
          </p:grpSpPr>
          <p:grpSp>
            <p:nvGrpSpPr>
              <p:cNvPr id="117" name="Group 116">
                <a:extLst>
                  <a:ext uri="{FF2B5EF4-FFF2-40B4-BE49-F238E27FC236}">
                    <a16:creationId xmlns:a16="http://schemas.microsoft.com/office/drawing/2014/main" id="{B698F0B2-9AD2-46A3-87D3-7283ACF4511C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25" name="Straight Connector 124">
                  <a:extLst>
                    <a:ext uri="{FF2B5EF4-FFF2-40B4-BE49-F238E27FC236}">
                      <a16:creationId xmlns:a16="http://schemas.microsoft.com/office/drawing/2014/main" id="{8A4A04E1-4457-4CC2-8046-F3E8B370B53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Straight Connector 125">
                  <a:extLst>
                    <a:ext uri="{FF2B5EF4-FFF2-40B4-BE49-F238E27FC236}">
                      <a16:creationId xmlns:a16="http://schemas.microsoft.com/office/drawing/2014/main" id="{F857E697-93BB-4568-B3E7-DECFE7AE2D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8" name="Group 117">
                <a:extLst>
                  <a:ext uri="{FF2B5EF4-FFF2-40B4-BE49-F238E27FC236}">
                    <a16:creationId xmlns:a16="http://schemas.microsoft.com/office/drawing/2014/main" id="{D43EA4A0-D5A0-4D41-B56C-F98F8D605A79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3" name="Straight Connector 122">
                  <a:extLst>
                    <a:ext uri="{FF2B5EF4-FFF2-40B4-BE49-F238E27FC236}">
                      <a16:creationId xmlns:a16="http://schemas.microsoft.com/office/drawing/2014/main" id="{0840DCFF-B140-4BB7-8185-7CE0A74939E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Straight Connector 123">
                  <a:extLst>
                    <a:ext uri="{FF2B5EF4-FFF2-40B4-BE49-F238E27FC236}">
                      <a16:creationId xmlns:a16="http://schemas.microsoft.com/office/drawing/2014/main" id="{4B08FBD4-B753-435C-9865-B2072C84722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9" name="Group 118">
                <a:extLst>
                  <a:ext uri="{FF2B5EF4-FFF2-40B4-BE49-F238E27FC236}">
                    <a16:creationId xmlns:a16="http://schemas.microsoft.com/office/drawing/2014/main" id="{FD680264-579F-4AFA-8D27-F4D97F63BDD2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21" name="Straight Connector 120">
                  <a:extLst>
                    <a:ext uri="{FF2B5EF4-FFF2-40B4-BE49-F238E27FC236}">
                      <a16:creationId xmlns:a16="http://schemas.microsoft.com/office/drawing/2014/main" id="{EA091034-A84F-4BAE-ABA8-DE1D033960B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Straight Connector 121">
                  <a:extLst>
                    <a:ext uri="{FF2B5EF4-FFF2-40B4-BE49-F238E27FC236}">
                      <a16:creationId xmlns:a16="http://schemas.microsoft.com/office/drawing/2014/main" id="{18CC830C-9927-4CCD-A509-0D7DC686140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A68A7AFD-32CA-4FB3-99F5-ABF4BFDD2530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7A968A10-339E-4412-A313-E8AACADC8AF3}"/>
                </a:ext>
              </a:extLst>
            </p:cNvPr>
            <p:cNvCxnSpPr>
              <a:cxnSpLocks/>
            </p:cNvCxnSpPr>
            <p:nvPr/>
          </p:nvCxnSpPr>
          <p:spPr>
            <a:xfrm>
              <a:off x="5693606" y="2296039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28521335-D02D-47DA-B556-6271C161BBD4}"/>
                </a:ext>
              </a:extLst>
            </p:cNvPr>
            <p:cNvCxnSpPr/>
            <p:nvPr/>
          </p:nvCxnSpPr>
          <p:spPr>
            <a:xfrm flipV="1">
              <a:off x="5713763" y="3409834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9" name="Rectangle 138">
              <a:extLst>
                <a:ext uri="{FF2B5EF4-FFF2-40B4-BE49-F238E27FC236}">
                  <a16:creationId xmlns:a16="http://schemas.microsoft.com/office/drawing/2014/main" id="{EC8679BA-8C7C-4D2A-BA44-289C78D97E30}"/>
                </a:ext>
              </a:extLst>
            </p:cNvPr>
            <p:cNvSpPr/>
            <p:nvPr/>
          </p:nvSpPr>
          <p:spPr>
            <a:xfrm>
              <a:off x="2526656" y="3915876"/>
              <a:ext cx="66075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5.7 V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/>
                <p:nvPr/>
              </p:nvSpPr>
              <p:spPr>
                <a:xfrm>
                  <a:off x="6641709" y="3197010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F8A2A834-263B-4F69-B29A-EEA5005D924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641709" y="3197010"/>
                  <a:ext cx="647357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/>
                <p:nvPr/>
              </p:nvSpPr>
              <p:spPr>
                <a:xfrm>
                  <a:off x="3927488" y="3381676"/>
                  <a:ext cx="95731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00 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sty m:val="p"/>
                          </m:rPr>
                          <a:rPr lang="el-GR" b="0" i="1" smtClean="0">
                            <a:latin typeface="Cambria Math" panose="02040503050406030204" pitchFamily="18" charset="0"/>
                          </a:rPr>
                          <m:t>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2" name="Rectangle 141">
                  <a:extLst>
                    <a:ext uri="{FF2B5EF4-FFF2-40B4-BE49-F238E27FC236}">
                      <a16:creationId xmlns:a16="http://schemas.microsoft.com/office/drawing/2014/main" id="{B669BC25-7512-44AC-8DDD-13207FB5B69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27488" y="3381676"/>
                  <a:ext cx="957313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/>
                <p:nvPr/>
              </p:nvSpPr>
              <p:spPr>
                <a:xfrm>
                  <a:off x="5843284" y="2700968"/>
                  <a:ext cx="70083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>
                            <a:latin typeface="Cambria Math" panose="02040503050406030204" pitchFamily="18" charset="0"/>
                          </a:rPr>
                          <m:t>2 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</a:rPr>
                          <m:t>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44" name="Rectangle 143">
                  <a:extLst>
                    <a:ext uri="{FF2B5EF4-FFF2-40B4-BE49-F238E27FC236}">
                      <a16:creationId xmlns:a16="http://schemas.microsoft.com/office/drawing/2014/main" id="{2F34035C-63FF-4610-9654-DE84DD52E2D1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43284" y="2700968"/>
                  <a:ext cx="700833" cy="369332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5" name="Rectangle 144">
              <a:extLst>
                <a:ext uri="{FF2B5EF4-FFF2-40B4-BE49-F238E27FC236}">
                  <a16:creationId xmlns:a16="http://schemas.microsoft.com/office/drawing/2014/main" id="{DA883D58-111C-4598-A228-DF754EF2CC42}"/>
                </a:ext>
              </a:extLst>
            </p:cNvPr>
            <p:cNvSpPr/>
            <p:nvPr/>
          </p:nvSpPr>
          <p:spPr>
            <a:xfrm>
              <a:off x="5072425" y="2010611"/>
              <a:ext cx="60305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10 V</a:t>
              </a:r>
            </a:p>
          </p:txBody>
        </p:sp>
        <p:grpSp>
          <p:nvGrpSpPr>
            <p:cNvPr id="155" name="Group 154">
              <a:extLst>
                <a:ext uri="{FF2B5EF4-FFF2-40B4-BE49-F238E27FC236}">
                  <a16:creationId xmlns:a16="http://schemas.microsoft.com/office/drawing/2014/main" id="{251EB08D-A4C9-48A7-A0D5-B704C19D0454}"/>
                </a:ext>
              </a:extLst>
            </p:cNvPr>
            <p:cNvGrpSpPr/>
            <p:nvPr/>
          </p:nvGrpSpPr>
          <p:grpSpPr>
            <a:xfrm>
              <a:off x="3246032" y="3231076"/>
              <a:ext cx="2477702" cy="1887625"/>
              <a:chOff x="2759952" y="3143130"/>
              <a:chExt cx="2477702" cy="1887625"/>
            </a:xfrm>
          </p:grpSpPr>
          <p:grpSp>
            <p:nvGrpSpPr>
              <p:cNvPr id="4" name="Group 3">
                <a:extLst>
                  <a:ext uri="{FF2B5EF4-FFF2-40B4-BE49-F238E27FC236}">
                    <a16:creationId xmlns:a16="http://schemas.microsoft.com/office/drawing/2014/main" id="{92411F75-780B-4FF4-8F5B-D1057DF7009D}"/>
                  </a:ext>
                </a:extLst>
              </p:cNvPr>
              <p:cNvGrpSpPr/>
              <p:nvPr/>
            </p:nvGrpSpPr>
            <p:grpSpPr>
              <a:xfrm rot="5400000" flipH="1">
                <a:off x="3801356" y="3594457"/>
                <a:ext cx="1887625" cy="984971"/>
                <a:chOff x="8441531" y="3421308"/>
                <a:chExt cx="1887625" cy="984971"/>
              </a:xfrm>
            </p:grpSpPr>
            <p:cxnSp>
              <p:nvCxnSpPr>
                <p:cNvPr id="5" name="Straight Connector 4">
                  <a:extLst>
                    <a:ext uri="{FF2B5EF4-FFF2-40B4-BE49-F238E27FC236}">
                      <a16:creationId xmlns:a16="http://schemas.microsoft.com/office/drawing/2014/main" id="{89B70155-E860-4D0C-877F-12C7C1D62DC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8841927" y="3028604"/>
                  <a:ext cx="0" cy="800791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" name="Straight Connector 5">
                  <a:extLst>
                    <a:ext uri="{FF2B5EF4-FFF2-40B4-BE49-F238E27FC236}">
                      <a16:creationId xmlns:a16="http://schemas.microsoft.com/office/drawing/2014/main" id="{B5E8588B-25D4-42C2-A371-FFD474860EC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V="1">
                  <a:off x="10117335" y="3212505"/>
                  <a:ext cx="3017" cy="42062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" name="Straight Connector 6">
                  <a:extLst>
                    <a:ext uri="{FF2B5EF4-FFF2-40B4-BE49-F238E27FC236}">
                      <a16:creationId xmlns:a16="http://schemas.microsoft.com/office/drawing/2014/main" id="{80878921-5277-4FC5-8234-DB0B6F526346}"/>
                    </a:ext>
                  </a:extLst>
                </p:cNvPr>
                <p:cNvCxnSpPr/>
                <p:nvPr/>
              </p:nvCxnSpPr>
              <p:spPr>
                <a:xfrm>
                  <a:off x="9294428" y="3857639"/>
                  <a:ext cx="609600" cy="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" name="Straight Arrow Connector 7">
                  <a:extLst>
                    <a:ext uri="{FF2B5EF4-FFF2-40B4-BE49-F238E27FC236}">
                      <a16:creationId xmlns:a16="http://schemas.microsoft.com/office/drawing/2014/main" id="{F5755409-D6F5-4821-A344-CFA0D2A381AA}"/>
                    </a:ext>
                  </a:extLst>
                </p:cNvPr>
                <p:cNvCxnSpPr/>
                <p:nvPr/>
              </p:nvCxnSpPr>
              <p:spPr>
                <a:xfrm>
                  <a:off x="9242323" y="3429000"/>
                  <a:ext cx="206477" cy="436013"/>
                </a:xfrm>
                <a:prstGeom prst="straightConnector1">
                  <a:avLst/>
                </a:prstGeom>
                <a:ln>
                  <a:headEnd type="stealth"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" name="Straight Connector 8">
                  <a:extLst>
                    <a:ext uri="{FF2B5EF4-FFF2-40B4-BE49-F238E27FC236}">
                      <a16:creationId xmlns:a16="http://schemas.microsoft.com/office/drawing/2014/main" id="{E25465C7-BDF3-4ECB-8841-6C099691FF10}"/>
                    </a:ext>
                  </a:extLst>
                </p:cNvPr>
                <p:cNvCxnSpPr/>
                <p:nvPr/>
              </p:nvCxnSpPr>
              <p:spPr>
                <a:xfrm flipV="1">
                  <a:off x="9743768" y="3428999"/>
                  <a:ext cx="170092" cy="43601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" name="Straight Connector 9">
                  <a:extLst>
                    <a:ext uri="{FF2B5EF4-FFF2-40B4-BE49-F238E27FC236}">
                      <a16:creationId xmlns:a16="http://schemas.microsoft.com/office/drawing/2014/main" id="{5C216F7A-E136-4D2A-BB07-2786DD4417D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>
                  <a:off x="9316791" y="4131959"/>
                  <a:ext cx="5486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id="{56E30060-5D1E-4B4B-90DD-4B14E98B61FD}"/>
                  </a:ext>
                </a:extLst>
              </p:cNvPr>
              <p:cNvGrpSpPr/>
              <p:nvPr/>
            </p:nvGrpSpPr>
            <p:grpSpPr>
              <a:xfrm rot="16200000">
                <a:off x="3773083" y="3573453"/>
                <a:ext cx="298207" cy="660991"/>
                <a:chOff x="4147623" y="3602364"/>
                <a:chExt cx="297702" cy="797860"/>
              </a:xfrm>
            </p:grpSpPr>
            <p:grpSp>
              <p:nvGrpSpPr>
                <p:cNvPr id="92" name="Group 91">
                  <a:extLst>
                    <a:ext uri="{FF2B5EF4-FFF2-40B4-BE49-F238E27FC236}">
                      <a16:creationId xmlns:a16="http://schemas.microsoft.com/office/drawing/2014/main" id="{34E42310-758D-4EBC-BD1B-DF7830649B1E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00" name="Straight Connector 99">
                    <a:extLst>
                      <a:ext uri="{FF2B5EF4-FFF2-40B4-BE49-F238E27FC236}">
                        <a16:creationId xmlns:a16="http://schemas.microsoft.com/office/drawing/2014/main" id="{5809B9AA-93A0-45F8-81A4-E77FD0D2FEF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1" name="Straight Connector 100">
                    <a:extLst>
                      <a:ext uri="{FF2B5EF4-FFF2-40B4-BE49-F238E27FC236}">
                        <a16:creationId xmlns:a16="http://schemas.microsoft.com/office/drawing/2014/main" id="{D9B0F568-28A4-40D5-A98B-CE150252BBB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93" name="Group 92">
                  <a:extLst>
                    <a:ext uri="{FF2B5EF4-FFF2-40B4-BE49-F238E27FC236}">
                      <a16:creationId xmlns:a16="http://schemas.microsoft.com/office/drawing/2014/main" id="{A8B43EF7-FA1F-445B-9540-C417479D92D3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98" name="Straight Connector 97">
                    <a:extLst>
                      <a:ext uri="{FF2B5EF4-FFF2-40B4-BE49-F238E27FC236}">
                        <a16:creationId xmlns:a16="http://schemas.microsoft.com/office/drawing/2014/main" id="{D28F018B-7EC4-4E46-9BF7-E51507E1EF3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9" name="Straight Connector 98">
                    <a:extLst>
                      <a:ext uri="{FF2B5EF4-FFF2-40B4-BE49-F238E27FC236}">
                        <a16:creationId xmlns:a16="http://schemas.microsoft.com/office/drawing/2014/main" id="{D00D4C5C-D61E-4AD5-B08D-5441B74F02A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94" name="Group 93">
                  <a:extLst>
                    <a:ext uri="{FF2B5EF4-FFF2-40B4-BE49-F238E27FC236}">
                      <a16:creationId xmlns:a16="http://schemas.microsoft.com/office/drawing/2014/main" id="{80DC4F4A-CE1F-4940-B74A-4D1DE5F0D277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96" name="Straight Connector 95">
                    <a:extLst>
                      <a:ext uri="{FF2B5EF4-FFF2-40B4-BE49-F238E27FC236}">
                        <a16:creationId xmlns:a16="http://schemas.microsoft.com/office/drawing/2014/main" id="{E43850A4-8551-496A-AAF7-83B3E957924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7" name="Straight Connector 96">
                    <a:extLst>
                      <a:ext uri="{FF2B5EF4-FFF2-40B4-BE49-F238E27FC236}">
                        <a16:creationId xmlns:a16="http://schemas.microsoft.com/office/drawing/2014/main" id="{31C668B5-1525-4E19-BC2B-14C0BB1EF18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95" name="Straight Connector 94">
                  <a:extLst>
                    <a:ext uri="{FF2B5EF4-FFF2-40B4-BE49-F238E27FC236}">
                      <a16:creationId xmlns:a16="http://schemas.microsoft.com/office/drawing/2014/main" id="{BAAB1196-CE07-4004-BA97-2AC1EBDE37C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53" name="Straight Connector 152">
                <a:extLst>
                  <a:ext uri="{FF2B5EF4-FFF2-40B4-BE49-F238E27FC236}">
                    <a16:creationId xmlns:a16="http://schemas.microsoft.com/office/drawing/2014/main" id="{CFD7C63E-6ADD-4026-A1F9-B0E6D0F07E4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59952" y="3888925"/>
                <a:ext cx="82541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6" name="Group 175">
              <a:extLst>
                <a:ext uri="{FF2B5EF4-FFF2-40B4-BE49-F238E27FC236}">
                  <a16:creationId xmlns:a16="http://schemas.microsoft.com/office/drawing/2014/main" id="{B60B7F4F-EBF8-45A1-BC71-E0D2663CBE03}"/>
                </a:ext>
              </a:extLst>
            </p:cNvPr>
            <p:cNvGrpSpPr/>
            <p:nvPr/>
          </p:nvGrpSpPr>
          <p:grpSpPr>
            <a:xfrm>
              <a:off x="5540808" y="5103098"/>
              <a:ext cx="365760" cy="128268"/>
              <a:chOff x="1360627" y="3631962"/>
              <a:chExt cx="365760" cy="128268"/>
            </a:xfrm>
          </p:grpSpPr>
          <p:grpSp>
            <p:nvGrpSpPr>
              <p:cNvPr id="177" name="Group 176">
                <a:extLst>
                  <a:ext uri="{FF2B5EF4-FFF2-40B4-BE49-F238E27FC236}">
                    <a16:creationId xmlns:a16="http://schemas.microsoft.com/office/drawing/2014/main" id="{0B57E73C-B863-4BA1-8FAE-C0E61645FDA4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181" name="Straight Connector 180">
                  <a:extLst>
                    <a:ext uri="{FF2B5EF4-FFF2-40B4-BE49-F238E27FC236}">
                      <a16:creationId xmlns:a16="http://schemas.microsoft.com/office/drawing/2014/main" id="{FD69425D-A377-4993-82D5-77F1B8DEBC26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2" name="Straight Connector 181">
                  <a:extLst>
                    <a:ext uri="{FF2B5EF4-FFF2-40B4-BE49-F238E27FC236}">
                      <a16:creationId xmlns:a16="http://schemas.microsoft.com/office/drawing/2014/main" id="{72B07FDF-C993-4987-A434-02E81A910B2C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9" name="Straight Connector 178">
                <a:extLst>
                  <a:ext uri="{FF2B5EF4-FFF2-40B4-BE49-F238E27FC236}">
                    <a16:creationId xmlns:a16="http://schemas.microsoft.com/office/drawing/2014/main" id="{055EC15E-D382-4CB1-A6A0-972251381CD6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80" name="Content Placeholder 2">
            <a:extLst>
              <a:ext uri="{FF2B5EF4-FFF2-40B4-BE49-F238E27FC236}">
                <a16:creationId xmlns:a16="http://schemas.microsoft.com/office/drawing/2014/main" id="{7A89F640-9C03-447A-8F82-7C01D8642D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1234" y="1233937"/>
            <a:ext cx="10515600" cy="74890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An </a:t>
            </a:r>
            <a:r>
              <a:rPr lang="en-US" dirty="0" err="1"/>
              <a:t>npn</a:t>
            </a:r>
            <a:r>
              <a:rPr lang="en-US" dirty="0"/>
              <a:t> transistor with </a:t>
            </a:r>
            <a:r>
              <a:rPr lang="el-GR" dirty="0"/>
              <a:t>β</a:t>
            </a:r>
            <a:r>
              <a:rPr lang="en-US" dirty="0"/>
              <a:t> = 80, </a:t>
            </a:r>
            <a:r>
              <a:rPr lang="en-US" dirty="0" err="1"/>
              <a:t>V</a:t>
            </a:r>
            <a:r>
              <a:rPr lang="en-US" baseline="-25000" dirty="0" err="1"/>
              <a:t>BE,on</a:t>
            </a:r>
            <a:r>
              <a:rPr lang="en-US" dirty="0"/>
              <a:t> = 0.7 V, </a:t>
            </a:r>
            <a:r>
              <a:rPr lang="en-US" dirty="0" err="1"/>
              <a:t>V</a:t>
            </a:r>
            <a:r>
              <a:rPr lang="en-US" baseline="-25000" dirty="0" err="1"/>
              <a:t>CE,sat</a:t>
            </a:r>
            <a:r>
              <a:rPr lang="en-US" dirty="0"/>
              <a:t> = 0.2 V is biased as shown.  Find the DC currents and the output voltage</a:t>
            </a:r>
          </a:p>
        </p:txBody>
      </p:sp>
      <p:sp>
        <p:nvSpPr>
          <p:cNvPr id="200" name="Content Placeholder 2">
            <a:extLst>
              <a:ext uri="{FF2B5EF4-FFF2-40B4-BE49-F238E27FC236}">
                <a16:creationId xmlns:a16="http://schemas.microsoft.com/office/drawing/2014/main" id="{B8B64A11-1703-4485-91CD-DDDECEFF286B}"/>
              </a:ext>
            </a:extLst>
          </p:cNvPr>
          <p:cNvSpPr txBox="1">
            <a:spLocks/>
          </p:cNvSpPr>
          <p:nvPr/>
        </p:nvSpPr>
        <p:spPr>
          <a:xfrm>
            <a:off x="6524859" y="2347964"/>
            <a:ext cx="4340098" cy="38057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Does this make sense??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49" name="Content Placeholder 2">
            <a:extLst>
              <a:ext uri="{FF2B5EF4-FFF2-40B4-BE49-F238E27FC236}">
                <a16:creationId xmlns:a16="http://schemas.microsoft.com/office/drawing/2014/main" id="{8C56FFF2-F691-4B49-928E-9F40F0F8C202}"/>
              </a:ext>
            </a:extLst>
          </p:cNvPr>
          <p:cNvSpPr txBox="1">
            <a:spLocks/>
          </p:cNvSpPr>
          <p:nvPr/>
        </p:nvSpPr>
        <p:spPr>
          <a:xfrm>
            <a:off x="5448922" y="3612242"/>
            <a:ext cx="1023407" cy="3805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= 6 V</a:t>
            </a:r>
          </a:p>
        </p:txBody>
      </p:sp>
      <p:sp>
        <p:nvSpPr>
          <p:cNvPr id="50" name="Content Placeholder 2">
            <a:extLst>
              <a:ext uri="{FF2B5EF4-FFF2-40B4-BE49-F238E27FC236}">
                <a16:creationId xmlns:a16="http://schemas.microsoft.com/office/drawing/2014/main" id="{FE9F820C-9ABB-4BAC-8A86-20F86516BE91}"/>
              </a:ext>
            </a:extLst>
          </p:cNvPr>
          <p:cNvSpPr txBox="1">
            <a:spLocks/>
          </p:cNvSpPr>
          <p:nvPr/>
        </p:nvSpPr>
        <p:spPr>
          <a:xfrm>
            <a:off x="6524859" y="4143705"/>
            <a:ext cx="5504645" cy="8007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It puts the transistor in the forward active region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51" name="Content Placeholder 2">
            <a:extLst>
              <a:ext uri="{FF2B5EF4-FFF2-40B4-BE49-F238E27FC236}">
                <a16:creationId xmlns:a16="http://schemas.microsoft.com/office/drawing/2014/main" id="{A64D5C51-E286-471C-BC8E-7F3755852730}"/>
              </a:ext>
            </a:extLst>
          </p:cNvPr>
          <p:cNvSpPr txBox="1">
            <a:spLocks/>
          </p:cNvSpPr>
          <p:nvPr/>
        </p:nvSpPr>
        <p:spPr>
          <a:xfrm>
            <a:off x="6472329" y="5221825"/>
            <a:ext cx="5504645" cy="8007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The equations and models that we used should apply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52" name="Content Placeholder 2">
            <a:extLst>
              <a:ext uri="{FF2B5EF4-FFF2-40B4-BE49-F238E27FC236}">
                <a16:creationId xmlns:a16="http://schemas.microsoft.com/office/drawing/2014/main" id="{C94A3A38-D4A9-4EF4-8008-659C3E8E5607}"/>
              </a:ext>
            </a:extLst>
          </p:cNvPr>
          <p:cNvSpPr txBox="1">
            <a:spLocks/>
          </p:cNvSpPr>
          <p:nvPr/>
        </p:nvSpPr>
        <p:spPr>
          <a:xfrm>
            <a:off x="8186874" y="2831269"/>
            <a:ext cx="1568834" cy="40115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Yes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4528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0" grpId="0"/>
      <p:bldP spid="49" grpId="0"/>
      <p:bldP spid="50" grpId="0"/>
      <p:bldP spid="51" grpId="0"/>
      <p:bldP spid="5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4F6063-4800-41FF-B88C-6CCFEE44B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B8BAB9-6218-4326-A56B-8D879CB433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2058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0276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dirty="0"/>
              <a:t>Common Emitter Amplifier Circuit Practice Problem 2</a:t>
            </a:r>
          </a:p>
        </p:txBody>
      </p:sp>
      <p:sp>
        <p:nvSpPr>
          <p:cNvPr id="80" name="Content Placeholder 2">
            <a:extLst>
              <a:ext uri="{FF2B5EF4-FFF2-40B4-BE49-F238E27FC236}">
                <a16:creationId xmlns:a16="http://schemas.microsoft.com/office/drawing/2014/main" id="{7A89F640-9C03-447A-8F82-7C01D8642D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1234" y="1233936"/>
            <a:ext cx="10515600" cy="11361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 transistor with </a:t>
            </a:r>
            <a:r>
              <a:rPr lang="el-GR" dirty="0"/>
              <a:t>β</a:t>
            </a:r>
            <a:r>
              <a:rPr lang="en-US" dirty="0"/>
              <a:t> = 100, </a:t>
            </a:r>
            <a:r>
              <a:rPr lang="en-US" dirty="0" err="1"/>
              <a:t>V</a:t>
            </a:r>
            <a:r>
              <a:rPr lang="en-US" baseline="-25000" dirty="0" err="1"/>
              <a:t>BE,on</a:t>
            </a:r>
            <a:r>
              <a:rPr lang="en-US" dirty="0"/>
              <a:t> = 0.7 V, </a:t>
            </a:r>
            <a:r>
              <a:rPr lang="en-US" dirty="0" err="1"/>
              <a:t>V</a:t>
            </a:r>
            <a:r>
              <a:rPr lang="en-US" baseline="-25000" dirty="0" err="1"/>
              <a:t>CE,sat</a:t>
            </a:r>
            <a:r>
              <a:rPr lang="en-US" dirty="0"/>
              <a:t> = 0.2 V is biased as shown.  Find the DC currents and the output voltage</a:t>
            </a:r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91A503A8-B5AB-47E2-B022-B72C71B8E1CA}"/>
              </a:ext>
            </a:extLst>
          </p:cNvPr>
          <p:cNvGrpSpPr/>
          <p:nvPr/>
        </p:nvGrpSpPr>
        <p:grpSpPr>
          <a:xfrm>
            <a:off x="1055717" y="2229299"/>
            <a:ext cx="3663184" cy="3535405"/>
            <a:chOff x="1577903" y="2559499"/>
            <a:chExt cx="3663184" cy="3535405"/>
          </a:xfrm>
        </p:grpSpPr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3F1CAC64-5236-4A1C-B7EA-ED1BB6D7A8DB}"/>
                </a:ext>
              </a:extLst>
            </p:cNvPr>
            <p:cNvGrpSpPr/>
            <p:nvPr/>
          </p:nvGrpSpPr>
          <p:grpSpPr>
            <a:xfrm>
              <a:off x="3542030" y="3560604"/>
              <a:ext cx="298207" cy="660991"/>
              <a:chOff x="4147623" y="3602364"/>
              <a:chExt cx="297702" cy="797860"/>
            </a:xfrm>
          </p:grpSpPr>
          <p:grpSp>
            <p:nvGrpSpPr>
              <p:cNvPr id="89" name="Group 88">
                <a:extLst>
                  <a:ext uri="{FF2B5EF4-FFF2-40B4-BE49-F238E27FC236}">
                    <a16:creationId xmlns:a16="http://schemas.microsoft.com/office/drawing/2014/main" id="{C62A6DFB-242D-4E47-945E-58A88C65785D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08" name="Straight Connector 107">
                  <a:extLst>
                    <a:ext uri="{FF2B5EF4-FFF2-40B4-BE49-F238E27FC236}">
                      <a16:creationId xmlns:a16="http://schemas.microsoft.com/office/drawing/2014/main" id="{70FD054E-6FE8-4058-8224-752547D7DBE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9" name="Straight Connector 108">
                  <a:extLst>
                    <a:ext uri="{FF2B5EF4-FFF2-40B4-BE49-F238E27FC236}">
                      <a16:creationId xmlns:a16="http://schemas.microsoft.com/office/drawing/2014/main" id="{198E149D-3619-4603-9DE7-B7746F3E720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0" name="Group 89">
                <a:extLst>
                  <a:ext uri="{FF2B5EF4-FFF2-40B4-BE49-F238E27FC236}">
                    <a16:creationId xmlns:a16="http://schemas.microsoft.com/office/drawing/2014/main" id="{229145C2-3421-4D11-90AF-D28632634851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06" name="Straight Connector 105">
                  <a:extLst>
                    <a:ext uri="{FF2B5EF4-FFF2-40B4-BE49-F238E27FC236}">
                      <a16:creationId xmlns:a16="http://schemas.microsoft.com/office/drawing/2014/main" id="{1498E2A1-549C-43AA-AB51-23134C6931C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7" name="Straight Connector 106">
                  <a:extLst>
                    <a:ext uri="{FF2B5EF4-FFF2-40B4-BE49-F238E27FC236}">
                      <a16:creationId xmlns:a16="http://schemas.microsoft.com/office/drawing/2014/main" id="{00EAE818-38BF-4387-849A-086D4B19D50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2" name="Group 101">
                <a:extLst>
                  <a:ext uri="{FF2B5EF4-FFF2-40B4-BE49-F238E27FC236}">
                    <a16:creationId xmlns:a16="http://schemas.microsoft.com/office/drawing/2014/main" id="{4E441224-96B5-4CF4-9FA9-D6A23FE817FA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2C44656C-C9DE-484E-93DA-BF400B19B6F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A68800DE-3D26-481A-ADC1-4C01D1BF704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03" name="Straight Connector 102">
                <a:extLst>
                  <a:ext uri="{FF2B5EF4-FFF2-40B4-BE49-F238E27FC236}">
                    <a16:creationId xmlns:a16="http://schemas.microsoft.com/office/drawing/2014/main" id="{712FBDBF-EE00-4143-A69E-79C6614F0B6D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2B661120-6696-4DEE-A231-0FD93E6B9CE0}"/>
                </a:ext>
              </a:extLst>
            </p:cNvPr>
            <p:cNvCxnSpPr>
              <a:cxnSpLocks/>
            </p:cNvCxnSpPr>
            <p:nvPr/>
          </p:nvCxnSpPr>
          <p:spPr>
            <a:xfrm>
              <a:off x="3686922" y="3217124"/>
              <a:ext cx="0" cy="3657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07930053-A2A3-404C-990E-DAD8749D5F7B}"/>
                </a:ext>
              </a:extLst>
            </p:cNvPr>
            <p:cNvCxnSpPr/>
            <p:nvPr/>
          </p:nvCxnSpPr>
          <p:spPr>
            <a:xfrm flipV="1">
              <a:off x="3720153" y="4366376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6" name="Rectangle 55">
                  <a:extLst>
                    <a:ext uri="{FF2B5EF4-FFF2-40B4-BE49-F238E27FC236}">
                      <a16:creationId xmlns:a16="http://schemas.microsoft.com/office/drawing/2014/main" id="{590690CD-EC6A-4A8E-BC5B-B7DC5B17B9B7}"/>
                    </a:ext>
                  </a:extLst>
                </p:cNvPr>
                <p:cNvSpPr/>
                <p:nvPr/>
              </p:nvSpPr>
              <p:spPr>
                <a:xfrm>
                  <a:off x="4593730" y="4198636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6" name="Rectangle 55">
                  <a:extLst>
                    <a:ext uri="{FF2B5EF4-FFF2-40B4-BE49-F238E27FC236}">
                      <a16:creationId xmlns:a16="http://schemas.microsoft.com/office/drawing/2014/main" id="{590690CD-EC6A-4A8E-BC5B-B7DC5B17B9B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93730" y="4198636"/>
                  <a:ext cx="647357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7" name="Rectangle 56">
                  <a:extLst>
                    <a:ext uri="{FF2B5EF4-FFF2-40B4-BE49-F238E27FC236}">
                      <a16:creationId xmlns:a16="http://schemas.microsoft.com/office/drawing/2014/main" id="{D1A185FC-3AAC-4273-8C62-6A875AFA282A}"/>
                    </a:ext>
                  </a:extLst>
                </p:cNvPr>
                <p:cNvSpPr/>
                <p:nvPr/>
              </p:nvSpPr>
              <p:spPr>
                <a:xfrm>
                  <a:off x="2087652" y="4116428"/>
                  <a:ext cx="95731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200 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sty m:val="p"/>
                          </m:rPr>
                          <a:rPr lang="el-GR" b="0" i="1" smtClean="0">
                            <a:latin typeface="Cambria Math" panose="02040503050406030204" pitchFamily="18" charset="0"/>
                          </a:rPr>
                          <m:t>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7" name="Rectangle 56">
                  <a:extLst>
                    <a:ext uri="{FF2B5EF4-FFF2-40B4-BE49-F238E27FC236}">
                      <a16:creationId xmlns:a16="http://schemas.microsoft.com/office/drawing/2014/main" id="{D1A185FC-3AAC-4273-8C62-6A875AFA282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87652" y="4116428"/>
                  <a:ext cx="957313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8" name="Rectangle 57">
                  <a:extLst>
                    <a:ext uri="{FF2B5EF4-FFF2-40B4-BE49-F238E27FC236}">
                      <a16:creationId xmlns:a16="http://schemas.microsoft.com/office/drawing/2014/main" id="{092393A0-619B-48A0-A0BE-D077B7DB279A}"/>
                    </a:ext>
                  </a:extLst>
                </p:cNvPr>
                <p:cNvSpPr/>
                <p:nvPr/>
              </p:nvSpPr>
              <p:spPr>
                <a:xfrm>
                  <a:off x="3848744" y="3654763"/>
                  <a:ext cx="1376724" cy="64633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  <m:r>
                          <a:rPr lang="en-US" b="0" i="1" baseline="-25000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</a:rPr>
                          <m:t>Ω</m:t>
                        </m:r>
                      </m:oMath>
                    </m:oMathPara>
                  </a14:m>
                  <a:endParaRPr lang="en-US" dirty="0"/>
                </a:p>
                <a:p>
                  <a:endParaRPr lang="en-US" dirty="0"/>
                </a:p>
              </p:txBody>
            </p:sp>
          </mc:Choice>
          <mc:Fallback xmlns="">
            <p:sp>
              <p:nvSpPr>
                <p:cNvPr id="58" name="Rectangle 57">
                  <a:extLst>
                    <a:ext uri="{FF2B5EF4-FFF2-40B4-BE49-F238E27FC236}">
                      <a16:creationId xmlns:a16="http://schemas.microsoft.com/office/drawing/2014/main" id="{092393A0-619B-48A0-A0BE-D077B7DB279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48744" y="3654763"/>
                  <a:ext cx="1376724" cy="646331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0F91064D-B795-4657-B107-63B902C21316}"/>
                </a:ext>
              </a:extLst>
            </p:cNvPr>
            <p:cNvSpPr/>
            <p:nvPr/>
          </p:nvSpPr>
          <p:spPr>
            <a:xfrm>
              <a:off x="2492904" y="2559499"/>
              <a:ext cx="60305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10 V</a:t>
              </a:r>
            </a:p>
          </p:txBody>
        </p:sp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DFE3D22C-7F81-443C-959C-927BA998B2D9}"/>
                </a:ext>
              </a:extLst>
            </p:cNvPr>
            <p:cNvGrpSpPr/>
            <p:nvPr/>
          </p:nvGrpSpPr>
          <p:grpSpPr>
            <a:xfrm>
              <a:off x="1577903" y="4214879"/>
              <a:ext cx="2130877" cy="1767366"/>
              <a:chOff x="3099092" y="3263395"/>
              <a:chExt cx="2130877" cy="1767366"/>
            </a:xfrm>
          </p:grpSpPr>
          <p:grpSp>
            <p:nvGrpSpPr>
              <p:cNvPr id="69" name="Group 68">
                <a:extLst>
                  <a:ext uri="{FF2B5EF4-FFF2-40B4-BE49-F238E27FC236}">
                    <a16:creationId xmlns:a16="http://schemas.microsoft.com/office/drawing/2014/main" id="{0B7E5293-CD52-41BD-8F7D-DFB4E9765D31}"/>
                  </a:ext>
                </a:extLst>
              </p:cNvPr>
              <p:cNvGrpSpPr/>
              <p:nvPr/>
            </p:nvGrpSpPr>
            <p:grpSpPr>
              <a:xfrm rot="5400000" flipH="1">
                <a:off x="3857646" y="3658437"/>
                <a:ext cx="1767366" cy="977281"/>
                <a:chOff x="8441531" y="3428998"/>
                <a:chExt cx="1767366" cy="977281"/>
              </a:xfrm>
            </p:grpSpPr>
            <p:cxnSp>
              <p:nvCxnSpPr>
                <p:cNvPr id="83" name="Straight Connector 82">
                  <a:extLst>
                    <a:ext uri="{FF2B5EF4-FFF2-40B4-BE49-F238E27FC236}">
                      <a16:creationId xmlns:a16="http://schemas.microsoft.com/office/drawing/2014/main" id="{258C2579-C43C-4705-B811-ECC48830337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8841927" y="3028604"/>
                  <a:ext cx="0" cy="800791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>
                  <a:extLst>
                    <a:ext uri="{FF2B5EF4-FFF2-40B4-BE49-F238E27FC236}">
                      <a16:creationId xmlns:a16="http://schemas.microsoft.com/office/drawing/2014/main" id="{AB9136CF-8C78-4B67-8FD4-9F8BADD2FE5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V="1">
                  <a:off x="10061084" y="3284203"/>
                  <a:ext cx="3017" cy="29260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5" name="Straight Connector 84">
                  <a:extLst>
                    <a:ext uri="{FF2B5EF4-FFF2-40B4-BE49-F238E27FC236}">
                      <a16:creationId xmlns:a16="http://schemas.microsoft.com/office/drawing/2014/main" id="{CBE67EAE-BA6E-4784-B231-407411564C00}"/>
                    </a:ext>
                  </a:extLst>
                </p:cNvPr>
                <p:cNvCxnSpPr/>
                <p:nvPr/>
              </p:nvCxnSpPr>
              <p:spPr>
                <a:xfrm>
                  <a:off x="9294428" y="3857639"/>
                  <a:ext cx="609600" cy="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6" name="Straight Arrow Connector 85">
                  <a:extLst>
                    <a:ext uri="{FF2B5EF4-FFF2-40B4-BE49-F238E27FC236}">
                      <a16:creationId xmlns:a16="http://schemas.microsoft.com/office/drawing/2014/main" id="{7DD36730-30D8-4689-8B6E-AF008AE4C7CF}"/>
                    </a:ext>
                  </a:extLst>
                </p:cNvPr>
                <p:cNvCxnSpPr/>
                <p:nvPr/>
              </p:nvCxnSpPr>
              <p:spPr>
                <a:xfrm>
                  <a:off x="9242323" y="3429000"/>
                  <a:ext cx="206477" cy="436013"/>
                </a:xfrm>
                <a:prstGeom prst="straightConnector1">
                  <a:avLst/>
                </a:prstGeom>
                <a:ln>
                  <a:headEnd type="stealth"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7" name="Straight Connector 86">
                  <a:extLst>
                    <a:ext uri="{FF2B5EF4-FFF2-40B4-BE49-F238E27FC236}">
                      <a16:creationId xmlns:a16="http://schemas.microsoft.com/office/drawing/2014/main" id="{254B24A8-6176-4623-81CC-EA229D3A5614}"/>
                    </a:ext>
                  </a:extLst>
                </p:cNvPr>
                <p:cNvCxnSpPr/>
                <p:nvPr/>
              </p:nvCxnSpPr>
              <p:spPr>
                <a:xfrm flipV="1">
                  <a:off x="9743768" y="3428999"/>
                  <a:ext cx="170092" cy="43601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8" name="Straight Connector 87">
                  <a:extLst>
                    <a:ext uri="{FF2B5EF4-FFF2-40B4-BE49-F238E27FC236}">
                      <a16:creationId xmlns:a16="http://schemas.microsoft.com/office/drawing/2014/main" id="{85171102-F31E-4361-8988-A74A55F32DD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>
                  <a:off x="9316791" y="4131959"/>
                  <a:ext cx="5486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0" name="Group 69">
                <a:extLst>
                  <a:ext uri="{FF2B5EF4-FFF2-40B4-BE49-F238E27FC236}">
                    <a16:creationId xmlns:a16="http://schemas.microsoft.com/office/drawing/2014/main" id="{7A836103-27BA-434F-9343-1B3EC79EE8BB}"/>
                  </a:ext>
                </a:extLst>
              </p:cNvPr>
              <p:cNvGrpSpPr/>
              <p:nvPr/>
            </p:nvGrpSpPr>
            <p:grpSpPr>
              <a:xfrm rot="16200000">
                <a:off x="3773083" y="3573453"/>
                <a:ext cx="298207" cy="660991"/>
                <a:chOff x="4147623" y="3602364"/>
                <a:chExt cx="297702" cy="797860"/>
              </a:xfrm>
            </p:grpSpPr>
            <p:grpSp>
              <p:nvGrpSpPr>
                <p:cNvPr id="72" name="Group 71">
                  <a:extLst>
                    <a:ext uri="{FF2B5EF4-FFF2-40B4-BE49-F238E27FC236}">
                      <a16:creationId xmlns:a16="http://schemas.microsoft.com/office/drawing/2014/main" id="{024BFE6E-2822-495D-B830-A20303A4E93B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81" name="Straight Connector 80">
                    <a:extLst>
                      <a:ext uri="{FF2B5EF4-FFF2-40B4-BE49-F238E27FC236}">
                        <a16:creationId xmlns:a16="http://schemas.microsoft.com/office/drawing/2014/main" id="{1CBF7FCB-23E3-4ABF-8BAE-8CF3E6F3111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2" name="Straight Connector 81">
                    <a:extLst>
                      <a:ext uri="{FF2B5EF4-FFF2-40B4-BE49-F238E27FC236}">
                        <a16:creationId xmlns:a16="http://schemas.microsoft.com/office/drawing/2014/main" id="{B290354C-D543-4625-A285-E1FEAB23A7A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73" name="Group 72">
                  <a:extLst>
                    <a:ext uri="{FF2B5EF4-FFF2-40B4-BE49-F238E27FC236}">
                      <a16:creationId xmlns:a16="http://schemas.microsoft.com/office/drawing/2014/main" id="{678DD653-33A4-48BA-9378-D9A4E81764B4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78" name="Straight Connector 77">
                    <a:extLst>
                      <a:ext uri="{FF2B5EF4-FFF2-40B4-BE49-F238E27FC236}">
                        <a16:creationId xmlns:a16="http://schemas.microsoft.com/office/drawing/2014/main" id="{7D3EF13D-C7A6-4086-930D-7D05C542176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9" name="Straight Connector 78">
                    <a:extLst>
                      <a:ext uri="{FF2B5EF4-FFF2-40B4-BE49-F238E27FC236}">
                        <a16:creationId xmlns:a16="http://schemas.microsoft.com/office/drawing/2014/main" id="{395559FD-D8F9-4741-904F-6788C564C35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74" name="Group 73">
                  <a:extLst>
                    <a:ext uri="{FF2B5EF4-FFF2-40B4-BE49-F238E27FC236}">
                      <a16:creationId xmlns:a16="http://schemas.microsoft.com/office/drawing/2014/main" id="{5A8662A2-F4D0-4407-9FF2-545C510A19FD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76" name="Straight Connector 75">
                    <a:extLst>
                      <a:ext uri="{FF2B5EF4-FFF2-40B4-BE49-F238E27FC236}">
                        <a16:creationId xmlns:a16="http://schemas.microsoft.com/office/drawing/2014/main" id="{C662BC61-8FBD-42D2-99A7-1E1241CE3FF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7" name="Straight Connector 76">
                    <a:extLst>
                      <a:ext uri="{FF2B5EF4-FFF2-40B4-BE49-F238E27FC236}">
                        <a16:creationId xmlns:a16="http://schemas.microsoft.com/office/drawing/2014/main" id="{7FA887CC-9E7B-45C1-B6A7-13C2B1EFB56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75" name="Straight Connector 74">
                  <a:extLst>
                    <a:ext uri="{FF2B5EF4-FFF2-40B4-BE49-F238E27FC236}">
                      <a16:creationId xmlns:a16="http://schemas.microsoft.com/office/drawing/2014/main" id="{131A66FC-565A-40AA-941A-CC0ED42BCDA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1" name="Straight Connector 70">
                <a:extLst>
                  <a:ext uri="{FF2B5EF4-FFF2-40B4-BE49-F238E27FC236}">
                    <a16:creationId xmlns:a16="http://schemas.microsoft.com/office/drawing/2014/main" id="{BD70BC4F-7428-4855-A086-5E89E77CDD6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099092" y="3899400"/>
                <a:ext cx="48627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1" name="Group 60">
              <a:extLst>
                <a:ext uri="{FF2B5EF4-FFF2-40B4-BE49-F238E27FC236}">
                  <a16:creationId xmlns:a16="http://schemas.microsoft.com/office/drawing/2014/main" id="{D06541DC-51C0-4140-A16E-D8FF7D94E5D3}"/>
                </a:ext>
              </a:extLst>
            </p:cNvPr>
            <p:cNvGrpSpPr/>
            <p:nvPr/>
          </p:nvGrpSpPr>
          <p:grpSpPr>
            <a:xfrm>
              <a:off x="3533539" y="5966636"/>
              <a:ext cx="365760" cy="128268"/>
              <a:chOff x="1360627" y="3631962"/>
              <a:chExt cx="365760" cy="128268"/>
            </a:xfrm>
          </p:grpSpPr>
          <p:grpSp>
            <p:nvGrpSpPr>
              <p:cNvPr id="65" name="Group 64">
                <a:extLst>
                  <a:ext uri="{FF2B5EF4-FFF2-40B4-BE49-F238E27FC236}">
                    <a16:creationId xmlns:a16="http://schemas.microsoft.com/office/drawing/2014/main" id="{049F88BA-2E02-48D2-8FB3-6CEB016887DE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67" name="Straight Connector 66">
                  <a:extLst>
                    <a:ext uri="{FF2B5EF4-FFF2-40B4-BE49-F238E27FC236}">
                      <a16:creationId xmlns:a16="http://schemas.microsoft.com/office/drawing/2014/main" id="{AE171A9B-6593-4ABC-AC1B-6D153B8D5294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" name="Straight Connector 67">
                  <a:extLst>
                    <a:ext uri="{FF2B5EF4-FFF2-40B4-BE49-F238E27FC236}">
                      <a16:creationId xmlns:a16="http://schemas.microsoft.com/office/drawing/2014/main" id="{AD162ACE-7BA9-4109-9C5C-B818A61AB723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C345C439-BD19-4A7E-8E61-8290A9ABB4ED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64EE3FB0-9B3D-4923-9633-E66C16607082}"/>
                </a:ext>
              </a:extLst>
            </p:cNvPr>
            <p:cNvCxnSpPr>
              <a:cxnSpLocks/>
            </p:cNvCxnSpPr>
            <p:nvPr/>
          </p:nvCxnSpPr>
          <p:spPr>
            <a:xfrm>
              <a:off x="1577903" y="3217124"/>
              <a:ext cx="0" cy="16408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BC17B0E3-6D76-49DC-B678-A338DE11681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577903" y="3217124"/>
              <a:ext cx="210901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19ED2A06-CEC2-4ECF-838F-45616136C4DE}"/>
                </a:ext>
              </a:extLst>
            </p:cNvPr>
            <p:cNvCxnSpPr>
              <a:cxnSpLocks/>
            </p:cNvCxnSpPr>
            <p:nvPr/>
          </p:nvCxnSpPr>
          <p:spPr>
            <a:xfrm>
              <a:off x="2582816" y="2942804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0" name="Content Placeholder 2">
            <a:extLst>
              <a:ext uri="{FF2B5EF4-FFF2-40B4-BE49-F238E27FC236}">
                <a16:creationId xmlns:a16="http://schemas.microsoft.com/office/drawing/2014/main" id="{1967292E-6B0A-41E0-91E8-438A9A378B10}"/>
              </a:ext>
            </a:extLst>
          </p:cNvPr>
          <p:cNvSpPr txBox="1">
            <a:spLocks/>
          </p:cNvSpPr>
          <p:nvPr/>
        </p:nvSpPr>
        <p:spPr>
          <a:xfrm>
            <a:off x="6524859" y="2347964"/>
            <a:ext cx="4340098" cy="38057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Insert the model for the BJT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1" name="Rectangle 110">
                <a:extLst>
                  <a:ext uri="{FF2B5EF4-FFF2-40B4-BE49-F238E27FC236}">
                    <a16:creationId xmlns:a16="http://schemas.microsoft.com/office/drawing/2014/main" id="{28617421-E15E-4D39-A958-2FDA6C6D50CB}"/>
                  </a:ext>
                </a:extLst>
              </p:cNvPr>
              <p:cNvSpPr/>
              <p:nvPr/>
            </p:nvSpPr>
            <p:spPr>
              <a:xfrm>
                <a:off x="2543174" y="3244334"/>
                <a:ext cx="43172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1" name="Rectangle 110">
                <a:extLst>
                  <a:ext uri="{FF2B5EF4-FFF2-40B4-BE49-F238E27FC236}">
                    <a16:creationId xmlns:a16="http://schemas.microsoft.com/office/drawing/2014/main" id="{28617421-E15E-4D39-A958-2FDA6C6D50C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3174" y="3244334"/>
                <a:ext cx="431720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2" name="Straight Arrow Connector 111">
            <a:extLst>
              <a:ext uri="{FF2B5EF4-FFF2-40B4-BE49-F238E27FC236}">
                <a16:creationId xmlns:a16="http://schemas.microsoft.com/office/drawing/2014/main" id="{01A9AC4B-E3C7-42DB-BB51-BBD63B5CAA19}"/>
              </a:ext>
            </a:extLst>
          </p:cNvPr>
          <p:cNvCxnSpPr>
            <a:cxnSpLocks/>
          </p:cNvCxnSpPr>
          <p:nvPr/>
        </p:nvCxnSpPr>
        <p:spPr>
          <a:xfrm>
            <a:off x="2906813" y="3202294"/>
            <a:ext cx="1702" cy="5448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1807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0276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dirty="0"/>
              <a:t>Common Emitter Amplifier Circuit Practice Problem 2</a:t>
            </a:r>
          </a:p>
        </p:txBody>
      </p:sp>
      <p:sp>
        <p:nvSpPr>
          <p:cNvPr id="80" name="Content Placeholder 2">
            <a:extLst>
              <a:ext uri="{FF2B5EF4-FFF2-40B4-BE49-F238E27FC236}">
                <a16:creationId xmlns:a16="http://schemas.microsoft.com/office/drawing/2014/main" id="{7A89F640-9C03-447A-8F82-7C01D8642D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1234" y="1233936"/>
            <a:ext cx="10515600" cy="11361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 transistor with </a:t>
            </a:r>
            <a:r>
              <a:rPr lang="el-GR" dirty="0"/>
              <a:t>β</a:t>
            </a:r>
            <a:r>
              <a:rPr lang="en-US" dirty="0"/>
              <a:t> = 100, </a:t>
            </a:r>
            <a:r>
              <a:rPr lang="en-US" dirty="0" err="1"/>
              <a:t>V</a:t>
            </a:r>
            <a:r>
              <a:rPr lang="en-US" baseline="-25000" dirty="0" err="1"/>
              <a:t>BE,on</a:t>
            </a:r>
            <a:r>
              <a:rPr lang="en-US" dirty="0"/>
              <a:t> = 0.7 V, </a:t>
            </a:r>
            <a:r>
              <a:rPr lang="en-US" dirty="0" err="1"/>
              <a:t>V</a:t>
            </a:r>
            <a:r>
              <a:rPr lang="en-US" baseline="-25000" dirty="0" err="1"/>
              <a:t>CE,sat</a:t>
            </a:r>
            <a:r>
              <a:rPr lang="en-US" dirty="0"/>
              <a:t> = 0.2 V is biased as shown.  Find the DC currents and the output voltage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6196EB73-D2B5-4754-8A26-2DABB0319FE5}"/>
              </a:ext>
            </a:extLst>
          </p:cNvPr>
          <p:cNvGrpSpPr/>
          <p:nvPr/>
        </p:nvGrpSpPr>
        <p:grpSpPr>
          <a:xfrm>
            <a:off x="1055717" y="2229299"/>
            <a:ext cx="3663184" cy="3663441"/>
            <a:chOff x="1055717" y="2229299"/>
            <a:chExt cx="3663184" cy="3663441"/>
          </a:xfrm>
        </p:grpSpPr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3F1CAC64-5236-4A1C-B7EA-ED1BB6D7A8DB}"/>
                </a:ext>
              </a:extLst>
            </p:cNvPr>
            <p:cNvGrpSpPr/>
            <p:nvPr/>
          </p:nvGrpSpPr>
          <p:grpSpPr>
            <a:xfrm>
              <a:off x="3019844" y="3230404"/>
              <a:ext cx="298207" cy="660991"/>
              <a:chOff x="4147623" y="3602364"/>
              <a:chExt cx="297702" cy="797860"/>
            </a:xfrm>
          </p:grpSpPr>
          <p:grpSp>
            <p:nvGrpSpPr>
              <p:cNvPr id="89" name="Group 88">
                <a:extLst>
                  <a:ext uri="{FF2B5EF4-FFF2-40B4-BE49-F238E27FC236}">
                    <a16:creationId xmlns:a16="http://schemas.microsoft.com/office/drawing/2014/main" id="{C62A6DFB-242D-4E47-945E-58A88C65785D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08" name="Straight Connector 107">
                  <a:extLst>
                    <a:ext uri="{FF2B5EF4-FFF2-40B4-BE49-F238E27FC236}">
                      <a16:creationId xmlns:a16="http://schemas.microsoft.com/office/drawing/2014/main" id="{70FD054E-6FE8-4058-8224-752547D7DBE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9" name="Straight Connector 108">
                  <a:extLst>
                    <a:ext uri="{FF2B5EF4-FFF2-40B4-BE49-F238E27FC236}">
                      <a16:creationId xmlns:a16="http://schemas.microsoft.com/office/drawing/2014/main" id="{198E149D-3619-4603-9DE7-B7746F3E720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0" name="Group 89">
                <a:extLst>
                  <a:ext uri="{FF2B5EF4-FFF2-40B4-BE49-F238E27FC236}">
                    <a16:creationId xmlns:a16="http://schemas.microsoft.com/office/drawing/2014/main" id="{229145C2-3421-4D11-90AF-D28632634851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06" name="Straight Connector 105">
                  <a:extLst>
                    <a:ext uri="{FF2B5EF4-FFF2-40B4-BE49-F238E27FC236}">
                      <a16:creationId xmlns:a16="http://schemas.microsoft.com/office/drawing/2014/main" id="{1498E2A1-549C-43AA-AB51-23134C6931C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7" name="Straight Connector 106">
                  <a:extLst>
                    <a:ext uri="{FF2B5EF4-FFF2-40B4-BE49-F238E27FC236}">
                      <a16:creationId xmlns:a16="http://schemas.microsoft.com/office/drawing/2014/main" id="{00EAE818-38BF-4387-849A-086D4B19D50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2" name="Group 101">
                <a:extLst>
                  <a:ext uri="{FF2B5EF4-FFF2-40B4-BE49-F238E27FC236}">
                    <a16:creationId xmlns:a16="http://schemas.microsoft.com/office/drawing/2014/main" id="{4E441224-96B5-4CF4-9FA9-D6A23FE817FA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2C44656C-C9DE-484E-93DA-BF400B19B6F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A68800DE-3D26-481A-ADC1-4C01D1BF704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03" name="Straight Connector 102">
                <a:extLst>
                  <a:ext uri="{FF2B5EF4-FFF2-40B4-BE49-F238E27FC236}">
                    <a16:creationId xmlns:a16="http://schemas.microsoft.com/office/drawing/2014/main" id="{712FBDBF-EE00-4143-A69E-79C6614F0B6D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2B661120-6696-4DEE-A231-0FD93E6B9CE0}"/>
                </a:ext>
              </a:extLst>
            </p:cNvPr>
            <p:cNvCxnSpPr>
              <a:cxnSpLocks/>
            </p:cNvCxnSpPr>
            <p:nvPr/>
          </p:nvCxnSpPr>
          <p:spPr>
            <a:xfrm>
              <a:off x="3164736" y="2886924"/>
              <a:ext cx="0" cy="3657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07930053-A2A3-404C-990E-DAD8749D5F7B}"/>
                </a:ext>
              </a:extLst>
            </p:cNvPr>
            <p:cNvCxnSpPr/>
            <p:nvPr/>
          </p:nvCxnSpPr>
          <p:spPr>
            <a:xfrm flipV="1">
              <a:off x="3197967" y="4036176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6" name="Rectangle 55">
                  <a:extLst>
                    <a:ext uri="{FF2B5EF4-FFF2-40B4-BE49-F238E27FC236}">
                      <a16:creationId xmlns:a16="http://schemas.microsoft.com/office/drawing/2014/main" id="{590690CD-EC6A-4A8E-BC5B-B7DC5B17B9B7}"/>
                    </a:ext>
                  </a:extLst>
                </p:cNvPr>
                <p:cNvSpPr/>
                <p:nvPr/>
              </p:nvSpPr>
              <p:spPr>
                <a:xfrm>
                  <a:off x="4071544" y="3868436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6" name="Rectangle 55">
                  <a:extLst>
                    <a:ext uri="{FF2B5EF4-FFF2-40B4-BE49-F238E27FC236}">
                      <a16:creationId xmlns:a16="http://schemas.microsoft.com/office/drawing/2014/main" id="{590690CD-EC6A-4A8E-BC5B-B7DC5B17B9B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71544" y="3868436"/>
                  <a:ext cx="647357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7" name="Rectangle 56">
                  <a:extLst>
                    <a:ext uri="{FF2B5EF4-FFF2-40B4-BE49-F238E27FC236}">
                      <a16:creationId xmlns:a16="http://schemas.microsoft.com/office/drawing/2014/main" id="{D1A185FC-3AAC-4273-8C62-6A875AFA282A}"/>
                    </a:ext>
                  </a:extLst>
                </p:cNvPr>
                <p:cNvSpPr/>
                <p:nvPr/>
              </p:nvSpPr>
              <p:spPr>
                <a:xfrm>
                  <a:off x="1551532" y="3938684"/>
                  <a:ext cx="95731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200 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sty m:val="p"/>
                          </m:rPr>
                          <a:rPr lang="el-GR" b="0" i="1" smtClean="0">
                            <a:latin typeface="Cambria Math" panose="02040503050406030204" pitchFamily="18" charset="0"/>
                          </a:rPr>
                          <m:t>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7" name="Rectangle 56">
                  <a:extLst>
                    <a:ext uri="{FF2B5EF4-FFF2-40B4-BE49-F238E27FC236}">
                      <a16:creationId xmlns:a16="http://schemas.microsoft.com/office/drawing/2014/main" id="{D1A185FC-3AAC-4273-8C62-6A875AFA282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51532" y="3938684"/>
                  <a:ext cx="957313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8" name="Rectangle 57">
                  <a:extLst>
                    <a:ext uri="{FF2B5EF4-FFF2-40B4-BE49-F238E27FC236}">
                      <a16:creationId xmlns:a16="http://schemas.microsoft.com/office/drawing/2014/main" id="{092393A0-619B-48A0-A0BE-D077B7DB279A}"/>
                    </a:ext>
                  </a:extLst>
                </p:cNvPr>
                <p:cNvSpPr/>
                <p:nvPr/>
              </p:nvSpPr>
              <p:spPr>
                <a:xfrm>
                  <a:off x="3326558" y="3324563"/>
                  <a:ext cx="1376724" cy="64633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  <m:r>
                          <a:rPr lang="en-US" b="0" i="1" baseline="-25000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</a:rPr>
                          <m:t>Ω</m:t>
                        </m:r>
                      </m:oMath>
                    </m:oMathPara>
                  </a14:m>
                  <a:endParaRPr lang="en-US" dirty="0"/>
                </a:p>
                <a:p>
                  <a:endParaRPr lang="en-US" dirty="0"/>
                </a:p>
              </p:txBody>
            </p:sp>
          </mc:Choice>
          <mc:Fallback xmlns="">
            <p:sp>
              <p:nvSpPr>
                <p:cNvPr id="58" name="Rectangle 57">
                  <a:extLst>
                    <a:ext uri="{FF2B5EF4-FFF2-40B4-BE49-F238E27FC236}">
                      <a16:creationId xmlns:a16="http://schemas.microsoft.com/office/drawing/2014/main" id="{092393A0-619B-48A0-A0BE-D077B7DB279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26558" y="3324563"/>
                  <a:ext cx="1376724" cy="646331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0F91064D-B795-4657-B107-63B902C21316}"/>
                </a:ext>
              </a:extLst>
            </p:cNvPr>
            <p:cNvSpPr/>
            <p:nvPr/>
          </p:nvSpPr>
          <p:spPr>
            <a:xfrm>
              <a:off x="1970718" y="2229299"/>
              <a:ext cx="60305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10 V</a:t>
              </a:r>
            </a:p>
          </p:txBody>
        </p:sp>
        <p:cxnSp>
          <p:nvCxnSpPr>
            <p:cNvPr id="83" name="Straight Connector 82">
              <a:extLst>
                <a:ext uri="{FF2B5EF4-FFF2-40B4-BE49-F238E27FC236}">
                  <a16:creationId xmlns:a16="http://schemas.microsoft.com/office/drawing/2014/main" id="{258C2579-C43C-4705-B811-ECC48830337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95533" y="3891395"/>
              <a:ext cx="0" cy="5486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85171102-F31E-4361-8988-A74A55F32DD6}"/>
                </a:ext>
              </a:extLst>
            </p:cNvPr>
            <p:cNvCxnSpPr>
              <a:cxnSpLocks/>
            </p:cNvCxnSpPr>
            <p:nvPr/>
          </p:nvCxnSpPr>
          <p:spPr>
            <a:xfrm>
              <a:off x="2209307" y="4500686"/>
              <a:ext cx="27432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7A836103-27BA-434F-9343-1B3EC79EE8BB}"/>
                </a:ext>
              </a:extLst>
            </p:cNvPr>
            <p:cNvGrpSpPr/>
            <p:nvPr/>
          </p:nvGrpSpPr>
          <p:grpSpPr>
            <a:xfrm rot="16200000">
              <a:off x="1729708" y="4194737"/>
              <a:ext cx="298207" cy="660991"/>
              <a:chOff x="4147623" y="3602364"/>
              <a:chExt cx="297702" cy="797860"/>
            </a:xfrm>
          </p:grpSpPr>
          <p:grpSp>
            <p:nvGrpSpPr>
              <p:cNvPr id="72" name="Group 71">
                <a:extLst>
                  <a:ext uri="{FF2B5EF4-FFF2-40B4-BE49-F238E27FC236}">
                    <a16:creationId xmlns:a16="http://schemas.microsoft.com/office/drawing/2014/main" id="{024BFE6E-2822-495D-B830-A20303A4E93B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81" name="Straight Connector 80">
                  <a:extLst>
                    <a:ext uri="{FF2B5EF4-FFF2-40B4-BE49-F238E27FC236}">
                      <a16:creationId xmlns:a16="http://schemas.microsoft.com/office/drawing/2014/main" id="{1CBF7FCB-23E3-4ABF-8BAE-8CF3E6F3111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" name="Straight Connector 81">
                  <a:extLst>
                    <a:ext uri="{FF2B5EF4-FFF2-40B4-BE49-F238E27FC236}">
                      <a16:creationId xmlns:a16="http://schemas.microsoft.com/office/drawing/2014/main" id="{B290354C-D543-4625-A285-E1FEAB23A7A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3" name="Group 72">
                <a:extLst>
                  <a:ext uri="{FF2B5EF4-FFF2-40B4-BE49-F238E27FC236}">
                    <a16:creationId xmlns:a16="http://schemas.microsoft.com/office/drawing/2014/main" id="{678DD653-33A4-48BA-9378-D9A4E81764B4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78" name="Straight Connector 77">
                  <a:extLst>
                    <a:ext uri="{FF2B5EF4-FFF2-40B4-BE49-F238E27FC236}">
                      <a16:creationId xmlns:a16="http://schemas.microsoft.com/office/drawing/2014/main" id="{7D3EF13D-C7A6-4086-930D-7D05C542176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9" name="Straight Connector 78">
                  <a:extLst>
                    <a:ext uri="{FF2B5EF4-FFF2-40B4-BE49-F238E27FC236}">
                      <a16:creationId xmlns:a16="http://schemas.microsoft.com/office/drawing/2014/main" id="{395559FD-D8F9-4741-904F-6788C564C35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4" name="Group 73">
                <a:extLst>
                  <a:ext uri="{FF2B5EF4-FFF2-40B4-BE49-F238E27FC236}">
                    <a16:creationId xmlns:a16="http://schemas.microsoft.com/office/drawing/2014/main" id="{5A8662A2-F4D0-4407-9FF2-545C510A19FD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76" name="Straight Connector 75">
                  <a:extLst>
                    <a:ext uri="{FF2B5EF4-FFF2-40B4-BE49-F238E27FC236}">
                      <a16:creationId xmlns:a16="http://schemas.microsoft.com/office/drawing/2014/main" id="{C662BC61-8FBD-42D2-99A7-1E1241CE3FF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Straight Connector 76">
                  <a:extLst>
                    <a:ext uri="{FF2B5EF4-FFF2-40B4-BE49-F238E27FC236}">
                      <a16:creationId xmlns:a16="http://schemas.microsoft.com/office/drawing/2014/main" id="{7FA887CC-9E7B-45C1-B6A7-13C2B1EFB56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5" name="Straight Connector 74">
                <a:extLst>
                  <a:ext uri="{FF2B5EF4-FFF2-40B4-BE49-F238E27FC236}">
                    <a16:creationId xmlns:a16="http://schemas.microsoft.com/office/drawing/2014/main" id="{131A66FC-565A-40AA-941A-CC0ED42BCDA1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BD70BC4F-7428-4855-A086-5E89E77CDD6E}"/>
                </a:ext>
              </a:extLst>
            </p:cNvPr>
            <p:cNvCxnSpPr>
              <a:cxnSpLocks/>
            </p:cNvCxnSpPr>
            <p:nvPr/>
          </p:nvCxnSpPr>
          <p:spPr>
            <a:xfrm>
              <a:off x="1055717" y="4520684"/>
              <a:ext cx="486272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1" name="Group 60">
              <a:extLst>
                <a:ext uri="{FF2B5EF4-FFF2-40B4-BE49-F238E27FC236}">
                  <a16:creationId xmlns:a16="http://schemas.microsoft.com/office/drawing/2014/main" id="{D06541DC-51C0-4140-A16E-D8FF7D94E5D3}"/>
                </a:ext>
              </a:extLst>
            </p:cNvPr>
            <p:cNvGrpSpPr/>
            <p:nvPr/>
          </p:nvGrpSpPr>
          <p:grpSpPr>
            <a:xfrm>
              <a:off x="2305959" y="5764472"/>
              <a:ext cx="365760" cy="128268"/>
              <a:chOff x="1360627" y="3631962"/>
              <a:chExt cx="365760" cy="128268"/>
            </a:xfrm>
          </p:grpSpPr>
          <p:grpSp>
            <p:nvGrpSpPr>
              <p:cNvPr id="65" name="Group 64">
                <a:extLst>
                  <a:ext uri="{FF2B5EF4-FFF2-40B4-BE49-F238E27FC236}">
                    <a16:creationId xmlns:a16="http://schemas.microsoft.com/office/drawing/2014/main" id="{049F88BA-2E02-48D2-8FB3-6CEB016887DE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67" name="Straight Connector 66">
                  <a:extLst>
                    <a:ext uri="{FF2B5EF4-FFF2-40B4-BE49-F238E27FC236}">
                      <a16:creationId xmlns:a16="http://schemas.microsoft.com/office/drawing/2014/main" id="{AE171A9B-6593-4ABC-AC1B-6D153B8D5294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" name="Straight Connector 67">
                  <a:extLst>
                    <a:ext uri="{FF2B5EF4-FFF2-40B4-BE49-F238E27FC236}">
                      <a16:creationId xmlns:a16="http://schemas.microsoft.com/office/drawing/2014/main" id="{AD162ACE-7BA9-4109-9C5C-B818A61AB723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C345C439-BD19-4A7E-8E61-8290A9ABB4ED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64EE3FB0-9B3D-4923-9633-E66C16607082}"/>
                </a:ext>
              </a:extLst>
            </p:cNvPr>
            <p:cNvCxnSpPr>
              <a:cxnSpLocks/>
            </p:cNvCxnSpPr>
            <p:nvPr/>
          </p:nvCxnSpPr>
          <p:spPr>
            <a:xfrm>
              <a:off x="1055717" y="2886924"/>
              <a:ext cx="0" cy="16408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BC17B0E3-6D76-49DC-B678-A338DE11681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55717" y="2886924"/>
              <a:ext cx="210901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19ED2A06-CEC2-4ECF-838F-45616136C4DE}"/>
                </a:ext>
              </a:extLst>
            </p:cNvPr>
            <p:cNvCxnSpPr>
              <a:cxnSpLocks/>
            </p:cNvCxnSpPr>
            <p:nvPr/>
          </p:nvCxnSpPr>
          <p:spPr>
            <a:xfrm>
              <a:off x="2060630" y="2612604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F807F7BF-C67A-49FC-B4A4-AB44BE4C0555}"/>
                </a:ext>
              </a:extLst>
            </p:cNvPr>
            <p:cNvGrpSpPr/>
            <p:nvPr/>
          </p:nvGrpSpPr>
          <p:grpSpPr>
            <a:xfrm>
              <a:off x="2305430" y="4452744"/>
              <a:ext cx="1187504" cy="873415"/>
              <a:chOff x="5222167" y="3972359"/>
              <a:chExt cx="1187504" cy="873415"/>
            </a:xfrm>
          </p:grpSpPr>
          <p:grpSp>
            <p:nvGrpSpPr>
              <p:cNvPr id="53" name="Group 52">
                <a:extLst>
                  <a:ext uri="{FF2B5EF4-FFF2-40B4-BE49-F238E27FC236}">
                    <a16:creationId xmlns:a16="http://schemas.microsoft.com/office/drawing/2014/main" id="{DE8A4651-BE82-4A5C-B1D3-A3E0139E78A7}"/>
                  </a:ext>
                </a:extLst>
              </p:cNvPr>
              <p:cNvGrpSpPr/>
              <p:nvPr/>
            </p:nvGrpSpPr>
            <p:grpSpPr>
              <a:xfrm>
                <a:off x="5222167" y="3972359"/>
                <a:ext cx="1187504" cy="873415"/>
                <a:chOff x="1241701" y="3459344"/>
                <a:chExt cx="1187504" cy="873415"/>
              </a:xfrm>
            </p:grpSpPr>
            <p:grpSp>
              <p:nvGrpSpPr>
                <p:cNvPr id="92" name="Group 91">
                  <a:extLst>
                    <a:ext uri="{FF2B5EF4-FFF2-40B4-BE49-F238E27FC236}">
                      <a16:creationId xmlns:a16="http://schemas.microsoft.com/office/drawing/2014/main" id="{82BE21BE-2618-40D7-BDC4-9DFA4776AE6C}"/>
                    </a:ext>
                  </a:extLst>
                </p:cNvPr>
                <p:cNvGrpSpPr/>
                <p:nvPr/>
              </p:nvGrpSpPr>
              <p:grpSpPr>
                <a:xfrm>
                  <a:off x="1241701" y="3488400"/>
                  <a:ext cx="365760" cy="844359"/>
                  <a:chOff x="1241701" y="3488400"/>
                  <a:chExt cx="365760" cy="844359"/>
                </a:xfrm>
              </p:grpSpPr>
              <p:grpSp>
                <p:nvGrpSpPr>
                  <p:cNvPr id="94" name="Group 93">
                    <a:extLst>
                      <a:ext uri="{FF2B5EF4-FFF2-40B4-BE49-F238E27FC236}">
                        <a16:creationId xmlns:a16="http://schemas.microsoft.com/office/drawing/2014/main" id="{0CB04254-AC89-41E0-8525-A3EF8041C824}"/>
                      </a:ext>
                    </a:extLst>
                  </p:cNvPr>
                  <p:cNvGrpSpPr/>
                  <p:nvPr/>
                </p:nvGrpSpPr>
                <p:grpSpPr>
                  <a:xfrm flipV="1">
                    <a:off x="1241701" y="3933049"/>
                    <a:ext cx="365760" cy="399710"/>
                    <a:chOff x="4152050" y="3855215"/>
                    <a:chExt cx="365760" cy="399710"/>
                  </a:xfrm>
                </p:grpSpPr>
                <p:sp>
                  <p:nvSpPr>
                    <p:cNvPr id="96" name="Isosceles Triangle 95">
                      <a:extLst>
                        <a:ext uri="{FF2B5EF4-FFF2-40B4-BE49-F238E27FC236}">
                          <a16:creationId xmlns:a16="http://schemas.microsoft.com/office/drawing/2014/main" id="{BD2CF915-36DA-4BC4-836F-D3007F057A1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162205" y="3859712"/>
                      <a:ext cx="341291" cy="395213"/>
                    </a:xfrm>
                    <a:prstGeom prst="triangle">
                      <a:avLst/>
                    </a:prstGeom>
                    <a:noFill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cxnSp>
                  <p:nvCxnSpPr>
                    <p:cNvPr id="97" name="Straight Connector 96">
                      <a:extLst>
                        <a:ext uri="{FF2B5EF4-FFF2-40B4-BE49-F238E27FC236}">
                          <a16:creationId xmlns:a16="http://schemas.microsoft.com/office/drawing/2014/main" id="{EF6CB83D-A5F4-43BE-8093-B1A0032367B7}"/>
                        </a:ext>
                      </a:extLst>
                    </p:cNvPr>
                    <p:cNvCxnSpPr/>
                    <p:nvPr/>
                  </p:nvCxnSpPr>
                  <p:spPr>
                    <a:xfrm flipH="1">
                      <a:off x="4152050" y="3855215"/>
                      <a:ext cx="36576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95" name="Straight Connector 94">
                    <a:extLst>
                      <a:ext uri="{FF2B5EF4-FFF2-40B4-BE49-F238E27FC236}">
                        <a16:creationId xmlns:a16="http://schemas.microsoft.com/office/drawing/2014/main" id="{5C2CA3D2-E632-4D5D-B30E-E1576E389F9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1424581" y="3488400"/>
                    <a:ext cx="0" cy="45720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93" name="Diamond 92">
                  <a:extLst>
                    <a:ext uri="{FF2B5EF4-FFF2-40B4-BE49-F238E27FC236}">
                      <a16:creationId xmlns:a16="http://schemas.microsoft.com/office/drawing/2014/main" id="{C767921F-5184-43D7-83C3-0E0BB224382F}"/>
                    </a:ext>
                  </a:extLst>
                </p:cNvPr>
                <p:cNvSpPr/>
                <p:nvPr/>
              </p:nvSpPr>
              <p:spPr>
                <a:xfrm>
                  <a:off x="1839270" y="3459344"/>
                  <a:ext cx="589935" cy="822956"/>
                </a:xfrm>
                <a:prstGeom prst="diamond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cxnSp>
            <p:nvCxnSpPr>
              <p:cNvPr id="91" name="Straight Arrow Connector 90">
                <a:extLst>
                  <a:ext uri="{FF2B5EF4-FFF2-40B4-BE49-F238E27FC236}">
                    <a16:creationId xmlns:a16="http://schemas.microsoft.com/office/drawing/2014/main" id="{3B7EE699-CAC1-4AD5-8CDA-BCED4C1FC3D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114703" y="4191964"/>
                <a:ext cx="0" cy="344129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8" name="Straight Connector 97">
              <a:extLst>
                <a:ext uri="{FF2B5EF4-FFF2-40B4-BE49-F238E27FC236}">
                  <a16:creationId xmlns:a16="http://schemas.microsoft.com/office/drawing/2014/main" id="{566C1CF8-3195-4471-8116-428470F05FF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483627" y="5307272"/>
              <a:ext cx="0" cy="4572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>
              <a:extLst>
                <a:ext uri="{FF2B5EF4-FFF2-40B4-BE49-F238E27FC236}">
                  <a16:creationId xmlns:a16="http://schemas.microsoft.com/office/drawing/2014/main" id="{FBBF1B88-EAE9-434B-827A-9B9AE95AD226}"/>
                </a:ext>
              </a:extLst>
            </p:cNvPr>
            <p:cNvCxnSpPr>
              <a:cxnSpLocks/>
            </p:cNvCxnSpPr>
            <p:nvPr/>
          </p:nvCxnSpPr>
          <p:spPr>
            <a:xfrm>
              <a:off x="2483627" y="5535143"/>
              <a:ext cx="73152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>
              <a:extLst>
                <a:ext uri="{FF2B5EF4-FFF2-40B4-BE49-F238E27FC236}">
                  <a16:creationId xmlns:a16="http://schemas.microsoft.com/office/drawing/2014/main" id="{A8C4BC5F-C3B6-454E-B051-EA74BFC5265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98308" y="5275700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1" name="Content Placeholder 2">
            <a:extLst>
              <a:ext uri="{FF2B5EF4-FFF2-40B4-BE49-F238E27FC236}">
                <a16:creationId xmlns:a16="http://schemas.microsoft.com/office/drawing/2014/main" id="{E7A342C8-ED7A-48E2-AC73-2F74A0733CEA}"/>
              </a:ext>
            </a:extLst>
          </p:cNvPr>
          <p:cNvSpPr txBox="1">
            <a:spLocks/>
          </p:cNvSpPr>
          <p:nvPr/>
        </p:nvSpPr>
        <p:spPr>
          <a:xfrm>
            <a:off x="1912904" y="4968208"/>
            <a:ext cx="562199" cy="4052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I</a:t>
            </a:r>
            <a:r>
              <a:rPr lang="en-US" sz="2000" baseline="-25000" dirty="0"/>
              <a:t>D</a:t>
            </a:r>
          </a:p>
        </p:txBody>
      </p:sp>
      <p:sp>
        <p:nvSpPr>
          <p:cNvPr id="110" name="Content Placeholder 2">
            <a:extLst>
              <a:ext uri="{FF2B5EF4-FFF2-40B4-BE49-F238E27FC236}">
                <a16:creationId xmlns:a16="http://schemas.microsoft.com/office/drawing/2014/main" id="{2257ED5C-B63D-4D05-BE10-31AEED522255}"/>
              </a:ext>
            </a:extLst>
          </p:cNvPr>
          <p:cNvSpPr txBox="1">
            <a:spLocks/>
          </p:cNvSpPr>
          <p:nvPr/>
        </p:nvSpPr>
        <p:spPr>
          <a:xfrm>
            <a:off x="3566114" y="4731319"/>
            <a:ext cx="562199" cy="4052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l-GR" sz="2000" dirty="0"/>
              <a:t>β</a:t>
            </a:r>
            <a:r>
              <a:rPr lang="en-US" sz="2000" dirty="0"/>
              <a:t> I</a:t>
            </a:r>
            <a:r>
              <a:rPr lang="en-US" sz="2000" baseline="-25000" dirty="0"/>
              <a:t>D</a:t>
            </a:r>
          </a:p>
        </p:txBody>
      </p:sp>
      <p:cxnSp>
        <p:nvCxnSpPr>
          <p:cNvPr id="111" name="Straight Arrow Connector 110">
            <a:extLst>
              <a:ext uri="{FF2B5EF4-FFF2-40B4-BE49-F238E27FC236}">
                <a16:creationId xmlns:a16="http://schemas.microsoft.com/office/drawing/2014/main" id="{C8033790-272B-40D3-BF65-1B85D029F5D4}"/>
              </a:ext>
            </a:extLst>
          </p:cNvPr>
          <p:cNvCxnSpPr>
            <a:cxnSpLocks/>
          </p:cNvCxnSpPr>
          <p:nvPr/>
        </p:nvCxnSpPr>
        <p:spPr>
          <a:xfrm>
            <a:off x="2210081" y="5016478"/>
            <a:ext cx="0" cy="3441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2" name="Content Placeholder 2">
                <a:extLst>
                  <a:ext uri="{FF2B5EF4-FFF2-40B4-BE49-F238E27FC236}">
                    <a16:creationId xmlns:a16="http://schemas.microsoft.com/office/drawing/2014/main" id="{EA79D361-5C0D-434F-9B05-42E895A0DC5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328006" y="2769870"/>
                <a:ext cx="3524251" cy="40378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/>
                  <a:t>10 V – I</a:t>
                </a:r>
                <a:r>
                  <a:rPr lang="en-US" sz="2000" baseline="-25000" dirty="0"/>
                  <a:t>B </a:t>
                </a:r>
                <a:r>
                  <a:rPr lang="en-US" sz="2000" dirty="0"/>
                  <a:t>*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00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𝑘</m:t>
                    </m:r>
                    <m:r>
                      <m:rPr>
                        <m:nor/>
                      </m:rPr>
                      <a:rPr lang="en-US" sz="2000"/>
                      <m:t>Ω</m:t>
                    </m:r>
                  </m:oMath>
                </a14:m>
                <a:r>
                  <a:rPr lang="en-US" sz="2000" dirty="0"/>
                  <a:t> – 0.7 V = 0 </a:t>
                </a:r>
              </a:p>
            </p:txBody>
          </p:sp>
        </mc:Choice>
        <mc:Fallback xmlns="">
          <p:sp>
            <p:nvSpPr>
              <p:cNvPr id="112" name="Content Placeholder 2">
                <a:extLst>
                  <a:ext uri="{FF2B5EF4-FFF2-40B4-BE49-F238E27FC236}">
                    <a16:creationId xmlns:a16="http://schemas.microsoft.com/office/drawing/2014/main" id="{EA79D361-5C0D-434F-9B05-42E895A0DC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28006" y="2769870"/>
                <a:ext cx="3524251" cy="403787"/>
              </a:xfrm>
              <a:prstGeom prst="rect">
                <a:avLst/>
              </a:prstGeom>
              <a:blipFill>
                <a:blip r:embed="rId5"/>
                <a:stretch>
                  <a:fillRect l="-1730" t="-14925" b="-164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3" name="Content Placeholder 2">
            <a:extLst>
              <a:ext uri="{FF2B5EF4-FFF2-40B4-BE49-F238E27FC236}">
                <a16:creationId xmlns:a16="http://schemas.microsoft.com/office/drawing/2014/main" id="{645B82FF-CF99-438B-A17B-E1003A50018C}"/>
              </a:ext>
            </a:extLst>
          </p:cNvPr>
          <p:cNvSpPr txBox="1">
            <a:spLocks/>
          </p:cNvSpPr>
          <p:nvPr/>
        </p:nvSpPr>
        <p:spPr>
          <a:xfrm>
            <a:off x="6512159" y="2149539"/>
            <a:ext cx="4340098" cy="38057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Apply KVL through the base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14" name="Content Placeholder 2">
            <a:extLst>
              <a:ext uri="{FF2B5EF4-FFF2-40B4-BE49-F238E27FC236}">
                <a16:creationId xmlns:a16="http://schemas.microsoft.com/office/drawing/2014/main" id="{61D1F2C0-6386-4A99-B7ED-686D1E18A73C}"/>
              </a:ext>
            </a:extLst>
          </p:cNvPr>
          <p:cNvSpPr txBox="1">
            <a:spLocks/>
          </p:cNvSpPr>
          <p:nvPr/>
        </p:nvSpPr>
        <p:spPr>
          <a:xfrm>
            <a:off x="6512159" y="3322098"/>
            <a:ext cx="4340098" cy="38057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Solve for the base current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5" name="Content Placeholder 2">
                <a:extLst>
                  <a:ext uri="{FF2B5EF4-FFF2-40B4-BE49-F238E27FC236}">
                    <a16:creationId xmlns:a16="http://schemas.microsoft.com/office/drawing/2014/main" id="{12D73B4A-A738-410E-A92D-8B91A265627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328005" y="3903740"/>
                <a:ext cx="4018829" cy="40378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/>
                  <a:t>I</a:t>
                </a:r>
                <a:r>
                  <a:rPr lang="en-US" sz="2000" baseline="-25000" dirty="0"/>
                  <a:t>B </a:t>
                </a:r>
                <a:r>
                  <a:rPr lang="en-US" sz="2000" dirty="0"/>
                  <a:t>= (10 V – 0.7 V) /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00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𝑘</m:t>
                    </m:r>
                    <m:r>
                      <m:rPr>
                        <m:nor/>
                      </m:rPr>
                      <a:rPr lang="en-US" sz="2000"/>
                      <m:t>Ω</m:t>
                    </m:r>
                  </m:oMath>
                </a14:m>
                <a:r>
                  <a:rPr lang="en-US" sz="2000" dirty="0"/>
                  <a:t> =  46.5 </a:t>
                </a:r>
                <a:r>
                  <a:rPr lang="el-GR" sz="2000" dirty="0"/>
                  <a:t>μ</a:t>
                </a:r>
                <a:r>
                  <a:rPr lang="en-US" sz="2000" dirty="0"/>
                  <a:t>A</a:t>
                </a:r>
              </a:p>
            </p:txBody>
          </p:sp>
        </mc:Choice>
        <mc:Fallback xmlns="">
          <p:sp>
            <p:nvSpPr>
              <p:cNvPr id="115" name="Content Placeholder 2">
                <a:extLst>
                  <a:ext uri="{FF2B5EF4-FFF2-40B4-BE49-F238E27FC236}">
                    <a16:creationId xmlns:a16="http://schemas.microsoft.com/office/drawing/2014/main" id="{12D73B4A-A738-410E-A92D-8B91A265627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28005" y="3903740"/>
                <a:ext cx="4018829" cy="403787"/>
              </a:xfrm>
              <a:prstGeom prst="rect">
                <a:avLst/>
              </a:prstGeom>
              <a:blipFill>
                <a:blip r:embed="rId6"/>
                <a:stretch>
                  <a:fillRect l="-1517" t="-14925" r="-607" b="-164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6" name="Content Placeholder 2">
            <a:extLst>
              <a:ext uri="{FF2B5EF4-FFF2-40B4-BE49-F238E27FC236}">
                <a16:creationId xmlns:a16="http://schemas.microsoft.com/office/drawing/2014/main" id="{80B82E38-FF50-49DF-A172-F4E8100F23A4}"/>
              </a:ext>
            </a:extLst>
          </p:cNvPr>
          <p:cNvSpPr txBox="1">
            <a:spLocks/>
          </p:cNvSpPr>
          <p:nvPr/>
        </p:nvSpPr>
        <p:spPr>
          <a:xfrm>
            <a:off x="6512159" y="4407827"/>
            <a:ext cx="4340098" cy="38057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Solve for the collector current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17" name="Content Placeholder 2">
            <a:extLst>
              <a:ext uri="{FF2B5EF4-FFF2-40B4-BE49-F238E27FC236}">
                <a16:creationId xmlns:a16="http://schemas.microsoft.com/office/drawing/2014/main" id="{6358577F-8C2D-4D6B-AD1F-3C64D4ABCF94}"/>
              </a:ext>
            </a:extLst>
          </p:cNvPr>
          <p:cNvSpPr txBox="1">
            <a:spLocks/>
          </p:cNvSpPr>
          <p:nvPr/>
        </p:nvSpPr>
        <p:spPr>
          <a:xfrm>
            <a:off x="7295554" y="5007484"/>
            <a:ext cx="4018829" cy="4037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I</a:t>
            </a:r>
            <a:r>
              <a:rPr lang="en-US" sz="2000" baseline="-25000" dirty="0"/>
              <a:t>C </a:t>
            </a:r>
            <a:r>
              <a:rPr lang="en-US" sz="2000" dirty="0"/>
              <a:t>= </a:t>
            </a:r>
            <a:r>
              <a:rPr lang="el-GR" sz="2000" dirty="0"/>
              <a:t>β</a:t>
            </a:r>
            <a:r>
              <a:rPr lang="en-US" sz="2000" dirty="0"/>
              <a:t> I</a:t>
            </a:r>
            <a:r>
              <a:rPr lang="en-US" sz="2000" baseline="-25000" dirty="0"/>
              <a:t>B </a:t>
            </a:r>
            <a:r>
              <a:rPr lang="en-US" sz="2000" dirty="0"/>
              <a:t>= 100 * 46.5 </a:t>
            </a:r>
            <a:r>
              <a:rPr lang="el-GR" sz="2000" dirty="0"/>
              <a:t>μ</a:t>
            </a:r>
            <a:r>
              <a:rPr lang="en-US" sz="2000" dirty="0"/>
              <a:t>A = 4.65 mA</a:t>
            </a:r>
          </a:p>
        </p:txBody>
      </p:sp>
      <p:sp>
        <p:nvSpPr>
          <p:cNvPr id="118" name="Content Placeholder 2">
            <a:extLst>
              <a:ext uri="{FF2B5EF4-FFF2-40B4-BE49-F238E27FC236}">
                <a16:creationId xmlns:a16="http://schemas.microsoft.com/office/drawing/2014/main" id="{99BDBF98-879F-4B40-AAFA-4CDE67E74A44}"/>
              </a:ext>
            </a:extLst>
          </p:cNvPr>
          <p:cNvSpPr txBox="1">
            <a:spLocks/>
          </p:cNvSpPr>
          <p:nvPr/>
        </p:nvSpPr>
        <p:spPr>
          <a:xfrm>
            <a:off x="6551576" y="5523936"/>
            <a:ext cx="4340098" cy="38057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Solve for the output voltage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9" name="Content Placeholder 2">
                <a:extLst>
                  <a:ext uri="{FF2B5EF4-FFF2-40B4-BE49-F238E27FC236}">
                    <a16:creationId xmlns:a16="http://schemas.microsoft.com/office/drawing/2014/main" id="{CD0C1219-70C3-4C27-8C4B-0EE0FAC7B4E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334971" y="6123593"/>
                <a:ext cx="4340098" cy="40378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000" dirty="0"/>
                  <a:t>V</a:t>
                </a:r>
                <a:r>
                  <a:rPr lang="en-US" sz="2000" baseline="-25000" dirty="0" err="1"/>
                  <a:t>out</a:t>
                </a:r>
                <a:r>
                  <a:rPr lang="en-US" sz="2000" baseline="-25000" dirty="0"/>
                  <a:t> </a:t>
                </a:r>
                <a:r>
                  <a:rPr lang="en-US" sz="2000" dirty="0"/>
                  <a:t>= 10 V – 4.65 mA *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1 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𝑘</m:t>
                    </m:r>
                    <m:r>
                      <m:rPr>
                        <m:nor/>
                      </m:rPr>
                      <a:rPr lang="en-US" sz="2000"/>
                      <m:t>Ω</m:t>
                    </m:r>
                  </m:oMath>
                </a14:m>
                <a:r>
                  <a:rPr lang="en-US" sz="2000" dirty="0"/>
                  <a:t>  = 5.35 V</a:t>
                </a:r>
              </a:p>
            </p:txBody>
          </p:sp>
        </mc:Choice>
        <mc:Fallback xmlns="">
          <p:sp>
            <p:nvSpPr>
              <p:cNvPr id="119" name="Content Placeholder 2">
                <a:extLst>
                  <a:ext uri="{FF2B5EF4-FFF2-40B4-BE49-F238E27FC236}">
                    <a16:creationId xmlns:a16="http://schemas.microsoft.com/office/drawing/2014/main" id="{CD0C1219-70C3-4C27-8C4B-0EE0FAC7B4E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34971" y="6123593"/>
                <a:ext cx="4340098" cy="403787"/>
              </a:xfrm>
              <a:prstGeom prst="rect">
                <a:avLst/>
              </a:prstGeom>
              <a:blipFill>
                <a:blip r:embed="rId7"/>
                <a:stretch>
                  <a:fillRect l="-1404" t="-16667" b="-181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0" name="Content Placeholder 2">
            <a:extLst>
              <a:ext uri="{FF2B5EF4-FFF2-40B4-BE49-F238E27FC236}">
                <a16:creationId xmlns:a16="http://schemas.microsoft.com/office/drawing/2014/main" id="{56E8BF14-1598-49B0-80CF-7B87B4B8F04D}"/>
              </a:ext>
            </a:extLst>
          </p:cNvPr>
          <p:cNvSpPr txBox="1">
            <a:spLocks/>
          </p:cNvSpPr>
          <p:nvPr/>
        </p:nvSpPr>
        <p:spPr>
          <a:xfrm>
            <a:off x="2583495" y="3256151"/>
            <a:ext cx="562199" cy="4052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I</a:t>
            </a:r>
            <a:r>
              <a:rPr lang="en-US" sz="2000" baseline="-25000" dirty="0"/>
              <a:t>C</a:t>
            </a:r>
          </a:p>
        </p:txBody>
      </p:sp>
      <p:cxnSp>
        <p:nvCxnSpPr>
          <p:cNvPr id="121" name="Straight Arrow Connector 120">
            <a:extLst>
              <a:ext uri="{FF2B5EF4-FFF2-40B4-BE49-F238E27FC236}">
                <a16:creationId xmlns:a16="http://schemas.microsoft.com/office/drawing/2014/main" id="{AAE12E2D-4DC7-419B-8DCE-8868D70BC45B}"/>
              </a:ext>
            </a:extLst>
          </p:cNvPr>
          <p:cNvCxnSpPr>
            <a:cxnSpLocks/>
          </p:cNvCxnSpPr>
          <p:nvPr/>
        </p:nvCxnSpPr>
        <p:spPr>
          <a:xfrm>
            <a:off x="2934330" y="3301997"/>
            <a:ext cx="0" cy="3441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5361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" grpId="0"/>
      <p:bldP spid="113" grpId="0"/>
      <p:bldP spid="114" grpId="0"/>
      <p:bldP spid="115" grpId="0"/>
      <p:bldP spid="116" grpId="0"/>
      <p:bldP spid="117" grpId="0"/>
      <p:bldP spid="118" grpId="0"/>
      <p:bldP spid="1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873C-BDF3-47A7-990F-4F0F01879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0276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dirty="0"/>
              <a:t>Common Emitter Amplifier Circuit Practice Problem 2</a:t>
            </a:r>
          </a:p>
        </p:txBody>
      </p:sp>
      <p:sp>
        <p:nvSpPr>
          <p:cNvPr id="80" name="Content Placeholder 2">
            <a:extLst>
              <a:ext uri="{FF2B5EF4-FFF2-40B4-BE49-F238E27FC236}">
                <a16:creationId xmlns:a16="http://schemas.microsoft.com/office/drawing/2014/main" id="{7A89F640-9C03-447A-8F82-7C01D8642D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1234" y="1233936"/>
            <a:ext cx="10515600" cy="11361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 transistor with </a:t>
            </a:r>
            <a:r>
              <a:rPr lang="el-GR" dirty="0"/>
              <a:t>β</a:t>
            </a:r>
            <a:r>
              <a:rPr lang="en-US" dirty="0"/>
              <a:t> = 100, </a:t>
            </a:r>
            <a:r>
              <a:rPr lang="en-US" dirty="0" err="1"/>
              <a:t>V</a:t>
            </a:r>
            <a:r>
              <a:rPr lang="en-US" baseline="-25000" dirty="0" err="1"/>
              <a:t>BE,on</a:t>
            </a:r>
            <a:r>
              <a:rPr lang="en-US" dirty="0"/>
              <a:t> = 0.7 V, </a:t>
            </a:r>
            <a:r>
              <a:rPr lang="en-US" dirty="0" err="1"/>
              <a:t>V</a:t>
            </a:r>
            <a:r>
              <a:rPr lang="en-US" baseline="-25000" dirty="0" err="1"/>
              <a:t>CE,sat</a:t>
            </a:r>
            <a:r>
              <a:rPr lang="en-US" dirty="0"/>
              <a:t> = 0.2 V is biased as shown.  Find the DC currents and the output voltage</a:t>
            </a:r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91A503A8-B5AB-47E2-B022-B72C71B8E1CA}"/>
              </a:ext>
            </a:extLst>
          </p:cNvPr>
          <p:cNvGrpSpPr/>
          <p:nvPr/>
        </p:nvGrpSpPr>
        <p:grpSpPr>
          <a:xfrm>
            <a:off x="1055717" y="2229299"/>
            <a:ext cx="3663184" cy="3535405"/>
            <a:chOff x="1577903" y="2559499"/>
            <a:chExt cx="3663184" cy="3535405"/>
          </a:xfrm>
        </p:grpSpPr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3F1CAC64-5236-4A1C-B7EA-ED1BB6D7A8DB}"/>
                </a:ext>
              </a:extLst>
            </p:cNvPr>
            <p:cNvGrpSpPr/>
            <p:nvPr/>
          </p:nvGrpSpPr>
          <p:grpSpPr>
            <a:xfrm>
              <a:off x="3542030" y="3560604"/>
              <a:ext cx="298207" cy="660991"/>
              <a:chOff x="4147623" y="3602364"/>
              <a:chExt cx="297702" cy="797860"/>
            </a:xfrm>
          </p:grpSpPr>
          <p:grpSp>
            <p:nvGrpSpPr>
              <p:cNvPr id="89" name="Group 88">
                <a:extLst>
                  <a:ext uri="{FF2B5EF4-FFF2-40B4-BE49-F238E27FC236}">
                    <a16:creationId xmlns:a16="http://schemas.microsoft.com/office/drawing/2014/main" id="{C62A6DFB-242D-4E47-945E-58A88C65785D}"/>
                  </a:ext>
                </a:extLst>
              </p:cNvPr>
              <p:cNvGrpSpPr/>
              <p:nvPr/>
            </p:nvGrpSpPr>
            <p:grpSpPr>
              <a:xfrm rot="16200000">
                <a:off x="4190919" y="4152918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08" name="Straight Connector 107">
                  <a:extLst>
                    <a:ext uri="{FF2B5EF4-FFF2-40B4-BE49-F238E27FC236}">
                      <a16:creationId xmlns:a16="http://schemas.microsoft.com/office/drawing/2014/main" id="{70FD054E-6FE8-4058-8224-752547D7DBE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9" name="Straight Connector 108">
                  <a:extLst>
                    <a:ext uri="{FF2B5EF4-FFF2-40B4-BE49-F238E27FC236}">
                      <a16:creationId xmlns:a16="http://schemas.microsoft.com/office/drawing/2014/main" id="{198E149D-3619-4603-9DE7-B7746F3E720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0" name="Group 89">
                <a:extLst>
                  <a:ext uri="{FF2B5EF4-FFF2-40B4-BE49-F238E27FC236}">
                    <a16:creationId xmlns:a16="http://schemas.microsoft.com/office/drawing/2014/main" id="{229145C2-3421-4D11-90AF-D28632634851}"/>
                  </a:ext>
                </a:extLst>
              </p:cNvPr>
              <p:cNvGrpSpPr/>
              <p:nvPr/>
            </p:nvGrpSpPr>
            <p:grpSpPr>
              <a:xfrm rot="16200000">
                <a:off x="4168243" y="3919260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06" name="Straight Connector 105">
                  <a:extLst>
                    <a:ext uri="{FF2B5EF4-FFF2-40B4-BE49-F238E27FC236}">
                      <a16:creationId xmlns:a16="http://schemas.microsoft.com/office/drawing/2014/main" id="{1498E2A1-549C-43AA-AB51-23134C6931C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7" name="Straight Connector 106">
                  <a:extLst>
                    <a:ext uri="{FF2B5EF4-FFF2-40B4-BE49-F238E27FC236}">
                      <a16:creationId xmlns:a16="http://schemas.microsoft.com/office/drawing/2014/main" id="{00EAE818-38BF-4387-849A-086D4B19D50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02" name="Group 101">
                <a:extLst>
                  <a:ext uri="{FF2B5EF4-FFF2-40B4-BE49-F238E27FC236}">
                    <a16:creationId xmlns:a16="http://schemas.microsoft.com/office/drawing/2014/main" id="{4E441224-96B5-4CF4-9FA9-D6A23FE817FA}"/>
                  </a:ext>
                </a:extLst>
              </p:cNvPr>
              <p:cNvGrpSpPr/>
              <p:nvPr/>
            </p:nvGrpSpPr>
            <p:grpSpPr>
              <a:xfrm rot="16200000">
                <a:off x="4168243" y="3655828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2C44656C-C9DE-484E-93DA-BF400B19B6F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A68800DE-3D26-481A-ADC1-4C01D1BF704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03" name="Straight Connector 102">
                <a:extLst>
                  <a:ext uri="{FF2B5EF4-FFF2-40B4-BE49-F238E27FC236}">
                    <a16:creationId xmlns:a16="http://schemas.microsoft.com/office/drawing/2014/main" id="{712FBDBF-EE00-4143-A69E-79C6614F0B6D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V="1">
                <a:off x="4335006" y="3561273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2B661120-6696-4DEE-A231-0FD93E6B9CE0}"/>
                </a:ext>
              </a:extLst>
            </p:cNvPr>
            <p:cNvCxnSpPr>
              <a:cxnSpLocks/>
            </p:cNvCxnSpPr>
            <p:nvPr/>
          </p:nvCxnSpPr>
          <p:spPr>
            <a:xfrm>
              <a:off x="3686922" y="3217124"/>
              <a:ext cx="0" cy="36576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07930053-A2A3-404C-990E-DAD8749D5F7B}"/>
                </a:ext>
              </a:extLst>
            </p:cNvPr>
            <p:cNvCxnSpPr/>
            <p:nvPr/>
          </p:nvCxnSpPr>
          <p:spPr>
            <a:xfrm flipV="1">
              <a:off x="3720153" y="4366376"/>
              <a:ext cx="93034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6" name="Rectangle 55">
                  <a:extLst>
                    <a:ext uri="{FF2B5EF4-FFF2-40B4-BE49-F238E27FC236}">
                      <a16:creationId xmlns:a16="http://schemas.microsoft.com/office/drawing/2014/main" id="{590690CD-EC6A-4A8E-BC5B-B7DC5B17B9B7}"/>
                    </a:ext>
                  </a:extLst>
                </p:cNvPr>
                <p:cNvSpPr/>
                <p:nvPr/>
              </p:nvSpPr>
              <p:spPr>
                <a:xfrm>
                  <a:off x="4593730" y="4198636"/>
                  <a:ext cx="64735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𝑜𝑢𝑡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6" name="Rectangle 55">
                  <a:extLst>
                    <a:ext uri="{FF2B5EF4-FFF2-40B4-BE49-F238E27FC236}">
                      <a16:creationId xmlns:a16="http://schemas.microsoft.com/office/drawing/2014/main" id="{590690CD-EC6A-4A8E-BC5B-B7DC5B17B9B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93730" y="4198636"/>
                  <a:ext cx="647357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7" name="Rectangle 56">
                  <a:extLst>
                    <a:ext uri="{FF2B5EF4-FFF2-40B4-BE49-F238E27FC236}">
                      <a16:creationId xmlns:a16="http://schemas.microsoft.com/office/drawing/2014/main" id="{D1A185FC-3AAC-4273-8C62-6A875AFA282A}"/>
                    </a:ext>
                  </a:extLst>
                </p:cNvPr>
                <p:cNvSpPr/>
                <p:nvPr/>
              </p:nvSpPr>
              <p:spPr>
                <a:xfrm>
                  <a:off x="2087652" y="4116428"/>
                  <a:ext cx="95731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200 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sty m:val="p"/>
                          </m:rPr>
                          <a:rPr lang="el-GR" b="0" i="1" smtClean="0">
                            <a:latin typeface="Cambria Math" panose="02040503050406030204" pitchFamily="18" charset="0"/>
                          </a:rPr>
                          <m:t>Ω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7" name="Rectangle 56">
                  <a:extLst>
                    <a:ext uri="{FF2B5EF4-FFF2-40B4-BE49-F238E27FC236}">
                      <a16:creationId xmlns:a16="http://schemas.microsoft.com/office/drawing/2014/main" id="{D1A185FC-3AAC-4273-8C62-6A875AFA282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87652" y="4116428"/>
                  <a:ext cx="957313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8" name="Rectangle 57">
                  <a:extLst>
                    <a:ext uri="{FF2B5EF4-FFF2-40B4-BE49-F238E27FC236}">
                      <a16:creationId xmlns:a16="http://schemas.microsoft.com/office/drawing/2014/main" id="{092393A0-619B-48A0-A0BE-D077B7DB279A}"/>
                    </a:ext>
                  </a:extLst>
                </p:cNvPr>
                <p:cNvSpPr/>
                <p:nvPr/>
              </p:nvSpPr>
              <p:spPr>
                <a:xfrm>
                  <a:off x="3848744" y="3654763"/>
                  <a:ext cx="1376724" cy="64633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  <m:r>
                          <a:rPr lang="en-US" b="0" i="1" baseline="-25000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</a:rPr>
                          <m:t>Ω</m:t>
                        </m:r>
                      </m:oMath>
                    </m:oMathPara>
                  </a14:m>
                  <a:endParaRPr lang="en-US" dirty="0"/>
                </a:p>
                <a:p>
                  <a:endParaRPr lang="en-US" dirty="0"/>
                </a:p>
              </p:txBody>
            </p:sp>
          </mc:Choice>
          <mc:Fallback xmlns="">
            <p:sp>
              <p:nvSpPr>
                <p:cNvPr id="58" name="Rectangle 57">
                  <a:extLst>
                    <a:ext uri="{FF2B5EF4-FFF2-40B4-BE49-F238E27FC236}">
                      <a16:creationId xmlns:a16="http://schemas.microsoft.com/office/drawing/2014/main" id="{092393A0-619B-48A0-A0BE-D077B7DB279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48744" y="3654763"/>
                  <a:ext cx="1376724" cy="646331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0F91064D-B795-4657-B107-63B902C21316}"/>
                </a:ext>
              </a:extLst>
            </p:cNvPr>
            <p:cNvSpPr/>
            <p:nvPr/>
          </p:nvSpPr>
          <p:spPr>
            <a:xfrm>
              <a:off x="2492904" y="2559499"/>
              <a:ext cx="60305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/>
                <a:t>10 V</a:t>
              </a:r>
            </a:p>
          </p:txBody>
        </p:sp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DFE3D22C-7F81-443C-959C-927BA998B2D9}"/>
                </a:ext>
              </a:extLst>
            </p:cNvPr>
            <p:cNvGrpSpPr/>
            <p:nvPr/>
          </p:nvGrpSpPr>
          <p:grpSpPr>
            <a:xfrm>
              <a:off x="1577903" y="4214879"/>
              <a:ext cx="2130877" cy="1767366"/>
              <a:chOff x="3099092" y="3263395"/>
              <a:chExt cx="2130877" cy="1767366"/>
            </a:xfrm>
          </p:grpSpPr>
          <p:grpSp>
            <p:nvGrpSpPr>
              <p:cNvPr id="69" name="Group 68">
                <a:extLst>
                  <a:ext uri="{FF2B5EF4-FFF2-40B4-BE49-F238E27FC236}">
                    <a16:creationId xmlns:a16="http://schemas.microsoft.com/office/drawing/2014/main" id="{0B7E5293-CD52-41BD-8F7D-DFB4E9765D31}"/>
                  </a:ext>
                </a:extLst>
              </p:cNvPr>
              <p:cNvGrpSpPr/>
              <p:nvPr/>
            </p:nvGrpSpPr>
            <p:grpSpPr>
              <a:xfrm rot="5400000" flipH="1">
                <a:off x="3857646" y="3658437"/>
                <a:ext cx="1767366" cy="977281"/>
                <a:chOff x="8441531" y="3428998"/>
                <a:chExt cx="1767366" cy="977281"/>
              </a:xfrm>
            </p:grpSpPr>
            <p:cxnSp>
              <p:nvCxnSpPr>
                <p:cNvPr id="83" name="Straight Connector 82">
                  <a:extLst>
                    <a:ext uri="{FF2B5EF4-FFF2-40B4-BE49-F238E27FC236}">
                      <a16:creationId xmlns:a16="http://schemas.microsoft.com/office/drawing/2014/main" id="{258C2579-C43C-4705-B811-ECC48830337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 flipV="1">
                  <a:off x="8841927" y="3028604"/>
                  <a:ext cx="0" cy="800791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>
                  <a:extLst>
                    <a:ext uri="{FF2B5EF4-FFF2-40B4-BE49-F238E27FC236}">
                      <a16:creationId xmlns:a16="http://schemas.microsoft.com/office/drawing/2014/main" id="{AB9136CF-8C78-4B67-8FD4-9F8BADD2FE5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V="1">
                  <a:off x="10061084" y="3284203"/>
                  <a:ext cx="3017" cy="29260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5" name="Straight Connector 84">
                  <a:extLst>
                    <a:ext uri="{FF2B5EF4-FFF2-40B4-BE49-F238E27FC236}">
                      <a16:creationId xmlns:a16="http://schemas.microsoft.com/office/drawing/2014/main" id="{CBE67EAE-BA6E-4784-B231-407411564C00}"/>
                    </a:ext>
                  </a:extLst>
                </p:cNvPr>
                <p:cNvCxnSpPr/>
                <p:nvPr/>
              </p:nvCxnSpPr>
              <p:spPr>
                <a:xfrm>
                  <a:off x="9294428" y="3857639"/>
                  <a:ext cx="609600" cy="0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6" name="Straight Arrow Connector 85">
                  <a:extLst>
                    <a:ext uri="{FF2B5EF4-FFF2-40B4-BE49-F238E27FC236}">
                      <a16:creationId xmlns:a16="http://schemas.microsoft.com/office/drawing/2014/main" id="{7DD36730-30D8-4689-8B6E-AF008AE4C7CF}"/>
                    </a:ext>
                  </a:extLst>
                </p:cNvPr>
                <p:cNvCxnSpPr/>
                <p:nvPr/>
              </p:nvCxnSpPr>
              <p:spPr>
                <a:xfrm>
                  <a:off x="9242323" y="3429000"/>
                  <a:ext cx="206477" cy="436013"/>
                </a:xfrm>
                <a:prstGeom prst="straightConnector1">
                  <a:avLst/>
                </a:prstGeom>
                <a:ln>
                  <a:headEnd type="stealth"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7" name="Straight Connector 86">
                  <a:extLst>
                    <a:ext uri="{FF2B5EF4-FFF2-40B4-BE49-F238E27FC236}">
                      <a16:creationId xmlns:a16="http://schemas.microsoft.com/office/drawing/2014/main" id="{254B24A8-6176-4623-81CC-EA229D3A5614}"/>
                    </a:ext>
                  </a:extLst>
                </p:cNvPr>
                <p:cNvCxnSpPr/>
                <p:nvPr/>
              </p:nvCxnSpPr>
              <p:spPr>
                <a:xfrm flipV="1">
                  <a:off x="9743768" y="3428999"/>
                  <a:ext cx="170092" cy="43601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8" name="Straight Connector 87">
                  <a:extLst>
                    <a:ext uri="{FF2B5EF4-FFF2-40B4-BE49-F238E27FC236}">
                      <a16:creationId xmlns:a16="http://schemas.microsoft.com/office/drawing/2014/main" id="{85171102-F31E-4361-8988-A74A55F32DD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5400000" flipH="1">
                  <a:off x="9316791" y="4131959"/>
                  <a:ext cx="5486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0" name="Group 69">
                <a:extLst>
                  <a:ext uri="{FF2B5EF4-FFF2-40B4-BE49-F238E27FC236}">
                    <a16:creationId xmlns:a16="http://schemas.microsoft.com/office/drawing/2014/main" id="{7A836103-27BA-434F-9343-1B3EC79EE8BB}"/>
                  </a:ext>
                </a:extLst>
              </p:cNvPr>
              <p:cNvGrpSpPr/>
              <p:nvPr/>
            </p:nvGrpSpPr>
            <p:grpSpPr>
              <a:xfrm rot="16200000">
                <a:off x="3773083" y="3573453"/>
                <a:ext cx="298207" cy="660991"/>
                <a:chOff x="4147623" y="3602364"/>
                <a:chExt cx="297702" cy="797860"/>
              </a:xfrm>
            </p:grpSpPr>
            <p:grpSp>
              <p:nvGrpSpPr>
                <p:cNvPr id="72" name="Group 71">
                  <a:extLst>
                    <a:ext uri="{FF2B5EF4-FFF2-40B4-BE49-F238E27FC236}">
                      <a16:creationId xmlns:a16="http://schemas.microsoft.com/office/drawing/2014/main" id="{024BFE6E-2822-495D-B830-A20303A4E93B}"/>
                    </a:ext>
                  </a:extLst>
                </p:cNvPr>
                <p:cNvGrpSpPr/>
                <p:nvPr/>
              </p:nvGrpSpPr>
              <p:grpSpPr>
                <a:xfrm rot="16200000">
                  <a:off x="4190919" y="4152918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81" name="Straight Connector 80">
                    <a:extLst>
                      <a:ext uri="{FF2B5EF4-FFF2-40B4-BE49-F238E27FC236}">
                        <a16:creationId xmlns:a16="http://schemas.microsoft.com/office/drawing/2014/main" id="{1CBF7FCB-23E3-4ABF-8BAE-8CF3E6F3111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2" name="Straight Connector 81">
                    <a:extLst>
                      <a:ext uri="{FF2B5EF4-FFF2-40B4-BE49-F238E27FC236}">
                        <a16:creationId xmlns:a16="http://schemas.microsoft.com/office/drawing/2014/main" id="{B290354C-D543-4625-A285-E1FEAB23A7A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73" name="Group 72">
                  <a:extLst>
                    <a:ext uri="{FF2B5EF4-FFF2-40B4-BE49-F238E27FC236}">
                      <a16:creationId xmlns:a16="http://schemas.microsoft.com/office/drawing/2014/main" id="{678DD653-33A4-48BA-9378-D9A4E81764B4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919260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78" name="Straight Connector 77">
                    <a:extLst>
                      <a:ext uri="{FF2B5EF4-FFF2-40B4-BE49-F238E27FC236}">
                        <a16:creationId xmlns:a16="http://schemas.microsoft.com/office/drawing/2014/main" id="{7D3EF13D-C7A6-4086-930D-7D05C542176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9" name="Straight Connector 78">
                    <a:extLst>
                      <a:ext uri="{FF2B5EF4-FFF2-40B4-BE49-F238E27FC236}">
                        <a16:creationId xmlns:a16="http://schemas.microsoft.com/office/drawing/2014/main" id="{395559FD-D8F9-4741-904F-6788C564C35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74" name="Group 73">
                  <a:extLst>
                    <a:ext uri="{FF2B5EF4-FFF2-40B4-BE49-F238E27FC236}">
                      <a16:creationId xmlns:a16="http://schemas.microsoft.com/office/drawing/2014/main" id="{5A8662A2-F4D0-4407-9FF2-545C510A19FD}"/>
                    </a:ext>
                  </a:extLst>
                </p:cNvPr>
                <p:cNvGrpSpPr/>
                <p:nvPr/>
              </p:nvGrpSpPr>
              <p:grpSpPr>
                <a:xfrm rot="16200000">
                  <a:off x="4168243" y="3655828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76" name="Straight Connector 75">
                    <a:extLst>
                      <a:ext uri="{FF2B5EF4-FFF2-40B4-BE49-F238E27FC236}">
                        <a16:creationId xmlns:a16="http://schemas.microsoft.com/office/drawing/2014/main" id="{C662BC61-8FBD-42D2-99A7-1E1241CE3FF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7" name="Straight Connector 76">
                    <a:extLst>
                      <a:ext uri="{FF2B5EF4-FFF2-40B4-BE49-F238E27FC236}">
                        <a16:creationId xmlns:a16="http://schemas.microsoft.com/office/drawing/2014/main" id="{7FA887CC-9E7B-45C1-B6A7-13C2B1EFB56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75" name="Straight Connector 74">
                  <a:extLst>
                    <a:ext uri="{FF2B5EF4-FFF2-40B4-BE49-F238E27FC236}">
                      <a16:creationId xmlns:a16="http://schemas.microsoft.com/office/drawing/2014/main" id="{131A66FC-565A-40AA-941A-CC0ED42BCDA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6200000" flipV="1">
                  <a:off x="4335006" y="3561273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1" name="Straight Connector 70">
                <a:extLst>
                  <a:ext uri="{FF2B5EF4-FFF2-40B4-BE49-F238E27FC236}">
                    <a16:creationId xmlns:a16="http://schemas.microsoft.com/office/drawing/2014/main" id="{BD70BC4F-7428-4855-A086-5E89E77CDD6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099092" y="3899400"/>
                <a:ext cx="486272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1" name="Group 60">
              <a:extLst>
                <a:ext uri="{FF2B5EF4-FFF2-40B4-BE49-F238E27FC236}">
                  <a16:creationId xmlns:a16="http://schemas.microsoft.com/office/drawing/2014/main" id="{D06541DC-51C0-4140-A16E-D8FF7D94E5D3}"/>
                </a:ext>
              </a:extLst>
            </p:cNvPr>
            <p:cNvGrpSpPr/>
            <p:nvPr/>
          </p:nvGrpSpPr>
          <p:grpSpPr>
            <a:xfrm>
              <a:off x="3533539" y="5966636"/>
              <a:ext cx="365760" cy="128268"/>
              <a:chOff x="1360627" y="3631962"/>
              <a:chExt cx="365760" cy="128268"/>
            </a:xfrm>
          </p:grpSpPr>
          <p:grpSp>
            <p:nvGrpSpPr>
              <p:cNvPr id="65" name="Group 64">
                <a:extLst>
                  <a:ext uri="{FF2B5EF4-FFF2-40B4-BE49-F238E27FC236}">
                    <a16:creationId xmlns:a16="http://schemas.microsoft.com/office/drawing/2014/main" id="{049F88BA-2E02-48D2-8FB3-6CEB016887DE}"/>
                  </a:ext>
                </a:extLst>
              </p:cNvPr>
              <p:cNvGrpSpPr/>
              <p:nvPr/>
            </p:nvGrpSpPr>
            <p:grpSpPr>
              <a:xfrm>
                <a:off x="1360627" y="3631962"/>
                <a:ext cx="365760" cy="71935"/>
                <a:chOff x="1360627" y="3631962"/>
                <a:chExt cx="365760" cy="71935"/>
              </a:xfrm>
            </p:grpSpPr>
            <p:cxnSp>
              <p:nvCxnSpPr>
                <p:cNvPr id="67" name="Straight Connector 66">
                  <a:extLst>
                    <a:ext uri="{FF2B5EF4-FFF2-40B4-BE49-F238E27FC236}">
                      <a16:creationId xmlns:a16="http://schemas.microsoft.com/office/drawing/2014/main" id="{AE171A9B-6593-4ABC-AC1B-6D153B8D5294}"/>
                    </a:ext>
                  </a:extLst>
                </p:cNvPr>
                <p:cNvCxnSpPr/>
                <p:nvPr/>
              </p:nvCxnSpPr>
              <p:spPr>
                <a:xfrm>
                  <a:off x="1360627" y="363196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" name="Straight Connector 67">
                  <a:extLst>
                    <a:ext uri="{FF2B5EF4-FFF2-40B4-BE49-F238E27FC236}">
                      <a16:creationId xmlns:a16="http://schemas.microsoft.com/office/drawing/2014/main" id="{AD162ACE-7BA9-4109-9C5C-B818A61AB723}"/>
                    </a:ext>
                  </a:extLst>
                </p:cNvPr>
                <p:cNvCxnSpPr/>
                <p:nvPr/>
              </p:nvCxnSpPr>
              <p:spPr>
                <a:xfrm>
                  <a:off x="1425247" y="370389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C345C439-BD19-4A7E-8E61-8290A9ABB4ED}"/>
                  </a:ext>
                </a:extLst>
              </p:cNvPr>
              <p:cNvCxnSpPr/>
              <p:nvPr/>
            </p:nvCxnSpPr>
            <p:spPr>
              <a:xfrm>
                <a:off x="1478661" y="3760230"/>
                <a:ext cx="1371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64EE3FB0-9B3D-4923-9633-E66C16607082}"/>
                </a:ext>
              </a:extLst>
            </p:cNvPr>
            <p:cNvCxnSpPr>
              <a:cxnSpLocks/>
            </p:cNvCxnSpPr>
            <p:nvPr/>
          </p:nvCxnSpPr>
          <p:spPr>
            <a:xfrm>
              <a:off x="1577903" y="3217124"/>
              <a:ext cx="0" cy="16408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BC17B0E3-6D76-49DC-B678-A338DE11681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577903" y="3217124"/>
              <a:ext cx="210901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19ED2A06-CEC2-4ECF-838F-45616136C4DE}"/>
                </a:ext>
              </a:extLst>
            </p:cNvPr>
            <p:cNvCxnSpPr>
              <a:cxnSpLocks/>
            </p:cNvCxnSpPr>
            <p:nvPr/>
          </p:nvCxnSpPr>
          <p:spPr>
            <a:xfrm>
              <a:off x="2582816" y="2942804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3" name="Content Placeholder 2">
            <a:extLst>
              <a:ext uri="{FF2B5EF4-FFF2-40B4-BE49-F238E27FC236}">
                <a16:creationId xmlns:a16="http://schemas.microsoft.com/office/drawing/2014/main" id="{F08B516A-F338-425A-B014-3C3551A9C4DE}"/>
              </a:ext>
            </a:extLst>
          </p:cNvPr>
          <p:cNvSpPr txBox="1">
            <a:spLocks/>
          </p:cNvSpPr>
          <p:nvPr/>
        </p:nvSpPr>
        <p:spPr>
          <a:xfrm>
            <a:off x="6524859" y="2347964"/>
            <a:ext cx="4340098" cy="38057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Does this make sense??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91" name="Content Placeholder 2">
            <a:extLst>
              <a:ext uri="{FF2B5EF4-FFF2-40B4-BE49-F238E27FC236}">
                <a16:creationId xmlns:a16="http://schemas.microsoft.com/office/drawing/2014/main" id="{21854B9A-145D-4A36-88BC-2392722A75D0}"/>
              </a:ext>
            </a:extLst>
          </p:cNvPr>
          <p:cNvSpPr txBox="1">
            <a:spLocks/>
          </p:cNvSpPr>
          <p:nvPr/>
        </p:nvSpPr>
        <p:spPr>
          <a:xfrm>
            <a:off x="5448922" y="3612242"/>
            <a:ext cx="1023407" cy="3805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= 5.35 V</a:t>
            </a:r>
          </a:p>
        </p:txBody>
      </p:sp>
      <p:sp>
        <p:nvSpPr>
          <p:cNvPr id="92" name="Content Placeholder 2">
            <a:extLst>
              <a:ext uri="{FF2B5EF4-FFF2-40B4-BE49-F238E27FC236}">
                <a16:creationId xmlns:a16="http://schemas.microsoft.com/office/drawing/2014/main" id="{330E33B7-62CB-40DA-A472-2CEF41BED212}"/>
              </a:ext>
            </a:extLst>
          </p:cNvPr>
          <p:cNvSpPr txBox="1">
            <a:spLocks/>
          </p:cNvSpPr>
          <p:nvPr/>
        </p:nvSpPr>
        <p:spPr>
          <a:xfrm>
            <a:off x="6524859" y="4143705"/>
            <a:ext cx="5504645" cy="8007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It puts the transistor in the forward active region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93" name="Content Placeholder 2">
            <a:extLst>
              <a:ext uri="{FF2B5EF4-FFF2-40B4-BE49-F238E27FC236}">
                <a16:creationId xmlns:a16="http://schemas.microsoft.com/office/drawing/2014/main" id="{BF7801A6-ADF2-4AA9-87C7-4A75C6F17EDB}"/>
              </a:ext>
            </a:extLst>
          </p:cNvPr>
          <p:cNvSpPr txBox="1">
            <a:spLocks/>
          </p:cNvSpPr>
          <p:nvPr/>
        </p:nvSpPr>
        <p:spPr>
          <a:xfrm>
            <a:off x="6472329" y="5221825"/>
            <a:ext cx="5504645" cy="8007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The equations and models that we used should apply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94" name="Content Placeholder 2">
            <a:extLst>
              <a:ext uri="{FF2B5EF4-FFF2-40B4-BE49-F238E27FC236}">
                <a16:creationId xmlns:a16="http://schemas.microsoft.com/office/drawing/2014/main" id="{30E0D6E7-AC76-409D-B211-C118FC1FCC68}"/>
              </a:ext>
            </a:extLst>
          </p:cNvPr>
          <p:cNvSpPr txBox="1">
            <a:spLocks/>
          </p:cNvSpPr>
          <p:nvPr/>
        </p:nvSpPr>
        <p:spPr>
          <a:xfrm>
            <a:off x="8186874" y="2831269"/>
            <a:ext cx="1568834" cy="40115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Yes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7925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/>
      <p:bldP spid="91" grpId="0"/>
      <p:bldP spid="92" grpId="0"/>
      <p:bldP spid="93" grpId="0"/>
      <p:bldP spid="9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25005</TotalTime>
  <Words>1615</Words>
  <Application>Microsoft Office PowerPoint</Application>
  <PresentationFormat>Widescreen</PresentationFormat>
  <Paragraphs>214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Calibri</vt:lpstr>
      <vt:lpstr>Calibri Light</vt:lpstr>
      <vt:lpstr>Cambria Math</vt:lpstr>
      <vt:lpstr>Office Theme</vt:lpstr>
      <vt:lpstr>Analog Electronics Technology</vt:lpstr>
      <vt:lpstr>PowerPoint Presentation</vt:lpstr>
      <vt:lpstr>Common Emitter Amplifier Circuit Practice Problem 1</vt:lpstr>
      <vt:lpstr>Common Emitter Amplifier Circuit Practice Problem 1</vt:lpstr>
      <vt:lpstr>Common Emitter Amplifier Circuit Practice Problem 1</vt:lpstr>
      <vt:lpstr>PowerPoint Presentation</vt:lpstr>
      <vt:lpstr>Common Emitter Amplifier Circuit Practice Problem 2</vt:lpstr>
      <vt:lpstr>Common Emitter Amplifier Circuit Practice Problem 2</vt:lpstr>
      <vt:lpstr>Common Emitter Amplifier Circuit Practice Problem 2</vt:lpstr>
      <vt:lpstr>PowerPoint Presentation</vt:lpstr>
      <vt:lpstr>Common Emitter Amplifier Circuit Practice Problem 3</vt:lpstr>
      <vt:lpstr>Common Emitter Amplifier Circuit Practice Problem 3</vt:lpstr>
      <vt:lpstr>PowerPoint Presentation</vt:lpstr>
      <vt:lpstr>Common Emitter Amplifier Circuit Practice Problem 4</vt:lpstr>
      <vt:lpstr>PowerPoint Presentation</vt:lpstr>
      <vt:lpstr>Common Emitter Amplifier Circuit Practice Problem 5</vt:lpstr>
      <vt:lpstr>Common Emitter Amplifier Circuit Practice Problem 5</vt:lpstr>
      <vt:lpstr>PowerPoint Presentation</vt:lpstr>
      <vt:lpstr>Common Emitter Amplifier Circuit Practice Problem 6</vt:lpstr>
      <vt:lpstr>Common Emitter Amplifier Circuit Practice Problem 6</vt:lpstr>
      <vt:lpstr>PowerPoint Presentation</vt:lpstr>
      <vt:lpstr>Common Emitter Amplifier Circuit Practice Problem 7</vt:lpstr>
      <vt:lpstr>Common Emitter Amplifier Circuit Practice Problem 7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Analog Electronics Technology</dc:title>
  <dc:creator>me</dc:creator>
  <cp:lastModifiedBy>Kendall Stephenson</cp:lastModifiedBy>
  <cp:revision>658</cp:revision>
  <dcterms:created xsi:type="dcterms:W3CDTF">2018-11-17T00:51:02Z</dcterms:created>
  <dcterms:modified xsi:type="dcterms:W3CDTF">2020-10-03T01:44:23Z</dcterms:modified>
</cp:coreProperties>
</file>