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94" r:id="rId3"/>
    <p:sldId id="495" r:id="rId4"/>
    <p:sldId id="480" r:id="rId5"/>
    <p:sldId id="500" r:id="rId6"/>
    <p:sldId id="503" r:id="rId7"/>
    <p:sldId id="482" r:id="rId8"/>
    <p:sldId id="501" r:id="rId9"/>
    <p:sldId id="485" r:id="rId10"/>
    <p:sldId id="504" r:id="rId11"/>
    <p:sldId id="486" r:id="rId12"/>
    <p:sldId id="487" r:id="rId13"/>
    <p:sldId id="436" r:id="rId14"/>
    <p:sldId id="488" r:id="rId15"/>
    <p:sldId id="489" r:id="rId16"/>
    <p:sldId id="490" r:id="rId17"/>
    <p:sldId id="491" r:id="rId18"/>
    <p:sldId id="492" r:id="rId19"/>
    <p:sldId id="50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C4FF"/>
    <a:srgbClr val="66CC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3" autoAdjust="0"/>
    <p:restoredTop sz="94660"/>
  </p:normalViewPr>
  <p:slideViewPr>
    <p:cSldViewPr snapToGrid="0">
      <p:cViewPr varScale="1">
        <p:scale>
          <a:sx n="58" d="100"/>
          <a:sy n="58" d="100"/>
        </p:scale>
        <p:origin x="7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9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13" Type="http://schemas.openxmlformats.org/officeDocument/2006/relationships/image" Target="../media/image25.png"/><Relationship Id="rId3" Type="http://schemas.openxmlformats.org/officeDocument/2006/relationships/image" Target="../media/image48.png"/><Relationship Id="rId7" Type="http://schemas.openxmlformats.org/officeDocument/2006/relationships/image" Target="../media/image96.png"/><Relationship Id="rId12" Type="http://schemas.openxmlformats.org/officeDocument/2006/relationships/image" Target="../media/image2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97.png"/><Relationship Id="rId5" Type="http://schemas.openxmlformats.org/officeDocument/2006/relationships/image" Target="../media/image19.png"/><Relationship Id="rId10" Type="http://schemas.openxmlformats.org/officeDocument/2006/relationships/image" Target="../media/image23.png"/><Relationship Id="rId4" Type="http://schemas.openxmlformats.org/officeDocument/2006/relationships/image" Target="../media/image18.png"/><Relationship Id="rId9" Type="http://schemas.openxmlformats.org/officeDocument/2006/relationships/image" Target="../media/image22.png"/><Relationship Id="rId1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13" Type="http://schemas.openxmlformats.org/officeDocument/2006/relationships/image" Target="../media/image25.png"/><Relationship Id="rId3" Type="http://schemas.openxmlformats.org/officeDocument/2006/relationships/image" Target="../media/image48.png"/><Relationship Id="rId7" Type="http://schemas.openxmlformats.org/officeDocument/2006/relationships/image" Target="../media/image96.png"/><Relationship Id="rId12" Type="http://schemas.openxmlformats.org/officeDocument/2006/relationships/image" Target="../media/image24.png"/><Relationship Id="rId2" Type="http://schemas.openxmlformats.org/officeDocument/2006/relationships/image" Target="../media/image16.png"/><Relationship Id="rId16" Type="http://schemas.openxmlformats.org/officeDocument/2006/relationships/image" Target="../media/image10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97.png"/><Relationship Id="rId5" Type="http://schemas.openxmlformats.org/officeDocument/2006/relationships/image" Target="../media/image19.png"/><Relationship Id="rId15" Type="http://schemas.openxmlformats.org/officeDocument/2006/relationships/image" Target="../media/image102.png"/><Relationship Id="rId10" Type="http://schemas.openxmlformats.org/officeDocument/2006/relationships/image" Target="../media/image23.png"/><Relationship Id="rId4" Type="http://schemas.openxmlformats.org/officeDocument/2006/relationships/image" Target="../media/image18.png"/><Relationship Id="rId9" Type="http://schemas.openxmlformats.org/officeDocument/2006/relationships/image" Target="../media/image22.png"/><Relationship Id="rId14" Type="http://schemas.openxmlformats.org/officeDocument/2006/relationships/image" Target="../media/image10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13" Type="http://schemas.openxmlformats.org/officeDocument/2006/relationships/image" Target="../media/image25.png"/><Relationship Id="rId3" Type="http://schemas.openxmlformats.org/officeDocument/2006/relationships/image" Target="../media/image48.png"/><Relationship Id="rId7" Type="http://schemas.openxmlformats.org/officeDocument/2006/relationships/image" Target="../media/image96.png"/><Relationship Id="rId12" Type="http://schemas.openxmlformats.org/officeDocument/2006/relationships/image" Target="../media/image2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97.png"/><Relationship Id="rId5" Type="http://schemas.openxmlformats.org/officeDocument/2006/relationships/image" Target="../media/image19.png"/><Relationship Id="rId10" Type="http://schemas.openxmlformats.org/officeDocument/2006/relationships/image" Target="../media/image23.png"/><Relationship Id="rId4" Type="http://schemas.openxmlformats.org/officeDocument/2006/relationships/image" Target="../media/image18.png"/><Relationship Id="rId9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png"/><Relationship Id="rId3" Type="http://schemas.openxmlformats.org/officeDocument/2006/relationships/image" Target="../media/image105.png"/><Relationship Id="rId7" Type="http://schemas.openxmlformats.org/officeDocument/2006/relationships/image" Target="../media/image109.png"/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8.png"/><Relationship Id="rId5" Type="http://schemas.openxmlformats.org/officeDocument/2006/relationships/image" Target="../media/image107.png"/><Relationship Id="rId10" Type="http://schemas.openxmlformats.org/officeDocument/2006/relationships/image" Target="../media/image112.png"/><Relationship Id="rId4" Type="http://schemas.openxmlformats.org/officeDocument/2006/relationships/image" Target="../media/image106.png"/><Relationship Id="rId9" Type="http://schemas.openxmlformats.org/officeDocument/2006/relationships/image" Target="../media/image1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png"/><Relationship Id="rId3" Type="http://schemas.openxmlformats.org/officeDocument/2006/relationships/image" Target="../media/image105.png"/><Relationship Id="rId7" Type="http://schemas.openxmlformats.org/officeDocument/2006/relationships/image" Target="../media/image109.png"/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8.png"/><Relationship Id="rId5" Type="http://schemas.openxmlformats.org/officeDocument/2006/relationships/image" Target="../media/image107.png"/><Relationship Id="rId10" Type="http://schemas.openxmlformats.org/officeDocument/2006/relationships/image" Target="../media/image112.png"/><Relationship Id="rId4" Type="http://schemas.openxmlformats.org/officeDocument/2006/relationships/image" Target="../media/image106.png"/><Relationship Id="rId9" Type="http://schemas.openxmlformats.org/officeDocument/2006/relationships/image" Target="../media/image11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13" Type="http://schemas.openxmlformats.org/officeDocument/2006/relationships/image" Target="../media/image25.png"/><Relationship Id="rId3" Type="http://schemas.openxmlformats.org/officeDocument/2006/relationships/image" Target="../media/image48.png"/><Relationship Id="rId7" Type="http://schemas.openxmlformats.org/officeDocument/2006/relationships/image" Target="../media/image96.png"/><Relationship Id="rId12" Type="http://schemas.openxmlformats.org/officeDocument/2006/relationships/image" Target="../media/image2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97.png"/><Relationship Id="rId5" Type="http://schemas.openxmlformats.org/officeDocument/2006/relationships/image" Target="../media/image19.png"/><Relationship Id="rId10" Type="http://schemas.openxmlformats.org/officeDocument/2006/relationships/image" Target="../media/image23.png"/><Relationship Id="rId4" Type="http://schemas.openxmlformats.org/officeDocument/2006/relationships/image" Target="../media/image18.png"/><Relationship Id="rId9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png"/><Relationship Id="rId13" Type="http://schemas.openxmlformats.org/officeDocument/2006/relationships/image" Target="../media/image124.png"/><Relationship Id="rId3" Type="http://schemas.openxmlformats.org/officeDocument/2006/relationships/image" Target="../media/image114.png"/><Relationship Id="rId7" Type="http://schemas.openxmlformats.org/officeDocument/2006/relationships/image" Target="../media/image118.png"/><Relationship Id="rId12" Type="http://schemas.openxmlformats.org/officeDocument/2006/relationships/image" Target="../media/image123.png"/><Relationship Id="rId2" Type="http://schemas.openxmlformats.org/officeDocument/2006/relationships/image" Target="../media/image1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7.png"/><Relationship Id="rId11" Type="http://schemas.openxmlformats.org/officeDocument/2006/relationships/image" Target="../media/image122.png"/><Relationship Id="rId5" Type="http://schemas.openxmlformats.org/officeDocument/2006/relationships/image" Target="../media/image116.png"/><Relationship Id="rId10" Type="http://schemas.openxmlformats.org/officeDocument/2006/relationships/image" Target="../media/image121.png"/><Relationship Id="rId4" Type="http://schemas.openxmlformats.org/officeDocument/2006/relationships/image" Target="../media/image115.png"/><Relationship Id="rId9" Type="http://schemas.openxmlformats.org/officeDocument/2006/relationships/image" Target="../media/image120.png"/><Relationship Id="rId14" Type="http://schemas.openxmlformats.org/officeDocument/2006/relationships/image" Target="../media/image12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png"/><Relationship Id="rId3" Type="http://schemas.openxmlformats.org/officeDocument/2006/relationships/image" Target="../media/image76.png"/><Relationship Id="rId7" Type="http://schemas.openxmlformats.org/officeDocument/2006/relationships/image" Target="../media/image126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png"/><Relationship Id="rId5" Type="http://schemas.openxmlformats.org/officeDocument/2006/relationships/image" Target="../media/image78.png"/><Relationship Id="rId4" Type="http://schemas.openxmlformats.org/officeDocument/2006/relationships/image" Target="../media/image77.png"/><Relationship Id="rId9" Type="http://schemas.openxmlformats.org/officeDocument/2006/relationships/image" Target="../media/image12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7" Type="http://schemas.openxmlformats.org/officeDocument/2006/relationships/image" Target="../media/image1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png"/><Relationship Id="rId5" Type="http://schemas.openxmlformats.org/officeDocument/2006/relationships/image" Target="../media/image78.png"/><Relationship Id="rId4" Type="http://schemas.openxmlformats.org/officeDocument/2006/relationships/image" Target="../media/image7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png"/><Relationship Id="rId5" Type="http://schemas.openxmlformats.org/officeDocument/2006/relationships/image" Target="../media/image78.png"/><Relationship Id="rId4" Type="http://schemas.openxmlformats.org/officeDocument/2006/relationships/image" Target="../media/image7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png"/><Relationship Id="rId5" Type="http://schemas.openxmlformats.org/officeDocument/2006/relationships/image" Target="../media/image78.png"/><Relationship Id="rId4" Type="http://schemas.openxmlformats.org/officeDocument/2006/relationships/image" Target="../media/image7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png"/><Relationship Id="rId5" Type="http://schemas.openxmlformats.org/officeDocument/2006/relationships/image" Target="../media/image78.png"/><Relationship Id="rId4" Type="http://schemas.openxmlformats.org/officeDocument/2006/relationships/image" Target="../media/image7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13" Type="http://schemas.openxmlformats.org/officeDocument/2006/relationships/image" Target="../media/image25.png"/><Relationship Id="rId18" Type="http://schemas.openxmlformats.org/officeDocument/2006/relationships/image" Target="../media/image4.png"/><Relationship Id="rId3" Type="http://schemas.openxmlformats.org/officeDocument/2006/relationships/image" Target="../media/image48.png"/><Relationship Id="rId7" Type="http://schemas.openxmlformats.org/officeDocument/2006/relationships/image" Target="../media/image96.png"/><Relationship Id="rId12" Type="http://schemas.openxmlformats.org/officeDocument/2006/relationships/image" Target="../media/image24.png"/><Relationship Id="rId17" Type="http://schemas.openxmlformats.org/officeDocument/2006/relationships/image" Target="../media/image3.png"/><Relationship Id="rId2" Type="http://schemas.openxmlformats.org/officeDocument/2006/relationships/image" Target="../media/image16.png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97.png"/><Relationship Id="rId5" Type="http://schemas.openxmlformats.org/officeDocument/2006/relationships/image" Target="../media/image19.png"/><Relationship Id="rId15" Type="http://schemas.openxmlformats.org/officeDocument/2006/relationships/image" Target="../media/image99.png"/><Relationship Id="rId10" Type="http://schemas.openxmlformats.org/officeDocument/2006/relationships/image" Target="../media/image23.png"/><Relationship Id="rId4" Type="http://schemas.openxmlformats.org/officeDocument/2006/relationships/image" Target="../media/image18.png"/><Relationship Id="rId9" Type="http://schemas.openxmlformats.org/officeDocument/2006/relationships/image" Target="../media/image22.png"/><Relationship Id="rId14" Type="http://schemas.openxmlformats.org/officeDocument/2006/relationships/image" Target="../media/image9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Current Sources, Active Loads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45D3D-FBA1-43DC-8A04-950E4007B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Loads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98D1806-D7B4-4324-BEE0-CE1608E62800}"/>
              </a:ext>
            </a:extLst>
          </p:cNvPr>
          <p:cNvGrpSpPr/>
          <p:nvPr/>
        </p:nvGrpSpPr>
        <p:grpSpPr>
          <a:xfrm>
            <a:off x="267920" y="2407548"/>
            <a:ext cx="3968778" cy="3672683"/>
            <a:chOff x="255220" y="2744093"/>
            <a:chExt cx="3968778" cy="367268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1D5158B-30D4-4AD4-B130-340B3C56BDD3}"/>
                </a:ext>
              </a:extLst>
            </p:cNvPr>
            <p:cNvGrpSpPr/>
            <p:nvPr/>
          </p:nvGrpSpPr>
          <p:grpSpPr>
            <a:xfrm>
              <a:off x="255220" y="2744093"/>
              <a:ext cx="3968778" cy="3672683"/>
              <a:chOff x="3194299" y="2553893"/>
              <a:chExt cx="3968778" cy="3672683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AE8233A4-3EAB-4996-A579-CB5C6C576786}"/>
                  </a:ext>
                </a:extLst>
              </p:cNvPr>
              <p:cNvGrpSpPr/>
              <p:nvPr/>
            </p:nvGrpSpPr>
            <p:grpSpPr>
              <a:xfrm>
                <a:off x="5283995" y="3131294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DF23DBFA-AE06-47DB-A70C-6B4A444B597D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1E3EA639-17CF-428F-9DD1-90FC77AD3BB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5E58DE87-6E94-4269-AAA3-6D19F4CD17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4CB5E5C7-BD41-422A-AE2E-8D5E6562028D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6B592F11-D65E-4E69-AD8A-957C3D9CE8F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E2650B01-1A2E-4FA4-98C3-4AB74158E7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F6CFAAB1-A32A-4786-BEE4-DDC165FB98B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E5B911C6-B5AB-468C-951C-E101EA0A67E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9BA15FB1-9609-430C-80BF-20D2D2AC059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38833468-A41E-4A19-801E-E550E2891F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E17E9612-99BC-461C-BD74-4A46AAF63C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36002" y="2969092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87392503-B136-48EA-B60E-795EB29EF240}"/>
                  </a:ext>
                </a:extLst>
              </p:cNvPr>
              <p:cNvCxnSpPr/>
              <p:nvPr/>
            </p:nvCxnSpPr>
            <p:spPr>
              <a:xfrm flipV="1">
                <a:off x="5459118" y="3901992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Rectangle 12">
                    <a:extLst>
                      <a:ext uri="{FF2B5EF4-FFF2-40B4-BE49-F238E27FC236}">
                        <a16:creationId xmlns:a16="http://schemas.microsoft.com/office/drawing/2014/main" id="{62307DE6-6B77-4AF1-A9B6-9771253C551B}"/>
                      </a:ext>
                    </a:extLst>
                  </p:cNvPr>
                  <p:cNvSpPr/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" name="Rectangle 12">
                    <a:extLst>
                      <a:ext uri="{FF2B5EF4-FFF2-40B4-BE49-F238E27FC236}">
                        <a16:creationId xmlns:a16="http://schemas.microsoft.com/office/drawing/2014/main" id="{62307DE6-6B77-4AF1-A9B6-9771253C551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" name="Rectangle 13">
                    <a:extLst>
                      <a:ext uri="{FF2B5EF4-FFF2-40B4-BE49-F238E27FC236}">
                        <a16:creationId xmlns:a16="http://schemas.microsoft.com/office/drawing/2014/main" id="{4DA718DA-F891-4FAF-93F1-540D81355570}"/>
                      </a:ext>
                    </a:extLst>
                  </p:cNvPr>
                  <p:cNvSpPr/>
                  <p:nvPr/>
                </p:nvSpPr>
                <p:spPr>
                  <a:xfrm>
                    <a:off x="5575087" y="3250390"/>
                    <a:ext cx="50456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" name="Rectangle 13">
                    <a:extLst>
                      <a:ext uri="{FF2B5EF4-FFF2-40B4-BE49-F238E27FC236}">
                        <a16:creationId xmlns:a16="http://schemas.microsoft.com/office/drawing/2014/main" id="{4DA718DA-F891-4FAF-93F1-540D8135557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75087" y="3250390"/>
                    <a:ext cx="504562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" name="Rectangle 14">
                    <a:extLst>
                      <a:ext uri="{FF2B5EF4-FFF2-40B4-BE49-F238E27FC236}">
                        <a16:creationId xmlns:a16="http://schemas.microsoft.com/office/drawing/2014/main" id="{48362E44-E1BC-44CE-9B71-B80F7B59F4D7}"/>
                      </a:ext>
                    </a:extLst>
                  </p:cNvPr>
                  <p:cNvSpPr/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" name="Rectangle 14">
                    <a:extLst>
                      <a:ext uri="{FF2B5EF4-FFF2-40B4-BE49-F238E27FC236}">
                        <a16:creationId xmlns:a16="http://schemas.microsoft.com/office/drawing/2014/main" id="{48362E44-E1BC-44CE-9B71-B80F7B59F4D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33FE7E75-CDF8-474E-AE67-9459C22EB3B0}"/>
                  </a:ext>
                </a:extLst>
              </p:cNvPr>
              <p:cNvCxnSpPr/>
              <p:nvPr/>
            </p:nvCxnSpPr>
            <p:spPr>
              <a:xfrm>
                <a:off x="3922047" y="5161949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C6C9BBE6-68C0-40D6-9AA1-53362AEA0027}"/>
                  </a:ext>
                </a:extLst>
              </p:cNvPr>
              <p:cNvGrpSpPr/>
              <p:nvPr/>
            </p:nvGrpSpPr>
            <p:grpSpPr>
              <a:xfrm rot="5400000" flipH="1">
                <a:off x="4104778" y="3582569"/>
                <a:ext cx="1145196" cy="1554811"/>
                <a:chOff x="8980594" y="3428997"/>
                <a:chExt cx="1145196" cy="1554811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9C87216C-275F-40A8-9109-59CC300599A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110261" y="3299332"/>
                  <a:ext cx="2392" cy="2617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65189C73-AB72-4CF4-84F6-925A5AB38F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19823" y="3323032"/>
                  <a:ext cx="1" cy="21193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194856B6-F7C1-484E-921A-E9A4EC14C6C1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Arrow Connector 48">
                  <a:extLst>
                    <a:ext uri="{FF2B5EF4-FFF2-40B4-BE49-F238E27FC236}">
                      <a16:creationId xmlns:a16="http://schemas.microsoft.com/office/drawing/2014/main" id="{FA9E3053-F91D-4FAF-826E-70A6A93882B7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2513B5F0-589B-49B6-9D82-969B5ED1EEC7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2191E0F8-8255-4DD9-AE9F-DFB1E39C4E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038780" y="4420725"/>
                  <a:ext cx="112616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A124ADAF-1656-4AA8-A58E-F25C2A7644A2}"/>
                  </a:ext>
                </a:extLst>
              </p:cNvPr>
              <p:cNvGrpSpPr/>
              <p:nvPr/>
            </p:nvGrpSpPr>
            <p:grpSpPr>
              <a:xfrm>
                <a:off x="3755816" y="5439433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02CA983C-DDBF-4B39-8A2F-41A03D2D12FA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D57D2C64-A9B3-4EBA-935C-E7350BAE0D02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D0D86D6D-30D0-4C97-8A94-05C4056D3CBA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7E555228-52B9-4F56-9363-F5E0546EB0B9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0A36EAF4-D341-4E0F-BBC1-2CCC16927AFD}"/>
                  </a:ext>
                </a:extLst>
              </p:cNvPr>
              <p:cNvSpPr/>
              <p:nvPr/>
            </p:nvSpPr>
            <p:spPr>
              <a:xfrm>
                <a:off x="3733351" y="4783733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785222A7-DC9C-4538-9DBE-E4E68AD1D40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99381" y="4313939"/>
                <a:ext cx="6832" cy="4798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Rectangle 20">
                    <a:extLst>
                      <a:ext uri="{FF2B5EF4-FFF2-40B4-BE49-F238E27FC236}">
                        <a16:creationId xmlns:a16="http://schemas.microsoft.com/office/drawing/2014/main" id="{13EF1DF0-752D-49E6-80A6-7D3C829943AA}"/>
                      </a:ext>
                    </a:extLst>
                  </p:cNvPr>
                  <p:cNvSpPr/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1" name="Rectangle 20">
                    <a:extLst>
                      <a:ext uri="{FF2B5EF4-FFF2-40B4-BE49-F238E27FC236}">
                        <a16:creationId xmlns:a16="http://schemas.microsoft.com/office/drawing/2014/main" id="{13EF1DF0-752D-49E6-80A6-7D3C829943A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5DDD63DC-A095-4A10-A067-62FD6BBBFC81}"/>
                      </a:ext>
                    </a:extLst>
                  </p:cNvPr>
                  <p:cNvSpPr/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5DDD63DC-A095-4A10-A067-62FD6BBBFC8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308A2380-4C0B-497D-A1CD-3A2377891F9D}"/>
                  </a:ext>
                </a:extLst>
              </p:cNvPr>
              <p:cNvGrpSpPr/>
              <p:nvPr/>
            </p:nvGrpSpPr>
            <p:grpSpPr>
              <a:xfrm>
                <a:off x="5291106" y="4926591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13FE8C9C-FFBA-4288-B7CE-20B0F9B8BA98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F6235B64-076C-4265-A2D0-5EB2FD26855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33043474-ECE5-438C-AE7F-276E27578DD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0FBB6926-EE70-4D65-A899-B4BBEF141416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9A886961-50E4-4F7A-96FD-276F97C0B5E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9E482418-6882-4839-BCF3-1C1C4A8C69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F5B8210F-6DAB-46AD-AD51-8490F0D44E38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D41BEABE-8018-4497-9235-3EC3C15D9E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9A78E5CD-7CB8-4EDE-B9C9-CAE1E4D050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145545D9-160D-4407-8983-AC84507476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50FB9DC8-1A7E-4A4D-A200-731F678DD04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452388" y="5581816"/>
                <a:ext cx="0" cy="1913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id="{AFEAEBDB-17FF-4135-852E-728BF75F460F}"/>
                      </a:ext>
                    </a:extLst>
                  </p:cNvPr>
                  <p:cNvSpPr/>
                  <p:nvPr/>
                </p:nvSpPr>
                <p:spPr>
                  <a:xfrm>
                    <a:off x="5589313" y="5061067"/>
                    <a:ext cx="157376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=2.15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</a:rPr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id="{AFEAEBDB-17FF-4135-852E-728BF75F460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89313" y="5061067"/>
                    <a:ext cx="1573764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6B93AEFA-60BB-47E0-801D-2CF6FAF1CB26}"/>
                      </a:ext>
                    </a:extLst>
                  </p:cNvPr>
                  <p:cNvSpPr/>
                  <p:nvPr/>
                </p:nvSpPr>
                <p:spPr>
                  <a:xfrm>
                    <a:off x="4972037" y="2553893"/>
                    <a:ext cx="57329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𝐶𝐶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6B93AEFA-60BB-47E0-801D-2CF6FAF1CB2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972037" y="2553893"/>
                    <a:ext cx="573298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id="{64EE5A38-2051-403C-A04E-1907263E523E}"/>
                      </a:ext>
                    </a:extLst>
                  </p:cNvPr>
                  <p:cNvSpPr/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id="{64EE5A38-2051-403C-A04E-1907263E523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14018218-B101-49F8-9E01-387729E4C644}"/>
                  </a:ext>
                </a:extLst>
              </p:cNvPr>
              <p:cNvSpPr/>
              <p:nvPr/>
            </p:nvSpPr>
            <p:spPr>
              <a:xfrm>
                <a:off x="5442771" y="4724087"/>
                <a:ext cx="45720" cy="457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7098CD4B-BBB7-4E4F-90DF-EACD896F71D7}"/>
                      </a:ext>
                    </a:extLst>
                  </p:cNvPr>
                  <p:cNvSpPr/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b="0" i="1" baseline="-25000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oMath>
                      </m:oMathPara>
                    </a14:m>
                    <a:endParaRPr lang="en-US" baseline="-25000" dirty="0"/>
                  </a:p>
                </p:txBody>
              </p:sp>
            </mc:Choice>
            <mc:Fallback xmlns=""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7098CD4B-BBB7-4E4F-90DF-EACD896F71D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b="-169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5B5E02A9-9BA1-4BD1-93C2-70500A5B2ED8}"/>
                  </a:ext>
                </a:extLst>
              </p:cNvPr>
              <p:cNvCxnSpPr/>
              <p:nvPr/>
            </p:nvCxnSpPr>
            <p:spPr>
              <a:xfrm>
                <a:off x="4239693" y="4412514"/>
                <a:ext cx="44672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Rectangle 30">
                    <a:extLst>
                      <a:ext uri="{FF2B5EF4-FFF2-40B4-BE49-F238E27FC236}">
                        <a16:creationId xmlns:a16="http://schemas.microsoft.com/office/drawing/2014/main" id="{1DEB3C23-E61E-4913-A8BD-C1251DA7B0D9}"/>
                      </a:ext>
                    </a:extLst>
                  </p:cNvPr>
                  <p:cNvSpPr/>
                  <p:nvPr/>
                </p:nvSpPr>
                <p:spPr>
                  <a:xfrm>
                    <a:off x="4746938" y="5857244"/>
                    <a:ext cx="1410899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𝐷𝐷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=−5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1" name="Rectangle 30">
                    <a:extLst>
                      <a:ext uri="{FF2B5EF4-FFF2-40B4-BE49-F238E27FC236}">
                        <a16:creationId xmlns:a16="http://schemas.microsoft.com/office/drawing/2014/main" id="{1DEB3C23-E61E-4913-A8BD-C1251DA7B0D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746938" y="5857244"/>
                    <a:ext cx="1410899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4358A4CA-664C-41B2-B61D-2E0D3E0DD09E}"/>
                    </a:ext>
                  </a:extLst>
                </p:cNvPr>
                <p:cNvSpPr/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𝐸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4358A4CA-664C-41B2-B61D-2E0D3E0DD09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99E8ACA7-4BA4-4FF6-9FC9-914530C7C618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09642" y="5418540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8CC459AA-BA1F-470D-B74F-20B795E19254}"/>
                    </a:ext>
                  </a:extLst>
                </p:cNvPr>
                <p:cNvSpPr/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8CC459AA-BA1F-470D-B74F-20B795E1925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  <a:blipFill>
                  <a:blip r:embed="rId13"/>
                  <a:stretch>
                    <a:fillRect b="-169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76A7F910-764A-40CA-BAB0-DC77028768C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11350" y="3632315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Content Placeholder 2">
            <a:extLst>
              <a:ext uri="{FF2B5EF4-FFF2-40B4-BE49-F238E27FC236}">
                <a16:creationId xmlns:a16="http://schemas.microsoft.com/office/drawing/2014/main" id="{8E66DC1F-E5EB-48AA-940F-859EDE230091}"/>
              </a:ext>
            </a:extLst>
          </p:cNvPr>
          <p:cNvSpPr txBox="1">
            <a:spLocks/>
          </p:cNvSpPr>
          <p:nvPr/>
        </p:nvSpPr>
        <p:spPr>
          <a:xfrm>
            <a:off x="4949872" y="2264469"/>
            <a:ext cx="6221711" cy="4864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We will make the output voltage half of V</a:t>
            </a:r>
            <a:r>
              <a:rPr lang="en-US" sz="2400" i="1" baseline="-25000" dirty="0">
                <a:solidFill>
                  <a:srgbClr val="0070C0"/>
                </a:solidFill>
              </a:rPr>
              <a:t>CC</a:t>
            </a:r>
            <a:endParaRPr lang="en-US" sz="2400" i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Content Placeholder 2">
                <a:extLst>
                  <a:ext uri="{FF2B5EF4-FFF2-40B4-BE49-F238E27FC236}">
                    <a16:creationId xmlns:a16="http://schemas.microsoft.com/office/drawing/2014/main" id="{81DE4F0F-3FBC-4A31-8552-0774D361529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29170" y="2891497"/>
                <a:ext cx="7762831" cy="5496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70C0"/>
                    </a:solidFill>
                  </a:rPr>
                  <a:t>If we make  V</a:t>
                </a:r>
                <a:r>
                  <a:rPr lang="en-US" sz="2400" i="1" baseline="-25000" dirty="0">
                    <a:solidFill>
                      <a:srgbClr val="0070C0"/>
                    </a:solidFill>
                  </a:rPr>
                  <a:t>CC 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= 2 V, then </a:t>
                </a:r>
                <a:r>
                  <a:rPr lang="en-US" sz="2400" i="1" dirty="0" err="1">
                    <a:solidFill>
                      <a:srgbClr val="0070C0"/>
                    </a:solidFill>
                  </a:rPr>
                  <a:t>V</a:t>
                </a:r>
                <a:r>
                  <a:rPr lang="en-US" sz="2400" i="1" baseline="-25000" dirty="0" err="1">
                    <a:solidFill>
                      <a:srgbClr val="0070C0"/>
                    </a:solidFill>
                  </a:rPr>
                  <a:t>out</a:t>
                </a:r>
                <a:r>
                  <a:rPr lang="en-US" sz="2400" i="1" baseline="-25000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= 1 V and R</a:t>
                </a:r>
                <a:r>
                  <a:rPr lang="en-US" sz="2400" i="1" baseline="-25000" dirty="0">
                    <a:solidFill>
                      <a:srgbClr val="0070C0"/>
                    </a:solidFill>
                  </a:rPr>
                  <a:t>C 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= 1 V/2 mA = 0.5 k</a:t>
                </a:r>
                <a:r>
                  <a:rPr lang="el-GR" sz="24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endParaRPr lang="en-US" sz="2400" i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8" name="Content Placeholder 2">
                <a:extLst>
                  <a:ext uri="{FF2B5EF4-FFF2-40B4-BE49-F238E27FC236}">
                    <a16:creationId xmlns:a16="http://schemas.microsoft.com/office/drawing/2014/main" id="{81DE4F0F-3FBC-4A31-8552-0774D36152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9170" y="2891497"/>
                <a:ext cx="7762831" cy="549664"/>
              </a:xfrm>
              <a:prstGeom prst="rect">
                <a:avLst/>
              </a:prstGeom>
              <a:blipFill>
                <a:blip r:embed="rId14"/>
                <a:stretch>
                  <a:fillRect l="-1021" t="-1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7691FAB7-F78F-41D1-9E14-4AE0ACD9ECF2}"/>
              </a:ext>
            </a:extLst>
          </p:cNvPr>
          <p:cNvSpPr txBox="1">
            <a:spLocks/>
          </p:cNvSpPr>
          <p:nvPr/>
        </p:nvSpPr>
        <p:spPr>
          <a:xfrm>
            <a:off x="4962208" y="3768358"/>
            <a:ext cx="5517128" cy="549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We previously found the gain of this circuit.  </a:t>
            </a:r>
          </a:p>
        </p:txBody>
      </p:sp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99886587-C572-4895-8B5D-798F8A1F7FF7}"/>
              </a:ext>
            </a:extLst>
          </p:cNvPr>
          <p:cNvSpPr txBox="1">
            <a:spLocks/>
          </p:cNvSpPr>
          <p:nvPr/>
        </p:nvSpPr>
        <p:spPr>
          <a:xfrm>
            <a:off x="6912608" y="4804153"/>
            <a:ext cx="2069061" cy="549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Gain ≈ - R</a:t>
            </a:r>
            <a:r>
              <a:rPr lang="en-US" sz="2400" i="1" baseline="-25000" dirty="0">
                <a:solidFill>
                  <a:srgbClr val="0070C0"/>
                </a:solidFill>
              </a:rPr>
              <a:t>C </a:t>
            </a:r>
            <a:r>
              <a:rPr lang="en-US" sz="2400" i="1" dirty="0">
                <a:solidFill>
                  <a:srgbClr val="0070C0"/>
                </a:solidFill>
              </a:rPr>
              <a:t>/ R</a:t>
            </a:r>
            <a:r>
              <a:rPr lang="en-US" sz="2400" i="1" baseline="-25000" dirty="0">
                <a:solidFill>
                  <a:srgbClr val="0070C0"/>
                </a:solidFill>
              </a:rPr>
              <a:t>E </a:t>
            </a:r>
            <a:endParaRPr lang="en-US" sz="2400" i="1" dirty="0">
              <a:solidFill>
                <a:srgbClr val="0070C0"/>
              </a:solidFill>
            </a:endParaRPr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97C49F6A-4DE6-41D5-9F1B-EBB3C107423B}"/>
              </a:ext>
            </a:extLst>
          </p:cNvPr>
          <p:cNvSpPr txBox="1">
            <a:spLocks/>
          </p:cNvSpPr>
          <p:nvPr/>
        </p:nvSpPr>
        <p:spPr>
          <a:xfrm>
            <a:off x="6912607" y="5531152"/>
            <a:ext cx="2069061" cy="549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Gain ≈ - 0.23</a:t>
            </a:r>
          </a:p>
        </p:txBody>
      </p:sp>
    </p:spTree>
    <p:extLst>
      <p:ext uri="{BB962C8B-B14F-4D97-AF65-F5344CB8AC3E}">
        <p14:creationId xmlns:p14="http://schemas.microsoft.com/office/powerpoint/2010/main" val="684949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0" grpId="0"/>
      <p:bldP spid="7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45D3D-FBA1-43DC-8A04-950E4007B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Loads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98D1806-D7B4-4324-BEE0-CE1608E62800}"/>
              </a:ext>
            </a:extLst>
          </p:cNvPr>
          <p:cNvGrpSpPr/>
          <p:nvPr/>
        </p:nvGrpSpPr>
        <p:grpSpPr>
          <a:xfrm>
            <a:off x="267920" y="2407548"/>
            <a:ext cx="3968778" cy="3672683"/>
            <a:chOff x="255220" y="2744093"/>
            <a:chExt cx="3968778" cy="367268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1D5158B-30D4-4AD4-B130-340B3C56BDD3}"/>
                </a:ext>
              </a:extLst>
            </p:cNvPr>
            <p:cNvGrpSpPr/>
            <p:nvPr/>
          </p:nvGrpSpPr>
          <p:grpSpPr>
            <a:xfrm>
              <a:off x="255220" y="2744093"/>
              <a:ext cx="3968778" cy="3672683"/>
              <a:chOff x="3194299" y="2553893"/>
              <a:chExt cx="3968778" cy="3672683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AE8233A4-3EAB-4996-A579-CB5C6C576786}"/>
                  </a:ext>
                </a:extLst>
              </p:cNvPr>
              <p:cNvGrpSpPr/>
              <p:nvPr/>
            </p:nvGrpSpPr>
            <p:grpSpPr>
              <a:xfrm>
                <a:off x="5283995" y="3131294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DF23DBFA-AE06-47DB-A70C-6B4A444B597D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1E3EA639-17CF-428F-9DD1-90FC77AD3BB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5E58DE87-6E94-4269-AAA3-6D19F4CD17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4CB5E5C7-BD41-422A-AE2E-8D5E6562028D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6B592F11-D65E-4E69-AD8A-957C3D9CE8F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E2650B01-1A2E-4FA4-98C3-4AB74158E7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F6CFAAB1-A32A-4786-BEE4-DDC165FB98B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E5B911C6-B5AB-468C-951C-E101EA0A67E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9BA15FB1-9609-430C-80BF-20D2D2AC059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38833468-A41E-4A19-801E-E550E2891F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E17E9612-99BC-461C-BD74-4A46AAF63C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36002" y="2969092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87392503-B136-48EA-B60E-795EB29EF240}"/>
                  </a:ext>
                </a:extLst>
              </p:cNvPr>
              <p:cNvCxnSpPr/>
              <p:nvPr/>
            </p:nvCxnSpPr>
            <p:spPr>
              <a:xfrm flipV="1">
                <a:off x="5459118" y="3901992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Rectangle 12">
                    <a:extLst>
                      <a:ext uri="{FF2B5EF4-FFF2-40B4-BE49-F238E27FC236}">
                        <a16:creationId xmlns:a16="http://schemas.microsoft.com/office/drawing/2014/main" id="{62307DE6-6B77-4AF1-A9B6-9771253C551B}"/>
                      </a:ext>
                    </a:extLst>
                  </p:cNvPr>
                  <p:cNvSpPr/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" name="Rectangle 12">
                    <a:extLst>
                      <a:ext uri="{FF2B5EF4-FFF2-40B4-BE49-F238E27FC236}">
                        <a16:creationId xmlns:a16="http://schemas.microsoft.com/office/drawing/2014/main" id="{62307DE6-6B77-4AF1-A9B6-9771253C551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" name="Rectangle 13">
                    <a:extLst>
                      <a:ext uri="{FF2B5EF4-FFF2-40B4-BE49-F238E27FC236}">
                        <a16:creationId xmlns:a16="http://schemas.microsoft.com/office/drawing/2014/main" id="{4DA718DA-F891-4FAF-93F1-540D81355570}"/>
                      </a:ext>
                    </a:extLst>
                  </p:cNvPr>
                  <p:cNvSpPr/>
                  <p:nvPr/>
                </p:nvSpPr>
                <p:spPr>
                  <a:xfrm>
                    <a:off x="5575087" y="3250390"/>
                    <a:ext cx="50456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" name="Rectangle 13">
                    <a:extLst>
                      <a:ext uri="{FF2B5EF4-FFF2-40B4-BE49-F238E27FC236}">
                        <a16:creationId xmlns:a16="http://schemas.microsoft.com/office/drawing/2014/main" id="{4DA718DA-F891-4FAF-93F1-540D8135557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75087" y="3250390"/>
                    <a:ext cx="504562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" name="Rectangle 14">
                    <a:extLst>
                      <a:ext uri="{FF2B5EF4-FFF2-40B4-BE49-F238E27FC236}">
                        <a16:creationId xmlns:a16="http://schemas.microsoft.com/office/drawing/2014/main" id="{48362E44-E1BC-44CE-9B71-B80F7B59F4D7}"/>
                      </a:ext>
                    </a:extLst>
                  </p:cNvPr>
                  <p:cNvSpPr/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" name="Rectangle 14">
                    <a:extLst>
                      <a:ext uri="{FF2B5EF4-FFF2-40B4-BE49-F238E27FC236}">
                        <a16:creationId xmlns:a16="http://schemas.microsoft.com/office/drawing/2014/main" id="{48362E44-E1BC-44CE-9B71-B80F7B59F4D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33FE7E75-CDF8-474E-AE67-9459C22EB3B0}"/>
                  </a:ext>
                </a:extLst>
              </p:cNvPr>
              <p:cNvCxnSpPr/>
              <p:nvPr/>
            </p:nvCxnSpPr>
            <p:spPr>
              <a:xfrm>
                <a:off x="3922047" y="5161949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C6C9BBE6-68C0-40D6-9AA1-53362AEA0027}"/>
                  </a:ext>
                </a:extLst>
              </p:cNvPr>
              <p:cNvGrpSpPr/>
              <p:nvPr/>
            </p:nvGrpSpPr>
            <p:grpSpPr>
              <a:xfrm rot="5400000" flipH="1">
                <a:off x="4104778" y="3582569"/>
                <a:ext cx="1145196" cy="1554811"/>
                <a:chOff x="8980594" y="3428997"/>
                <a:chExt cx="1145196" cy="1554811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9C87216C-275F-40A8-9109-59CC300599A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110261" y="3299332"/>
                  <a:ext cx="2392" cy="2617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65189C73-AB72-4CF4-84F6-925A5AB38F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19823" y="3323032"/>
                  <a:ext cx="1" cy="21193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194856B6-F7C1-484E-921A-E9A4EC14C6C1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Arrow Connector 48">
                  <a:extLst>
                    <a:ext uri="{FF2B5EF4-FFF2-40B4-BE49-F238E27FC236}">
                      <a16:creationId xmlns:a16="http://schemas.microsoft.com/office/drawing/2014/main" id="{FA9E3053-F91D-4FAF-826E-70A6A93882B7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2513B5F0-589B-49B6-9D82-969B5ED1EEC7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2191E0F8-8255-4DD9-AE9F-DFB1E39C4E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038780" y="4420725"/>
                  <a:ext cx="112616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A124ADAF-1656-4AA8-A58E-F25C2A7644A2}"/>
                  </a:ext>
                </a:extLst>
              </p:cNvPr>
              <p:cNvGrpSpPr/>
              <p:nvPr/>
            </p:nvGrpSpPr>
            <p:grpSpPr>
              <a:xfrm>
                <a:off x="3755816" y="5439433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02CA983C-DDBF-4B39-8A2F-41A03D2D12FA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D57D2C64-A9B3-4EBA-935C-E7350BAE0D02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D0D86D6D-30D0-4C97-8A94-05C4056D3CBA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7E555228-52B9-4F56-9363-F5E0546EB0B9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0A36EAF4-D341-4E0F-BBC1-2CCC16927AFD}"/>
                  </a:ext>
                </a:extLst>
              </p:cNvPr>
              <p:cNvSpPr/>
              <p:nvPr/>
            </p:nvSpPr>
            <p:spPr>
              <a:xfrm>
                <a:off x="3733351" y="4783733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785222A7-DC9C-4538-9DBE-E4E68AD1D40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99381" y="4313939"/>
                <a:ext cx="6832" cy="4798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Rectangle 20">
                    <a:extLst>
                      <a:ext uri="{FF2B5EF4-FFF2-40B4-BE49-F238E27FC236}">
                        <a16:creationId xmlns:a16="http://schemas.microsoft.com/office/drawing/2014/main" id="{13EF1DF0-752D-49E6-80A6-7D3C829943AA}"/>
                      </a:ext>
                    </a:extLst>
                  </p:cNvPr>
                  <p:cNvSpPr/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1" name="Rectangle 20">
                    <a:extLst>
                      <a:ext uri="{FF2B5EF4-FFF2-40B4-BE49-F238E27FC236}">
                        <a16:creationId xmlns:a16="http://schemas.microsoft.com/office/drawing/2014/main" id="{13EF1DF0-752D-49E6-80A6-7D3C829943A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5DDD63DC-A095-4A10-A067-62FD6BBBFC81}"/>
                      </a:ext>
                    </a:extLst>
                  </p:cNvPr>
                  <p:cNvSpPr/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5DDD63DC-A095-4A10-A067-62FD6BBBFC8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308A2380-4C0B-497D-A1CD-3A2377891F9D}"/>
                  </a:ext>
                </a:extLst>
              </p:cNvPr>
              <p:cNvGrpSpPr/>
              <p:nvPr/>
            </p:nvGrpSpPr>
            <p:grpSpPr>
              <a:xfrm>
                <a:off x="5291106" y="4926591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13FE8C9C-FFBA-4288-B7CE-20B0F9B8BA98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F6235B64-076C-4265-A2D0-5EB2FD26855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33043474-ECE5-438C-AE7F-276E27578DD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0FBB6926-EE70-4D65-A899-B4BBEF141416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9A886961-50E4-4F7A-96FD-276F97C0B5E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9E482418-6882-4839-BCF3-1C1C4A8C69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F5B8210F-6DAB-46AD-AD51-8490F0D44E38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D41BEABE-8018-4497-9235-3EC3C15D9E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9A78E5CD-7CB8-4EDE-B9C9-CAE1E4D050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145545D9-160D-4407-8983-AC84507476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50FB9DC8-1A7E-4A4D-A200-731F678DD04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452388" y="5581816"/>
                <a:ext cx="0" cy="1913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id="{AFEAEBDB-17FF-4135-852E-728BF75F460F}"/>
                      </a:ext>
                    </a:extLst>
                  </p:cNvPr>
                  <p:cNvSpPr/>
                  <p:nvPr/>
                </p:nvSpPr>
                <p:spPr>
                  <a:xfrm>
                    <a:off x="5589313" y="5061067"/>
                    <a:ext cx="157376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=2.15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</a:rPr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id="{AFEAEBDB-17FF-4135-852E-728BF75F460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89313" y="5061067"/>
                    <a:ext cx="1573764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6B93AEFA-60BB-47E0-801D-2CF6FAF1CB26}"/>
                      </a:ext>
                    </a:extLst>
                  </p:cNvPr>
                  <p:cNvSpPr/>
                  <p:nvPr/>
                </p:nvSpPr>
                <p:spPr>
                  <a:xfrm>
                    <a:off x="4972037" y="2553893"/>
                    <a:ext cx="57329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𝐶𝐶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6B93AEFA-60BB-47E0-801D-2CF6FAF1CB2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972037" y="2553893"/>
                    <a:ext cx="573298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id="{64EE5A38-2051-403C-A04E-1907263E523E}"/>
                      </a:ext>
                    </a:extLst>
                  </p:cNvPr>
                  <p:cNvSpPr/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id="{64EE5A38-2051-403C-A04E-1907263E523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14018218-B101-49F8-9E01-387729E4C644}"/>
                  </a:ext>
                </a:extLst>
              </p:cNvPr>
              <p:cNvSpPr/>
              <p:nvPr/>
            </p:nvSpPr>
            <p:spPr>
              <a:xfrm>
                <a:off x="5442771" y="4724087"/>
                <a:ext cx="45720" cy="457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7098CD4B-BBB7-4E4F-90DF-EACD896F71D7}"/>
                      </a:ext>
                    </a:extLst>
                  </p:cNvPr>
                  <p:cNvSpPr/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b="0" i="1" baseline="-25000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oMath>
                      </m:oMathPara>
                    </a14:m>
                    <a:endParaRPr lang="en-US" baseline="-25000" dirty="0"/>
                  </a:p>
                </p:txBody>
              </p:sp>
            </mc:Choice>
            <mc:Fallback xmlns=""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7098CD4B-BBB7-4E4F-90DF-EACD896F71D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b="-169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5B5E02A9-9BA1-4BD1-93C2-70500A5B2ED8}"/>
                  </a:ext>
                </a:extLst>
              </p:cNvPr>
              <p:cNvCxnSpPr/>
              <p:nvPr/>
            </p:nvCxnSpPr>
            <p:spPr>
              <a:xfrm>
                <a:off x="4239693" y="4412514"/>
                <a:ext cx="44672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Rectangle 30">
                    <a:extLst>
                      <a:ext uri="{FF2B5EF4-FFF2-40B4-BE49-F238E27FC236}">
                        <a16:creationId xmlns:a16="http://schemas.microsoft.com/office/drawing/2014/main" id="{1DEB3C23-E61E-4913-A8BD-C1251DA7B0D9}"/>
                      </a:ext>
                    </a:extLst>
                  </p:cNvPr>
                  <p:cNvSpPr/>
                  <p:nvPr/>
                </p:nvSpPr>
                <p:spPr>
                  <a:xfrm>
                    <a:off x="4746938" y="5857244"/>
                    <a:ext cx="1410899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𝐷𝐷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=−5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1" name="Rectangle 30">
                    <a:extLst>
                      <a:ext uri="{FF2B5EF4-FFF2-40B4-BE49-F238E27FC236}">
                        <a16:creationId xmlns:a16="http://schemas.microsoft.com/office/drawing/2014/main" id="{1DEB3C23-E61E-4913-A8BD-C1251DA7B0D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746938" y="5857244"/>
                    <a:ext cx="1410899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4358A4CA-664C-41B2-B61D-2E0D3E0DD09E}"/>
                    </a:ext>
                  </a:extLst>
                </p:cNvPr>
                <p:cNvSpPr/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𝐸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4358A4CA-664C-41B2-B61D-2E0D3E0DD09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99E8ACA7-4BA4-4FF6-9FC9-914530C7C618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09642" y="5418540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8CC459AA-BA1F-470D-B74F-20B795E19254}"/>
                    </a:ext>
                  </a:extLst>
                </p:cNvPr>
                <p:cNvSpPr/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8CC459AA-BA1F-470D-B74F-20B795E1925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  <a:blipFill>
                  <a:blip r:embed="rId13"/>
                  <a:stretch>
                    <a:fillRect b="-169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76A7F910-764A-40CA-BAB0-DC77028768C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11350" y="3632315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81DE4F0F-3FBC-4A31-8552-0774D3615294}"/>
              </a:ext>
            </a:extLst>
          </p:cNvPr>
          <p:cNvSpPr txBox="1">
            <a:spLocks/>
          </p:cNvSpPr>
          <p:nvPr/>
        </p:nvSpPr>
        <p:spPr>
          <a:xfrm>
            <a:off x="4429171" y="2017172"/>
            <a:ext cx="3114630" cy="549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If we make  V</a:t>
            </a:r>
            <a:r>
              <a:rPr lang="en-US" sz="2400" i="1" baseline="-25000" dirty="0">
                <a:solidFill>
                  <a:srgbClr val="0070C0"/>
                </a:solidFill>
              </a:rPr>
              <a:t>CC </a:t>
            </a:r>
            <a:r>
              <a:rPr lang="en-US" sz="2400" i="1" dirty="0">
                <a:solidFill>
                  <a:srgbClr val="0070C0"/>
                </a:solidFill>
              </a:rPr>
              <a:t>= 10 V,</a:t>
            </a:r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97C49F6A-4DE6-41D5-9F1B-EBB3C107423B}"/>
              </a:ext>
            </a:extLst>
          </p:cNvPr>
          <p:cNvSpPr txBox="1">
            <a:spLocks/>
          </p:cNvSpPr>
          <p:nvPr/>
        </p:nvSpPr>
        <p:spPr>
          <a:xfrm>
            <a:off x="9053130" y="2518688"/>
            <a:ext cx="2069061" cy="549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Gain ≈ - 1.16</a:t>
            </a:r>
          </a:p>
        </p:txBody>
      </p:sp>
      <p:sp>
        <p:nvSpPr>
          <p:cNvPr id="72" name="Content Placeholder 2">
            <a:extLst>
              <a:ext uri="{FF2B5EF4-FFF2-40B4-BE49-F238E27FC236}">
                <a16:creationId xmlns:a16="http://schemas.microsoft.com/office/drawing/2014/main" id="{1D66A17A-86A4-4E1C-BC13-F3BD31706870}"/>
              </a:ext>
            </a:extLst>
          </p:cNvPr>
          <p:cNvSpPr txBox="1">
            <a:spLocks/>
          </p:cNvSpPr>
          <p:nvPr/>
        </p:nvSpPr>
        <p:spPr>
          <a:xfrm>
            <a:off x="8310585" y="2015349"/>
            <a:ext cx="2662023" cy="549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then </a:t>
            </a:r>
            <a:r>
              <a:rPr lang="en-US" sz="2400" i="1" dirty="0" err="1">
                <a:solidFill>
                  <a:srgbClr val="0070C0"/>
                </a:solidFill>
              </a:rPr>
              <a:t>V</a:t>
            </a:r>
            <a:r>
              <a:rPr lang="en-US" sz="2400" i="1" baseline="-25000" dirty="0" err="1">
                <a:solidFill>
                  <a:srgbClr val="0070C0"/>
                </a:solidFill>
              </a:rPr>
              <a:t>out</a:t>
            </a:r>
            <a:r>
              <a:rPr lang="en-US" sz="2400" i="1" baseline="-25000" dirty="0">
                <a:solidFill>
                  <a:srgbClr val="0070C0"/>
                </a:solidFill>
              </a:rPr>
              <a:t> </a:t>
            </a:r>
            <a:r>
              <a:rPr lang="en-US" sz="2400" i="1" dirty="0">
                <a:solidFill>
                  <a:srgbClr val="0070C0"/>
                </a:solidFill>
              </a:rPr>
              <a:t>= 5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Content Placeholder 2">
                <a:extLst>
                  <a:ext uri="{FF2B5EF4-FFF2-40B4-BE49-F238E27FC236}">
                    <a16:creationId xmlns:a16="http://schemas.microsoft.com/office/drawing/2014/main" id="{99D55A36-0A05-44C0-A7B4-E0233394045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62599" y="2599142"/>
                <a:ext cx="3308173" cy="5496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70C0"/>
                    </a:solidFill>
                  </a:rPr>
                  <a:t>R</a:t>
                </a:r>
                <a:r>
                  <a:rPr lang="en-US" sz="2400" i="1" baseline="-25000" dirty="0">
                    <a:solidFill>
                      <a:srgbClr val="0070C0"/>
                    </a:solidFill>
                  </a:rPr>
                  <a:t>C 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= 5 V/2 mA = 2.5 k</a:t>
                </a:r>
                <a:r>
                  <a:rPr lang="el-GR" sz="24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endParaRPr lang="en-US" sz="2400" i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4" name="Content Placeholder 2">
                <a:extLst>
                  <a:ext uri="{FF2B5EF4-FFF2-40B4-BE49-F238E27FC236}">
                    <a16:creationId xmlns:a16="http://schemas.microsoft.com/office/drawing/2014/main" id="{99D55A36-0A05-44C0-A7B4-E023339404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2599" y="2599142"/>
                <a:ext cx="3308173" cy="549664"/>
              </a:xfrm>
              <a:prstGeom prst="rect">
                <a:avLst/>
              </a:prstGeom>
              <a:blipFill>
                <a:blip r:embed="rId14"/>
                <a:stretch>
                  <a:fillRect l="-2947" t="-15385" b="-10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Content Placeholder 2">
            <a:extLst>
              <a:ext uri="{FF2B5EF4-FFF2-40B4-BE49-F238E27FC236}">
                <a16:creationId xmlns:a16="http://schemas.microsoft.com/office/drawing/2014/main" id="{33D3D137-8C18-4F3D-95A3-EEC4713D9818}"/>
              </a:ext>
            </a:extLst>
          </p:cNvPr>
          <p:cNvSpPr txBox="1">
            <a:spLocks/>
          </p:cNvSpPr>
          <p:nvPr/>
        </p:nvSpPr>
        <p:spPr>
          <a:xfrm>
            <a:off x="4759370" y="3398531"/>
            <a:ext cx="3114630" cy="549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If we make  V</a:t>
            </a:r>
            <a:r>
              <a:rPr lang="en-US" sz="2400" i="1" baseline="-25000" dirty="0">
                <a:solidFill>
                  <a:srgbClr val="7030A0"/>
                </a:solidFill>
              </a:rPr>
              <a:t>CC </a:t>
            </a:r>
            <a:r>
              <a:rPr lang="en-US" sz="2400" i="1" dirty="0">
                <a:solidFill>
                  <a:srgbClr val="7030A0"/>
                </a:solidFill>
              </a:rPr>
              <a:t>= 20 V,</a:t>
            </a:r>
          </a:p>
        </p:txBody>
      </p:sp>
      <p:sp>
        <p:nvSpPr>
          <p:cNvPr id="77" name="Content Placeholder 2">
            <a:extLst>
              <a:ext uri="{FF2B5EF4-FFF2-40B4-BE49-F238E27FC236}">
                <a16:creationId xmlns:a16="http://schemas.microsoft.com/office/drawing/2014/main" id="{86D7C6EE-0E1F-4A97-ADCD-BA312B8EF9F6}"/>
              </a:ext>
            </a:extLst>
          </p:cNvPr>
          <p:cNvSpPr txBox="1">
            <a:spLocks/>
          </p:cNvSpPr>
          <p:nvPr/>
        </p:nvSpPr>
        <p:spPr>
          <a:xfrm>
            <a:off x="9126613" y="4043190"/>
            <a:ext cx="2069061" cy="549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Gain ≈ - 2.3</a:t>
            </a:r>
          </a:p>
        </p:txBody>
      </p:sp>
      <p:sp>
        <p:nvSpPr>
          <p:cNvPr id="78" name="Content Placeholder 2">
            <a:extLst>
              <a:ext uri="{FF2B5EF4-FFF2-40B4-BE49-F238E27FC236}">
                <a16:creationId xmlns:a16="http://schemas.microsoft.com/office/drawing/2014/main" id="{47896CB3-C1B2-45D2-838E-12CCEB79706D}"/>
              </a:ext>
            </a:extLst>
          </p:cNvPr>
          <p:cNvSpPr txBox="1">
            <a:spLocks/>
          </p:cNvSpPr>
          <p:nvPr/>
        </p:nvSpPr>
        <p:spPr>
          <a:xfrm>
            <a:off x="8543238" y="3340445"/>
            <a:ext cx="2662023" cy="549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then </a:t>
            </a:r>
            <a:r>
              <a:rPr lang="en-US" sz="2400" i="1" dirty="0" err="1">
                <a:solidFill>
                  <a:srgbClr val="7030A0"/>
                </a:solidFill>
              </a:rPr>
              <a:t>V</a:t>
            </a:r>
            <a:r>
              <a:rPr lang="en-US" sz="2400" i="1" baseline="-25000" dirty="0" err="1">
                <a:solidFill>
                  <a:srgbClr val="7030A0"/>
                </a:solidFill>
              </a:rPr>
              <a:t>out</a:t>
            </a:r>
            <a:r>
              <a:rPr lang="en-US" sz="2400" i="1" baseline="-25000" dirty="0">
                <a:solidFill>
                  <a:srgbClr val="7030A0"/>
                </a:solidFill>
              </a:rPr>
              <a:t> </a:t>
            </a:r>
            <a:r>
              <a:rPr lang="en-US" sz="2400" i="1" dirty="0">
                <a:solidFill>
                  <a:srgbClr val="7030A0"/>
                </a:solidFill>
              </a:rPr>
              <a:t>= 10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Content Placeholder 2">
                <a:extLst>
                  <a:ext uri="{FF2B5EF4-FFF2-40B4-BE49-F238E27FC236}">
                    <a16:creationId xmlns:a16="http://schemas.microsoft.com/office/drawing/2014/main" id="{BB80DA55-6A2C-4D9F-B934-2BCB5940DC3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78473" y="4096953"/>
                <a:ext cx="3308173" cy="5496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7030A0"/>
                    </a:solidFill>
                  </a:rPr>
                  <a:t>R</a:t>
                </a:r>
                <a:r>
                  <a:rPr lang="en-US" sz="2400" i="1" baseline="-25000" dirty="0">
                    <a:solidFill>
                      <a:srgbClr val="7030A0"/>
                    </a:solidFill>
                  </a:rPr>
                  <a:t>C </a:t>
                </a:r>
                <a:r>
                  <a:rPr lang="en-US" sz="2400" i="1" dirty="0">
                    <a:solidFill>
                      <a:srgbClr val="7030A0"/>
                    </a:solidFill>
                  </a:rPr>
                  <a:t>= 10 V/2 mA = 5 k</a:t>
                </a:r>
                <a:r>
                  <a:rPr lang="el-GR" sz="2400" dirty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endParaRPr lang="en-US" sz="2400" i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79" name="Content Placeholder 2">
                <a:extLst>
                  <a:ext uri="{FF2B5EF4-FFF2-40B4-BE49-F238E27FC236}">
                    <a16:creationId xmlns:a16="http://schemas.microsoft.com/office/drawing/2014/main" id="{BB80DA55-6A2C-4D9F-B934-2BCB5940DC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8473" y="4096953"/>
                <a:ext cx="3308173" cy="549664"/>
              </a:xfrm>
              <a:prstGeom prst="rect">
                <a:avLst/>
              </a:prstGeom>
              <a:blipFill>
                <a:blip r:embed="rId15"/>
                <a:stretch>
                  <a:fillRect l="-2762" t="-15556" b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DA6E1BD9-4C7A-4605-86C5-F0D70D37C149}"/>
              </a:ext>
            </a:extLst>
          </p:cNvPr>
          <p:cNvSpPr txBox="1">
            <a:spLocks/>
          </p:cNvSpPr>
          <p:nvPr/>
        </p:nvSpPr>
        <p:spPr>
          <a:xfrm>
            <a:off x="4694891" y="4834624"/>
            <a:ext cx="3114630" cy="549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FF0000"/>
                </a:solidFill>
              </a:rPr>
              <a:t>If we make  V</a:t>
            </a:r>
            <a:r>
              <a:rPr lang="en-US" sz="2400" i="1" baseline="-25000" dirty="0">
                <a:solidFill>
                  <a:srgbClr val="FF0000"/>
                </a:solidFill>
              </a:rPr>
              <a:t>CC </a:t>
            </a:r>
            <a:r>
              <a:rPr lang="en-US" sz="2400" i="1" dirty="0">
                <a:solidFill>
                  <a:srgbClr val="FF0000"/>
                </a:solidFill>
              </a:rPr>
              <a:t>= 100 V,</a:t>
            </a:r>
          </a:p>
        </p:txBody>
      </p:sp>
      <p:sp>
        <p:nvSpPr>
          <p:cNvPr id="81" name="Content Placeholder 2">
            <a:extLst>
              <a:ext uri="{FF2B5EF4-FFF2-40B4-BE49-F238E27FC236}">
                <a16:creationId xmlns:a16="http://schemas.microsoft.com/office/drawing/2014/main" id="{0E2F31FE-D524-42EA-A5C9-D750A2B50741}"/>
              </a:ext>
            </a:extLst>
          </p:cNvPr>
          <p:cNvSpPr txBox="1">
            <a:spLocks/>
          </p:cNvSpPr>
          <p:nvPr/>
        </p:nvSpPr>
        <p:spPr>
          <a:xfrm>
            <a:off x="9110540" y="5503107"/>
            <a:ext cx="2069061" cy="549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FF0000"/>
                </a:solidFill>
              </a:rPr>
              <a:t>Gain ≈ - 23</a:t>
            </a:r>
          </a:p>
        </p:txBody>
      </p:sp>
      <p:sp>
        <p:nvSpPr>
          <p:cNvPr id="82" name="Content Placeholder 2">
            <a:extLst>
              <a:ext uri="{FF2B5EF4-FFF2-40B4-BE49-F238E27FC236}">
                <a16:creationId xmlns:a16="http://schemas.microsoft.com/office/drawing/2014/main" id="{87683C9A-B6D4-43F2-BD74-A2DF733AA94F}"/>
              </a:ext>
            </a:extLst>
          </p:cNvPr>
          <p:cNvSpPr txBox="1">
            <a:spLocks/>
          </p:cNvSpPr>
          <p:nvPr/>
        </p:nvSpPr>
        <p:spPr>
          <a:xfrm>
            <a:off x="8517578" y="4834421"/>
            <a:ext cx="2662023" cy="549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FF0000"/>
                </a:solidFill>
              </a:rPr>
              <a:t>then </a:t>
            </a:r>
            <a:r>
              <a:rPr lang="en-US" sz="2400" i="1" dirty="0" err="1">
                <a:solidFill>
                  <a:srgbClr val="FF0000"/>
                </a:solidFill>
              </a:rPr>
              <a:t>V</a:t>
            </a:r>
            <a:r>
              <a:rPr lang="en-US" sz="2400" i="1" baseline="-25000" dirty="0" err="1">
                <a:solidFill>
                  <a:srgbClr val="FF0000"/>
                </a:solidFill>
              </a:rPr>
              <a:t>out</a:t>
            </a:r>
            <a:r>
              <a:rPr lang="en-US" sz="2400" i="1" baseline="-250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= 50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Content Placeholder 2">
                <a:extLst>
                  <a:ext uri="{FF2B5EF4-FFF2-40B4-BE49-F238E27FC236}">
                    <a16:creationId xmlns:a16="http://schemas.microsoft.com/office/drawing/2014/main" id="{D24CC900-E337-4F05-AF61-F52EE7913AC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78473" y="5491162"/>
                <a:ext cx="3308173" cy="5496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FF0000"/>
                    </a:solidFill>
                  </a:rPr>
                  <a:t>R</a:t>
                </a:r>
                <a:r>
                  <a:rPr lang="en-US" sz="2400" i="1" baseline="-25000" dirty="0">
                    <a:solidFill>
                      <a:srgbClr val="FF0000"/>
                    </a:solidFill>
                  </a:rPr>
                  <a:t>C 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= 50 V/2 mA = 25 k</a:t>
                </a:r>
                <a:r>
                  <a:rPr lang="el-GR" sz="24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endParaRPr lang="en-US" sz="2400" i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3" name="Content Placeholder 2">
                <a:extLst>
                  <a:ext uri="{FF2B5EF4-FFF2-40B4-BE49-F238E27FC236}">
                    <a16:creationId xmlns:a16="http://schemas.microsoft.com/office/drawing/2014/main" id="{D24CC900-E337-4F05-AF61-F52EE7913A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8473" y="5491162"/>
                <a:ext cx="3308173" cy="549664"/>
              </a:xfrm>
              <a:prstGeom prst="rect">
                <a:avLst/>
              </a:prstGeom>
              <a:blipFill>
                <a:blip r:embed="rId16"/>
                <a:stretch>
                  <a:fillRect l="-2762" t="-15556" b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6208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1" grpId="0"/>
      <p:bldP spid="72" grpId="0"/>
      <p:bldP spid="74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45D3D-FBA1-43DC-8A04-950E4007B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Loads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98D1806-D7B4-4324-BEE0-CE1608E62800}"/>
              </a:ext>
            </a:extLst>
          </p:cNvPr>
          <p:cNvGrpSpPr/>
          <p:nvPr/>
        </p:nvGrpSpPr>
        <p:grpSpPr>
          <a:xfrm>
            <a:off x="267920" y="2407548"/>
            <a:ext cx="3968778" cy="3672683"/>
            <a:chOff x="255220" y="2744093"/>
            <a:chExt cx="3968778" cy="367268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1D5158B-30D4-4AD4-B130-340B3C56BDD3}"/>
                </a:ext>
              </a:extLst>
            </p:cNvPr>
            <p:cNvGrpSpPr/>
            <p:nvPr/>
          </p:nvGrpSpPr>
          <p:grpSpPr>
            <a:xfrm>
              <a:off x="255220" y="2744093"/>
              <a:ext cx="3968778" cy="3672683"/>
              <a:chOff x="3194299" y="2553893"/>
              <a:chExt cx="3968778" cy="3672683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AE8233A4-3EAB-4996-A579-CB5C6C576786}"/>
                  </a:ext>
                </a:extLst>
              </p:cNvPr>
              <p:cNvGrpSpPr/>
              <p:nvPr/>
            </p:nvGrpSpPr>
            <p:grpSpPr>
              <a:xfrm>
                <a:off x="5283995" y="3131294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DF23DBFA-AE06-47DB-A70C-6B4A444B597D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1E3EA639-17CF-428F-9DD1-90FC77AD3BB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5E58DE87-6E94-4269-AAA3-6D19F4CD17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4CB5E5C7-BD41-422A-AE2E-8D5E6562028D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6B592F11-D65E-4E69-AD8A-957C3D9CE8F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E2650B01-1A2E-4FA4-98C3-4AB74158E7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F6CFAAB1-A32A-4786-BEE4-DDC165FB98B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E5B911C6-B5AB-468C-951C-E101EA0A67E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9BA15FB1-9609-430C-80BF-20D2D2AC059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38833468-A41E-4A19-801E-E550E2891F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E17E9612-99BC-461C-BD74-4A46AAF63C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36002" y="2969092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87392503-B136-48EA-B60E-795EB29EF240}"/>
                  </a:ext>
                </a:extLst>
              </p:cNvPr>
              <p:cNvCxnSpPr/>
              <p:nvPr/>
            </p:nvCxnSpPr>
            <p:spPr>
              <a:xfrm flipV="1">
                <a:off x="5459118" y="3901992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Rectangle 12">
                    <a:extLst>
                      <a:ext uri="{FF2B5EF4-FFF2-40B4-BE49-F238E27FC236}">
                        <a16:creationId xmlns:a16="http://schemas.microsoft.com/office/drawing/2014/main" id="{62307DE6-6B77-4AF1-A9B6-9771253C551B}"/>
                      </a:ext>
                    </a:extLst>
                  </p:cNvPr>
                  <p:cNvSpPr/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" name="Rectangle 12">
                    <a:extLst>
                      <a:ext uri="{FF2B5EF4-FFF2-40B4-BE49-F238E27FC236}">
                        <a16:creationId xmlns:a16="http://schemas.microsoft.com/office/drawing/2014/main" id="{62307DE6-6B77-4AF1-A9B6-9771253C551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" name="Rectangle 13">
                    <a:extLst>
                      <a:ext uri="{FF2B5EF4-FFF2-40B4-BE49-F238E27FC236}">
                        <a16:creationId xmlns:a16="http://schemas.microsoft.com/office/drawing/2014/main" id="{4DA718DA-F891-4FAF-93F1-540D81355570}"/>
                      </a:ext>
                    </a:extLst>
                  </p:cNvPr>
                  <p:cNvSpPr/>
                  <p:nvPr/>
                </p:nvSpPr>
                <p:spPr>
                  <a:xfrm>
                    <a:off x="5575087" y="3250390"/>
                    <a:ext cx="50456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" name="Rectangle 13">
                    <a:extLst>
                      <a:ext uri="{FF2B5EF4-FFF2-40B4-BE49-F238E27FC236}">
                        <a16:creationId xmlns:a16="http://schemas.microsoft.com/office/drawing/2014/main" id="{4DA718DA-F891-4FAF-93F1-540D8135557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75087" y="3250390"/>
                    <a:ext cx="504562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" name="Rectangle 14">
                    <a:extLst>
                      <a:ext uri="{FF2B5EF4-FFF2-40B4-BE49-F238E27FC236}">
                        <a16:creationId xmlns:a16="http://schemas.microsoft.com/office/drawing/2014/main" id="{48362E44-E1BC-44CE-9B71-B80F7B59F4D7}"/>
                      </a:ext>
                    </a:extLst>
                  </p:cNvPr>
                  <p:cNvSpPr/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" name="Rectangle 14">
                    <a:extLst>
                      <a:ext uri="{FF2B5EF4-FFF2-40B4-BE49-F238E27FC236}">
                        <a16:creationId xmlns:a16="http://schemas.microsoft.com/office/drawing/2014/main" id="{48362E44-E1BC-44CE-9B71-B80F7B59F4D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33FE7E75-CDF8-474E-AE67-9459C22EB3B0}"/>
                  </a:ext>
                </a:extLst>
              </p:cNvPr>
              <p:cNvCxnSpPr/>
              <p:nvPr/>
            </p:nvCxnSpPr>
            <p:spPr>
              <a:xfrm>
                <a:off x="3922047" y="5161949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C6C9BBE6-68C0-40D6-9AA1-53362AEA0027}"/>
                  </a:ext>
                </a:extLst>
              </p:cNvPr>
              <p:cNvGrpSpPr/>
              <p:nvPr/>
            </p:nvGrpSpPr>
            <p:grpSpPr>
              <a:xfrm rot="5400000" flipH="1">
                <a:off x="4104778" y="3582569"/>
                <a:ext cx="1145196" cy="1554811"/>
                <a:chOff x="8980594" y="3428997"/>
                <a:chExt cx="1145196" cy="1554811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9C87216C-275F-40A8-9109-59CC300599A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110261" y="3299332"/>
                  <a:ext cx="2392" cy="2617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65189C73-AB72-4CF4-84F6-925A5AB38F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19823" y="3323032"/>
                  <a:ext cx="1" cy="21193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194856B6-F7C1-484E-921A-E9A4EC14C6C1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Arrow Connector 48">
                  <a:extLst>
                    <a:ext uri="{FF2B5EF4-FFF2-40B4-BE49-F238E27FC236}">
                      <a16:creationId xmlns:a16="http://schemas.microsoft.com/office/drawing/2014/main" id="{FA9E3053-F91D-4FAF-826E-70A6A93882B7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2513B5F0-589B-49B6-9D82-969B5ED1EEC7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2191E0F8-8255-4DD9-AE9F-DFB1E39C4E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038780" y="4420725"/>
                  <a:ext cx="112616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A124ADAF-1656-4AA8-A58E-F25C2A7644A2}"/>
                  </a:ext>
                </a:extLst>
              </p:cNvPr>
              <p:cNvGrpSpPr/>
              <p:nvPr/>
            </p:nvGrpSpPr>
            <p:grpSpPr>
              <a:xfrm>
                <a:off x="3755816" y="5439433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02CA983C-DDBF-4B39-8A2F-41A03D2D12FA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D57D2C64-A9B3-4EBA-935C-E7350BAE0D02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D0D86D6D-30D0-4C97-8A94-05C4056D3CBA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7E555228-52B9-4F56-9363-F5E0546EB0B9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0A36EAF4-D341-4E0F-BBC1-2CCC16927AFD}"/>
                  </a:ext>
                </a:extLst>
              </p:cNvPr>
              <p:cNvSpPr/>
              <p:nvPr/>
            </p:nvSpPr>
            <p:spPr>
              <a:xfrm>
                <a:off x="3733351" y="4783733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785222A7-DC9C-4538-9DBE-E4E68AD1D40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99381" y="4313939"/>
                <a:ext cx="6832" cy="4798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Rectangle 20">
                    <a:extLst>
                      <a:ext uri="{FF2B5EF4-FFF2-40B4-BE49-F238E27FC236}">
                        <a16:creationId xmlns:a16="http://schemas.microsoft.com/office/drawing/2014/main" id="{13EF1DF0-752D-49E6-80A6-7D3C829943AA}"/>
                      </a:ext>
                    </a:extLst>
                  </p:cNvPr>
                  <p:cNvSpPr/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1" name="Rectangle 20">
                    <a:extLst>
                      <a:ext uri="{FF2B5EF4-FFF2-40B4-BE49-F238E27FC236}">
                        <a16:creationId xmlns:a16="http://schemas.microsoft.com/office/drawing/2014/main" id="{13EF1DF0-752D-49E6-80A6-7D3C829943A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5DDD63DC-A095-4A10-A067-62FD6BBBFC81}"/>
                      </a:ext>
                    </a:extLst>
                  </p:cNvPr>
                  <p:cNvSpPr/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5DDD63DC-A095-4A10-A067-62FD6BBBFC8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308A2380-4C0B-497D-A1CD-3A2377891F9D}"/>
                  </a:ext>
                </a:extLst>
              </p:cNvPr>
              <p:cNvGrpSpPr/>
              <p:nvPr/>
            </p:nvGrpSpPr>
            <p:grpSpPr>
              <a:xfrm>
                <a:off x="5291106" y="4926591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13FE8C9C-FFBA-4288-B7CE-20B0F9B8BA98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F6235B64-076C-4265-A2D0-5EB2FD26855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33043474-ECE5-438C-AE7F-276E27578DD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0FBB6926-EE70-4D65-A899-B4BBEF141416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9A886961-50E4-4F7A-96FD-276F97C0B5E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9E482418-6882-4839-BCF3-1C1C4A8C69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F5B8210F-6DAB-46AD-AD51-8490F0D44E38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D41BEABE-8018-4497-9235-3EC3C15D9E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9A78E5CD-7CB8-4EDE-B9C9-CAE1E4D050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145545D9-160D-4407-8983-AC84507476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50FB9DC8-1A7E-4A4D-A200-731F678DD04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452388" y="5581816"/>
                <a:ext cx="0" cy="1913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id="{AFEAEBDB-17FF-4135-852E-728BF75F460F}"/>
                      </a:ext>
                    </a:extLst>
                  </p:cNvPr>
                  <p:cNvSpPr/>
                  <p:nvPr/>
                </p:nvSpPr>
                <p:spPr>
                  <a:xfrm>
                    <a:off x="5589313" y="5061067"/>
                    <a:ext cx="157376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=2.15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</a:rPr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id="{AFEAEBDB-17FF-4135-852E-728BF75F460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89313" y="5061067"/>
                    <a:ext cx="1573764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6B93AEFA-60BB-47E0-801D-2CF6FAF1CB26}"/>
                      </a:ext>
                    </a:extLst>
                  </p:cNvPr>
                  <p:cNvSpPr/>
                  <p:nvPr/>
                </p:nvSpPr>
                <p:spPr>
                  <a:xfrm>
                    <a:off x="4972037" y="2553893"/>
                    <a:ext cx="57329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𝐶𝐶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6B93AEFA-60BB-47E0-801D-2CF6FAF1CB2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972037" y="2553893"/>
                    <a:ext cx="573298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id="{64EE5A38-2051-403C-A04E-1907263E523E}"/>
                      </a:ext>
                    </a:extLst>
                  </p:cNvPr>
                  <p:cNvSpPr/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id="{64EE5A38-2051-403C-A04E-1907263E523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14018218-B101-49F8-9E01-387729E4C644}"/>
                  </a:ext>
                </a:extLst>
              </p:cNvPr>
              <p:cNvSpPr/>
              <p:nvPr/>
            </p:nvSpPr>
            <p:spPr>
              <a:xfrm>
                <a:off x="5442771" y="4724087"/>
                <a:ext cx="45720" cy="457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7098CD4B-BBB7-4E4F-90DF-EACD896F71D7}"/>
                      </a:ext>
                    </a:extLst>
                  </p:cNvPr>
                  <p:cNvSpPr/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b="0" i="1" baseline="-25000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oMath>
                      </m:oMathPara>
                    </a14:m>
                    <a:endParaRPr lang="en-US" baseline="-25000" dirty="0"/>
                  </a:p>
                </p:txBody>
              </p:sp>
            </mc:Choice>
            <mc:Fallback xmlns=""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7098CD4B-BBB7-4E4F-90DF-EACD896F71D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b="-169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5B5E02A9-9BA1-4BD1-93C2-70500A5B2ED8}"/>
                  </a:ext>
                </a:extLst>
              </p:cNvPr>
              <p:cNvCxnSpPr/>
              <p:nvPr/>
            </p:nvCxnSpPr>
            <p:spPr>
              <a:xfrm>
                <a:off x="4239693" y="4412514"/>
                <a:ext cx="44672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Rectangle 30">
                    <a:extLst>
                      <a:ext uri="{FF2B5EF4-FFF2-40B4-BE49-F238E27FC236}">
                        <a16:creationId xmlns:a16="http://schemas.microsoft.com/office/drawing/2014/main" id="{1DEB3C23-E61E-4913-A8BD-C1251DA7B0D9}"/>
                      </a:ext>
                    </a:extLst>
                  </p:cNvPr>
                  <p:cNvSpPr/>
                  <p:nvPr/>
                </p:nvSpPr>
                <p:spPr>
                  <a:xfrm>
                    <a:off x="4746938" y="5857244"/>
                    <a:ext cx="1410899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𝐷𝐷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=−5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1" name="Rectangle 30">
                    <a:extLst>
                      <a:ext uri="{FF2B5EF4-FFF2-40B4-BE49-F238E27FC236}">
                        <a16:creationId xmlns:a16="http://schemas.microsoft.com/office/drawing/2014/main" id="{1DEB3C23-E61E-4913-A8BD-C1251DA7B0D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746938" y="5857244"/>
                    <a:ext cx="1410899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4358A4CA-664C-41B2-B61D-2E0D3E0DD09E}"/>
                    </a:ext>
                  </a:extLst>
                </p:cNvPr>
                <p:cNvSpPr/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𝐸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4358A4CA-664C-41B2-B61D-2E0D3E0DD09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99E8ACA7-4BA4-4FF6-9FC9-914530C7C618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09642" y="5418540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8CC459AA-BA1F-470D-B74F-20B795E19254}"/>
                    </a:ext>
                  </a:extLst>
                </p:cNvPr>
                <p:cNvSpPr/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8CC459AA-BA1F-470D-B74F-20B795E1925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  <a:blipFill>
                  <a:blip r:embed="rId13"/>
                  <a:stretch>
                    <a:fillRect b="-169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76A7F910-764A-40CA-BAB0-DC77028768C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11350" y="3632315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id="{6C6979E6-7B1A-4098-9F68-F9DED81F8089}"/>
              </a:ext>
            </a:extLst>
          </p:cNvPr>
          <p:cNvSpPr txBox="1">
            <a:spLocks/>
          </p:cNvSpPr>
          <p:nvPr/>
        </p:nvSpPr>
        <p:spPr>
          <a:xfrm>
            <a:off x="5055232" y="2407548"/>
            <a:ext cx="6298564" cy="549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FF0000"/>
                </a:solidFill>
              </a:rPr>
              <a:t>The larger that we make R</a:t>
            </a:r>
            <a:r>
              <a:rPr lang="en-US" sz="2400" i="1" baseline="-25000" dirty="0">
                <a:solidFill>
                  <a:srgbClr val="FF0000"/>
                </a:solidFill>
              </a:rPr>
              <a:t>C</a:t>
            </a:r>
            <a:r>
              <a:rPr lang="en-US" sz="2400" i="1" dirty="0">
                <a:solidFill>
                  <a:srgbClr val="FF0000"/>
                </a:solidFill>
              </a:rPr>
              <a:t>, the larger the gain</a:t>
            </a:r>
          </a:p>
        </p:txBody>
      </p:sp>
      <p:sp>
        <p:nvSpPr>
          <p:cNvPr id="75" name="Content Placeholder 2">
            <a:extLst>
              <a:ext uri="{FF2B5EF4-FFF2-40B4-BE49-F238E27FC236}">
                <a16:creationId xmlns:a16="http://schemas.microsoft.com/office/drawing/2014/main" id="{2DB7B552-9418-436C-97D6-6BD868BD2DB6}"/>
              </a:ext>
            </a:extLst>
          </p:cNvPr>
          <p:cNvSpPr txBox="1">
            <a:spLocks/>
          </p:cNvSpPr>
          <p:nvPr/>
        </p:nvSpPr>
        <p:spPr>
          <a:xfrm>
            <a:off x="5055232" y="3244298"/>
            <a:ext cx="6298564" cy="11290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FF0000"/>
                </a:solidFill>
              </a:rPr>
              <a:t>This comes with the expense of requiring higher voltages in order to keep the output midway between the supply voltage and saturation.</a:t>
            </a:r>
          </a:p>
        </p:txBody>
      </p:sp>
    </p:spTree>
    <p:extLst>
      <p:ext uri="{BB962C8B-B14F-4D97-AF65-F5344CB8AC3E}">
        <p14:creationId xmlns:p14="http://schemas.microsoft.com/office/powerpoint/2010/main" val="848686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7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44DC-4BF8-48C9-AB63-22DB3E088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6336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Common Emitter Amplifier Circuit Design – graphical solution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59A8008-4ABB-460D-81E9-9FB32C60D95A}"/>
              </a:ext>
            </a:extLst>
          </p:cNvPr>
          <p:cNvGrpSpPr/>
          <p:nvPr/>
        </p:nvGrpSpPr>
        <p:grpSpPr>
          <a:xfrm>
            <a:off x="1389446" y="1817009"/>
            <a:ext cx="7183054" cy="3962908"/>
            <a:chOff x="4758379" y="2990177"/>
            <a:chExt cx="5151812" cy="3288230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1C97B67A-9C75-43C2-ACAC-C7D796A86292}"/>
                </a:ext>
              </a:extLst>
            </p:cNvPr>
            <p:cNvGrpSpPr/>
            <p:nvPr/>
          </p:nvGrpSpPr>
          <p:grpSpPr>
            <a:xfrm>
              <a:off x="4758379" y="2990177"/>
              <a:ext cx="5151812" cy="3288230"/>
              <a:chOff x="2829820" y="4337777"/>
              <a:chExt cx="3593249" cy="2328494"/>
            </a:xfrm>
          </p:grpSpPr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98CBED0D-D0F2-4DE8-A077-1559B115B6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02085" y="4522839"/>
                <a:ext cx="0" cy="2143432"/>
              </a:xfrm>
              <a:prstGeom prst="line">
                <a:avLst/>
              </a:prstGeom>
              <a:ln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>
                <a:extLst>
                  <a:ext uri="{FF2B5EF4-FFF2-40B4-BE49-F238E27FC236}">
                    <a16:creationId xmlns:a16="http://schemas.microsoft.com/office/drawing/2014/main" id="{7D82EE0F-3BD9-4C58-B268-3C32C704B8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29820" y="6050510"/>
                <a:ext cx="27432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Content Placeholder 2">
                <a:extLst>
                  <a:ext uri="{FF2B5EF4-FFF2-40B4-BE49-F238E27FC236}">
                    <a16:creationId xmlns:a16="http://schemas.microsoft.com/office/drawing/2014/main" id="{3CD224E6-D490-42C4-B15B-605B3873527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25783" y="4337777"/>
                <a:ext cx="258038" cy="25169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C</a:t>
                </a:r>
              </a:p>
            </p:txBody>
          </p:sp>
          <p:sp>
            <p:nvSpPr>
              <p:cNvPr id="62" name="Content Placeholder 2">
                <a:extLst>
                  <a:ext uri="{FF2B5EF4-FFF2-40B4-BE49-F238E27FC236}">
                    <a16:creationId xmlns:a16="http://schemas.microsoft.com/office/drawing/2014/main" id="{C142B870-C3A3-4856-867B-A44552AF961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241969" y="5924969"/>
                <a:ext cx="1181100" cy="3087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CE</a:t>
                </a:r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FE8ECD29-87EA-476C-9A30-7753C40A2400}"/>
                </a:ext>
              </a:extLst>
            </p:cNvPr>
            <p:cNvGrpSpPr/>
            <p:nvPr/>
          </p:nvGrpSpPr>
          <p:grpSpPr>
            <a:xfrm>
              <a:off x="4819379" y="3528336"/>
              <a:ext cx="3642100" cy="2106155"/>
              <a:chOff x="8126322" y="3792682"/>
              <a:chExt cx="3386805" cy="2106155"/>
            </a:xfrm>
          </p:grpSpPr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21BF387C-4A70-44C5-8E6E-A08E20F42712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80CC0C25-1C4E-4A86-B34D-C4C7B5E8BA3F}"/>
                  </a:ext>
                </a:extLst>
              </p:cNvPr>
              <p:cNvCxnSpPr/>
              <p:nvPr/>
            </p:nvCxnSpPr>
            <p:spPr>
              <a:xfrm flipV="1">
                <a:off x="10179627" y="3792682"/>
                <a:ext cx="1333500" cy="3463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508A9385-E816-4ADB-97E3-8995E7BBDC3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8E21B57E-A6DB-490C-BF05-FD0C4E12FE22}"/>
                </a:ext>
              </a:extLst>
            </p:cNvPr>
            <p:cNvGrpSpPr/>
            <p:nvPr/>
          </p:nvGrpSpPr>
          <p:grpSpPr>
            <a:xfrm>
              <a:off x="4875508" y="3848888"/>
              <a:ext cx="3540363" cy="1727087"/>
              <a:chOff x="8126322" y="3792682"/>
              <a:chExt cx="3386805" cy="2106155"/>
            </a:xfrm>
          </p:grpSpPr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F1A915DE-A4D4-4871-A0C5-2BCE697C5F3B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37714A2D-A0B6-4356-B4EA-716FB95CF032}"/>
                  </a:ext>
                </a:extLst>
              </p:cNvPr>
              <p:cNvCxnSpPr/>
              <p:nvPr/>
            </p:nvCxnSpPr>
            <p:spPr>
              <a:xfrm flipV="1">
                <a:off x="10179627" y="3792682"/>
                <a:ext cx="1333500" cy="3463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B4A25B37-57A3-4FA6-AF2A-35D7B05058C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78508350-7916-4927-8FAE-19954A2EDDF6}"/>
                </a:ext>
              </a:extLst>
            </p:cNvPr>
            <p:cNvGrpSpPr/>
            <p:nvPr/>
          </p:nvGrpSpPr>
          <p:grpSpPr>
            <a:xfrm>
              <a:off x="4880398" y="4118138"/>
              <a:ext cx="3535473" cy="1419767"/>
              <a:chOff x="8126322" y="3792682"/>
              <a:chExt cx="3386805" cy="2106155"/>
            </a:xfrm>
          </p:grpSpPr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D7A8D8AC-4DCF-4717-AEFC-B82C4442E4C2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20265F54-F7F8-423A-ABBB-B6B377D5EF76}"/>
                  </a:ext>
                </a:extLst>
              </p:cNvPr>
              <p:cNvCxnSpPr/>
              <p:nvPr/>
            </p:nvCxnSpPr>
            <p:spPr>
              <a:xfrm flipV="1">
                <a:off x="10179627" y="3792682"/>
                <a:ext cx="1333500" cy="3463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77CE414B-F8B2-4594-BAAA-EB4910FCD21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C11E3B70-2939-43A1-B20B-BBC1AA967ACF}"/>
                </a:ext>
              </a:extLst>
            </p:cNvPr>
            <p:cNvGrpSpPr/>
            <p:nvPr/>
          </p:nvGrpSpPr>
          <p:grpSpPr>
            <a:xfrm>
              <a:off x="4913605" y="4399044"/>
              <a:ext cx="3474275" cy="1106289"/>
              <a:chOff x="8126322" y="3808026"/>
              <a:chExt cx="3425998" cy="2090811"/>
            </a:xfrm>
          </p:grpSpPr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4A7737D0-84D0-4159-8D33-B2106DF00DF4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16C218C7-F3AD-4D4C-AEAA-57ED93078E2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08026"/>
                <a:ext cx="1372693" cy="19294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B6177AE6-EA2A-463C-B99C-5C39488D874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11BDEE03-43D6-492A-BB47-C373DCEE6FF7}"/>
                </a:ext>
              </a:extLst>
            </p:cNvPr>
            <p:cNvGrpSpPr/>
            <p:nvPr/>
          </p:nvGrpSpPr>
          <p:grpSpPr>
            <a:xfrm>
              <a:off x="4926961" y="4671882"/>
              <a:ext cx="3485599" cy="824585"/>
              <a:chOff x="8126322" y="3801356"/>
              <a:chExt cx="3504941" cy="2097481"/>
            </a:xfrm>
          </p:grpSpPr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CEFD929F-1621-4598-B3EB-E853693225CB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7A388F3F-AC6D-4055-B1BC-EEA9955614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01356"/>
                <a:ext cx="1451636" cy="2596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C0796E9A-0084-4D9C-9B28-1F6D047C3BA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CA49A48-DA61-4766-B3A2-78DF7356AA29}"/>
                </a:ext>
              </a:extLst>
            </p:cNvPr>
            <p:cNvGrpSpPr/>
            <p:nvPr/>
          </p:nvGrpSpPr>
          <p:grpSpPr>
            <a:xfrm>
              <a:off x="5004008" y="4946284"/>
              <a:ext cx="3387908" cy="504898"/>
              <a:chOff x="8126322" y="3813237"/>
              <a:chExt cx="3577879" cy="2085600"/>
            </a:xfrm>
          </p:grpSpPr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CA3BC3EC-344C-4484-912A-C930D43A66E5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C45044FF-7489-451D-807F-CC011CB30F0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13237"/>
                <a:ext cx="1524574" cy="1408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E231FE53-2945-4C5C-B747-2F7CD1199EE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716EEE17-56BC-488B-B94E-4339D7B93F99}"/>
                </a:ext>
              </a:extLst>
            </p:cNvPr>
            <p:cNvGrpSpPr/>
            <p:nvPr/>
          </p:nvGrpSpPr>
          <p:grpSpPr>
            <a:xfrm>
              <a:off x="5009038" y="5168648"/>
              <a:ext cx="3339094" cy="286284"/>
              <a:chOff x="8126322" y="3827318"/>
              <a:chExt cx="3617140" cy="2071519"/>
            </a:xfrm>
          </p:grpSpPr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CFF8B7F8-293D-4552-A79D-CE9350550064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99B5463B-BA10-4652-A3D1-99126F2A06F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27320"/>
                <a:ext cx="1563835" cy="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CFAC094-5FDD-4701-9CD3-0362E159FEB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FD18F0FA-4C70-4EA4-99DA-B5FE6CC3567A}"/>
                </a:ext>
              </a:extLst>
            </p:cNvPr>
            <p:cNvGrpSpPr/>
            <p:nvPr/>
          </p:nvGrpSpPr>
          <p:grpSpPr>
            <a:xfrm>
              <a:off x="4965625" y="5324910"/>
              <a:ext cx="3382509" cy="107011"/>
              <a:chOff x="8126322" y="3703738"/>
              <a:chExt cx="3664170" cy="2195099"/>
            </a:xfrm>
          </p:grpSpPr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44B19C6C-1CFD-4295-AEAB-CA02403ECBA5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84E5CCF3-E03F-4B5E-9526-61502A16F81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703738"/>
                <a:ext cx="1610865" cy="1236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CCA27D56-6524-4CCD-8F1D-F578A0366E6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3137840A-DA34-4AED-95E1-2307B979E8F6}"/>
              </a:ext>
            </a:extLst>
          </p:cNvPr>
          <p:cNvSpPr txBox="1">
            <a:spLocks/>
          </p:cNvSpPr>
          <p:nvPr/>
        </p:nvSpPr>
        <p:spPr>
          <a:xfrm>
            <a:off x="6130347" y="1591775"/>
            <a:ext cx="6105954" cy="428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Transistor is in saturation</a:t>
            </a:r>
          </a:p>
        </p:txBody>
      </p:sp>
      <p:sp>
        <p:nvSpPr>
          <p:cNvPr id="64" name="Content Placeholder 2">
            <a:extLst>
              <a:ext uri="{FF2B5EF4-FFF2-40B4-BE49-F238E27FC236}">
                <a16:creationId xmlns:a16="http://schemas.microsoft.com/office/drawing/2014/main" id="{61C02FDC-FCA7-48E0-A688-239DF0619A21}"/>
              </a:ext>
            </a:extLst>
          </p:cNvPr>
          <p:cNvSpPr txBox="1">
            <a:spLocks/>
          </p:cNvSpPr>
          <p:nvPr/>
        </p:nvSpPr>
        <p:spPr>
          <a:xfrm>
            <a:off x="7312833" y="2968407"/>
            <a:ext cx="2519333" cy="611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C  </a:t>
            </a:r>
            <a:r>
              <a:rPr lang="en-US" sz="2000" dirty="0"/>
              <a:t>= </a:t>
            </a:r>
            <a:r>
              <a:rPr lang="en-US" sz="2000" dirty="0" err="1"/>
              <a:t>V</a:t>
            </a:r>
            <a:r>
              <a:rPr lang="en-US" sz="2000" baseline="-25000" dirty="0" err="1"/>
              <a:t>cc</a:t>
            </a:r>
            <a:r>
              <a:rPr lang="en-US" sz="2000" dirty="0"/>
              <a:t> / R</a:t>
            </a:r>
            <a:r>
              <a:rPr lang="en-US" sz="2000" baseline="-25000" dirty="0"/>
              <a:t>C</a:t>
            </a:r>
            <a:r>
              <a:rPr lang="en-US" sz="2000" dirty="0"/>
              <a:t> - V</a:t>
            </a:r>
            <a:r>
              <a:rPr lang="en-US" sz="2000" baseline="-25000" dirty="0"/>
              <a:t>CE</a:t>
            </a:r>
            <a:r>
              <a:rPr lang="en-US" sz="2000" dirty="0"/>
              <a:t> / R</a:t>
            </a:r>
            <a:r>
              <a:rPr lang="en-US" sz="2000" baseline="-25000" dirty="0"/>
              <a:t>C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D7219BC5-E4B8-4856-B760-90AB3002B023}"/>
              </a:ext>
            </a:extLst>
          </p:cNvPr>
          <p:cNvCxnSpPr>
            <a:cxnSpLocks/>
          </p:cNvCxnSpPr>
          <p:nvPr/>
        </p:nvCxnSpPr>
        <p:spPr>
          <a:xfrm>
            <a:off x="3732852" y="3726713"/>
            <a:ext cx="2883106" cy="1005225"/>
          </a:xfrm>
          <a:prstGeom prst="line">
            <a:avLst/>
          </a:prstGeom>
          <a:ln w="127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8D90C03D-F472-4AE2-A337-5DE94E44C15D}"/>
              </a:ext>
            </a:extLst>
          </p:cNvPr>
          <p:cNvSpPr txBox="1">
            <a:spLocks/>
          </p:cNvSpPr>
          <p:nvPr/>
        </p:nvSpPr>
        <p:spPr>
          <a:xfrm>
            <a:off x="2950141" y="3419390"/>
            <a:ext cx="738649" cy="384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 err="1">
                <a:solidFill>
                  <a:srgbClr val="00B050"/>
                </a:solidFill>
              </a:rPr>
              <a:t>V</a:t>
            </a:r>
            <a:r>
              <a:rPr lang="en-US" sz="1600" baseline="-25000" dirty="0" err="1">
                <a:solidFill>
                  <a:srgbClr val="00B050"/>
                </a:solidFill>
              </a:rPr>
              <a:t>cc</a:t>
            </a:r>
            <a:r>
              <a:rPr lang="en-US" sz="1600" dirty="0">
                <a:solidFill>
                  <a:srgbClr val="00B050"/>
                </a:solidFill>
              </a:rPr>
              <a:t> /R</a:t>
            </a:r>
            <a:r>
              <a:rPr lang="en-US" sz="1600" baseline="-25000" dirty="0">
                <a:solidFill>
                  <a:srgbClr val="00B050"/>
                </a:solidFill>
              </a:rPr>
              <a:t>C</a:t>
            </a:r>
          </a:p>
        </p:txBody>
      </p:sp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146AA566-C9AB-445D-8E1B-4033D713F5C7}"/>
              </a:ext>
            </a:extLst>
          </p:cNvPr>
          <p:cNvSpPr txBox="1">
            <a:spLocks/>
          </p:cNvSpPr>
          <p:nvPr/>
        </p:nvSpPr>
        <p:spPr>
          <a:xfrm>
            <a:off x="5759196" y="3739909"/>
            <a:ext cx="1382455" cy="3572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>
                <a:solidFill>
                  <a:srgbClr val="00B050"/>
                </a:solidFill>
              </a:rPr>
              <a:t>slope = -1 /R</a:t>
            </a:r>
            <a:r>
              <a:rPr lang="en-US" sz="1200" baseline="-25000" dirty="0">
                <a:solidFill>
                  <a:srgbClr val="00B050"/>
                </a:solidFill>
              </a:rPr>
              <a:t>C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BE1DB626-B526-44BA-9946-1FD2EDEB1A29}"/>
              </a:ext>
            </a:extLst>
          </p:cNvPr>
          <p:cNvCxnSpPr>
            <a:cxnSpLocks/>
          </p:cNvCxnSpPr>
          <p:nvPr/>
        </p:nvCxnSpPr>
        <p:spPr>
          <a:xfrm flipH="1">
            <a:off x="5602636" y="3762650"/>
            <a:ext cx="323567" cy="11512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6" name="Group 75">
            <a:extLst>
              <a:ext uri="{FF2B5EF4-FFF2-40B4-BE49-F238E27FC236}">
                <a16:creationId xmlns:a16="http://schemas.microsoft.com/office/drawing/2014/main" id="{20B9E0E9-7411-4E05-A4C1-7414AE106203}"/>
              </a:ext>
            </a:extLst>
          </p:cNvPr>
          <p:cNvGrpSpPr/>
          <p:nvPr/>
        </p:nvGrpSpPr>
        <p:grpSpPr>
          <a:xfrm>
            <a:off x="9366770" y="2548105"/>
            <a:ext cx="1778910" cy="414836"/>
            <a:chOff x="10573695" y="5346830"/>
            <a:chExt cx="1275865" cy="344211"/>
          </a:xfrm>
        </p:grpSpPr>
        <p:sp>
          <p:nvSpPr>
            <p:cNvPr id="73" name="Content Placeholder 2">
              <a:extLst>
                <a:ext uri="{FF2B5EF4-FFF2-40B4-BE49-F238E27FC236}">
                  <a16:creationId xmlns:a16="http://schemas.microsoft.com/office/drawing/2014/main" id="{88E9717C-6D46-4760-97EE-7A3FF6860F8C}"/>
                </a:ext>
              </a:extLst>
            </p:cNvPr>
            <p:cNvSpPr txBox="1">
              <a:spLocks/>
            </p:cNvSpPr>
            <p:nvPr/>
          </p:nvSpPr>
          <p:spPr>
            <a:xfrm>
              <a:off x="10858039" y="5346830"/>
              <a:ext cx="991521" cy="29640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200" dirty="0">
                  <a:solidFill>
                    <a:srgbClr val="00B050"/>
                  </a:solidFill>
                </a:rPr>
                <a:t>slope = -1 /R</a:t>
              </a:r>
              <a:r>
                <a:rPr lang="en-US" sz="1200" baseline="-25000" dirty="0">
                  <a:solidFill>
                    <a:srgbClr val="00B050"/>
                  </a:solidFill>
                </a:rPr>
                <a:t>C</a:t>
              </a:r>
            </a:p>
          </p:txBody>
        </p: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A80DBCEB-F34C-4DF3-B5FD-59718782A3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573695" y="5543336"/>
              <a:ext cx="409984" cy="147705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4FAABDCB-E1E8-4622-911C-C3F4E955CCAE}"/>
              </a:ext>
            </a:extLst>
          </p:cNvPr>
          <p:cNvGrpSpPr/>
          <p:nvPr/>
        </p:nvGrpSpPr>
        <p:grpSpPr>
          <a:xfrm>
            <a:off x="8181100" y="3449244"/>
            <a:ext cx="1757298" cy="654298"/>
            <a:chOff x="10552063" y="4899565"/>
            <a:chExt cx="1260365" cy="542905"/>
          </a:xfrm>
        </p:grpSpPr>
        <p:sp>
          <p:nvSpPr>
            <p:cNvPr id="78" name="Content Placeholder 2">
              <a:extLst>
                <a:ext uri="{FF2B5EF4-FFF2-40B4-BE49-F238E27FC236}">
                  <a16:creationId xmlns:a16="http://schemas.microsoft.com/office/drawing/2014/main" id="{37718BB8-D2B5-4D44-818E-AF4440E68775}"/>
                </a:ext>
              </a:extLst>
            </p:cNvPr>
            <p:cNvSpPr txBox="1">
              <a:spLocks/>
            </p:cNvSpPr>
            <p:nvPr/>
          </p:nvSpPr>
          <p:spPr>
            <a:xfrm>
              <a:off x="10820907" y="5100192"/>
              <a:ext cx="991521" cy="34227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baseline="-25000" dirty="0">
                  <a:solidFill>
                    <a:srgbClr val="00B050"/>
                  </a:solidFill>
                </a:rPr>
                <a:t>intercept</a:t>
              </a:r>
            </a:p>
          </p:txBody>
        </p:sp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33EE33D8-1C0E-40F8-A5B3-390CF9416B1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552063" y="4899565"/>
              <a:ext cx="240906" cy="260436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Content Placeholder 2">
            <a:extLst>
              <a:ext uri="{FF2B5EF4-FFF2-40B4-BE49-F238E27FC236}">
                <a16:creationId xmlns:a16="http://schemas.microsoft.com/office/drawing/2014/main" id="{240A5F25-E875-40AA-8FDD-748525714FAF}"/>
              </a:ext>
            </a:extLst>
          </p:cNvPr>
          <p:cNvSpPr txBox="1">
            <a:spLocks/>
          </p:cNvSpPr>
          <p:nvPr/>
        </p:nvSpPr>
        <p:spPr>
          <a:xfrm>
            <a:off x="6006772" y="1132440"/>
            <a:ext cx="6105954" cy="523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Use the given value for </a:t>
            </a:r>
            <a:r>
              <a:rPr lang="en-US" sz="2400" dirty="0" err="1"/>
              <a:t>R</a:t>
            </a:r>
            <a:r>
              <a:rPr lang="en-US" sz="2400" baseline="-25000" dirty="0" err="1"/>
              <a:t>c</a:t>
            </a:r>
            <a:r>
              <a:rPr lang="en-US" sz="2400" baseline="-25000" dirty="0"/>
              <a:t> </a:t>
            </a:r>
            <a:r>
              <a:rPr lang="en-US" sz="2400" dirty="0"/>
              <a:t>to plot the load line  </a:t>
            </a:r>
          </a:p>
          <a:p>
            <a:pPr marL="0" indent="0">
              <a:buNone/>
            </a:pPr>
            <a:endParaRPr lang="en-US" sz="2400" baseline="-25000" dirty="0"/>
          </a:p>
        </p:txBody>
      </p: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id="{A93E9F90-9E10-4791-BC68-0C4772D3A5E8}"/>
              </a:ext>
            </a:extLst>
          </p:cNvPr>
          <p:cNvSpPr txBox="1">
            <a:spLocks/>
          </p:cNvSpPr>
          <p:nvPr/>
        </p:nvSpPr>
        <p:spPr>
          <a:xfrm>
            <a:off x="3993306" y="5610492"/>
            <a:ext cx="6105954" cy="69812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Adjust </a:t>
            </a:r>
            <a:r>
              <a:rPr lang="en-US" sz="2400" dirty="0" err="1"/>
              <a:t>R</a:t>
            </a:r>
            <a:r>
              <a:rPr lang="en-US" sz="2400" baseline="-25000" dirty="0" err="1"/>
              <a:t>c</a:t>
            </a:r>
            <a:r>
              <a:rPr lang="en-US" sz="2400" dirty="0"/>
              <a:t> until the intersection of the load line and the base current curve is centered</a:t>
            </a: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B2699E90-A95A-410F-B5CA-B0C78EB48935}"/>
              </a:ext>
            </a:extLst>
          </p:cNvPr>
          <p:cNvCxnSpPr>
            <a:cxnSpLocks/>
          </p:cNvCxnSpPr>
          <p:nvPr/>
        </p:nvCxnSpPr>
        <p:spPr>
          <a:xfrm>
            <a:off x="3706687" y="2419190"/>
            <a:ext cx="2903920" cy="2320897"/>
          </a:xfrm>
          <a:prstGeom prst="line">
            <a:avLst/>
          </a:prstGeom>
          <a:ln w="127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43E3B7D6-2002-4824-87ED-5EE9A0F105BB}"/>
              </a:ext>
            </a:extLst>
          </p:cNvPr>
          <p:cNvSpPr txBox="1">
            <a:spLocks/>
          </p:cNvSpPr>
          <p:nvPr/>
        </p:nvSpPr>
        <p:spPr>
          <a:xfrm>
            <a:off x="6480188" y="4771638"/>
            <a:ext cx="751457" cy="4308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 err="1">
                <a:solidFill>
                  <a:srgbClr val="00B050"/>
                </a:solidFill>
              </a:rPr>
              <a:t>V</a:t>
            </a:r>
            <a:r>
              <a:rPr lang="en-US" sz="1600" baseline="-25000" dirty="0" err="1">
                <a:solidFill>
                  <a:srgbClr val="00B050"/>
                </a:solidFill>
              </a:rPr>
              <a:t>cc</a:t>
            </a:r>
            <a:endParaRPr lang="en-US" sz="1600" baseline="-25000" dirty="0">
              <a:solidFill>
                <a:srgbClr val="00B050"/>
              </a:solidFill>
            </a:endParaRP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3304AF1-E60A-435F-9F18-2C0D260D4517}"/>
              </a:ext>
            </a:extLst>
          </p:cNvPr>
          <p:cNvGrpSpPr/>
          <p:nvPr/>
        </p:nvGrpSpPr>
        <p:grpSpPr>
          <a:xfrm>
            <a:off x="180596" y="992650"/>
            <a:ext cx="3337554" cy="1572952"/>
            <a:chOff x="137700" y="2668386"/>
            <a:chExt cx="6019591" cy="2763402"/>
          </a:xfrm>
        </p:grpSpPr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043991ED-9112-4AFC-A19D-CF6F6E40AEF7}"/>
                </a:ext>
              </a:extLst>
            </p:cNvPr>
            <p:cNvGrpSpPr/>
            <p:nvPr/>
          </p:nvGrpSpPr>
          <p:grpSpPr>
            <a:xfrm>
              <a:off x="5058552" y="2831728"/>
              <a:ext cx="298207" cy="660991"/>
              <a:chOff x="4147623" y="3602364"/>
              <a:chExt cx="297702" cy="797860"/>
            </a:xfrm>
          </p:grpSpPr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id="{43B61999-DD35-4B5E-B44A-4817942C42F3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F558C24F-0146-4BA5-876F-058893A1EE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6F83CC19-DEC7-43C3-B5BD-B5B6B09720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id="{375C087C-B791-4B09-B6D9-A27A88B0C166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49" name="Straight Connector 148">
                  <a:extLst>
                    <a:ext uri="{FF2B5EF4-FFF2-40B4-BE49-F238E27FC236}">
                      <a16:creationId xmlns:a16="http://schemas.microsoft.com/office/drawing/2014/main" id="{831484A0-D177-48F7-9123-90A0ADA44E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Straight Connector 149">
                  <a:extLst>
                    <a:ext uri="{FF2B5EF4-FFF2-40B4-BE49-F238E27FC236}">
                      <a16:creationId xmlns:a16="http://schemas.microsoft.com/office/drawing/2014/main" id="{9BDB776D-5F5E-476B-979D-F463E9985D1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5" name="Group 144">
                <a:extLst>
                  <a:ext uri="{FF2B5EF4-FFF2-40B4-BE49-F238E27FC236}">
                    <a16:creationId xmlns:a16="http://schemas.microsoft.com/office/drawing/2014/main" id="{ED43E133-5C94-40C3-A785-E7F0314687F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F993ECD6-CBA1-4FA5-9115-FACF259E53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Straight Connector 147">
                  <a:extLst>
                    <a:ext uri="{FF2B5EF4-FFF2-40B4-BE49-F238E27FC236}">
                      <a16:creationId xmlns:a16="http://schemas.microsoft.com/office/drawing/2014/main" id="{3D10EE81-2E6E-4E9C-B46D-770D6F0C53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AD63FE40-FAEC-4A84-9C1B-CE6297E0570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EEE1C7EE-73ED-4565-AFA4-58A4EFE29463}"/>
                </a:ext>
              </a:extLst>
            </p:cNvPr>
            <p:cNvCxnSpPr>
              <a:cxnSpLocks/>
            </p:cNvCxnSpPr>
            <p:nvPr/>
          </p:nvCxnSpPr>
          <p:spPr>
            <a:xfrm>
              <a:off x="5210559" y="2669526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66D3D7A6-C362-48F4-B5C2-E44246023170}"/>
                </a:ext>
              </a:extLst>
            </p:cNvPr>
            <p:cNvCxnSpPr/>
            <p:nvPr/>
          </p:nvCxnSpPr>
          <p:spPr>
            <a:xfrm flipV="1">
              <a:off x="5226945" y="352557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84A33D2F-FD8F-4E5C-A7BF-FA7F0281EBBF}"/>
                    </a:ext>
                  </a:extLst>
                </p:cNvPr>
                <p:cNvSpPr/>
                <p:nvPr/>
              </p:nvSpPr>
              <p:spPr>
                <a:xfrm>
                  <a:off x="4497696" y="4200065"/>
                  <a:ext cx="782233" cy="48663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𝑏𝑒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84A33D2F-FD8F-4E5C-A7BF-FA7F0281EBB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97696" y="4200065"/>
                  <a:ext cx="782233" cy="486639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id="{5DF5F0CE-61D6-4C25-B7D8-2D2B243F687A}"/>
                    </a:ext>
                  </a:extLst>
                </p:cNvPr>
                <p:cNvSpPr/>
                <p:nvPr/>
              </p:nvSpPr>
              <p:spPr>
                <a:xfrm>
                  <a:off x="5332755" y="280767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id="{5DF5F0CE-61D6-4C25-B7D8-2D2B243F687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2755" y="280767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 r="-50847" b="-735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id="{BB72B086-EAAF-4D64-9AD3-8D09C69A0218}"/>
                    </a:ext>
                  </a:extLst>
                </p:cNvPr>
                <p:cNvSpPr/>
                <p:nvPr/>
              </p:nvSpPr>
              <p:spPr>
                <a:xfrm>
                  <a:off x="2998995" y="3385931"/>
                  <a:ext cx="1726488" cy="45960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1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1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1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100" b="0" i="1" smtClean="0">
                            <a:latin typeface="Cambria Math" panose="02040503050406030204" pitchFamily="18" charset="0"/>
                          </a:rPr>
                          <m:t>=100</m:t>
                        </m:r>
                        <m:r>
                          <a:rPr lang="en-US" sz="11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nor/>
                          </m:rPr>
                          <a:rPr lang="en-US" sz="1100"/>
                          <m:t>Ω</m:t>
                        </m:r>
                      </m:oMath>
                    </m:oMathPara>
                  </a14:m>
                  <a:endParaRPr lang="en-US" sz="1100" dirty="0"/>
                </a:p>
              </p:txBody>
            </p:sp>
          </mc:Choice>
          <mc:Fallback xmlns=""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id="{BB72B086-EAAF-4D64-9AD3-8D09C69A021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8995" y="3385931"/>
                  <a:ext cx="1726488" cy="459603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id="{D44E27F9-0236-4AA4-8C7E-758C6C99C1C1}"/>
                    </a:ext>
                  </a:extLst>
                </p:cNvPr>
                <p:cNvSpPr/>
                <p:nvPr/>
              </p:nvSpPr>
              <p:spPr>
                <a:xfrm>
                  <a:off x="928091" y="3449232"/>
                  <a:ext cx="604832" cy="48663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id="{D44E27F9-0236-4AA4-8C7E-758C6C99C1C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8091" y="3449232"/>
                  <a:ext cx="604832" cy="48663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8" name="Rectangle 87">
                  <a:extLst>
                    <a:ext uri="{FF2B5EF4-FFF2-40B4-BE49-F238E27FC236}">
                      <a16:creationId xmlns:a16="http://schemas.microsoft.com/office/drawing/2014/main" id="{1E718C11-72F0-4C78-9B7C-7C7EE6A362F1}"/>
                    </a:ext>
                  </a:extLst>
                </p:cNvPr>
                <p:cNvSpPr/>
                <p:nvPr/>
              </p:nvSpPr>
              <p:spPr>
                <a:xfrm>
                  <a:off x="3531125" y="2830859"/>
                  <a:ext cx="1640911" cy="45960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1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1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1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a14:m>
                  <a:r>
                    <a:rPr lang="en-US" sz="1100" dirty="0"/>
                    <a:t> </a:t>
                  </a:r>
                  <a14:m>
                    <m:oMath xmlns:m="http://schemas.openxmlformats.org/officeDocument/2006/math">
                      <m:r>
                        <a:rPr lang="en-US" sz="11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6.2 </m:t>
                      </m:r>
                      <m:r>
                        <a:rPr lang="en-US" sz="1100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nor/>
                        </m:rPr>
                        <a:rPr lang="en-US" sz="1100"/>
                        <m:t>Ω</m:t>
                      </m:r>
                    </m:oMath>
                  </a14:m>
                  <a:endParaRPr lang="en-US" sz="1100" dirty="0"/>
                </a:p>
              </p:txBody>
            </p:sp>
          </mc:Choice>
          <mc:Fallback xmlns="">
            <p:sp>
              <p:nvSpPr>
                <p:cNvPr id="88" name="Rectangle 87">
                  <a:extLst>
                    <a:ext uri="{FF2B5EF4-FFF2-40B4-BE49-F238E27FC236}">
                      <a16:creationId xmlns:a16="http://schemas.microsoft.com/office/drawing/2014/main" id="{1E718C11-72F0-4C78-9B7C-7C7EE6A362F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31125" y="2830859"/>
                  <a:ext cx="1640911" cy="459603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A03D8849-D4C9-47CF-BEF0-7E8382A1DF32}"/>
                    </a:ext>
                  </a:extLst>
                </p:cNvPr>
                <p:cNvSpPr/>
                <p:nvPr/>
              </p:nvSpPr>
              <p:spPr>
                <a:xfrm>
                  <a:off x="137700" y="3762510"/>
                  <a:ext cx="1233140" cy="48663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sz="1200" dirty="0"/>
                    <a:t>= 8V</a:t>
                  </a:r>
                </a:p>
              </p:txBody>
            </p:sp>
          </mc:Choice>
          <mc:Fallback xmlns=""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A03D8849-D4C9-47CF-BEF0-7E8382A1DF3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7700" y="3762510"/>
                  <a:ext cx="1233140" cy="486639"/>
                </a:xfrm>
                <a:prstGeom prst="rect">
                  <a:avLst/>
                </a:prstGeom>
                <a:blipFill>
                  <a:blip r:embed="rId7"/>
                  <a:stretch>
                    <a:fillRect b="-1777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093B1317-D91A-4C8B-8529-4FDD54EF2C84}"/>
                </a:ext>
              </a:extLst>
            </p:cNvPr>
            <p:cNvCxnSpPr/>
            <p:nvPr/>
          </p:nvCxnSpPr>
          <p:spPr>
            <a:xfrm>
              <a:off x="4482702" y="5030751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82ADF39-2DA8-47BF-B02E-75F14C26D4D2}"/>
                </a:ext>
              </a:extLst>
            </p:cNvPr>
            <p:cNvGrpSpPr/>
            <p:nvPr/>
          </p:nvGrpSpPr>
          <p:grpSpPr>
            <a:xfrm>
              <a:off x="1495046" y="2668386"/>
              <a:ext cx="3734917" cy="2364471"/>
              <a:chOff x="1495046" y="2668386"/>
              <a:chExt cx="3734917" cy="2364471"/>
            </a:xfrm>
          </p:grpSpPr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5C8D980B-B35F-45A0-A391-825CF6F379B0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2369"/>
                <a:chOff x="-1462258" y="2775489"/>
                <a:chExt cx="3734917" cy="2362369"/>
              </a:xfrm>
            </p:grpSpPr>
            <p:grpSp>
              <p:nvGrpSpPr>
                <p:cNvPr id="134" name="Group 133">
                  <a:extLst>
                    <a:ext uri="{FF2B5EF4-FFF2-40B4-BE49-F238E27FC236}">
                      <a16:creationId xmlns:a16="http://schemas.microsoft.com/office/drawing/2014/main" id="{5256DDC0-7541-488A-8A60-ED7EB6463FDE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015002" y="3880200"/>
                  <a:ext cx="1538034" cy="977281"/>
                  <a:chOff x="8441531" y="3428998"/>
                  <a:chExt cx="1538034" cy="977281"/>
                </a:xfrm>
              </p:grpSpPr>
              <p:cxnSp>
                <p:nvCxnSpPr>
                  <p:cNvPr id="137" name="Straight Connector 136">
                    <a:extLst>
                      <a:ext uri="{FF2B5EF4-FFF2-40B4-BE49-F238E27FC236}">
                        <a16:creationId xmlns:a16="http://schemas.microsoft.com/office/drawing/2014/main" id="{6B79BBBA-D215-4662-ACE1-1616C55746E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8841927" y="3028604"/>
                    <a:ext cx="0" cy="80079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384C0BC7-C7E8-4DFB-8E32-F222D157C48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V="1">
                    <a:off x="9945203" y="3397653"/>
                    <a:ext cx="3017" cy="6570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Straight Connector 138">
                    <a:extLst>
                      <a:ext uri="{FF2B5EF4-FFF2-40B4-BE49-F238E27FC236}">
                        <a16:creationId xmlns:a16="http://schemas.microsoft.com/office/drawing/2014/main" id="{917B7403-B642-444C-B35A-9E3CE9C99075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Straight Arrow Connector 139">
                    <a:extLst>
                      <a:ext uri="{FF2B5EF4-FFF2-40B4-BE49-F238E27FC236}">
                        <a16:creationId xmlns:a16="http://schemas.microsoft.com/office/drawing/2014/main" id="{7CC2C37A-A0E9-42D3-9666-CB43A709016B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Straight Connector 140">
                    <a:extLst>
                      <a:ext uri="{FF2B5EF4-FFF2-40B4-BE49-F238E27FC236}">
                        <a16:creationId xmlns:a16="http://schemas.microsoft.com/office/drawing/2014/main" id="{C38FBE9A-D10D-4D66-8E7F-F913E2FB3B1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2" name="Straight Connector 141">
                    <a:extLst>
                      <a:ext uri="{FF2B5EF4-FFF2-40B4-BE49-F238E27FC236}">
                        <a16:creationId xmlns:a16="http://schemas.microsoft.com/office/drawing/2014/main" id="{FC9F281C-73C0-451F-9DD5-D1EA33DC384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D3B36B36-6968-493E-91E0-ADAA503362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1405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>
                  <a:extLst>
                    <a:ext uri="{FF2B5EF4-FFF2-40B4-BE49-F238E27FC236}">
                      <a16:creationId xmlns:a16="http://schemas.microsoft.com/office/drawing/2014/main" id="{4D2FA7AC-2D1D-4F08-9113-164EFBE131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0" name="Group 119">
                <a:extLst>
                  <a:ext uri="{FF2B5EF4-FFF2-40B4-BE49-F238E27FC236}">
                    <a16:creationId xmlns:a16="http://schemas.microsoft.com/office/drawing/2014/main" id="{106A10F0-5597-4C6D-823E-3AAD6844F4FA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24" name="Group 123">
                  <a:extLst>
                    <a:ext uri="{FF2B5EF4-FFF2-40B4-BE49-F238E27FC236}">
                      <a16:creationId xmlns:a16="http://schemas.microsoft.com/office/drawing/2014/main" id="{AE053150-4F59-4075-9138-899F7EC9096A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32" name="Straight Connector 131">
                    <a:extLst>
                      <a:ext uri="{FF2B5EF4-FFF2-40B4-BE49-F238E27FC236}">
                        <a16:creationId xmlns:a16="http://schemas.microsoft.com/office/drawing/2014/main" id="{EB211C33-9404-4243-B531-CD11FFB7B8A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" name="Straight Connector 132">
                    <a:extLst>
                      <a:ext uri="{FF2B5EF4-FFF2-40B4-BE49-F238E27FC236}">
                        <a16:creationId xmlns:a16="http://schemas.microsoft.com/office/drawing/2014/main" id="{01458FFF-8B44-4B8A-BAFB-A7F4BF7AB58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5" name="Group 124">
                  <a:extLst>
                    <a:ext uri="{FF2B5EF4-FFF2-40B4-BE49-F238E27FC236}">
                      <a16:creationId xmlns:a16="http://schemas.microsoft.com/office/drawing/2014/main" id="{FA86A132-673F-4FEE-9690-096F1E2D3C34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0" name="Straight Connector 129">
                    <a:extLst>
                      <a:ext uri="{FF2B5EF4-FFF2-40B4-BE49-F238E27FC236}">
                        <a16:creationId xmlns:a16="http://schemas.microsoft.com/office/drawing/2014/main" id="{AE9DF55A-7991-473E-8A06-6AEBBFEEA8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1" name="Straight Connector 130">
                    <a:extLst>
                      <a:ext uri="{FF2B5EF4-FFF2-40B4-BE49-F238E27FC236}">
                        <a16:creationId xmlns:a16="http://schemas.microsoft.com/office/drawing/2014/main" id="{F45D8648-BA1F-4AA0-9891-37757D0AE82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6" name="Group 125">
                  <a:extLst>
                    <a:ext uri="{FF2B5EF4-FFF2-40B4-BE49-F238E27FC236}">
                      <a16:creationId xmlns:a16="http://schemas.microsoft.com/office/drawing/2014/main" id="{9391D9C6-2DEF-40FF-BEB1-84F8823F14D0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9354C5BB-423B-4CF1-AEBA-7BB82CE2AE0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4BA045ED-7239-4903-B037-2092E4ACA0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7E279AAB-1E83-4BD7-93DA-D7D88329C8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D0FD5E40-AA24-436E-BC55-4F1E8AA21D8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8830" y="2689465"/>
                <a:ext cx="4058" cy="114220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E086732D-AAD1-452F-A769-4AFE0405E9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63" y="4849977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47F1E42F-1CD6-4B28-92D8-441FA41D1AB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A3AD0411-CB7A-490F-A533-AE9D34AF1DDC}"/>
                </a:ext>
              </a:extLst>
            </p:cNvPr>
            <p:cNvGrpSpPr/>
            <p:nvPr/>
          </p:nvGrpSpPr>
          <p:grpSpPr>
            <a:xfrm flipV="1">
              <a:off x="1326070" y="3831871"/>
              <a:ext cx="373658" cy="229817"/>
              <a:chOff x="1360627" y="3621347"/>
              <a:chExt cx="373658" cy="229817"/>
            </a:xfrm>
          </p:grpSpPr>
          <p:grpSp>
            <p:nvGrpSpPr>
              <p:cNvPr id="113" name="Group 112">
                <a:extLst>
                  <a:ext uri="{FF2B5EF4-FFF2-40B4-BE49-F238E27FC236}">
                    <a16:creationId xmlns:a16="http://schemas.microsoft.com/office/drawing/2014/main" id="{C10FF6CF-32B9-4B36-A1F5-BF6501F86966}"/>
                  </a:ext>
                </a:extLst>
              </p:cNvPr>
              <p:cNvGrpSpPr/>
              <p:nvPr/>
            </p:nvGrpSpPr>
            <p:grpSpPr>
              <a:xfrm>
                <a:off x="1360627" y="3621347"/>
                <a:ext cx="365760" cy="229817"/>
                <a:chOff x="1360627" y="3621347"/>
                <a:chExt cx="365760" cy="229817"/>
              </a:xfrm>
            </p:grpSpPr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4C824795-1CD5-47A2-95E7-5F48EF5E9472}"/>
                    </a:ext>
                  </a:extLst>
                </p:cNvPr>
                <p:cNvCxnSpPr/>
                <p:nvPr/>
              </p:nvCxnSpPr>
              <p:spPr>
                <a:xfrm>
                  <a:off x="1360627" y="385116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0C9C7B58-0391-44ED-998C-E79C3BA9BE19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4" name="Group 113">
                <a:extLst>
                  <a:ext uri="{FF2B5EF4-FFF2-40B4-BE49-F238E27FC236}">
                    <a16:creationId xmlns:a16="http://schemas.microsoft.com/office/drawing/2014/main" id="{4676526B-8D7E-417E-AC06-62646CE41ABF}"/>
                  </a:ext>
                </a:extLst>
              </p:cNvPr>
              <p:cNvGrpSpPr/>
              <p:nvPr/>
            </p:nvGrpSpPr>
            <p:grpSpPr>
              <a:xfrm>
                <a:off x="1368525" y="3695083"/>
                <a:ext cx="365760" cy="71935"/>
                <a:chOff x="1360627" y="3549412"/>
                <a:chExt cx="365760" cy="71935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1D8DDAAE-D8A8-4D1A-AF64-4938B00A7370}"/>
                    </a:ext>
                  </a:extLst>
                </p:cNvPr>
                <p:cNvCxnSpPr/>
                <p:nvPr/>
              </p:nvCxnSpPr>
              <p:spPr>
                <a:xfrm>
                  <a:off x="1360627" y="35494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9244A037-1C2B-4DF5-8C41-9A8CEF093795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7926E2F6-F7D8-4374-8E29-B02EF5BE9A92}"/>
                </a:ext>
              </a:extLst>
            </p:cNvPr>
            <p:cNvCxnSpPr>
              <a:cxnSpLocks/>
            </p:cNvCxnSpPr>
            <p:nvPr/>
          </p:nvCxnSpPr>
          <p:spPr>
            <a:xfrm>
              <a:off x="1512888" y="4051066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7D6EFD2F-CA7B-4909-898F-D64BCCD9A385}"/>
                </a:ext>
              </a:extLst>
            </p:cNvPr>
            <p:cNvGrpSpPr/>
            <p:nvPr/>
          </p:nvGrpSpPr>
          <p:grpSpPr>
            <a:xfrm flipV="1">
              <a:off x="2573134" y="4631037"/>
              <a:ext cx="373658" cy="220165"/>
              <a:chOff x="1360627" y="3634047"/>
              <a:chExt cx="373658" cy="220165"/>
            </a:xfrm>
          </p:grpSpPr>
          <p:grpSp>
            <p:nvGrpSpPr>
              <p:cNvPr id="107" name="Group 106">
                <a:extLst>
                  <a:ext uri="{FF2B5EF4-FFF2-40B4-BE49-F238E27FC236}">
                    <a16:creationId xmlns:a16="http://schemas.microsoft.com/office/drawing/2014/main" id="{EF98FE80-CB03-465E-969B-E9C141FCBE22}"/>
                  </a:ext>
                </a:extLst>
              </p:cNvPr>
              <p:cNvGrpSpPr/>
              <p:nvPr/>
            </p:nvGrpSpPr>
            <p:grpSpPr>
              <a:xfrm>
                <a:off x="1360627" y="3634047"/>
                <a:ext cx="365760" cy="220165"/>
                <a:chOff x="1360627" y="3634047"/>
                <a:chExt cx="365760" cy="220165"/>
              </a:xfrm>
            </p:grpSpPr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FA93002A-BD44-424C-A128-AFB43DBA65E9}"/>
                    </a:ext>
                  </a:extLst>
                </p:cNvPr>
                <p:cNvCxnSpPr/>
                <p:nvPr/>
              </p:nvCxnSpPr>
              <p:spPr>
                <a:xfrm>
                  <a:off x="1360627" y="38542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6E3701EC-CF0E-43DE-9C4F-E1BACCCFCDAA}"/>
                    </a:ext>
                  </a:extLst>
                </p:cNvPr>
                <p:cNvCxnSpPr/>
                <p:nvPr/>
              </p:nvCxnSpPr>
              <p:spPr>
                <a:xfrm>
                  <a:off x="1425247" y="36340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25CE112E-77CB-4DA7-8570-AAA2E63B40E5}"/>
                  </a:ext>
                </a:extLst>
              </p:cNvPr>
              <p:cNvGrpSpPr/>
              <p:nvPr/>
            </p:nvGrpSpPr>
            <p:grpSpPr>
              <a:xfrm>
                <a:off x="1368525" y="3707783"/>
                <a:ext cx="365760" cy="71935"/>
                <a:chOff x="1360627" y="3562112"/>
                <a:chExt cx="365760" cy="71935"/>
              </a:xfrm>
            </p:grpSpPr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B4185B4F-4BCE-4EBC-8FAA-3B785980E078}"/>
                    </a:ext>
                  </a:extLst>
                </p:cNvPr>
                <p:cNvCxnSpPr/>
                <p:nvPr/>
              </p:nvCxnSpPr>
              <p:spPr>
                <a:xfrm>
                  <a:off x="1360627" y="35621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>
                  <a:extLst>
                    <a:ext uri="{FF2B5EF4-FFF2-40B4-BE49-F238E27FC236}">
                      <a16:creationId xmlns:a16="http://schemas.microsoft.com/office/drawing/2014/main" id="{65C63B96-6AD5-4234-AB36-54D72F2EBA40}"/>
                    </a:ext>
                  </a:extLst>
                </p:cNvPr>
                <p:cNvCxnSpPr/>
                <p:nvPr/>
              </p:nvCxnSpPr>
              <p:spPr>
                <a:xfrm>
                  <a:off x="1425247" y="36340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258C57F5-1492-4CF0-AEA2-18964BC27E1E}"/>
                </a:ext>
              </a:extLst>
            </p:cNvPr>
            <p:cNvGrpSpPr/>
            <p:nvPr/>
          </p:nvGrpSpPr>
          <p:grpSpPr>
            <a:xfrm>
              <a:off x="4299822" y="5303520"/>
              <a:ext cx="365760" cy="128268"/>
              <a:chOff x="1360627" y="3631962"/>
              <a:chExt cx="365760" cy="128268"/>
            </a:xfrm>
          </p:grpSpPr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5751C4CE-D5B6-42AB-A9EC-71C961FF0596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2528DFD9-37F8-4F6A-BE6D-79C62E5DF1C1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9F1D346E-5BD4-4CED-8BCD-68B5E5632C78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4DAFE8CB-27F0-44B0-B3D3-7DAF976EEB47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id="{60EC9079-7640-4820-8224-06824D1BD476}"/>
                    </a:ext>
                  </a:extLst>
                </p:cNvPr>
                <p:cNvSpPr/>
                <p:nvPr/>
              </p:nvSpPr>
              <p:spPr>
                <a:xfrm>
                  <a:off x="2101161" y="4165340"/>
                  <a:ext cx="604832" cy="48663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id="{60EC9079-7640-4820-8224-06824D1BD47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01161" y="4165340"/>
                  <a:ext cx="604832" cy="48663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D5938F50-A95F-416D-88A3-A323792EC8CC}"/>
                    </a:ext>
                  </a:extLst>
                </p:cNvPr>
                <p:cNvSpPr/>
                <p:nvPr/>
              </p:nvSpPr>
              <p:spPr>
                <a:xfrm>
                  <a:off x="958203" y="4005831"/>
                  <a:ext cx="604832" cy="48663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D5938F50-A95F-416D-88A3-A323792EC8C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8203" y="4005831"/>
                  <a:ext cx="604832" cy="486639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0BEAB10C-07C4-4C24-B6E8-DFAE218642B6}"/>
                    </a:ext>
                  </a:extLst>
                </p:cNvPr>
                <p:cNvSpPr/>
                <p:nvPr/>
              </p:nvSpPr>
              <p:spPr>
                <a:xfrm>
                  <a:off x="2197786" y="4684169"/>
                  <a:ext cx="604832" cy="48663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0BEAB10C-07C4-4C24-B6E8-DFAE218642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97786" y="4684169"/>
                  <a:ext cx="604832" cy="486639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60AB3222-DF83-4835-B22F-888DE183D3F8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4409284"/>
              <a:ext cx="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5A5EDC7E-D667-447C-9E57-39905B2FF1B2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3888230"/>
              <a:ext cx="0" cy="5486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id="{7E02C478-CE5F-4765-A494-8722FD6645D6}"/>
                  </a:ext>
                </a:extLst>
              </p:cNvPr>
              <p:cNvSpPr/>
              <p:nvPr/>
            </p:nvSpPr>
            <p:spPr>
              <a:xfrm>
                <a:off x="919797" y="2039082"/>
                <a:ext cx="701026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𝐵𝐵</m:t>
                        </m:r>
                      </m:sub>
                    </m:sSub>
                  </m:oMath>
                </a14:m>
                <a:r>
                  <a:rPr lang="en-US" sz="1200" dirty="0"/>
                  <a:t>= 2V</a:t>
                </a:r>
              </a:p>
            </p:txBody>
          </p:sp>
        </mc:Choice>
        <mc:Fallback xmlns=""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id="{7E02C478-CE5F-4765-A494-8722FD6645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797" y="2039082"/>
                <a:ext cx="701026" cy="276999"/>
              </a:xfrm>
              <a:prstGeom prst="rect">
                <a:avLst/>
              </a:prstGeom>
              <a:blipFill>
                <a:blip r:embed="rId10"/>
                <a:stretch>
                  <a:fillRect b="-15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7399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2.22222E-6 L 0.00026 -0.16458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2" presetClass="path" presetSubtype="0" accel="25000" decel="2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2 -0.03496 L 0.01653 -0.04144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" y="-324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build="p"/>
      <p:bldP spid="69" grpId="0"/>
      <p:bldP spid="69" grpId="1"/>
      <p:bldP spid="70" grpId="0"/>
      <p:bldP spid="70" grpId="1"/>
      <p:bldP spid="83" grpId="0" build="p"/>
      <p:bldP spid="84" grpId="0" build="p"/>
      <p:bldP spid="10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44DC-4BF8-48C9-AB63-22DB3E088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6336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Common Emitter Amplifier Circuit Design – graphical solution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59A8008-4ABB-460D-81E9-9FB32C60D95A}"/>
              </a:ext>
            </a:extLst>
          </p:cNvPr>
          <p:cNvGrpSpPr/>
          <p:nvPr/>
        </p:nvGrpSpPr>
        <p:grpSpPr>
          <a:xfrm>
            <a:off x="1389421" y="1817009"/>
            <a:ext cx="7863838" cy="3962908"/>
            <a:chOff x="4758362" y="2990177"/>
            <a:chExt cx="5640086" cy="3288230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1C97B67A-9C75-43C2-ACAC-C7D796A86292}"/>
                </a:ext>
              </a:extLst>
            </p:cNvPr>
            <p:cNvGrpSpPr/>
            <p:nvPr/>
          </p:nvGrpSpPr>
          <p:grpSpPr>
            <a:xfrm>
              <a:off x="4758362" y="2990177"/>
              <a:ext cx="5640086" cy="3288230"/>
              <a:chOff x="2829811" y="4337777"/>
              <a:chExt cx="3933810" cy="2328494"/>
            </a:xfrm>
          </p:grpSpPr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98CBED0D-D0F2-4DE8-A077-1559B115B6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02085" y="4522839"/>
                <a:ext cx="0" cy="2143432"/>
              </a:xfrm>
              <a:prstGeom prst="line">
                <a:avLst/>
              </a:prstGeom>
              <a:ln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>
                <a:extLst>
                  <a:ext uri="{FF2B5EF4-FFF2-40B4-BE49-F238E27FC236}">
                    <a16:creationId xmlns:a16="http://schemas.microsoft.com/office/drawing/2014/main" id="{7D82EE0F-3BD9-4C58-B268-3C32C704B8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29811" y="6050510"/>
                <a:ext cx="393381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Content Placeholder 2">
                <a:extLst>
                  <a:ext uri="{FF2B5EF4-FFF2-40B4-BE49-F238E27FC236}">
                    <a16:creationId xmlns:a16="http://schemas.microsoft.com/office/drawing/2014/main" id="{3CD224E6-D490-42C4-B15B-605B3873527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25783" y="4337777"/>
                <a:ext cx="258038" cy="25169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C</a:t>
                </a:r>
              </a:p>
            </p:txBody>
          </p:sp>
          <p:sp>
            <p:nvSpPr>
              <p:cNvPr id="62" name="Content Placeholder 2">
                <a:extLst>
                  <a:ext uri="{FF2B5EF4-FFF2-40B4-BE49-F238E27FC236}">
                    <a16:creationId xmlns:a16="http://schemas.microsoft.com/office/drawing/2014/main" id="{C142B870-C3A3-4856-867B-A44552AF961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241969" y="5924969"/>
                <a:ext cx="1181100" cy="3087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CE</a:t>
                </a:r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FE8ECD29-87EA-476C-9A30-7753C40A2400}"/>
                </a:ext>
              </a:extLst>
            </p:cNvPr>
            <p:cNvGrpSpPr/>
            <p:nvPr/>
          </p:nvGrpSpPr>
          <p:grpSpPr>
            <a:xfrm>
              <a:off x="4819379" y="3528336"/>
              <a:ext cx="3642100" cy="2106155"/>
              <a:chOff x="8126322" y="3792682"/>
              <a:chExt cx="3386805" cy="2106155"/>
            </a:xfrm>
          </p:grpSpPr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21BF387C-4A70-44C5-8E6E-A08E20F42712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80CC0C25-1C4E-4A86-B34D-C4C7B5E8BA3F}"/>
                  </a:ext>
                </a:extLst>
              </p:cNvPr>
              <p:cNvCxnSpPr/>
              <p:nvPr/>
            </p:nvCxnSpPr>
            <p:spPr>
              <a:xfrm flipV="1">
                <a:off x="10179627" y="3792682"/>
                <a:ext cx="1333500" cy="3463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508A9385-E816-4ADB-97E3-8995E7BBDC3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8E21B57E-A6DB-490C-BF05-FD0C4E12FE22}"/>
                </a:ext>
              </a:extLst>
            </p:cNvPr>
            <p:cNvGrpSpPr/>
            <p:nvPr/>
          </p:nvGrpSpPr>
          <p:grpSpPr>
            <a:xfrm>
              <a:off x="4875508" y="3848888"/>
              <a:ext cx="3540363" cy="1727087"/>
              <a:chOff x="8126322" y="3792682"/>
              <a:chExt cx="3386805" cy="2106155"/>
            </a:xfrm>
          </p:grpSpPr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F1A915DE-A4D4-4871-A0C5-2BCE697C5F3B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37714A2D-A0B6-4356-B4EA-716FB95CF032}"/>
                  </a:ext>
                </a:extLst>
              </p:cNvPr>
              <p:cNvCxnSpPr/>
              <p:nvPr/>
            </p:nvCxnSpPr>
            <p:spPr>
              <a:xfrm flipV="1">
                <a:off x="10179627" y="3792682"/>
                <a:ext cx="1333500" cy="3463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B4A25B37-57A3-4FA6-AF2A-35D7B05058C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78508350-7916-4927-8FAE-19954A2EDDF6}"/>
                </a:ext>
              </a:extLst>
            </p:cNvPr>
            <p:cNvGrpSpPr/>
            <p:nvPr/>
          </p:nvGrpSpPr>
          <p:grpSpPr>
            <a:xfrm>
              <a:off x="4880398" y="4118138"/>
              <a:ext cx="3535473" cy="1419767"/>
              <a:chOff x="8126322" y="3792682"/>
              <a:chExt cx="3386805" cy="2106155"/>
            </a:xfrm>
          </p:grpSpPr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D7A8D8AC-4DCF-4717-AEFC-B82C4442E4C2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20265F54-F7F8-423A-ABBB-B6B377D5EF76}"/>
                  </a:ext>
                </a:extLst>
              </p:cNvPr>
              <p:cNvCxnSpPr/>
              <p:nvPr/>
            </p:nvCxnSpPr>
            <p:spPr>
              <a:xfrm flipV="1">
                <a:off x="10179627" y="3792682"/>
                <a:ext cx="1333500" cy="3463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77CE414B-F8B2-4594-BAAA-EB4910FCD21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C11E3B70-2939-43A1-B20B-BBC1AA967ACF}"/>
                </a:ext>
              </a:extLst>
            </p:cNvPr>
            <p:cNvGrpSpPr/>
            <p:nvPr/>
          </p:nvGrpSpPr>
          <p:grpSpPr>
            <a:xfrm>
              <a:off x="4913605" y="4399044"/>
              <a:ext cx="3474275" cy="1106289"/>
              <a:chOff x="8126322" y="3808026"/>
              <a:chExt cx="3425998" cy="2090811"/>
            </a:xfrm>
          </p:grpSpPr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4A7737D0-84D0-4159-8D33-B2106DF00DF4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16C218C7-F3AD-4D4C-AEAA-57ED93078E2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08026"/>
                <a:ext cx="1372693" cy="19294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B6177AE6-EA2A-463C-B99C-5C39488D874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11BDEE03-43D6-492A-BB47-C373DCEE6FF7}"/>
                </a:ext>
              </a:extLst>
            </p:cNvPr>
            <p:cNvGrpSpPr/>
            <p:nvPr/>
          </p:nvGrpSpPr>
          <p:grpSpPr>
            <a:xfrm>
              <a:off x="4926961" y="4671882"/>
              <a:ext cx="3485599" cy="824585"/>
              <a:chOff x="8126322" y="3801356"/>
              <a:chExt cx="3504941" cy="2097481"/>
            </a:xfrm>
          </p:grpSpPr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CEFD929F-1621-4598-B3EB-E853693225CB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7A388F3F-AC6D-4055-B1BC-EEA9955614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01356"/>
                <a:ext cx="1451636" cy="2596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C0796E9A-0084-4D9C-9B28-1F6D047C3BA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CA49A48-DA61-4766-B3A2-78DF7356AA29}"/>
                </a:ext>
              </a:extLst>
            </p:cNvPr>
            <p:cNvGrpSpPr/>
            <p:nvPr/>
          </p:nvGrpSpPr>
          <p:grpSpPr>
            <a:xfrm>
              <a:off x="5004008" y="4946284"/>
              <a:ext cx="3387908" cy="504898"/>
              <a:chOff x="8126322" y="3813237"/>
              <a:chExt cx="3577879" cy="2085600"/>
            </a:xfrm>
          </p:grpSpPr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CA3BC3EC-344C-4484-912A-C930D43A66E5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C45044FF-7489-451D-807F-CC011CB30F0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13237"/>
                <a:ext cx="1524574" cy="1408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E231FE53-2945-4C5C-B747-2F7CD1199EE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716EEE17-56BC-488B-B94E-4339D7B93F99}"/>
                </a:ext>
              </a:extLst>
            </p:cNvPr>
            <p:cNvGrpSpPr/>
            <p:nvPr/>
          </p:nvGrpSpPr>
          <p:grpSpPr>
            <a:xfrm>
              <a:off x="5009038" y="5168648"/>
              <a:ext cx="3339094" cy="286284"/>
              <a:chOff x="8126322" y="3827318"/>
              <a:chExt cx="3617140" cy="2071519"/>
            </a:xfrm>
          </p:grpSpPr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CFF8B7F8-293D-4552-A79D-CE9350550064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99B5463B-BA10-4652-A3D1-99126F2A06F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27320"/>
                <a:ext cx="1563835" cy="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CFAC094-5FDD-4701-9CD3-0362E159FEB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FD18F0FA-4C70-4EA4-99DA-B5FE6CC3567A}"/>
                </a:ext>
              </a:extLst>
            </p:cNvPr>
            <p:cNvGrpSpPr/>
            <p:nvPr/>
          </p:nvGrpSpPr>
          <p:grpSpPr>
            <a:xfrm>
              <a:off x="4965625" y="5324910"/>
              <a:ext cx="3382509" cy="107011"/>
              <a:chOff x="8126322" y="3703738"/>
              <a:chExt cx="3664170" cy="2195099"/>
            </a:xfrm>
          </p:grpSpPr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44B19C6C-1CFD-4295-AEAB-CA02403ECBA5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84E5CCF3-E03F-4B5E-9526-61502A16F81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703738"/>
                <a:ext cx="1610865" cy="1236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CCA27D56-6524-4CCD-8F1D-F578A0366E6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4" name="Content Placeholder 2">
            <a:extLst>
              <a:ext uri="{FF2B5EF4-FFF2-40B4-BE49-F238E27FC236}">
                <a16:creationId xmlns:a16="http://schemas.microsoft.com/office/drawing/2014/main" id="{61C02FDC-FCA7-48E0-A688-239DF0619A21}"/>
              </a:ext>
            </a:extLst>
          </p:cNvPr>
          <p:cNvSpPr txBox="1">
            <a:spLocks/>
          </p:cNvSpPr>
          <p:nvPr/>
        </p:nvSpPr>
        <p:spPr>
          <a:xfrm>
            <a:off x="7312833" y="2968407"/>
            <a:ext cx="2519333" cy="611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C  </a:t>
            </a:r>
            <a:r>
              <a:rPr lang="en-US" sz="2000" dirty="0"/>
              <a:t>= </a:t>
            </a:r>
            <a:r>
              <a:rPr lang="en-US" sz="2000" dirty="0" err="1"/>
              <a:t>V</a:t>
            </a:r>
            <a:r>
              <a:rPr lang="en-US" sz="2000" baseline="-25000" dirty="0" err="1"/>
              <a:t>cc</a:t>
            </a:r>
            <a:r>
              <a:rPr lang="en-US" sz="2000" dirty="0"/>
              <a:t> / R</a:t>
            </a:r>
            <a:r>
              <a:rPr lang="en-US" sz="2000" baseline="-25000" dirty="0"/>
              <a:t>C</a:t>
            </a:r>
            <a:r>
              <a:rPr lang="en-US" sz="2000" dirty="0"/>
              <a:t> - V</a:t>
            </a:r>
            <a:r>
              <a:rPr lang="en-US" sz="2000" baseline="-25000" dirty="0"/>
              <a:t>CE</a:t>
            </a:r>
            <a:r>
              <a:rPr lang="en-US" sz="2000" dirty="0"/>
              <a:t> / R</a:t>
            </a:r>
            <a:r>
              <a:rPr lang="en-US" sz="2000" baseline="-25000" dirty="0"/>
              <a:t>C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D7219BC5-E4B8-4856-B760-90AB3002B023}"/>
              </a:ext>
            </a:extLst>
          </p:cNvPr>
          <p:cNvCxnSpPr>
            <a:cxnSpLocks/>
          </p:cNvCxnSpPr>
          <p:nvPr/>
        </p:nvCxnSpPr>
        <p:spPr>
          <a:xfrm>
            <a:off x="3739003" y="3821941"/>
            <a:ext cx="2743200" cy="914400"/>
          </a:xfrm>
          <a:prstGeom prst="line">
            <a:avLst/>
          </a:prstGeom>
          <a:ln w="127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8D90C03D-F472-4AE2-A337-5DE94E44C15D}"/>
              </a:ext>
            </a:extLst>
          </p:cNvPr>
          <p:cNvSpPr txBox="1">
            <a:spLocks/>
          </p:cNvSpPr>
          <p:nvPr/>
        </p:nvSpPr>
        <p:spPr>
          <a:xfrm>
            <a:off x="2950141" y="3419390"/>
            <a:ext cx="738649" cy="384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 err="1">
                <a:solidFill>
                  <a:srgbClr val="00B050"/>
                </a:solidFill>
              </a:rPr>
              <a:t>V</a:t>
            </a:r>
            <a:r>
              <a:rPr lang="en-US" sz="1600" baseline="-25000" dirty="0" err="1">
                <a:solidFill>
                  <a:srgbClr val="00B050"/>
                </a:solidFill>
              </a:rPr>
              <a:t>cc</a:t>
            </a:r>
            <a:r>
              <a:rPr lang="en-US" sz="1600" dirty="0">
                <a:solidFill>
                  <a:srgbClr val="00B050"/>
                </a:solidFill>
              </a:rPr>
              <a:t> /R</a:t>
            </a:r>
            <a:r>
              <a:rPr lang="en-US" sz="1600" baseline="-25000" dirty="0">
                <a:solidFill>
                  <a:srgbClr val="00B050"/>
                </a:solidFill>
              </a:rPr>
              <a:t>C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BE1DB626-B526-44BA-9946-1FD2EDEB1A29}"/>
              </a:ext>
            </a:extLst>
          </p:cNvPr>
          <p:cNvCxnSpPr>
            <a:cxnSpLocks/>
          </p:cNvCxnSpPr>
          <p:nvPr/>
        </p:nvCxnSpPr>
        <p:spPr>
          <a:xfrm flipH="1">
            <a:off x="8987346" y="4320527"/>
            <a:ext cx="323567" cy="11512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6" name="Group 75">
            <a:extLst>
              <a:ext uri="{FF2B5EF4-FFF2-40B4-BE49-F238E27FC236}">
                <a16:creationId xmlns:a16="http://schemas.microsoft.com/office/drawing/2014/main" id="{20B9E0E9-7411-4E05-A4C1-7414AE106203}"/>
              </a:ext>
            </a:extLst>
          </p:cNvPr>
          <p:cNvGrpSpPr/>
          <p:nvPr/>
        </p:nvGrpSpPr>
        <p:grpSpPr>
          <a:xfrm>
            <a:off x="9366770" y="2548105"/>
            <a:ext cx="1778910" cy="414836"/>
            <a:chOff x="10573695" y="5346830"/>
            <a:chExt cx="1275865" cy="344211"/>
          </a:xfrm>
        </p:grpSpPr>
        <p:sp>
          <p:nvSpPr>
            <p:cNvPr id="73" name="Content Placeholder 2">
              <a:extLst>
                <a:ext uri="{FF2B5EF4-FFF2-40B4-BE49-F238E27FC236}">
                  <a16:creationId xmlns:a16="http://schemas.microsoft.com/office/drawing/2014/main" id="{88E9717C-6D46-4760-97EE-7A3FF6860F8C}"/>
                </a:ext>
              </a:extLst>
            </p:cNvPr>
            <p:cNvSpPr txBox="1">
              <a:spLocks/>
            </p:cNvSpPr>
            <p:nvPr/>
          </p:nvSpPr>
          <p:spPr>
            <a:xfrm>
              <a:off x="10858039" y="5346830"/>
              <a:ext cx="991521" cy="29640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200" dirty="0">
                  <a:solidFill>
                    <a:srgbClr val="00B050"/>
                  </a:solidFill>
                </a:rPr>
                <a:t>slope = -1 /R</a:t>
              </a:r>
              <a:r>
                <a:rPr lang="en-US" sz="1200" baseline="-25000" dirty="0">
                  <a:solidFill>
                    <a:srgbClr val="00B050"/>
                  </a:solidFill>
                </a:rPr>
                <a:t>C</a:t>
              </a:r>
            </a:p>
          </p:txBody>
        </p: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A80DBCEB-F34C-4DF3-B5FD-59718782A3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573695" y="5543336"/>
              <a:ext cx="409984" cy="147705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4FAABDCB-E1E8-4622-911C-C3F4E955CCAE}"/>
              </a:ext>
            </a:extLst>
          </p:cNvPr>
          <p:cNvGrpSpPr/>
          <p:nvPr/>
        </p:nvGrpSpPr>
        <p:grpSpPr>
          <a:xfrm>
            <a:off x="8181100" y="3449244"/>
            <a:ext cx="1757298" cy="654298"/>
            <a:chOff x="10552063" y="4899565"/>
            <a:chExt cx="1260365" cy="542905"/>
          </a:xfrm>
        </p:grpSpPr>
        <p:sp>
          <p:nvSpPr>
            <p:cNvPr id="78" name="Content Placeholder 2">
              <a:extLst>
                <a:ext uri="{FF2B5EF4-FFF2-40B4-BE49-F238E27FC236}">
                  <a16:creationId xmlns:a16="http://schemas.microsoft.com/office/drawing/2014/main" id="{37718BB8-D2B5-4D44-818E-AF4440E68775}"/>
                </a:ext>
              </a:extLst>
            </p:cNvPr>
            <p:cNvSpPr txBox="1">
              <a:spLocks/>
            </p:cNvSpPr>
            <p:nvPr/>
          </p:nvSpPr>
          <p:spPr>
            <a:xfrm>
              <a:off x="10820907" y="5100192"/>
              <a:ext cx="991521" cy="34227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baseline="-25000" dirty="0">
                  <a:solidFill>
                    <a:srgbClr val="00B050"/>
                  </a:solidFill>
                </a:rPr>
                <a:t>intercept</a:t>
              </a:r>
            </a:p>
          </p:txBody>
        </p:sp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33EE33D8-1C0E-40F8-A5B3-390CF9416B1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552063" y="4899565"/>
              <a:ext cx="240906" cy="260436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Content Placeholder 2">
            <a:extLst>
              <a:ext uri="{FF2B5EF4-FFF2-40B4-BE49-F238E27FC236}">
                <a16:creationId xmlns:a16="http://schemas.microsoft.com/office/drawing/2014/main" id="{240A5F25-E875-40AA-8FDD-748525714FAF}"/>
              </a:ext>
            </a:extLst>
          </p:cNvPr>
          <p:cNvSpPr txBox="1">
            <a:spLocks/>
          </p:cNvSpPr>
          <p:nvPr/>
        </p:nvSpPr>
        <p:spPr>
          <a:xfrm>
            <a:off x="6006772" y="1132440"/>
            <a:ext cx="6105954" cy="523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Use the given value for </a:t>
            </a:r>
            <a:r>
              <a:rPr lang="en-US" sz="2400" dirty="0" err="1"/>
              <a:t>R</a:t>
            </a:r>
            <a:r>
              <a:rPr lang="en-US" sz="2400" baseline="-25000" dirty="0" err="1"/>
              <a:t>c</a:t>
            </a:r>
            <a:r>
              <a:rPr lang="en-US" sz="2400" baseline="-25000" dirty="0"/>
              <a:t> </a:t>
            </a:r>
            <a:r>
              <a:rPr lang="en-US" sz="2400" dirty="0"/>
              <a:t>to plot the load line  </a:t>
            </a:r>
          </a:p>
          <a:p>
            <a:pPr marL="0" indent="0">
              <a:buNone/>
            </a:pPr>
            <a:endParaRPr lang="en-US" sz="2400" baseline="-25000" dirty="0"/>
          </a:p>
        </p:txBody>
      </p: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id="{A93E9F90-9E10-4791-BC68-0C4772D3A5E8}"/>
              </a:ext>
            </a:extLst>
          </p:cNvPr>
          <p:cNvSpPr txBox="1">
            <a:spLocks/>
          </p:cNvSpPr>
          <p:nvPr/>
        </p:nvSpPr>
        <p:spPr>
          <a:xfrm>
            <a:off x="3838225" y="5174348"/>
            <a:ext cx="7757409" cy="811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Keep </a:t>
            </a:r>
            <a:r>
              <a:rPr lang="en-US" sz="2400" dirty="0" err="1"/>
              <a:t>R</a:t>
            </a:r>
            <a:r>
              <a:rPr lang="en-US" sz="2400" baseline="-25000" dirty="0" err="1"/>
              <a:t>c</a:t>
            </a:r>
            <a:r>
              <a:rPr lang="en-US" sz="2400" dirty="0"/>
              <a:t> the same and adjust V</a:t>
            </a:r>
            <a:r>
              <a:rPr lang="en-US" sz="2400" baseline="-25000" dirty="0"/>
              <a:t>CC</a:t>
            </a:r>
            <a:r>
              <a:rPr lang="en-US" sz="2400" dirty="0"/>
              <a:t> until the intersection of the load line and the base current curve is centered</a:t>
            </a:r>
          </a:p>
        </p:txBody>
      </p:sp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43E3B7D6-2002-4824-87ED-5EE9A0F105BB}"/>
              </a:ext>
            </a:extLst>
          </p:cNvPr>
          <p:cNvSpPr txBox="1">
            <a:spLocks/>
          </p:cNvSpPr>
          <p:nvPr/>
        </p:nvSpPr>
        <p:spPr>
          <a:xfrm>
            <a:off x="6335155" y="4757469"/>
            <a:ext cx="751457" cy="4308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 err="1">
                <a:solidFill>
                  <a:srgbClr val="00B050"/>
                </a:solidFill>
              </a:rPr>
              <a:t>V</a:t>
            </a:r>
            <a:r>
              <a:rPr lang="en-US" sz="1600" baseline="-25000" dirty="0" err="1">
                <a:solidFill>
                  <a:srgbClr val="00B050"/>
                </a:solidFill>
              </a:rPr>
              <a:t>cc</a:t>
            </a:r>
            <a:endParaRPr lang="en-US" sz="1600" baseline="-25000" dirty="0">
              <a:solidFill>
                <a:srgbClr val="00B050"/>
              </a:solidFill>
            </a:endParaRP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3304AF1-E60A-435F-9F18-2C0D260D4517}"/>
              </a:ext>
            </a:extLst>
          </p:cNvPr>
          <p:cNvGrpSpPr/>
          <p:nvPr/>
        </p:nvGrpSpPr>
        <p:grpSpPr>
          <a:xfrm>
            <a:off x="180596" y="992650"/>
            <a:ext cx="3337554" cy="1572952"/>
            <a:chOff x="137700" y="2668386"/>
            <a:chExt cx="6019591" cy="2763402"/>
          </a:xfrm>
        </p:grpSpPr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043991ED-9112-4AFC-A19D-CF6F6E40AEF7}"/>
                </a:ext>
              </a:extLst>
            </p:cNvPr>
            <p:cNvGrpSpPr/>
            <p:nvPr/>
          </p:nvGrpSpPr>
          <p:grpSpPr>
            <a:xfrm>
              <a:off x="5058552" y="2831728"/>
              <a:ext cx="298207" cy="660991"/>
              <a:chOff x="4147623" y="3602364"/>
              <a:chExt cx="297702" cy="797860"/>
            </a:xfrm>
          </p:grpSpPr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id="{43B61999-DD35-4B5E-B44A-4817942C42F3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F558C24F-0146-4BA5-876F-058893A1EE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6F83CC19-DEC7-43C3-B5BD-B5B6B09720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id="{375C087C-B791-4B09-B6D9-A27A88B0C166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49" name="Straight Connector 148">
                  <a:extLst>
                    <a:ext uri="{FF2B5EF4-FFF2-40B4-BE49-F238E27FC236}">
                      <a16:creationId xmlns:a16="http://schemas.microsoft.com/office/drawing/2014/main" id="{831484A0-D177-48F7-9123-90A0ADA44E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Straight Connector 149">
                  <a:extLst>
                    <a:ext uri="{FF2B5EF4-FFF2-40B4-BE49-F238E27FC236}">
                      <a16:creationId xmlns:a16="http://schemas.microsoft.com/office/drawing/2014/main" id="{9BDB776D-5F5E-476B-979D-F463E9985D1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5" name="Group 144">
                <a:extLst>
                  <a:ext uri="{FF2B5EF4-FFF2-40B4-BE49-F238E27FC236}">
                    <a16:creationId xmlns:a16="http://schemas.microsoft.com/office/drawing/2014/main" id="{ED43E133-5C94-40C3-A785-E7F0314687F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F993ECD6-CBA1-4FA5-9115-FACF259E53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Straight Connector 147">
                  <a:extLst>
                    <a:ext uri="{FF2B5EF4-FFF2-40B4-BE49-F238E27FC236}">
                      <a16:creationId xmlns:a16="http://schemas.microsoft.com/office/drawing/2014/main" id="{3D10EE81-2E6E-4E9C-B46D-770D6F0C53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AD63FE40-FAEC-4A84-9C1B-CE6297E0570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EEE1C7EE-73ED-4565-AFA4-58A4EFE29463}"/>
                </a:ext>
              </a:extLst>
            </p:cNvPr>
            <p:cNvCxnSpPr>
              <a:cxnSpLocks/>
            </p:cNvCxnSpPr>
            <p:nvPr/>
          </p:nvCxnSpPr>
          <p:spPr>
            <a:xfrm>
              <a:off x="5210559" y="2669526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66D3D7A6-C362-48F4-B5C2-E44246023170}"/>
                </a:ext>
              </a:extLst>
            </p:cNvPr>
            <p:cNvCxnSpPr/>
            <p:nvPr/>
          </p:nvCxnSpPr>
          <p:spPr>
            <a:xfrm flipV="1">
              <a:off x="5226945" y="352557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84A33D2F-FD8F-4E5C-A7BF-FA7F0281EBBF}"/>
                    </a:ext>
                  </a:extLst>
                </p:cNvPr>
                <p:cNvSpPr/>
                <p:nvPr/>
              </p:nvSpPr>
              <p:spPr>
                <a:xfrm>
                  <a:off x="4497696" y="4200065"/>
                  <a:ext cx="782233" cy="48663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𝑏𝑒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84A33D2F-FD8F-4E5C-A7BF-FA7F0281EBB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97696" y="4200065"/>
                  <a:ext cx="782233" cy="486639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id="{5DF5F0CE-61D6-4C25-B7D8-2D2B243F687A}"/>
                    </a:ext>
                  </a:extLst>
                </p:cNvPr>
                <p:cNvSpPr/>
                <p:nvPr/>
              </p:nvSpPr>
              <p:spPr>
                <a:xfrm>
                  <a:off x="5332755" y="280767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id="{5DF5F0CE-61D6-4C25-B7D8-2D2B243F687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2755" y="280767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 r="-50847" b="-735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id="{BB72B086-EAAF-4D64-9AD3-8D09C69A0218}"/>
                    </a:ext>
                  </a:extLst>
                </p:cNvPr>
                <p:cNvSpPr/>
                <p:nvPr/>
              </p:nvSpPr>
              <p:spPr>
                <a:xfrm>
                  <a:off x="2998995" y="3385931"/>
                  <a:ext cx="1726488" cy="45960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1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1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1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100" b="0" i="1" smtClean="0">
                            <a:latin typeface="Cambria Math" panose="02040503050406030204" pitchFamily="18" charset="0"/>
                          </a:rPr>
                          <m:t>=100</m:t>
                        </m:r>
                        <m:r>
                          <a:rPr lang="en-US" sz="11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nor/>
                          </m:rPr>
                          <a:rPr lang="en-US" sz="1100"/>
                          <m:t>Ω</m:t>
                        </m:r>
                      </m:oMath>
                    </m:oMathPara>
                  </a14:m>
                  <a:endParaRPr lang="en-US" sz="1100" dirty="0"/>
                </a:p>
              </p:txBody>
            </p:sp>
          </mc:Choice>
          <mc:Fallback xmlns=""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id="{BB72B086-EAAF-4D64-9AD3-8D09C69A021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8995" y="3385931"/>
                  <a:ext cx="1726488" cy="459603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id="{D44E27F9-0236-4AA4-8C7E-758C6C99C1C1}"/>
                    </a:ext>
                  </a:extLst>
                </p:cNvPr>
                <p:cNvSpPr/>
                <p:nvPr/>
              </p:nvSpPr>
              <p:spPr>
                <a:xfrm>
                  <a:off x="928091" y="3449232"/>
                  <a:ext cx="604832" cy="48663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id="{D44E27F9-0236-4AA4-8C7E-758C6C99C1C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8091" y="3449232"/>
                  <a:ext cx="604832" cy="48663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8" name="Rectangle 87">
                  <a:extLst>
                    <a:ext uri="{FF2B5EF4-FFF2-40B4-BE49-F238E27FC236}">
                      <a16:creationId xmlns:a16="http://schemas.microsoft.com/office/drawing/2014/main" id="{1E718C11-72F0-4C78-9B7C-7C7EE6A362F1}"/>
                    </a:ext>
                  </a:extLst>
                </p:cNvPr>
                <p:cNvSpPr/>
                <p:nvPr/>
              </p:nvSpPr>
              <p:spPr>
                <a:xfrm>
                  <a:off x="3531125" y="2830859"/>
                  <a:ext cx="1640911" cy="45960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1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1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1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a14:m>
                  <a:r>
                    <a:rPr lang="en-US" sz="1100" dirty="0"/>
                    <a:t> </a:t>
                  </a:r>
                  <a14:m>
                    <m:oMath xmlns:m="http://schemas.openxmlformats.org/officeDocument/2006/math">
                      <m:r>
                        <a:rPr lang="en-US" sz="11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6.2 </m:t>
                      </m:r>
                      <m:r>
                        <a:rPr lang="en-US" sz="1100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nor/>
                        </m:rPr>
                        <a:rPr lang="en-US" sz="1100"/>
                        <m:t>Ω</m:t>
                      </m:r>
                    </m:oMath>
                  </a14:m>
                  <a:endParaRPr lang="en-US" sz="1100" dirty="0"/>
                </a:p>
              </p:txBody>
            </p:sp>
          </mc:Choice>
          <mc:Fallback xmlns="">
            <p:sp>
              <p:nvSpPr>
                <p:cNvPr id="88" name="Rectangle 87">
                  <a:extLst>
                    <a:ext uri="{FF2B5EF4-FFF2-40B4-BE49-F238E27FC236}">
                      <a16:creationId xmlns:a16="http://schemas.microsoft.com/office/drawing/2014/main" id="{1E718C11-72F0-4C78-9B7C-7C7EE6A362F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31125" y="2830859"/>
                  <a:ext cx="1640911" cy="459603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A03D8849-D4C9-47CF-BEF0-7E8382A1DF32}"/>
                    </a:ext>
                  </a:extLst>
                </p:cNvPr>
                <p:cNvSpPr/>
                <p:nvPr/>
              </p:nvSpPr>
              <p:spPr>
                <a:xfrm>
                  <a:off x="137700" y="3762510"/>
                  <a:ext cx="1233140" cy="48663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sz="1200" dirty="0"/>
                    <a:t>= 8V</a:t>
                  </a:r>
                </a:p>
              </p:txBody>
            </p:sp>
          </mc:Choice>
          <mc:Fallback xmlns=""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A03D8849-D4C9-47CF-BEF0-7E8382A1DF3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7700" y="3762510"/>
                  <a:ext cx="1233140" cy="486639"/>
                </a:xfrm>
                <a:prstGeom prst="rect">
                  <a:avLst/>
                </a:prstGeom>
                <a:blipFill>
                  <a:blip r:embed="rId7"/>
                  <a:stretch>
                    <a:fillRect b="-1777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093B1317-D91A-4C8B-8529-4FDD54EF2C84}"/>
                </a:ext>
              </a:extLst>
            </p:cNvPr>
            <p:cNvCxnSpPr/>
            <p:nvPr/>
          </p:nvCxnSpPr>
          <p:spPr>
            <a:xfrm>
              <a:off x="4482702" y="5030751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82ADF39-2DA8-47BF-B02E-75F14C26D4D2}"/>
                </a:ext>
              </a:extLst>
            </p:cNvPr>
            <p:cNvGrpSpPr/>
            <p:nvPr/>
          </p:nvGrpSpPr>
          <p:grpSpPr>
            <a:xfrm>
              <a:off x="1495046" y="2668386"/>
              <a:ext cx="3734917" cy="2364471"/>
              <a:chOff x="1495046" y="2668386"/>
              <a:chExt cx="3734917" cy="2364471"/>
            </a:xfrm>
          </p:grpSpPr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5C8D980B-B35F-45A0-A391-825CF6F379B0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2369"/>
                <a:chOff x="-1462258" y="2775489"/>
                <a:chExt cx="3734917" cy="2362369"/>
              </a:xfrm>
            </p:grpSpPr>
            <p:grpSp>
              <p:nvGrpSpPr>
                <p:cNvPr id="134" name="Group 133">
                  <a:extLst>
                    <a:ext uri="{FF2B5EF4-FFF2-40B4-BE49-F238E27FC236}">
                      <a16:creationId xmlns:a16="http://schemas.microsoft.com/office/drawing/2014/main" id="{5256DDC0-7541-488A-8A60-ED7EB6463FDE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015002" y="3880200"/>
                  <a:ext cx="1538034" cy="977281"/>
                  <a:chOff x="8441531" y="3428998"/>
                  <a:chExt cx="1538034" cy="977281"/>
                </a:xfrm>
              </p:grpSpPr>
              <p:cxnSp>
                <p:nvCxnSpPr>
                  <p:cNvPr id="137" name="Straight Connector 136">
                    <a:extLst>
                      <a:ext uri="{FF2B5EF4-FFF2-40B4-BE49-F238E27FC236}">
                        <a16:creationId xmlns:a16="http://schemas.microsoft.com/office/drawing/2014/main" id="{6B79BBBA-D215-4662-ACE1-1616C55746E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8841927" y="3028604"/>
                    <a:ext cx="0" cy="80079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384C0BC7-C7E8-4DFB-8E32-F222D157C48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V="1">
                    <a:off x="9945203" y="3397653"/>
                    <a:ext cx="3017" cy="6570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Straight Connector 138">
                    <a:extLst>
                      <a:ext uri="{FF2B5EF4-FFF2-40B4-BE49-F238E27FC236}">
                        <a16:creationId xmlns:a16="http://schemas.microsoft.com/office/drawing/2014/main" id="{917B7403-B642-444C-B35A-9E3CE9C99075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Straight Arrow Connector 139">
                    <a:extLst>
                      <a:ext uri="{FF2B5EF4-FFF2-40B4-BE49-F238E27FC236}">
                        <a16:creationId xmlns:a16="http://schemas.microsoft.com/office/drawing/2014/main" id="{7CC2C37A-A0E9-42D3-9666-CB43A709016B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Straight Connector 140">
                    <a:extLst>
                      <a:ext uri="{FF2B5EF4-FFF2-40B4-BE49-F238E27FC236}">
                        <a16:creationId xmlns:a16="http://schemas.microsoft.com/office/drawing/2014/main" id="{C38FBE9A-D10D-4D66-8E7F-F913E2FB3B1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2" name="Straight Connector 141">
                    <a:extLst>
                      <a:ext uri="{FF2B5EF4-FFF2-40B4-BE49-F238E27FC236}">
                        <a16:creationId xmlns:a16="http://schemas.microsoft.com/office/drawing/2014/main" id="{FC9F281C-73C0-451F-9DD5-D1EA33DC384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D3B36B36-6968-493E-91E0-ADAA503362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1405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>
                  <a:extLst>
                    <a:ext uri="{FF2B5EF4-FFF2-40B4-BE49-F238E27FC236}">
                      <a16:creationId xmlns:a16="http://schemas.microsoft.com/office/drawing/2014/main" id="{4D2FA7AC-2D1D-4F08-9113-164EFBE131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0" name="Group 119">
                <a:extLst>
                  <a:ext uri="{FF2B5EF4-FFF2-40B4-BE49-F238E27FC236}">
                    <a16:creationId xmlns:a16="http://schemas.microsoft.com/office/drawing/2014/main" id="{106A10F0-5597-4C6D-823E-3AAD6844F4FA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24" name="Group 123">
                  <a:extLst>
                    <a:ext uri="{FF2B5EF4-FFF2-40B4-BE49-F238E27FC236}">
                      <a16:creationId xmlns:a16="http://schemas.microsoft.com/office/drawing/2014/main" id="{AE053150-4F59-4075-9138-899F7EC9096A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32" name="Straight Connector 131">
                    <a:extLst>
                      <a:ext uri="{FF2B5EF4-FFF2-40B4-BE49-F238E27FC236}">
                        <a16:creationId xmlns:a16="http://schemas.microsoft.com/office/drawing/2014/main" id="{EB211C33-9404-4243-B531-CD11FFB7B8A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" name="Straight Connector 132">
                    <a:extLst>
                      <a:ext uri="{FF2B5EF4-FFF2-40B4-BE49-F238E27FC236}">
                        <a16:creationId xmlns:a16="http://schemas.microsoft.com/office/drawing/2014/main" id="{01458FFF-8B44-4B8A-BAFB-A7F4BF7AB58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5" name="Group 124">
                  <a:extLst>
                    <a:ext uri="{FF2B5EF4-FFF2-40B4-BE49-F238E27FC236}">
                      <a16:creationId xmlns:a16="http://schemas.microsoft.com/office/drawing/2014/main" id="{FA86A132-673F-4FEE-9690-096F1E2D3C34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0" name="Straight Connector 129">
                    <a:extLst>
                      <a:ext uri="{FF2B5EF4-FFF2-40B4-BE49-F238E27FC236}">
                        <a16:creationId xmlns:a16="http://schemas.microsoft.com/office/drawing/2014/main" id="{AE9DF55A-7991-473E-8A06-6AEBBFEEA8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1" name="Straight Connector 130">
                    <a:extLst>
                      <a:ext uri="{FF2B5EF4-FFF2-40B4-BE49-F238E27FC236}">
                        <a16:creationId xmlns:a16="http://schemas.microsoft.com/office/drawing/2014/main" id="{F45D8648-BA1F-4AA0-9891-37757D0AE82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6" name="Group 125">
                  <a:extLst>
                    <a:ext uri="{FF2B5EF4-FFF2-40B4-BE49-F238E27FC236}">
                      <a16:creationId xmlns:a16="http://schemas.microsoft.com/office/drawing/2014/main" id="{9391D9C6-2DEF-40FF-BEB1-84F8823F14D0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9354C5BB-423B-4CF1-AEBA-7BB82CE2AE0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4BA045ED-7239-4903-B037-2092E4ACA0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7E279AAB-1E83-4BD7-93DA-D7D88329C8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D0FD5E40-AA24-436E-BC55-4F1E8AA21D8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8830" y="2689465"/>
                <a:ext cx="4058" cy="114220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E086732D-AAD1-452F-A769-4AFE0405E9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63" y="4849977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47F1E42F-1CD6-4B28-92D8-441FA41D1AB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A3AD0411-CB7A-490F-A533-AE9D34AF1DDC}"/>
                </a:ext>
              </a:extLst>
            </p:cNvPr>
            <p:cNvGrpSpPr/>
            <p:nvPr/>
          </p:nvGrpSpPr>
          <p:grpSpPr>
            <a:xfrm flipV="1">
              <a:off x="1326070" y="3831871"/>
              <a:ext cx="373658" cy="229817"/>
              <a:chOff x="1360627" y="3621347"/>
              <a:chExt cx="373658" cy="229817"/>
            </a:xfrm>
          </p:grpSpPr>
          <p:grpSp>
            <p:nvGrpSpPr>
              <p:cNvPr id="113" name="Group 112">
                <a:extLst>
                  <a:ext uri="{FF2B5EF4-FFF2-40B4-BE49-F238E27FC236}">
                    <a16:creationId xmlns:a16="http://schemas.microsoft.com/office/drawing/2014/main" id="{C10FF6CF-32B9-4B36-A1F5-BF6501F86966}"/>
                  </a:ext>
                </a:extLst>
              </p:cNvPr>
              <p:cNvGrpSpPr/>
              <p:nvPr/>
            </p:nvGrpSpPr>
            <p:grpSpPr>
              <a:xfrm>
                <a:off x="1360627" y="3621347"/>
                <a:ext cx="365760" cy="229817"/>
                <a:chOff x="1360627" y="3621347"/>
                <a:chExt cx="365760" cy="229817"/>
              </a:xfrm>
            </p:grpSpPr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4C824795-1CD5-47A2-95E7-5F48EF5E9472}"/>
                    </a:ext>
                  </a:extLst>
                </p:cNvPr>
                <p:cNvCxnSpPr/>
                <p:nvPr/>
              </p:nvCxnSpPr>
              <p:spPr>
                <a:xfrm>
                  <a:off x="1360627" y="385116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0C9C7B58-0391-44ED-998C-E79C3BA9BE19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4" name="Group 113">
                <a:extLst>
                  <a:ext uri="{FF2B5EF4-FFF2-40B4-BE49-F238E27FC236}">
                    <a16:creationId xmlns:a16="http://schemas.microsoft.com/office/drawing/2014/main" id="{4676526B-8D7E-417E-AC06-62646CE41ABF}"/>
                  </a:ext>
                </a:extLst>
              </p:cNvPr>
              <p:cNvGrpSpPr/>
              <p:nvPr/>
            </p:nvGrpSpPr>
            <p:grpSpPr>
              <a:xfrm>
                <a:off x="1368525" y="3695083"/>
                <a:ext cx="365760" cy="71935"/>
                <a:chOff x="1360627" y="3549412"/>
                <a:chExt cx="365760" cy="71935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1D8DDAAE-D8A8-4D1A-AF64-4938B00A7370}"/>
                    </a:ext>
                  </a:extLst>
                </p:cNvPr>
                <p:cNvCxnSpPr/>
                <p:nvPr/>
              </p:nvCxnSpPr>
              <p:spPr>
                <a:xfrm>
                  <a:off x="1360627" y="35494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9244A037-1C2B-4DF5-8C41-9A8CEF093795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7926E2F6-F7D8-4374-8E29-B02EF5BE9A92}"/>
                </a:ext>
              </a:extLst>
            </p:cNvPr>
            <p:cNvCxnSpPr>
              <a:cxnSpLocks/>
            </p:cNvCxnSpPr>
            <p:nvPr/>
          </p:nvCxnSpPr>
          <p:spPr>
            <a:xfrm>
              <a:off x="1512888" y="4051066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7D6EFD2F-CA7B-4909-898F-D64BCCD9A385}"/>
                </a:ext>
              </a:extLst>
            </p:cNvPr>
            <p:cNvGrpSpPr/>
            <p:nvPr/>
          </p:nvGrpSpPr>
          <p:grpSpPr>
            <a:xfrm flipV="1">
              <a:off x="2573134" y="4631037"/>
              <a:ext cx="373658" cy="220165"/>
              <a:chOff x="1360627" y="3634047"/>
              <a:chExt cx="373658" cy="220165"/>
            </a:xfrm>
          </p:grpSpPr>
          <p:grpSp>
            <p:nvGrpSpPr>
              <p:cNvPr id="107" name="Group 106">
                <a:extLst>
                  <a:ext uri="{FF2B5EF4-FFF2-40B4-BE49-F238E27FC236}">
                    <a16:creationId xmlns:a16="http://schemas.microsoft.com/office/drawing/2014/main" id="{EF98FE80-CB03-465E-969B-E9C141FCBE22}"/>
                  </a:ext>
                </a:extLst>
              </p:cNvPr>
              <p:cNvGrpSpPr/>
              <p:nvPr/>
            </p:nvGrpSpPr>
            <p:grpSpPr>
              <a:xfrm>
                <a:off x="1360627" y="3634047"/>
                <a:ext cx="365760" cy="220165"/>
                <a:chOff x="1360627" y="3634047"/>
                <a:chExt cx="365760" cy="220165"/>
              </a:xfrm>
            </p:grpSpPr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FA93002A-BD44-424C-A128-AFB43DBA65E9}"/>
                    </a:ext>
                  </a:extLst>
                </p:cNvPr>
                <p:cNvCxnSpPr/>
                <p:nvPr/>
              </p:nvCxnSpPr>
              <p:spPr>
                <a:xfrm>
                  <a:off x="1360627" y="38542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6E3701EC-CF0E-43DE-9C4F-E1BACCCFCDAA}"/>
                    </a:ext>
                  </a:extLst>
                </p:cNvPr>
                <p:cNvCxnSpPr/>
                <p:nvPr/>
              </p:nvCxnSpPr>
              <p:spPr>
                <a:xfrm>
                  <a:off x="1425247" y="36340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25CE112E-77CB-4DA7-8570-AAA2E63B40E5}"/>
                  </a:ext>
                </a:extLst>
              </p:cNvPr>
              <p:cNvGrpSpPr/>
              <p:nvPr/>
            </p:nvGrpSpPr>
            <p:grpSpPr>
              <a:xfrm>
                <a:off x="1368525" y="3707783"/>
                <a:ext cx="365760" cy="71935"/>
                <a:chOff x="1360627" y="3562112"/>
                <a:chExt cx="365760" cy="71935"/>
              </a:xfrm>
            </p:grpSpPr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B4185B4F-4BCE-4EBC-8FAA-3B785980E078}"/>
                    </a:ext>
                  </a:extLst>
                </p:cNvPr>
                <p:cNvCxnSpPr/>
                <p:nvPr/>
              </p:nvCxnSpPr>
              <p:spPr>
                <a:xfrm>
                  <a:off x="1360627" y="35621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>
                  <a:extLst>
                    <a:ext uri="{FF2B5EF4-FFF2-40B4-BE49-F238E27FC236}">
                      <a16:creationId xmlns:a16="http://schemas.microsoft.com/office/drawing/2014/main" id="{65C63B96-6AD5-4234-AB36-54D72F2EBA40}"/>
                    </a:ext>
                  </a:extLst>
                </p:cNvPr>
                <p:cNvCxnSpPr/>
                <p:nvPr/>
              </p:nvCxnSpPr>
              <p:spPr>
                <a:xfrm>
                  <a:off x="1425247" y="36340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258C57F5-1492-4CF0-AEA2-18964BC27E1E}"/>
                </a:ext>
              </a:extLst>
            </p:cNvPr>
            <p:cNvGrpSpPr/>
            <p:nvPr/>
          </p:nvGrpSpPr>
          <p:grpSpPr>
            <a:xfrm>
              <a:off x="4299822" y="5303520"/>
              <a:ext cx="365760" cy="128268"/>
              <a:chOff x="1360627" y="3631962"/>
              <a:chExt cx="365760" cy="128268"/>
            </a:xfrm>
          </p:grpSpPr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5751C4CE-D5B6-42AB-A9EC-71C961FF0596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2528DFD9-37F8-4F6A-BE6D-79C62E5DF1C1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9F1D346E-5BD4-4CED-8BCD-68B5E5632C78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4DAFE8CB-27F0-44B0-B3D3-7DAF976EEB47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id="{60EC9079-7640-4820-8224-06824D1BD476}"/>
                    </a:ext>
                  </a:extLst>
                </p:cNvPr>
                <p:cNvSpPr/>
                <p:nvPr/>
              </p:nvSpPr>
              <p:spPr>
                <a:xfrm>
                  <a:off x="2101161" y="4165340"/>
                  <a:ext cx="604832" cy="48663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id="{60EC9079-7640-4820-8224-06824D1BD47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01161" y="4165340"/>
                  <a:ext cx="604832" cy="48663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D5938F50-A95F-416D-88A3-A323792EC8CC}"/>
                    </a:ext>
                  </a:extLst>
                </p:cNvPr>
                <p:cNvSpPr/>
                <p:nvPr/>
              </p:nvSpPr>
              <p:spPr>
                <a:xfrm>
                  <a:off x="958203" y="4005831"/>
                  <a:ext cx="604832" cy="48663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D5938F50-A95F-416D-88A3-A323792EC8C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8203" y="4005831"/>
                  <a:ext cx="604832" cy="486639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0BEAB10C-07C4-4C24-B6E8-DFAE218642B6}"/>
                    </a:ext>
                  </a:extLst>
                </p:cNvPr>
                <p:cNvSpPr/>
                <p:nvPr/>
              </p:nvSpPr>
              <p:spPr>
                <a:xfrm>
                  <a:off x="2197786" y="4684169"/>
                  <a:ext cx="604832" cy="48663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0BEAB10C-07C4-4C24-B6E8-DFAE218642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97786" y="4684169"/>
                  <a:ext cx="604832" cy="486639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60AB3222-DF83-4835-B22F-888DE183D3F8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4409284"/>
              <a:ext cx="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5A5EDC7E-D667-447C-9E57-39905B2FF1B2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3888230"/>
              <a:ext cx="0" cy="5486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id="{7E02C478-CE5F-4765-A494-8722FD6645D6}"/>
                  </a:ext>
                </a:extLst>
              </p:cNvPr>
              <p:cNvSpPr/>
              <p:nvPr/>
            </p:nvSpPr>
            <p:spPr>
              <a:xfrm>
                <a:off x="919797" y="2039082"/>
                <a:ext cx="701026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𝐵𝐵</m:t>
                        </m:r>
                      </m:sub>
                    </m:sSub>
                  </m:oMath>
                </a14:m>
                <a:r>
                  <a:rPr lang="en-US" sz="1200" dirty="0"/>
                  <a:t>= 2V</a:t>
                </a:r>
              </a:p>
            </p:txBody>
          </p:sp>
        </mc:Choice>
        <mc:Fallback xmlns=""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id="{7E02C478-CE5F-4765-A494-8722FD6645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797" y="2039082"/>
                <a:ext cx="701026" cy="276999"/>
              </a:xfrm>
              <a:prstGeom prst="rect">
                <a:avLst/>
              </a:prstGeom>
              <a:blipFill>
                <a:blip r:embed="rId10"/>
                <a:stretch>
                  <a:fillRect b="-15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E4A96DCF-8B14-4908-8B8F-75F085C6D75B}"/>
              </a:ext>
            </a:extLst>
          </p:cNvPr>
          <p:cNvCxnSpPr>
            <a:cxnSpLocks/>
          </p:cNvCxnSpPr>
          <p:nvPr/>
        </p:nvCxnSpPr>
        <p:spPr>
          <a:xfrm>
            <a:off x="3732842" y="2726378"/>
            <a:ext cx="6035040" cy="2011680"/>
          </a:xfrm>
          <a:prstGeom prst="line">
            <a:avLst/>
          </a:prstGeom>
          <a:ln w="127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Content Placeholder 2">
            <a:extLst>
              <a:ext uri="{FF2B5EF4-FFF2-40B4-BE49-F238E27FC236}">
                <a16:creationId xmlns:a16="http://schemas.microsoft.com/office/drawing/2014/main" id="{34EBDCB0-4E84-4C49-9A40-7BCCB4959850}"/>
              </a:ext>
            </a:extLst>
          </p:cNvPr>
          <p:cNvSpPr txBox="1">
            <a:spLocks/>
          </p:cNvSpPr>
          <p:nvPr/>
        </p:nvSpPr>
        <p:spPr>
          <a:xfrm>
            <a:off x="9247170" y="4185075"/>
            <a:ext cx="1382456" cy="3572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>
                <a:solidFill>
                  <a:srgbClr val="00B050"/>
                </a:solidFill>
              </a:rPr>
              <a:t>slope = -1 /R</a:t>
            </a:r>
            <a:r>
              <a:rPr lang="en-US" sz="1200" baseline="-25000" dirty="0">
                <a:solidFill>
                  <a:srgbClr val="00B050"/>
                </a:solidFill>
              </a:rPr>
              <a:t>C</a:t>
            </a:r>
          </a:p>
        </p:txBody>
      </p: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50256672-CD17-4F1D-B9B9-7F6B0FA569DF}"/>
              </a:ext>
            </a:extLst>
          </p:cNvPr>
          <p:cNvCxnSpPr>
            <a:cxnSpLocks/>
          </p:cNvCxnSpPr>
          <p:nvPr/>
        </p:nvCxnSpPr>
        <p:spPr>
          <a:xfrm>
            <a:off x="3737632" y="3028421"/>
            <a:ext cx="8322750" cy="1707630"/>
          </a:xfrm>
          <a:prstGeom prst="line">
            <a:avLst/>
          </a:prstGeom>
          <a:ln w="127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Content Placeholder 2">
            <a:extLst>
              <a:ext uri="{FF2B5EF4-FFF2-40B4-BE49-F238E27FC236}">
                <a16:creationId xmlns:a16="http://schemas.microsoft.com/office/drawing/2014/main" id="{03C7B0B0-1A32-470B-9981-FCB7A9E2EAE9}"/>
              </a:ext>
            </a:extLst>
          </p:cNvPr>
          <p:cNvSpPr txBox="1">
            <a:spLocks/>
          </p:cNvSpPr>
          <p:nvPr/>
        </p:nvSpPr>
        <p:spPr>
          <a:xfrm>
            <a:off x="3838225" y="5968333"/>
            <a:ext cx="7757409" cy="5245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By increasing </a:t>
            </a:r>
            <a:r>
              <a:rPr lang="en-US" sz="2400" dirty="0" err="1"/>
              <a:t>R</a:t>
            </a:r>
            <a:r>
              <a:rPr lang="en-US" sz="2400" baseline="-25000" dirty="0" err="1"/>
              <a:t>c</a:t>
            </a:r>
            <a:r>
              <a:rPr lang="en-US" sz="2400" dirty="0"/>
              <a:t> , we need to adjust V</a:t>
            </a:r>
            <a:r>
              <a:rPr lang="en-US" sz="2400" baseline="-25000" dirty="0"/>
              <a:t>CC</a:t>
            </a:r>
            <a:r>
              <a:rPr lang="en-US" sz="2400" dirty="0"/>
              <a:t> to prevent saturation</a:t>
            </a:r>
          </a:p>
        </p:txBody>
      </p:sp>
      <p:sp>
        <p:nvSpPr>
          <p:cNvPr id="158" name="Content Placeholder 2">
            <a:extLst>
              <a:ext uri="{FF2B5EF4-FFF2-40B4-BE49-F238E27FC236}">
                <a16:creationId xmlns:a16="http://schemas.microsoft.com/office/drawing/2014/main" id="{48ADB467-C33A-4281-A443-3E794020389B}"/>
              </a:ext>
            </a:extLst>
          </p:cNvPr>
          <p:cNvSpPr txBox="1">
            <a:spLocks/>
          </p:cNvSpPr>
          <p:nvPr/>
        </p:nvSpPr>
        <p:spPr>
          <a:xfrm>
            <a:off x="9798448" y="4743511"/>
            <a:ext cx="751457" cy="4308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 err="1">
                <a:solidFill>
                  <a:srgbClr val="00B050"/>
                </a:solidFill>
              </a:rPr>
              <a:t>V</a:t>
            </a:r>
            <a:r>
              <a:rPr lang="en-US" sz="1600" baseline="-25000" dirty="0" err="1">
                <a:solidFill>
                  <a:srgbClr val="00B050"/>
                </a:solidFill>
              </a:rPr>
              <a:t>cc</a:t>
            </a:r>
            <a:endParaRPr lang="en-US" sz="1600" baseline="-25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542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3.7037E-7 L 0.00013 -0.1057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30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1"/>
      <p:bldP spid="84" grpId="0" build="p"/>
      <p:bldP spid="103" grpId="0"/>
      <p:bldP spid="157" grpId="0" build="p"/>
      <p:bldP spid="1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44DC-4BF8-48C9-AB63-22DB3E088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6336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Common Emitter Amplifier Circuit Design – graphical solution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59A8008-4ABB-460D-81E9-9FB32C60D95A}"/>
              </a:ext>
            </a:extLst>
          </p:cNvPr>
          <p:cNvGrpSpPr/>
          <p:nvPr/>
        </p:nvGrpSpPr>
        <p:grpSpPr>
          <a:xfrm>
            <a:off x="-371756" y="1291340"/>
            <a:ext cx="7924370" cy="3962908"/>
            <a:chOff x="4758362" y="2990177"/>
            <a:chExt cx="5683500" cy="3288230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1C97B67A-9C75-43C2-ACAC-C7D796A86292}"/>
                </a:ext>
              </a:extLst>
            </p:cNvPr>
            <p:cNvGrpSpPr/>
            <p:nvPr/>
          </p:nvGrpSpPr>
          <p:grpSpPr>
            <a:xfrm>
              <a:off x="4758362" y="2990177"/>
              <a:ext cx="5683500" cy="3288230"/>
              <a:chOff x="2829811" y="4337777"/>
              <a:chExt cx="3964090" cy="2328494"/>
            </a:xfrm>
          </p:grpSpPr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98CBED0D-D0F2-4DE8-A077-1559B115B6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02085" y="4522839"/>
                <a:ext cx="0" cy="2143432"/>
              </a:xfrm>
              <a:prstGeom prst="line">
                <a:avLst/>
              </a:prstGeom>
              <a:ln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>
                <a:extLst>
                  <a:ext uri="{FF2B5EF4-FFF2-40B4-BE49-F238E27FC236}">
                    <a16:creationId xmlns:a16="http://schemas.microsoft.com/office/drawing/2014/main" id="{7D82EE0F-3BD9-4C58-B268-3C32C704B8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29811" y="6050510"/>
                <a:ext cx="393381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Content Placeholder 2">
                <a:extLst>
                  <a:ext uri="{FF2B5EF4-FFF2-40B4-BE49-F238E27FC236}">
                    <a16:creationId xmlns:a16="http://schemas.microsoft.com/office/drawing/2014/main" id="{3CD224E6-D490-42C4-B15B-605B3873527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25783" y="4337777"/>
                <a:ext cx="258038" cy="25169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C</a:t>
                </a:r>
              </a:p>
            </p:txBody>
          </p:sp>
          <p:sp>
            <p:nvSpPr>
              <p:cNvPr id="62" name="Content Placeholder 2">
                <a:extLst>
                  <a:ext uri="{FF2B5EF4-FFF2-40B4-BE49-F238E27FC236}">
                    <a16:creationId xmlns:a16="http://schemas.microsoft.com/office/drawing/2014/main" id="{C142B870-C3A3-4856-867B-A44552AF961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417991" y="6049681"/>
                <a:ext cx="375910" cy="36992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CE</a:t>
                </a:r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FE8ECD29-87EA-476C-9A30-7753C40A2400}"/>
                </a:ext>
              </a:extLst>
            </p:cNvPr>
            <p:cNvGrpSpPr/>
            <p:nvPr/>
          </p:nvGrpSpPr>
          <p:grpSpPr>
            <a:xfrm>
              <a:off x="4819379" y="3528336"/>
              <a:ext cx="3642100" cy="2106155"/>
              <a:chOff x="8126322" y="3792682"/>
              <a:chExt cx="3386805" cy="2106155"/>
            </a:xfrm>
          </p:grpSpPr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21BF387C-4A70-44C5-8E6E-A08E20F42712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80CC0C25-1C4E-4A86-B34D-C4C7B5E8BA3F}"/>
                  </a:ext>
                </a:extLst>
              </p:cNvPr>
              <p:cNvCxnSpPr/>
              <p:nvPr/>
            </p:nvCxnSpPr>
            <p:spPr>
              <a:xfrm flipV="1">
                <a:off x="10179627" y="3792682"/>
                <a:ext cx="1333500" cy="3463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508A9385-E816-4ADB-97E3-8995E7BBDC3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8E21B57E-A6DB-490C-BF05-FD0C4E12FE22}"/>
                </a:ext>
              </a:extLst>
            </p:cNvPr>
            <p:cNvGrpSpPr/>
            <p:nvPr/>
          </p:nvGrpSpPr>
          <p:grpSpPr>
            <a:xfrm>
              <a:off x="4875508" y="3848888"/>
              <a:ext cx="3540363" cy="1727087"/>
              <a:chOff x="8126322" y="3792682"/>
              <a:chExt cx="3386805" cy="2106155"/>
            </a:xfrm>
          </p:grpSpPr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F1A915DE-A4D4-4871-A0C5-2BCE697C5F3B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37714A2D-A0B6-4356-B4EA-716FB95CF032}"/>
                  </a:ext>
                </a:extLst>
              </p:cNvPr>
              <p:cNvCxnSpPr/>
              <p:nvPr/>
            </p:nvCxnSpPr>
            <p:spPr>
              <a:xfrm flipV="1">
                <a:off x="10179627" y="3792682"/>
                <a:ext cx="1333500" cy="3463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B4A25B37-57A3-4FA6-AF2A-35D7B05058C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78508350-7916-4927-8FAE-19954A2EDDF6}"/>
                </a:ext>
              </a:extLst>
            </p:cNvPr>
            <p:cNvGrpSpPr/>
            <p:nvPr/>
          </p:nvGrpSpPr>
          <p:grpSpPr>
            <a:xfrm>
              <a:off x="4880398" y="4118138"/>
              <a:ext cx="3535473" cy="1419767"/>
              <a:chOff x="8126322" y="3792682"/>
              <a:chExt cx="3386805" cy="2106155"/>
            </a:xfrm>
          </p:grpSpPr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D7A8D8AC-4DCF-4717-AEFC-B82C4442E4C2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20265F54-F7F8-423A-ABBB-B6B377D5EF76}"/>
                  </a:ext>
                </a:extLst>
              </p:cNvPr>
              <p:cNvCxnSpPr/>
              <p:nvPr/>
            </p:nvCxnSpPr>
            <p:spPr>
              <a:xfrm flipV="1">
                <a:off x="10179627" y="3792682"/>
                <a:ext cx="1333500" cy="3463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77CE414B-F8B2-4594-BAAA-EB4910FCD21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C11E3B70-2939-43A1-B20B-BBC1AA967ACF}"/>
                </a:ext>
              </a:extLst>
            </p:cNvPr>
            <p:cNvGrpSpPr/>
            <p:nvPr/>
          </p:nvGrpSpPr>
          <p:grpSpPr>
            <a:xfrm>
              <a:off x="4913605" y="4399044"/>
              <a:ext cx="3474275" cy="1106289"/>
              <a:chOff x="8126322" y="3808026"/>
              <a:chExt cx="3425998" cy="2090811"/>
            </a:xfrm>
          </p:grpSpPr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4A7737D0-84D0-4159-8D33-B2106DF00DF4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16C218C7-F3AD-4D4C-AEAA-57ED93078E2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08026"/>
                <a:ext cx="1372693" cy="19294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B6177AE6-EA2A-463C-B99C-5C39488D874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11BDEE03-43D6-492A-BB47-C373DCEE6FF7}"/>
                </a:ext>
              </a:extLst>
            </p:cNvPr>
            <p:cNvGrpSpPr/>
            <p:nvPr/>
          </p:nvGrpSpPr>
          <p:grpSpPr>
            <a:xfrm>
              <a:off x="4926961" y="4671882"/>
              <a:ext cx="3485599" cy="824585"/>
              <a:chOff x="8126322" y="3801356"/>
              <a:chExt cx="3504941" cy="2097481"/>
            </a:xfrm>
          </p:grpSpPr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CEFD929F-1621-4598-B3EB-E853693225CB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7A388F3F-AC6D-4055-B1BC-EEA9955614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01356"/>
                <a:ext cx="1451636" cy="2596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C0796E9A-0084-4D9C-9B28-1F6D047C3BA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CA49A48-DA61-4766-B3A2-78DF7356AA29}"/>
                </a:ext>
              </a:extLst>
            </p:cNvPr>
            <p:cNvGrpSpPr/>
            <p:nvPr/>
          </p:nvGrpSpPr>
          <p:grpSpPr>
            <a:xfrm>
              <a:off x="5004008" y="4946284"/>
              <a:ext cx="3387908" cy="504898"/>
              <a:chOff x="8126322" y="3813237"/>
              <a:chExt cx="3577879" cy="2085600"/>
            </a:xfrm>
          </p:grpSpPr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CA3BC3EC-344C-4484-912A-C930D43A66E5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C45044FF-7489-451D-807F-CC011CB30F0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13237"/>
                <a:ext cx="1524574" cy="1408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E231FE53-2945-4C5C-B747-2F7CD1199EE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716EEE17-56BC-488B-B94E-4339D7B93F99}"/>
                </a:ext>
              </a:extLst>
            </p:cNvPr>
            <p:cNvGrpSpPr/>
            <p:nvPr/>
          </p:nvGrpSpPr>
          <p:grpSpPr>
            <a:xfrm>
              <a:off x="5009038" y="5168648"/>
              <a:ext cx="3339094" cy="286284"/>
              <a:chOff x="8126322" y="3827318"/>
              <a:chExt cx="3617140" cy="2071519"/>
            </a:xfrm>
          </p:grpSpPr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CFF8B7F8-293D-4552-A79D-CE9350550064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99B5463B-BA10-4652-A3D1-99126F2A06F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27320"/>
                <a:ext cx="1563835" cy="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CFAC094-5FDD-4701-9CD3-0362E159FEB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FD18F0FA-4C70-4EA4-99DA-B5FE6CC3567A}"/>
                </a:ext>
              </a:extLst>
            </p:cNvPr>
            <p:cNvGrpSpPr/>
            <p:nvPr/>
          </p:nvGrpSpPr>
          <p:grpSpPr>
            <a:xfrm>
              <a:off x="4965625" y="5324910"/>
              <a:ext cx="3382509" cy="107011"/>
              <a:chOff x="8126322" y="3703738"/>
              <a:chExt cx="3664170" cy="2195099"/>
            </a:xfrm>
          </p:grpSpPr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44B19C6C-1CFD-4295-AEAB-CA02403ECBA5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84E5CCF3-E03F-4B5E-9526-61502A16F81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703738"/>
                <a:ext cx="1610865" cy="1236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CCA27D56-6524-4CCD-8F1D-F578A0366E6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id="{A93E9F90-9E10-4791-BC68-0C4772D3A5E8}"/>
              </a:ext>
            </a:extLst>
          </p:cNvPr>
          <p:cNvSpPr txBox="1">
            <a:spLocks/>
          </p:cNvSpPr>
          <p:nvPr/>
        </p:nvSpPr>
        <p:spPr>
          <a:xfrm>
            <a:off x="6001742" y="1136583"/>
            <a:ext cx="5789924" cy="9688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The higher the collector resistance, the lower the slope and the higher the gain.</a:t>
            </a:r>
          </a:p>
        </p:txBody>
      </p: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50256672-CD17-4F1D-B9B9-7F6B0FA569DF}"/>
              </a:ext>
            </a:extLst>
          </p:cNvPr>
          <p:cNvCxnSpPr>
            <a:cxnSpLocks/>
          </p:cNvCxnSpPr>
          <p:nvPr/>
        </p:nvCxnSpPr>
        <p:spPr>
          <a:xfrm>
            <a:off x="1916167" y="2754860"/>
            <a:ext cx="5958592" cy="1417227"/>
          </a:xfrm>
          <a:prstGeom prst="line">
            <a:avLst/>
          </a:prstGeom>
          <a:ln w="127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Content Placeholder 2">
            <a:extLst>
              <a:ext uri="{FF2B5EF4-FFF2-40B4-BE49-F238E27FC236}">
                <a16:creationId xmlns:a16="http://schemas.microsoft.com/office/drawing/2014/main" id="{A7364B8D-963C-4A4B-AF24-EA92341897E1}"/>
              </a:ext>
            </a:extLst>
          </p:cNvPr>
          <p:cNvSpPr txBox="1">
            <a:spLocks/>
          </p:cNvSpPr>
          <p:nvPr/>
        </p:nvSpPr>
        <p:spPr>
          <a:xfrm>
            <a:off x="6012174" y="1976850"/>
            <a:ext cx="5789921" cy="1182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We need a non-linear “load line” so that we can have a low slope on our “load line”, but it won’t require a high voltage</a:t>
            </a:r>
          </a:p>
        </p:txBody>
      </p: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AF12E7C3-AFBE-4249-A93D-926EFD42F954}"/>
              </a:ext>
            </a:extLst>
          </p:cNvPr>
          <p:cNvCxnSpPr>
            <a:cxnSpLocks/>
          </p:cNvCxnSpPr>
          <p:nvPr/>
        </p:nvCxnSpPr>
        <p:spPr>
          <a:xfrm>
            <a:off x="1971665" y="3016155"/>
            <a:ext cx="2996600" cy="11104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Content Placeholder 2">
            <a:extLst>
              <a:ext uri="{FF2B5EF4-FFF2-40B4-BE49-F238E27FC236}">
                <a16:creationId xmlns:a16="http://schemas.microsoft.com/office/drawing/2014/main" id="{AFC2E6AE-28C9-45FE-A40F-F49996E6D620}"/>
              </a:ext>
            </a:extLst>
          </p:cNvPr>
          <p:cNvSpPr txBox="1">
            <a:spLocks/>
          </p:cNvSpPr>
          <p:nvPr/>
        </p:nvSpPr>
        <p:spPr>
          <a:xfrm>
            <a:off x="6001742" y="3179487"/>
            <a:ext cx="5789921" cy="73908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What type of device has an almost zero slope on an I-V graph?</a:t>
            </a:r>
          </a:p>
        </p:txBody>
      </p:sp>
      <p:sp>
        <p:nvSpPr>
          <p:cNvPr id="160" name="Content Placeholder 2">
            <a:extLst>
              <a:ext uri="{FF2B5EF4-FFF2-40B4-BE49-F238E27FC236}">
                <a16:creationId xmlns:a16="http://schemas.microsoft.com/office/drawing/2014/main" id="{851C7582-83B0-4F70-9BAF-E1C33808DE1E}"/>
              </a:ext>
            </a:extLst>
          </p:cNvPr>
          <p:cNvSpPr txBox="1">
            <a:spLocks/>
          </p:cNvSpPr>
          <p:nvPr/>
        </p:nvSpPr>
        <p:spPr>
          <a:xfrm>
            <a:off x="2452205" y="4560797"/>
            <a:ext cx="9449357" cy="895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A zero slope on an I-V graph means that it maintains the same current regardless of the voltage across it.</a:t>
            </a:r>
          </a:p>
        </p:txBody>
      </p:sp>
      <p:sp>
        <p:nvSpPr>
          <p:cNvPr id="161" name="Content Placeholder 2">
            <a:extLst>
              <a:ext uri="{FF2B5EF4-FFF2-40B4-BE49-F238E27FC236}">
                <a16:creationId xmlns:a16="http://schemas.microsoft.com/office/drawing/2014/main" id="{A11D4553-A30E-4077-8E6F-B33AEDFD01F2}"/>
              </a:ext>
            </a:extLst>
          </p:cNvPr>
          <p:cNvSpPr txBox="1">
            <a:spLocks/>
          </p:cNvSpPr>
          <p:nvPr/>
        </p:nvSpPr>
        <p:spPr>
          <a:xfrm>
            <a:off x="2461551" y="5420102"/>
            <a:ext cx="2452928" cy="4671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A current source</a:t>
            </a:r>
          </a:p>
        </p:txBody>
      </p:sp>
      <p:sp>
        <p:nvSpPr>
          <p:cNvPr id="162" name="Content Placeholder 2">
            <a:extLst>
              <a:ext uri="{FF2B5EF4-FFF2-40B4-BE49-F238E27FC236}">
                <a16:creationId xmlns:a16="http://schemas.microsoft.com/office/drawing/2014/main" id="{9F884A7E-A8E2-437A-BDA9-622B6231086F}"/>
              </a:ext>
            </a:extLst>
          </p:cNvPr>
          <p:cNvSpPr txBox="1">
            <a:spLocks/>
          </p:cNvSpPr>
          <p:nvPr/>
        </p:nvSpPr>
        <p:spPr>
          <a:xfrm>
            <a:off x="5390532" y="5352404"/>
            <a:ext cx="6034977" cy="4671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An ideal current source → zero slope</a:t>
            </a:r>
          </a:p>
        </p:txBody>
      </p:sp>
      <p:sp>
        <p:nvSpPr>
          <p:cNvPr id="163" name="Content Placeholder 2">
            <a:extLst>
              <a:ext uri="{FF2B5EF4-FFF2-40B4-BE49-F238E27FC236}">
                <a16:creationId xmlns:a16="http://schemas.microsoft.com/office/drawing/2014/main" id="{7F5BCBFC-4850-4510-BAC5-975C2DCB8827}"/>
              </a:ext>
            </a:extLst>
          </p:cNvPr>
          <p:cNvSpPr txBox="1">
            <a:spLocks/>
          </p:cNvSpPr>
          <p:nvPr/>
        </p:nvSpPr>
        <p:spPr>
          <a:xfrm>
            <a:off x="5390532" y="5865269"/>
            <a:ext cx="6034977" cy="4671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A real current source → near zero slope</a:t>
            </a:r>
          </a:p>
        </p:txBody>
      </p:sp>
    </p:spTree>
    <p:extLst>
      <p:ext uri="{BB962C8B-B14F-4D97-AF65-F5344CB8AC3E}">
        <p14:creationId xmlns:p14="http://schemas.microsoft.com/office/powerpoint/2010/main" val="3566422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build="p"/>
      <p:bldP spid="157" grpId="0" build="p"/>
      <p:bldP spid="159" grpId="0" build="p"/>
      <p:bldP spid="160" grpId="0" build="p"/>
      <p:bldP spid="161" grpId="0" build="p"/>
      <p:bldP spid="162" grpId="0" build="p"/>
      <p:bldP spid="16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45D3D-FBA1-43DC-8A04-950E4007B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Loads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98D1806-D7B4-4324-BEE0-CE1608E62800}"/>
              </a:ext>
            </a:extLst>
          </p:cNvPr>
          <p:cNvGrpSpPr/>
          <p:nvPr/>
        </p:nvGrpSpPr>
        <p:grpSpPr>
          <a:xfrm>
            <a:off x="267920" y="2407548"/>
            <a:ext cx="3968778" cy="3672683"/>
            <a:chOff x="255220" y="2744093"/>
            <a:chExt cx="3968778" cy="367268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1D5158B-30D4-4AD4-B130-340B3C56BDD3}"/>
                </a:ext>
              </a:extLst>
            </p:cNvPr>
            <p:cNvGrpSpPr/>
            <p:nvPr/>
          </p:nvGrpSpPr>
          <p:grpSpPr>
            <a:xfrm>
              <a:off x="255220" y="2744093"/>
              <a:ext cx="3968778" cy="3672683"/>
              <a:chOff x="3194299" y="2553893"/>
              <a:chExt cx="3968778" cy="3672683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AE8233A4-3EAB-4996-A579-CB5C6C576786}"/>
                  </a:ext>
                </a:extLst>
              </p:cNvPr>
              <p:cNvGrpSpPr/>
              <p:nvPr/>
            </p:nvGrpSpPr>
            <p:grpSpPr>
              <a:xfrm>
                <a:off x="5283995" y="3131294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DF23DBFA-AE06-47DB-A70C-6B4A444B597D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1E3EA639-17CF-428F-9DD1-90FC77AD3BB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5E58DE87-6E94-4269-AAA3-6D19F4CD17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4CB5E5C7-BD41-422A-AE2E-8D5E6562028D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6B592F11-D65E-4E69-AD8A-957C3D9CE8F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E2650B01-1A2E-4FA4-98C3-4AB74158E7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F6CFAAB1-A32A-4786-BEE4-DDC165FB98B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E5B911C6-B5AB-468C-951C-E101EA0A67E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9BA15FB1-9609-430C-80BF-20D2D2AC059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38833468-A41E-4A19-801E-E550E2891F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E17E9612-99BC-461C-BD74-4A46AAF63C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36002" y="2969092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87392503-B136-48EA-B60E-795EB29EF240}"/>
                  </a:ext>
                </a:extLst>
              </p:cNvPr>
              <p:cNvCxnSpPr/>
              <p:nvPr/>
            </p:nvCxnSpPr>
            <p:spPr>
              <a:xfrm flipV="1">
                <a:off x="5459118" y="3901992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Rectangle 12">
                    <a:extLst>
                      <a:ext uri="{FF2B5EF4-FFF2-40B4-BE49-F238E27FC236}">
                        <a16:creationId xmlns:a16="http://schemas.microsoft.com/office/drawing/2014/main" id="{62307DE6-6B77-4AF1-A9B6-9771253C551B}"/>
                      </a:ext>
                    </a:extLst>
                  </p:cNvPr>
                  <p:cNvSpPr/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" name="Rectangle 12">
                    <a:extLst>
                      <a:ext uri="{FF2B5EF4-FFF2-40B4-BE49-F238E27FC236}">
                        <a16:creationId xmlns:a16="http://schemas.microsoft.com/office/drawing/2014/main" id="{62307DE6-6B77-4AF1-A9B6-9771253C551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" name="Rectangle 13">
                    <a:extLst>
                      <a:ext uri="{FF2B5EF4-FFF2-40B4-BE49-F238E27FC236}">
                        <a16:creationId xmlns:a16="http://schemas.microsoft.com/office/drawing/2014/main" id="{4DA718DA-F891-4FAF-93F1-540D81355570}"/>
                      </a:ext>
                    </a:extLst>
                  </p:cNvPr>
                  <p:cNvSpPr/>
                  <p:nvPr/>
                </p:nvSpPr>
                <p:spPr>
                  <a:xfrm>
                    <a:off x="5575087" y="3250390"/>
                    <a:ext cx="50456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" name="Rectangle 13">
                    <a:extLst>
                      <a:ext uri="{FF2B5EF4-FFF2-40B4-BE49-F238E27FC236}">
                        <a16:creationId xmlns:a16="http://schemas.microsoft.com/office/drawing/2014/main" id="{4DA718DA-F891-4FAF-93F1-540D8135557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75087" y="3250390"/>
                    <a:ext cx="504562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" name="Rectangle 14">
                    <a:extLst>
                      <a:ext uri="{FF2B5EF4-FFF2-40B4-BE49-F238E27FC236}">
                        <a16:creationId xmlns:a16="http://schemas.microsoft.com/office/drawing/2014/main" id="{48362E44-E1BC-44CE-9B71-B80F7B59F4D7}"/>
                      </a:ext>
                    </a:extLst>
                  </p:cNvPr>
                  <p:cNvSpPr/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" name="Rectangle 14">
                    <a:extLst>
                      <a:ext uri="{FF2B5EF4-FFF2-40B4-BE49-F238E27FC236}">
                        <a16:creationId xmlns:a16="http://schemas.microsoft.com/office/drawing/2014/main" id="{48362E44-E1BC-44CE-9B71-B80F7B59F4D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33FE7E75-CDF8-474E-AE67-9459C22EB3B0}"/>
                  </a:ext>
                </a:extLst>
              </p:cNvPr>
              <p:cNvCxnSpPr/>
              <p:nvPr/>
            </p:nvCxnSpPr>
            <p:spPr>
              <a:xfrm>
                <a:off x="3922047" y="5161949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C6C9BBE6-68C0-40D6-9AA1-53362AEA0027}"/>
                  </a:ext>
                </a:extLst>
              </p:cNvPr>
              <p:cNvGrpSpPr/>
              <p:nvPr/>
            </p:nvGrpSpPr>
            <p:grpSpPr>
              <a:xfrm rot="5400000" flipH="1">
                <a:off x="4104778" y="3582569"/>
                <a:ext cx="1145196" cy="1554811"/>
                <a:chOff x="8980594" y="3428997"/>
                <a:chExt cx="1145196" cy="1554811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9C87216C-275F-40A8-9109-59CC300599A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110261" y="3299332"/>
                  <a:ext cx="2392" cy="2617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65189C73-AB72-4CF4-84F6-925A5AB38F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19823" y="3323032"/>
                  <a:ext cx="1" cy="21193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194856B6-F7C1-484E-921A-E9A4EC14C6C1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Arrow Connector 48">
                  <a:extLst>
                    <a:ext uri="{FF2B5EF4-FFF2-40B4-BE49-F238E27FC236}">
                      <a16:creationId xmlns:a16="http://schemas.microsoft.com/office/drawing/2014/main" id="{FA9E3053-F91D-4FAF-826E-70A6A93882B7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2513B5F0-589B-49B6-9D82-969B5ED1EEC7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2191E0F8-8255-4DD9-AE9F-DFB1E39C4E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038780" y="4420725"/>
                  <a:ext cx="112616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A124ADAF-1656-4AA8-A58E-F25C2A7644A2}"/>
                  </a:ext>
                </a:extLst>
              </p:cNvPr>
              <p:cNvGrpSpPr/>
              <p:nvPr/>
            </p:nvGrpSpPr>
            <p:grpSpPr>
              <a:xfrm>
                <a:off x="3755816" y="5439433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02CA983C-DDBF-4B39-8A2F-41A03D2D12FA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D57D2C64-A9B3-4EBA-935C-E7350BAE0D02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D0D86D6D-30D0-4C97-8A94-05C4056D3CBA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7E555228-52B9-4F56-9363-F5E0546EB0B9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0A36EAF4-D341-4E0F-BBC1-2CCC16927AFD}"/>
                  </a:ext>
                </a:extLst>
              </p:cNvPr>
              <p:cNvSpPr/>
              <p:nvPr/>
            </p:nvSpPr>
            <p:spPr>
              <a:xfrm>
                <a:off x="3733351" y="4783733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785222A7-DC9C-4538-9DBE-E4E68AD1D40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99381" y="4313939"/>
                <a:ext cx="6832" cy="4798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Rectangle 20">
                    <a:extLst>
                      <a:ext uri="{FF2B5EF4-FFF2-40B4-BE49-F238E27FC236}">
                        <a16:creationId xmlns:a16="http://schemas.microsoft.com/office/drawing/2014/main" id="{13EF1DF0-752D-49E6-80A6-7D3C829943AA}"/>
                      </a:ext>
                    </a:extLst>
                  </p:cNvPr>
                  <p:cNvSpPr/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1" name="Rectangle 20">
                    <a:extLst>
                      <a:ext uri="{FF2B5EF4-FFF2-40B4-BE49-F238E27FC236}">
                        <a16:creationId xmlns:a16="http://schemas.microsoft.com/office/drawing/2014/main" id="{13EF1DF0-752D-49E6-80A6-7D3C829943A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5DDD63DC-A095-4A10-A067-62FD6BBBFC81}"/>
                      </a:ext>
                    </a:extLst>
                  </p:cNvPr>
                  <p:cNvSpPr/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5DDD63DC-A095-4A10-A067-62FD6BBBFC8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308A2380-4C0B-497D-A1CD-3A2377891F9D}"/>
                  </a:ext>
                </a:extLst>
              </p:cNvPr>
              <p:cNvGrpSpPr/>
              <p:nvPr/>
            </p:nvGrpSpPr>
            <p:grpSpPr>
              <a:xfrm>
                <a:off x="5291106" y="4926591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13FE8C9C-FFBA-4288-B7CE-20B0F9B8BA98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F6235B64-076C-4265-A2D0-5EB2FD26855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33043474-ECE5-438C-AE7F-276E27578DD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0FBB6926-EE70-4D65-A899-B4BBEF141416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9A886961-50E4-4F7A-96FD-276F97C0B5E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9E482418-6882-4839-BCF3-1C1C4A8C69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F5B8210F-6DAB-46AD-AD51-8490F0D44E38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D41BEABE-8018-4497-9235-3EC3C15D9E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9A78E5CD-7CB8-4EDE-B9C9-CAE1E4D050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145545D9-160D-4407-8983-AC84507476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50FB9DC8-1A7E-4A4D-A200-731F678DD04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452388" y="5581816"/>
                <a:ext cx="0" cy="1913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id="{AFEAEBDB-17FF-4135-852E-728BF75F460F}"/>
                      </a:ext>
                    </a:extLst>
                  </p:cNvPr>
                  <p:cNvSpPr/>
                  <p:nvPr/>
                </p:nvSpPr>
                <p:spPr>
                  <a:xfrm>
                    <a:off x="5589313" y="5061067"/>
                    <a:ext cx="157376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=2.15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</a:rPr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id="{AFEAEBDB-17FF-4135-852E-728BF75F460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89313" y="5061067"/>
                    <a:ext cx="1573764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6B93AEFA-60BB-47E0-801D-2CF6FAF1CB26}"/>
                      </a:ext>
                    </a:extLst>
                  </p:cNvPr>
                  <p:cNvSpPr/>
                  <p:nvPr/>
                </p:nvSpPr>
                <p:spPr>
                  <a:xfrm>
                    <a:off x="4972037" y="2553893"/>
                    <a:ext cx="57329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𝐶𝐶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6B93AEFA-60BB-47E0-801D-2CF6FAF1CB2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972037" y="2553893"/>
                    <a:ext cx="573298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id="{64EE5A38-2051-403C-A04E-1907263E523E}"/>
                      </a:ext>
                    </a:extLst>
                  </p:cNvPr>
                  <p:cNvSpPr/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id="{64EE5A38-2051-403C-A04E-1907263E523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14018218-B101-49F8-9E01-387729E4C644}"/>
                  </a:ext>
                </a:extLst>
              </p:cNvPr>
              <p:cNvSpPr/>
              <p:nvPr/>
            </p:nvSpPr>
            <p:spPr>
              <a:xfrm>
                <a:off x="5442771" y="4724087"/>
                <a:ext cx="45720" cy="457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7098CD4B-BBB7-4E4F-90DF-EACD896F71D7}"/>
                      </a:ext>
                    </a:extLst>
                  </p:cNvPr>
                  <p:cNvSpPr/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b="0" i="1" baseline="-25000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oMath>
                      </m:oMathPara>
                    </a14:m>
                    <a:endParaRPr lang="en-US" baseline="-25000" dirty="0"/>
                  </a:p>
                </p:txBody>
              </p:sp>
            </mc:Choice>
            <mc:Fallback xmlns=""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7098CD4B-BBB7-4E4F-90DF-EACD896F71D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b="-169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5B5E02A9-9BA1-4BD1-93C2-70500A5B2ED8}"/>
                  </a:ext>
                </a:extLst>
              </p:cNvPr>
              <p:cNvCxnSpPr/>
              <p:nvPr/>
            </p:nvCxnSpPr>
            <p:spPr>
              <a:xfrm>
                <a:off x="4239693" y="4412514"/>
                <a:ext cx="44672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Rectangle 30">
                    <a:extLst>
                      <a:ext uri="{FF2B5EF4-FFF2-40B4-BE49-F238E27FC236}">
                        <a16:creationId xmlns:a16="http://schemas.microsoft.com/office/drawing/2014/main" id="{1DEB3C23-E61E-4913-A8BD-C1251DA7B0D9}"/>
                      </a:ext>
                    </a:extLst>
                  </p:cNvPr>
                  <p:cNvSpPr/>
                  <p:nvPr/>
                </p:nvSpPr>
                <p:spPr>
                  <a:xfrm>
                    <a:off x="4746938" y="5857244"/>
                    <a:ext cx="1410899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𝐷𝐷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=−5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1" name="Rectangle 30">
                    <a:extLst>
                      <a:ext uri="{FF2B5EF4-FFF2-40B4-BE49-F238E27FC236}">
                        <a16:creationId xmlns:a16="http://schemas.microsoft.com/office/drawing/2014/main" id="{1DEB3C23-E61E-4913-A8BD-C1251DA7B0D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746938" y="5857244"/>
                    <a:ext cx="1410899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4358A4CA-664C-41B2-B61D-2E0D3E0DD09E}"/>
                    </a:ext>
                  </a:extLst>
                </p:cNvPr>
                <p:cNvSpPr/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𝐸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4358A4CA-664C-41B2-B61D-2E0D3E0DD09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99E8ACA7-4BA4-4FF6-9FC9-914530C7C618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09642" y="5418540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8CC459AA-BA1F-470D-B74F-20B795E19254}"/>
                    </a:ext>
                  </a:extLst>
                </p:cNvPr>
                <p:cNvSpPr/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8CC459AA-BA1F-470D-B74F-20B795E1925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  <a:blipFill>
                  <a:blip r:embed="rId13"/>
                  <a:stretch>
                    <a:fillRect b="-169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76A7F910-764A-40CA-BAB0-DC77028768C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11350" y="3632315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id="{6C6979E6-7B1A-4098-9F68-F9DED81F8089}"/>
              </a:ext>
            </a:extLst>
          </p:cNvPr>
          <p:cNvSpPr txBox="1">
            <a:spLocks/>
          </p:cNvSpPr>
          <p:nvPr/>
        </p:nvSpPr>
        <p:spPr>
          <a:xfrm>
            <a:off x="4394579" y="2437717"/>
            <a:ext cx="7680479" cy="6964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FF0000"/>
                </a:solidFill>
              </a:rPr>
              <a:t>How do we replace the collector resistor with a current source?</a:t>
            </a:r>
          </a:p>
        </p:txBody>
      </p:sp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85FCAE6A-576C-4F78-B3C6-47AE083ACB33}"/>
              </a:ext>
            </a:extLst>
          </p:cNvPr>
          <p:cNvSpPr txBox="1">
            <a:spLocks/>
          </p:cNvSpPr>
          <p:nvPr/>
        </p:nvSpPr>
        <p:spPr>
          <a:xfrm>
            <a:off x="4394579" y="3597980"/>
            <a:ext cx="7342489" cy="1103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FF0000"/>
                </a:solidFill>
              </a:rPr>
              <a:t>We do something similar to how we replaced the emitter resistor with a current source, but we use </a:t>
            </a:r>
            <a:r>
              <a:rPr lang="en-US" sz="2400" i="1" dirty="0" err="1">
                <a:solidFill>
                  <a:srgbClr val="FF0000"/>
                </a:solidFill>
              </a:rPr>
              <a:t>pnp</a:t>
            </a:r>
            <a:r>
              <a:rPr lang="en-US" sz="2400" i="1" dirty="0">
                <a:solidFill>
                  <a:srgbClr val="FF0000"/>
                </a:solidFill>
              </a:rPr>
              <a:t> transistors</a:t>
            </a:r>
          </a:p>
        </p:txBody>
      </p:sp>
    </p:spTree>
    <p:extLst>
      <p:ext uri="{BB962C8B-B14F-4D97-AF65-F5344CB8AC3E}">
        <p14:creationId xmlns:p14="http://schemas.microsoft.com/office/powerpoint/2010/main" val="2314724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6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45D3D-FBA1-43DC-8A04-950E4007B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Loads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08A2380-4C0B-497D-A1CD-3A2377891F9D}"/>
              </a:ext>
            </a:extLst>
          </p:cNvPr>
          <p:cNvGrpSpPr/>
          <p:nvPr/>
        </p:nvGrpSpPr>
        <p:grpSpPr>
          <a:xfrm>
            <a:off x="2378374" y="5522953"/>
            <a:ext cx="298207" cy="655225"/>
            <a:chOff x="4147623" y="3609324"/>
            <a:chExt cx="297702" cy="790900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13FE8C9C-FFBA-4288-B7CE-20B0F9B8BA98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F6235B64-076C-4265-A2D0-5EB2FD26855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33043474-ECE5-438C-AE7F-276E27578DD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0FBB6926-EE70-4D65-A899-B4BBEF141416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9A886961-50E4-4F7A-96FD-276F97C0B5E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9E482418-6882-4839-BCF3-1C1C4A8C695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F5B8210F-6DAB-46AD-AD51-8490F0D44E38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D41BEABE-8018-4497-9235-3EC3C15D9E0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9A78E5CD-7CB8-4EDE-B9C9-CAE1E4D0503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45545D9-160D-4407-8983-AC845074766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0FB9DC8-1A7E-4A4D-A200-731F678DD042}"/>
              </a:ext>
            </a:extLst>
          </p:cNvPr>
          <p:cNvCxnSpPr>
            <a:cxnSpLocks/>
          </p:cNvCxnSpPr>
          <p:nvPr/>
        </p:nvCxnSpPr>
        <p:spPr>
          <a:xfrm flipV="1">
            <a:off x="2539656" y="6178178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FEAEBDB-17FF-4135-852E-728BF75F460F}"/>
                  </a:ext>
                </a:extLst>
              </p:cNvPr>
              <p:cNvSpPr/>
              <p:nvPr/>
            </p:nvSpPr>
            <p:spPr>
              <a:xfrm>
                <a:off x="2676581" y="5657429"/>
                <a:ext cx="157376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=2.15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FEAEBDB-17FF-4135-852E-728BF75F460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6581" y="5657429"/>
                <a:ext cx="1573764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Oval 27">
            <a:extLst>
              <a:ext uri="{FF2B5EF4-FFF2-40B4-BE49-F238E27FC236}">
                <a16:creationId xmlns:a16="http://schemas.microsoft.com/office/drawing/2014/main" id="{14018218-B101-49F8-9E01-387729E4C644}"/>
              </a:ext>
            </a:extLst>
          </p:cNvPr>
          <p:cNvSpPr/>
          <p:nvPr/>
        </p:nvSpPr>
        <p:spPr>
          <a:xfrm>
            <a:off x="2530039" y="5320449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1DEB3C23-E61E-4913-A8BD-C1251DA7B0D9}"/>
                  </a:ext>
                </a:extLst>
              </p:cNvPr>
              <p:cNvSpPr/>
              <p:nvPr/>
            </p:nvSpPr>
            <p:spPr>
              <a:xfrm>
                <a:off x="1834206" y="6453606"/>
                <a:ext cx="141089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𝐷𝐷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=−5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1DEB3C23-E61E-4913-A8BD-C1251DA7B0D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4206" y="6453606"/>
                <a:ext cx="1410899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358A4CA-664C-41B2-B61D-2E0D3E0DD09E}"/>
                  </a:ext>
                </a:extLst>
              </p:cNvPr>
              <p:cNvSpPr/>
              <p:nvPr/>
            </p:nvSpPr>
            <p:spPr>
              <a:xfrm>
                <a:off x="1905752" y="5607109"/>
                <a:ext cx="415305" cy="3629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US" baseline="-250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358A4CA-664C-41B2-B61D-2E0D3E0DD0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752" y="5607109"/>
                <a:ext cx="415305" cy="362984"/>
              </a:xfrm>
              <a:prstGeom prst="rect">
                <a:avLst/>
              </a:prstGeom>
              <a:blipFill>
                <a:blip r:embed="rId4"/>
                <a:stretch>
                  <a:fillRect b="-1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9E8ACA7-4BA4-4FF6-9FC9-914530C7C618}"/>
              </a:ext>
            </a:extLst>
          </p:cNvPr>
          <p:cNvCxnSpPr>
            <a:cxnSpLocks/>
          </p:cNvCxnSpPr>
          <p:nvPr/>
        </p:nvCxnSpPr>
        <p:spPr>
          <a:xfrm rot="5400000">
            <a:off x="2035989" y="5824702"/>
            <a:ext cx="4467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6094E344-20ED-4ECE-BE18-A3A46E25A3D2}"/>
              </a:ext>
            </a:extLst>
          </p:cNvPr>
          <p:cNvGrpSpPr/>
          <p:nvPr/>
        </p:nvGrpSpPr>
        <p:grpSpPr>
          <a:xfrm>
            <a:off x="281567" y="3595855"/>
            <a:ext cx="3614423" cy="2568208"/>
            <a:chOff x="281567" y="3595855"/>
            <a:chExt cx="3614423" cy="2568208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85222A7-DC9C-4538-9DBE-E4E68AD1D404}"/>
                </a:ext>
              </a:extLst>
            </p:cNvPr>
            <p:cNvCxnSpPr>
              <a:cxnSpLocks/>
            </p:cNvCxnSpPr>
            <p:nvPr/>
          </p:nvCxnSpPr>
          <p:spPr>
            <a:xfrm>
              <a:off x="986649" y="4910301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569D999E-6E36-4DC1-A66B-C444DF17AE99}"/>
                </a:ext>
              </a:extLst>
            </p:cNvPr>
            <p:cNvGrpSpPr/>
            <p:nvPr/>
          </p:nvGrpSpPr>
          <p:grpSpPr>
            <a:xfrm>
              <a:off x="281567" y="3595855"/>
              <a:ext cx="3614423" cy="2568208"/>
              <a:chOff x="281567" y="3595855"/>
              <a:chExt cx="3614423" cy="2568208"/>
            </a:xfrm>
          </p:grpSpPr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87392503-B136-48EA-B60E-795EB29EF240}"/>
                  </a:ext>
                </a:extLst>
              </p:cNvPr>
              <p:cNvCxnSpPr/>
              <p:nvPr/>
            </p:nvCxnSpPr>
            <p:spPr>
              <a:xfrm flipV="1">
                <a:off x="2533117" y="4404268"/>
                <a:ext cx="7315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Rectangle 12">
                    <a:extLst>
                      <a:ext uri="{FF2B5EF4-FFF2-40B4-BE49-F238E27FC236}">
                        <a16:creationId xmlns:a16="http://schemas.microsoft.com/office/drawing/2014/main" id="{62307DE6-6B77-4AF1-A9B6-9771253C551B}"/>
                      </a:ext>
                    </a:extLst>
                  </p:cNvPr>
                  <p:cNvSpPr/>
                  <p:nvPr/>
                </p:nvSpPr>
                <p:spPr>
                  <a:xfrm>
                    <a:off x="3248633" y="4233811"/>
                    <a:ext cx="6473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" name="Rectangle 12">
                    <a:extLst>
                      <a:ext uri="{FF2B5EF4-FFF2-40B4-BE49-F238E27FC236}">
                        <a16:creationId xmlns:a16="http://schemas.microsoft.com/office/drawing/2014/main" id="{62307DE6-6B77-4AF1-A9B6-9771253C551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48633" y="4233811"/>
                    <a:ext cx="647357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0A36EAF4-D341-4E0F-BBC1-2CCC16927AFD}"/>
                  </a:ext>
                </a:extLst>
              </p:cNvPr>
              <p:cNvSpPr/>
              <p:nvPr/>
            </p:nvSpPr>
            <p:spPr>
              <a:xfrm>
                <a:off x="820619" y="5380095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id="{64EE5A38-2051-403C-A04E-1907263E523E}"/>
                      </a:ext>
                    </a:extLst>
                  </p:cNvPr>
                  <p:cNvSpPr/>
                  <p:nvPr/>
                </p:nvSpPr>
                <p:spPr>
                  <a:xfrm>
                    <a:off x="2576551" y="5116010"/>
                    <a:ext cx="47468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id="{64EE5A38-2051-403C-A04E-1907263E523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76551" y="5116010"/>
                    <a:ext cx="474682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C0CE37E6-B8EF-4A8A-8CAD-080CD5A6731B}"/>
                  </a:ext>
                </a:extLst>
              </p:cNvPr>
              <p:cNvGrpSpPr/>
              <p:nvPr/>
            </p:nvGrpSpPr>
            <p:grpSpPr>
              <a:xfrm>
                <a:off x="281567" y="3595855"/>
                <a:ext cx="2260482" cy="2568208"/>
                <a:chOff x="281567" y="3595855"/>
                <a:chExt cx="2260482" cy="2568208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" name="Rectangle 14">
                      <a:extLst>
                        <a:ext uri="{FF2B5EF4-FFF2-40B4-BE49-F238E27FC236}">
                          <a16:creationId xmlns:a16="http://schemas.microsoft.com/office/drawing/2014/main" id="{48362E44-E1BC-44CE-9B71-B80F7B59F4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81567" y="5422443"/>
                      <a:ext cx="53194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" name="Rectangle 14">
                      <a:extLst>
                        <a:ext uri="{FF2B5EF4-FFF2-40B4-BE49-F238E27FC236}">
                          <a16:creationId xmlns:a16="http://schemas.microsoft.com/office/drawing/2014/main" id="{48362E44-E1BC-44CE-9B71-B80F7B59F4D7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81567" y="5422443"/>
                      <a:ext cx="531940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 b="-1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33FE7E75-CDF8-474E-AE67-9459C22EB3B0}"/>
                    </a:ext>
                  </a:extLst>
                </p:cNvPr>
                <p:cNvCxnSpPr/>
                <p:nvPr/>
              </p:nvCxnSpPr>
              <p:spPr>
                <a:xfrm>
                  <a:off x="1009315" y="5758311"/>
                  <a:ext cx="0" cy="27276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C6C9BBE6-68C0-40D6-9AA1-53362AEA0027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798104" y="3784991"/>
                  <a:ext cx="1933081" cy="1554809"/>
                  <a:chOff x="8980594" y="3428999"/>
                  <a:chExt cx="1933081" cy="1554809"/>
                </a:xfrm>
              </p:grpSpPr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9C87216C-275F-40A8-9109-59CC300599A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9110261" y="3299332"/>
                    <a:ext cx="2392" cy="2617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65189C73-AB72-4CF4-84F6-925A5AB38F0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V="1">
                    <a:off x="10410754" y="2935148"/>
                    <a:ext cx="1" cy="100584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194856B6-F7C1-484E-921A-E9A4EC14C6C1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Arrow Connector 48">
                    <a:extLst>
                      <a:ext uri="{FF2B5EF4-FFF2-40B4-BE49-F238E27FC236}">
                        <a16:creationId xmlns:a16="http://schemas.microsoft.com/office/drawing/2014/main" id="{FA9E3053-F91D-4FAF-826E-70A6A93882B7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2513B5F0-589B-49B6-9D82-969B5ED1EEC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2191E0F8-8255-4DD9-AE9F-DFB1E39C4E3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9038780" y="4420725"/>
                    <a:ext cx="1126167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A124ADAF-1656-4AA8-A58E-F25C2A7644A2}"/>
                    </a:ext>
                  </a:extLst>
                </p:cNvPr>
                <p:cNvGrpSpPr/>
                <p:nvPr/>
              </p:nvGrpSpPr>
              <p:grpSpPr>
                <a:xfrm>
                  <a:off x="843084" y="6035795"/>
                  <a:ext cx="365760" cy="128268"/>
                  <a:chOff x="1360627" y="3631962"/>
                  <a:chExt cx="365760" cy="128268"/>
                </a:xfrm>
              </p:grpSpPr>
              <p:grpSp>
                <p:nvGrpSpPr>
                  <p:cNvPr id="42" name="Group 41">
                    <a:extLst>
                      <a:ext uri="{FF2B5EF4-FFF2-40B4-BE49-F238E27FC236}">
                        <a16:creationId xmlns:a16="http://schemas.microsoft.com/office/drawing/2014/main" id="{02CA983C-DDBF-4B39-8A2F-41A03D2D12FA}"/>
                      </a:ext>
                    </a:extLst>
                  </p:cNvPr>
                  <p:cNvGrpSpPr/>
                  <p:nvPr/>
                </p:nvGrpSpPr>
                <p:grpSpPr>
                  <a:xfrm>
                    <a:off x="1360627" y="3631962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44" name="Straight Connector 43">
                      <a:extLst>
                        <a:ext uri="{FF2B5EF4-FFF2-40B4-BE49-F238E27FC236}">
                          <a16:creationId xmlns:a16="http://schemas.microsoft.com/office/drawing/2014/main" id="{D57D2C64-A9B3-4EBA-935C-E7350BAE0D02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" name="Straight Connector 44">
                      <a:extLst>
                        <a:ext uri="{FF2B5EF4-FFF2-40B4-BE49-F238E27FC236}">
                          <a16:creationId xmlns:a16="http://schemas.microsoft.com/office/drawing/2014/main" id="{D0D86D6D-30D0-4C97-8A94-05C4056D3CB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7E555228-52B9-4F56-9363-F5E0546EB0B9}"/>
                      </a:ext>
                    </a:extLst>
                  </p:cNvPr>
                  <p:cNvCxnSpPr/>
                  <p:nvPr/>
                </p:nvCxnSpPr>
                <p:spPr>
                  <a:xfrm>
                    <a:off x="1478661" y="3760230"/>
                    <a:ext cx="1371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1" name="Rectangle 20">
                      <a:extLst>
                        <a:ext uri="{FF2B5EF4-FFF2-40B4-BE49-F238E27FC236}">
                          <a16:creationId xmlns:a16="http://schemas.microsoft.com/office/drawing/2014/main" id="{13EF1DF0-752D-49E6-80A6-7D3C829943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98154" y="5320449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1" name="Rectangle 20">
                      <a:extLst>
                        <a:ext uri="{FF2B5EF4-FFF2-40B4-BE49-F238E27FC236}">
                          <a16:creationId xmlns:a16="http://schemas.microsoft.com/office/drawing/2014/main" id="{13EF1DF0-752D-49E6-80A6-7D3C829943AA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98154" y="5320449"/>
                      <a:ext cx="410690" cy="3693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2" name="Rectangle 21">
                      <a:extLst>
                        <a:ext uri="{FF2B5EF4-FFF2-40B4-BE49-F238E27FC236}">
                          <a16:creationId xmlns:a16="http://schemas.microsoft.com/office/drawing/2014/main" id="{5DDD63DC-A095-4A10-A067-62FD6BBBFC8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05266" y="5452360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2" name="Rectangle 21">
                      <a:extLst>
                        <a:ext uri="{FF2B5EF4-FFF2-40B4-BE49-F238E27FC236}">
                          <a16:creationId xmlns:a16="http://schemas.microsoft.com/office/drawing/2014/main" id="{5DDD63DC-A095-4A10-A067-62FD6BBBFC8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05266" y="5452360"/>
                      <a:ext cx="410690" cy="369332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9" name="Rectangle 28">
                      <a:extLst>
                        <a:ext uri="{FF2B5EF4-FFF2-40B4-BE49-F238E27FC236}">
                          <a16:creationId xmlns:a16="http://schemas.microsoft.com/office/drawing/2014/main" id="{7098CD4B-BBB7-4E4F-90DF-EACD896F71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383932" y="5020090"/>
                      <a:ext cx="415305" cy="36298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  <m:r>
                              <a:rPr lang="en-US" b="0" i="1" baseline="-25000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oMath>
                        </m:oMathPara>
                      </a14:m>
                      <a:endParaRPr lang="en-US" baseline="-25000" dirty="0"/>
                    </a:p>
                  </p:txBody>
                </p:sp>
              </mc:Choice>
              <mc:Fallback xmlns="">
                <p:sp>
                  <p:nvSpPr>
                    <p:cNvPr id="29" name="Rectangle 28">
                      <a:extLst>
                        <a:ext uri="{FF2B5EF4-FFF2-40B4-BE49-F238E27FC236}">
                          <a16:creationId xmlns:a16="http://schemas.microsoft.com/office/drawing/2014/main" id="{7098CD4B-BBB7-4E4F-90DF-EACD896F71D7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383932" y="5020090"/>
                      <a:ext cx="415305" cy="362984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 b="-169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30" name="Straight Arrow Connector 29">
                  <a:extLst>
                    <a:ext uri="{FF2B5EF4-FFF2-40B4-BE49-F238E27FC236}">
                      <a16:creationId xmlns:a16="http://schemas.microsoft.com/office/drawing/2014/main" id="{5B5E02A9-9BA1-4BD1-93C2-70500A5B2ED8}"/>
                    </a:ext>
                  </a:extLst>
                </p:cNvPr>
                <p:cNvCxnSpPr/>
                <p:nvPr/>
              </p:nvCxnSpPr>
              <p:spPr>
                <a:xfrm>
                  <a:off x="1326961" y="5008876"/>
                  <a:ext cx="446720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" name="Rectangle 7">
                    <a:extLst>
                      <a:ext uri="{FF2B5EF4-FFF2-40B4-BE49-F238E27FC236}">
                        <a16:creationId xmlns:a16="http://schemas.microsoft.com/office/drawing/2014/main" id="{8CC459AA-BA1F-470D-B74F-20B795E19254}"/>
                      </a:ext>
                    </a:extLst>
                  </p:cNvPr>
                  <p:cNvSpPr/>
                  <p:nvPr/>
                </p:nvSpPr>
                <p:spPr>
                  <a:xfrm>
                    <a:off x="1907460" y="3820884"/>
                    <a:ext cx="415305" cy="36298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b="0" i="1" baseline="-25000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oMath>
                      </m:oMathPara>
                    </a14:m>
                    <a:endParaRPr lang="en-US" baseline="-25000" dirty="0"/>
                  </a:p>
                </p:txBody>
              </p:sp>
            </mc:Choice>
            <mc:Fallback xmlns="">
              <p:sp>
                <p:nvSpPr>
                  <p:cNvPr id="8" name="Rectangle 7">
                    <a:extLst>
                      <a:ext uri="{FF2B5EF4-FFF2-40B4-BE49-F238E27FC236}">
                        <a16:creationId xmlns:a16="http://schemas.microsoft.com/office/drawing/2014/main" id="{8CC459AA-BA1F-470D-B74F-20B795E1925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07460" y="3820884"/>
                    <a:ext cx="415305" cy="362984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 b="-169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76A7F910-764A-40CA-BAB0-DC77028768C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2037697" y="4038477"/>
                <a:ext cx="44672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59EBC84-B1BB-44CA-B9DD-5D2283748B35}"/>
              </a:ext>
            </a:extLst>
          </p:cNvPr>
          <p:cNvGrpSpPr/>
          <p:nvPr/>
        </p:nvGrpSpPr>
        <p:grpSpPr>
          <a:xfrm>
            <a:off x="2526832" y="1795801"/>
            <a:ext cx="2944781" cy="2937968"/>
            <a:chOff x="2526832" y="1795801"/>
            <a:chExt cx="2944781" cy="293796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4DA718DA-F891-4FAF-93F1-540D81355570}"/>
                    </a:ext>
                  </a:extLst>
                </p:cNvPr>
                <p:cNvSpPr/>
                <p:nvPr/>
              </p:nvSpPr>
              <p:spPr>
                <a:xfrm>
                  <a:off x="4988532" y="3822828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4DA718DA-F891-4FAF-93F1-540D8135557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88532" y="3822828"/>
                  <a:ext cx="483081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6B93AEFA-60BB-47E0-801D-2CF6FAF1CB26}"/>
                    </a:ext>
                  </a:extLst>
                </p:cNvPr>
                <p:cNvSpPr/>
                <p:nvPr/>
              </p:nvSpPr>
              <p:spPr>
                <a:xfrm>
                  <a:off x="3133334" y="1795801"/>
                  <a:ext cx="124842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US" dirty="0"/>
                    <a:t> 5 V</a:t>
                  </a:r>
                </a:p>
              </p:txBody>
            </p:sp>
          </mc:Choice>
          <mc:Fallback xmlns=""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6B93AEFA-60BB-47E0-801D-2CF6FAF1CB2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3334" y="1795801"/>
                  <a:ext cx="1248421" cy="369332"/>
                </a:xfrm>
                <a:prstGeom prst="rect">
                  <a:avLst/>
                </a:prstGeom>
                <a:blipFill>
                  <a:blip r:embed="rId13"/>
                  <a:stretch>
                    <a:fillRect t="-10000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2588BB9A-44C0-4615-A2E8-1D7AFF0DF9F8}"/>
                </a:ext>
              </a:extLst>
            </p:cNvPr>
            <p:cNvGrpSpPr/>
            <p:nvPr/>
          </p:nvGrpSpPr>
          <p:grpSpPr>
            <a:xfrm rot="5400000" flipH="1">
              <a:off x="3487378" y="2242529"/>
              <a:ext cx="1284990" cy="1554811"/>
              <a:chOff x="8980594" y="3428997"/>
              <a:chExt cx="1284990" cy="1554811"/>
            </a:xfrm>
          </p:grpSpPr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C8EDC79E-F6E3-43FC-8619-883930BF80B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AD9AC010-93D8-4AEF-AD49-EE3E148D70C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82703" y="3246118"/>
                <a:ext cx="1" cy="3657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48F2999C-80C7-4BCD-B72A-88958847541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Arrow Connector 67">
                <a:extLst>
                  <a:ext uri="{FF2B5EF4-FFF2-40B4-BE49-F238E27FC236}">
                    <a16:creationId xmlns:a16="http://schemas.microsoft.com/office/drawing/2014/main" id="{328262DC-7D39-467A-9712-25F040A0425E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84040297-ED20-4C20-A291-01EFC3EA9784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  <a:ln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3F03E587-C38A-44FC-86E3-D9D25F0D3D9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038780" y="4420725"/>
                <a:ext cx="112616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CCE70AAE-DA65-421F-BD01-320CD2FCA68D}"/>
                </a:ext>
              </a:extLst>
            </p:cNvPr>
            <p:cNvGrpSpPr/>
            <p:nvPr/>
          </p:nvGrpSpPr>
          <p:grpSpPr>
            <a:xfrm>
              <a:off x="4733338" y="3674763"/>
              <a:ext cx="298207" cy="655225"/>
              <a:chOff x="4147623" y="3609324"/>
              <a:chExt cx="297702" cy="790900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57D85136-903A-4BF6-8855-229D3E83444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CA416929-22E5-4E61-A4B5-9EA1F90060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291532F4-F232-4706-84F8-5397C93066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5277C3E3-B319-463A-81DF-87A0F2495B7D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3A2576A4-5829-4C93-A48D-A23DD922F3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69A56876-2953-4EC1-A0EF-93E35637DF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4" name="Group 73">
                <a:extLst>
                  <a:ext uri="{FF2B5EF4-FFF2-40B4-BE49-F238E27FC236}">
                    <a16:creationId xmlns:a16="http://schemas.microsoft.com/office/drawing/2014/main" id="{1C8F9883-6766-4255-8A44-7F3738C26008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F91F2823-EBE4-41F8-A1AC-406D6961778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86B28BF6-9BBD-406D-901E-93C425851F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3A44942-3C1B-4680-838B-AEABC4C8C25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CEC235C-04AC-4028-BA14-A5ABC8A84E42}"/>
                </a:ext>
              </a:extLst>
            </p:cNvPr>
            <p:cNvCxnSpPr/>
            <p:nvPr/>
          </p:nvCxnSpPr>
          <p:spPr>
            <a:xfrm>
              <a:off x="4899569" y="4328017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2EA00EC5-ADBA-48AA-8517-6B65757D1A27}"/>
                </a:ext>
              </a:extLst>
            </p:cNvPr>
            <p:cNvGrpSpPr/>
            <p:nvPr/>
          </p:nvGrpSpPr>
          <p:grpSpPr>
            <a:xfrm>
              <a:off x="4733338" y="4605501"/>
              <a:ext cx="365760" cy="128268"/>
              <a:chOff x="1360627" y="3631962"/>
              <a:chExt cx="365760" cy="128268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C15AAE9-23CF-4DD4-A210-FA7E3D03D1AF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493BFBD0-C0D1-44B6-88E0-2079D8A208D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E110EADE-E539-4ECC-8A65-EC2AF0E0AF20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F6441EF4-55F0-4BFC-9CAB-CCEF98ADB60F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35EA7091-6071-4C3A-BE8B-84FE20AB53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26832" y="2377440"/>
              <a:ext cx="2377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9136DD60-16D2-451A-B046-A7A735E2CEF3}"/>
                </a:ext>
              </a:extLst>
            </p:cNvPr>
            <p:cNvGrpSpPr/>
            <p:nvPr/>
          </p:nvGrpSpPr>
          <p:grpSpPr>
            <a:xfrm rot="16200000">
              <a:off x="2667362" y="2244448"/>
              <a:ext cx="1284990" cy="1554811"/>
              <a:chOff x="8980594" y="3428997"/>
              <a:chExt cx="1284990" cy="1554811"/>
            </a:xfrm>
          </p:grpSpPr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A0E7C5B0-3006-4744-982B-EA403EF0AA4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681D3474-09FB-4BB1-BAAF-B7C74B23DF6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82703" y="3246118"/>
                <a:ext cx="1" cy="3657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F1F9F2F3-5DD0-46EF-9D98-43D8EEB74399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Arrow Connector 93">
                <a:extLst>
                  <a:ext uri="{FF2B5EF4-FFF2-40B4-BE49-F238E27FC236}">
                    <a16:creationId xmlns:a16="http://schemas.microsoft.com/office/drawing/2014/main" id="{49F8CC5B-F6B0-4A08-828C-3B7AB0C523D4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E7CECB89-7FA9-4373-91A3-13D589B0A03B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  <a:ln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4282609A-96E7-4F7C-AFD9-3549EAB929A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038780" y="4420725"/>
                <a:ext cx="112616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74CA69EE-7713-4264-8F9A-E78F68983B69}"/>
                </a:ext>
              </a:extLst>
            </p:cNvPr>
            <p:cNvCxnSpPr/>
            <p:nvPr/>
          </p:nvCxnSpPr>
          <p:spPr>
            <a:xfrm flipV="1">
              <a:off x="3973926" y="3525199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E9D41171-0B87-43CB-9B27-67E6DB2301B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73926" y="3039242"/>
              <a:ext cx="1" cy="4937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3E24E3A8-F91C-4B71-95A5-632950471D6D}"/>
                    </a:ext>
                  </a:extLst>
                </p:cNvPr>
                <p:cNvSpPr/>
                <p:nvPr/>
              </p:nvSpPr>
              <p:spPr>
                <a:xfrm>
                  <a:off x="4163863" y="3805779"/>
                  <a:ext cx="550472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𝑟𝑒𝑓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3E24E3A8-F91C-4B71-95A5-632950471D6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63863" y="3805779"/>
                  <a:ext cx="550472" cy="362984"/>
                </a:xfrm>
                <a:prstGeom prst="rect">
                  <a:avLst/>
                </a:prstGeom>
                <a:blipFill>
                  <a:blip r:embed="rId14"/>
                  <a:stretch>
                    <a:fillRect b="-15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4706272D-D722-42FB-BA33-16BF59EA8F9E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419148" y="4015582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07913855-3F90-40B9-AA28-53CE75E84D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24397" y="2179915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986203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8E9902A-D2A1-41C5-8637-3CE13464ABCE}"/>
              </a:ext>
            </a:extLst>
          </p:cNvPr>
          <p:cNvGrpSpPr/>
          <p:nvPr/>
        </p:nvGrpSpPr>
        <p:grpSpPr>
          <a:xfrm>
            <a:off x="1988123" y="3742108"/>
            <a:ext cx="1932907" cy="1416839"/>
            <a:chOff x="2025831" y="3053952"/>
            <a:chExt cx="1932907" cy="1416839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9C6B6C58-BB40-4E54-9AA7-F453092E8060}"/>
                </a:ext>
              </a:extLst>
            </p:cNvPr>
            <p:cNvGrpSpPr/>
            <p:nvPr/>
          </p:nvGrpSpPr>
          <p:grpSpPr>
            <a:xfrm>
              <a:off x="2025831" y="3053952"/>
              <a:ext cx="1932907" cy="1416839"/>
              <a:chOff x="2025831" y="3053952"/>
              <a:chExt cx="1932907" cy="1416839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33190DEC-7FED-4F8E-8A8B-67ECA8616477}"/>
                  </a:ext>
                </a:extLst>
              </p:cNvPr>
              <p:cNvGrpSpPr/>
              <p:nvPr/>
            </p:nvGrpSpPr>
            <p:grpSpPr>
              <a:xfrm rot="5400000" flipH="1">
                <a:off x="2475358" y="3245501"/>
                <a:ext cx="1303547" cy="1139524"/>
                <a:chOff x="8452293" y="3417623"/>
                <a:chExt cx="2252494" cy="1603336"/>
              </a:xfrm>
            </p:grpSpPr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0FB313CE-0895-412E-8887-547E4A1D8FA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7308" y="3033986"/>
                  <a:ext cx="0" cy="79002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3F159A19-5AAD-451F-9C0D-1B2A2448A7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0307927" y="3024453"/>
                  <a:ext cx="3689" cy="79003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57C60DAF-F1E5-4CD5-98E0-8275FDE2530B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Arrow Connector 16">
                  <a:extLst>
                    <a:ext uri="{FF2B5EF4-FFF2-40B4-BE49-F238E27FC236}">
                      <a16:creationId xmlns:a16="http://schemas.microsoft.com/office/drawing/2014/main" id="{F344904A-8C9C-43BF-B723-5E0F098BC475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20CE7C7A-2680-457F-8C5C-980E4024D6E2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EDA58BC4-5C9C-40A4-81FE-7431FFC1DA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8951518" y="4441998"/>
                  <a:ext cx="115792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3BC7ED7-B9EB-47F5-B868-E31F633303E1}"/>
                  </a:ext>
                </a:extLst>
              </p:cNvPr>
              <p:cNvSpPr/>
              <p:nvPr/>
            </p:nvSpPr>
            <p:spPr>
              <a:xfrm>
                <a:off x="3539889" y="3606722"/>
                <a:ext cx="41884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8389961-F769-4032-B694-1144D5968FE9}"/>
                  </a:ext>
                </a:extLst>
              </p:cNvPr>
              <p:cNvSpPr/>
              <p:nvPr/>
            </p:nvSpPr>
            <p:spPr>
              <a:xfrm>
                <a:off x="3214913" y="3053952"/>
                <a:ext cx="42998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C2</a:t>
                </a:r>
              </a:p>
            </p:txBody>
          </p: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69F86FBA-7E14-40C7-9276-7EC992328BC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570173" y="3163490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5623A064-A83D-48A9-9438-B43FF6C8DB6D}"/>
                  </a:ext>
                </a:extLst>
              </p:cNvPr>
              <p:cNvSpPr/>
              <p:nvPr/>
            </p:nvSpPr>
            <p:spPr>
              <a:xfrm>
                <a:off x="2941872" y="3855947"/>
                <a:ext cx="429982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/>
                  <a:t>I</a:t>
                </a:r>
                <a:r>
                  <a:rPr lang="en-US" sz="1400" baseline="-25000" dirty="0"/>
                  <a:t>B2</a:t>
                </a:r>
              </a:p>
            </p:txBody>
          </p: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19652A88-B464-41AB-A971-5433D5DA56FB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3123344" y="3751882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6B53412F-C64F-4283-BB47-F2901387FD5E}"/>
                  </a:ext>
                </a:extLst>
              </p:cNvPr>
              <p:cNvCxnSpPr/>
              <p:nvPr/>
            </p:nvCxnSpPr>
            <p:spPr>
              <a:xfrm flipH="1" flipV="1">
                <a:off x="2025831" y="4470791"/>
                <a:ext cx="16642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A42DF418-4204-4EBB-B2CA-FD22460EDC8D}"/>
                </a:ext>
              </a:extLst>
            </p:cNvPr>
            <p:cNvSpPr/>
            <p:nvPr/>
          </p:nvSpPr>
          <p:spPr>
            <a:xfrm>
              <a:off x="2665630" y="3809401"/>
              <a:ext cx="57055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716D8E1-262E-40A4-B37A-AD426C92BC15}"/>
              </a:ext>
            </a:extLst>
          </p:cNvPr>
          <p:cNvGrpSpPr/>
          <p:nvPr/>
        </p:nvGrpSpPr>
        <p:grpSpPr>
          <a:xfrm>
            <a:off x="1202393" y="3033561"/>
            <a:ext cx="1587684" cy="2872139"/>
            <a:chOff x="1202393" y="3033561"/>
            <a:chExt cx="1587684" cy="287213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C7F442AF-11CC-4CD7-9F87-96A47190E72E}"/>
                    </a:ext>
                  </a:extLst>
                </p:cNvPr>
                <p:cNvSpPr/>
                <p:nvPr/>
              </p:nvSpPr>
              <p:spPr>
                <a:xfrm flipH="1">
                  <a:off x="1546427" y="3506019"/>
                  <a:ext cx="39177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C7F442AF-11CC-4CD7-9F87-96A47190E72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1546427" y="3506019"/>
                  <a:ext cx="391774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860455D-C91B-402F-A53E-C97A60795653}"/>
                </a:ext>
              </a:extLst>
            </p:cNvPr>
            <p:cNvCxnSpPr/>
            <p:nvPr/>
          </p:nvCxnSpPr>
          <p:spPr>
            <a:xfrm flipH="1" flipV="1">
              <a:off x="1988123" y="4092147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DC65424-FDE1-4C3C-A226-7A237E7F2C4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49630" y="4078491"/>
              <a:ext cx="2622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F69DB50C-6823-4059-BA83-FE667F7B3E69}"/>
                </a:ext>
              </a:extLst>
            </p:cNvPr>
            <p:cNvGrpSpPr/>
            <p:nvPr/>
          </p:nvGrpSpPr>
          <p:grpSpPr>
            <a:xfrm flipH="1">
              <a:off x="1890238" y="3492828"/>
              <a:ext cx="211942" cy="382524"/>
              <a:chOff x="4147623" y="3602364"/>
              <a:chExt cx="297702" cy="797860"/>
            </a:xfrm>
          </p:grpSpPr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0EC15091-8C19-4339-ACA2-AC206D70838F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6470D864-2EAC-403E-8271-426EA1CCC2F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F56B960F-C50D-4320-BC6E-A636EBFD69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711EDBBD-BD0E-429E-A350-4BF7E591783B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EDD9D7DC-47DE-4690-8814-F23C4E8A9D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88390E77-DE65-4EB4-811E-F6AA2D8547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DDF87A07-457E-45D1-9A92-E8E5ECDA94C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B3BECED9-26C5-499C-9F77-0A2C12270D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8B3E3F90-EE10-478F-B999-13F296E1DB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3CA0313A-D966-4A5A-8337-4351E2B08F37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D9C2F704-7C21-4144-94DA-5BE5F9B5E03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3399" y="3035628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01D42AD-32D4-42DC-AC80-8B50244D6C2C}"/>
                </a:ext>
              </a:extLst>
            </p:cNvPr>
            <p:cNvSpPr/>
            <p:nvPr/>
          </p:nvSpPr>
          <p:spPr>
            <a:xfrm flipH="1">
              <a:off x="1394995" y="5536368"/>
              <a:ext cx="99048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DD</a:t>
              </a:r>
              <a:r>
                <a:rPr lang="en-US" dirty="0"/>
                <a:t>=-5 V</a:t>
              </a:r>
              <a:endParaRPr lang="en-US" baseline="-25000" dirty="0"/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E53EA61E-34D9-43B6-8E33-D46D52D3C864}"/>
                </a:ext>
              </a:extLst>
            </p:cNvPr>
            <p:cNvGrpSpPr/>
            <p:nvPr/>
          </p:nvGrpSpPr>
          <p:grpSpPr>
            <a:xfrm rot="16200000">
              <a:off x="1492713" y="4363413"/>
              <a:ext cx="1669307" cy="678487"/>
              <a:chOff x="7820269" y="3417623"/>
              <a:chExt cx="2884518" cy="954646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645F332-8A1A-4931-87CA-CA85235D865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531296" y="2717974"/>
                <a:ext cx="0" cy="142205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8A0FC496-E589-400F-8FEC-22E8E70DB8A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307927" y="3024453"/>
                <a:ext cx="3689" cy="7900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7237015A-5406-4F54-B6E4-6AA604703F6E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>
                <a:extLst>
                  <a:ext uri="{FF2B5EF4-FFF2-40B4-BE49-F238E27FC236}">
                    <a16:creationId xmlns:a16="http://schemas.microsoft.com/office/drawing/2014/main" id="{24E78A9B-53FB-4F66-B865-3F3AAABECA9E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stealt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B09FB9DE-2BFB-413B-9B30-C0EB7E9EF27D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C27299B6-0238-4485-8FF9-B6B3A5A88CC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301428" y="4114953"/>
                <a:ext cx="51463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EF6101C1-87C7-4556-92B6-FF92048F18D4}"/>
                </a:ext>
              </a:extLst>
            </p:cNvPr>
            <p:cNvGrpSpPr/>
            <p:nvPr/>
          </p:nvGrpSpPr>
          <p:grpSpPr>
            <a:xfrm flipH="1">
              <a:off x="1202393" y="3216441"/>
              <a:ext cx="259953" cy="74230"/>
              <a:chOff x="1360627" y="3631962"/>
              <a:chExt cx="365760" cy="128268"/>
            </a:xfrm>
          </p:grpSpPr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42EF94FB-6E05-4141-B423-AD0729D9C77B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862534D8-55DF-4C00-81F0-3EAA922E53FE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D4C9FE5B-CF74-4030-87D6-2EE45040EE12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05FBA556-9609-40A9-9FE6-5B2A78476DAB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9488399C-2D84-4B2B-9AD7-BE7D6AD30E27}"/>
                </a:ext>
              </a:extLst>
            </p:cNvPr>
            <p:cNvSpPr/>
            <p:nvPr/>
          </p:nvSpPr>
          <p:spPr>
            <a:xfrm flipH="1">
              <a:off x="1505341" y="4325202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28DE2F11-9BA9-4581-AB66-BA389FE8A41B}"/>
                </a:ext>
              </a:extLst>
            </p:cNvPr>
            <p:cNvCxnSpPr/>
            <p:nvPr/>
          </p:nvCxnSpPr>
          <p:spPr>
            <a:xfrm>
              <a:off x="2064273" y="3203356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79C7DF2-A179-4CDF-AC74-EDEBEDD4E03B}"/>
                </a:ext>
              </a:extLst>
            </p:cNvPr>
            <p:cNvSpPr/>
            <p:nvPr/>
          </p:nvSpPr>
          <p:spPr>
            <a:xfrm flipH="1">
              <a:off x="1999804" y="3053667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err="1"/>
                <a:t>I</a:t>
              </a:r>
              <a:r>
                <a:rPr lang="en-US" baseline="-25000" dirty="0" err="1"/>
                <a:t>ref</a:t>
              </a:r>
              <a:endParaRPr lang="en-US" baseline="-25000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70DE777-D30E-4D0D-819B-1E55D6D354B5}"/>
                </a:ext>
              </a:extLst>
            </p:cNvPr>
            <p:cNvSpPr/>
            <p:nvPr/>
          </p:nvSpPr>
          <p:spPr>
            <a:xfrm flipH="1">
              <a:off x="1552900" y="3971835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C1</a:t>
              </a: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85B4CCD4-B879-43C7-B141-7E1ACF71E370}"/>
                </a:ext>
              </a:extLst>
            </p:cNvPr>
            <p:cNvCxnSpPr/>
            <p:nvPr/>
          </p:nvCxnSpPr>
          <p:spPr>
            <a:xfrm>
              <a:off x="1935323" y="4092147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FE50467-4FD4-46B5-B11B-96B4EFC1C089}"/>
                </a:ext>
              </a:extLst>
            </p:cNvPr>
            <p:cNvSpPr/>
            <p:nvPr/>
          </p:nvSpPr>
          <p:spPr>
            <a:xfrm flipH="1">
              <a:off x="2360095" y="4540645"/>
              <a:ext cx="42998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/>
                <a:t>I</a:t>
              </a:r>
              <a:r>
                <a:rPr lang="en-US" sz="1400" baseline="-25000" dirty="0"/>
                <a:t>B1</a:t>
              </a:r>
            </a:p>
          </p:txBody>
        </p: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B2534081-4FA2-46D9-8C42-45CC132C31E7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511714" y="4426541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0BE716A8-250D-4AC6-BD4A-9C69079CEE5F}"/>
                </a:ext>
              </a:extLst>
            </p:cNvPr>
            <p:cNvSpPr/>
            <p:nvPr/>
          </p:nvSpPr>
          <p:spPr>
            <a:xfrm>
              <a:off x="1966212" y="4064922"/>
              <a:ext cx="57055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5DE0498-2C7D-4B1F-AF17-2E9878030438}"/>
                </a:ext>
              </a:extLst>
            </p:cNvPr>
            <p:cNvCxnSpPr/>
            <p:nvPr/>
          </p:nvCxnSpPr>
          <p:spPr>
            <a:xfrm flipH="1" flipV="1">
              <a:off x="1334992" y="3035628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0FFA41D-BD0B-4F87-9BF1-32691F9C194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32370" y="3033561"/>
              <a:ext cx="2622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B681A5C3-EE34-4B0A-BC13-DA970E41F222}"/>
                  </a:ext>
                </a:extLst>
              </p:cNvPr>
              <p:cNvSpPr/>
              <p:nvPr/>
            </p:nvSpPr>
            <p:spPr>
              <a:xfrm flipH="1">
                <a:off x="4167693" y="2797155"/>
                <a:ext cx="588601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B681A5C3-EE34-4B0A-BC13-DA970E41F2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4167693" y="2797155"/>
                <a:ext cx="588601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2" name="Group 61">
            <a:extLst>
              <a:ext uri="{FF2B5EF4-FFF2-40B4-BE49-F238E27FC236}">
                <a16:creationId xmlns:a16="http://schemas.microsoft.com/office/drawing/2014/main" id="{1964E9CB-CE80-4986-9288-B0C173308AC3}"/>
              </a:ext>
            </a:extLst>
          </p:cNvPr>
          <p:cNvGrpSpPr/>
          <p:nvPr/>
        </p:nvGrpSpPr>
        <p:grpSpPr>
          <a:xfrm>
            <a:off x="2300688" y="2557641"/>
            <a:ext cx="1630935" cy="1413085"/>
            <a:chOff x="2290095" y="2557641"/>
            <a:chExt cx="1630935" cy="1413085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ECFCA454-B8F3-4A6C-839D-4FB1822BD31E}"/>
                </a:ext>
              </a:extLst>
            </p:cNvPr>
            <p:cNvGrpSpPr/>
            <p:nvPr/>
          </p:nvGrpSpPr>
          <p:grpSpPr>
            <a:xfrm>
              <a:off x="2820226" y="2557641"/>
              <a:ext cx="1100804" cy="1413085"/>
              <a:chOff x="2857934" y="3053952"/>
              <a:chExt cx="1100804" cy="1413085"/>
            </a:xfrm>
          </p:grpSpPr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CAED7CC0-3796-4F52-ABFE-631810605FB1}"/>
                  </a:ext>
                </a:extLst>
              </p:cNvPr>
              <p:cNvGrpSpPr/>
              <p:nvPr/>
            </p:nvGrpSpPr>
            <p:grpSpPr>
              <a:xfrm>
                <a:off x="2857934" y="3053952"/>
                <a:ext cx="1100804" cy="1413085"/>
                <a:chOff x="2857934" y="3053952"/>
                <a:chExt cx="1100804" cy="1413085"/>
              </a:xfrm>
            </p:grpSpPr>
            <p:grpSp>
              <p:nvGrpSpPr>
                <p:cNvPr id="90" name="Group 89">
                  <a:extLst>
                    <a:ext uri="{FF2B5EF4-FFF2-40B4-BE49-F238E27FC236}">
                      <a16:creationId xmlns:a16="http://schemas.microsoft.com/office/drawing/2014/main" id="{B4045CB3-5923-483A-A38E-3EDF702CA6E6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2625640" y="3395784"/>
                  <a:ext cx="1303547" cy="838959"/>
                  <a:chOff x="8452293" y="3417623"/>
                  <a:chExt cx="2252494" cy="1180434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2BE16ED8-FE1D-480A-AA43-E79890FE305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8847308" y="3033986"/>
                    <a:ext cx="0" cy="790029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0001CCCF-DB2F-4899-8650-905B54CFE56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10307927" y="3024453"/>
                    <a:ext cx="3689" cy="79003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75182520-C9ED-477F-8423-F09B0DCC6733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Arrow Connector 98">
                    <a:extLst>
                      <a:ext uri="{FF2B5EF4-FFF2-40B4-BE49-F238E27FC236}">
                        <a16:creationId xmlns:a16="http://schemas.microsoft.com/office/drawing/2014/main" id="{FA4FE33A-70F2-4DAA-8358-74FD1D60E6D4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stealth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B03747B3-9DE5-4192-A18D-6BBF6F5F316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A604F75E-518C-44B3-836B-023C3556525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174180" y="4230547"/>
                    <a:ext cx="73502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1" name="Rectangle 90">
                  <a:extLst>
                    <a:ext uri="{FF2B5EF4-FFF2-40B4-BE49-F238E27FC236}">
                      <a16:creationId xmlns:a16="http://schemas.microsoft.com/office/drawing/2014/main" id="{CB31FD6B-76EA-4FC8-8C03-19BBFC6713DD}"/>
                    </a:ext>
                  </a:extLst>
                </p:cNvPr>
                <p:cNvSpPr/>
                <p:nvPr/>
              </p:nvSpPr>
              <p:spPr>
                <a:xfrm>
                  <a:off x="3539889" y="3606722"/>
                  <a:ext cx="418849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dirty="0"/>
                    <a:t>Q</a:t>
                  </a:r>
                  <a:r>
                    <a:rPr lang="en-US" baseline="-25000" dirty="0"/>
                    <a:t>3</a:t>
                  </a:r>
                </a:p>
              </p:txBody>
            </p:sp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id="{EEFD82D5-D9DB-4CEF-B7B0-AEA34FA0687D}"/>
                    </a:ext>
                  </a:extLst>
                </p:cNvPr>
                <p:cNvSpPr/>
                <p:nvPr/>
              </p:nvSpPr>
              <p:spPr>
                <a:xfrm>
                  <a:off x="3214913" y="3053952"/>
                  <a:ext cx="429982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dirty="0"/>
                    <a:t>I</a:t>
                  </a:r>
                  <a:r>
                    <a:rPr lang="en-US" baseline="-25000" dirty="0"/>
                    <a:t>C3</a:t>
                  </a:r>
                </a:p>
              </p:txBody>
            </p:sp>
            <p:cxnSp>
              <p:nvCxnSpPr>
                <p:cNvPr id="93" name="Straight Arrow Connector 92">
                  <a:extLst>
                    <a:ext uri="{FF2B5EF4-FFF2-40B4-BE49-F238E27FC236}">
                      <a16:creationId xmlns:a16="http://schemas.microsoft.com/office/drawing/2014/main" id="{F703C406-37D0-4A4F-8490-D776E38FFD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570173" y="3163490"/>
                  <a:ext cx="0" cy="289472"/>
                </a:xfrm>
                <a:prstGeom prst="straightConnector1">
                  <a:avLst/>
                </a:prstGeom>
                <a:ln>
                  <a:tailEnd type="triangle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5A799713-63E2-4C8B-8ADC-C24733D85D79}"/>
                    </a:ext>
                  </a:extLst>
                </p:cNvPr>
                <p:cNvSpPr/>
                <p:nvPr/>
              </p:nvSpPr>
              <p:spPr>
                <a:xfrm>
                  <a:off x="2886894" y="3463365"/>
                  <a:ext cx="429982" cy="30777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1400" dirty="0"/>
                    <a:t>I</a:t>
                  </a:r>
                  <a:r>
                    <a:rPr lang="en-US" sz="1400" baseline="-25000" dirty="0"/>
                    <a:t>B3</a:t>
                  </a:r>
                </a:p>
              </p:txBody>
            </p:sp>
            <p:cxnSp>
              <p:nvCxnSpPr>
                <p:cNvPr id="95" name="Straight Arrow Connector 94">
                  <a:extLst>
                    <a:ext uri="{FF2B5EF4-FFF2-40B4-BE49-F238E27FC236}">
                      <a16:creationId xmlns:a16="http://schemas.microsoft.com/office/drawing/2014/main" id="{5F6DE4DE-A856-4BFA-80D9-8EB6D160BF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H="1">
                  <a:off x="3119131" y="3612611"/>
                  <a:ext cx="0" cy="289472"/>
                </a:xfrm>
                <a:prstGeom prst="straightConnector1">
                  <a:avLst/>
                </a:prstGeom>
                <a:ln>
                  <a:tailEnd type="triangle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3634AFEF-C96B-4D21-BADF-D1E00E6EF1C2}"/>
                  </a:ext>
                </a:extLst>
              </p:cNvPr>
              <p:cNvSpPr/>
              <p:nvPr/>
            </p:nvSpPr>
            <p:spPr>
              <a:xfrm>
                <a:off x="3667054" y="3438515"/>
                <a:ext cx="57055" cy="5486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BE59B8EE-637C-4F4E-B911-62D0F1D8518E}"/>
                </a:ext>
              </a:extLst>
            </p:cNvPr>
            <p:cNvGrpSpPr/>
            <p:nvPr/>
          </p:nvGrpSpPr>
          <p:grpSpPr>
            <a:xfrm>
              <a:off x="2691412" y="3730314"/>
              <a:ext cx="259953" cy="210627"/>
              <a:chOff x="2688938" y="3616131"/>
              <a:chExt cx="259953" cy="210627"/>
            </a:xfrm>
          </p:grpSpPr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00A5F3DE-F769-4CFD-A704-8B47014C7D01}"/>
                  </a:ext>
                </a:extLst>
              </p:cNvPr>
              <p:cNvCxnSpPr/>
              <p:nvPr/>
            </p:nvCxnSpPr>
            <p:spPr>
              <a:xfrm flipH="1">
                <a:off x="2688938" y="3752693"/>
                <a:ext cx="25995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5F851EF1-FCC1-417A-88E1-CF48B4978CF1}"/>
                  </a:ext>
                </a:extLst>
              </p:cNvPr>
              <p:cNvCxnSpPr/>
              <p:nvPr/>
            </p:nvCxnSpPr>
            <p:spPr>
              <a:xfrm flipH="1">
                <a:off x="2740494" y="3794323"/>
                <a:ext cx="16247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D26E5EDE-9A43-4309-9CDD-E5737B008885}"/>
                  </a:ext>
                </a:extLst>
              </p:cNvPr>
              <p:cNvCxnSpPr/>
              <p:nvPr/>
            </p:nvCxnSpPr>
            <p:spPr>
              <a:xfrm flipH="1">
                <a:off x="2775439" y="3826758"/>
                <a:ext cx="9748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A809CD0F-E640-4111-A0C7-81222AC99C5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817752" y="3616131"/>
                <a:ext cx="0" cy="13656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A3B01A49-3632-4593-B18F-3D83C0FD880E}"/>
                    </a:ext>
                  </a:extLst>
                </p:cNvPr>
                <p:cNvSpPr/>
                <p:nvPr/>
              </p:nvSpPr>
              <p:spPr>
                <a:xfrm>
                  <a:off x="2290095" y="3451451"/>
                  <a:ext cx="478978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A3B01A49-3632-4593-B18F-3D83C0FD880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0095" y="3451451"/>
                  <a:ext cx="478978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A29FFA8F-CCD7-4E38-9DE7-67705495730D}"/>
                </a:ext>
              </a:extLst>
            </p:cNvPr>
            <p:cNvSpPr/>
            <p:nvPr/>
          </p:nvSpPr>
          <p:spPr>
            <a:xfrm>
              <a:off x="2660191" y="3415078"/>
              <a:ext cx="329343" cy="311749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52256F66-7DC7-44E3-9D4F-C7F1F33AA394}"/>
                </a:ext>
              </a:extLst>
            </p:cNvPr>
            <p:cNvCxnSpPr>
              <a:cxnSpLocks/>
            </p:cNvCxnSpPr>
            <p:nvPr/>
          </p:nvCxnSpPr>
          <p:spPr>
            <a:xfrm>
              <a:off x="2821619" y="3339745"/>
              <a:ext cx="0" cy="731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F9268F05-84C4-4DC9-AE83-D212A3249F36}"/>
                    </a:ext>
                  </a:extLst>
                </p:cNvPr>
                <p:cNvSpPr/>
                <p:nvPr/>
              </p:nvSpPr>
              <p:spPr>
                <a:xfrm>
                  <a:off x="2637726" y="3355432"/>
                  <a:ext cx="369800" cy="27699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F9268F05-84C4-4DC9-AE83-D212A3249F3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37726" y="3355432"/>
                  <a:ext cx="369800" cy="27699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36C866B8-4F7F-45B9-B36F-E2C822548691}"/>
                    </a:ext>
                  </a:extLst>
                </p:cNvPr>
                <p:cNvSpPr/>
                <p:nvPr/>
              </p:nvSpPr>
              <p:spPr>
                <a:xfrm>
                  <a:off x="2643710" y="3455159"/>
                  <a:ext cx="369800" cy="27699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36C866B8-4F7F-45B9-B36F-E2C82254869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43710" y="3455159"/>
                  <a:ext cx="369800" cy="276999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F71BEC52-9498-4F63-976B-CFC7644299B5}"/>
              </a:ext>
            </a:extLst>
          </p:cNvPr>
          <p:cNvCxnSpPr>
            <a:cxnSpLocks/>
          </p:cNvCxnSpPr>
          <p:nvPr/>
        </p:nvCxnSpPr>
        <p:spPr>
          <a:xfrm>
            <a:off x="3629346" y="2967054"/>
            <a:ext cx="522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92FF7D2D-6076-4BE5-93C7-BDB399130602}"/>
              </a:ext>
            </a:extLst>
          </p:cNvPr>
          <p:cNvGrpSpPr/>
          <p:nvPr/>
        </p:nvGrpSpPr>
        <p:grpSpPr>
          <a:xfrm>
            <a:off x="3666984" y="899332"/>
            <a:ext cx="2944781" cy="2937968"/>
            <a:chOff x="2526832" y="1795801"/>
            <a:chExt cx="2944781" cy="293796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3" name="Rectangle 102">
                  <a:extLst>
                    <a:ext uri="{FF2B5EF4-FFF2-40B4-BE49-F238E27FC236}">
                      <a16:creationId xmlns:a16="http://schemas.microsoft.com/office/drawing/2014/main" id="{BB8EB68D-9E50-42BE-91D2-3AD32C0E54DE}"/>
                    </a:ext>
                  </a:extLst>
                </p:cNvPr>
                <p:cNvSpPr/>
                <p:nvPr/>
              </p:nvSpPr>
              <p:spPr>
                <a:xfrm>
                  <a:off x="4988532" y="3822828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3" name="Rectangle 102">
                  <a:extLst>
                    <a:ext uri="{FF2B5EF4-FFF2-40B4-BE49-F238E27FC236}">
                      <a16:creationId xmlns:a16="http://schemas.microsoft.com/office/drawing/2014/main" id="{BB8EB68D-9E50-42BE-91D2-3AD32C0E54D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88532" y="3822828"/>
                  <a:ext cx="483081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" name="Rectangle 103">
                  <a:extLst>
                    <a:ext uri="{FF2B5EF4-FFF2-40B4-BE49-F238E27FC236}">
                      <a16:creationId xmlns:a16="http://schemas.microsoft.com/office/drawing/2014/main" id="{34AEDC9D-219F-421E-A068-E1D1103BE169}"/>
                    </a:ext>
                  </a:extLst>
                </p:cNvPr>
                <p:cNvSpPr/>
                <p:nvPr/>
              </p:nvSpPr>
              <p:spPr>
                <a:xfrm>
                  <a:off x="3133334" y="1795801"/>
                  <a:ext cx="124842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US" dirty="0"/>
                    <a:t> 5 V</a:t>
                  </a:r>
                </a:p>
              </p:txBody>
            </p:sp>
          </mc:Choice>
          <mc:Fallback xmlns="">
            <p:sp>
              <p:nvSpPr>
                <p:cNvPr id="104" name="Rectangle 103">
                  <a:extLst>
                    <a:ext uri="{FF2B5EF4-FFF2-40B4-BE49-F238E27FC236}">
                      <a16:creationId xmlns:a16="http://schemas.microsoft.com/office/drawing/2014/main" id="{34AEDC9D-219F-421E-A068-E1D1103BE16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3334" y="1795801"/>
                  <a:ext cx="1248421" cy="369332"/>
                </a:xfrm>
                <a:prstGeom prst="rect">
                  <a:avLst/>
                </a:prstGeom>
                <a:blipFill>
                  <a:blip r:embed="rId8"/>
                  <a:stretch>
                    <a:fillRect t="-10000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722B0F89-1382-4BE8-A906-1DB52780E628}"/>
                </a:ext>
              </a:extLst>
            </p:cNvPr>
            <p:cNvGrpSpPr/>
            <p:nvPr/>
          </p:nvGrpSpPr>
          <p:grpSpPr>
            <a:xfrm rot="5400000" flipH="1">
              <a:off x="3487378" y="2242529"/>
              <a:ext cx="1284990" cy="1554811"/>
              <a:chOff x="8980594" y="3428997"/>
              <a:chExt cx="1284990" cy="1554811"/>
            </a:xfrm>
          </p:grpSpPr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F943DCD7-69E0-4F03-ACC3-93BA11A1DEF4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67716E42-60DD-41C6-B711-61197A3E483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82703" y="3246118"/>
                <a:ext cx="1" cy="3657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253A81F4-C434-4746-BAA2-56942E5CBF32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Arrow Connector 138">
                <a:extLst>
                  <a:ext uri="{FF2B5EF4-FFF2-40B4-BE49-F238E27FC236}">
                    <a16:creationId xmlns:a16="http://schemas.microsoft.com/office/drawing/2014/main" id="{26F86397-2D80-4127-876E-9368AB643AE0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BAB6A5C0-5228-48A4-BBE4-3CB926DFAABF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  <a:ln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B92823C7-1B97-45E5-BAFD-12EE0A60A30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038780" y="4420725"/>
                <a:ext cx="112616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33F9EBB3-1584-44CC-9C38-846E935E89E6}"/>
                </a:ext>
              </a:extLst>
            </p:cNvPr>
            <p:cNvGrpSpPr/>
            <p:nvPr/>
          </p:nvGrpSpPr>
          <p:grpSpPr>
            <a:xfrm>
              <a:off x="4733338" y="3674763"/>
              <a:ext cx="298207" cy="655225"/>
              <a:chOff x="4147623" y="3609324"/>
              <a:chExt cx="297702" cy="790900"/>
            </a:xfrm>
          </p:grpSpPr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AAED52F3-65A5-4B00-9CF1-EBBD8F2A2673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3A5B1DD5-6A7C-4515-9B00-7513700B251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16B1E275-3CAD-485E-B5AC-3D5DD896F9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E0087CEF-FCF6-4C63-82C4-666108F0A8AA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71312964-EC49-4DD4-8CA3-91D19C667B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55254322-EE78-47D9-9395-9FB000AD96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045AB5ED-716A-49AE-8DD3-2BF15F23C66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DC07EA9C-F621-4775-A555-F37563AC956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65B40584-ACB1-46E7-AE7A-B230328B93F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52998490-B20B-44A3-9E7E-30ABEC3836E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5D137877-7CE8-43DA-8E90-CC85D86EFAFD}"/>
                </a:ext>
              </a:extLst>
            </p:cNvPr>
            <p:cNvCxnSpPr/>
            <p:nvPr/>
          </p:nvCxnSpPr>
          <p:spPr>
            <a:xfrm>
              <a:off x="4899569" y="4328017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02A0399A-1336-4E78-9D1D-74B32A70D308}"/>
                </a:ext>
              </a:extLst>
            </p:cNvPr>
            <p:cNvGrpSpPr/>
            <p:nvPr/>
          </p:nvGrpSpPr>
          <p:grpSpPr>
            <a:xfrm>
              <a:off x="4733338" y="4605501"/>
              <a:ext cx="365760" cy="128268"/>
              <a:chOff x="1360627" y="3631962"/>
              <a:chExt cx="365760" cy="128268"/>
            </a:xfrm>
          </p:grpSpPr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DCE7B06C-9BF3-4905-8B6F-B2FDC62CFB67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97B12A85-1704-43B5-AD79-286B822D8D21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D9BD9FD8-A255-4EA6-A352-8E63DCA0D6A2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92F803D0-4277-4B4B-8B13-19F7944ABCBF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093D9EBF-D17E-43A7-B916-F418DB2BF31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26832" y="2377440"/>
              <a:ext cx="2377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C3B56077-2489-40B0-8800-8E243829A92A}"/>
                </a:ext>
              </a:extLst>
            </p:cNvPr>
            <p:cNvGrpSpPr/>
            <p:nvPr/>
          </p:nvGrpSpPr>
          <p:grpSpPr>
            <a:xfrm rot="16200000">
              <a:off x="2667362" y="2244448"/>
              <a:ext cx="1284990" cy="1554811"/>
              <a:chOff x="8980594" y="3428997"/>
              <a:chExt cx="1284990" cy="1554811"/>
            </a:xfrm>
          </p:grpSpPr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7564A370-0768-41AA-9B89-FE774334818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BD13E53E-FC59-4B1E-8304-2FC7A4A2E23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82703" y="3246118"/>
                <a:ext cx="1" cy="3657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63967974-58D4-466E-9BEA-8BBC09B22F6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Arrow Connector 118">
                <a:extLst>
                  <a:ext uri="{FF2B5EF4-FFF2-40B4-BE49-F238E27FC236}">
                    <a16:creationId xmlns:a16="http://schemas.microsoft.com/office/drawing/2014/main" id="{F99F6243-DC7B-45CF-894D-0C15593DC90B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829E4827-3A72-470D-B525-5E79609CFAD3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  <a:ln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BF5D3DBD-FF44-4C35-BF84-B8E92590360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038780" y="4420725"/>
                <a:ext cx="112616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590301F8-99DC-486E-AD22-9B170C1AD9BB}"/>
                </a:ext>
              </a:extLst>
            </p:cNvPr>
            <p:cNvCxnSpPr/>
            <p:nvPr/>
          </p:nvCxnSpPr>
          <p:spPr>
            <a:xfrm flipV="1">
              <a:off x="3973926" y="3525199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B175C9D4-0356-4828-98BA-2E42CFF238D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73926" y="3039242"/>
              <a:ext cx="1" cy="4937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FD4FC409-C477-446F-82AD-F8E9A0A2199A}"/>
                    </a:ext>
                  </a:extLst>
                </p:cNvPr>
                <p:cNvSpPr/>
                <p:nvPr/>
              </p:nvSpPr>
              <p:spPr>
                <a:xfrm>
                  <a:off x="4163863" y="3805779"/>
                  <a:ext cx="550472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𝑟𝑒𝑓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FD4FC409-C477-446F-82AD-F8E9A0A2199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63863" y="3805779"/>
                  <a:ext cx="550472" cy="362984"/>
                </a:xfrm>
                <a:prstGeom prst="rect">
                  <a:avLst/>
                </a:prstGeom>
                <a:blipFill>
                  <a:blip r:embed="rId9"/>
                  <a:stretch>
                    <a:fillRect b="-15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4" name="Straight Arrow Connector 113">
              <a:extLst>
                <a:ext uri="{FF2B5EF4-FFF2-40B4-BE49-F238E27FC236}">
                  <a16:creationId xmlns:a16="http://schemas.microsoft.com/office/drawing/2014/main" id="{466BFBE7-32ED-4B2D-B752-D398BA650449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419148" y="4015582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1985BE48-82AF-4905-ADE8-88E63C54317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24397" y="2179915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732703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we talked about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0421" y="1651000"/>
            <a:ext cx="10935762" cy="4749655"/>
          </a:xfrm>
        </p:spPr>
        <p:txBody>
          <a:bodyPr>
            <a:normAutofit/>
          </a:bodyPr>
          <a:lstStyle/>
          <a:p>
            <a:pPr algn="l">
              <a:lnSpc>
                <a:spcPct val="200000"/>
              </a:lnSpc>
            </a:pPr>
            <a:r>
              <a:rPr lang="en-US" dirty="0"/>
              <a:t>Current mirrors</a:t>
            </a:r>
          </a:p>
          <a:p>
            <a:pPr algn="l">
              <a:lnSpc>
                <a:spcPct val="200000"/>
              </a:lnSpc>
            </a:pPr>
            <a:r>
              <a:rPr lang="en-US" dirty="0"/>
              <a:t>Active Loads</a:t>
            </a:r>
          </a:p>
          <a:p>
            <a:pPr algn="l">
              <a:lnSpc>
                <a:spcPct val="2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446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651000"/>
            <a:ext cx="10311158" cy="4749655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Diodes</a:t>
            </a:r>
          </a:p>
          <a:p>
            <a:pPr algn="l"/>
            <a:r>
              <a:rPr lang="en-US" dirty="0"/>
              <a:t>BJT’s</a:t>
            </a:r>
          </a:p>
          <a:p>
            <a:pPr marL="914400" algn="l"/>
            <a:r>
              <a:rPr lang="en-US" dirty="0"/>
              <a:t>BJT basics</a:t>
            </a:r>
          </a:p>
          <a:p>
            <a:pPr marL="914400" algn="l"/>
            <a:r>
              <a:rPr lang="en-US" dirty="0"/>
              <a:t>Common Emitter Amplifier Circuits</a:t>
            </a:r>
          </a:p>
          <a:p>
            <a:pPr marL="1828800" algn="l"/>
            <a:r>
              <a:rPr lang="en-US" dirty="0"/>
              <a:t>Voltage Divider Biasing</a:t>
            </a:r>
          </a:p>
          <a:p>
            <a:pPr marL="1828800" algn="l"/>
            <a:r>
              <a:rPr lang="en-US" dirty="0"/>
              <a:t>Degenerate Emitter Resistor</a:t>
            </a:r>
          </a:p>
          <a:p>
            <a:pPr marL="2743200" algn="l"/>
            <a:r>
              <a:rPr lang="en-US" dirty="0"/>
              <a:t>Rules of Thumb</a:t>
            </a:r>
          </a:p>
          <a:p>
            <a:pPr marL="1828800" algn="l"/>
            <a:r>
              <a:rPr lang="en-US" dirty="0"/>
              <a:t>Other Biasing Methods</a:t>
            </a:r>
          </a:p>
          <a:p>
            <a:pPr marL="914400" algn="l"/>
            <a:r>
              <a:rPr lang="en-US" dirty="0"/>
              <a:t>Common Base &amp; Common Collector Amplifier Circuits</a:t>
            </a:r>
          </a:p>
          <a:p>
            <a:pPr algn="l"/>
            <a:r>
              <a:rPr lang="en-US" dirty="0"/>
              <a:t>Op Amps</a:t>
            </a:r>
          </a:p>
          <a:p>
            <a:pPr marL="1828800" algn="l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EA7842D-39D9-4543-B6EC-623C1ECAAC01}"/>
              </a:ext>
            </a:extLst>
          </p:cNvPr>
          <p:cNvSpPr/>
          <p:nvPr/>
        </p:nvSpPr>
        <p:spPr>
          <a:xfrm>
            <a:off x="1598438" y="4852165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we will talk about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0421" y="1651000"/>
            <a:ext cx="10935762" cy="4749655"/>
          </a:xfrm>
        </p:spPr>
        <p:txBody>
          <a:bodyPr>
            <a:normAutofit/>
          </a:bodyPr>
          <a:lstStyle/>
          <a:p>
            <a:pPr algn="l">
              <a:lnSpc>
                <a:spcPct val="200000"/>
              </a:lnSpc>
            </a:pPr>
            <a:r>
              <a:rPr lang="en-US" dirty="0"/>
              <a:t>Current mirrors</a:t>
            </a:r>
          </a:p>
          <a:p>
            <a:pPr algn="l">
              <a:lnSpc>
                <a:spcPct val="200000"/>
              </a:lnSpc>
            </a:pPr>
            <a:r>
              <a:rPr lang="en-US" dirty="0"/>
              <a:t>Active Loads</a:t>
            </a:r>
          </a:p>
          <a:p>
            <a:pPr algn="l">
              <a:lnSpc>
                <a:spcPct val="2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89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63193-1958-4FD7-ABE8-CA787A237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Mirrors</a:t>
            </a:r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FF1E7D4D-1252-47AE-9854-84294D6E7536}"/>
              </a:ext>
            </a:extLst>
          </p:cNvPr>
          <p:cNvGrpSpPr/>
          <p:nvPr/>
        </p:nvGrpSpPr>
        <p:grpSpPr>
          <a:xfrm>
            <a:off x="1988123" y="3742108"/>
            <a:ext cx="1932907" cy="1416839"/>
            <a:chOff x="2025831" y="3053952"/>
            <a:chExt cx="1932907" cy="1416839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C37A0420-0CF9-4C96-A4A5-62AFDC0D64FD}"/>
                </a:ext>
              </a:extLst>
            </p:cNvPr>
            <p:cNvGrpSpPr/>
            <p:nvPr/>
          </p:nvGrpSpPr>
          <p:grpSpPr>
            <a:xfrm>
              <a:off x="2025831" y="3053952"/>
              <a:ext cx="1932907" cy="1416839"/>
              <a:chOff x="2025831" y="3053952"/>
              <a:chExt cx="1932907" cy="1416839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0058BD70-1B9B-4069-806B-6C50F03AB907}"/>
                  </a:ext>
                </a:extLst>
              </p:cNvPr>
              <p:cNvGrpSpPr/>
              <p:nvPr/>
            </p:nvGrpSpPr>
            <p:grpSpPr>
              <a:xfrm rot="5400000" flipH="1">
                <a:off x="2475358" y="3245501"/>
                <a:ext cx="1303547" cy="1139524"/>
                <a:chOff x="8452293" y="3417623"/>
                <a:chExt cx="2252494" cy="1603336"/>
              </a:xfrm>
            </p:grpSpPr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AB58FEBD-5E12-44B5-9A32-EC89A55AC0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7308" y="3033986"/>
                  <a:ext cx="0" cy="79002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0DB74D73-F2AD-43E4-BFA3-EA827F2B94A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0307927" y="3024453"/>
                  <a:ext cx="3689" cy="79003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C91A3DDB-476F-4F62-A520-A3B46DC72462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Arrow Connector 76">
                  <a:extLst>
                    <a:ext uri="{FF2B5EF4-FFF2-40B4-BE49-F238E27FC236}">
                      <a16:creationId xmlns:a16="http://schemas.microsoft.com/office/drawing/2014/main" id="{7C4AEB53-476A-4743-9365-0C20E9321143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2E452479-63CF-4E4E-8312-2F35EF44EE40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617EB9F7-9EEC-4E70-BCDE-45F1552941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8951518" y="4441998"/>
                  <a:ext cx="115792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3EAE4E34-3E0B-4C0B-B753-E3DC857E38B3}"/>
                  </a:ext>
                </a:extLst>
              </p:cNvPr>
              <p:cNvSpPr/>
              <p:nvPr/>
            </p:nvSpPr>
            <p:spPr>
              <a:xfrm>
                <a:off x="3539889" y="3606722"/>
                <a:ext cx="41884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6F64A120-6968-44E3-9810-B4BF80393666}"/>
                  </a:ext>
                </a:extLst>
              </p:cNvPr>
              <p:cNvSpPr/>
              <p:nvPr/>
            </p:nvSpPr>
            <p:spPr>
              <a:xfrm>
                <a:off x="3214913" y="3053952"/>
                <a:ext cx="42998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C2</a:t>
                </a:r>
              </a:p>
            </p:txBody>
          </p: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42D59650-6CC8-4B99-ADCB-07CA32B7CF1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570173" y="3163490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5C6BC2EC-FBC7-4C30-9869-AB5029EDB45D}"/>
                  </a:ext>
                </a:extLst>
              </p:cNvPr>
              <p:cNvSpPr/>
              <p:nvPr/>
            </p:nvSpPr>
            <p:spPr>
              <a:xfrm>
                <a:off x="2941872" y="3855947"/>
                <a:ext cx="429982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/>
                  <a:t>I</a:t>
                </a:r>
                <a:r>
                  <a:rPr lang="en-US" sz="1400" baseline="-25000" dirty="0"/>
                  <a:t>B2</a:t>
                </a:r>
              </a:p>
            </p:txBody>
          </p:sp>
          <p:cxnSp>
            <p:nvCxnSpPr>
              <p:cNvPr id="92" name="Straight Arrow Connector 91">
                <a:extLst>
                  <a:ext uri="{FF2B5EF4-FFF2-40B4-BE49-F238E27FC236}">
                    <a16:creationId xmlns:a16="http://schemas.microsoft.com/office/drawing/2014/main" id="{2E241581-BA6E-4386-9027-49508213DCEF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3123344" y="3751882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F29E350D-B8A2-46D8-8906-3E0BA45E9462}"/>
                  </a:ext>
                </a:extLst>
              </p:cNvPr>
              <p:cNvCxnSpPr/>
              <p:nvPr/>
            </p:nvCxnSpPr>
            <p:spPr>
              <a:xfrm flipH="1" flipV="1">
                <a:off x="2025831" y="4470791"/>
                <a:ext cx="16642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76494D7E-B938-477E-80AB-B437DDEA717E}"/>
                </a:ext>
              </a:extLst>
            </p:cNvPr>
            <p:cNvSpPr/>
            <p:nvPr/>
          </p:nvSpPr>
          <p:spPr>
            <a:xfrm>
              <a:off x="2665630" y="3809401"/>
              <a:ext cx="57055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AD1FC614-1741-4A7C-8324-7FA206276E4B}"/>
              </a:ext>
            </a:extLst>
          </p:cNvPr>
          <p:cNvGrpSpPr/>
          <p:nvPr/>
        </p:nvGrpSpPr>
        <p:grpSpPr>
          <a:xfrm>
            <a:off x="1202393" y="3033561"/>
            <a:ext cx="1587684" cy="2872139"/>
            <a:chOff x="1202393" y="3033561"/>
            <a:chExt cx="1587684" cy="287213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16EB76FE-D05A-4E7E-955E-606C625611D8}"/>
                    </a:ext>
                  </a:extLst>
                </p:cNvPr>
                <p:cNvSpPr/>
                <p:nvPr/>
              </p:nvSpPr>
              <p:spPr>
                <a:xfrm flipH="1">
                  <a:off x="1546427" y="3506019"/>
                  <a:ext cx="39177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16EB76FE-D05A-4E7E-955E-606C625611D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1546427" y="3506019"/>
                  <a:ext cx="391774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771D65B-B3E3-4ADA-8CCC-BD6AF0E8F506}"/>
                </a:ext>
              </a:extLst>
            </p:cNvPr>
            <p:cNvCxnSpPr/>
            <p:nvPr/>
          </p:nvCxnSpPr>
          <p:spPr>
            <a:xfrm flipH="1" flipV="1">
              <a:off x="1988123" y="4092147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6C8D9DA9-B39C-4B83-89C8-0ABC74A8568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49630" y="4078491"/>
              <a:ext cx="2622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79AEC5C-929C-4E42-A041-54E6C21EB8F0}"/>
                </a:ext>
              </a:extLst>
            </p:cNvPr>
            <p:cNvGrpSpPr/>
            <p:nvPr/>
          </p:nvGrpSpPr>
          <p:grpSpPr>
            <a:xfrm flipH="1">
              <a:off x="1890238" y="3492828"/>
              <a:ext cx="211942" cy="382524"/>
              <a:chOff x="4147623" y="3602364"/>
              <a:chExt cx="297702" cy="797860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D34790E7-018F-4E13-9D28-86C1D8D1B591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00E96751-19D5-4D28-82F3-3B3ABC9A38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F5EFDEA7-9D64-4D91-AFA1-4C9F3BC4B4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8FA94AD2-6CA3-41E2-B91E-D8E2FB03A39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447E91FF-CF3D-46D8-9A23-C366D3FB4D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EAD3484A-F777-4187-ADC6-662A3C592D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B4262A06-E4DF-4093-B3FE-AC7681A301AD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33411BF7-B79E-47F1-83EF-0B29BD95DA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2DB44828-A4D9-4CE0-A07D-2A4E8E7DB3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A60B6B4-087A-4CB6-BB48-3386AB127BB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CB53CE1-90AB-4D51-8AA8-D1ED88384C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3399" y="3035628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2BA2E40-3E71-4D2D-B18D-D5A72098FDEB}"/>
                </a:ext>
              </a:extLst>
            </p:cNvPr>
            <p:cNvSpPr/>
            <p:nvPr/>
          </p:nvSpPr>
          <p:spPr>
            <a:xfrm flipH="1">
              <a:off x="1394995" y="5536368"/>
              <a:ext cx="99048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DD</a:t>
              </a:r>
              <a:r>
                <a:rPr lang="en-US" dirty="0"/>
                <a:t>=-5 V</a:t>
              </a:r>
              <a:endParaRPr lang="en-US" baseline="-25000" dirty="0"/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5115D14-E995-47EF-B603-029694A0A1A7}"/>
                </a:ext>
              </a:extLst>
            </p:cNvPr>
            <p:cNvGrpSpPr/>
            <p:nvPr/>
          </p:nvGrpSpPr>
          <p:grpSpPr>
            <a:xfrm rot="16200000">
              <a:off x="1492713" y="4363413"/>
              <a:ext cx="1669307" cy="678487"/>
              <a:chOff x="7820269" y="3417623"/>
              <a:chExt cx="2884518" cy="954646"/>
            </a:xfrm>
          </p:grpSpPr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457E1173-BDAA-470A-B958-ABE525FC357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531296" y="2717974"/>
                <a:ext cx="0" cy="142205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71E16459-AA86-40A5-9CC7-41759C0AE0B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307927" y="3024453"/>
                <a:ext cx="3689" cy="7900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E1E8F194-F07A-47C2-82F5-CBD6100DBEE5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3F7DC1B5-566F-42C0-8692-6FC05A535617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stealt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C3405243-BFF8-45E0-BAD3-A51F29EEEA23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1695AC2-3660-4E8F-9F5B-78D616E50AA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301428" y="4114953"/>
                <a:ext cx="51463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376EB56-9C80-4898-B7BC-84A16C32D7D1}"/>
                </a:ext>
              </a:extLst>
            </p:cNvPr>
            <p:cNvGrpSpPr/>
            <p:nvPr/>
          </p:nvGrpSpPr>
          <p:grpSpPr>
            <a:xfrm flipH="1">
              <a:off x="1202393" y="3216441"/>
              <a:ext cx="259953" cy="74230"/>
              <a:chOff x="1360627" y="3631962"/>
              <a:chExt cx="365760" cy="128268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16F1697E-2828-49A1-B591-90D2A669E255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607EB78A-2157-4250-BF8E-771C01C5C202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E48B0F22-E8CF-4D4D-A7E8-F7FB7C580B91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7C787DDF-563B-4273-9D43-0B6C2171E98C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8E4AEE9A-F042-464F-B6C0-E246EA990BB5}"/>
                </a:ext>
              </a:extLst>
            </p:cNvPr>
            <p:cNvSpPr/>
            <p:nvPr/>
          </p:nvSpPr>
          <p:spPr>
            <a:xfrm flipH="1">
              <a:off x="1505341" y="4325202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E856EAF9-4978-4ADC-BDF0-EB72420EDC9E}"/>
                </a:ext>
              </a:extLst>
            </p:cNvPr>
            <p:cNvCxnSpPr/>
            <p:nvPr/>
          </p:nvCxnSpPr>
          <p:spPr>
            <a:xfrm>
              <a:off x="2064273" y="3203356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9704FEEA-1C38-4C2C-89E4-7A4ADEA4F40D}"/>
                </a:ext>
              </a:extLst>
            </p:cNvPr>
            <p:cNvSpPr/>
            <p:nvPr/>
          </p:nvSpPr>
          <p:spPr>
            <a:xfrm flipH="1">
              <a:off x="1999804" y="3053667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err="1"/>
                <a:t>I</a:t>
              </a:r>
              <a:r>
                <a:rPr lang="en-US" baseline="-25000" dirty="0" err="1"/>
                <a:t>ref</a:t>
              </a:r>
              <a:endParaRPr lang="en-US" baseline="-25000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E005A16F-B4F6-42E1-BA37-231AB1C4B276}"/>
                </a:ext>
              </a:extLst>
            </p:cNvPr>
            <p:cNvSpPr/>
            <p:nvPr/>
          </p:nvSpPr>
          <p:spPr>
            <a:xfrm flipH="1">
              <a:off x="1552900" y="3971835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C1</a:t>
              </a:r>
            </a:p>
          </p:txBody>
        </p: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B8EF5185-24B8-4BB0-9B64-1FD6541EF44C}"/>
                </a:ext>
              </a:extLst>
            </p:cNvPr>
            <p:cNvCxnSpPr/>
            <p:nvPr/>
          </p:nvCxnSpPr>
          <p:spPr>
            <a:xfrm>
              <a:off x="1935323" y="4092147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6FB5471-9256-4094-AB1B-C60DA9FCC4BD}"/>
                </a:ext>
              </a:extLst>
            </p:cNvPr>
            <p:cNvSpPr/>
            <p:nvPr/>
          </p:nvSpPr>
          <p:spPr>
            <a:xfrm flipH="1">
              <a:off x="2360095" y="4540645"/>
              <a:ext cx="42998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/>
                <a:t>I</a:t>
              </a:r>
              <a:r>
                <a:rPr lang="en-US" sz="1400" baseline="-25000" dirty="0"/>
                <a:t>B1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47433BAF-2311-4B3B-8810-C16D296583A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511714" y="4426541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7248651E-E403-42EA-B0D2-CB0C2E0CFD8C}"/>
                </a:ext>
              </a:extLst>
            </p:cNvPr>
            <p:cNvSpPr/>
            <p:nvPr/>
          </p:nvSpPr>
          <p:spPr>
            <a:xfrm>
              <a:off x="1966212" y="4064922"/>
              <a:ext cx="57055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EB069F4B-D917-477C-9EBD-D34B9471CE00}"/>
                </a:ext>
              </a:extLst>
            </p:cNvPr>
            <p:cNvCxnSpPr/>
            <p:nvPr/>
          </p:nvCxnSpPr>
          <p:spPr>
            <a:xfrm flipH="1" flipV="1">
              <a:off x="1334992" y="3035628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7331EDDE-7C69-48EB-813C-688F834AD48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32370" y="3033561"/>
              <a:ext cx="2622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45A101B3-40D9-4420-9238-F8524D7A31DF}"/>
              </a:ext>
            </a:extLst>
          </p:cNvPr>
          <p:cNvGrpSpPr/>
          <p:nvPr/>
        </p:nvGrpSpPr>
        <p:grpSpPr>
          <a:xfrm>
            <a:off x="2300688" y="1759961"/>
            <a:ext cx="2455606" cy="2210765"/>
            <a:chOff x="2300688" y="1759961"/>
            <a:chExt cx="2455606" cy="22107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13A0C19-CB89-4338-865D-20FF540E4661}"/>
                    </a:ext>
                  </a:extLst>
                </p:cNvPr>
                <p:cNvSpPr/>
                <p:nvPr/>
              </p:nvSpPr>
              <p:spPr>
                <a:xfrm flipH="1">
                  <a:off x="4167693" y="2797155"/>
                  <a:ext cx="58860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13A0C19-CB89-4338-865D-20FF540E46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4167693" y="2797155"/>
                  <a:ext cx="588601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992EE107-6826-46AD-BCDF-25EB00EDCFC5}"/>
                </a:ext>
              </a:extLst>
            </p:cNvPr>
            <p:cNvGrpSpPr/>
            <p:nvPr/>
          </p:nvGrpSpPr>
          <p:grpSpPr>
            <a:xfrm>
              <a:off x="2300688" y="1759961"/>
              <a:ext cx="1867005" cy="2210765"/>
              <a:chOff x="2300688" y="1759961"/>
              <a:chExt cx="1867005" cy="2210765"/>
            </a:xfrm>
          </p:grpSpPr>
          <p:grpSp>
            <p:nvGrpSpPr>
              <p:cNvPr id="134" name="Group 133">
                <a:extLst>
                  <a:ext uri="{FF2B5EF4-FFF2-40B4-BE49-F238E27FC236}">
                    <a16:creationId xmlns:a16="http://schemas.microsoft.com/office/drawing/2014/main" id="{F64A7E60-2D66-4A72-94FE-D8EA1506A60C}"/>
                  </a:ext>
                </a:extLst>
              </p:cNvPr>
              <p:cNvGrpSpPr/>
              <p:nvPr/>
            </p:nvGrpSpPr>
            <p:grpSpPr>
              <a:xfrm>
                <a:off x="2300688" y="2557641"/>
                <a:ext cx="1630935" cy="1413085"/>
                <a:chOff x="2290095" y="2557641"/>
                <a:chExt cx="1630935" cy="1413085"/>
              </a:xfrm>
            </p:grpSpPr>
            <p:grpSp>
              <p:nvGrpSpPr>
                <p:cNvPr id="105" name="Group 104">
                  <a:extLst>
                    <a:ext uri="{FF2B5EF4-FFF2-40B4-BE49-F238E27FC236}">
                      <a16:creationId xmlns:a16="http://schemas.microsoft.com/office/drawing/2014/main" id="{DF652786-407B-4D4C-BB84-D370E3C4AEBD}"/>
                    </a:ext>
                  </a:extLst>
                </p:cNvPr>
                <p:cNvGrpSpPr/>
                <p:nvPr/>
              </p:nvGrpSpPr>
              <p:grpSpPr>
                <a:xfrm>
                  <a:off x="2820226" y="2557641"/>
                  <a:ext cx="1100804" cy="1413085"/>
                  <a:chOff x="2857934" y="3053952"/>
                  <a:chExt cx="1100804" cy="1413085"/>
                </a:xfrm>
              </p:grpSpPr>
              <p:grpSp>
                <p:nvGrpSpPr>
                  <p:cNvPr id="106" name="Group 105">
                    <a:extLst>
                      <a:ext uri="{FF2B5EF4-FFF2-40B4-BE49-F238E27FC236}">
                        <a16:creationId xmlns:a16="http://schemas.microsoft.com/office/drawing/2014/main" id="{D2CBF675-0F13-459F-9D6E-20E809B21072}"/>
                      </a:ext>
                    </a:extLst>
                  </p:cNvPr>
                  <p:cNvGrpSpPr/>
                  <p:nvPr/>
                </p:nvGrpSpPr>
                <p:grpSpPr>
                  <a:xfrm>
                    <a:off x="2857934" y="3053952"/>
                    <a:ext cx="1100804" cy="1413085"/>
                    <a:chOff x="2857934" y="3053952"/>
                    <a:chExt cx="1100804" cy="1413085"/>
                  </a:xfrm>
                </p:grpSpPr>
                <p:grpSp>
                  <p:nvGrpSpPr>
                    <p:cNvPr id="108" name="Group 107">
                      <a:extLst>
                        <a:ext uri="{FF2B5EF4-FFF2-40B4-BE49-F238E27FC236}">
                          <a16:creationId xmlns:a16="http://schemas.microsoft.com/office/drawing/2014/main" id="{92330425-D169-40FD-B548-4E5FEC6C3D05}"/>
                        </a:ext>
                      </a:extLst>
                    </p:cNvPr>
                    <p:cNvGrpSpPr/>
                    <p:nvPr/>
                  </p:nvGrpSpPr>
                  <p:grpSpPr>
                    <a:xfrm rot="5400000" flipH="1">
                      <a:off x="2625640" y="3395784"/>
                      <a:ext cx="1303547" cy="838959"/>
                      <a:chOff x="8452293" y="3417623"/>
                      <a:chExt cx="2252494" cy="1180434"/>
                    </a:xfrm>
                  </p:grpSpPr>
                  <p:cxnSp>
                    <p:nvCxnSpPr>
                      <p:cNvPr id="115" name="Straight Connector 114">
                        <a:extLst>
                          <a:ext uri="{FF2B5EF4-FFF2-40B4-BE49-F238E27FC236}">
                            <a16:creationId xmlns:a16="http://schemas.microsoft.com/office/drawing/2014/main" id="{2952489F-2DEC-4D1A-902D-76AA50B39DF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 flipV="1">
                        <a:off x="8847308" y="3033986"/>
                        <a:ext cx="0" cy="79002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6" name="Straight Connector 115">
                        <a:extLst>
                          <a:ext uri="{FF2B5EF4-FFF2-40B4-BE49-F238E27FC236}">
                            <a16:creationId xmlns:a16="http://schemas.microsoft.com/office/drawing/2014/main" id="{0C020E2C-EE70-4C5C-8510-F9D6B486596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 flipV="1">
                        <a:off x="10307927" y="3024453"/>
                        <a:ext cx="3689" cy="79003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7" name="Straight Connector 116">
                        <a:extLst>
                          <a:ext uri="{FF2B5EF4-FFF2-40B4-BE49-F238E27FC236}">
                            <a16:creationId xmlns:a16="http://schemas.microsoft.com/office/drawing/2014/main" id="{2ADCD584-89BC-4E59-A3B4-F7F7C9585F0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9294428" y="3857639"/>
                        <a:ext cx="609600" cy="0"/>
                      </a:xfrm>
                      <a:prstGeom prst="line">
                        <a:avLst/>
                      </a:prstGeom>
                      <a:ln w="190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8" name="Straight Arrow Connector 117">
                        <a:extLst>
                          <a:ext uri="{FF2B5EF4-FFF2-40B4-BE49-F238E27FC236}">
                            <a16:creationId xmlns:a16="http://schemas.microsoft.com/office/drawing/2014/main" id="{03FE69D5-7E3A-427B-800D-641CEE24DD19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9242323" y="3429000"/>
                        <a:ext cx="206477" cy="436013"/>
                      </a:xfrm>
                      <a:prstGeom prst="straightConnector1">
                        <a:avLst/>
                      </a:prstGeom>
                      <a:ln>
                        <a:headEnd type="stealth"/>
                        <a:tailEnd type="non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9" name="Straight Connector 118">
                        <a:extLst>
                          <a:ext uri="{FF2B5EF4-FFF2-40B4-BE49-F238E27FC236}">
                            <a16:creationId xmlns:a16="http://schemas.microsoft.com/office/drawing/2014/main" id="{2FCFA346-F234-4D90-9435-9EFB61B7FED0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9743768" y="3428999"/>
                        <a:ext cx="170092" cy="43601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0" name="Straight Connector 119">
                        <a:extLst>
                          <a:ext uri="{FF2B5EF4-FFF2-40B4-BE49-F238E27FC236}">
                            <a16:creationId xmlns:a16="http://schemas.microsoft.com/office/drawing/2014/main" id="{CBF871E6-AB2D-4302-8ECC-D02698214D6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>
                        <a:off x="9174180" y="4230547"/>
                        <a:ext cx="7350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109" name="Rectangle 108">
                      <a:extLst>
                        <a:ext uri="{FF2B5EF4-FFF2-40B4-BE49-F238E27FC236}">
                          <a16:creationId xmlns:a16="http://schemas.microsoft.com/office/drawing/2014/main" id="{D83AC53C-D9E9-4E48-BDF0-C64BAD0E4F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39889" y="3606722"/>
                      <a:ext cx="418849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r>
                        <a:rPr lang="en-US" baseline="-25000" dirty="0"/>
                        <a:t>3</a:t>
                      </a:r>
                    </a:p>
                  </p:txBody>
                </p:sp>
                <p:sp>
                  <p:nvSpPr>
                    <p:cNvPr id="110" name="Rectangle 109">
                      <a:extLst>
                        <a:ext uri="{FF2B5EF4-FFF2-40B4-BE49-F238E27FC236}">
                          <a16:creationId xmlns:a16="http://schemas.microsoft.com/office/drawing/2014/main" id="{B056783F-AAEB-4FBE-B67C-504DE5FE02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14913" y="3053952"/>
                      <a:ext cx="429982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dirty="0"/>
                        <a:t>I</a:t>
                      </a:r>
                      <a:r>
                        <a:rPr lang="en-US" baseline="-25000" dirty="0"/>
                        <a:t>C3</a:t>
                      </a:r>
                    </a:p>
                  </p:txBody>
                </p:sp>
                <p:cxnSp>
                  <p:nvCxnSpPr>
                    <p:cNvPr id="111" name="Straight Arrow Connector 110">
                      <a:extLst>
                        <a:ext uri="{FF2B5EF4-FFF2-40B4-BE49-F238E27FC236}">
                          <a16:creationId xmlns:a16="http://schemas.microsoft.com/office/drawing/2014/main" id="{67FE1CBF-FC69-4F1B-A084-946689DB9D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570173" y="3163490"/>
                      <a:ext cx="0" cy="289472"/>
                    </a:xfrm>
                    <a:prstGeom prst="straightConnector1">
                      <a:avLst/>
                    </a:prstGeom>
                    <a:ln>
                      <a:tailEnd type="triangle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12" name="Rectangle 111">
                      <a:extLst>
                        <a:ext uri="{FF2B5EF4-FFF2-40B4-BE49-F238E27FC236}">
                          <a16:creationId xmlns:a16="http://schemas.microsoft.com/office/drawing/2014/main" id="{4010C701-5BDB-44FF-8572-911B696E65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886894" y="3463365"/>
                      <a:ext cx="429982" cy="307777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sz="1400" dirty="0"/>
                        <a:t>I</a:t>
                      </a:r>
                      <a:r>
                        <a:rPr lang="en-US" sz="1400" baseline="-25000" dirty="0"/>
                        <a:t>B3</a:t>
                      </a:r>
                    </a:p>
                  </p:txBody>
                </p:sp>
                <p:cxnSp>
                  <p:nvCxnSpPr>
                    <p:cNvPr id="113" name="Straight Arrow Connector 112">
                      <a:extLst>
                        <a:ext uri="{FF2B5EF4-FFF2-40B4-BE49-F238E27FC236}">
                          <a16:creationId xmlns:a16="http://schemas.microsoft.com/office/drawing/2014/main" id="{360099EB-C76E-4527-92C1-3D964C1F0F7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H="1">
                      <a:off x="3119131" y="3612611"/>
                      <a:ext cx="0" cy="289472"/>
                    </a:xfrm>
                    <a:prstGeom prst="straightConnector1">
                      <a:avLst/>
                    </a:prstGeom>
                    <a:ln>
                      <a:tailEnd type="triangle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07" name="Oval 106">
                    <a:extLst>
                      <a:ext uri="{FF2B5EF4-FFF2-40B4-BE49-F238E27FC236}">
                        <a16:creationId xmlns:a16="http://schemas.microsoft.com/office/drawing/2014/main" id="{F5C2C028-3CC1-4405-9255-CD73677E0199}"/>
                      </a:ext>
                    </a:extLst>
                  </p:cNvPr>
                  <p:cNvSpPr/>
                  <p:nvPr/>
                </p:nvSpPr>
                <p:spPr>
                  <a:xfrm>
                    <a:off x="3667054" y="3438515"/>
                    <a:ext cx="57055" cy="5486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2230E167-1B07-4AA7-A506-8436B5397EA2}"/>
                    </a:ext>
                  </a:extLst>
                </p:cNvPr>
                <p:cNvGrpSpPr/>
                <p:nvPr/>
              </p:nvGrpSpPr>
              <p:grpSpPr>
                <a:xfrm>
                  <a:off x="2691412" y="3730314"/>
                  <a:ext cx="259953" cy="210627"/>
                  <a:chOff x="2688938" y="3616131"/>
                  <a:chExt cx="259953" cy="210627"/>
                </a:xfrm>
              </p:grpSpPr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2E919C7C-82EB-45B1-B98B-C95E5C96022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688938" y="3752693"/>
                    <a:ext cx="259953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5FA64B40-FFE7-4C9D-80A2-0FB0385DEEA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40494" y="3794323"/>
                    <a:ext cx="16247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BEEEB2CE-CB4C-473F-8124-16EDEDFD508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75439" y="3826758"/>
                    <a:ext cx="97482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1574715E-90CB-4E79-A4C4-1068FD8313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2817752" y="3616131"/>
                    <a:ext cx="0" cy="13656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6" name="Rectangle 125">
                      <a:extLst>
                        <a:ext uri="{FF2B5EF4-FFF2-40B4-BE49-F238E27FC236}">
                          <a16:creationId xmlns:a16="http://schemas.microsoft.com/office/drawing/2014/main" id="{338BFB95-F168-4A27-93F4-2D8897F336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90095" y="3451451"/>
                      <a:ext cx="478978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26" name="Rectangle 125">
                      <a:extLst>
                        <a:ext uri="{FF2B5EF4-FFF2-40B4-BE49-F238E27FC236}">
                          <a16:creationId xmlns:a16="http://schemas.microsoft.com/office/drawing/2014/main" id="{338BFB95-F168-4A27-93F4-2D8897F3366C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290095" y="3451451"/>
                      <a:ext cx="478978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27" name="Oval 126">
                  <a:extLst>
                    <a:ext uri="{FF2B5EF4-FFF2-40B4-BE49-F238E27FC236}">
                      <a16:creationId xmlns:a16="http://schemas.microsoft.com/office/drawing/2014/main" id="{2BCFE8D2-790D-4E2A-B3D9-70C2E54A2F72}"/>
                    </a:ext>
                  </a:extLst>
                </p:cNvPr>
                <p:cNvSpPr/>
                <p:nvPr/>
              </p:nvSpPr>
              <p:spPr>
                <a:xfrm>
                  <a:off x="2660191" y="3415078"/>
                  <a:ext cx="329343" cy="311749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F6D29136-8F8D-45D8-9018-CBA205F4C3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821619" y="3339745"/>
                  <a:ext cx="0" cy="7315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9" name="Rectangle 128">
                      <a:extLst>
                        <a:ext uri="{FF2B5EF4-FFF2-40B4-BE49-F238E27FC236}">
                          <a16:creationId xmlns:a16="http://schemas.microsoft.com/office/drawing/2014/main" id="{AEFEB1C6-5B55-4DBA-A8CE-7384332501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37726" y="3355432"/>
                      <a:ext cx="369800" cy="276999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sz="1200" dirty="0"/>
                    </a:p>
                  </p:txBody>
                </p:sp>
              </mc:Choice>
              <mc:Fallback xmlns="">
                <p:sp>
                  <p:nvSpPr>
                    <p:cNvPr id="129" name="Rectangle 128">
                      <a:extLst>
                        <a:ext uri="{FF2B5EF4-FFF2-40B4-BE49-F238E27FC236}">
                          <a16:creationId xmlns:a16="http://schemas.microsoft.com/office/drawing/2014/main" id="{AEFEB1C6-5B55-4DBA-A8CE-73843325019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37726" y="3355432"/>
                      <a:ext cx="369800" cy="276999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0" name="Rectangle 129">
                      <a:extLst>
                        <a:ext uri="{FF2B5EF4-FFF2-40B4-BE49-F238E27FC236}">
                          <a16:creationId xmlns:a16="http://schemas.microsoft.com/office/drawing/2014/main" id="{BD10A5DE-4AD6-407C-9994-182DD745FF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43710" y="3455159"/>
                      <a:ext cx="369800" cy="276999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sz="1200" dirty="0"/>
                    </a:p>
                  </p:txBody>
                </p:sp>
              </mc:Choice>
              <mc:Fallback xmlns="">
                <p:sp>
                  <p:nvSpPr>
                    <p:cNvPr id="130" name="Rectangle 129">
                      <a:extLst>
                        <a:ext uri="{FF2B5EF4-FFF2-40B4-BE49-F238E27FC236}">
                          <a16:creationId xmlns:a16="http://schemas.microsoft.com/office/drawing/2014/main" id="{BD10A5DE-4AD6-407C-9994-182DD745FFE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43710" y="3455159"/>
                      <a:ext cx="369800" cy="276999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35" name="Group 134">
                <a:extLst>
                  <a:ext uri="{FF2B5EF4-FFF2-40B4-BE49-F238E27FC236}">
                    <a16:creationId xmlns:a16="http://schemas.microsoft.com/office/drawing/2014/main" id="{B8288810-1EE7-49A0-8036-04829FCF591E}"/>
                  </a:ext>
                </a:extLst>
              </p:cNvPr>
              <p:cNvGrpSpPr/>
              <p:nvPr/>
            </p:nvGrpSpPr>
            <p:grpSpPr>
              <a:xfrm flipH="1">
                <a:off x="3563265" y="2287986"/>
                <a:ext cx="211942" cy="382524"/>
                <a:chOff x="4147623" y="3602364"/>
                <a:chExt cx="297702" cy="797860"/>
              </a:xfrm>
            </p:grpSpPr>
            <p:grpSp>
              <p:nvGrpSpPr>
                <p:cNvPr id="136" name="Group 135">
                  <a:extLst>
                    <a:ext uri="{FF2B5EF4-FFF2-40B4-BE49-F238E27FC236}">
                      <a16:creationId xmlns:a16="http://schemas.microsoft.com/office/drawing/2014/main" id="{CC898C64-FCC3-4152-B9F9-50EFEAE86429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44" name="Straight Connector 143">
                    <a:extLst>
                      <a:ext uri="{FF2B5EF4-FFF2-40B4-BE49-F238E27FC236}">
                        <a16:creationId xmlns:a16="http://schemas.microsoft.com/office/drawing/2014/main" id="{3767CFC1-2467-4B42-95C1-8B3F93C4607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5C1E7FA1-CACD-481D-AB2D-DF3B02C8290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7" name="Group 136">
                  <a:extLst>
                    <a:ext uri="{FF2B5EF4-FFF2-40B4-BE49-F238E27FC236}">
                      <a16:creationId xmlns:a16="http://schemas.microsoft.com/office/drawing/2014/main" id="{56583378-D13C-4D17-9CF6-9B3C2919CBFC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2" name="Straight Connector 141">
                    <a:extLst>
                      <a:ext uri="{FF2B5EF4-FFF2-40B4-BE49-F238E27FC236}">
                        <a16:creationId xmlns:a16="http://schemas.microsoft.com/office/drawing/2014/main" id="{294E9E36-B3B4-4207-8C7C-999192367E6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3" name="Straight Connector 142">
                    <a:extLst>
                      <a:ext uri="{FF2B5EF4-FFF2-40B4-BE49-F238E27FC236}">
                        <a16:creationId xmlns:a16="http://schemas.microsoft.com/office/drawing/2014/main" id="{4B6FBBFA-6779-4B6A-B792-85151BAD316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8" name="Group 137">
                  <a:extLst>
                    <a:ext uri="{FF2B5EF4-FFF2-40B4-BE49-F238E27FC236}">
                      <a16:creationId xmlns:a16="http://schemas.microsoft.com/office/drawing/2014/main" id="{692F4D09-4EC3-42B2-B1E2-29B0B2C77F74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0" name="Straight Connector 139">
                    <a:extLst>
                      <a:ext uri="{FF2B5EF4-FFF2-40B4-BE49-F238E27FC236}">
                        <a16:creationId xmlns:a16="http://schemas.microsoft.com/office/drawing/2014/main" id="{69396C87-8D3E-408C-A336-31B61EC3C0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Straight Connector 140">
                    <a:extLst>
                      <a:ext uri="{FF2B5EF4-FFF2-40B4-BE49-F238E27FC236}">
                        <a16:creationId xmlns:a16="http://schemas.microsoft.com/office/drawing/2014/main" id="{95AD2CBF-27D6-49F4-8168-CFF816A6A09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61262D4D-B964-470C-B7DE-A04A3C8953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02018DC0-C98A-4E2B-AFA9-9706F7D9EAD5}"/>
                  </a:ext>
                </a:extLst>
              </p:cNvPr>
              <p:cNvSpPr/>
              <p:nvPr/>
            </p:nvSpPr>
            <p:spPr>
              <a:xfrm flipH="1">
                <a:off x="3177205" y="1759961"/>
                <a:ext cx="99048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CC</a:t>
                </a:r>
                <a:r>
                  <a:rPr lang="en-US" dirty="0"/>
                  <a:t>= 5 V</a:t>
                </a:r>
                <a:endParaRPr lang="en-US" baseline="-25000" dirty="0"/>
              </a:p>
            </p:txBody>
          </p: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5AA2E4C9-6B09-4C2E-AE37-C9E70F670F1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72449" y="2105106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2E0A4E93-3613-4257-98CD-8EF9CD7454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9346" y="2967054"/>
                <a:ext cx="52239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02613F78-D7BC-4A20-99AD-ADFF9B23D9C4}"/>
              </a:ext>
            </a:extLst>
          </p:cNvPr>
          <p:cNvSpPr txBox="1">
            <a:spLocks/>
          </p:cNvSpPr>
          <p:nvPr/>
        </p:nvSpPr>
        <p:spPr>
          <a:xfrm>
            <a:off x="4913453" y="1985628"/>
            <a:ext cx="6221711" cy="492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What makes the collector currents different?</a:t>
            </a:r>
          </a:p>
        </p:txBody>
      </p:sp>
      <p:sp>
        <p:nvSpPr>
          <p:cNvPr id="114" name="Content Placeholder 2">
            <a:extLst>
              <a:ext uri="{FF2B5EF4-FFF2-40B4-BE49-F238E27FC236}">
                <a16:creationId xmlns:a16="http://schemas.microsoft.com/office/drawing/2014/main" id="{DC4F3456-EE88-4A60-9075-7BE214C9A269}"/>
              </a:ext>
            </a:extLst>
          </p:cNvPr>
          <p:cNvSpPr txBox="1">
            <a:spLocks/>
          </p:cNvSpPr>
          <p:nvPr/>
        </p:nvSpPr>
        <p:spPr>
          <a:xfrm>
            <a:off x="5781370" y="2533137"/>
            <a:ext cx="4277024" cy="492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A difference in the transistors</a:t>
            </a:r>
          </a:p>
        </p:txBody>
      </p:sp>
      <p:sp>
        <p:nvSpPr>
          <p:cNvPr id="121" name="Content Placeholder 2">
            <a:extLst>
              <a:ext uri="{FF2B5EF4-FFF2-40B4-BE49-F238E27FC236}">
                <a16:creationId xmlns:a16="http://schemas.microsoft.com/office/drawing/2014/main" id="{5E669E90-CA2F-4E65-88D8-428233E8DCC1}"/>
              </a:ext>
            </a:extLst>
          </p:cNvPr>
          <p:cNvSpPr txBox="1">
            <a:spLocks/>
          </p:cNvSpPr>
          <p:nvPr/>
        </p:nvSpPr>
        <p:spPr>
          <a:xfrm>
            <a:off x="6365751" y="3018433"/>
            <a:ext cx="4277024" cy="492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Only used in integrated circuits</a:t>
            </a:r>
          </a:p>
        </p:txBody>
      </p:sp>
      <p:sp>
        <p:nvSpPr>
          <p:cNvPr id="131" name="Content Placeholder 2">
            <a:extLst>
              <a:ext uri="{FF2B5EF4-FFF2-40B4-BE49-F238E27FC236}">
                <a16:creationId xmlns:a16="http://schemas.microsoft.com/office/drawing/2014/main" id="{1AF0B6F9-621E-4C2E-8502-B1D26ACA2E6A}"/>
              </a:ext>
            </a:extLst>
          </p:cNvPr>
          <p:cNvSpPr txBox="1">
            <a:spLocks/>
          </p:cNvSpPr>
          <p:nvPr/>
        </p:nvSpPr>
        <p:spPr>
          <a:xfrm>
            <a:off x="4756294" y="4770291"/>
            <a:ext cx="6940895" cy="769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With integrated circuits we can control I</a:t>
            </a:r>
            <a:r>
              <a:rPr lang="en-US" sz="2400" i="1" baseline="-25000" dirty="0">
                <a:solidFill>
                  <a:srgbClr val="0070C0"/>
                </a:solidFill>
              </a:rPr>
              <a:t>S </a:t>
            </a:r>
            <a:r>
              <a:rPr lang="en-US" sz="2400" i="1" dirty="0">
                <a:solidFill>
                  <a:srgbClr val="0070C0"/>
                </a:solidFill>
              </a:rPr>
              <a:t> so that the transistors match</a:t>
            </a:r>
            <a:endParaRPr lang="en-US" sz="2400" i="1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Content Placeholder 2">
                <a:extLst>
                  <a:ext uri="{FF2B5EF4-FFF2-40B4-BE49-F238E27FC236}">
                    <a16:creationId xmlns:a16="http://schemas.microsoft.com/office/drawing/2014/main" id="{F4DE70A5-5E64-4E8A-A539-10481F00730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363243" y="3439515"/>
                <a:ext cx="3937000" cy="1089255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type m:val="skw"/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  <m:r>
                                        <a:rPr lang="en-US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sub>
                                  </m:sSub>
                                </m:den>
                              </m:f>
                            </m:sup>
                          </m:sSup>
                        </m:e>
                      </m:d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60000"/>
                  </a:lnSpc>
                  <a:buNone/>
                </a:pPr>
                <a:endParaRPr lang="en-US" sz="11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n-US" sz="1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3" name="Content Placeholder 2">
                <a:extLst>
                  <a:ext uri="{FF2B5EF4-FFF2-40B4-BE49-F238E27FC236}">
                    <a16:creationId xmlns:a16="http://schemas.microsoft.com/office/drawing/2014/main" id="{F4DE70A5-5E64-4E8A-A539-10481F00730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363243" y="3439515"/>
                <a:ext cx="3937000" cy="1089255"/>
              </a:xfr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26546E3B-0EAD-4CC2-9725-0F08EBF6697F}"/>
              </a:ext>
            </a:extLst>
          </p:cNvPr>
          <p:cNvSpPr txBox="1">
            <a:spLocks/>
          </p:cNvSpPr>
          <p:nvPr/>
        </p:nvSpPr>
        <p:spPr>
          <a:xfrm>
            <a:off x="4756294" y="5580508"/>
            <a:ext cx="7167070" cy="888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With integrated circuits we can adjust different parameters so that one transistor has a different current</a:t>
            </a:r>
            <a:endParaRPr lang="en-US" sz="2400" i="1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331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  <p:bldP spid="114" grpId="0"/>
      <p:bldP spid="121" grpId="0"/>
      <p:bldP spid="131" grpId="0"/>
      <p:bldP spid="133" grpId="0" build="p"/>
      <p:bldP spid="1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63193-1958-4FD7-ABE8-CA787A237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Mirrors</a:t>
            </a:r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FF1E7D4D-1252-47AE-9854-84294D6E7536}"/>
              </a:ext>
            </a:extLst>
          </p:cNvPr>
          <p:cNvGrpSpPr/>
          <p:nvPr/>
        </p:nvGrpSpPr>
        <p:grpSpPr>
          <a:xfrm>
            <a:off x="1988123" y="3742108"/>
            <a:ext cx="1932907" cy="1416839"/>
            <a:chOff x="2025831" y="3053952"/>
            <a:chExt cx="1932907" cy="1416839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C37A0420-0CF9-4C96-A4A5-62AFDC0D64FD}"/>
                </a:ext>
              </a:extLst>
            </p:cNvPr>
            <p:cNvGrpSpPr/>
            <p:nvPr/>
          </p:nvGrpSpPr>
          <p:grpSpPr>
            <a:xfrm>
              <a:off x="2025831" y="3053952"/>
              <a:ext cx="1932907" cy="1416839"/>
              <a:chOff x="2025831" y="3053952"/>
              <a:chExt cx="1932907" cy="1416839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0058BD70-1B9B-4069-806B-6C50F03AB907}"/>
                  </a:ext>
                </a:extLst>
              </p:cNvPr>
              <p:cNvGrpSpPr/>
              <p:nvPr/>
            </p:nvGrpSpPr>
            <p:grpSpPr>
              <a:xfrm rot="5400000" flipH="1">
                <a:off x="2475358" y="3245501"/>
                <a:ext cx="1303547" cy="1139524"/>
                <a:chOff x="8452293" y="3417623"/>
                <a:chExt cx="2252494" cy="1603336"/>
              </a:xfrm>
            </p:grpSpPr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AB58FEBD-5E12-44B5-9A32-EC89A55AC0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7308" y="3033986"/>
                  <a:ext cx="0" cy="79002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0DB74D73-F2AD-43E4-BFA3-EA827F2B94A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0307927" y="3024453"/>
                  <a:ext cx="3689" cy="79003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C91A3DDB-476F-4F62-A520-A3B46DC72462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Arrow Connector 76">
                  <a:extLst>
                    <a:ext uri="{FF2B5EF4-FFF2-40B4-BE49-F238E27FC236}">
                      <a16:creationId xmlns:a16="http://schemas.microsoft.com/office/drawing/2014/main" id="{7C4AEB53-476A-4743-9365-0C20E9321143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2E452479-63CF-4E4E-8312-2F35EF44EE40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617EB9F7-9EEC-4E70-BCDE-45F1552941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8951518" y="4441998"/>
                  <a:ext cx="115792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3EAE4E34-3E0B-4C0B-B753-E3DC857E38B3}"/>
                  </a:ext>
                </a:extLst>
              </p:cNvPr>
              <p:cNvSpPr/>
              <p:nvPr/>
            </p:nvSpPr>
            <p:spPr>
              <a:xfrm>
                <a:off x="3539889" y="3606722"/>
                <a:ext cx="41884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6F64A120-6968-44E3-9810-B4BF80393666}"/>
                  </a:ext>
                </a:extLst>
              </p:cNvPr>
              <p:cNvSpPr/>
              <p:nvPr/>
            </p:nvSpPr>
            <p:spPr>
              <a:xfrm>
                <a:off x="3214913" y="3053952"/>
                <a:ext cx="42998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C2</a:t>
                </a:r>
              </a:p>
            </p:txBody>
          </p: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42D59650-6CC8-4B99-ADCB-07CA32B7CF1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570173" y="3163490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5C6BC2EC-FBC7-4C30-9869-AB5029EDB45D}"/>
                  </a:ext>
                </a:extLst>
              </p:cNvPr>
              <p:cNvSpPr/>
              <p:nvPr/>
            </p:nvSpPr>
            <p:spPr>
              <a:xfrm>
                <a:off x="2941872" y="3855947"/>
                <a:ext cx="429982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/>
                  <a:t>I</a:t>
                </a:r>
                <a:r>
                  <a:rPr lang="en-US" sz="1400" baseline="-25000" dirty="0"/>
                  <a:t>B2</a:t>
                </a:r>
              </a:p>
            </p:txBody>
          </p:sp>
          <p:cxnSp>
            <p:nvCxnSpPr>
              <p:cNvPr id="92" name="Straight Arrow Connector 91">
                <a:extLst>
                  <a:ext uri="{FF2B5EF4-FFF2-40B4-BE49-F238E27FC236}">
                    <a16:creationId xmlns:a16="http://schemas.microsoft.com/office/drawing/2014/main" id="{2E241581-BA6E-4386-9027-49508213DCEF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3123344" y="3751882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F29E350D-B8A2-46D8-8906-3E0BA45E9462}"/>
                  </a:ext>
                </a:extLst>
              </p:cNvPr>
              <p:cNvCxnSpPr/>
              <p:nvPr/>
            </p:nvCxnSpPr>
            <p:spPr>
              <a:xfrm flipH="1" flipV="1">
                <a:off x="2025831" y="4470791"/>
                <a:ext cx="16642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76494D7E-B938-477E-80AB-B437DDEA717E}"/>
                </a:ext>
              </a:extLst>
            </p:cNvPr>
            <p:cNvSpPr/>
            <p:nvPr/>
          </p:nvSpPr>
          <p:spPr>
            <a:xfrm>
              <a:off x="2665630" y="3809401"/>
              <a:ext cx="57055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AD1FC614-1741-4A7C-8324-7FA206276E4B}"/>
              </a:ext>
            </a:extLst>
          </p:cNvPr>
          <p:cNvGrpSpPr/>
          <p:nvPr/>
        </p:nvGrpSpPr>
        <p:grpSpPr>
          <a:xfrm>
            <a:off x="1202393" y="3033561"/>
            <a:ext cx="1587684" cy="2872139"/>
            <a:chOff x="1202393" y="3033561"/>
            <a:chExt cx="1587684" cy="287213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16EB76FE-D05A-4E7E-955E-606C625611D8}"/>
                    </a:ext>
                  </a:extLst>
                </p:cNvPr>
                <p:cNvSpPr/>
                <p:nvPr/>
              </p:nvSpPr>
              <p:spPr>
                <a:xfrm flipH="1">
                  <a:off x="1546427" y="3506019"/>
                  <a:ext cx="39177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16EB76FE-D05A-4E7E-955E-606C625611D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1546427" y="3506019"/>
                  <a:ext cx="391774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771D65B-B3E3-4ADA-8CCC-BD6AF0E8F506}"/>
                </a:ext>
              </a:extLst>
            </p:cNvPr>
            <p:cNvCxnSpPr/>
            <p:nvPr/>
          </p:nvCxnSpPr>
          <p:spPr>
            <a:xfrm flipH="1" flipV="1">
              <a:off x="1988123" y="4092147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6C8D9DA9-B39C-4B83-89C8-0ABC74A8568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49630" y="4078491"/>
              <a:ext cx="2622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79AEC5C-929C-4E42-A041-54E6C21EB8F0}"/>
                </a:ext>
              </a:extLst>
            </p:cNvPr>
            <p:cNvGrpSpPr/>
            <p:nvPr/>
          </p:nvGrpSpPr>
          <p:grpSpPr>
            <a:xfrm flipH="1">
              <a:off x="1890238" y="3492828"/>
              <a:ext cx="211942" cy="382524"/>
              <a:chOff x="4147623" y="3602364"/>
              <a:chExt cx="297702" cy="797860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D34790E7-018F-4E13-9D28-86C1D8D1B591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00E96751-19D5-4D28-82F3-3B3ABC9A38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F5EFDEA7-9D64-4D91-AFA1-4C9F3BC4B4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8FA94AD2-6CA3-41E2-B91E-D8E2FB03A39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447E91FF-CF3D-46D8-9A23-C366D3FB4D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EAD3484A-F777-4187-ADC6-662A3C592D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B4262A06-E4DF-4093-B3FE-AC7681A301AD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33411BF7-B79E-47F1-83EF-0B29BD95DA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2DB44828-A4D9-4CE0-A07D-2A4E8E7DB3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A60B6B4-087A-4CB6-BB48-3386AB127BB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CB53CE1-90AB-4D51-8AA8-D1ED88384C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3399" y="3035628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2BA2E40-3E71-4D2D-B18D-D5A72098FDEB}"/>
                </a:ext>
              </a:extLst>
            </p:cNvPr>
            <p:cNvSpPr/>
            <p:nvPr/>
          </p:nvSpPr>
          <p:spPr>
            <a:xfrm flipH="1">
              <a:off x="1394995" y="5536368"/>
              <a:ext cx="99048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DD</a:t>
              </a:r>
              <a:r>
                <a:rPr lang="en-US" dirty="0"/>
                <a:t>=-5 V</a:t>
              </a:r>
              <a:endParaRPr lang="en-US" baseline="-25000" dirty="0"/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5115D14-E995-47EF-B603-029694A0A1A7}"/>
                </a:ext>
              </a:extLst>
            </p:cNvPr>
            <p:cNvGrpSpPr/>
            <p:nvPr/>
          </p:nvGrpSpPr>
          <p:grpSpPr>
            <a:xfrm rot="16200000">
              <a:off x="1492713" y="4363413"/>
              <a:ext cx="1669307" cy="678487"/>
              <a:chOff x="7820269" y="3417623"/>
              <a:chExt cx="2884518" cy="954646"/>
            </a:xfrm>
          </p:grpSpPr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457E1173-BDAA-470A-B958-ABE525FC357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531296" y="2717974"/>
                <a:ext cx="0" cy="142205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71E16459-AA86-40A5-9CC7-41759C0AE0B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307927" y="3024453"/>
                <a:ext cx="3689" cy="7900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E1E8F194-F07A-47C2-82F5-CBD6100DBEE5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3F7DC1B5-566F-42C0-8692-6FC05A535617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stealt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C3405243-BFF8-45E0-BAD3-A51F29EEEA23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1695AC2-3660-4E8F-9F5B-78D616E50AA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301428" y="4114953"/>
                <a:ext cx="51463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376EB56-9C80-4898-B7BC-84A16C32D7D1}"/>
                </a:ext>
              </a:extLst>
            </p:cNvPr>
            <p:cNvGrpSpPr/>
            <p:nvPr/>
          </p:nvGrpSpPr>
          <p:grpSpPr>
            <a:xfrm flipH="1">
              <a:off x="1202393" y="3216441"/>
              <a:ext cx="259953" cy="74230"/>
              <a:chOff x="1360627" y="3631962"/>
              <a:chExt cx="365760" cy="128268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16F1697E-2828-49A1-B591-90D2A669E255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607EB78A-2157-4250-BF8E-771C01C5C202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E48B0F22-E8CF-4D4D-A7E8-F7FB7C580B91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7C787DDF-563B-4273-9D43-0B6C2171E98C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8E4AEE9A-F042-464F-B6C0-E246EA990BB5}"/>
                </a:ext>
              </a:extLst>
            </p:cNvPr>
            <p:cNvSpPr/>
            <p:nvPr/>
          </p:nvSpPr>
          <p:spPr>
            <a:xfrm flipH="1">
              <a:off x="1505341" y="4325202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E856EAF9-4978-4ADC-BDF0-EB72420EDC9E}"/>
                </a:ext>
              </a:extLst>
            </p:cNvPr>
            <p:cNvCxnSpPr/>
            <p:nvPr/>
          </p:nvCxnSpPr>
          <p:spPr>
            <a:xfrm>
              <a:off x="2064273" y="3203356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9704FEEA-1C38-4C2C-89E4-7A4ADEA4F40D}"/>
                </a:ext>
              </a:extLst>
            </p:cNvPr>
            <p:cNvSpPr/>
            <p:nvPr/>
          </p:nvSpPr>
          <p:spPr>
            <a:xfrm flipH="1">
              <a:off x="1999804" y="3053667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err="1"/>
                <a:t>I</a:t>
              </a:r>
              <a:r>
                <a:rPr lang="en-US" baseline="-25000" dirty="0" err="1"/>
                <a:t>ref</a:t>
              </a:r>
              <a:endParaRPr lang="en-US" baseline="-25000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E005A16F-B4F6-42E1-BA37-231AB1C4B276}"/>
                </a:ext>
              </a:extLst>
            </p:cNvPr>
            <p:cNvSpPr/>
            <p:nvPr/>
          </p:nvSpPr>
          <p:spPr>
            <a:xfrm flipH="1">
              <a:off x="1552900" y="3971835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C1</a:t>
              </a:r>
            </a:p>
          </p:txBody>
        </p: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B8EF5185-24B8-4BB0-9B64-1FD6541EF44C}"/>
                </a:ext>
              </a:extLst>
            </p:cNvPr>
            <p:cNvCxnSpPr/>
            <p:nvPr/>
          </p:nvCxnSpPr>
          <p:spPr>
            <a:xfrm>
              <a:off x="1935323" y="4092147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6FB5471-9256-4094-AB1B-C60DA9FCC4BD}"/>
                </a:ext>
              </a:extLst>
            </p:cNvPr>
            <p:cNvSpPr/>
            <p:nvPr/>
          </p:nvSpPr>
          <p:spPr>
            <a:xfrm flipH="1">
              <a:off x="2360095" y="4540645"/>
              <a:ext cx="42998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/>
                <a:t>I</a:t>
              </a:r>
              <a:r>
                <a:rPr lang="en-US" sz="1400" baseline="-25000" dirty="0"/>
                <a:t>B1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47433BAF-2311-4B3B-8810-C16D296583A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511714" y="4426541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7248651E-E403-42EA-B0D2-CB0C2E0CFD8C}"/>
                </a:ext>
              </a:extLst>
            </p:cNvPr>
            <p:cNvSpPr/>
            <p:nvPr/>
          </p:nvSpPr>
          <p:spPr>
            <a:xfrm>
              <a:off x="1966212" y="4064922"/>
              <a:ext cx="57055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EB069F4B-D917-477C-9EBD-D34B9471CE00}"/>
                </a:ext>
              </a:extLst>
            </p:cNvPr>
            <p:cNvCxnSpPr/>
            <p:nvPr/>
          </p:nvCxnSpPr>
          <p:spPr>
            <a:xfrm flipH="1" flipV="1">
              <a:off x="1334992" y="3035628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7331EDDE-7C69-48EB-813C-688F834AD48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32370" y="3033561"/>
              <a:ext cx="2622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45A101B3-40D9-4420-9238-F8524D7A31DF}"/>
              </a:ext>
            </a:extLst>
          </p:cNvPr>
          <p:cNvGrpSpPr/>
          <p:nvPr/>
        </p:nvGrpSpPr>
        <p:grpSpPr>
          <a:xfrm>
            <a:off x="2300688" y="1759961"/>
            <a:ext cx="2455606" cy="2210765"/>
            <a:chOff x="2300688" y="1759961"/>
            <a:chExt cx="2455606" cy="22107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13A0C19-CB89-4338-865D-20FF540E4661}"/>
                    </a:ext>
                  </a:extLst>
                </p:cNvPr>
                <p:cNvSpPr/>
                <p:nvPr/>
              </p:nvSpPr>
              <p:spPr>
                <a:xfrm flipH="1">
                  <a:off x="4167693" y="2797155"/>
                  <a:ext cx="58860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13A0C19-CB89-4338-865D-20FF540E46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4167693" y="2797155"/>
                  <a:ext cx="588601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992EE107-6826-46AD-BCDF-25EB00EDCFC5}"/>
                </a:ext>
              </a:extLst>
            </p:cNvPr>
            <p:cNvGrpSpPr/>
            <p:nvPr/>
          </p:nvGrpSpPr>
          <p:grpSpPr>
            <a:xfrm>
              <a:off x="2300688" y="1759961"/>
              <a:ext cx="1867005" cy="2210765"/>
              <a:chOff x="2300688" y="1759961"/>
              <a:chExt cx="1867005" cy="2210765"/>
            </a:xfrm>
          </p:grpSpPr>
          <p:grpSp>
            <p:nvGrpSpPr>
              <p:cNvPr id="134" name="Group 133">
                <a:extLst>
                  <a:ext uri="{FF2B5EF4-FFF2-40B4-BE49-F238E27FC236}">
                    <a16:creationId xmlns:a16="http://schemas.microsoft.com/office/drawing/2014/main" id="{F64A7E60-2D66-4A72-94FE-D8EA1506A60C}"/>
                  </a:ext>
                </a:extLst>
              </p:cNvPr>
              <p:cNvGrpSpPr/>
              <p:nvPr/>
            </p:nvGrpSpPr>
            <p:grpSpPr>
              <a:xfrm>
                <a:off x="2300688" y="2557641"/>
                <a:ext cx="1630935" cy="1413085"/>
                <a:chOff x="2290095" y="2557641"/>
                <a:chExt cx="1630935" cy="1413085"/>
              </a:xfrm>
            </p:grpSpPr>
            <p:grpSp>
              <p:nvGrpSpPr>
                <p:cNvPr id="105" name="Group 104">
                  <a:extLst>
                    <a:ext uri="{FF2B5EF4-FFF2-40B4-BE49-F238E27FC236}">
                      <a16:creationId xmlns:a16="http://schemas.microsoft.com/office/drawing/2014/main" id="{DF652786-407B-4D4C-BB84-D370E3C4AEBD}"/>
                    </a:ext>
                  </a:extLst>
                </p:cNvPr>
                <p:cNvGrpSpPr/>
                <p:nvPr/>
              </p:nvGrpSpPr>
              <p:grpSpPr>
                <a:xfrm>
                  <a:off x="2820226" y="2557641"/>
                  <a:ext cx="1100804" cy="1413085"/>
                  <a:chOff x="2857934" y="3053952"/>
                  <a:chExt cx="1100804" cy="1413085"/>
                </a:xfrm>
              </p:grpSpPr>
              <p:grpSp>
                <p:nvGrpSpPr>
                  <p:cNvPr id="106" name="Group 105">
                    <a:extLst>
                      <a:ext uri="{FF2B5EF4-FFF2-40B4-BE49-F238E27FC236}">
                        <a16:creationId xmlns:a16="http://schemas.microsoft.com/office/drawing/2014/main" id="{D2CBF675-0F13-459F-9D6E-20E809B21072}"/>
                      </a:ext>
                    </a:extLst>
                  </p:cNvPr>
                  <p:cNvGrpSpPr/>
                  <p:nvPr/>
                </p:nvGrpSpPr>
                <p:grpSpPr>
                  <a:xfrm>
                    <a:off x="2857934" y="3053952"/>
                    <a:ext cx="1100804" cy="1413085"/>
                    <a:chOff x="2857934" y="3053952"/>
                    <a:chExt cx="1100804" cy="1413085"/>
                  </a:xfrm>
                </p:grpSpPr>
                <p:grpSp>
                  <p:nvGrpSpPr>
                    <p:cNvPr id="108" name="Group 107">
                      <a:extLst>
                        <a:ext uri="{FF2B5EF4-FFF2-40B4-BE49-F238E27FC236}">
                          <a16:creationId xmlns:a16="http://schemas.microsoft.com/office/drawing/2014/main" id="{92330425-D169-40FD-B548-4E5FEC6C3D05}"/>
                        </a:ext>
                      </a:extLst>
                    </p:cNvPr>
                    <p:cNvGrpSpPr/>
                    <p:nvPr/>
                  </p:nvGrpSpPr>
                  <p:grpSpPr>
                    <a:xfrm rot="5400000" flipH="1">
                      <a:off x="2625640" y="3395784"/>
                      <a:ext cx="1303547" cy="838959"/>
                      <a:chOff x="8452293" y="3417623"/>
                      <a:chExt cx="2252494" cy="1180434"/>
                    </a:xfrm>
                  </p:grpSpPr>
                  <p:cxnSp>
                    <p:nvCxnSpPr>
                      <p:cNvPr id="115" name="Straight Connector 114">
                        <a:extLst>
                          <a:ext uri="{FF2B5EF4-FFF2-40B4-BE49-F238E27FC236}">
                            <a16:creationId xmlns:a16="http://schemas.microsoft.com/office/drawing/2014/main" id="{2952489F-2DEC-4D1A-902D-76AA50B39DF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 flipV="1">
                        <a:off x="8847308" y="3033986"/>
                        <a:ext cx="0" cy="79002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6" name="Straight Connector 115">
                        <a:extLst>
                          <a:ext uri="{FF2B5EF4-FFF2-40B4-BE49-F238E27FC236}">
                            <a16:creationId xmlns:a16="http://schemas.microsoft.com/office/drawing/2014/main" id="{0C020E2C-EE70-4C5C-8510-F9D6B486596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 flipV="1">
                        <a:off x="10307927" y="3024453"/>
                        <a:ext cx="3689" cy="79003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7" name="Straight Connector 116">
                        <a:extLst>
                          <a:ext uri="{FF2B5EF4-FFF2-40B4-BE49-F238E27FC236}">
                            <a16:creationId xmlns:a16="http://schemas.microsoft.com/office/drawing/2014/main" id="{2ADCD584-89BC-4E59-A3B4-F7F7C9585F0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9294428" y="3857639"/>
                        <a:ext cx="609600" cy="0"/>
                      </a:xfrm>
                      <a:prstGeom prst="line">
                        <a:avLst/>
                      </a:prstGeom>
                      <a:ln w="190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8" name="Straight Arrow Connector 117">
                        <a:extLst>
                          <a:ext uri="{FF2B5EF4-FFF2-40B4-BE49-F238E27FC236}">
                            <a16:creationId xmlns:a16="http://schemas.microsoft.com/office/drawing/2014/main" id="{03FE69D5-7E3A-427B-800D-641CEE24DD19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9242323" y="3429000"/>
                        <a:ext cx="206477" cy="436013"/>
                      </a:xfrm>
                      <a:prstGeom prst="straightConnector1">
                        <a:avLst/>
                      </a:prstGeom>
                      <a:ln>
                        <a:headEnd type="stealth"/>
                        <a:tailEnd type="non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9" name="Straight Connector 118">
                        <a:extLst>
                          <a:ext uri="{FF2B5EF4-FFF2-40B4-BE49-F238E27FC236}">
                            <a16:creationId xmlns:a16="http://schemas.microsoft.com/office/drawing/2014/main" id="{2FCFA346-F234-4D90-9435-9EFB61B7FED0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9743768" y="3428999"/>
                        <a:ext cx="170092" cy="43601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0" name="Straight Connector 119">
                        <a:extLst>
                          <a:ext uri="{FF2B5EF4-FFF2-40B4-BE49-F238E27FC236}">
                            <a16:creationId xmlns:a16="http://schemas.microsoft.com/office/drawing/2014/main" id="{CBF871E6-AB2D-4302-8ECC-D02698214D6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>
                        <a:off x="9174180" y="4230547"/>
                        <a:ext cx="7350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109" name="Rectangle 108">
                      <a:extLst>
                        <a:ext uri="{FF2B5EF4-FFF2-40B4-BE49-F238E27FC236}">
                          <a16:creationId xmlns:a16="http://schemas.microsoft.com/office/drawing/2014/main" id="{D83AC53C-D9E9-4E48-BDF0-C64BAD0E4F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39889" y="3606722"/>
                      <a:ext cx="418849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r>
                        <a:rPr lang="en-US" baseline="-25000" dirty="0"/>
                        <a:t>3</a:t>
                      </a:r>
                    </a:p>
                  </p:txBody>
                </p:sp>
                <p:sp>
                  <p:nvSpPr>
                    <p:cNvPr id="110" name="Rectangle 109">
                      <a:extLst>
                        <a:ext uri="{FF2B5EF4-FFF2-40B4-BE49-F238E27FC236}">
                          <a16:creationId xmlns:a16="http://schemas.microsoft.com/office/drawing/2014/main" id="{B056783F-AAEB-4FBE-B67C-504DE5FE02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14913" y="3053952"/>
                      <a:ext cx="429982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dirty="0"/>
                        <a:t>I</a:t>
                      </a:r>
                      <a:r>
                        <a:rPr lang="en-US" baseline="-25000" dirty="0"/>
                        <a:t>C3</a:t>
                      </a:r>
                    </a:p>
                  </p:txBody>
                </p:sp>
                <p:cxnSp>
                  <p:nvCxnSpPr>
                    <p:cNvPr id="111" name="Straight Arrow Connector 110">
                      <a:extLst>
                        <a:ext uri="{FF2B5EF4-FFF2-40B4-BE49-F238E27FC236}">
                          <a16:creationId xmlns:a16="http://schemas.microsoft.com/office/drawing/2014/main" id="{67FE1CBF-FC69-4F1B-A084-946689DB9D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570173" y="3163490"/>
                      <a:ext cx="0" cy="289472"/>
                    </a:xfrm>
                    <a:prstGeom prst="straightConnector1">
                      <a:avLst/>
                    </a:prstGeom>
                    <a:ln>
                      <a:tailEnd type="triangle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12" name="Rectangle 111">
                      <a:extLst>
                        <a:ext uri="{FF2B5EF4-FFF2-40B4-BE49-F238E27FC236}">
                          <a16:creationId xmlns:a16="http://schemas.microsoft.com/office/drawing/2014/main" id="{4010C701-5BDB-44FF-8572-911B696E65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886894" y="3463365"/>
                      <a:ext cx="429982" cy="307777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sz="1400" dirty="0"/>
                        <a:t>I</a:t>
                      </a:r>
                      <a:r>
                        <a:rPr lang="en-US" sz="1400" baseline="-25000" dirty="0"/>
                        <a:t>B3</a:t>
                      </a:r>
                    </a:p>
                  </p:txBody>
                </p:sp>
                <p:cxnSp>
                  <p:nvCxnSpPr>
                    <p:cNvPr id="113" name="Straight Arrow Connector 112">
                      <a:extLst>
                        <a:ext uri="{FF2B5EF4-FFF2-40B4-BE49-F238E27FC236}">
                          <a16:creationId xmlns:a16="http://schemas.microsoft.com/office/drawing/2014/main" id="{360099EB-C76E-4527-92C1-3D964C1F0F7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H="1">
                      <a:off x="3119131" y="3612611"/>
                      <a:ext cx="0" cy="289472"/>
                    </a:xfrm>
                    <a:prstGeom prst="straightConnector1">
                      <a:avLst/>
                    </a:prstGeom>
                    <a:ln>
                      <a:tailEnd type="triangle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07" name="Oval 106">
                    <a:extLst>
                      <a:ext uri="{FF2B5EF4-FFF2-40B4-BE49-F238E27FC236}">
                        <a16:creationId xmlns:a16="http://schemas.microsoft.com/office/drawing/2014/main" id="{F5C2C028-3CC1-4405-9255-CD73677E0199}"/>
                      </a:ext>
                    </a:extLst>
                  </p:cNvPr>
                  <p:cNvSpPr/>
                  <p:nvPr/>
                </p:nvSpPr>
                <p:spPr>
                  <a:xfrm>
                    <a:off x="3667054" y="3438515"/>
                    <a:ext cx="57055" cy="5486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2230E167-1B07-4AA7-A506-8436B5397EA2}"/>
                    </a:ext>
                  </a:extLst>
                </p:cNvPr>
                <p:cNvGrpSpPr/>
                <p:nvPr/>
              </p:nvGrpSpPr>
              <p:grpSpPr>
                <a:xfrm>
                  <a:off x="2691412" y="3730314"/>
                  <a:ext cx="259953" cy="210627"/>
                  <a:chOff x="2688938" y="3616131"/>
                  <a:chExt cx="259953" cy="210627"/>
                </a:xfrm>
              </p:grpSpPr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2E919C7C-82EB-45B1-B98B-C95E5C96022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688938" y="3752693"/>
                    <a:ext cx="259953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5FA64B40-FFE7-4C9D-80A2-0FB0385DEEA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40494" y="3794323"/>
                    <a:ext cx="16247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BEEEB2CE-CB4C-473F-8124-16EDEDFD508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75439" y="3826758"/>
                    <a:ext cx="97482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1574715E-90CB-4E79-A4C4-1068FD8313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2817752" y="3616131"/>
                    <a:ext cx="0" cy="13656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6" name="Rectangle 125">
                      <a:extLst>
                        <a:ext uri="{FF2B5EF4-FFF2-40B4-BE49-F238E27FC236}">
                          <a16:creationId xmlns:a16="http://schemas.microsoft.com/office/drawing/2014/main" id="{338BFB95-F168-4A27-93F4-2D8897F336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90095" y="3451451"/>
                      <a:ext cx="478978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26" name="Rectangle 125">
                      <a:extLst>
                        <a:ext uri="{FF2B5EF4-FFF2-40B4-BE49-F238E27FC236}">
                          <a16:creationId xmlns:a16="http://schemas.microsoft.com/office/drawing/2014/main" id="{338BFB95-F168-4A27-93F4-2D8897F3366C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290095" y="3451451"/>
                      <a:ext cx="478978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27" name="Oval 126">
                  <a:extLst>
                    <a:ext uri="{FF2B5EF4-FFF2-40B4-BE49-F238E27FC236}">
                      <a16:creationId xmlns:a16="http://schemas.microsoft.com/office/drawing/2014/main" id="{2BCFE8D2-790D-4E2A-B3D9-70C2E54A2F72}"/>
                    </a:ext>
                  </a:extLst>
                </p:cNvPr>
                <p:cNvSpPr/>
                <p:nvPr/>
              </p:nvSpPr>
              <p:spPr>
                <a:xfrm>
                  <a:off x="2660191" y="3415078"/>
                  <a:ext cx="329343" cy="311749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F6D29136-8F8D-45D8-9018-CBA205F4C3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821619" y="3339745"/>
                  <a:ext cx="0" cy="7315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9" name="Rectangle 128">
                      <a:extLst>
                        <a:ext uri="{FF2B5EF4-FFF2-40B4-BE49-F238E27FC236}">
                          <a16:creationId xmlns:a16="http://schemas.microsoft.com/office/drawing/2014/main" id="{AEFEB1C6-5B55-4DBA-A8CE-7384332501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37726" y="3355432"/>
                      <a:ext cx="369800" cy="276999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sz="1200" dirty="0"/>
                    </a:p>
                  </p:txBody>
                </p:sp>
              </mc:Choice>
              <mc:Fallback xmlns="">
                <p:sp>
                  <p:nvSpPr>
                    <p:cNvPr id="129" name="Rectangle 128">
                      <a:extLst>
                        <a:ext uri="{FF2B5EF4-FFF2-40B4-BE49-F238E27FC236}">
                          <a16:creationId xmlns:a16="http://schemas.microsoft.com/office/drawing/2014/main" id="{AEFEB1C6-5B55-4DBA-A8CE-73843325019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37726" y="3355432"/>
                      <a:ext cx="369800" cy="276999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0" name="Rectangle 129">
                      <a:extLst>
                        <a:ext uri="{FF2B5EF4-FFF2-40B4-BE49-F238E27FC236}">
                          <a16:creationId xmlns:a16="http://schemas.microsoft.com/office/drawing/2014/main" id="{BD10A5DE-4AD6-407C-9994-182DD745FF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43710" y="3455159"/>
                      <a:ext cx="369800" cy="276999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sz="1200" dirty="0"/>
                    </a:p>
                  </p:txBody>
                </p:sp>
              </mc:Choice>
              <mc:Fallback xmlns="">
                <p:sp>
                  <p:nvSpPr>
                    <p:cNvPr id="130" name="Rectangle 129">
                      <a:extLst>
                        <a:ext uri="{FF2B5EF4-FFF2-40B4-BE49-F238E27FC236}">
                          <a16:creationId xmlns:a16="http://schemas.microsoft.com/office/drawing/2014/main" id="{BD10A5DE-4AD6-407C-9994-182DD745FFE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43710" y="3455159"/>
                      <a:ext cx="369800" cy="276999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35" name="Group 134">
                <a:extLst>
                  <a:ext uri="{FF2B5EF4-FFF2-40B4-BE49-F238E27FC236}">
                    <a16:creationId xmlns:a16="http://schemas.microsoft.com/office/drawing/2014/main" id="{B8288810-1EE7-49A0-8036-04829FCF591E}"/>
                  </a:ext>
                </a:extLst>
              </p:cNvPr>
              <p:cNvGrpSpPr/>
              <p:nvPr/>
            </p:nvGrpSpPr>
            <p:grpSpPr>
              <a:xfrm flipH="1">
                <a:off x="3563265" y="2287986"/>
                <a:ext cx="211942" cy="382524"/>
                <a:chOff x="4147623" y="3602364"/>
                <a:chExt cx="297702" cy="797860"/>
              </a:xfrm>
            </p:grpSpPr>
            <p:grpSp>
              <p:nvGrpSpPr>
                <p:cNvPr id="136" name="Group 135">
                  <a:extLst>
                    <a:ext uri="{FF2B5EF4-FFF2-40B4-BE49-F238E27FC236}">
                      <a16:creationId xmlns:a16="http://schemas.microsoft.com/office/drawing/2014/main" id="{CC898C64-FCC3-4152-B9F9-50EFEAE86429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44" name="Straight Connector 143">
                    <a:extLst>
                      <a:ext uri="{FF2B5EF4-FFF2-40B4-BE49-F238E27FC236}">
                        <a16:creationId xmlns:a16="http://schemas.microsoft.com/office/drawing/2014/main" id="{3767CFC1-2467-4B42-95C1-8B3F93C4607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5C1E7FA1-CACD-481D-AB2D-DF3B02C8290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7" name="Group 136">
                  <a:extLst>
                    <a:ext uri="{FF2B5EF4-FFF2-40B4-BE49-F238E27FC236}">
                      <a16:creationId xmlns:a16="http://schemas.microsoft.com/office/drawing/2014/main" id="{56583378-D13C-4D17-9CF6-9B3C2919CBFC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2" name="Straight Connector 141">
                    <a:extLst>
                      <a:ext uri="{FF2B5EF4-FFF2-40B4-BE49-F238E27FC236}">
                        <a16:creationId xmlns:a16="http://schemas.microsoft.com/office/drawing/2014/main" id="{294E9E36-B3B4-4207-8C7C-999192367E6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3" name="Straight Connector 142">
                    <a:extLst>
                      <a:ext uri="{FF2B5EF4-FFF2-40B4-BE49-F238E27FC236}">
                        <a16:creationId xmlns:a16="http://schemas.microsoft.com/office/drawing/2014/main" id="{4B6FBBFA-6779-4B6A-B792-85151BAD316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8" name="Group 137">
                  <a:extLst>
                    <a:ext uri="{FF2B5EF4-FFF2-40B4-BE49-F238E27FC236}">
                      <a16:creationId xmlns:a16="http://schemas.microsoft.com/office/drawing/2014/main" id="{692F4D09-4EC3-42B2-B1E2-29B0B2C77F74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0" name="Straight Connector 139">
                    <a:extLst>
                      <a:ext uri="{FF2B5EF4-FFF2-40B4-BE49-F238E27FC236}">
                        <a16:creationId xmlns:a16="http://schemas.microsoft.com/office/drawing/2014/main" id="{69396C87-8D3E-408C-A336-31B61EC3C0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Straight Connector 140">
                    <a:extLst>
                      <a:ext uri="{FF2B5EF4-FFF2-40B4-BE49-F238E27FC236}">
                        <a16:creationId xmlns:a16="http://schemas.microsoft.com/office/drawing/2014/main" id="{95AD2CBF-27D6-49F4-8168-CFF816A6A09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61262D4D-B964-470C-B7DE-A04A3C8953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02018DC0-C98A-4E2B-AFA9-9706F7D9EAD5}"/>
                  </a:ext>
                </a:extLst>
              </p:cNvPr>
              <p:cNvSpPr/>
              <p:nvPr/>
            </p:nvSpPr>
            <p:spPr>
              <a:xfrm flipH="1">
                <a:off x="3177205" y="1759961"/>
                <a:ext cx="99048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CC</a:t>
                </a:r>
                <a:r>
                  <a:rPr lang="en-US" dirty="0"/>
                  <a:t>= 5 V</a:t>
                </a:r>
                <a:endParaRPr lang="en-US" baseline="-25000" dirty="0"/>
              </a:p>
            </p:txBody>
          </p: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5AA2E4C9-6B09-4C2E-AE37-C9E70F670F1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72449" y="2105106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2E0A4E93-3613-4257-98CD-8EF9CD7454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9346" y="2967054"/>
                <a:ext cx="52239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02613F78-D7BC-4A20-99AD-ADFF9B23D9C4}"/>
              </a:ext>
            </a:extLst>
          </p:cNvPr>
          <p:cNvSpPr txBox="1">
            <a:spLocks/>
          </p:cNvSpPr>
          <p:nvPr/>
        </p:nvSpPr>
        <p:spPr>
          <a:xfrm>
            <a:off x="4913453" y="1985628"/>
            <a:ext cx="6221711" cy="492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What makes the collector currents different?</a:t>
            </a:r>
          </a:p>
        </p:txBody>
      </p:sp>
      <p:sp>
        <p:nvSpPr>
          <p:cNvPr id="114" name="Content Placeholder 2">
            <a:extLst>
              <a:ext uri="{FF2B5EF4-FFF2-40B4-BE49-F238E27FC236}">
                <a16:creationId xmlns:a16="http://schemas.microsoft.com/office/drawing/2014/main" id="{DC4F3456-EE88-4A60-9075-7BE214C9A269}"/>
              </a:ext>
            </a:extLst>
          </p:cNvPr>
          <p:cNvSpPr txBox="1">
            <a:spLocks/>
          </p:cNvSpPr>
          <p:nvPr/>
        </p:nvSpPr>
        <p:spPr>
          <a:xfrm>
            <a:off x="5781370" y="2533137"/>
            <a:ext cx="4277024" cy="492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A difference in the transistors</a:t>
            </a:r>
          </a:p>
        </p:txBody>
      </p:sp>
      <p:sp>
        <p:nvSpPr>
          <p:cNvPr id="121" name="Content Placeholder 2">
            <a:extLst>
              <a:ext uri="{FF2B5EF4-FFF2-40B4-BE49-F238E27FC236}">
                <a16:creationId xmlns:a16="http://schemas.microsoft.com/office/drawing/2014/main" id="{5E669E90-CA2F-4E65-88D8-428233E8DCC1}"/>
              </a:ext>
            </a:extLst>
          </p:cNvPr>
          <p:cNvSpPr txBox="1">
            <a:spLocks/>
          </p:cNvSpPr>
          <p:nvPr/>
        </p:nvSpPr>
        <p:spPr>
          <a:xfrm>
            <a:off x="6365751" y="3018433"/>
            <a:ext cx="4277024" cy="492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Only used in integrated circuits</a:t>
            </a:r>
          </a:p>
        </p:txBody>
      </p:sp>
      <p:sp>
        <p:nvSpPr>
          <p:cNvPr id="131" name="Content Placeholder 2">
            <a:extLst>
              <a:ext uri="{FF2B5EF4-FFF2-40B4-BE49-F238E27FC236}">
                <a16:creationId xmlns:a16="http://schemas.microsoft.com/office/drawing/2014/main" id="{1AF0B6F9-621E-4C2E-8502-B1D26ACA2E6A}"/>
              </a:ext>
            </a:extLst>
          </p:cNvPr>
          <p:cNvSpPr txBox="1">
            <a:spLocks/>
          </p:cNvSpPr>
          <p:nvPr/>
        </p:nvSpPr>
        <p:spPr>
          <a:xfrm>
            <a:off x="5747528" y="3531344"/>
            <a:ext cx="5351172" cy="492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The base currents being supplied by </a:t>
            </a:r>
            <a:r>
              <a:rPr lang="en-US" sz="2400" i="1" dirty="0" err="1">
                <a:solidFill>
                  <a:srgbClr val="7030A0"/>
                </a:solidFill>
              </a:rPr>
              <a:t>I</a:t>
            </a:r>
            <a:r>
              <a:rPr lang="en-US" sz="2400" i="1" baseline="-25000" dirty="0" err="1">
                <a:solidFill>
                  <a:srgbClr val="7030A0"/>
                </a:solidFill>
              </a:rPr>
              <a:t>ref</a:t>
            </a:r>
            <a:endParaRPr lang="en-US" sz="2400" i="1" baseline="-25000" dirty="0">
              <a:solidFill>
                <a:srgbClr val="7030A0"/>
              </a:solidFill>
            </a:endParaRPr>
          </a:p>
        </p:txBody>
      </p:sp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DFC48CA4-051C-4559-887E-D1152EC3950C}"/>
              </a:ext>
            </a:extLst>
          </p:cNvPr>
          <p:cNvSpPr txBox="1">
            <a:spLocks/>
          </p:cNvSpPr>
          <p:nvPr/>
        </p:nvSpPr>
        <p:spPr>
          <a:xfrm>
            <a:off x="6604990" y="4588137"/>
            <a:ext cx="2243028" cy="567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 err="1">
                <a:solidFill>
                  <a:srgbClr val="0070C0"/>
                </a:solidFill>
              </a:rPr>
              <a:t>I</a:t>
            </a:r>
            <a:r>
              <a:rPr lang="en-US" sz="2400" i="1" baseline="-25000" dirty="0" err="1">
                <a:solidFill>
                  <a:srgbClr val="0070C0"/>
                </a:solidFill>
              </a:rPr>
              <a:t>ref</a:t>
            </a:r>
            <a:r>
              <a:rPr lang="en-US" sz="2400" i="1" dirty="0">
                <a:solidFill>
                  <a:srgbClr val="0070C0"/>
                </a:solidFill>
              </a:rPr>
              <a:t> = I</a:t>
            </a:r>
            <a:r>
              <a:rPr lang="en-US" sz="2400" i="1" baseline="-25000" dirty="0">
                <a:solidFill>
                  <a:srgbClr val="0070C0"/>
                </a:solidFill>
              </a:rPr>
              <a:t>C1</a:t>
            </a:r>
            <a:r>
              <a:rPr lang="en-US" sz="2400" i="1" dirty="0">
                <a:solidFill>
                  <a:srgbClr val="0070C0"/>
                </a:solidFill>
              </a:rPr>
              <a:t> + I</a:t>
            </a:r>
            <a:r>
              <a:rPr lang="en-US" sz="2400" i="1" baseline="-25000" dirty="0">
                <a:solidFill>
                  <a:srgbClr val="0070C0"/>
                </a:solidFill>
              </a:rPr>
              <a:t>B1 </a:t>
            </a:r>
            <a:r>
              <a:rPr lang="en-US" sz="2400" i="1" dirty="0">
                <a:solidFill>
                  <a:srgbClr val="0070C0"/>
                </a:solidFill>
              </a:rPr>
              <a:t>+ I</a:t>
            </a:r>
            <a:r>
              <a:rPr lang="en-US" sz="2400" i="1" baseline="-25000" dirty="0">
                <a:solidFill>
                  <a:srgbClr val="0070C0"/>
                </a:solidFill>
              </a:rPr>
              <a:t>B2</a:t>
            </a:r>
            <a:endParaRPr lang="en-US" sz="2400" i="1" dirty="0">
              <a:solidFill>
                <a:srgbClr val="0070C0"/>
              </a:solidFill>
            </a:endParaRPr>
          </a:p>
        </p:txBody>
      </p:sp>
      <p:sp>
        <p:nvSpPr>
          <p:cNvPr id="153" name="Content Placeholder 2">
            <a:extLst>
              <a:ext uri="{FF2B5EF4-FFF2-40B4-BE49-F238E27FC236}">
                <a16:creationId xmlns:a16="http://schemas.microsoft.com/office/drawing/2014/main" id="{D83DADBA-FF5A-4D37-A5E8-8DD5E00795BC}"/>
              </a:ext>
            </a:extLst>
          </p:cNvPr>
          <p:cNvSpPr txBox="1">
            <a:spLocks/>
          </p:cNvSpPr>
          <p:nvPr/>
        </p:nvSpPr>
        <p:spPr>
          <a:xfrm>
            <a:off x="8713129" y="4597157"/>
            <a:ext cx="2470221" cy="567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+ I</a:t>
            </a:r>
            <a:r>
              <a:rPr lang="en-US" sz="2400" i="1" baseline="-25000" dirty="0">
                <a:solidFill>
                  <a:srgbClr val="0070C0"/>
                </a:solidFill>
              </a:rPr>
              <a:t>B3 </a:t>
            </a:r>
            <a:r>
              <a:rPr lang="en-US" sz="2400" i="1" dirty="0">
                <a:solidFill>
                  <a:srgbClr val="0070C0"/>
                </a:solidFill>
              </a:rPr>
              <a:t>+ I</a:t>
            </a:r>
            <a:r>
              <a:rPr lang="en-US" sz="2400" i="1" baseline="-25000" dirty="0">
                <a:solidFill>
                  <a:srgbClr val="0070C0"/>
                </a:solidFill>
              </a:rPr>
              <a:t>B4 </a:t>
            </a:r>
            <a:r>
              <a:rPr lang="en-US" sz="2400" i="1" dirty="0">
                <a:solidFill>
                  <a:srgbClr val="0070C0"/>
                </a:solidFill>
              </a:rPr>
              <a:t>+ I</a:t>
            </a:r>
            <a:r>
              <a:rPr lang="en-US" sz="2400" i="1" baseline="-25000" dirty="0">
                <a:solidFill>
                  <a:srgbClr val="0070C0"/>
                </a:solidFill>
              </a:rPr>
              <a:t>B5</a:t>
            </a:r>
            <a:r>
              <a:rPr lang="en-US" sz="2400" i="1" dirty="0">
                <a:solidFill>
                  <a:srgbClr val="0070C0"/>
                </a:solidFill>
              </a:rPr>
              <a:t> + …</a:t>
            </a:r>
          </a:p>
        </p:txBody>
      </p:sp>
      <p:sp>
        <p:nvSpPr>
          <p:cNvPr id="154" name="Content Placeholder 2">
            <a:extLst>
              <a:ext uri="{FF2B5EF4-FFF2-40B4-BE49-F238E27FC236}">
                <a16:creationId xmlns:a16="http://schemas.microsoft.com/office/drawing/2014/main" id="{5D89C7E7-2D08-4B24-BDEB-2467E1096E2F}"/>
              </a:ext>
            </a:extLst>
          </p:cNvPr>
          <p:cNvSpPr txBox="1">
            <a:spLocks/>
          </p:cNvSpPr>
          <p:nvPr/>
        </p:nvSpPr>
        <p:spPr>
          <a:xfrm>
            <a:off x="6281668" y="4054721"/>
            <a:ext cx="5351172" cy="49239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(makes collector currents different from </a:t>
            </a:r>
            <a:r>
              <a:rPr lang="en-US" sz="2400" i="1" dirty="0" err="1">
                <a:solidFill>
                  <a:srgbClr val="7030A0"/>
                </a:solidFill>
              </a:rPr>
              <a:t>I</a:t>
            </a:r>
            <a:r>
              <a:rPr lang="en-US" sz="2400" i="1" baseline="-25000" dirty="0" err="1">
                <a:solidFill>
                  <a:srgbClr val="7030A0"/>
                </a:solidFill>
              </a:rPr>
              <a:t>ref</a:t>
            </a:r>
            <a:r>
              <a:rPr lang="en-US" sz="2400" i="1" dirty="0">
                <a:solidFill>
                  <a:srgbClr val="7030A0"/>
                </a:solidFill>
              </a:rPr>
              <a:t> )</a:t>
            </a:r>
            <a:endParaRPr lang="en-US" sz="2400" i="1" baseline="-25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634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/>
      <p:bldP spid="152" grpId="0"/>
      <p:bldP spid="153" grpId="0"/>
      <p:bldP spid="1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63193-1958-4FD7-ABE8-CA787A237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Mirrors</a:t>
            </a:r>
          </a:p>
        </p:txBody>
      </p:sp>
      <p:grpSp>
        <p:nvGrpSpPr>
          <p:cNvPr id="97" name="Group 96">
            <a:extLst>
              <a:ext uri="{FF2B5EF4-FFF2-40B4-BE49-F238E27FC236}">
                <a16:creationId xmlns:a16="http://schemas.microsoft.com/office/drawing/2014/main" id="{C37A0420-0CF9-4C96-A4A5-62AFDC0D64FD}"/>
              </a:ext>
            </a:extLst>
          </p:cNvPr>
          <p:cNvGrpSpPr/>
          <p:nvPr/>
        </p:nvGrpSpPr>
        <p:grpSpPr>
          <a:xfrm>
            <a:off x="1056797" y="3742126"/>
            <a:ext cx="3192466" cy="1416839"/>
            <a:chOff x="766272" y="3053952"/>
            <a:chExt cx="3192466" cy="1416839"/>
          </a:xfrm>
        </p:grpSpPr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0058BD70-1B9B-4069-806B-6C50F03AB907}"/>
                </a:ext>
              </a:extLst>
            </p:cNvPr>
            <p:cNvGrpSpPr/>
            <p:nvPr/>
          </p:nvGrpSpPr>
          <p:grpSpPr>
            <a:xfrm rot="5400000" flipH="1">
              <a:off x="2208677" y="2978821"/>
              <a:ext cx="1303547" cy="1672887"/>
              <a:chOff x="8452293" y="3417623"/>
              <a:chExt cx="2252494" cy="2353790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AB58FEBD-5E12-44B5-9A32-EC89A55AC0B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847308" y="3033986"/>
                <a:ext cx="0" cy="79002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0DB74D73-F2AD-43E4-BFA3-EA827F2B94A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307927" y="3024453"/>
                <a:ext cx="3689" cy="7900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C91A3DDB-476F-4F62-A520-A3B46DC72462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7C4AEB53-476A-4743-9365-0C20E9321143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stealt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2E452479-63CF-4E4E-8312-2F35EF44EE4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617EB9F7-9EEC-4E70-BCDE-45F15529414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602501" y="4806477"/>
                <a:ext cx="192987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3EAE4E34-3E0B-4C0B-B753-E3DC857E38B3}"/>
                </a:ext>
              </a:extLst>
            </p:cNvPr>
            <p:cNvSpPr/>
            <p:nvPr/>
          </p:nvSpPr>
          <p:spPr>
            <a:xfrm>
              <a:off x="3539889" y="3606722"/>
              <a:ext cx="41884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6F64A120-6968-44E3-9810-B4BF80393666}"/>
                </a:ext>
              </a:extLst>
            </p:cNvPr>
            <p:cNvSpPr/>
            <p:nvPr/>
          </p:nvSpPr>
          <p:spPr>
            <a:xfrm>
              <a:off x="3214913" y="3053952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C2</a:t>
              </a:r>
            </a:p>
          </p:txBody>
        </p: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42D59650-6CC8-4B99-ADCB-07CA32B7CF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70173" y="3163490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5C6BC2EC-FBC7-4C30-9869-AB5029EDB45D}"/>
                </a:ext>
              </a:extLst>
            </p:cNvPr>
            <p:cNvSpPr/>
            <p:nvPr/>
          </p:nvSpPr>
          <p:spPr>
            <a:xfrm>
              <a:off x="2941872" y="3855947"/>
              <a:ext cx="42998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/>
                <a:t>I</a:t>
              </a:r>
              <a:r>
                <a:rPr lang="en-US" sz="1400" baseline="-25000" dirty="0"/>
                <a:t>B2</a:t>
              </a:r>
            </a:p>
          </p:txBody>
        </p: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2E241581-BA6E-4386-9027-49508213DCEF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3123344" y="3751882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F29E350D-B8A2-46D8-8906-3E0BA45E946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66272" y="4467018"/>
              <a:ext cx="2923767" cy="377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AD1FC614-1741-4A7C-8324-7FA206276E4B}"/>
              </a:ext>
            </a:extLst>
          </p:cNvPr>
          <p:cNvGrpSpPr/>
          <p:nvPr/>
        </p:nvGrpSpPr>
        <p:grpSpPr>
          <a:xfrm>
            <a:off x="264801" y="3018433"/>
            <a:ext cx="2089415" cy="2872139"/>
            <a:chOff x="1202393" y="3033561"/>
            <a:chExt cx="2089415" cy="287213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16EB76FE-D05A-4E7E-955E-606C625611D8}"/>
                    </a:ext>
                  </a:extLst>
                </p:cNvPr>
                <p:cNvSpPr/>
                <p:nvPr/>
              </p:nvSpPr>
              <p:spPr>
                <a:xfrm flipH="1">
                  <a:off x="1546427" y="3506019"/>
                  <a:ext cx="39177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16EB76FE-D05A-4E7E-955E-606C625611D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1546427" y="3506019"/>
                  <a:ext cx="391774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771D65B-B3E3-4ADA-8CCC-BD6AF0E8F506}"/>
                </a:ext>
              </a:extLst>
            </p:cNvPr>
            <p:cNvCxnSpPr/>
            <p:nvPr/>
          </p:nvCxnSpPr>
          <p:spPr>
            <a:xfrm flipH="1" flipV="1">
              <a:off x="1994739" y="4083369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79AEC5C-929C-4E42-A041-54E6C21EB8F0}"/>
                </a:ext>
              </a:extLst>
            </p:cNvPr>
            <p:cNvGrpSpPr/>
            <p:nvPr/>
          </p:nvGrpSpPr>
          <p:grpSpPr>
            <a:xfrm flipH="1">
              <a:off x="1890238" y="3492828"/>
              <a:ext cx="211942" cy="382524"/>
              <a:chOff x="4147623" y="3602364"/>
              <a:chExt cx="297702" cy="797860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D34790E7-018F-4E13-9D28-86C1D8D1B591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00E96751-19D5-4D28-82F3-3B3ABC9A38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F5EFDEA7-9D64-4D91-AFA1-4C9F3BC4B4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8FA94AD2-6CA3-41E2-B91E-D8E2FB03A39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447E91FF-CF3D-46D8-9A23-C366D3FB4D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EAD3484A-F777-4187-ADC6-662A3C592D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B4262A06-E4DF-4093-B3FE-AC7681A301AD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33411BF7-B79E-47F1-83EF-0B29BD95DA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2DB44828-A4D9-4CE0-A07D-2A4E8E7DB3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A60B6B4-087A-4CB6-BB48-3386AB127BB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CB53CE1-90AB-4D51-8AA8-D1ED88384C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3399" y="3035628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2BA2E40-3E71-4D2D-B18D-D5A72098FDEB}"/>
                </a:ext>
              </a:extLst>
            </p:cNvPr>
            <p:cNvSpPr/>
            <p:nvPr/>
          </p:nvSpPr>
          <p:spPr>
            <a:xfrm flipH="1">
              <a:off x="1394995" y="5536368"/>
              <a:ext cx="99048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DD</a:t>
              </a:r>
              <a:r>
                <a:rPr lang="en-US" dirty="0"/>
                <a:t>=-5 V</a:t>
              </a:r>
              <a:endParaRPr lang="en-US" baseline="-25000" dirty="0"/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5115D14-E995-47EF-B603-029694A0A1A7}"/>
                </a:ext>
              </a:extLst>
            </p:cNvPr>
            <p:cNvGrpSpPr/>
            <p:nvPr/>
          </p:nvGrpSpPr>
          <p:grpSpPr>
            <a:xfrm rot="16200000">
              <a:off x="1492713" y="4363413"/>
              <a:ext cx="1669307" cy="678487"/>
              <a:chOff x="7820269" y="3417623"/>
              <a:chExt cx="2884518" cy="954646"/>
            </a:xfrm>
          </p:grpSpPr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457E1173-BDAA-470A-B958-ABE525FC357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531296" y="2717974"/>
                <a:ext cx="0" cy="142205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71E16459-AA86-40A5-9CC7-41759C0AE0B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307927" y="3024453"/>
                <a:ext cx="3689" cy="7900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E1E8F194-F07A-47C2-82F5-CBD6100DBEE5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3F7DC1B5-566F-42C0-8692-6FC05A535617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stealt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C3405243-BFF8-45E0-BAD3-A51F29EEEA23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1695AC2-3660-4E8F-9F5B-78D616E50AA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301428" y="4114953"/>
                <a:ext cx="51463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376EB56-9C80-4898-B7BC-84A16C32D7D1}"/>
                </a:ext>
              </a:extLst>
            </p:cNvPr>
            <p:cNvGrpSpPr/>
            <p:nvPr/>
          </p:nvGrpSpPr>
          <p:grpSpPr>
            <a:xfrm flipH="1">
              <a:off x="1202393" y="3216441"/>
              <a:ext cx="259953" cy="74230"/>
              <a:chOff x="1360627" y="3631962"/>
              <a:chExt cx="365760" cy="128268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16F1697E-2828-49A1-B591-90D2A669E255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607EB78A-2157-4250-BF8E-771C01C5C202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E48B0F22-E8CF-4D4D-A7E8-F7FB7C580B91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7C787DDF-563B-4273-9D43-0B6C2171E98C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8E4AEE9A-F042-464F-B6C0-E246EA990BB5}"/>
                </a:ext>
              </a:extLst>
            </p:cNvPr>
            <p:cNvSpPr/>
            <p:nvPr/>
          </p:nvSpPr>
          <p:spPr>
            <a:xfrm flipH="1">
              <a:off x="1505341" y="4325202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E856EAF9-4978-4ADC-BDF0-EB72420EDC9E}"/>
                </a:ext>
              </a:extLst>
            </p:cNvPr>
            <p:cNvCxnSpPr/>
            <p:nvPr/>
          </p:nvCxnSpPr>
          <p:spPr>
            <a:xfrm>
              <a:off x="2064273" y="3203356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9704FEEA-1C38-4C2C-89E4-7A4ADEA4F40D}"/>
                </a:ext>
              </a:extLst>
            </p:cNvPr>
            <p:cNvSpPr/>
            <p:nvPr/>
          </p:nvSpPr>
          <p:spPr>
            <a:xfrm flipH="1">
              <a:off x="1999804" y="3053667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err="1"/>
                <a:t>I</a:t>
              </a:r>
              <a:r>
                <a:rPr lang="en-US" baseline="-25000" dirty="0" err="1"/>
                <a:t>ref</a:t>
              </a:r>
              <a:endParaRPr lang="en-US" baseline="-25000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E005A16F-B4F6-42E1-BA37-231AB1C4B276}"/>
                </a:ext>
              </a:extLst>
            </p:cNvPr>
            <p:cNvSpPr/>
            <p:nvPr/>
          </p:nvSpPr>
          <p:spPr>
            <a:xfrm flipH="1">
              <a:off x="1552900" y="3971835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C1</a:t>
              </a:r>
            </a:p>
          </p:txBody>
        </p: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B8EF5185-24B8-4BB0-9B64-1FD6541EF44C}"/>
                </a:ext>
              </a:extLst>
            </p:cNvPr>
            <p:cNvCxnSpPr/>
            <p:nvPr/>
          </p:nvCxnSpPr>
          <p:spPr>
            <a:xfrm>
              <a:off x="1935323" y="4092147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6FB5471-9256-4094-AB1B-C60DA9FCC4BD}"/>
                </a:ext>
              </a:extLst>
            </p:cNvPr>
            <p:cNvSpPr/>
            <p:nvPr/>
          </p:nvSpPr>
          <p:spPr>
            <a:xfrm flipH="1">
              <a:off x="2360095" y="4540645"/>
              <a:ext cx="42998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/>
                <a:t>I</a:t>
              </a:r>
              <a:r>
                <a:rPr lang="en-US" sz="1400" baseline="-25000" dirty="0"/>
                <a:t>B1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47433BAF-2311-4B3B-8810-C16D296583A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511714" y="4426541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7248651E-E403-42EA-B0D2-CB0C2E0CFD8C}"/>
                </a:ext>
              </a:extLst>
            </p:cNvPr>
            <p:cNvSpPr/>
            <p:nvPr/>
          </p:nvSpPr>
          <p:spPr>
            <a:xfrm>
              <a:off x="1959193" y="4050084"/>
              <a:ext cx="57055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EB069F4B-D917-477C-9EBD-D34B9471CE00}"/>
                </a:ext>
              </a:extLst>
            </p:cNvPr>
            <p:cNvCxnSpPr/>
            <p:nvPr/>
          </p:nvCxnSpPr>
          <p:spPr>
            <a:xfrm flipH="1" flipV="1">
              <a:off x="1334992" y="3035628"/>
              <a:ext cx="19568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7331EDDE-7C69-48EB-813C-688F834AD48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32370" y="3033561"/>
              <a:ext cx="2622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45A101B3-40D9-4420-9238-F8524D7A31DF}"/>
              </a:ext>
            </a:extLst>
          </p:cNvPr>
          <p:cNvGrpSpPr/>
          <p:nvPr/>
        </p:nvGrpSpPr>
        <p:grpSpPr>
          <a:xfrm>
            <a:off x="2632895" y="1737956"/>
            <a:ext cx="2455606" cy="2210765"/>
            <a:chOff x="2300688" y="1759961"/>
            <a:chExt cx="2455606" cy="22107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13A0C19-CB89-4338-865D-20FF540E4661}"/>
                    </a:ext>
                  </a:extLst>
                </p:cNvPr>
                <p:cNvSpPr/>
                <p:nvPr/>
              </p:nvSpPr>
              <p:spPr>
                <a:xfrm flipH="1">
                  <a:off x="4167693" y="2797155"/>
                  <a:ext cx="58860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13A0C19-CB89-4338-865D-20FF540E46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4167693" y="2797155"/>
                  <a:ext cx="588601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992EE107-6826-46AD-BCDF-25EB00EDCFC5}"/>
                </a:ext>
              </a:extLst>
            </p:cNvPr>
            <p:cNvGrpSpPr/>
            <p:nvPr/>
          </p:nvGrpSpPr>
          <p:grpSpPr>
            <a:xfrm>
              <a:off x="2300688" y="1759961"/>
              <a:ext cx="1867005" cy="2210765"/>
              <a:chOff x="2300688" y="1759961"/>
              <a:chExt cx="1867005" cy="2210765"/>
            </a:xfrm>
          </p:grpSpPr>
          <p:grpSp>
            <p:nvGrpSpPr>
              <p:cNvPr id="134" name="Group 133">
                <a:extLst>
                  <a:ext uri="{FF2B5EF4-FFF2-40B4-BE49-F238E27FC236}">
                    <a16:creationId xmlns:a16="http://schemas.microsoft.com/office/drawing/2014/main" id="{F64A7E60-2D66-4A72-94FE-D8EA1506A60C}"/>
                  </a:ext>
                </a:extLst>
              </p:cNvPr>
              <p:cNvGrpSpPr/>
              <p:nvPr/>
            </p:nvGrpSpPr>
            <p:grpSpPr>
              <a:xfrm>
                <a:off x="2300688" y="2557641"/>
                <a:ext cx="1630935" cy="1413085"/>
                <a:chOff x="2290095" y="2557641"/>
                <a:chExt cx="1630935" cy="1413085"/>
              </a:xfrm>
            </p:grpSpPr>
            <p:grpSp>
              <p:nvGrpSpPr>
                <p:cNvPr id="105" name="Group 104">
                  <a:extLst>
                    <a:ext uri="{FF2B5EF4-FFF2-40B4-BE49-F238E27FC236}">
                      <a16:creationId xmlns:a16="http://schemas.microsoft.com/office/drawing/2014/main" id="{DF652786-407B-4D4C-BB84-D370E3C4AEBD}"/>
                    </a:ext>
                  </a:extLst>
                </p:cNvPr>
                <p:cNvGrpSpPr/>
                <p:nvPr/>
              </p:nvGrpSpPr>
              <p:grpSpPr>
                <a:xfrm>
                  <a:off x="2820226" y="2557641"/>
                  <a:ext cx="1100804" cy="1413085"/>
                  <a:chOff x="2857934" y="3053952"/>
                  <a:chExt cx="1100804" cy="1413085"/>
                </a:xfrm>
              </p:grpSpPr>
              <p:grpSp>
                <p:nvGrpSpPr>
                  <p:cNvPr id="106" name="Group 105">
                    <a:extLst>
                      <a:ext uri="{FF2B5EF4-FFF2-40B4-BE49-F238E27FC236}">
                        <a16:creationId xmlns:a16="http://schemas.microsoft.com/office/drawing/2014/main" id="{D2CBF675-0F13-459F-9D6E-20E809B21072}"/>
                      </a:ext>
                    </a:extLst>
                  </p:cNvPr>
                  <p:cNvGrpSpPr/>
                  <p:nvPr/>
                </p:nvGrpSpPr>
                <p:grpSpPr>
                  <a:xfrm>
                    <a:off x="2857934" y="3053952"/>
                    <a:ext cx="1100804" cy="1413085"/>
                    <a:chOff x="2857934" y="3053952"/>
                    <a:chExt cx="1100804" cy="1413085"/>
                  </a:xfrm>
                </p:grpSpPr>
                <p:grpSp>
                  <p:nvGrpSpPr>
                    <p:cNvPr id="108" name="Group 107">
                      <a:extLst>
                        <a:ext uri="{FF2B5EF4-FFF2-40B4-BE49-F238E27FC236}">
                          <a16:creationId xmlns:a16="http://schemas.microsoft.com/office/drawing/2014/main" id="{92330425-D169-40FD-B548-4E5FEC6C3D05}"/>
                        </a:ext>
                      </a:extLst>
                    </p:cNvPr>
                    <p:cNvGrpSpPr/>
                    <p:nvPr/>
                  </p:nvGrpSpPr>
                  <p:grpSpPr>
                    <a:xfrm rot="5400000" flipH="1">
                      <a:off x="2625640" y="3395784"/>
                      <a:ext cx="1303547" cy="838959"/>
                      <a:chOff x="8452293" y="3417623"/>
                      <a:chExt cx="2252494" cy="1180434"/>
                    </a:xfrm>
                  </p:grpSpPr>
                  <p:cxnSp>
                    <p:nvCxnSpPr>
                      <p:cNvPr id="115" name="Straight Connector 114">
                        <a:extLst>
                          <a:ext uri="{FF2B5EF4-FFF2-40B4-BE49-F238E27FC236}">
                            <a16:creationId xmlns:a16="http://schemas.microsoft.com/office/drawing/2014/main" id="{2952489F-2DEC-4D1A-902D-76AA50B39DF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 flipV="1">
                        <a:off x="8847308" y="3033986"/>
                        <a:ext cx="0" cy="79002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6" name="Straight Connector 115">
                        <a:extLst>
                          <a:ext uri="{FF2B5EF4-FFF2-40B4-BE49-F238E27FC236}">
                            <a16:creationId xmlns:a16="http://schemas.microsoft.com/office/drawing/2014/main" id="{0C020E2C-EE70-4C5C-8510-F9D6B486596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 flipV="1">
                        <a:off x="10307927" y="3024453"/>
                        <a:ext cx="3689" cy="79003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7" name="Straight Connector 116">
                        <a:extLst>
                          <a:ext uri="{FF2B5EF4-FFF2-40B4-BE49-F238E27FC236}">
                            <a16:creationId xmlns:a16="http://schemas.microsoft.com/office/drawing/2014/main" id="{2ADCD584-89BC-4E59-A3B4-F7F7C9585F0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9294428" y="3857639"/>
                        <a:ext cx="609600" cy="0"/>
                      </a:xfrm>
                      <a:prstGeom prst="line">
                        <a:avLst/>
                      </a:prstGeom>
                      <a:ln w="190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8" name="Straight Arrow Connector 117">
                        <a:extLst>
                          <a:ext uri="{FF2B5EF4-FFF2-40B4-BE49-F238E27FC236}">
                            <a16:creationId xmlns:a16="http://schemas.microsoft.com/office/drawing/2014/main" id="{03FE69D5-7E3A-427B-800D-641CEE24DD19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9242323" y="3429000"/>
                        <a:ext cx="206477" cy="436013"/>
                      </a:xfrm>
                      <a:prstGeom prst="straightConnector1">
                        <a:avLst/>
                      </a:prstGeom>
                      <a:ln>
                        <a:headEnd type="stealth"/>
                        <a:tailEnd type="non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9" name="Straight Connector 118">
                        <a:extLst>
                          <a:ext uri="{FF2B5EF4-FFF2-40B4-BE49-F238E27FC236}">
                            <a16:creationId xmlns:a16="http://schemas.microsoft.com/office/drawing/2014/main" id="{2FCFA346-F234-4D90-9435-9EFB61B7FED0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9743768" y="3428999"/>
                        <a:ext cx="170092" cy="43601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0" name="Straight Connector 119">
                        <a:extLst>
                          <a:ext uri="{FF2B5EF4-FFF2-40B4-BE49-F238E27FC236}">
                            <a16:creationId xmlns:a16="http://schemas.microsoft.com/office/drawing/2014/main" id="{CBF871E6-AB2D-4302-8ECC-D02698214D6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>
                        <a:off x="9174180" y="4230547"/>
                        <a:ext cx="7350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109" name="Rectangle 108">
                      <a:extLst>
                        <a:ext uri="{FF2B5EF4-FFF2-40B4-BE49-F238E27FC236}">
                          <a16:creationId xmlns:a16="http://schemas.microsoft.com/office/drawing/2014/main" id="{D83AC53C-D9E9-4E48-BDF0-C64BAD0E4F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39889" y="3606722"/>
                      <a:ext cx="418849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r>
                        <a:rPr lang="en-US" baseline="-25000" dirty="0"/>
                        <a:t>3</a:t>
                      </a:r>
                    </a:p>
                  </p:txBody>
                </p:sp>
                <p:sp>
                  <p:nvSpPr>
                    <p:cNvPr id="110" name="Rectangle 109">
                      <a:extLst>
                        <a:ext uri="{FF2B5EF4-FFF2-40B4-BE49-F238E27FC236}">
                          <a16:creationId xmlns:a16="http://schemas.microsoft.com/office/drawing/2014/main" id="{B056783F-AAEB-4FBE-B67C-504DE5FE02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14913" y="3053952"/>
                      <a:ext cx="429982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dirty="0"/>
                        <a:t>I</a:t>
                      </a:r>
                      <a:r>
                        <a:rPr lang="en-US" baseline="-25000" dirty="0"/>
                        <a:t>C3</a:t>
                      </a:r>
                    </a:p>
                  </p:txBody>
                </p:sp>
                <p:cxnSp>
                  <p:nvCxnSpPr>
                    <p:cNvPr id="111" name="Straight Arrow Connector 110">
                      <a:extLst>
                        <a:ext uri="{FF2B5EF4-FFF2-40B4-BE49-F238E27FC236}">
                          <a16:creationId xmlns:a16="http://schemas.microsoft.com/office/drawing/2014/main" id="{67FE1CBF-FC69-4F1B-A084-946689DB9D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570173" y="3163490"/>
                      <a:ext cx="0" cy="289472"/>
                    </a:xfrm>
                    <a:prstGeom prst="straightConnector1">
                      <a:avLst/>
                    </a:prstGeom>
                    <a:ln>
                      <a:tailEnd type="triangle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12" name="Rectangle 111">
                      <a:extLst>
                        <a:ext uri="{FF2B5EF4-FFF2-40B4-BE49-F238E27FC236}">
                          <a16:creationId xmlns:a16="http://schemas.microsoft.com/office/drawing/2014/main" id="{4010C701-5BDB-44FF-8572-911B696E65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886894" y="3463365"/>
                      <a:ext cx="429982" cy="307777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sz="1400" dirty="0"/>
                        <a:t>I</a:t>
                      </a:r>
                      <a:r>
                        <a:rPr lang="en-US" sz="1400" baseline="-25000" dirty="0"/>
                        <a:t>B3</a:t>
                      </a:r>
                    </a:p>
                  </p:txBody>
                </p:sp>
                <p:cxnSp>
                  <p:nvCxnSpPr>
                    <p:cNvPr id="113" name="Straight Arrow Connector 112">
                      <a:extLst>
                        <a:ext uri="{FF2B5EF4-FFF2-40B4-BE49-F238E27FC236}">
                          <a16:creationId xmlns:a16="http://schemas.microsoft.com/office/drawing/2014/main" id="{360099EB-C76E-4527-92C1-3D964C1F0F7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H="1">
                      <a:off x="3119131" y="3612611"/>
                      <a:ext cx="0" cy="289472"/>
                    </a:xfrm>
                    <a:prstGeom prst="straightConnector1">
                      <a:avLst/>
                    </a:prstGeom>
                    <a:ln>
                      <a:tailEnd type="triangle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07" name="Oval 106">
                    <a:extLst>
                      <a:ext uri="{FF2B5EF4-FFF2-40B4-BE49-F238E27FC236}">
                        <a16:creationId xmlns:a16="http://schemas.microsoft.com/office/drawing/2014/main" id="{F5C2C028-3CC1-4405-9255-CD73677E0199}"/>
                      </a:ext>
                    </a:extLst>
                  </p:cNvPr>
                  <p:cNvSpPr/>
                  <p:nvPr/>
                </p:nvSpPr>
                <p:spPr>
                  <a:xfrm>
                    <a:off x="3667054" y="3438515"/>
                    <a:ext cx="57055" cy="5486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2230E167-1B07-4AA7-A506-8436B5397EA2}"/>
                    </a:ext>
                  </a:extLst>
                </p:cNvPr>
                <p:cNvGrpSpPr/>
                <p:nvPr/>
              </p:nvGrpSpPr>
              <p:grpSpPr>
                <a:xfrm>
                  <a:off x="2691412" y="3730314"/>
                  <a:ext cx="259953" cy="210627"/>
                  <a:chOff x="2688938" y="3616131"/>
                  <a:chExt cx="259953" cy="210627"/>
                </a:xfrm>
              </p:grpSpPr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2E919C7C-82EB-45B1-B98B-C95E5C96022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688938" y="3752693"/>
                    <a:ext cx="259953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5FA64B40-FFE7-4C9D-80A2-0FB0385DEEA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40494" y="3794323"/>
                    <a:ext cx="16247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BEEEB2CE-CB4C-473F-8124-16EDEDFD508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75439" y="3826758"/>
                    <a:ext cx="97482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1574715E-90CB-4E79-A4C4-1068FD8313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2817752" y="3616131"/>
                    <a:ext cx="0" cy="13656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6" name="Rectangle 125">
                      <a:extLst>
                        <a:ext uri="{FF2B5EF4-FFF2-40B4-BE49-F238E27FC236}">
                          <a16:creationId xmlns:a16="http://schemas.microsoft.com/office/drawing/2014/main" id="{338BFB95-F168-4A27-93F4-2D8897F336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90095" y="3451451"/>
                      <a:ext cx="478978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26" name="Rectangle 125">
                      <a:extLst>
                        <a:ext uri="{FF2B5EF4-FFF2-40B4-BE49-F238E27FC236}">
                          <a16:creationId xmlns:a16="http://schemas.microsoft.com/office/drawing/2014/main" id="{338BFB95-F168-4A27-93F4-2D8897F3366C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290095" y="3451451"/>
                      <a:ext cx="478978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27" name="Oval 126">
                  <a:extLst>
                    <a:ext uri="{FF2B5EF4-FFF2-40B4-BE49-F238E27FC236}">
                      <a16:creationId xmlns:a16="http://schemas.microsoft.com/office/drawing/2014/main" id="{2BCFE8D2-790D-4E2A-B3D9-70C2E54A2F72}"/>
                    </a:ext>
                  </a:extLst>
                </p:cNvPr>
                <p:cNvSpPr/>
                <p:nvPr/>
              </p:nvSpPr>
              <p:spPr>
                <a:xfrm>
                  <a:off x="2660191" y="3415078"/>
                  <a:ext cx="329343" cy="311749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F6D29136-8F8D-45D8-9018-CBA205F4C3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821619" y="3339745"/>
                  <a:ext cx="0" cy="7315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9" name="Rectangle 128">
                      <a:extLst>
                        <a:ext uri="{FF2B5EF4-FFF2-40B4-BE49-F238E27FC236}">
                          <a16:creationId xmlns:a16="http://schemas.microsoft.com/office/drawing/2014/main" id="{AEFEB1C6-5B55-4DBA-A8CE-7384332501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37726" y="3355432"/>
                      <a:ext cx="369800" cy="276999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sz="1200" dirty="0"/>
                    </a:p>
                  </p:txBody>
                </p:sp>
              </mc:Choice>
              <mc:Fallback xmlns="">
                <p:sp>
                  <p:nvSpPr>
                    <p:cNvPr id="129" name="Rectangle 128">
                      <a:extLst>
                        <a:ext uri="{FF2B5EF4-FFF2-40B4-BE49-F238E27FC236}">
                          <a16:creationId xmlns:a16="http://schemas.microsoft.com/office/drawing/2014/main" id="{AEFEB1C6-5B55-4DBA-A8CE-73843325019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37726" y="3355432"/>
                      <a:ext cx="369800" cy="276999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0" name="Rectangle 129">
                      <a:extLst>
                        <a:ext uri="{FF2B5EF4-FFF2-40B4-BE49-F238E27FC236}">
                          <a16:creationId xmlns:a16="http://schemas.microsoft.com/office/drawing/2014/main" id="{BD10A5DE-4AD6-407C-9994-182DD745FF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43710" y="3455159"/>
                      <a:ext cx="369800" cy="276999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sz="1200" dirty="0"/>
                    </a:p>
                  </p:txBody>
                </p:sp>
              </mc:Choice>
              <mc:Fallback xmlns="">
                <p:sp>
                  <p:nvSpPr>
                    <p:cNvPr id="130" name="Rectangle 129">
                      <a:extLst>
                        <a:ext uri="{FF2B5EF4-FFF2-40B4-BE49-F238E27FC236}">
                          <a16:creationId xmlns:a16="http://schemas.microsoft.com/office/drawing/2014/main" id="{BD10A5DE-4AD6-407C-9994-182DD745FFE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43710" y="3455159"/>
                      <a:ext cx="369800" cy="276999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35" name="Group 134">
                <a:extLst>
                  <a:ext uri="{FF2B5EF4-FFF2-40B4-BE49-F238E27FC236}">
                    <a16:creationId xmlns:a16="http://schemas.microsoft.com/office/drawing/2014/main" id="{B8288810-1EE7-49A0-8036-04829FCF591E}"/>
                  </a:ext>
                </a:extLst>
              </p:cNvPr>
              <p:cNvGrpSpPr/>
              <p:nvPr/>
            </p:nvGrpSpPr>
            <p:grpSpPr>
              <a:xfrm flipH="1">
                <a:off x="3563265" y="2287986"/>
                <a:ext cx="211942" cy="382524"/>
                <a:chOff x="4147623" y="3602364"/>
                <a:chExt cx="297702" cy="797860"/>
              </a:xfrm>
            </p:grpSpPr>
            <p:grpSp>
              <p:nvGrpSpPr>
                <p:cNvPr id="136" name="Group 135">
                  <a:extLst>
                    <a:ext uri="{FF2B5EF4-FFF2-40B4-BE49-F238E27FC236}">
                      <a16:creationId xmlns:a16="http://schemas.microsoft.com/office/drawing/2014/main" id="{CC898C64-FCC3-4152-B9F9-50EFEAE86429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44" name="Straight Connector 143">
                    <a:extLst>
                      <a:ext uri="{FF2B5EF4-FFF2-40B4-BE49-F238E27FC236}">
                        <a16:creationId xmlns:a16="http://schemas.microsoft.com/office/drawing/2014/main" id="{3767CFC1-2467-4B42-95C1-8B3F93C4607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5C1E7FA1-CACD-481D-AB2D-DF3B02C8290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7" name="Group 136">
                  <a:extLst>
                    <a:ext uri="{FF2B5EF4-FFF2-40B4-BE49-F238E27FC236}">
                      <a16:creationId xmlns:a16="http://schemas.microsoft.com/office/drawing/2014/main" id="{56583378-D13C-4D17-9CF6-9B3C2919CBFC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2" name="Straight Connector 141">
                    <a:extLst>
                      <a:ext uri="{FF2B5EF4-FFF2-40B4-BE49-F238E27FC236}">
                        <a16:creationId xmlns:a16="http://schemas.microsoft.com/office/drawing/2014/main" id="{294E9E36-B3B4-4207-8C7C-999192367E6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3" name="Straight Connector 142">
                    <a:extLst>
                      <a:ext uri="{FF2B5EF4-FFF2-40B4-BE49-F238E27FC236}">
                        <a16:creationId xmlns:a16="http://schemas.microsoft.com/office/drawing/2014/main" id="{4B6FBBFA-6779-4B6A-B792-85151BAD316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8" name="Group 137">
                  <a:extLst>
                    <a:ext uri="{FF2B5EF4-FFF2-40B4-BE49-F238E27FC236}">
                      <a16:creationId xmlns:a16="http://schemas.microsoft.com/office/drawing/2014/main" id="{692F4D09-4EC3-42B2-B1E2-29B0B2C77F74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0" name="Straight Connector 139">
                    <a:extLst>
                      <a:ext uri="{FF2B5EF4-FFF2-40B4-BE49-F238E27FC236}">
                        <a16:creationId xmlns:a16="http://schemas.microsoft.com/office/drawing/2014/main" id="{69396C87-8D3E-408C-A336-31B61EC3C0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Straight Connector 140">
                    <a:extLst>
                      <a:ext uri="{FF2B5EF4-FFF2-40B4-BE49-F238E27FC236}">
                        <a16:creationId xmlns:a16="http://schemas.microsoft.com/office/drawing/2014/main" id="{95AD2CBF-27D6-49F4-8168-CFF816A6A09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61262D4D-B964-470C-B7DE-A04A3C8953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02018DC0-C98A-4E2B-AFA9-9706F7D9EAD5}"/>
                  </a:ext>
                </a:extLst>
              </p:cNvPr>
              <p:cNvSpPr/>
              <p:nvPr/>
            </p:nvSpPr>
            <p:spPr>
              <a:xfrm flipH="1">
                <a:off x="3177205" y="1759961"/>
                <a:ext cx="99048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CC</a:t>
                </a:r>
                <a:r>
                  <a:rPr lang="en-US" dirty="0"/>
                  <a:t>= 5 V</a:t>
                </a:r>
                <a:endParaRPr lang="en-US" baseline="-25000" dirty="0"/>
              </a:p>
            </p:txBody>
          </p: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5AA2E4C9-6B09-4C2E-AE37-C9E70F670F1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72449" y="2105106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2E0A4E93-3613-4257-98CD-8EF9CD7454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9346" y="2967054"/>
                <a:ext cx="52239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02613F78-D7BC-4A20-99AD-ADFF9B23D9C4}"/>
              </a:ext>
            </a:extLst>
          </p:cNvPr>
          <p:cNvSpPr txBox="1">
            <a:spLocks/>
          </p:cNvSpPr>
          <p:nvPr/>
        </p:nvSpPr>
        <p:spPr>
          <a:xfrm>
            <a:off x="4913453" y="1985628"/>
            <a:ext cx="6221711" cy="492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What makes the collector currents different?</a:t>
            </a:r>
          </a:p>
        </p:txBody>
      </p:sp>
      <p:sp>
        <p:nvSpPr>
          <p:cNvPr id="114" name="Content Placeholder 2">
            <a:extLst>
              <a:ext uri="{FF2B5EF4-FFF2-40B4-BE49-F238E27FC236}">
                <a16:creationId xmlns:a16="http://schemas.microsoft.com/office/drawing/2014/main" id="{DC4F3456-EE88-4A60-9075-7BE214C9A269}"/>
              </a:ext>
            </a:extLst>
          </p:cNvPr>
          <p:cNvSpPr txBox="1">
            <a:spLocks/>
          </p:cNvSpPr>
          <p:nvPr/>
        </p:nvSpPr>
        <p:spPr>
          <a:xfrm>
            <a:off x="5781370" y="2533137"/>
            <a:ext cx="4277024" cy="492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A difference in the transistors</a:t>
            </a:r>
          </a:p>
        </p:txBody>
      </p:sp>
      <p:sp>
        <p:nvSpPr>
          <p:cNvPr id="121" name="Content Placeholder 2">
            <a:extLst>
              <a:ext uri="{FF2B5EF4-FFF2-40B4-BE49-F238E27FC236}">
                <a16:creationId xmlns:a16="http://schemas.microsoft.com/office/drawing/2014/main" id="{5E669E90-CA2F-4E65-88D8-428233E8DCC1}"/>
              </a:ext>
            </a:extLst>
          </p:cNvPr>
          <p:cNvSpPr txBox="1">
            <a:spLocks/>
          </p:cNvSpPr>
          <p:nvPr/>
        </p:nvSpPr>
        <p:spPr>
          <a:xfrm>
            <a:off x="6365751" y="3018433"/>
            <a:ext cx="4277024" cy="492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Only used in integrated circuits</a:t>
            </a:r>
          </a:p>
        </p:txBody>
      </p:sp>
      <p:sp>
        <p:nvSpPr>
          <p:cNvPr id="131" name="Content Placeholder 2">
            <a:extLst>
              <a:ext uri="{FF2B5EF4-FFF2-40B4-BE49-F238E27FC236}">
                <a16:creationId xmlns:a16="http://schemas.microsoft.com/office/drawing/2014/main" id="{1AF0B6F9-621E-4C2E-8502-B1D26ACA2E6A}"/>
              </a:ext>
            </a:extLst>
          </p:cNvPr>
          <p:cNvSpPr txBox="1">
            <a:spLocks/>
          </p:cNvSpPr>
          <p:nvPr/>
        </p:nvSpPr>
        <p:spPr>
          <a:xfrm>
            <a:off x="5747528" y="3531344"/>
            <a:ext cx="5351172" cy="492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The base currents being supplied by </a:t>
            </a:r>
            <a:r>
              <a:rPr lang="en-US" sz="2400" i="1" dirty="0" err="1">
                <a:solidFill>
                  <a:srgbClr val="7030A0"/>
                </a:solidFill>
              </a:rPr>
              <a:t>I</a:t>
            </a:r>
            <a:r>
              <a:rPr lang="en-US" sz="2400" i="1" baseline="-25000" dirty="0" err="1">
                <a:solidFill>
                  <a:srgbClr val="7030A0"/>
                </a:solidFill>
              </a:rPr>
              <a:t>ref</a:t>
            </a:r>
            <a:endParaRPr lang="en-US" sz="2400" i="1" baseline="-25000" dirty="0">
              <a:solidFill>
                <a:srgbClr val="7030A0"/>
              </a:solidFill>
            </a:endParaRPr>
          </a:p>
        </p:txBody>
      </p:sp>
      <p:sp>
        <p:nvSpPr>
          <p:cNvPr id="153" name="Content Placeholder 2">
            <a:extLst>
              <a:ext uri="{FF2B5EF4-FFF2-40B4-BE49-F238E27FC236}">
                <a16:creationId xmlns:a16="http://schemas.microsoft.com/office/drawing/2014/main" id="{EF3F62D1-4DFD-4042-B98D-1EAA6BD022F9}"/>
              </a:ext>
            </a:extLst>
          </p:cNvPr>
          <p:cNvSpPr txBox="1">
            <a:spLocks/>
          </p:cNvSpPr>
          <p:nvPr/>
        </p:nvSpPr>
        <p:spPr>
          <a:xfrm>
            <a:off x="6314479" y="4018275"/>
            <a:ext cx="5351172" cy="492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Circuit changes can compensate</a:t>
            </a:r>
          </a:p>
        </p:txBody>
      </p: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4070A717-8165-4FED-885E-8C1F8A60DE2D}"/>
              </a:ext>
            </a:extLst>
          </p:cNvPr>
          <p:cNvGrpSpPr/>
          <p:nvPr/>
        </p:nvGrpSpPr>
        <p:grpSpPr>
          <a:xfrm>
            <a:off x="1227009" y="3013066"/>
            <a:ext cx="1401366" cy="1521212"/>
            <a:chOff x="2557372" y="2789341"/>
            <a:chExt cx="1401366" cy="1521212"/>
          </a:xfrm>
        </p:grpSpPr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id="{753B9D58-4BF7-47A5-B3AA-1FA0A61DE2C4}"/>
                </a:ext>
              </a:extLst>
            </p:cNvPr>
            <p:cNvGrpSpPr/>
            <p:nvPr/>
          </p:nvGrpSpPr>
          <p:grpSpPr>
            <a:xfrm>
              <a:off x="2557372" y="2789341"/>
              <a:ext cx="1401366" cy="1500044"/>
              <a:chOff x="2557372" y="2789341"/>
              <a:chExt cx="1401366" cy="1500044"/>
            </a:xfrm>
          </p:grpSpPr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53DE7D8A-5FB5-410D-94B2-19CEDDF5D35E}"/>
                  </a:ext>
                </a:extLst>
              </p:cNvPr>
              <p:cNvGrpSpPr/>
              <p:nvPr/>
            </p:nvGrpSpPr>
            <p:grpSpPr>
              <a:xfrm rot="5400000" flipH="1">
                <a:off x="2378415" y="2968298"/>
                <a:ext cx="1494816" cy="1136902"/>
                <a:chOff x="8768305" y="3421311"/>
                <a:chExt cx="2583002" cy="1599648"/>
              </a:xfrm>
            </p:grpSpPr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82AC7BA0-3D5C-46B1-A586-E6ADED70C2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005314" y="3191992"/>
                  <a:ext cx="0" cy="47401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3B3E407A-7A50-4EE4-95C3-16E6196E11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627493" y="2708573"/>
                  <a:ext cx="11076" cy="143655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Straight Connector 166">
                  <a:extLst>
                    <a:ext uri="{FF2B5EF4-FFF2-40B4-BE49-F238E27FC236}">
                      <a16:creationId xmlns:a16="http://schemas.microsoft.com/office/drawing/2014/main" id="{131ED9EA-86BB-4179-88D4-D82DF75C6942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Arrow Connector 167">
                  <a:extLst>
                    <a:ext uri="{FF2B5EF4-FFF2-40B4-BE49-F238E27FC236}">
                      <a16:creationId xmlns:a16="http://schemas.microsoft.com/office/drawing/2014/main" id="{9CA61391-80B1-432E-B905-7D04913C3B1B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>
                  <a:extLst>
                    <a:ext uri="{FF2B5EF4-FFF2-40B4-BE49-F238E27FC236}">
                      <a16:creationId xmlns:a16="http://schemas.microsoft.com/office/drawing/2014/main" id="{1119CA99-75DC-4ACD-B139-95AF3F9F32B5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>
                  <a:extLst>
                    <a:ext uri="{FF2B5EF4-FFF2-40B4-BE49-F238E27FC236}">
                      <a16:creationId xmlns:a16="http://schemas.microsoft.com/office/drawing/2014/main" id="{86C42592-9EC6-43E7-B41E-3E769119892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8951518" y="4441998"/>
                  <a:ext cx="115792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9" name="Rectangle 158">
                <a:extLst>
                  <a:ext uri="{FF2B5EF4-FFF2-40B4-BE49-F238E27FC236}">
                    <a16:creationId xmlns:a16="http://schemas.microsoft.com/office/drawing/2014/main" id="{6EF303FB-9789-4FC5-9387-0238842DE84C}"/>
                  </a:ext>
                </a:extLst>
              </p:cNvPr>
              <p:cNvSpPr/>
              <p:nvPr/>
            </p:nvSpPr>
            <p:spPr>
              <a:xfrm>
                <a:off x="3539889" y="3606722"/>
                <a:ext cx="41884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4</a:t>
                </a:r>
              </a:p>
            </p:txBody>
          </p:sp>
          <p:sp>
            <p:nvSpPr>
              <p:cNvPr id="160" name="Rectangle 159">
                <a:extLst>
                  <a:ext uri="{FF2B5EF4-FFF2-40B4-BE49-F238E27FC236}">
                    <a16:creationId xmlns:a16="http://schemas.microsoft.com/office/drawing/2014/main" id="{2B086EFB-95D6-4701-89F7-05A396053BF2}"/>
                  </a:ext>
                </a:extLst>
              </p:cNvPr>
              <p:cNvSpPr/>
              <p:nvPr/>
            </p:nvSpPr>
            <p:spPr>
              <a:xfrm>
                <a:off x="3214913" y="3053952"/>
                <a:ext cx="42998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C4</a:t>
                </a:r>
              </a:p>
            </p:txBody>
          </p:sp>
          <p:cxnSp>
            <p:nvCxnSpPr>
              <p:cNvPr id="161" name="Straight Arrow Connector 160">
                <a:extLst>
                  <a:ext uri="{FF2B5EF4-FFF2-40B4-BE49-F238E27FC236}">
                    <a16:creationId xmlns:a16="http://schemas.microsoft.com/office/drawing/2014/main" id="{89EC6CFA-F831-492C-B18F-D7AA2C23D6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570173" y="3163490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933092BF-D260-4614-9D98-9A151954168B}"/>
                  </a:ext>
                </a:extLst>
              </p:cNvPr>
              <p:cNvSpPr/>
              <p:nvPr/>
            </p:nvSpPr>
            <p:spPr>
              <a:xfrm>
                <a:off x="2941872" y="3855947"/>
                <a:ext cx="429982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/>
                  <a:t>I</a:t>
                </a:r>
                <a:r>
                  <a:rPr lang="en-US" sz="1400" baseline="-25000" dirty="0"/>
                  <a:t>B4</a:t>
                </a:r>
              </a:p>
            </p:txBody>
          </p:sp>
          <p:cxnSp>
            <p:nvCxnSpPr>
              <p:cNvPr id="163" name="Straight Arrow Connector 162">
                <a:extLst>
                  <a:ext uri="{FF2B5EF4-FFF2-40B4-BE49-F238E27FC236}">
                    <a16:creationId xmlns:a16="http://schemas.microsoft.com/office/drawing/2014/main" id="{5779AA3C-966B-4CEC-BC0F-BE1ACF7754BC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3123344" y="3751882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E9B52A4D-F89F-45CB-B2F0-4D704FA9507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693621" y="4289385"/>
                <a:ext cx="99518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9D4DB9CF-75D0-4693-ABF4-FBA75D135DEA}"/>
                </a:ext>
              </a:extLst>
            </p:cNvPr>
            <p:cNvSpPr/>
            <p:nvPr/>
          </p:nvSpPr>
          <p:spPr>
            <a:xfrm>
              <a:off x="3657091" y="4255689"/>
              <a:ext cx="57055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68220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63193-1958-4FD7-ABE8-CA787A237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Mirrors</a:t>
            </a:r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FF1E7D4D-1252-47AE-9854-84294D6E7536}"/>
              </a:ext>
            </a:extLst>
          </p:cNvPr>
          <p:cNvGrpSpPr/>
          <p:nvPr/>
        </p:nvGrpSpPr>
        <p:grpSpPr>
          <a:xfrm>
            <a:off x="1988123" y="3742108"/>
            <a:ext cx="1932907" cy="1416839"/>
            <a:chOff x="2025831" y="3053952"/>
            <a:chExt cx="1932907" cy="1416839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C37A0420-0CF9-4C96-A4A5-62AFDC0D64FD}"/>
                </a:ext>
              </a:extLst>
            </p:cNvPr>
            <p:cNvGrpSpPr/>
            <p:nvPr/>
          </p:nvGrpSpPr>
          <p:grpSpPr>
            <a:xfrm>
              <a:off x="2025831" y="3053952"/>
              <a:ext cx="1932907" cy="1416839"/>
              <a:chOff x="2025831" y="3053952"/>
              <a:chExt cx="1932907" cy="1416839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0058BD70-1B9B-4069-806B-6C50F03AB907}"/>
                  </a:ext>
                </a:extLst>
              </p:cNvPr>
              <p:cNvGrpSpPr/>
              <p:nvPr/>
            </p:nvGrpSpPr>
            <p:grpSpPr>
              <a:xfrm rot="5400000" flipH="1">
                <a:off x="2475358" y="3245501"/>
                <a:ext cx="1303547" cy="1139524"/>
                <a:chOff x="8452293" y="3417623"/>
                <a:chExt cx="2252494" cy="1603336"/>
              </a:xfrm>
            </p:grpSpPr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AB58FEBD-5E12-44B5-9A32-EC89A55AC0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7308" y="3033986"/>
                  <a:ext cx="0" cy="79002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0DB74D73-F2AD-43E4-BFA3-EA827F2B94A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0307927" y="3024453"/>
                  <a:ext cx="3689" cy="79003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C91A3DDB-476F-4F62-A520-A3B46DC72462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Arrow Connector 76">
                  <a:extLst>
                    <a:ext uri="{FF2B5EF4-FFF2-40B4-BE49-F238E27FC236}">
                      <a16:creationId xmlns:a16="http://schemas.microsoft.com/office/drawing/2014/main" id="{7C4AEB53-476A-4743-9365-0C20E9321143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2E452479-63CF-4E4E-8312-2F35EF44EE40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617EB9F7-9EEC-4E70-BCDE-45F1552941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8951518" y="4441998"/>
                  <a:ext cx="115792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3EAE4E34-3E0B-4C0B-B753-E3DC857E38B3}"/>
                  </a:ext>
                </a:extLst>
              </p:cNvPr>
              <p:cNvSpPr/>
              <p:nvPr/>
            </p:nvSpPr>
            <p:spPr>
              <a:xfrm>
                <a:off x="3539889" y="3606722"/>
                <a:ext cx="41884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6F64A120-6968-44E3-9810-B4BF80393666}"/>
                  </a:ext>
                </a:extLst>
              </p:cNvPr>
              <p:cNvSpPr/>
              <p:nvPr/>
            </p:nvSpPr>
            <p:spPr>
              <a:xfrm>
                <a:off x="3214913" y="3053952"/>
                <a:ext cx="42998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C2</a:t>
                </a:r>
              </a:p>
            </p:txBody>
          </p: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42D59650-6CC8-4B99-ADCB-07CA32B7CF1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570173" y="3163490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5C6BC2EC-FBC7-4C30-9869-AB5029EDB45D}"/>
                  </a:ext>
                </a:extLst>
              </p:cNvPr>
              <p:cNvSpPr/>
              <p:nvPr/>
            </p:nvSpPr>
            <p:spPr>
              <a:xfrm>
                <a:off x="2941872" y="3855947"/>
                <a:ext cx="429982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/>
                  <a:t>I</a:t>
                </a:r>
                <a:r>
                  <a:rPr lang="en-US" sz="1400" baseline="-25000" dirty="0"/>
                  <a:t>B2</a:t>
                </a:r>
              </a:p>
            </p:txBody>
          </p:sp>
          <p:cxnSp>
            <p:nvCxnSpPr>
              <p:cNvPr id="92" name="Straight Arrow Connector 91">
                <a:extLst>
                  <a:ext uri="{FF2B5EF4-FFF2-40B4-BE49-F238E27FC236}">
                    <a16:creationId xmlns:a16="http://schemas.microsoft.com/office/drawing/2014/main" id="{2E241581-BA6E-4386-9027-49508213DCEF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3123344" y="3751882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F29E350D-B8A2-46D8-8906-3E0BA45E9462}"/>
                  </a:ext>
                </a:extLst>
              </p:cNvPr>
              <p:cNvCxnSpPr/>
              <p:nvPr/>
            </p:nvCxnSpPr>
            <p:spPr>
              <a:xfrm flipH="1" flipV="1">
                <a:off x="2025831" y="4470791"/>
                <a:ext cx="16642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76494D7E-B938-477E-80AB-B437DDEA717E}"/>
                </a:ext>
              </a:extLst>
            </p:cNvPr>
            <p:cNvSpPr/>
            <p:nvPr/>
          </p:nvSpPr>
          <p:spPr>
            <a:xfrm>
              <a:off x="2665630" y="3809401"/>
              <a:ext cx="57055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AD1FC614-1741-4A7C-8324-7FA206276E4B}"/>
              </a:ext>
            </a:extLst>
          </p:cNvPr>
          <p:cNvGrpSpPr/>
          <p:nvPr/>
        </p:nvGrpSpPr>
        <p:grpSpPr>
          <a:xfrm>
            <a:off x="1202393" y="3033561"/>
            <a:ext cx="1587684" cy="2872139"/>
            <a:chOff x="1202393" y="3033561"/>
            <a:chExt cx="1587684" cy="287213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16EB76FE-D05A-4E7E-955E-606C625611D8}"/>
                    </a:ext>
                  </a:extLst>
                </p:cNvPr>
                <p:cNvSpPr/>
                <p:nvPr/>
              </p:nvSpPr>
              <p:spPr>
                <a:xfrm flipH="1">
                  <a:off x="1546427" y="3506019"/>
                  <a:ext cx="39177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16EB76FE-D05A-4E7E-955E-606C625611D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1546427" y="3506019"/>
                  <a:ext cx="391774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771D65B-B3E3-4ADA-8CCC-BD6AF0E8F506}"/>
                </a:ext>
              </a:extLst>
            </p:cNvPr>
            <p:cNvCxnSpPr/>
            <p:nvPr/>
          </p:nvCxnSpPr>
          <p:spPr>
            <a:xfrm flipH="1" flipV="1">
              <a:off x="1988123" y="4092147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6C8D9DA9-B39C-4B83-89C8-0ABC74A8568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49630" y="4078491"/>
              <a:ext cx="2622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79AEC5C-929C-4E42-A041-54E6C21EB8F0}"/>
                </a:ext>
              </a:extLst>
            </p:cNvPr>
            <p:cNvGrpSpPr/>
            <p:nvPr/>
          </p:nvGrpSpPr>
          <p:grpSpPr>
            <a:xfrm flipH="1">
              <a:off x="1890238" y="3492828"/>
              <a:ext cx="211942" cy="382524"/>
              <a:chOff x="4147623" y="3602364"/>
              <a:chExt cx="297702" cy="797860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D34790E7-018F-4E13-9D28-86C1D8D1B591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00E96751-19D5-4D28-82F3-3B3ABC9A38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F5EFDEA7-9D64-4D91-AFA1-4C9F3BC4B4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8FA94AD2-6CA3-41E2-B91E-D8E2FB03A39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447E91FF-CF3D-46D8-9A23-C366D3FB4D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EAD3484A-F777-4187-ADC6-662A3C592D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B4262A06-E4DF-4093-B3FE-AC7681A301AD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33411BF7-B79E-47F1-83EF-0B29BD95DA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2DB44828-A4D9-4CE0-A07D-2A4E8E7DB3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A60B6B4-087A-4CB6-BB48-3386AB127BB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CB53CE1-90AB-4D51-8AA8-D1ED88384C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3399" y="3035628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2BA2E40-3E71-4D2D-B18D-D5A72098FDEB}"/>
                </a:ext>
              </a:extLst>
            </p:cNvPr>
            <p:cNvSpPr/>
            <p:nvPr/>
          </p:nvSpPr>
          <p:spPr>
            <a:xfrm flipH="1">
              <a:off x="1394995" y="5536368"/>
              <a:ext cx="99048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DD</a:t>
              </a:r>
              <a:r>
                <a:rPr lang="en-US" dirty="0"/>
                <a:t>=-5 V</a:t>
              </a:r>
              <a:endParaRPr lang="en-US" baseline="-25000" dirty="0"/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5115D14-E995-47EF-B603-029694A0A1A7}"/>
                </a:ext>
              </a:extLst>
            </p:cNvPr>
            <p:cNvGrpSpPr/>
            <p:nvPr/>
          </p:nvGrpSpPr>
          <p:grpSpPr>
            <a:xfrm rot="16200000">
              <a:off x="1492713" y="4363413"/>
              <a:ext cx="1669307" cy="678487"/>
              <a:chOff x="7820269" y="3417623"/>
              <a:chExt cx="2884518" cy="954646"/>
            </a:xfrm>
          </p:grpSpPr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457E1173-BDAA-470A-B958-ABE525FC357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531296" y="2717974"/>
                <a:ext cx="0" cy="142205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71E16459-AA86-40A5-9CC7-41759C0AE0B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307927" y="3024453"/>
                <a:ext cx="3689" cy="7900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E1E8F194-F07A-47C2-82F5-CBD6100DBEE5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3F7DC1B5-566F-42C0-8692-6FC05A535617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stealt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C3405243-BFF8-45E0-BAD3-A51F29EEEA23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1695AC2-3660-4E8F-9F5B-78D616E50AA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301428" y="4114953"/>
                <a:ext cx="51463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376EB56-9C80-4898-B7BC-84A16C32D7D1}"/>
                </a:ext>
              </a:extLst>
            </p:cNvPr>
            <p:cNvGrpSpPr/>
            <p:nvPr/>
          </p:nvGrpSpPr>
          <p:grpSpPr>
            <a:xfrm flipH="1">
              <a:off x="1202393" y="3216441"/>
              <a:ext cx="259953" cy="74230"/>
              <a:chOff x="1360627" y="3631962"/>
              <a:chExt cx="365760" cy="128268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16F1697E-2828-49A1-B591-90D2A669E255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607EB78A-2157-4250-BF8E-771C01C5C202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E48B0F22-E8CF-4D4D-A7E8-F7FB7C580B91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7C787DDF-563B-4273-9D43-0B6C2171E98C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8E4AEE9A-F042-464F-B6C0-E246EA990BB5}"/>
                </a:ext>
              </a:extLst>
            </p:cNvPr>
            <p:cNvSpPr/>
            <p:nvPr/>
          </p:nvSpPr>
          <p:spPr>
            <a:xfrm flipH="1">
              <a:off x="1505341" y="4325202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E856EAF9-4978-4ADC-BDF0-EB72420EDC9E}"/>
                </a:ext>
              </a:extLst>
            </p:cNvPr>
            <p:cNvCxnSpPr/>
            <p:nvPr/>
          </p:nvCxnSpPr>
          <p:spPr>
            <a:xfrm>
              <a:off x="2064273" y="3203356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9704FEEA-1C38-4C2C-89E4-7A4ADEA4F40D}"/>
                </a:ext>
              </a:extLst>
            </p:cNvPr>
            <p:cNvSpPr/>
            <p:nvPr/>
          </p:nvSpPr>
          <p:spPr>
            <a:xfrm flipH="1">
              <a:off x="1999804" y="3053667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err="1"/>
                <a:t>I</a:t>
              </a:r>
              <a:r>
                <a:rPr lang="en-US" baseline="-25000" dirty="0" err="1"/>
                <a:t>ref</a:t>
              </a:r>
              <a:endParaRPr lang="en-US" baseline="-25000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E005A16F-B4F6-42E1-BA37-231AB1C4B276}"/>
                </a:ext>
              </a:extLst>
            </p:cNvPr>
            <p:cNvSpPr/>
            <p:nvPr/>
          </p:nvSpPr>
          <p:spPr>
            <a:xfrm flipH="1">
              <a:off x="1552900" y="3971835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C1</a:t>
              </a:r>
            </a:p>
          </p:txBody>
        </p: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B8EF5185-24B8-4BB0-9B64-1FD6541EF44C}"/>
                </a:ext>
              </a:extLst>
            </p:cNvPr>
            <p:cNvCxnSpPr/>
            <p:nvPr/>
          </p:nvCxnSpPr>
          <p:spPr>
            <a:xfrm>
              <a:off x="1935323" y="4092147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6FB5471-9256-4094-AB1B-C60DA9FCC4BD}"/>
                </a:ext>
              </a:extLst>
            </p:cNvPr>
            <p:cNvSpPr/>
            <p:nvPr/>
          </p:nvSpPr>
          <p:spPr>
            <a:xfrm flipH="1">
              <a:off x="2360095" y="4540645"/>
              <a:ext cx="42998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/>
                <a:t>I</a:t>
              </a:r>
              <a:r>
                <a:rPr lang="en-US" sz="1400" baseline="-25000" dirty="0"/>
                <a:t>B1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47433BAF-2311-4B3B-8810-C16D296583A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511714" y="4426541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7248651E-E403-42EA-B0D2-CB0C2E0CFD8C}"/>
                </a:ext>
              </a:extLst>
            </p:cNvPr>
            <p:cNvSpPr/>
            <p:nvPr/>
          </p:nvSpPr>
          <p:spPr>
            <a:xfrm>
              <a:off x="1966212" y="4064922"/>
              <a:ext cx="57055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EB069F4B-D917-477C-9EBD-D34B9471CE00}"/>
                </a:ext>
              </a:extLst>
            </p:cNvPr>
            <p:cNvCxnSpPr/>
            <p:nvPr/>
          </p:nvCxnSpPr>
          <p:spPr>
            <a:xfrm flipH="1" flipV="1">
              <a:off x="1334992" y="3035628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7331EDDE-7C69-48EB-813C-688F834AD48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32370" y="3033561"/>
              <a:ext cx="2622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45A101B3-40D9-4420-9238-F8524D7A31DF}"/>
              </a:ext>
            </a:extLst>
          </p:cNvPr>
          <p:cNvGrpSpPr/>
          <p:nvPr/>
        </p:nvGrpSpPr>
        <p:grpSpPr>
          <a:xfrm>
            <a:off x="2300688" y="1759961"/>
            <a:ext cx="2455606" cy="2210765"/>
            <a:chOff x="2300688" y="1759961"/>
            <a:chExt cx="2455606" cy="22107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13A0C19-CB89-4338-865D-20FF540E4661}"/>
                    </a:ext>
                  </a:extLst>
                </p:cNvPr>
                <p:cNvSpPr/>
                <p:nvPr/>
              </p:nvSpPr>
              <p:spPr>
                <a:xfrm flipH="1">
                  <a:off x="4167693" y="2797155"/>
                  <a:ext cx="58860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13A0C19-CB89-4338-865D-20FF540E46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4167693" y="2797155"/>
                  <a:ext cx="588601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992EE107-6826-46AD-BCDF-25EB00EDCFC5}"/>
                </a:ext>
              </a:extLst>
            </p:cNvPr>
            <p:cNvGrpSpPr/>
            <p:nvPr/>
          </p:nvGrpSpPr>
          <p:grpSpPr>
            <a:xfrm>
              <a:off x="2300688" y="1759961"/>
              <a:ext cx="1867005" cy="2210765"/>
              <a:chOff x="2300688" y="1759961"/>
              <a:chExt cx="1867005" cy="2210765"/>
            </a:xfrm>
          </p:grpSpPr>
          <p:grpSp>
            <p:nvGrpSpPr>
              <p:cNvPr id="134" name="Group 133">
                <a:extLst>
                  <a:ext uri="{FF2B5EF4-FFF2-40B4-BE49-F238E27FC236}">
                    <a16:creationId xmlns:a16="http://schemas.microsoft.com/office/drawing/2014/main" id="{F64A7E60-2D66-4A72-94FE-D8EA1506A60C}"/>
                  </a:ext>
                </a:extLst>
              </p:cNvPr>
              <p:cNvGrpSpPr/>
              <p:nvPr/>
            </p:nvGrpSpPr>
            <p:grpSpPr>
              <a:xfrm>
                <a:off x="2300688" y="2557641"/>
                <a:ext cx="1630935" cy="1413085"/>
                <a:chOff x="2290095" y="2557641"/>
                <a:chExt cx="1630935" cy="1413085"/>
              </a:xfrm>
            </p:grpSpPr>
            <p:grpSp>
              <p:nvGrpSpPr>
                <p:cNvPr id="105" name="Group 104">
                  <a:extLst>
                    <a:ext uri="{FF2B5EF4-FFF2-40B4-BE49-F238E27FC236}">
                      <a16:creationId xmlns:a16="http://schemas.microsoft.com/office/drawing/2014/main" id="{DF652786-407B-4D4C-BB84-D370E3C4AEBD}"/>
                    </a:ext>
                  </a:extLst>
                </p:cNvPr>
                <p:cNvGrpSpPr/>
                <p:nvPr/>
              </p:nvGrpSpPr>
              <p:grpSpPr>
                <a:xfrm>
                  <a:off x="2820226" y="2557641"/>
                  <a:ext cx="1100804" cy="1413085"/>
                  <a:chOff x="2857934" y="3053952"/>
                  <a:chExt cx="1100804" cy="1413085"/>
                </a:xfrm>
              </p:grpSpPr>
              <p:grpSp>
                <p:nvGrpSpPr>
                  <p:cNvPr id="106" name="Group 105">
                    <a:extLst>
                      <a:ext uri="{FF2B5EF4-FFF2-40B4-BE49-F238E27FC236}">
                        <a16:creationId xmlns:a16="http://schemas.microsoft.com/office/drawing/2014/main" id="{D2CBF675-0F13-459F-9D6E-20E809B21072}"/>
                      </a:ext>
                    </a:extLst>
                  </p:cNvPr>
                  <p:cNvGrpSpPr/>
                  <p:nvPr/>
                </p:nvGrpSpPr>
                <p:grpSpPr>
                  <a:xfrm>
                    <a:off x="2857934" y="3053952"/>
                    <a:ext cx="1100804" cy="1413085"/>
                    <a:chOff x="2857934" y="3053952"/>
                    <a:chExt cx="1100804" cy="1413085"/>
                  </a:xfrm>
                </p:grpSpPr>
                <p:grpSp>
                  <p:nvGrpSpPr>
                    <p:cNvPr id="108" name="Group 107">
                      <a:extLst>
                        <a:ext uri="{FF2B5EF4-FFF2-40B4-BE49-F238E27FC236}">
                          <a16:creationId xmlns:a16="http://schemas.microsoft.com/office/drawing/2014/main" id="{92330425-D169-40FD-B548-4E5FEC6C3D05}"/>
                        </a:ext>
                      </a:extLst>
                    </p:cNvPr>
                    <p:cNvGrpSpPr/>
                    <p:nvPr/>
                  </p:nvGrpSpPr>
                  <p:grpSpPr>
                    <a:xfrm rot="5400000" flipH="1">
                      <a:off x="2625640" y="3395784"/>
                      <a:ext cx="1303547" cy="838959"/>
                      <a:chOff x="8452293" y="3417623"/>
                      <a:chExt cx="2252494" cy="1180434"/>
                    </a:xfrm>
                  </p:grpSpPr>
                  <p:cxnSp>
                    <p:nvCxnSpPr>
                      <p:cNvPr id="115" name="Straight Connector 114">
                        <a:extLst>
                          <a:ext uri="{FF2B5EF4-FFF2-40B4-BE49-F238E27FC236}">
                            <a16:creationId xmlns:a16="http://schemas.microsoft.com/office/drawing/2014/main" id="{2952489F-2DEC-4D1A-902D-76AA50B39DF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 flipV="1">
                        <a:off x="8847308" y="3033986"/>
                        <a:ext cx="0" cy="79002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6" name="Straight Connector 115">
                        <a:extLst>
                          <a:ext uri="{FF2B5EF4-FFF2-40B4-BE49-F238E27FC236}">
                            <a16:creationId xmlns:a16="http://schemas.microsoft.com/office/drawing/2014/main" id="{0C020E2C-EE70-4C5C-8510-F9D6B486596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 flipV="1">
                        <a:off x="10307927" y="3024453"/>
                        <a:ext cx="3689" cy="79003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7" name="Straight Connector 116">
                        <a:extLst>
                          <a:ext uri="{FF2B5EF4-FFF2-40B4-BE49-F238E27FC236}">
                            <a16:creationId xmlns:a16="http://schemas.microsoft.com/office/drawing/2014/main" id="{2ADCD584-89BC-4E59-A3B4-F7F7C9585F0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9294428" y="3857639"/>
                        <a:ext cx="609600" cy="0"/>
                      </a:xfrm>
                      <a:prstGeom prst="line">
                        <a:avLst/>
                      </a:prstGeom>
                      <a:ln w="190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8" name="Straight Arrow Connector 117">
                        <a:extLst>
                          <a:ext uri="{FF2B5EF4-FFF2-40B4-BE49-F238E27FC236}">
                            <a16:creationId xmlns:a16="http://schemas.microsoft.com/office/drawing/2014/main" id="{03FE69D5-7E3A-427B-800D-641CEE24DD19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9242323" y="3429000"/>
                        <a:ext cx="206477" cy="436013"/>
                      </a:xfrm>
                      <a:prstGeom prst="straightConnector1">
                        <a:avLst/>
                      </a:prstGeom>
                      <a:ln>
                        <a:headEnd type="stealth"/>
                        <a:tailEnd type="non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9" name="Straight Connector 118">
                        <a:extLst>
                          <a:ext uri="{FF2B5EF4-FFF2-40B4-BE49-F238E27FC236}">
                            <a16:creationId xmlns:a16="http://schemas.microsoft.com/office/drawing/2014/main" id="{2FCFA346-F234-4D90-9435-9EFB61B7FED0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9743768" y="3428999"/>
                        <a:ext cx="170092" cy="43601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0" name="Straight Connector 119">
                        <a:extLst>
                          <a:ext uri="{FF2B5EF4-FFF2-40B4-BE49-F238E27FC236}">
                            <a16:creationId xmlns:a16="http://schemas.microsoft.com/office/drawing/2014/main" id="{CBF871E6-AB2D-4302-8ECC-D02698214D6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>
                        <a:off x="9174180" y="4230547"/>
                        <a:ext cx="7350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109" name="Rectangle 108">
                      <a:extLst>
                        <a:ext uri="{FF2B5EF4-FFF2-40B4-BE49-F238E27FC236}">
                          <a16:creationId xmlns:a16="http://schemas.microsoft.com/office/drawing/2014/main" id="{D83AC53C-D9E9-4E48-BDF0-C64BAD0E4F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39889" y="3606722"/>
                      <a:ext cx="418849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r>
                        <a:rPr lang="en-US" baseline="-25000" dirty="0"/>
                        <a:t>3</a:t>
                      </a:r>
                    </a:p>
                  </p:txBody>
                </p:sp>
                <p:sp>
                  <p:nvSpPr>
                    <p:cNvPr id="110" name="Rectangle 109">
                      <a:extLst>
                        <a:ext uri="{FF2B5EF4-FFF2-40B4-BE49-F238E27FC236}">
                          <a16:creationId xmlns:a16="http://schemas.microsoft.com/office/drawing/2014/main" id="{B056783F-AAEB-4FBE-B67C-504DE5FE02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14913" y="3053952"/>
                      <a:ext cx="429982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dirty="0"/>
                        <a:t>I</a:t>
                      </a:r>
                      <a:r>
                        <a:rPr lang="en-US" baseline="-25000" dirty="0"/>
                        <a:t>C3</a:t>
                      </a:r>
                    </a:p>
                  </p:txBody>
                </p:sp>
                <p:cxnSp>
                  <p:nvCxnSpPr>
                    <p:cNvPr id="111" name="Straight Arrow Connector 110">
                      <a:extLst>
                        <a:ext uri="{FF2B5EF4-FFF2-40B4-BE49-F238E27FC236}">
                          <a16:creationId xmlns:a16="http://schemas.microsoft.com/office/drawing/2014/main" id="{67FE1CBF-FC69-4F1B-A084-946689DB9D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570173" y="3163490"/>
                      <a:ext cx="0" cy="289472"/>
                    </a:xfrm>
                    <a:prstGeom prst="straightConnector1">
                      <a:avLst/>
                    </a:prstGeom>
                    <a:ln>
                      <a:tailEnd type="triangle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12" name="Rectangle 111">
                      <a:extLst>
                        <a:ext uri="{FF2B5EF4-FFF2-40B4-BE49-F238E27FC236}">
                          <a16:creationId xmlns:a16="http://schemas.microsoft.com/office/drawing/2014/main" id="{4010C701-5BDB-44FF-8572-911B696E65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886894" y="3463365"/>
                      <a:ext cx="429982" cy="307777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sz="1400" dirty="0"/>
                        <a:t>I</a:t>
                      </a:r>
                      <a:r>
                        <a:rPr lang="en-US" sz="1400" baseline="-25000" dirty="0"/>
                        <a:t>B3</a:t>
                      </a:r>
                    </a:p>
                  </p:txBody>
                </p:sp>
                <p:cxnSp>
                  <p:nvCxnSpPr>
                    <p:cNvPr id="113" name="Straight Arrow Connector 112">
                      <a:extLst>
                        <a:ext uri="{FF2B5EF4-FFF2-40B4-BE49-F238E27FC236}">
                          <a16:creationId xmlns:a16="http://schemas.microsoft.com/office/drawing/2014/main" id="{360099EB-C76E-4527-92C1-3D964C1F0F7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H="1">
                      <a:off x="3119131" y="3612611"/>
                      <a:ext cx="0" cy="289472"/>
                    </a:xfrm>
                    <a:prstGeom prst="straightConnector1">
                      <a:avLst/>
                    </a:prstGeom>
                    <a:ln>
                      <a:tailEnd type="triangle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07" name="Oval 106">
                    <a:extLst>
                      <a:ext uri="{FF2B5EF4-FFF2-40B4-BE49-F238E27FC236}">
                        <a16:creationId xmlns:a16="http://schemas.microsoft.com/office/drawing/2014/main" id="{F5C2C028-3CC1-4405-9255-CD73677E0199}"/>
                      </a:ext>
                    </a:extLst>
                  </p:cNvPr>
                  <p:cNvSpPr/>
                  <p:nvPr/>
                </p:nvSpPr>
                <p:spPr>
                  <a:xfrm>
                    <a:off x="3667054" y="3438515"/>
                    <a:ext cx="57055" cy="5486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2230E167-1B07-4AA7-A506-8436B5397EA2}"/>
                    </a:ext>
                  </a:extLst>
                </p:cNvPr>
                <p:cNvGrpSpPr/>
                <p:nvPr/>
              </p:nvGrpSpPr>
              <p:grpSpPr>
                <a:xfrm>
                  <a:off x="2691412" y="3730314"/>
                  <a:ext cx="259953" cy="210627"/>
                  <a:chOff x="2688938" y="3616131"/>
                  <a:chExt cx="259953" cy="210627"/>
                </a:xfrm>
              </p:grpSpPr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2E919C7C-82EB-45B1-B98B-C95E5C96022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688938" y="3752693"/>
                    <a:ext cx="259953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5FA64B40-FFE7-4C9D-80A2-0FB0385DEEA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40494" y="3794323"/>
                    <a:ext cx="16247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BEEEB2CE-CB4C-473F-8124-16EDEDFD508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75439" y="3826758"/>
                    <a:ext cx="97482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1574715E-90CB-4E79-A4C4-1068FD8313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2817752" y="3616131"/>
                    <a:ext cx="0" cy="13656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6" name="Rectangle 125">
                      <a:extLst>
                        <a:ext uri="{FF2B5EF4-FFF2-40B4-BE49-F238E27FC236}">
                          <a16:creationId xmlns:a16="http://schemas.microsoft.com/office/drawing/2014/main" id="{338BFB95-F168-4A27-93F4-2D8897F336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90095" y="3451451"/>
                      <a:ext cx="478978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26" name="Rectangle 125">
                      <a:extLst>
                        <a:ext uri="{FF2B5EF4-FFF2-40B4-BE49-F238E27FC236}">
                          <a16:creationId xmlns:a16="http://schemas.microsoft.com/office/drawing/2014/main" id="{338BFB95-F168-4A27-93F4-2D8897F3366C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290095" y="3451451"/>
                      <a:ext cx="478978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27" name="Oval 126">
                  <a:extLst>
                    <a:ext uri="{FF2B5EF4-FFF2-40B4-BE49-F238E27FC236}">
                      <a16:creationId xmlns:a16="http://schemas.microsoft.com/office/drawing/2014/main" id="{2BCFE8D2-790D-4E2A-B3D9-70C2E54A2F72}"/>
                    </a:ext>
                  </a:extLst>
                </p:cNvPr>
                <p:cNvSpPr/>
                <p:nvPr/>
              </p:nvSpPr>
              <p:spPr>
                <a:xfrm>
                  <a:off x="2660191" y="3415078"/>
                  <a:ext cx="329343" cy="311749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F6D29136-8F8D-45D8-9018-CBA205F4C3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821619" y="3339745"/>
                  <a:ext cx="0" cy="7315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9" name="Rectangle 128">
                      <a:extLst>
                        <a:ext uri="{FF2B5EF4-FFF2-40B4-BE49-F238E27FC236}">
                          <a16:creationId xmlns:a16="http://schemas.microsoft.com/office/drawing/2014/main" id="{AEFEB1C6-5B55-4DBA-A8CE-7384332501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37726" y="3355432"/>
                      <a:ext cx="369800" cy="276999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sz="1200" dirty="0"/>
                    </a:p>
                  </p:txBody>
                </p:sp>
              </mc:Choice>
              <mc:Fallback xmlns="">
                <p:sp>
                  <p:nvSpPr>
                    <p:cNvPr id="129" name="Rectangle 128">
                      <a:extLst>
                        <a:ext uri="{FF2B5EF4-FFF2-40B4-BE49-F238E27FC236}">
                          <a16:creationId xmlns:a16="http://schemas.microsoft.com/office/drawing/2014/main" id="{AEFEB1C6-5B55-4DBA-A8CE-73843325019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37726" y="3355432"/>
                      <a:ext cx="369800" cy="276999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0" name="Rectangle 129">
                      <a:extLst>
                        <a:ext uri="{FF2B5EF4-FFF2-40B4-BE49-F238E27FC236}">
                          <a16:creationId xmlns:a16="http://schemas.microsoft.com/office/drawing/2014/main" id="{BD10A5DE-4AD6-407C-9994-182DD745FF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43710" y="3455159"/>
                      <a:ext cx="369800" cy="276999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sz="1200" dirty="0"/>
                    </a:p>
                  </p:txBody>
                </p:sp>
              </mc:Choice>
              <mc:Fallback xmlns="">
                <p:sp>
                  <p:nvSpPr>
                    <p:cNvPr id="130" name="Rectangle 129">
                      <a:extLst>
                        <a:ext uri="{FF2B5EF4-FFF2-40B4-BE49-F238E27FC236}">
                          <a16:creationId xmlns:a16="http://schemas.microsoft.com/office/drawing/2014/main" id="{BD10A5DE-4AD6-407C-9994-182DD745FFE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43710" y="3455159"/>
                      <a:ext cx="369800" cy="276999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35" name="Group 134">
                <a:extLst>
                  <a:ext uri="{FF2B5EF4-FFF2-40B4-BE49-F238E27FC236}">
                    <a16:creationId xmlns:a16="http://schemas.microsoft.com/office/drawing/2014/main" id="{B8288810-1EE7-49A0-8036-04829FCF591E}"/>
                  </a:ext>
                </a:extLst>
              </p:cNvPr>
              <p:cNvGrpSpPr/>
              <p:nvPr/>
            </p:nvGrpSpPr>
            <p:grpSpPr>
              <a:xfrm flipH="1">
                <a:off x="3563265" y="2287986"/>
                <a:ext cx="211942" cy="382524"/>
                <a:chOff x="4147623" y="3602364"/>
                <a:chExt cx="297702" cy="797860"/>
              </a:xfrm>
            </p:grpSpPr>
            <p:grpSp>
              <p:nvGrpSpPr>
                <p:cNvPr id="136" name="Group 135">
                  <a:extLst>
                    <a:ext uri="{FF2B5EF4-FFF2-40B4-BE49-F238E27FC236}">
                      <a16:creationId xmlns:a16="http://schemas.microsoft.com/office/drawing/2014/main" id="{CC898C64-FCC3-4152-B9F9-50EFEAE86429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44" name="Straight Connector 143">
                    <a:extLst>
                      <a:ext uri="{FF2B5EF4-FFF2-40B4-BE49-F238E27FC236}">
                        <a16:creationId xmlns:a16="http://schemas.microsoft.com/office/drawing/2014/main" id="{3767CFC1-2467-4B42-95C1-8B3F93C4607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5C1E7FA1-CACD-481D-AB2D-DF3B02C8290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7" name="Group 136">
                  <a:extLst>
                    <a:ext uri="{FF2B5EF4-FFF2-40B4-BE49-F238E27FC236}">
                      <a16:creationId xmlns:a16="http://schemas.microsoft.com/office/drawing/2014/main" id="{56583378-D13C-4D17-9CF6-9B3C2919CBFC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2" name="Straight Connector 141">
                    <a:extLst>
                      <a:ext uri="{FF2B5EF4-FFF2-40B4-BE49-F238E27FC236}">
                        <a16:creationId xmlns:a16="http://schemas.microsoft.com/office/drawing/2014/main" id="{294E9E36-B3B4-4207-8C7C-999192367E6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3" name="Straight Connector 142">
                    <a:extLst>
                      <a:ext uri="{FF2B5EF4-FFF2-40B4-BE49-F238E27FC236}">
                        <a16:creationId xmlns:a16="http://schemas.microsoft.com/office/drawing/2014/main" id="{4B6FBBFA-6779-4B6A-B792-85151BAD316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8" name="Group 137">
                  <a:extLst>
                    <a:ext uri="{FF2B5EF4-FFF2-40B4-BE49-F238E27FC236}">
                      <a16:creationId xmlns:a16="http://schemas.microsoft.com/office/drawing/2014/main" id="{692F4D09-4EC3-42B2-B1E2-29B0B2C77F74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0" name="Straight Connector 139">
                    <a:extLst>
                      <a:ext uri="{FF2B5EF4-FFF2-40B4-BE49-F238E27FC236}">
                        <a16:creationId xmlns:a16="http://schemas.microsoft.com/office/drawing/2014/main" id="{69396C87-8D3E-408C-A336-31B61EC3C0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Straight Connector 140">
                    <a:extLst>
                      <a:ext uri="{FF2B5EF4-FFF2-40B4-BE49-F238E27FC236}">
                        <a16:creationId xmlns:a16="http://schemas.microsoft.com/office/drawing/2014/main" id="{95AD2CBF-27D6-49F4-8168-CFF816A6A09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61262D4D-B964-470C-B7DE-A04A3C8953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02018DC0-C98A-4E2B-AFA9-9706F7D9EAD5}"/>
                  </a:ext>
                </a:extLst>
              </p:cNvPr>
              <p:cNvSpPr/>
              <p:nvPr/>
            </p:nvSpPr>
            <p:spPr>
              <a:xfrm flipH="1">
                <a:off x="3177205" y="1759961"/>
                <a:ext cx="99048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CC</a:t>
                </a:r>
                <a:r>
                  <a:rPr lang="en-US" dirty="0"/>
                  <a:t>= 5 V</a:t>
                </a:r>
                <a:endParaRPr lang="en-US" baseline="-25000" dirty="0"/>
              </a:p>
            </p:txBody>
          </p: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5AA2E4C9-6B09-4C2E-AE37-C9E70F670F1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72449" y="2105106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2E0A4E93-3613-4257-98CD-8EF9CD7454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9346" y="2967054"/>
                <a:ext cx="52239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02613F78-D7BC-4A20-99AD-ADFF9B23D9C4}"/>
              </a:ext>
            </a:extLst>
          </p:cNvPr>
          <p:cNvSpPr txBox="1">
            <a:spLocks/>
          </p:cNvSpPr>
          <p:nvPr/>
        </p:nvSpPr>
        <p:spPr>
          <a:xfrm>
            <a:off x="4913453" y="1985628"/>
            <a:ext cx="6221711" cy="492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What makes the collector currents different?</a:t>
            </a:r>
          </a:p>
        </p:txBody>
      </p:sp>
      <p:sp>
        <p:nvSpPr>
          <p:cNvPr id="114" name="Content Placeholder 2">
            <a:extLst>
              <a:ext uri="{FF2B5EF4-FFF2-40B4-BE49-F238E27FC236}">
                <a16:creationId xmlns:a16="http://schemas.microsoft.com/office/drawing/2014/main" id="{DC4F3456-EE88-4A60-9075-7BE214C9A269}"/>
              </a:ext>
            </a:extLst>
          </p:cNvPr>
          <p:cNvSpPr txBox="1">
            <a:spLocks/>
          </p:cNvSpPr>
          <p:nvPr/>
        </p:nvSpPr>
        <p:spPr>
          <a:xfrm>
            <a:off x="5781370" y="2533137"/>
            <a:ext cx="4277024" cy="492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A difference in the transistors</a:t>
            </a:r>
          </a:p>
        </p:txBody>
      </p:sp>
      <p:sp>
        <p:nvSpPr>
          <p:cNvPr id="121" name="Content Placeholder 2">
            <a:extLst>
              <a:ext uri="{FF2B5EF4-FFF2-40B4-BE49-F238E27FC236}">
                <a16:creationId xmlns:a16="http://schemas.microsoft.com/office/drawing/2014/main" id="{5E669E90-CA2F-4E65-88D8-428233E8DCC1}"/>
              </a:ext>
            </a:extLst>
          </p:cNvPr>
          <p:cNvSpPr txBox="1">
            <a:spLocks/>
          </p:cNvSpPr>
          <p:nvPr/>
        </p:nvSpPr>
        <p:spPr>
          <a:xfrm>
            <a:off x="6365751" y="3018433"/>
            <a:ext cx="4277024" cy="492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Only used in integrated circuits</a:t>
            </a:r>
          </a:p>
        </p:txBody>
      </p:sp>
      <p:sp>
        <p:nvSpPr>
          <p:cNvPr id="131" name="Content Placeholder 2">
            <a:extLst>
              <a:ext uri="{FF2B5EF4-FFF2-40B4-BE49-F238E27FC236}">
                <a16:creationId xmlns:a16="http://schemas.microsoft.com/office/drawing/2014/main" id="{1AF0B6F9-621E-4C2E-8502-B1D26ACA2E6A}"/>
              </a:ext>
            </a:extLst>
          </p:cNvPr>
          <p:cNvSpPr txBox="1">
            <a:spLocks/>
          </p:cNvSpPr>
          <p:nvPr/>
        </p:nvSpPr>
        <p:spPr>
          <a:xfrm>
            <a:off x="5747528" y="3531344"/>
            <a:ext cx="5351172" cy="492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The base currents being supplied by </a:t>
            </a:r>
            <a:r>
              <a:rPr lang="en-US" sz="2400" i="1" dirty="0" err="1">
                <a:solidFill>
                  <a:srgbClr val="7030A0"/>
                </a:solidFill>
              </a:rPr>
              <a:t>I</a:t>
            </a:r>
            <a:r>
              <a:rPr lang="en-US" sz="2400" i="1" baseline="-25000" dirty="0" err="1">
                <a:solidFill>
                  <a:srgbClr val="7030A0"/>
                </a:solidFill>
              </a:rPr>
              <a:t>ref</a:t>
            </a:r>
            <a:endParaRPr lang="en-US" sz="2400" i="1" baseline="-25000" dirty="0">
              <a:solidFill>
                <a:srgbClr val="7030A0"/>
              </a:solidFill>
            </a:endParaRPr>
          </a:p>
        </p:txBody>
      </p:sp>
      <p:sp>
        <p:nvSpPr>
          <p:cNvPr id="133" name="Content Placeholder 2">
            <a:extLst>
              <a:ext uri="{FF2B5EF4-FFF2-40B4-BE49-F238E27FC236}">
                <a16:creationId xmlns:a16="http://schemas.microsoft.com/office/drawing/2014/main" id="{26B18373-831F-4F69-8517-3F61B8EFA399}"/>
              </a:ext>
            </a:extLst>
          </p:cNvPr>
          <p:cNvSpPr txBox="1">
            <a:spLocks/>
          </p:cNvSpPr>
          <p:nvPr/>
        </p:nvSpPr>
        <p:spPr>
          <a:xfrm>
            <a:off x="5783992" y="4602225"/>
            <a:ext cx="5351172" cy="492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The Early Effect</a:t>
            </a:r>
            <a:endParaRPr lang="en-US" sz="2400" i="1" baseline="-25000" dirty="0">
              <a:solidFill>
                <a:srgbClr val="7030A0"/>
              </a:solidFill>
            </a:endParaRPr>
          </a:p>
        </p:txBody>
      </p:sp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1C86ACB7-F104-4161-9818-7ED7733D061D}"/>
              </a:ext>
            </a:extLst>
          </p:cNvPr>
          <p:cNvSpPr txBox="1">
            <a:spLocks/>
          </p:cNvSpPr>
          <p:nvPr/>
        </p:nvSpPr>
        <p:spPr>
          <a:xfrm>
            <a:off x="6381951" y="5155192"/>
            <a:ext cx="5351172" cy="492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I</a:t>
            </a:r>
            <a:r>
              <a:rPr lang="en-US" sz="2400" i="1" baseline="-25000" dirty="0">
                <a:solidFill>
                  <a:srgbClr val="7030A0"/>
                </a:solidFill>
              </a:rPr>
              <a:t>C2  </a:t>
            </a:r>
            <a:r>
              <a:rPr lang="en-US" sz="2400" i="1" dirty="0">
                <a:solidFill>
                  <a:srgbClr val="7030A0"/>
                </a:solidFill>
              </a:rPr>
              <a:t>is not totally independent of V</a:t>
            </a:r>
            <a:r>
              <a:rPr lang="en-US" sz="2400" i="1" baseline="-25000" dirty="0">
                <a:solidFill>
                  <a:srgbClr val="7030A0"/>
                </a:solidFill>
              </a:rPr>
              <a:t>CE</a:t>
            </a:r>
            <a:r>
              <a:rPr lang="en-US" sz="2400" i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153" name="Content Placeholder 2">
            <a:extLst>
              <a:ext uri="{FF2B5EF4-FFF2-40B4-BE49-F238E27FC236}">
                <a16:creationId xmlns:a16="http://schemas.microsoft.com/office/drawing/2014/main" id="{EF3F62D1-4DFD-4042-B98D-1EAA6BD022F9}"/>
              </a:ext>
            </a:extLst>
          </p:cNvPr>
          <p:cNvSpPr txBox="1">
            <a:spLocks/>
          </p:cNvSpPr>
          <p:nvPr/>
        </p:nvSpPr>
        <p:spPr>
          <a:xfrm>
            <a:off x="6314479" y="4018275"/>
            <a:ext cx="5351172" cy="492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Circuit changes can compensate</a:t>
            </a:r>
          </a:p>
        </p:txBody>
      </p:sp>
      <p:sp>
        <p:nvSpPr>
          <p:cNvPr id="154" name="Content Placeholder 2">
            <a:extLst>
              <a:ext uri="{FF2B5EF4-FFF2-40B4-BE49-F238E27FC236}">
                <a16:creationId xmlns:a16="http://schemas.microsoft.com/office/drawing/2014/main" id="{5FDE4C29-7289-4DD2-B5B2-3D92B3903A49}"/>
              </a:ext>
            </a:extLst>
          </p:cNvPr>
          <p:cNvSpPr txBox="1">
            <a:spLocks/>
          </p:cNvSpPr>
          <p:nvPr/>
        </p:nvSpPr>
        <p:spPr>
          <a:xfrm>
            <a:off x="6381951" y="5799716"/>
            <a:ext cx="5351172" cy="492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Circuit changes can compensate</a:t>
            </a:r>
          </a:p>
        </p:txBody>
      </p:sp>
    </p:spTree>
    <p:extLst>
      <p:ext uri="{BB962C8B-B14F-4D97-AF65-F5344CB8AC3E}">
        <p14:creationId xmlns:p14="http://schemas.microsoft.com/office/powerpoint/2010/main" val="2673753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2" grpId="0"/>
      <p:bldP spid="15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55CBF-3FB8-42C0-9ABE-1902BAFF1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C338B-1D10-473E-BA9C-7AC1625C3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460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45D3D-FBA1-43DC-8A04-950E4007B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Loads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98D1806-D7B4-4324-BEE0-CE1608E62800}"/>
              </a:ext>
            </a:extLst>
          </p:cNvPr>
          <p:cNvGrpSpPr/>
          <p:nvPr/>
        </p:nvGrpSpPr>
        <p:grpSpPr>
          <a:xfrm>
            <a:off x="267920" y="2407548"/>
            <a:ext cx="3968778" cy="3672683"/>
            <a:chOff x="255220" y="2744093"/>
            <a:chExt cx="3968778" cy="367268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1D5158B-30D4-4AD4-B130-340B3C56BDD3}"/>
                </a:ext>
              </a:extLst>
            </p:cNvPr>
            <p:cNvGrpSpPr/>
            <p:nvPr/>
          </p:nvGrpSpPr>
          <p:grpSpPr>
            <a:xfrm>
              <a:off x="255220" y="2744093"/>
              <a:ext cx="3968778" cy="3672683"/>
              <a:chOff x="3194299" y="2553893"/>
              <a:chExt cx="3968778" cy="3672683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AE8233A4-3EAB-4996-A579-CB5C6C576786}"/>
                  </a:ext>
                </a:extLst>
              </p:cNvPr>
              <p:cNvGrpSpPr/>
              <p:nvPr/>
            </p:nvGrpSpPr>
            <p:grpSpPr>
              <a:xfrm>
                <a:off x="5283995" y="3131294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DF23DBFA-AE06-47DB-A70C-6B4A444B597D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1E3EA639-17CF-428F-9DD1-90FC77AD3BB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5E58DE87-6E94-4269-AAA3-6D19F4CD17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4CB5E5C7-BD41-422A-AE2E-8D5E6562028D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6B592F11-D65E-4E69-AD8A-957C3D9CE8F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E2650B01-1A2E-4FA4-98C3-4AB74158E7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F6CFAAB1-A32A-4786-BEE4-DDC165FB98B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E5B911C6-B5AB-468C-951C-E101EA0A67E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9BA15FB1-9609-430C-80BF-20D2D2AC059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38833468-A41E-4A19-801E-E550E2891F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E17E9612-99BC-461C-BD74-4A46AAF63C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36002" y="2969092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87392503-B136-48EA-B60E-795EB29EF240}"/>
                  </a:ext>
                </a:extLst>
              </p:cNvPr>
              <p:cNvCxnSpPr/>
              <p:nvPr/>
            </p:nvCxnSpPr>
            <p:spPr>
              <a:xfrm flipV="1">
                <a:off x="5459118" y="3901992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Rectangle 12">
                    <a:extLst>
                      <a:ext uri="{FF2B5EF4-FFF2-40B4-BE49-F238E27FC236}">
                        <a16:creationId xmlns:a16="http://schemas.microsoft.com/office/drawing/2014/main" id="{62307DE6-6B77-4AF1-A9B6-9771253C551B}"/>
                      </a:ext>
                    </a:extLst>
                  </p:cNvPr>
                  <p:cNvSpPr/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" name="Rectangle 12">
                    <a:extLst>
                      <a:ext uri="{FF2B5EF4-FFF2-40B4-BE49-F238E27FC236}">
                        <a16:creationId xmlns:a16="http://schemas.microsoft.com/office/drawing/2014/main" id="{62307DE6-6B77-4AF1-A9B6-9771253C551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" name="Rectangle 13">
                    <a:extLst>
                      <a:ext uri="{FF2B5EF4-FFF2-40B4-BE49-F238E27FC236}">
                        <a16:creationId xmlns:a16="http://schemas.microsoft.com/office/drawing/2014/main" id="{4DA718DA-F891-4FAF-93F1-540D81355570}"/>
                      </a:ext>
                    </a:extLst>
                  </p:cNvPr>
                  <p:cNvSpPr/>
                  <p:nvPr/>
                </p:nvSpPr>
                <p:spPr>
                  <a:xfrm>
                    <a:off x="5575087" y="3250390"/>
                    <a:ext cx="50456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" name="Rectangle 13">
                    <a:extLst>
                      <a:ext uri="{FF2B5EF4-FFF2-40B4-BE49-F238E27FC236}">
                        <a16:creationId xmlns:a16="http://schemas.microsoft.com/office/drawing/2014/main" id="{4DA718DA-F891-4FAF-93F1-540D8135557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75087" y="3250390"/>
                    <a:ext cx="504562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" name="Rectangle 14">
                    <a:extLst>
                      <a:ext uri="{FF2B5EF4-FFF2-40B4-BE49-F238E27FC236}">
                        <a16:creationId xmlns:a16="http://schemas.microsoft.com/office/drawing/2014/main" id="{48362E44-E1BC-44CE-9B71-B80F7B59F4D7}"/>
                      </a:ext>
                    </a:extLst>
                  </p:cNvPr>
                  <p:cNvSpPr/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" name="Rectangle 14">
                    <a:extLst>
                      <a:ext uri="{FF2B5EF4-FFF2-40B4-BE49-F238E27FC236}">
                        <a16:creationId xmlns:a16="http://schemas.microsoft.com/office/drawing/2014/main" id="{48362E44-E1BC-44CE-9B71-B80F7B59F4D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33FE7E75-CDF8-474E-AE67-9459C22EB3B0}"/>
                  </a:ext>
                </a:extLst>
              </p:cNvPr>
              <p:cNvCxnSpPr/>
              <p:nvPr/>
            </p:nvCxnSpPr>
            <p:spPr>
              <a:xfrm>
                <a:off x="3922047" y="5161949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C6C9BBE6-68C0-40D6-9AA1-53362AEA0027}"/>
                  </a:ext>
                </a:extLst>
              </p:cNvPr>
              <p:cNvGrpSpPr/>
              <p:nvPr/>
            </p:nvGrpSpPr>
            <p:grpSpPr>
              <a:xfrm rot="5400000" flipH="1">
                <a:off x="4104778" y="3582569"/>
                <a:ext cx="1145196" cy="1554811"/>
                <a:chOff x="8980594" y="3428997"/>
                <a:chExt cx="1145196" cy="1554811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9C87216C-275F-40A8-9109-59CC300599A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110261" y="3299332"/>
                  <a:ext cx="2392" cy="2617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65189C73-AB72-4CF4-84F6-925A5AB38F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19823" y="3323032"/>
                  <a:ext cx="1" cy="21193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194856B6-F7C1-484E-921A-E9A4EC14C6C1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Arrow Connector 48">
                  <a:extLst>
                    <a:ext uri="{FF2B5EF4-FFF2-40B4-BE49-F238E27FC236}">
                      <a16:creationId xmlns:a16="http://schemas.microsoft.com/office/drawing/2014/main" id="{FA9E3053-F91D-4FAF-826E-70A6A93882B7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2513B5F0-589B-49B6-9D82-969B5ED1EEC7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2191E0F8-8255-4DD9-AE9F-DFB1E39C4E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038780" y="4420725"/>
                  <a:ext cx="112616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A124ADAF-1656-4AA8-A58E-F25C2A7644A2}"/>
                  </a:ext>
                </a:extLst>
              </p:cNvPr>
              <p:cNvGrpSpPr/>
              <p:nvPr/>
            </p:nvGrpSpPr>
            <p:grpSpPr>
              <a:xfrm>
                <a:off x="3755816" y="5439433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02CA983C-DDBF-4B39-8A2F-41A03D2D12FA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D57D2C64-A9B3-4EBA-935C-E7350BAE0D02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D0D86D6D-30D0-4C97-8A94-05C4056D3CBA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7E555228-52B9-4F56-9363-F5E0546EB0B9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0A36EAF4-D341-4E0F-BBC1-2CCC16927AFD}"/>
                  </a:ext>
                </a:extLst>
              </p:cNvPr>
              <p:cNvSpPr/>
              <p:nvPr/>
            </p:nvSpPr>
            <p:spPr>
              <a:xfrm>
                <a:off x="3733351" y="4783733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785222A7-DC9C-4538-9DBE-E4E68AD1D40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99381" y="4313939"/>
                <a:ext cx="6832" cy="4798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Rectangle 20">
                    <a:extLst>
                      <a:ext uri="{FF2B5EF4-FFF2-40B4-BE49-F238E27FC236}">
                        <a16:creationId xmlns:a16="http://schemas.microsoft.com/office/drawing/2014/main" id="{13EF1DF0-752D-49E6-80A6-7D3C829943AA}"/>
                      </a:ext>
                    </a:extLst>
                  </p:cNvPr>
                  <p:cNvSpPr/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1" name="Rectangle 20">
                    <a:extLst>
                      <a:ext uri="{FF2B5EF4-FFF2-40B4-BE49-F238E27FC236}">
                        <a16:creationId xmlns:a16="http://schemas.microsoft.com/office/drawing/2014/main" id="{13EF1DF0-752D-49E6-80A6-7D3C829943A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5DDD63DC-A095-4A10-A067-62FD6BBBFC81}"/>
                      </a:ext>
                    </a:extLst>
                  </p:cNvPr>
                  <p:cNvSpPr/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5DDD63DC-A095-4A10-A067-62FD6BBBFC8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308A2380-4C0B-497D-A1CD-3A2377891F9D}"/>
                  </a:ext>
                </a:extLst>
              </p:cNvPr>
              <p:cNvGrpSpPr/>
              <p:nvPr/>
            </p:nvGrpSpPr>
            <p:grpSpPr>
              <a:xfrm>
                <a:off x="5291106" y="4926591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13FE8C9C-FFBA-4288-B7CE-20B0F9B8BA98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F6235B64-076C-4265-A2D0-5EB2FD26855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33043474-ECE5-438C-AE7F-276E27578DD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0FBB6926-EE70-4D65-A899-B4BBEF141416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9A886961-50E4-4F7A-96FD-276F97C0B5E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9E482418-6882-4839-BCF3-1C1C4A8C69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F5B8210F-6DAB-46AD-AD51-8490F0D44E38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D41BEABE-8018-4497-9235-3EC3C15D9E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9A78E5CD-7CB8-4EDE-B9C9-CAE1E4D050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145545D9-160D-4407-8983-AC84507476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50FB9DC8-1A7E-4A4D-A200-731F678DD04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452388" y="5581816"/>
                <a:ext cx="0" cy="1913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id="{AFEAEBDB-17FF-4135-852E-728BF75F460F}"/>
                      </a:ext>
                    </a:extLst>
                  </p:cNvPr>
                  <p:cNvSpPr/>
                  <p:nvPr/>
                </p:nvSpPr>
                <p:spPr>
                  <a:xfrm>
                    <a:off x="5589313" y="5061067"/>
                    <a:ext cx="157376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=2.15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</a:rPr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id="{AFEAEBDB-17FF-4135-852E-728BF75F460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89313" y="5061067"/>
                    <a:ext cx="1573764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6B93AEFA-60BB-47E0-801D-2CF6FAF1CB26}"/>
                      </a:ext>
                    </a:extLst>
                  </p:cNvPr>
                  <p:cNvSpPr/>
                  <p:nvPr/>
                </p:nvSpPr>
                <p:spPr>
                  <a:xfrm>
                    <a:off x="4972037" y="2553893"/>
                    <a:ext cx="57329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𝐶𝐶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6B93AEFA-60BB-47E0-801D-2CF6FAF1CB2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972037" y="2553893"/>
                    <a:ext cx="573298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id="{64EE5A38-2051-403C-A04E-1907263E523E}"/>
                      </a:ext>
                    </a:extLst>
                  </p:cNvPr>
                  <p:cNvSpPr/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id="{64EE5A38-2051-403C-A04E-1907263E523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14018218-B101-49F8-9E01-387729E4C644}"/>
                  </a:ext>
                </a:extLst>
              </p:cNvPr>
              <p:cNvSpPr/>
              <p:nvPr/>
            </p:nvSpPr>
            <p:spPr>
              <a:xfrm>
                <a:off x="5442771" y="4724087"/>
                <a:ext cx="45720" cy="457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7098CD4B-BBB7-4E4F-90DF-EACD896F71D7}"/>
                      </a:ext>
                    </a:extLst>
                  </p:cNvPr>
                  <p:cNvSpPr/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b="0" i="1" baseline="-25000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oMath>
                      </m:oMathPara>
                    </a14:m>
                    <a:endParaRPr lang="en-US" baseline="-25000" dirty="0"/>
                  </a:p>
                </p:txBody>
              </p:sp>
            </mc:Choice>
            <mc:Fallback xmlns=""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7098CD4B-BBB7-4E4F-90DF-EACD896F71D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b="-169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5B5E02A9-9BA1-4BD1-93C2-70500A5B2ED8}"/>
                  </a:ext>
                </a:extLst>
              </p:cNvPr>
              <p:cNvCxnSpPr/>
              <p:nvPr/>
            </p:nvCxnSpPr>
            <p:spPr>
              <a:xfrm>
                <a:off x="4239693" y="4412514"/>
                <a:ext cx="44672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Rectangle 30">
                    <a:extLst>
                      <a:ext uri="{FF2B5EF4-FFF2-40B4-BE49-F238E27FC236}">
                        <a16:creationId xmlns:a16="http://schemas.microsoft.com/office/drawing/2014/main" id="{1DEB3C23-E61E-4913-A8BD-C1251DA7B0D9}"/>
                      </a:ext>
                    </a:extLst>
                  </p:cNvPr>
                  <p:cNvSpPr/>
                  <p:nvPr/>
                </p:nvSpPr>
                <p:spPr>
                  <a:xfrm>
                    <a:off x="4746938" y="5857244"/>
                    <a:ext cx="1410899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𝐷𝐷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=−5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1" name="Rectangle 30">
                    <a:extLst>
                      <a:ext uri="{FF2B5EF4-FFF2-40B4-BE49-F238E27FC236}">
                        <a16:creationId xmlns:a16="http://schemas.microsoft.com/office/drawing/2014/main" id="{1DEB3C23-E61E-4913-A8BD-C1251DA7B0D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746938" y="5857244"/>
                    <a:ext cx="1410899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4358A4CA-664C-41B2-B61D-2E0D3E0DD09E}"/>
                    </a:ext>
                  </a:extLst>
                </p:cNvPr>
                <p:cNvSpPr/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𝐸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4358A4CA-664C-41B2-B61D-2E0D3E0DD09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99E8ACA7-4BA4-4FF6-9FC9-914530C7C618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09642" y="5418540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8CC459AA-BA1F-470D-B74F-20B795E19254}"/>
                    </a:ext>
                  </a:extLst>
                </p:cNvPr>
                <p:cNvSpPr/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8CC459AA-BA1F-470D-B74F-20B795E1925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  <a:blipFill>
                  <a:blip r:embed="rId13"/>
                  <a:stretch>
                    <a:fillRect b="-169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76A7F910-764A-40CA-BAB0-DC77028768C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11350" y="3632315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4497797C-DFF4-4B57-937C-FE4318B8878C}"/>
                  </a:ext>
                </a:extLst>
              </p:cNvPr>
              <p:cNvSpPr/>
              <p:nvPr/>
            </p:nvSpPr>
            <p:spPr>
              <a:xfrm>
                <a:off x="5367691" y="2169169"/>
                <a:ext cx="14566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=−0.7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4497797C-DFF4-4B57-937C-FE4318B8878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7691" y="2169169"/>
                <a:ext cx="1456617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4A30B9F5-8560-479C-8734-07879D8022C8}"/>
                  </a:ext>
                </a:extLst>
              </p:cNvPr>
              <p:cNvSpPr/>
              <p:nvPr/>
            </p:nvSpPr>
            <p:spPr>
              <a:xfrm>
                <a:off x="7954403" y="2169169"/>
                <a:ext cx="125867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𝑚𝐴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4A30B9F5-8560-479C-8734-07879D8022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4403" y="2169169"/>
                <a:ext cx="1258678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Content Placeholder 2">
            <a:extLst>
              <a:ext uri="{FF2B5EF4-FFF2-40B4-BE49-F238E27FC236}">
                <a16:creationId xmlns:a16="http://schemas.microsoft.com/office/drawing/2014/main" id="{B620BACE-7E1E-45AE-98CC-9EFF0DA24110}"/>
              </a:ext>
            </a:extLst>
          </p:cNvPr>
          <p:cNvSpPr txBox="1">
            <a:spLocks/>
          </p:cNvSpPr>
          <p:nvPr/>
        </p:nvSpPr>
        <p:spPr>
          <a:xfrm>
            <a:off x="4843547" y="2738751"/>
            <a:ext cx="6221711" cy="780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One of out “rules of thumb” was to make the output voltage halfway between V</a:t>
            </a:r>
            <a:r>
              <a:rPr lang="en-US" sz="2400" i="1" baseline="-25000" dirty="0">
                <a:solidFill>
                  <a:srgbClr val="0070C0"/>
                </a:solidFill>
              </a:rPr>
              <a:t>CC</a:t>
            </a:r>
            <a:r>
              <a:rPr lang="en-US" sz="2400" i="1" dirty="0">
                <a:solidFill>
                  <a:srgbClr val="0070C0"/>
                </a:solidFill>
              </a:rPr>
              <a:t> and V</a:t>
            </a:r>
            <a:r>
              <a:rPr lang="en-US" sz="2400" i="1" baseline="-25000" dirty="0">
                <a:solidFill>
                  <a:srgbClr val="0070C0"/>
                </a:solidFill>
              </a:rPr>
              <a:t>E</a:t>
            </a:r>
            <a:endParaRPr lang="en-US" sz="2400" i="1" dirty="0">
              <a:solidFill>
                <a:srgbClr val="0070C0"/>
              </a:solidFill>
            </a:endParaRPr>
          </a:p>
        </p:txBody>
      </p:sp>
      <p:sp>
        <p:nvSpPr>
          <p:cNvPr id="67" name="Content Placeholder 2">
            <a:extLst>
              <a:ext uri="{FF2B5EF4-FFF2-40B4-BE49-F238E27FC236}">
                <a16:creationId xmlns:a16="http://schemas.microsoft.com/office/drawing/2014/main" id="{8E66DC1F-E5EB-48AA-940F-859EDE230091}"/>
              </a:ext>
            </a:extLst>
          </p:cNvPr>
          <p:cNvSpPr txBox="1">
            <a:spLocks/>
          </p:cNvSpPr>
          <p:nvPr/>
        </p:nvSpPr>
        <p:spPr>
          <a:xfrm>
            <a:off x="4843546" y="4695810"/>
            <a:ext cx="6221711" cy="4864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We will make the output voltage half of V</a:t>
            </a:r>
            <a:r>
              <a:rPr lang="en-US" sz="2400" i="1" baseline="-25000" dirty="0">
                <a:solidFill>
                  <a:srgbClr val="0070C0"/>
                </a:solidFill>
              </a:rPr>
              <a:t>CC</a:t>
            </a:r>
            <a:endParaRPr lang="en-US" sz="2400" i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Content Placeholder 2">
                <a:extLst>
                  <a:ext uri="{FF2B5EF4-FFF2-40B4-BE49-F238E27FC236}">
                    <a16:creationId xmlns:a16="http://schemas.microsoft.com/office/drawing/2014/main" id="{81DE4F0F-3FBC-4A31-8552-0774D361529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29169" y="5530567"/>
                <a:ext cx="7762831" cy="5496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70C0"/>
                    </a:solidFill>
                  </a:rPr>
                  <a:t>If we make  V</a:t>
                </a:r>
                <a:r>
                  <a:rPr lang="en-US" sz="2400" i="1" baseline="-25000" dirty="0">
                    <a:solidFill>
                      <a:srgbClr val="0070C0"/>
                    </a:solidFill>
                  </a:rPr>
                  <a:t>CC 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= 2 V, then </a:t>
                </a:r>
                <a:r>
                  <a:rPr lang="en-US" sz="2400" i="1" dirty="0" err="1">
                    <a:solidFill>
                      <a:srgbClr val="0070C0"/>
                    </a:solidFill>
                  </a:rPr>
                  <a:t>V</a:t>
                </a:r>
                <a:r>
                  <a:rPr lang="en-US" sz="2400" i="1" baseline="-25000" dirty="0" err="1">
                    <a:solidFill>
                      <a:srgbClr val="0070C0"/>
                    </a:solidFill>
                  </a:rPr>
                  <a:t>out</a:t>
                </a:r>
                <a:r>
                  <a:rPr lang="en-US" sz="2400" i="1" baseline="-25000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= 1 V and R</a:t>
                </a:r>
                <a:r>
                  <a:rPr lang="en-US" sz="2400" i="1" baseline="-25000" dirty="0">
                    <a:solidFill>
                      <a:srgbClr val="0070C0"/>
                    </a:solidFill>
                  </a:rPr>
                  <a:t>C 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= (1 V)/2 mA = 0.5 k</a:t>
                </a:r>
                <a:r>
                  <a:rPr lang="el-GR" sz="24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endParaRPr lang="en-US" sz="2400" i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8" name="Content Placeholder 2">
                <a:extLst>
                  <a:ext uri="{FF2B5EF4-FFF2-40B4-BE49-F238E27FC236}">
                    <a16:creationId xmlns:a16="http://schemas.microsoft.com/office/drawing/2014/main" id="{81DE4F0F-3FBC-4A31-8552-0774D36152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9169" y="5530567"/>
                <a:ext cx="7762831" cy="549664"/>
              </a:xfrm>
              <a:prstGeom prst="rect">
                <a:avLst/>
              </a:prstGeom>
              <a:blipFill>
                <a:blip r:embed="rId16"/>
                <a:stretch>
                  <a:fillRect l="-1021" t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1594B170-5E01-42B8-BA8A-31501209E397}"/>
                  </a:ext>
                </a:extLst>
              </p:cNvPr>
              <p:cNvSpPr/>
              <p:nvPr/>
            </p:nvSpPr>
            <p:spPr>
              <a:xfrm>
                <a:off x="5367690" y="3804129"/>
                <a:ext cx="2259208" cy="6280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𝐶𝐶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−0.7 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1594B170-5E01-42B8-BA8A-31501209E3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7690" y="3804129"/>
                <a:ext cx="2259208" cy="62805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696A54B9-2479-400A-AF6D-CB91F16E7236}"/>
                  </a:ext>
                </a:extLst>
              </p:cNvPr>
              <p:cNvSpPr/>
              <p:nvPr/>
            </p:nvSpPr>
            <p:spPr>
              <a:xfrm>
                <a:off x="7549824" y="3799147"/>
                <a:ext cx="1913537" cy="6280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𝐶𝐶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−0.35 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696A54B9-2479-400A-AF6D-CB91F16E72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9824" y="3799147"/>
                <a:ext cx="1913537" cy="62805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323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/>
      <p:bldP spid="66" grpId="0"/>
      <p:bldP spid="67" grpId="0"/>
      <p:bldP spid="68" grpId="0"/>
      <p:bldP spid="72" grpId="0"/>
      <p:bldP spid="7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30324</TotalTime>
  <Words>1064</Words>
  <Application>Microsoft Office PowerPoint</Application>
  <PresentationFormat>Widescreen</PresentationFormat>
  <Paragraphs>303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Analog Electronics Technology</vt:lpstr>
      <vt:lpstr>What we will talk about today</vt:lpstr>
      <vt:lpstr>Current Mirrors</vt:lpstr>
      <vt:lpstr>Current Mirrors</vt:lpstr>
      <vt:lpstr>Current Mirrors</vt:lpstr>
      <vt:lpstr>Current Mirrors</vt:lpstr>
      <vt:lpstr>PowerPoint Presentation</vt:lpstr>
      <vt:lpstr>Active Loads</vt:lpstr>
      <vt:lpstr>Active Loads</vt:lpstr>
      <vt:lpstr>Active Loads</vt:lpstr>
      <vt:lpstr>Active Loads</vt:lpstr>
      <vt:lpstr>Common Emitter Amplifier Circuit Design – graphical solution</vt:lpstr>
      <vt:lpstr>Common Emitter Amplifier Circuit Design – graphical solution</vt:lpstr>
      <vt:lpstr>Common Emitter Amplifier Circuit Design – graphical solution</vt:lpstr>
      <vt:lpstr>Active Loads</vt:lpstr>
      <vt:lpstr>Active Loads</vt:lpstr>
      <vt:lpstr>PowerPoint Presentation</vt:lpstr>
      <vt:lpstr>What we talked about today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774</cp:revision>
  <dcterms:created xsi:type="dcterms:W3CDTF">2018-11-17T00:51:02Z</dcterms:created>
  <dcterms:modified xsi:type="dcterms:W3CDTF">2020-10-05T00:52:08Z</dcterms:modified>
</cp:coreProperties>
</file>