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79" r:id="rId3"/>
    <p:sldId id="459" r:id="rId4"/>
    <p:sldId id="487" r:id="rId5"/>
    <p:sldId id="488" r:id="rId6"/>
    <p:sldId id="486" r:id="rId7"/>
    <p:sldId id="461" r:id="rId8"/>
    <p:sldId id="497" r:id="rId9"/>
    <p:sldId id="498" r:id="rId10"/>
    <p:sldId id="503" r:id="rId11"/>
    <p:sldId id="50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660"/>
  </p:normalViewPr>
  <p:slideViewPr>
    <p:cSldViewPr snapToGrid="0">
      <p:cViewPr>
        <p:scale>
          <a:sx n="70" d="100"/>
          <a:sy n="70" d="100"/>
        </p:scale>
        <p:origin x="187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74.png"/><Relationship Id="rId12" Type="http://schemas.openxmlformats.org/officeDocument/2006/relationships/image" Target="../media/image80.png"/><Relationship Id="rId2" Type="http://schemas.openxmlformats.org/officeDocument/2006/relationships/image" Target="../media/image30.png"/><Relationship Id="rId16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11" Type="http://schemas.openxmlformats.org/officeDocument/2006/relationships/image" Target="../media/image70.png"/><Relationship Id="rId5" Type="http://schemas.openxmlformats.org/officeDocument/2006/relationships/image" Target="../media/image50.png"/><Relationship Id="rId15" Type="http://schemas.openxmlformats.org/officeDocument/2006/relationships/image" Target="../media/image79.png"/><Relationship Id="rId10" Type="http://schemas.openxmlformats.org/officeDocument/2006/relationships/image" Target="../media/image76.png"/><Relationship Id="rId4" Type="http://schemas.openxmlformats.org/officeDocument/2006/relationships/image" Target="../media/image71.png"/><Relationship Id="rId9" Type="http://schemas.openxmlformats.org/officeDocument/2006/relationships/image" Target="../media/image7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74.png"/><Relationship Id="rId12" Type="http://schemas.openxmlformats.org/officeDocument/2006/relationships/image" Target="../media/image80.png"/><Relationship Id="rId2" Type="http://schemas.openxmlformats.org/officeDocument/2006/relationships/image" Target="../media/image30.png"/><Relationship Id="rId16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11" Type="http://schemas.openxmlformats.org/officeDocument/2006/relationships/image" Target="../media/image70.png"/><Relationship Id="rId5" Type="http://schemas.openxmlformats.org/officeDocument/2006/relationships/image" Target="../media/image50.png"/><Relationship Id="rId15" Type="http://schemas.openxmlformats.org/officeDocument/2006/relationships/image" Target="../media/image79.png"/><Relationship Id="rId10" Type="http://schemas.openxmlformats.org/officeDocument/2006/relationships/image" Target="../media/image76.png"/><Relationship Id="rId4" Type="http://schemas.openxmlformats.org/officeDocument/2006/relationships/image" Target="../media/image71.png"/><Relationship Id="rId9" Type="http://schemas.openxmlformats.org/officeDocument/2006/relationships/image" Target="../media/image7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0.png"/><Relationship Id="rId13" Type="http://schemas.openxmlformats.org/officeDocument/2006/relationships/image" Target="../media/image660.png"/><Relationship Id="rId3" Type="http://schemas.openxmlformats.org/officeDocument/2006/relationships/image" Target="../media/image560.png"/><Relationship Id="rId7" Type="http://schemas.openxmlformats.org/officeDocument/2006/relationships/image" Target="../media/image750.png"/><Relationship Id="rId12" Type="http://schemas.openxmlformats.org/officeDocument/2006/relationships/image" Target="../media/image650.png"/><Relationship Id="rId17" Type="http://schemas.openxmlformats.org/officeDocument/2006/relationships/image" Target="../media/image132.png"/><Relationship Id="rId2" Type="http://schemas.openxmlformats.org/officeDocument/2006/relationships/image" Target="../media/image130.png"/><Relationship Id="rId16" Type="http://schemas.openxmlformats.org/officeDocument/2006/relationships/image" Target="../media/image1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0.png"/><Relationship Id="rId11" Type="http://schemas.openxmlformats.org/officeDocument/2006/relationships/image" Target="../media/image640.png"/><Relationship Id="rId5" Type="http://schemas.openxmlformats.org/officeDocument/2006/relationships/image" Target="../media/image580.png"/><Relationship Id="rId15" Type="http://schemas.openxmlformats.org/officeDocument/2006/relationships/image" Target="../media/image2.png"/><Relationship Id="rId10" Type="http://schemas.openxmlformats.org/officeDocument/2006/relationships/image" Target="../media/image630.png"/><Relationship Id="rId4" Type="http://schemas.openxmlformats.org/officeDocument/2006/relationships/image" Target="../media/image730.png"/><Relationship Id="rId9" Type="http://schemas.openxmlformats.org/officeDocument/2006/relationships/image" Target="../media/image620.png"/><Relationship Id="rId1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0.png"/><Relationship Id="rId13" Type="http://schemas.openxmlformats.org/officeDocument/2006/relationships/image" Target="../media/image660.png"/><Relationship Id="rId18" Type="http://schemas.openxmlformats.org/officeDocument/2006/relationships/image" Target="../media/image3.png"/><Relationship Id="rId26" Type="http://schemas.openxmlformats.org/officeDocument/2006/relationships/image" Target="../media/image11.png"/><Relationship Id="rId3" Type="http://schemas.openxmlformats.org/officeDocument/2006/relationships/image" Target="../media/image560.png"/><Relationship Id="rId21" Type="http://schemas.openxmlformats.org/officeDocument/2006/relationships/image" Target="../media/image6.png"/><Relationship Id="rId7" Type="http://schemas.openxmlformats.org/officeDocument/2006/relationships/image" Target="../media/image750.png"/><Relationship Id="rId12" Type="http://schemas.openxmlformats.org/officeDocument/2006/relationships/image" Target="../media/image650.png"/><Relationship Id="rId17" Type="http://schemas.openxmlformats.org/officeDocument/2006/relationships/image" Target="../media/image132.png"/><Relationship Id="rId25" Type="http://schemas.openxmlformats.org/officeDocument/2006/relationships/image" Target="../media/image10.png"/><Relationship Id="rId2" Type="http://schemas.openxmlformats.org/officeDocument/2006/relationships/image" Target="../media/image130.png"/><Relationship Id="rId16" Type="http://schemas.openxmlformats.org/officeDocument/2006/relationships/image" Target="../media/image131.pn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0.png"/><Relationship Id="rId11" Type="http://schemas.openxmlformats.org/officeDocument/2006/relationships/image" Target="../media/image640.png"/><Relationship Id="rId24" Type="http://schemas.openxmlformats.org/officeDocument/2006/relationships/image" Target="../media/image9.png"/><Relationship Id="rId5" Type="http://schemas.openxmlformats.org/officeDocument/2006/relationships/image" Target="../media/image580.png"/><Relationship Id="rId15" Type="http://schemas.openxmlformats.org/officeDocument/2006/relationships/image" Target="../media/image690.png"/><Relationship Id="rId23" Type="http://schemas.openxmlformats.org/officeDocument/2006/relationships/image" Target="../media/image8.png"/><Relationship Id="rId10" Type="http://schemas.openxmlformats.org/officeDocument/2006/relationships/image" Target="../media/image630.png"/><Relationship Id="rId19" Type="http://schemas.openxmlformats.org/officeDocument/2006/relationships/image" Target="../media/image4.png"/><Relationship Id="rId4" Type="http://schemas.openxmlformats.org/officeDocument/2006/relationships/image" Target="../media/image730.png"/><Relationship Id="rId9" Type="http://schemas.openxmlformats.org/officeDocument/2006/relationships/image" Target="../media/image620.png"/><Relationship Id="rId14" Type="http://schemas.openxmlformats.org/officeDocument/2006/relationships/image" Target="../media/image680.png"/><Relationship Id="rId2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0.png"/><Relationship Id="rId13" Type="http://schemas.openxmlformats.org/officeDocument/2006/relationships/image" Target="../media/image660.png"/><Relationship Id="rId18" Type="http://schemas.openxmlformats.org/officeDocument/2006/relationships/image" Target="../media/image12.png"/><Relationship Id="rId3" Type="http://schemas.openxmlformats.org/officeDocument/2006/relationships/image" Target="../media/image560.png"/><Relationship Id="rId21" Type="http://schemas.openxmlformats.org/officeDocument/2006/relationships/image" Target="../media/image15.png"/><Relationship Id="rId7" Type="http://schemas.openxmlformats.org/officeDocument/2006/relationships/image" Target="../media/image750.png"/><Relationship Id="rId12" Type="http://schemas.openxmlformats.org/officeDocument/2006/relationships/image" Target="../media/image650.png"/><Relationship Id="rId17" Type="http://schemas.openxmlformats.org/officeDocument/2006/relationships/image" Target="../media/image132.png"/><Relationship Id="rId2" Type="http://schemas.openxmlformats.org/officeDocument/2006/relationships/image" Target="../media/image130.png"/><Relationship Id="rId16" Type="http://schemas.openxmlformats.org/officeDocument/2006/relationships/image" Target="../media/image131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0.png"/><Relationship Id="rId11" Type="http://schemas.openxmlformats.org/officeDocument/2006/relationships/image" Target="../media/image640.png"/><Relationship Id="rId24" Type="http://schemas.openxmlformats.org/officeDocument/2006/relationships/image" Target="../media/image16.png"/><Relationship Id="rId5" Type="http://schemas.openxmlformats.org/officeDocument/2006/relationships/image" Target="../media/image580.png"/><Relationship Id="rId15" Type="http://schemas.openxmlformats.org/officeDocument/2006/relationships/image" Target="../media/image690.png"/><Relationship Id="rId23" Type="http://schemas.openxmlformats.org/officeDocument/2006/relationships/image" Target="../media/image52.png"/><Relationship Id="rId10" Type="http://schemas.openxmlformats.org/officeDocument/2006/relationships/image" Target="../media/image630.png"/><Relationship Id="rId19" Type="http://schemas.openxmlformats.org/officeDocument/2006/relationships/image" Target="../media/image13.png"/><Relationship Id="rId4" Type="http://schemas.openxmlformats.org/officeDocument/2006/relationships/image" Target="../media/image730.png"/><Relationship Id="rId9" Type="http://schemas.openxmlformats.org/officeDocument/2006/relationships/image" Target="../media/image620.png"/><Relationship Id="rId14" Type="http://schemas.openxmlformats.org/officeDocument/2006/relationships/image" Target="../media/image68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0.png"/><Relationship Id="rId13" Type="http://schemas.openxmlformats.org/officeDocument/2006/relationships/image" Target="../media/image660.png"/><Relationship Id="rId18" Type="http://schemas.openxmlformats.org/officeDocument/2006/relationships/image" Target="../media/image86.png"/><Relationship Id="rId3" Type="http://schemas.openxmlformats.org/officeDocument/2006/relationships/image" Target="../media/image560.png"/><Relationship Id="rId21" Type="http://schemas.openxmlformats.org/officeDocument/2006/relationships/image" Target="../media/image89.png"/><Relationship Id="rId7" Type="http://schemas.openxmlformats.org/officeDocument/2006/relationships/image" Target="../media/image750.png"/><Relationship Id="rId12" Type="http://schemas.openxmlformats.org/officeDocument/2006/relationships/image" Target="../media/image650.png"/><Relationship Id="rId17" Type="http://schemas.openxmlformats.org/officeDocument/2006/relationships/image" Target="../media/image132.png"/><Relationship Id="rId2" Type="http://schemas.openxmlformats.org/officeDocument/2006/relationships/image" Target="../media/image130.png"/><Relationship Id="rId16" Type="http://schemas.openxmlformats.org/officeDocument/2006/relationships/image" Target="../media/image131.png"/><Relationship Id="rId20" Type="http://schemas.openxmlformats.org/officeDocument/2006/relationships/image" Target="../media/image8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6.png"/><Relationship Id="rId11" Type="http://schemas.openxmlformats.org/officeDocument/2006/relationships/image" Target="../media/image640.png"/><Relationship Id="rId5" Type="http://schemas.openxmlformats.org/officeDocument/2006/relationships/image" Target="../media/image580.png"/><Relationship Id="rId15" Type="http://schemas.openxmlformats.org/officeDocument/2006/relationships/image" Target="../media/image690.png"/><Relationship Id="rId23" Type="http://schemas.openxmlformats.org/officeDocument/2006/relationships/image" Target="../media/image91.png"/><Relationship Id="rId10" Type="http://schemas.openxmlformats.org/officeDocument/2006/relationships/image" Target="../media/image630.png"/><Relationship Id="rId19" Type="http://schemas.openxmlformats.org/officeDocument/2006/relationships/image" Target="../media/image87.png"/><Relationship Id="rId4" Type="http://schemas.openxmlformats.org/officeDocument/2006/relationships/image" Target="../media/image165.png"/><Relationship Id="rId9" Type="http://schemas.openxmlformats.org/officeDocument/2006/relationships/image" Target="../media/image620.png"/><Relationship Id="rId14" Type="http://schemas.openxmlformats.org/officeDocument/2006/relationships/image" Target="../media/image680.png"/><Relationship Id="rId22" Type="http://schemas.openxmlformats.org/officeDocument/2006/relationships/image" Target="../media/image9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0.png"/><Relationship Id="rId13" Type="http://schemas.openxmlformats.org/officeDocument/2006/relationships/image" Target="../media/image660.png"/><Relationship Id="rId18" Type="http://schemas.openxmlformats.org/officeDocument/2006/relationships/image" Target="../media/image92.png"/><Relationship Id="rId3" Type="http://schemas.openxmlformats.org/officeDocument/2006/relationships/image" Target="../media/image560.png"/><Relationship Id="rId7" Type="http://schemas.openxmlformats.org/officeDocument/2006/relationships/image" Target="../media/image750.png"/><Relationship Id="rId12" Type="http://schemas.openxmlformats.org/officeDocument/2006/relationships/image" Target="../media/image650.png"/><Relationship Id="rId17" Type="http://schemas.openxmlformats.org/officeDocument/2006/relationships/image" Target="../media/image132.png"/><Relationship Id="rId2" Type="http://schemas.openxmlformats.org/officeDocument/2006/relationships/image" Target="../media/image130.png"/><Relationship Id="rId16" Type="http://schemas.openxmlformats.org/officeDocument/2006/relationships/image" Target="../media/image131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6.png"/><Relationship Id="rId11" Type="http://schemas.openxmlformats.org/officeDocument/2006/relationships/image" Target="../media/image640.png"/><Relationship Id="rId5" Type="http://schemas.openxmlformats.org/officeDocument/2006/relationships/image" Target="../media/image580.png"/><Relationship Id="rId15" Type="http://schemas.openxmlformats.org/officeDocument/2006/relationships/image" Target="../media/image690.png"/><Relationship Id="rId10" Type="http://schemas.openxmlformats.org/officeDocument/2006/relationships/image" Target="../media/image630.png"/><Relationship Id="rId19" Type="http://schemas.openxmlformats.org/officeDocument/2006/relationships/image" Target="../media/image17.png"/><Relationship Id="rId4" Type="http://schemas.openxmlformats.org/officeDocument/2006/relationships/image" Target="../media/image165.png"/><Relationship Id="rId9" Type="http://schemas.openxmlformats.org/officeDocument/2006/relationships/image" Target="../media/image620.png"/><Relationship Id="rId14" Type="http://schemas.openxmlformats.org/officeDocument/2006/relationships/image" Target="../media/image68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operation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915935" y="1705950"/>
            <a:ext cx="10768439" cy="11792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Given the circuit below, if I</a:t>
            </a:r>
            <a:r>
              <a:rPr lang="en-US" sz="2400" baseline="-25000" dirty="0"/>
              <a:t>B</a:t>
            </a:r>
            <a:r>
              <a:rPr lang="en-US" sz="2400" dirty="0"/>
              <a:t> = 100 </a:t>
            </a:r>
            <a:r>
              <a:rPr lang="el-GR" sz="2400" dirty="0"/>
              <a:t>μ</a:t>
            </a:r>
            <a:r>
              <a:rPr lang="en-US" sz="2400" dirty="0"/>
              <a:t>A, calculate what the resistors should be used to bias the circuit so that </a:t>
            </a: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 equals 5 Volts.  Assume that </a:t>
            </a:r>
            <a:r>
              <a:rPr lang="el-GR" sz="2400" dirty="0"/>
              <a:t>β</a:t>
            </a:r>
            <a:r>
              <a:rPr lang="en-US" sz="2400" dirty="0"/>
              <a:t> = 100, and that the turn-on voltage of the forward biased p-n junction is 0.7 V. 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611E7A37-41FC-4897-A797-5B2047A1E7F2}"/>
              </a:ext>
            </a:extLst>
          </p:cNvPr>
          <p:cNvSpPr txBox="1">
            <a:spLocks/>
          </p:cNvSpPr>
          <p:nvPr/>
        </p:nvSpPr>
        <p:spPr>
          <a:xfrm>
            <a:off x="5841509" y="2938979"/>
            <a:ext cx="6036342" cy="8095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From the base current, we can calculate the collector current and the emitter current</a:t>
            </a: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F21B3C94-F9C9-48B0-B7BF-61701AF43380}"/>
              </a:ext>
            </a:extLst>
          </p:cNvPr>
          <p:cNvSpPr txBox="1">
            <a:spLocks/>
          </p:cNvSpPr>
          <p:nvPr/>
        </p:nvSpPr>
        <p:spPr>
          <a:xfrm>
            <a:off x="5836397" y="4520074"/>
            <a:ext cx="5847977" cy="470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We can calculate I</a:t>
            </a:r>
            <a:r>
              <a:rPr lang="en-US" sz="2400" baseline="-25000" dirty="0"/>
              <a:t>E</a:t>
            </a:r>
            <a:r>
              <a:rPr lang="en-US" sz="2400" dirty="0"/>
              <a:t>.</a:t>
            </a: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9DCAFFAB-64EC-494B-AB07-B293919E0F42}"/>
              </a:ext>
            </a:extLst>
          </p:cNvPr>
          <p:cNvSpPr txBox="1">
            <a:spLocks/>
          </p:cNvSpPr>
          <p:nvPr/>
        </p:nvSpPr>
        <p:spPr>
          <a:xfrm>
            <a:off x="6633823" y="4992291"/>
            <a:ext cx="2052098" cy="4709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baseline="-25000" dirty="0"/>
              <a:t>E </a:t>
            </a:r>
            <a:r>
              <a:rPr lang="en-US" sz="2400" dirty="0"/>
              <a:t>= I</a:t>
            </a:r>
            <a:r>
              <a:rPr lang="en-US" sz="2400" baseline="-25000" dirty="0"/>
              <a:t>B </a:t>
            </a:r>
            <a:r>
              <a:rPr lang="en-US" sz="2400" dirty="0"/>
              <a:t>* (1+ </a:t>
            </a:r>
            <a:r>
              <a:rPr lang="el-GR" sz="2400" dirty="0"/>
              <a:t>β</a:t>
            </a:r>
            <a:r>
              <a:rPr lang="en-US" sz="2400" dirty="0"/>
              <a:t>)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2A5F4D5B-2A8A-4B67-AE39-7646AA7C08C0}"/>
              </a:ext>
            </a:extLst>
          </p:cNvPr>
          <p:cNvGrpSpPr/>
          <p:nvPr/>
        </p:nvGrpSpPr>
        <p:grpSpPr>
          <a:xfrm>
            <a:off x="340012" y="2973908"/>
            <a:ext cx="4104282" cy="3344991"/>
            <a:chOff x="6278290" y="2308054"/>
            <a:chExt cx="4104282" cy="33449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6F83773B-3F58-4868-BE24-4844EA405343}"/>
                    </a:ext>
                  </a:extLst>
                </p:cNvPr>
                <p:cNvSpPr/>
                <p:nvPr/>
              </p:nvSpPr>
              <p:spPr>
                <a:xfrm>
                  <a:off x="9735215" y="328044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6F83773B-3F58-4868-BE24-4844EA40534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35215" y="328044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DB76CD16-8D16-48EC-A425-3BDC9622382C}"/>
                    </a:ext>
                  </a:extLst>
                </p:cNvPr>
                <p:cNvSpPr/>
                <p:nvPr/>
              </p:nvSpPr>
              <p:spPr>
                <a:xfrm>
                  <a:off x="9401944" y="4955399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DB76CD16-8D16-48EC-A425-3BDC962238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01944" y="4955399"/>
                  <a:ext cx="50456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4EB6270E-644D-46C0-AC06-D7A2398C0493}"/>
                    </a:ext>
                  </a:extLst>
                </p:cNvPr>
                <p:cNvSpPr/>
                <p:nvPr/>
              </p:nvSpPr>
              <p:spPr>
                <a:xfrm>
                  <a:off x="7198789" y="447730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4EB6270E-644D-46C0-AC06-D7A2398C049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8789" y="4477305"/>
                  <a:ext cx="41069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921C9F10-C79D-43FD-8598-A76AFFEA2119}"/>
                    </a:ext>
                  </a:extLst>
                </p:cNvPr>
                <p:cNvSpPr/>
                <p:nvPr/>
              </p:nvSpPr>
              <p:spPr>
                <a:xfrm>
                  <a:off x="9468467" y="2639333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921C9F10-C79D-43FD-8598-A76AFFEA21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68467" y="2639333"/>
                  <a:ext cx="500585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F81C2EE5-B00C-4F4B-AF55-157DD74A2C2C}"/>
                    </a:ext>
                  </a:extLst>
                </p:cNvPr>
                <p:cNvSpPr/>
                <p:nvPr/>
              </p:nvSpPr>
              <p:spPr>
                <a:xfrm>
                  <a:off x="6278290" y="4668987"/>
                  <a:ext cx="104297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 = 4 V</a:t>
                  </a:r>
                </a:p>
              </p:txBody>
            </p:sp>
          </mc:Choice>
          <mc:Fallback xmlns="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F81C2EE5-B00C-4F4B-AF55-157DD74A2C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8290" y="4668987"/>
                  <a:ext cx="104297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8197" r="-4678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5901685C-A756-4F06-BA93-E2E7B8F35046}"/>
                </a:ext>
              </a:extLst>
            </p:cNvPr>
            <p:cNvGrpSpPr/>
            <p:nvPr/>
          </p:nvGrpSpPr>
          <p:grpSpPr>
            <a:xfrm rot="5400000">
              <a:off x="7549594" y="3043422"/>
              <a:ext cx="1593368" cy="1891680"/>
              <a:chOff x="8777690" y="3428998"/>
              <a:chExt cx="1593368" cy="1891680"/>
            </a:xfrm>
          </p:grpSpPr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6602D536-13D0-4BD4-8FC0-1F1211A946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77690" y="3428998"/>
                <a:ext cx="457200" cy="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>
                <a:extLst>
                  <a:ext uri="{FF2B5EF4-FFF2-40B4-BE49-F238E27FC236}">
                    <a16:creationId xmlns:a16="http://schemas.microsoft.com/office/drawing/2014/main" id="{540F7563-C38B-426D-8E38-AE6C8CD55C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13858" y="3428998"/>
                <a:ext cx="457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>
                <a:extLst>
                  <a:ext uri="{FF2B5EF4-FFF2-40B4-BE49-F238E27FC236}">
                    <a16:creationId xmlns:a16="http://schemas.microsoft.com/office/drawing/2014/main" id="{0741420D-E382-4815-BCCF-42C709E52383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A2F612CA-E929-449C-B075-688E1CDF24B8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9A760CFF-769F-412E-B8C1-35E274EF9A82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>
                <a:extLst>
                  <a:ext uri="{FF2B5EF4-FFF2-40B4-BE49-F238E27FC236}">
                    <a16:creationId xmlns:a16="http://schemas.microsoft.com/office/drawing/2014/main" id="{4FE7DA3B-CDAA-4BCB-866B-918B1BDE33B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91111" y="3857638"/>
                <a:ext cx="0" cy="14630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44AE6E4C-AC84-4A3C-ABF6-F7D6665FA186}"/>
                </a:ext>
              </a:extLst>
            </p:cNvPr>
            <p:cNvGrpSpPr/>
            <p:nvPr/>
          </p:nvGrpSpPr>
          <p:grpSpPr>
            <a:xfrm flipH="1">
              <a:off x="9143014" y="4776505"/>
              <a:ext cx="298207" cy="660991"/>
              <a:chOff x="4147623" y="3602364"/>
              <a:chExt cx="297702" cy="797860"/>
            </a:xfrm>
          </p:grpSpPr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A1ED1E71-2794-4E96-BB0A-F0F76EAF7585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7DFEC1D1-FC01-4DFB-BC0C-253FE464D6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DA01D75E-5356-4A33-BE42-F73F413E6B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F4E8ACFF-3B51-4980-9D7F-128C9B5BE75A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C3035947-30DC-413C-AB23-B181573353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DB2829E1-B923-4991-9879-EA7887461C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8EE0C2CC-D849-4255-88C4-791F2DAC1EE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343AF2F1-D176-4102-8CC1-0C3FAC1B02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8AAFE84F-6B24-4C07-8981-8D2986845B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EB82B3AD-B04D-47EC-9BE5-8B6F6C62A09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E470A68D-ECCA-48E1-A522-089EA09FD6DB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263790" y="5435037"/>
              <a:ext cx="0" cy="218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808EBC25-9B12-4215-BBAB-13AA898BFB78}"/>
                </a:ext>
              </a:extLst>
            </p:cNvPr>
            <p:cNvGrpSpPr/>
            <p:nvPr/>
          </p:nvGrpSpPr>
          <p:grpSpPr>
            <a:xfrm>
              <a:off x="7622664" y="4736318"/>
              <a:ext cx="373658" cy="217606"/>
              <a:chOff x="1360627" y="3631962"/>
              <a:chExt cx="373658" cy="217606"/>
            </a:xfrm>
          </p:grpSpPr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18365805-392F-4B76-B047-AE2703B4D85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C39EC4F6-2B9F-4853-9984-468353A4DC79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1018B9DD-05F7-47A3-8F9A-FC6FDCD125A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19914746-EEB1-4EC0-B8F2-C992DFE82D88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3B381B3A-65F9-46E5-900F-BABA1B5FD5A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2586465B-6299-46F3-8B08-04C9D15C5B19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B2EAC742-7ECF-4EAB-8D08-5B25254094C4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534293" y="1579499"/>
              <a:ext cx="0" cy="1481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E0556644-0DBB-4BE3-B7FC-3635D99367A3}"/>
                </a:ext>
              </a:extLst>
            </p:cNvPr>
            <p:cNvGrpSpPr/>
            <p:nvPr/>
          </p:nvGrpSpPr>
          <p:grpSpPr>
            <a:xfrm>
              <a:off x="7216940" y="4126270"/>
              <a:ext cx="365760" cy="128268"/>
              <a:chOff x="1360627" y="3631962"/>
              <a:chExt cx="365760" cy="128268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DDDCEA50-548D-409A-9D3A-922C637A78E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3EC3DFA3-5BD7-419F-9C8B-6E26AB3521A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F8D7F730-2476-4A73-9BE0-BF1AC6B6479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7" name="Straight Connector 216">
                <a:extLst>
                  <a:ext uri="{FF2B5EF4-FFF2-40B4-BE49-F238E27FC236}">
                    <a16:creationId xmlns:a16="http://schemas.microsoft.com/office/drawing/2014/main" id="{397E6C7A-F082-4C73-82CB-613D5D065EE9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C4CBF21F-28BB-415F-B4AC-D4FFBCD68493}"/>
                    </a:ext>
                  </a:extLst>
                </p:cNvPr>
                <p:cNvSpPr/>
                <p:nvPr/>
              </p:nvSpPr>
              <p:spPr>
                <a:xfrm>
                  <a:off x="7224032" y="484611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C4CBF21F-28BB-415F-B4AC-D4FFBCD6849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24032" y="4846113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D8D6FFF-6B79-4D77-B06F-3C7EEB75E430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8539766" y="4913671"/>
              <a:ext cx="0" cy="1463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9AF6AF7C-28A9-47D4-B9FC-4A151FD002F6}"/>
                </a:ext>
              </a:extLst>
            </p:cNvPr>
            <p:cNvGrpSpPr/>
            <p:nvPr/>
          </p:nvGrpSpPr>
          <p:grpSpPr>
            <a:xfrm rot="10800000">
              <a:off x="9143015" y="2546024"/>
              <a:ext cx="298207" cy="660991"/>
              <a:chOff x="4147623" y="3602364"/>
              <a:chExt cx="297702" cy="797860"/>
            </a:xfrm>
          </p:grpSpPr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7F184DA3-5905-4487-9128-9E822A4118AA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7CBFFA48-71DB-4FDA-B291-DAFAD0392D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7D7F6358-EC3A-4065-8C6B-9265C33864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1661842F-43A8-415A-8129-CC84337F6C8A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CF7AFE27-D481-471B-BBEA-F4A544C87F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659661AC-CA18-46EB-862F-38F7EFAD55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72445C3D-D098-4997-AF86-331553C357E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0AD255C5-EA2A-4215-B5AD-51352710CB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49828461-B318-40EB-809D-F82B068841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B3CF0848-A06B-48ED-8ECE-C942E629204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C2461B96-694E-46DF-92E3-6478A9353B75}"/>
                </a:ext>
              </a:extLst>
            </p:cNvPr>
            <p:cNvGrpSpPr/>
            <p:nvPr/>
          </p:nvGrpSpPr>
          <p:grpSpPr>
            <a:xfrm>
              <a:off x="6296760" y="2308054"/>
              <a:ext cx="1684518" cy="1507053"/>
              <a:chOff x="2795676" y="3260749"/>
              <a:chExt cx="1684518" cy="1507053"/>
            </a:xfrm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D68C056F-DC8C-42C9-A896-C5051E500AE5}"/>
                  </a:ext>
                </a:extLst>
              </p:cNvPr>
              <p:cNvGrpSpPr/>
              <p:nvPr/>
            </p:nvGrpSpPr>
            <p:grpSpPr>
              <a:xfrm>
                <a:off x="3752155" y="3260749"/>
                <a:ext cx="728039" cy="1507053"/>
                <a:chOff x="3680009" y="3833148"/>
                <a:chExt cx="728039" cy="1507053"/>
              </a:xfrm>
            </p:grpSpPr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F67B9319-8595-41EB-9F7C-0565A50DDD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8314" y="3833148"/>
                  <a:ext cx="0" cy="10149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0E5EEE4A-3A57-4A20-B11C-E4B74D916236}"/>
                    </a:ext>
                  </a:extLst>
                </p:cNvPr>
                <p:cNvGrpSpPr/>
                <p:nvPr/>
              </p:nvGrpSpPr>
              <p:grpSpPr>
                <a:xfrm>
                  <a:off x="3680009" y="4607059"/>
                  <a:ext cx="728039" cy="733142"/>
                  <a:chOff x="3683707" y="4488225"/>
                  <a:chExt cx="728039" cy="733142"/>
                </a:xfrm>
              </p:grpSpPr>
              <p:grpSp>
                <p:nvGrpSpPr>
                  <p:cNvPr id="197" name="Group 196">
                    <a:extLst>
                      <a:ext uri="{FF2B5EF4-FFF2-40B4-BE49-F238E27FC236}">
                        <a16:creationId xmlns:a16="http://schemas.microsoft.com/office/drawing/2014/main" id="{CCEBAF47-BD0A-4AD3-8792-C9106E29039C}"/>
                      </a:ext>
                    </a:extLst>
                  </p:cNvPr>
                  <p:cNvGrpSpPr/>
                  <p:nvPr/>
                </p:nvGrpSpPr>
                <p:grpSpPr>
                  <a:xfrm>
                    <a:off x="4038088" y="4733635"/>
                    <a:ext cx="373658" cy="217606"/>
                    <a:chOff x="1360627" y="3631962"/>
                    <a:chExt cx="373658" cy="217606"/>
                  </a:xfrm>
                </p:grpSpPr>
                <p:grpSp>
                  <p:nvGrpSpPr>
                    <p:cNvPr id="200" name="Group 199">
                      <a:extLst>
                        <a:ext uri="{FF2B5EF4-FFF2-40B4-BE49-F238E27FC236}">
                          <a16:creationId xmlns:a16="http://schemas.microsoft.com/office/drawing/2014/main" id="{F9AA08F1-3786-41A4-97E9-8D46095B0BB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0627" y="3631962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4" name="Straight Connector 203">
                        <a:extLst>
                          <a:ext uri="{FF2B5EF4-FFF2-40B4-BE49-F238E27FC236}">
                            <a16:creationId xmlns:a16="http://schemas.microsoft.com/office/drawing/2014/main" id="{3DF7BFA5-C1A8-4A50-BEB6-FEEEFBBC803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5" name="Straight Connector 204">
                        <a:extLst>
                          <a:ext uri="{FF2B5EF4-FFF2-40B4-BE49-F238E27FC236}">
                            <a16:creationId xmlns:a16="http://schemas.microsoft.com/office/drawing/2014/main" id="{68AEFF9C-61E8-4AA8-B882-A90D2E18DA50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1" name="Group 200">
                      <a:extLst>
                        <a:ext uri="{FF2B5EF4-FFF2-40B4-BE49-F238E27FC236}">
                          <a16:creationId xmlns:a16="http://schemas.microsoft.com/office/drawing/2014/main" id="{C70B7372-0A83-4DFA-9F01-42088E5CC2C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8525" y="3777633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2" name="Straight Connector 201">
                        <a:extLst>
                          <a:ext uri="{FF2B5EF4-FFF2-40B4-BE49-F238E27FC236}">
                            <a16:creationId xmlns:a16="http://schemas.microsoft.com/office/drawing/2014/main" id="{5275463E-AEFE-40BD-85DB-EEF5B683AB46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3" name="Straight Connector 202">
                        <a:extLst>
                          <a:ext uri="{FF2B5EF4-FFF2-40B4-BE49-F238E27FC236}">
                            <a16:creationId xmlns:a16="http://schemas.microsoft.com/office/drawing/2014/main" id="{6FC1257F-688C-4508-9939-9F3BCCA802BF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8" name="Rectangle 197">
                        <a:extLst>
                          <a:ext uri="{FF2B5EF4-FFF2-40B4-BE49-F238E27FC236}">
                            <a16:creationId xmlns:a16="http://schemas.microsoft.com/office/drawing/2014/main" id="{4C562428-2D67-4759-939F-8155EED20A1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698913" y="4488225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98" name="Rectangle 197">
                        <a:extLst>
                          <a:ext uri="{FF2B5EF4-FFF2-40B4-BE49-F238E27FC236}">
                            <a16:creationId xmlns:a16="http://schemas.microsoft.com/office/drawing/2014/main" id="{4C562428-2D67-4759-939F-8155EED20A14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698913" y="4488225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9" name="Rectangle 198">
                        <a:extLst>
                          <a:ext uri="{FF2B5EF4-FFF2-40B4-BE49-F238E27FC236}">
                            <a16:creationId xmlns:a16="http://schemas.microsoft.com/office/drawing/2014/main" id="{BE75674A-AD94-43C1-968A-EE476667577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683707" y="4852035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99" name="Rectangle 198">
                        <a:extLst>
                          <a:ext uri="{FF2B5EF4-FFF2-40B4-BE49-F238E27FC236}">
                            <a16:creationId xmlns:a16="http://schemas.microsoft.com/office/drawing/2014/main" id="{BE75674A-AD94-43C1-968A-EE476667577E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683707" y="4852035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89B32579-8579-471D-A593-99B92E2AB506}"/>
                      </a:ext>
                    </a:extLst>
                  </p:cNvPr>
                  <p:cNvSpPr/>
                  <p:nvPr/>
                </p:nvSpPr>
                <p:spPr>
                  <a:xfrm>
                    <a:off x="2795676" y="4204817"/>
                    <a:ext cx="132792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=10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89B32579-8579-471D-A593-99B92E2AB50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95676" y="4204817"/>
                    <a:ext cx="1327928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A320118F-A552-4780-A247-9205746BE5AE}"/>
                </a:ext>
              </a:extLst>
            </p:cNvPr>
            <p:cNvCxnSpPr>
              <a:cxnSpLocks/>
            </p:cNvCxnSpPr>
            <p:nvPr/>
          </p:nvCxnSpPr>
          <p:spPr>
            <a:xfrm>
              <a:off x="9264783" y="2310049"/>
              <a:ext cx="0" cy="2377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F66AA23E-0851-48E2-BDF8-9A7CD29A4AE6}"/>
                </a:ext>
              </a:extLst>
            </p:cNvPr>
            <p:cNvCxnSpPr/>
            <p:nvPr/>
          </p:nvCxnSpPr>
          <p:spPr>
            <a:xfrm rot="5400000">
              <a:off x="7208214" y="4141958"/>
              <a:ext cx="11887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CB4430CB-3723-4A65-B603-F49EF34277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09482" y="4959545"/>
              <a:ext cx="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EB609DB5-A651-4F5A-9737-F5D2D74AB86D}"/>
                </a:ext>
              </a:extLst>
            </p:cNvPr>
            <p:cNvCxnSpPr>
              <a:cxnSpLocks/>
            </p:cNvCxnSpPr>
            <p:nvPr/>
          </p:nvCxnSpPr>
          <p:spPr>
            <a:xfrm>
              <a:off x="9349400" y="3204343"/>
              <a:ext cx="1987" cy="3261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CD13D9F0-862C-4C6F-8E4B-0B0D7723127B}"/>
                    </a:ext>
                  </a:extLst>
                </p:cNvPr>
                <p:cNvSpPr/>
                <p:nvPr/>
              </p:nvSpPr>
              <p:spPr>
                <a:xfrm>
                  <a:off x="8784146" y="4341171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CD13D9F0-862C-4C6F-8E4B-0B0D7723127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84146" y="4341171"/>
                  <a:ext cx="43569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6C0930DE-7D94-47FB-8E86-DDA9AD5881E2}"/>
                    </a:ext>
                  </a:extLst>
                </p:cNvPr>
                <p:cNvSpPr/>
                <p:nvPr/>
              </p:nvSpPr>
              <p:spPr>
                <a:xfrm>
                  <a:off x="8112997" y="4041994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6C0930DE-7D94-47FB-8E86-DDA9AD5881E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12997" y="4041994"/>
                  <a:ext cx="440057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C0351714-2A6E-4390-86AB-A237823B85A9}"/>
                </a:ext>
              </a:extLst>
            </p:cNvPr>
            <p:cNvCxnSpPr>
              <a:cxnSpLocks/>
            </p:cNvCxnSpPr>
            <p:nvPr/>
          </p:nvCxnSpPr>
          <p:spPr>
            <a:xfrm>
              <a:off x="9206719" y="4435311"/>
              <a:ext cx="2129" cy="2743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8C26FB46-2A60-4085-9580-2D451D185119}"/>
                    </a:ext>
                  </a:extLst>
                </p:cNvPr>
                <p:cNvSpPr/>
                <p:nvPr/>
              </p:nvSpPr>
              <p:spPr>
                <a:xfrm>
                  <a:off x="9317363" y="3138372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8C26FB46-2A60-4085-9580-2D451D1851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17363" y="3138372"/>
                  <a:ext cx="431721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2" name="Straight Arrow Connector 151">
              <a:extLst>
                <a:ext uri="{FF2B5EF4-FFF2-40B4-BE49-F238E27FC236}">
                  <a16:creationId xmlns:a16="http://schemas.microsoft.com/office/drawing/2014/main" id="{C9DF4287-C102-43B4-9CA7-6F3914807B90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8270235" y="3879720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955C382A-EF44-4416-B746-E088B2BFF561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7400438" y="4007871"/>
              <a:ext cx="0" cy="118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48D6C3CC-8F8C-4081-879F-0A72574FC614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9653328" y="3253368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03F25E8D-0839-482B-93E1-8978108A0C6F}"/>
              </a:ext>
            </a:extLst>
          </p:cNvPr>
          <p:cNvSpPr txBox="1">
            <a:spLocks/>
          </p:cNvSpPr>
          <p:nvPr/>
        </p:nvSpPr>
        <p:spPr>
          <a:xfrm>
            <a:off x="6638935" y="3801436"/>
            <a:ext cx="1215768" cy="436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baseline="-25000" dirty="0"/>
              <a:t>C </a:t>
            </a:r>
            <a:r>
              <a:rPr lang="en-US" sz="2400" dirty="0"/>
              <a:t>= </a:t>
            </a:r>
            <a:r>
              <a:rPr lang="el-GR" sz="2400" dirty="0"/>
              <a:t>β </a:t>
            </a:r>
            <a:r>
              <a:rPr lang="en-US" sz="2400" dirty="0"/>
              <a:t> I</a:t>
            </a:r>
            <a:r>
              <a:rPr lang="en-US" sz="2400" baseline="-25000" dirty="0"/>
              <a:t>B</a:t>
            </a:r>
            <a:endParaRPr lang="en-US" sz="2400" dirty="0"/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F2CB7288-6201-4E74-8617-F3ABEC294F2F}"/>
              </a:ext>
            </a:extLst>
          </p:cNvPr>
          <p:cNvSpPr txBox="1">
            <a:spLocks/>
          </p:cNvSpPr>
          <p:nvPr/>
        </p:nvSpPr>
        <p:spPr>
          <a:xfrm>
            <a:off x="7709610" y="3828879"/>
            <a:ext cx="2300139" cy="436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= 100 * 100</a:t>
            </a:r>
            <a:r>
              <a:rPr lang="el-GR" sz="2400" dirty="0"/>
              <a:t> μ</a:t>
            </a:r>
            <a:r>
              <a:rPr lang="en-US" sz="2400" dirty="0"/>
              <a:t>A</a:t>
            </a:r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016D7613-8EDD-468C-BF4A-D2F11369A21E}"/>
              </a:ext>
            </a:extLst>
          </p:cNvPr>
          <p:cNvSpPr txBox="1">
            <a:spLocks/>
          </p:cNvSpPr>
          <p:nvPr/>
        </p:nvSpPr>
        <p:spPr>
          <a:xfrm>
            <a:off x="9716876" y="3850734"/>
            <a:ext cx="1398032" cy="4141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= 10</a:t>
            </a:r>
            <a:r>
              <a:rPr lang="el-GR" sz="2400" dirty="0"/>
              <a:t> </a:t>
            </a:r>
            <a:r>
              <a:rPr lang="en-US" sz="2400" dirty="0"/>
              <a:t>mA</a:t>
            </a: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8BD235FB-795A-4C6A-AAEE-041F2ECCA28B}"/>
              </a:ext>
            </a:extLst>
          </p:cNvPr>
          <p:cNvSpPr txBox="1">
            <a:spLocks/>
          </p:cNvSpPr>
          <p:nvPr/>
        </p:nvSpPr>
        <p:spPr>
          <a:xfrm>
            <a:off x="8341196" y="5003783"/>
            <a:ext cx="1859707" cy="398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= 10.1</a:t>
            </a:r>
            <a:r>
              <a:rPr lang="el-GR" sz="2400" dirty="0"/>
              <a:t> </a:t>
            </a:r>
            <a:r>
              <a:rPr lang="en-US" sz="2400" dirty="0"/>
              <a:t>mA</a:t>
            </a:r>
          </a:p>
        </p:txBody>
      </p:sp>
      <p:sp>
        <p:nvSpPr>
          <p:cNvPr id="94" name="Title 1">
            <a:extLst>
              <a:ext uri="{FF2B5EF4-FFF2-40B4-BE49-F238E27FC236}">
                <a16:creationId xmlns:a16="http://schemas.microsoft.com/office/drawing/2014/main" id="{58F10935-2D40-4081-836E-1505D36F4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15" y="365125"/>
            <a:ext cx="11150456" cy="1325563"/>
          </a:xfrm>
        </p:spPr>
        <p:txBody>
          <a:bodyPr/>
          <a:lstStyle/>
          <a:p>
            <a:r>
              <a:rPr lang="en-US" dirty="0"/>
              <a:t>Practice Problem 3</a:t>
            </a:r>
            <a:br>
              <a:rPr lang="en-US" dirty="0"/>
            </a:br>
            <a:r>
              <a:rPr lang="en-US" dirty="0"/>
              <a:t>Common Base Amplifier Circuit Design</a:t>
            </a:r>
          </a:p>
        </p:txBody>
      </p:sp>
    </p:spTree>
    <p:extLst>
      <p:ext uri="{BB962C8B-B14F-4D97-AF65-F5344CB8AC3E}">
        <p14:creationId xmlns:p14="http://schemas.microsoft.com/office/powerpoint/2010/main" val="179543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10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861501" y="1623333"/>
            <a:ext cx="10768439" cy="11792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Given the circuit below, if I</a:t>
            </a:r>
            <a:r>
              <a:rPr lang="en-US" sz="2400" baseline="-25000" dirty="0"/>
              <a:t>B</a:t>
            </a:r>
            <a:r>
              <a:rPr lang="en-US" sz="2400" dirty="0"/>
              <a:t> = 100 </a:t>
            </a:r>
            <a:r>
              <a:rPr lang="el-GR" sz="2400" dirty="0"/>
              <a:t>μ</a:t>
            </a:r>
            <a:r>
              <a:rPr lang="en-US" sz="2400" dirty="0"/>
              <a:t>A, calculate what the resistors should be used to bias the circuit so that </a:t>
            </a: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 equals 5 Volts.  Assume that </a:t>
            </a:r>
            <a:r>
              <a:rPr lang="el-GR" sz="2400" dirty="0"/>
              <a:t>β</a:t>
            </a:r>
            <a:r>
              <a:rPr lang="en-US" sz="2400" dirty="0"/>
              <a:t> = 100, and that the turn-on voltage of the forward biased p-n junction is 0.7 V. </a:t>
            </a: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F21B3C94-F9C9-48B0-B7BF-61701AF43380}"/>
              </a:ext>
            </a:extLst>
          </p:cNvPr>
          <p:cNvSpPr txBox="1">
            <a:spLocks/>
          </p:cNvSpPr>
          <p:nvPr/>
        </p:nvSpPr>
        <p:spPr>
          <a:xfrm>
            <a:off x="5595946" y="4689371"/>
            <a:ext cx="3854460" cy="470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We can calculate R</a:t>
            </a:r>
            <a:r>
              <a:rPr lang="en-US" sz="2400" baseline="-25000" dirty="0"/>
              <a:t>C</a:t>
            </a:r>
            <a:r>
              <a:rPr lang="en-US" sz="2400" dirty="0"/>
              <a:t>.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2A5F4D5B-2A8A-4B67-AE39-7646AA7C08C0}"/>
              </a:ext>
            </a:extLst>
          </p:cNvPr>
          <p:cNvGrpSpPr/>
          <p:nvPr/>
        </p:nvGrpSpPr>
        <p:grpSpPr>
          <a:xfrm>
            <a:off x="340012" y="2973908"/>
            <a:ext cx="4104282" cy="3344991"/>
            <a:chOff x="6278290" y="2308054"/>
            <a:chExt cx="4104282" cy="33449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6F83773B-3F58-4868-BE24-4844EA405343}"/>
                    </a:ext>
                  </a:extLst>
                </p:cNvPr>
                <p:cNvSpPr/>
                <p:nvPr/>
              </p:nvSpPr>
              <p:spPr>
                <a:xfrm>
                  <a:off x="9735215" y="328044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6F83773B-3F58-4868-BE24-4844EA40534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35215" y="328044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DB76CD16-8D16-48EC-A425-3BDC9622382C}"/>
                    </a:ext>
                  </a:extLst>
                </p:cNvPr>
                <p:cNvSpPr/>
                <p:nvPr/>
              </p:nvSpPr>
              <p:spPr>
                <a:xfrm>
                  <a:off x="9401944" y="4955399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DB76CD16-8D16-48EC-A425-3BDC962238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01944" y="4955399"/>
                  <a:ext cx="50456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4EB6270E-644D-46C0-AC06-D7A2398C0493}"/>
                    </a:ext>
                  </a:extLst>
                </p:cNvPr>
                <p:cNvSpPr/>
                <p:nvPr/>
              </p:nvSpPr>
              <p:spPr>
                <a:xfrm>
                  <a:off x="7198789" y="447730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4EB6270E-644D-46C0-AC06-D7A2398C049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8789" y="4477305"/>
                  <a:ext cx="41069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921C9F10-C79D-43FD-8598-A76AFFEA2119}"/>
                    </a:ext>
                  </a:extLst>
                </p:cNvPr>
                <p:cNvSpPr/>
                <p:nvPr/>
              </p:nvSpPr>
              <p:spPr>
                <a:xfrm>
                  <a:off x="9468467" y="2639333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921C9F10-C79D-43FD-8598-A76AFFEA21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68467" y="2639333"/>
                  <a:ext cx="500585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F81C2EE5-B00C-4F4B-AF55-157DD74A2C2C}"/>
                    </a:ext>
                  </a:extLst>
                </p:cNvPr>
                <p:cNvSpPr/>
                <p:nvPr/>
              </p:nvSpPr>
              <p:spPr>
                <a:xfrm>
                  <a:off x="6278290" y="4668987"/>
                  <a:ext cx="104297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 = 4 V</a:t>
                  </a:r>
                </a:p>
              </p:txBody>
            </p:sp>
          </mc:Choice>
          <mc:Fallback xmlns="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F81C2EE5-B00C-4F4B-AF55-157DD74A2C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8290" y="4668987"/>
                  <a:ext cx="104297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8197" r="-4678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5901685C-A756-4F06-BA93-E2E7B8F35046}"/>
                </a:ext>
              </a:extLst>
            </p:cNvPr>
            <p:cNvGrpSpPr/>
            <p:nvPr/>
          </p:nvGrpSpPr>
          <p:grpSpPr>
            <a:xfrm rot="5400000">
              <a:off x="7549594" y="3043422"/>
              <a:ext cx="1593368" cy="1891680"/>
              <a:chOff x="8777690" y="3428998"/>
              <a:chExt cx="1593368" cy="1891680"/>
            </a:xfrm>
          </p:grpSpPr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6602D536-13D0-4BD4-8FC0-1F1211A946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77690" y="3428998"/>
                <a:ext cx="457200" cy="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>
                <a:extLst>
                  <a:ext uri="{FF2B5EF4-FFF2-40B4-BE49-F238E27FC236}">
                    <a16:creationId xmlns:a16="http://schemas.microsoft.com/office/drawing/2014/main" id="{540F7563-C38B-426D-8E38-AE6C8CD55C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13858" y="3428998"/>
                <a:ext cx="457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>
                <a:extLst>
                  <a:ext uri="{FF2B5EF4-FFF2-40B4-BE49-F238E27FC236}">
                    <a16:creationId xmlns:a16="http://schemas.microsoft.com/office/drawing/2014/main" id="{0741420D-E382-4815-BCCF-42C709E52383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A2F612CA-E929-449C-B075-688E1CDF24B8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9A760CFF-769F-412E-B8C1-35E274EF9A82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>
                <a:extLst>
                  <a:ext uri="{FF2B5EF4-FFF2-40B4-BE49-F238E27FC236}">
                    <a16:creationId xmlns:a16="http://schemas.microsoft.com/office/drawing/2014/main" id="{4FE7DA3B-CDAA-4BCB-866B-918B1BDE33B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91111" y="3857638"/>
                <a:ext cx="0" cy="14630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44AE6E4C-AC84-4A3C-ABF6-F7D6665FA186}"/>
                </a:ext>
              </a:extLst>
            </p:cNvPr>
            <p:cNvGrpSpPr/>
            <p:nvPr/>
          </p:nvGrpSpPr>
          <p:grpSpPr>
            <a:xfrm flipH="1">
              <a:off x="9143014" y="4776505"/>
              <a:ext cx="298207" cy="660991"/>
              <a:chOff x="4147623" y="3602364"/>
              <a:chExt cx="297702" cy="797860"/>
            </a:xfrm>
          </p:grpSpPr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A1ED1E71-2794-4E96-BB0A-F0F76EAF7585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7DFEC1D1-FC01-4DFB-BC0C-253FE464D6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DA01D75E-5356-4A33-BE42-F73F413E6B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F4E8ACFF-3B51-4980-9D7F-128C9B5BE75A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C3035947-30DC-413C-AB23-B181573353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DB2829E1-B923-4991-9879-EA7887461C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8EE0C2CC-D849-4255-88C4-791F2DAC1EE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343AF2F1-D176-4102-8CC1-0C3FAC1B02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8AAFE84F-6B24-4C07-8981-8D2986845B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EB82B3AD-B04D-47EC-9BE5-8B6F6C62A09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E470A68D-ECCA-48E1-A522-089EA09FD6DB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263790" y="5435037"/>
              <a:ext cx="0" cy="218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808EBC25-9B12-4215-BBAB-13AA898BFB78}"/>
                </a:ext>
              </a:extLst>
            </p:cNvPr>
            <p:cNvGrpSpPr/>
            <p:nvPr/>
          </p:nvGrpSpPr>
          <p:grpSpPr>
            <a:xfrm>
              <a:off x="7622664" y="4736318"/>
              <a:ext cx="373658" cy="217606"/>
              <a:chOff x="1360627" y="3631962"/>
              <a:chExt cx="373658" cy="217606"/>
            </a:xfrm>
          </p:grpSpPr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18365805-392F-4B76-B047-AE2703B4D85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C39EC4F6-2B9F-4853-9984-468353A4DC79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1018B9DD-05F7-47A3-8F9A-FC6FDCD125A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19914746-EEB1-4EC0-B8F2-C992DFE82D88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3B381B3A-65F9-46E5-900F-BABA1B5FD5A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2586465B-6299-46F3-8B08-04C9D15C5B19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B2EAC742-7ECF-4EAB-8D08-5B25254094C4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534293" y="1579499"/>
              <a:ext cx="0" cy="1481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E0556644-0DBB-4BE3-B7FC-3635D99367A3}"/>
                </a:ext>
              </a:extLst>
            </p:cNvPr>
            <p:cNvGrpSpPr/>
            <p:nvPr/>
          </p:nvGrpSpPr>
          <p:grpSpPr>
            <a:xfrm>
              <a:off x="7216940" y="4126270"/>
              <a:ext cx="365760" cy="128268"/>
              <a:chOff x="1360627" y="3631962"/>
              <a:chExt cx="365760" cy="128268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DDDCEA50-548D-409A-9D3A-922C637A78E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3EC3DFA3-5BD7-419F-9C8B-6E26AB3521A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F8D7F730-2476-4A73-9BE0-BF1AC6B6479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7" name="Straight Connector 216">
                <a:extLst>
                  <a:ext uri="{FF2B5EF4-FFF2-40B4-BE49-F238E27FC236}">
                    <a16:creationId xmlns:a16="http://schemas.microsoft.com/office/drawing/2014/main" id="{397E6C7A-F082-4C73-82CB-613D5D065EE9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C4CBF21F-28BB-415F-B4AC-D4FFBCD68493}"/>
                    </a:ext>
                  </a:extLst>
                </p:cNvPr>
                <p:cNvSpPr/>
                <p:nvPr/>
              </p:nvSpPr>
              <p:spPr>
                <a:xfrm>
                  <a:off x="7224032" y="484611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C4CBF21F-28BB-415F-B4AC-D4FFBCD6849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24032" y="4846113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D8D6FFF-6B79-4D77-B06F-3C7EEB75E430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8539766" y="4913671"/>
              <a:ext cx="0" cy="1463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9AF6AF7C-28A9-47D4-B9FC-4A151FD002F6}"/>
                </a:ext>
              </a:extLst>
            </p:cNvPr>
            <p:cNvGrpSpPr/>
            <p:nvPr/>
          </p:nvGrpSpPr>
          <p:grpSpPr>
            <a:xfrm rot="10800000">
              <a:off x="9143015" y="2546024"/>
              <a:ext cx="298207" cy="660991"/>
              <a:chOff x="4147623" y="3602364"/>
              <a:chExt cx="297702" cy="797860"/>
            </a:xfrm>
          </p:grpSpPr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7F184DA3-5905-4487-9128-9E822A4118AA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7CBFFA48-71DB-4FDA-B291-DAFAD0392D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7D7F6358-EC3A-4065-8C6B-9265C33864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1661842F-43A8-415A-8129-CC84337F6C8A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CF7AFE27-D481-471B-BBEA-F4A544C87F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659661AC-CA18-46EB-862F-38F7EFAD55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72445C3D-D098-4997-AF86-331553C357E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0AD255C5-EA2A-4215-B5AD-51352710CB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49828461-B318-40EB-809D-F82B068841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B3CF0848-A06B-48ED-8ECE-C942E629204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C2461B96-694E-46DF-92E3-6478A9353B75}"/>
                </a:ext>
              </a:extLst>
            </p:cNvPr>
            <p:cNvGrpSpPr/>
            <p:nvPr/>
          </p:nvGrpSpPr>
          <p:grpSpPr>
            <a:xfrm>
              <a:off x="6296760" y="2308054"/>
              <a:ext cx="1684518" cy="1507053"/>
              <a:chOff x="2795676" y="3260749"/>
              <a:chExt cx="1684518" cy="1507053"/>
            </a:xfrm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D68C056F-DC8C-42C9-A896-C5051E500AE5}"/>
                  </a:ext>
                </a:extLst>
              </p:cNvPr>
              <p:cNvGrpSpPr/>
              <p:nvPr/>
            </p:nvGrpSpPr>
            <p:grpSpPr>
              <a:xfrm>
                <a:off x="3752155" y="3260749"/>
                <a:ext cx="728039" cy="1507053"/>
                <a:chOff x="3680009" y="3833148"/>
                <a:chExt cx="728039" cy="1507053"/>
              </a:xfrm>
            </p:grpSpPr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F67B9319-8595-41EB-9F7C-0565A50DDD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8314" y="3833148"/>
                  <a:ext cx="0" cy="10149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0E5EEE4A-3A57-4A20-B11C-E4B74D916236}"/>
                    </a:ext>
                  </a:extLst>
                </p:cNvPr>
                <p:cNvGrpSpPr/>
                <p:nvPr/>
              </p:nvGrpSpPr>
              <p:grpSpPr>
                <a:xfrm>
                  <a:off x="3680009" y="4607059"/>
                  <a:ext cx="728039" cy="733142"/>
                  <a:chOff x="3683707" y="4488225"/>
                  <a:chExt cx="728039" cy="733142"/>
                </a:xfrm>
              </p:grpSpPr>
              <p:grpSp>
                <p:nvGrpSpPr>
                  <p:cNvPr id="197" name="Group 196">
                    <a:extLst>
                      <a:ext uri="{FF2B5EF4-FFF2-40B4-BE49-F238E27FC236}">
                        <a16:creationId xmlns:a16="http://schemas.microsoft.com/office/drawing/2014/main" id="{CCEBAF47-BD0A-4AD3-8792-C9106E29039C}"/>
                      </a:ext>
                    </a:extLst>
                  </p:cNvPr>
                  <p:cNvGrpSpPr/>
                  <p:nvPr/>
                </p:nvGrpSpPr>
                <p:grpSpPr>
                  <a:xfrm>
                    <a:off x="4038088" y="4733635"/>
                    <a:ext cx="373658" cy="217606"/>
                    <a:chOff x="1360627" y="3631962"/>
                    <a:chExt cx="373658" cy="217606"/>
                  </a:xfrm>
                </p:grpSpPr>
                <p:grpSp>
                  <p:nvGrpSpPr>
                    <p:cNvPr id="200" name="Group 199">
                      <a:extLst>
                        <a:ext uri="{FF2B5EF4-FFF2-40B4-BE49-F238E27FC236}">
                          <a16:creationId xmlns:a16="http://schemas.microsoft.com/office/drawing/2014/main" id="{F9AA08F1-3786-41A4-97E9-8D46095B0BB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0627" y="3631962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4" name="Straight Connector 203">
                        <a:extLst>
                          <a:ext uri="{FF2B5EF4-FFF2-40B4-BE49-F238E27FC236}">
                            <a16:creationId xmlns:a16="http://schemas.microsoft.com/office/drawing/2014/main" id="{3DF7BFA5-C1A8-4A50-BEB6-FEEEFBBC803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5" name="Straight Connector 204">
                        <a:extLst>
                          <a:ext uri="{FF2B5EF4-FFF2-40B4-BE49-F238E27FC236}">
                            <a16:creationId xmlns:a16="http://schemas.microsoft.com/office/drawing/2014/main" id="{68AEFF9C-61E8-4AA8-B882-A90D2E18DA50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1" name="Group 200">
                      <a:extLst>
                        <a:ext uri="{FF2B5EF4-FFF2-40B4-BE49-F238E27FC236}">
                          <a16:creationId xmlns:a16="http://schemas.microsoft.com/office/drawing/2014/main" id="{C70B7372-0A83-4DFA-9F01-42088E5CC2C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8525" y="3777633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2" name="Straight Connector 201">
                        <a:extLst>
                          <a:ext uri="{FF2B5EF4-FFF2-40B4-BE49-F238E27FC236}">
                            <a16:creationId xmlns:a16="http://schemas.microsoft.com/office/drawing/2014/main" id="{5275463E-AEFE-40BD-85DB-EEF5B683AB46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3" name="Straight Connector 202">
                        <a:extLst>
                          <a:ext uri="{FF2B5EF4-FFF2-40B4-BE49-F238E27FC236}">
                            <a16:creationId xmlns:a16="http://schemas.microsoft.com/office/drawing/2014/main" id="{6FC1257F-688C-4508-9939-9F3BCCA802BF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8" name="Rectangle 197">
                        <a:extLst>
                          <a:ext uri="{FF2B5EF4-FFF2-40B4-BE49-F238E27FC236}">
                            <a16:creationId xmlns:a16="http://schemas.microsoft.com/office/drawing/2014/main" id="{4C562428-2D67-4759-939F-8155EED20A1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698913" y="4488225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98" name="Rectangle 197">
                        <a:extLst>
                          <a:ext uri="{FF2B5EF4-FFF2-40B4-BE49-F238E27FC236}">
                            <a16:creationId xmlns:a16="http://schemas.microsoft.com/office/drawing/2014/main" id="{4C562428-2D67-4759-939F-8155EED20A14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698913" y="4488225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9" name="Rectangle 198">
                        <a:extLst>
                          <a:ext uri="{FF2B5EF4-FFF2-40B4-BE49-F238E27FC236}">
                            <a16:creationId xmlns:a16="http://schemas.microsoft.com/office/drawing/2014/main" id="{BE75674A-AD94-43C1-968A-EE476667577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683707" y="4852035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99" name="Rectangle 198">
                        <a:extLst>
                          <a:ext uri="{FF2B5EF4-FFF2-40B4-BE49-F238E27FC236}">
                            <a16:creationId xmlns:a16="http://schemas.microsoft.com/office/drawing/2014/main" id="{BE75674A-AD94-43C1-968A-EE476667577E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683707" y="4852035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89B32579-8579-471D-A593-99B92E2AB506}"/>
                      </a:ext>
                    </a:extLst>
                  </p:cNvPr>
                  <p:cNvSpPr/>
                  <p:nvPr/>
                </p:nvSpPr>
                <p:spPr>
                  <a:xfrm>
                    <a:off x="2795676" y="4204817"/>
                    <a:ext cx="132792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=10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89B32579-8579-471D-A593-99B92E2AB50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95676" y="4204817"/>
                    <a:ext cx="1327928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A320118F-A552-4780-A247-9205746BE5AE}"/>
                </a:ext>
              </a:extLst>
            </p:cNvPr>
            <p:cNvCxnSpPr>
              <a:cxnSpLocks/>
            </p:cNvCxnSpPr>
            <p:nvPr/>
          </p:nvCxnSpPr>
          <p:spPr>
            <a:xfrm>
              <a:off x="9264783" y="2310049"/>
              <a:ext cx="0" cy="2377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F66AA23E-0851-48E2-BDF8-9A7CD29A4AE6}"/>
                </a:ext>
              </a:extLst>
            </p:cNvPr>
            <p:cNvCxnSpPr/>
            <p:nvPr/>
          </p:nvCxnSpPr>
          <p:spPr>
            <a:xfrm rot="5400000">
              <a:off x="7208214" y="4141958"/>
              <a:ext cx="11887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CB4430CB-3723-4A65-B603-F49EF34277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09482" y="4959545"/>
              <a:ext cx="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EB609DB5-A651-4F5A-9737-F5D2D74AB86D}"/>
                </a:ext>
              </a:extLst>
            </p:cNvPr>
            <p:cNvCxnSpPr>
              <a:cxnSpLocks/>
            </p:cNvCxnSpPr>
            <p:nvPr/>
          </p:nvCxnSpPr>
          <p:spPr>
            <a:xfrm>
              <a:off x="9349400" y="3204343"/>
              <a:ext cx="1987" cy="3261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CD13D9F0-862C-4C6F-8E4B-0B0D7723127B}"/>
                    </a:ext>
                  </a:extLst>
                </p:cNvPr>
                <p:cNvSpPr/>
                <p:nvPr/>
              </p:nvSpPr>
              <p:spPr>
                <a:xfrm>
                  <a:off x="8784146" y="4341171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CD13D9F0-862C-4C6F-8E4B-0B0D7723127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84146" y="4341171"/>
                  <a:ext cx="43569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6C0930DE-7D94-47FB-8E86-DDA9AD5881E2}"/>
                    </a:ext>
                  </a:extLst>
                </p:cNvPr>
                <p:cNvSpPr/>
                <p:nvPr/>
              </p:nvSpPr>
              <p:spPr>
                <a:xfrm>
                  <a:off x="8112997" y="4041994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6C0930DE-7D94-47FB-8E86-DDA9AD5881E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12997" y="4041994"/>
                  <a:ext cx="440057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C0351714-2A6E-4390-86AB-A237823B85A9}"/>
                </a:ext>
              </a:extLst>
            </p:cNvPr>
            <p:cNvCxnSpPr>
              <a:cxnSpLocks/>
            </p:cNvCxnSpPr>
            <p:nvPr/>
          </p:nvCxnSpPr>
          <p:spPr>
            <a:xfrm>
              <a:off x="9206719" y="4435311"/>
              <a:ext cx="2129" cy="2743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8C26FB46-2A60-4085-9580-2D451D185119}"/>
                    </a:ext>
                  </a:extLst>
                </p:cNvPr>
                <p:cNvSpPr/>
                <p:nvPr/>
              </p:nvSpPr>
              <p:spPr>
                <a:xfrm>
                  <a:off x="9317363" y="3138372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8C26FB46-2A60-4085-9580-2D451D1851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17363" y="3138372"/>
                  <a:ext cx="431721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2" name="Straight Arrow Connector 151">
              <a:extLst>
                <a:ext uri="{FF2B5EF4-FFF2-40B4-BE49-F238E27FC236}">
                  <a16:creationId xmlns:a16="http://schemas.microsoft.com/office/drawing/2014/main" id="{C9DF4287-C102-43B4-9CA7-6F3914807B90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8270235" y="3879720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955C382A-EF44-4416-B746-E088B2BFF561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7400438" y="4007871"/>
              <a:ext cx="0" cy="118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48D6C3CC-8F8C-4081-879F-0A72574FC614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9653328" y="3253368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03F25E8D-0839-482B-93E1-8978108A0C6F}"/>
              </a:ext>
            </a:extLst>
          </p:cNvPr>
          <p:cNvSpPr txBox="1">
            <a:spLocks/>
          </p:cNvSpPr>
          <p:nvPr/>
        </p:nvSpPr>
        <p:spPr>
          <a:xfrm>
            <a:off x="3530189" y="4859160"/>
            <a:ext cx="1487295" cy="436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V</a:t>
            </a:r>
            <a:r>
              <a:rPr lang="en-US" sz="2400" baseline="-25000" dirty="0"/>
              <a:t>E </a:t>
            </a:r>
            <a:r>
              <a:rPr lang="en-US" sz="2400" dirty="0"/>
              <a:t>= -0.7 V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F2CB7288-6201-4E74-8617-F3ABEC294F2F}"/>
              </a:ext>
            </a:extLst>
          </p:cNvPr>
          <p:cNvSpPr txBox="1">
            <a:spLocks/>
          </p:cNvSpPr>
          <p:nvPr/>
        </p:nvSpPr>
        <p:spPr>
          <a:xfrm>
            <a:off x="6064986" y="3583963"/>
            <a:ext cx="4138086" cy="436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R</a:t>
            </a:r>
            <a:r>
              <a:rPr lang="en-US" sz="2400" baseline="-25000" dirty="0"/>
              <a:t>E </a:t>
            </a:r>
            <a:r>
              <a:rPr lang="en-US" sz="2400" dirty="0"/>
              <a:t>= ( -0.7 V – (-4 V) )/ 10.1</a:t>
            </a:r>
            <a:r>
              <a:rPr lang="el-GR" sz="2400" dirty="0"/>
              <a:t> </a:t>
            </a:r>
            <a:r>
              <a:rPr lang="en-US" sz="2400" dirty="0"/>
              <a:t>mA</a:t>
            </a:r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016D7613-8EDD-468C-BF4A-D2F11369A21E}"/>
              </a:ext>
            </a:extLst>
          </p:cNvPr>
          <p:cNvSpPr txBox="1">
            <a:spLocks/>
          </p:cNvSpPr>
          <p:nvPr/>
        </p:nvSpPr>
        <p:spPr>
          <a:xfrm>
            <a:off x="6422009" y="4052526"/>
            <a:ext cx="1398032" cy="4141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= 327 </a:t>
            </a:r>
            <a:r>
              <a:rPr lang="el-GR" sz="2400" dirty="0"/>
              <a:t>Ω</a:t>
            </a:r>
            <a:r>
              <a:rPr lang="en-US" sz="2400" dirty="0"/>
              <a:t>  </a:t>
            </a:r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8BEE8073-A6F5-46F1-83CD-143DF933FBF5}"/>
              </a:ext>
            </a:extLst>
          </p:cNvPr>
          <p:cNvSpPr txBox="1">
            <a:spLocks/>
          </p:cNvSpPr>
          <p:nvPr/>
        </p:nvSpPr>
        <p:spPr>
          <a:xfrm>
            <a:off x="5595946" y="3067673"/>
            <a:ext cx="3740164" cy="470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We can calculate R</a:t>
            </a:r>
            <a:r>
              <a:rPr lang="en-US" sz="2400" baseline="-25000" dirty="0"/>
              <a:t>E</a:t>
            </a:r>
            <a:r>
              <a:rPr lang="en-US" sz="2400" dirty="0"/>
              <a:t>.</a:t>
            </a: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9470C6AB-E5BC-4DF4-A676-8E1581D7DC6A}"/>
              </a:ext>
            </a:extLst>
          </p:cNvPr>
          <p:cNvSpPr txBox="1">
            <a:spLocks/>
          </p:cNvSpPr>
          <p:nvPr/>
        </p:nvSpPr>
        <p:spPr>
          <a:xfrm>
            <a:off x="6064986" y="5327825"/>
            <a:ext cx="4138086" cy="436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R</a:t>
            </a:r>
            <a:r>
              <a:rPr lang="en-US" sz="2400" baseline="-25000" dirty="0"/>
              <a:t>C </a:t>
            </a:r>
            <a:r>
              <a:rPr lang="en-US" sz="2400" dirty="0"/>
              <a:t>= ( 10 V – (5 V) )/ 10</a:t>
            </a:r>
            <a:r>
              <a:rPr lang="el-GR" sz="2400" dirty="0"/>
              <a:t> </a:t>
            </a:r>
            <a:r>
              <a:rPr lang="en-US" sz="2400" dirty="0"/>
              <a:t>mA</a:t>
            </a: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E466967D-DAA9-4B9F-9C54-1E611B16ADDC}"/>
              </a:ext>
            </a:extLst>
          </p:cNvPr>
          <p:cNvSpPr txBox="1">
            <a:spLocks/>
          </p:cNvSpPr>
          <p:nvPr/>
        </p:nvSpPr>
        <p:spPr>
          <a:xfrm>
            <a:off x="6422009" y="5945658"/>
            <a:ext cx="1398032" cy="4141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= 500 </a:t>
            </a:r>
            <a:r>
              <a:rPr lang="el-GR" sz="2400" dirty="0"/>
              <a:t>Ω</a:t>
            </a:r>
            <a:r>
              <a:rPr lang="en-US" sz="2400" dirty="0"/>
              <a:t>  </a:t>
            </a:r>
          </a:p>
        </p:txBody>
      </p:sp>
      <p:sp>
        <p:nvSpPr>
          <p:cNvPr id="95" name="Title 1">
            <a:extLst>
              <a:ext uri="{FF2B5EF4-FFF2-40B4-BE49-F238E27FC236}">
                <a16:creationId xmlns:a16="http://schemas.microsoft.com/office/drawing/2014/main" id="{171B958B-CB4D-48D1-9D44-C7F0EEA0F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15" y="365125"/>
            <a:ext cx="11150456" cy="1325563"/>
          </a:xfrm>
        </p:spPr>
        <p:txBody>
          <a:bodyPr/>
          <a:lstStyle/>
          <a:p>
            <a:r>
              <a:rPr lang="en-US" dirty="0"/>
              <a:t>Practice Problem 3</a:t>
            </a:r>
            <a:br>
              <a:rPr lang="en-US" dirty="0"/>
            </a:br>
            <a:r>
              <a:rPr lang="en-US" dirty="0"/>
              <a:t>Common Base Amplifier Circuit Design</a:t>
            </a:r>
          </a:p>
        </p:txBody>
      </p:sp>
    </p:spTree>
    <p:extLst>
      <p:ext uri="{BB962C8B-B14F-4D97-AF65-F5344CB8AC3E}">
        <p14:creationId xmlns:p14="http://schemas.microsoft.com/office/powerpoint/2010/main" val="190135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3CD9E-9239-43CF-B203-6C77B53ED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68599"/>
            <a:ext cx="10515600" cy="24626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Practice Problem Solutions</a:t>
            </a:r>
          </a:p>
          <a:p>
            <a:pPr marL="0" indent="0" algn="ctr">
              <a:buNone/>
            </a:pPr>
            <a:r>
              <a:rPr lang="en-US" sz="5400" dirty="0"/>
              <a:t>Common Base Amplifiers</a:t>
            </a:r>
          </a:p>
        </p:txBody>
      </p:sp>
    </p:spTree>
    <p:extLst>
      <p:ext uri="{BB962C8B-B14F-4D97-AF65-F5344CB8AC3E}">
        <p14:creationId xmlns:p14="http://schemas.microsoft.com/office/powerpoint/2010/main" val="248473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15" y="365125"/>
            <a:ext cx="11150456" cy="1325563"/>
          </a:xfrm>
        </p:spPr>
        <p:txBody>
          <a:bodyPr/>
          <a:lstStyle/>
          <a:p>
            <a:r>
              <a:rPr lang="en-US" dirty="0"/>
              <a:t>Practice Problem 1</a:t>
            </a:r>
            <a:br>
              <a:rPr lang="en-US" dirty="0"/>
            </a:br>
            <a:r>
              <a:rPr lang="en-US" dirty="0"/>
              <a:t>Common Base Amplifier Circuit Design</a:t>
            </a:r>
          </a:p>
        </p:txBody>
      </p: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884546" y="1621676"/>
            <a:ext cx="10768439" cy="13638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Given the circuit below, calculate what resistors should be used to bias the circuit so that the current through the emitter is 100 mA, and so that </a:t>
            </a: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 equals -4 Volts.  Assume that V</a:t>
            </a:r>
            <a:r>
              <a:rPr lang="en-US" sz="2400" baseline="-25000" dirty="0"/>
              <a:t>in</a:t>
            </a:r>
            <a:r>
              <a:rPr lang="en-US" sz="2400" dirty="0"/>
              <a:t> equals zero, that </a:t>
            </a:r>
            <a:r>
              <a:rPr lang="el-GR" sz="2400" dirty="0"/>
              <a:t>β</a:t>
            </a:r>
            <a:r>
              <a:rPr lang="en-US" sz="2400" dirty="0"/>
              <a:t> = 100, and that the turn-on voltage of the forward biased p-n junction is 0.7 V.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1A2F8A-E757-4C1A-8763-568FBA231D46}"/>
              </a:ext>
            </a:extLst>
          </p:cNvPr>
          <p:cNvGrpSpPr/>
          <p:nvPr/>
        </p:nvGrpSpPr>
        <p:grpSpPr>
          <a:xfrm>
            <a:off x="279329" y="3166469"/>
            <a:ext cx="5533316" cy="3103540"/>
            <a:chOff x="334204" y="2251332"/>
            <a:chExt cx="5533316" cy="3103540"/>
          </a:xfrm>
        </p:grpSpPr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D9AA8E90-A0BC-49F4-A20E-42C46EAFD787}"/>
                </a:ext>
              </a:extLst>
            </p:cNvPr>
            <p:cNvCxnSpPr/>
            <p:nvPr/>
          </p:nvCxnSpPr>
          <p:spPr>
            <a:xfrm>
              <a:off x="3480398" y="2471490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81CCDA9-C3CB-4A13-9A18-A452557C371D}"/>
                    </a:ext>
                  </a:extLst>
                </p:cNvPr>
                <p:cNvSpPr/>
                <p:nvPr/>
              </p:nvSpPr>
              <p:spPr>
                <a:xfrm>
                  <a:off x="3952720" y="2251332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81CCDA9-C3CB-4A13-9A18-A452557C37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2720" y="2251332"/>
                  <a:ext cx="431721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3E552C1-E226-41C6-A237-A6FD25D3B069}"/>
                </a:ext>
              </a:extLst>
            </p:cNvPr>
            <p:cNvGrpSpPr/>
            <p:nvPr/>
          </p:nvGrpSpPr>
          <p:grpSpPr>
            <a:xfrm>
              <a:off x="334204" y="2382895"/>
              <a:ext cx="5533316" cy="2971977"/>
              <a:chOff x="334204" y="2382895"/>
              <a:chExt cx="5533316" cy="2971977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952F5477-AB88-4936-B7B6-88226D14C320}"/>
                  </a:ext>
                </a:extLst>
              </p:cNvPr>
              <p:cNvGrpSpPr/>
              <p:nvPr/>
            </p:nvGrpSpPr>
            <p:grpSpPr>
              <a:xfrm>
                <a:off x="334204" y="2382895"/>
                <a:ext cx="5533316" cy="2971977"/>
                <a:chOff x="2670496" y="3040240"/>
                <a:chExt cx="5533316" cy="297197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56455" y="4111893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556455" y="4111893"/>
                      <a:ext cx="647357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B669BC25-7512-44AC-8DDD-13207FB5B6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29501" y="3545543"/>
                      <a:ext cx="50456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B669BC25-7512-44AC-8DDD-13207FB5B69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29501" y="3545543"/>
                      <a:ext cx="504561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20492" y="4663988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20492" y="4663988"/>
                      <a:ext cx="410690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73768" y="3593130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73768" y="3593130"/>
                      <a:ext cx="500585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82197" y="4539090"/>
                      <a:ext cx="1159998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a14:m>
                      <a:r>
                        <a:rPr lang="en-US" dirty="0"/>
                        <a:t> = 10 V</a:t>
                      </a:r>
                    </a:p>
                  </p:txBody>
                </p:sp>
              </mc:Choice>
              <mc:Fallback xmlns="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82197" y="4539090"/>
                      <a:ext cx="1159998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 t="-10000" r="-4211" b="-2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>
                  <a:off x="4268816" y="3260749"/>
                  <a:ext cx="2149737" cy="2623200"/>
                  <a:chOff x="8409227" y="3428998"/>
                  <a:chExt cx="2149737" cy="2623200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409227" y="3429000"/>
                    <a:ext cx="833095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913858" y="3428998"/>
                    <a:ext cx="64510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9591111" y="3857638"/>
                    <a:ext cx="0" cy="219456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0800000" flipH="1">
                  <a:off x="6236893" y="3478757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8553" y="3260749"/>
                  <a:ext cx="0" cy="2180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C35AC96F-8ACB-4242-971B-33F2B4BB7FA8}"/>
                    </a:ext>
                  </a:extLst>
                </p:cNvPr>
                <p:cNvGrpSpPr/>
                <p:nvPr/>
              </p:nvGrpSpPr>
              <p:grpSpPr>
                <a:xfrm flipV="1">
                  <a:off x="6203717" y="4578582"/>
                  <a:ext cx="373658" cy="217606"/>
                  <a:chOff x="1360627" y="3631962"/>
                  <a:chExt cx="373658" cy="217606"/>
                </a:xfrm>
              </p:grpSpPr>
              <p:grpSp>
                <p:nvGrpSpPr>
                  <p:cNvPr id="159" name="Group 158">
                    <a:extLst>
                      <a:ext uri="{FF2B5EF4-FFF2-40B4-BE49-F238E27FC236}">
                        <a16:creationId xmlns:a16="http://schemas.microsoft.com/office/drawing/2014/main" id="{5205B488-B5D6-4174-A23C-E235D808BFC1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57" name="Straight Connector 156">
                      <a:extLst>
                        <a:ext uri="{FF2B5EF4-FFF2-40B4-BE49-F238E27FC236}">
                          <a16:creationId xmlns:a16="http://schemas.microsoft.com/office/drawing/2014/main" id="{0F026405-EC34-4123-9EFE-43FBC7D4AD6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Straight Connector 157">
                      <a:extLst>
                        <a:ext uri="{FF2B5EF4-FFF2-40B4-BE49-F238E27FC236}">
                          <a16:creationId xmlns:a16="http://schemas.microsoft.com/office/drawing/2014/main" id="{6E1C9834-C081-4B70-9F52-F85302B67A5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0" name="Group 159">
                    <a:extLst>
                      <a:ext uri="{FF2B5EF4-FFF2-40B4-BE49-F238E27FC236}">
                        <a16:creationId xmlns:a16="http://schemas.microsoft.com/office/drawing/2014/main" id="{CA8D76F7-A340-446A-9408-5FA8FD1E9D1A}"/>
                      </a:ext>
                    </a:extLst>
                  </p:cNvPr>
                  <p:cNvGrpSpPr/>
                  <p:nvPr/>
                </p:nvGrpSpPr>
                <p:grpSpPr>
                  <a:xfrm>
                    <a:off x="1368525" y="3777633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61" name="Straight Connector 160">
                      <a:extLst>
                        <a:ext uri="{FF2B5EF4-FFF2-40B4-BE49-F238E27FC236}">
                          <a16:creationId xmlns:a16="http://schemas.microsoft.com/office/drawing/2014/main" id="{E844EFFE-542F-4327-B68F-20BA2195C3F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>
                      <a:extLst>
                        <a:ext uri="{FF2B5EF4-FFF2-40B4-BE49-F238E27FC236}">
                          <a16:creationId xmlns:a16="http://schemas.microsoft.com/office/drawing/2014/main" id="{ECB3E447-F5BD-4F13-9C10-9C4F7EF2B2B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5A750D59-8F31-4944-BD75-D28A272473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01543" y="5383151"/>
                  <a:ext cx="0" cy="23940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id="{B60B7F4F-EBF8-45A1-BC71-E0D2663CBE03}"/>
                    </a:ext>
                  </a:extLst>
                </p:cNvPr>
                <p:cNvGrpSpPr/>
                <p:nvPr/>
              </p:nvGrpSpPr>
              <p:grpSpPr>
                <a:xfrm>
                  <a:off x="5267820" y="5883949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177" name="Group 176">
                    <a:extLst>
                      <a:ext uri="{FF2B5EF4-FFF2-40B4-BE49-F238E27FC236}">
                        <a16:creationId xmlns:a16="http://schemas.microsoft.com/office/drawing/2014/main" id="{0B57E73C-B863-4BA1-8FAE-C0E61645FDA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81" name="Straight Connector 180">
                      <a:extLst>
                        <a:ext uri="{FF2B5EF4-FFF2-40B4-BE49-F238E27FC236}">
                          <a16:creationId xmlns:a16="http://schemas.microsoft.com/office/drawing/2014/main" id="{FD69425D-A377-4993-82D5-77F1B8DEBC2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2" name="Straight Connector 181">
                      <a:extLst>
                        <a:ext uri="{FF2B5EF4-FFF2-40B4-BE49-F238E27FC236}">
                          <a16:creationId xmlns:a16="http://schemas.microsoft.com/office/drawing/2014/main" id="{72B07FDF-C993-4987-A434-02E81A910B2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055EC15E-D382-4CB1-A6A0-972251381CD6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51603" y="4390889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51603" y="4390889"/>
                      <a:ext cx="410690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2AC14F94-0796-4CCC-ABDD-0808FC6DC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399971" y="4119393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1BD880D5-5A35-4B5C-9C05-5498DD1833B8}"/>
                    </a:ext>
                  </a:extLst>
                </p:cNvPr>
                <p:cNvGrpSpPr/>
                <p:nvPr/>
              </p:nvGrpSpPr>
              <p:grpSpPr>
                <a:xfrm>
                  <a:off x="2670496" y="3256298"/>
                  <a:ext cx="1837224" cy="2366254"/>
                  <a:chOff x="2670496" y="3256298"/>
                  <a:chExt cx="1837224" cy="2366254"/>
                </a:xfrm>
              </p:grpSpPr>
              <p:grpSp>
                <p:nvGrpSpPr>
                  <p:cNvPr id="116" name="Group 115">
                    <a:extLst>
                      <a:ext uri="{FF2B5EF4-FFF2-40B4-BE49-F238E27FC236}">
                        <a16:creationId xmlns:a16="http://schemas.microsoft.com/office/drawing/2014/main" id="{B6EC8711-B3C5-48A0-AE95-D2C11E8D46A1}"/>
                      </a:ext>
                    </a:extLst>
                  </p:cNvPr>
                  <p:cNvGrpSpPr/>
                  <p:nvPr/>
                </p:nvGrpSpPr>
                <p:grpSpPr>
                  <a:xfrm>
                    <a:off x="4122274" y="3490354"/>
                    <a:ext cx="298207" cy="660991"/>
                    <a:chOff x="4147623" y="3602364"/>
                    <a:chExt cx="297702" cy="797860"/>
                  </a:xfrm>
                </p:grpSpPr>
                <p:grpSp>
                  <p:nvGrpSpPr>
                    <p:cNvPr id="117" name="Group 116">
                      <a:extLst>
                        <a:ext uri="{FF2B5EF4-FFF2-40B4-BE49-F238E27FC236}">
                          <a16:creationId xmlns:a16="http://schemas.microsoft.com/office/drawing/2014/main" id="{B698F0B2-9AD2-46A3-87D3-7283ACF4511C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90919" y="4152918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25" name="Straight Connector 124">
                        <a:extLst>
                          <a:ext uri="{FF2B5EF4-FFF2-40B4-BE49-F238E27FC236}">
                            <a16:creationId xmlns:a16="http://schemas.microsoft.com/office/drawing/2014/main" id="{8A4A04E1-4457-4CC2-8046-F3E8B370B53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6" name="Straight Connector 125">
                        <a:extLst>
                          <a:ext uri="{FF2B5EF4-FFF2-40B4-BE49-F238E27FC236}">
                            <a16:creationId xmlns:a16="http://schemas.microsoft.com/office/drawing/2014/main" id="{F857E697-93BB-4568-B3E7-DECFE7AE2D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8" name="Group 117">
                      <a:extLst>
                        <a:ext uri="{FF2B5EF4-FFF2-40B4-BE49-F238E27FC236}">
                          <a16:creationId xmlns:a16="http://schemas.microsoft.com/office/drawing/2014/main" id="{D43EA4A0-D5A0-4D41-B56C-F98F8D605A79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919260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23" name="Straight Connector 122">
                        <a:extLst>
                          <a:ext uri="{FF2B5EF4-FFF2-40B4-BE49-F238E27FC236}">
                            <a16:creationId xmlns:a16="http://schemas.microsoft.com/office/drawing/2014/main" id="{0840DCFF-B140-4BB7-8185-7CE0A74939E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4" name="Straight Connector 123">
                        <a:extLst>
                          <a:ext uri="{FF2B5EF4-FFF2-40B4-BE49-F238E27FC236}">
                            <a16:creationId xmlns:a16="http://schemas.microsoft.com/office/drawing/2014/main" id="{4B08FBD4-B753-435C-9865-B2072C84722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9" name="Group 118">
                      <a:extLst>
                        <a:ext uri="{FF2B5EF4-FFF2-40B4-BE49-F238E27FC236}">
                          <a16:creationId xmlns:a16="http://schemas.microsoft.com/office/drawing/2014/main" id="{FD680264-579F-4AFA-8D27-F4D97F63BDD2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655828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21" name="Straight Connector 120">
                        <a:extLst>
                          <a:ext uri="{FF2B5EF4-FFF2-40B4-BE49-F238E27FC236}">
                            <a16:creationId xmlns:a16="http://schemas.microsoft.com/office/drawing/2014/main" id="{EA091034-A84F-4BAE-ABA8-DE1D033960B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2" name="Straight Connector 121">
                        <a:extLst>
                          <a:ext uri="{FF2B5EF4-FFF2-40B4-BE49-F238E27FC236}">
                            <a16:creationId xmlns:a16="http://schemas.microsoft.com/office/drawing/2014/main" id="{18CC830C-9927-4CCD-A509-0D7DC686140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0" name="Straight Connector 119">
                      <a:extLst>
                        <a:ext uri="{FF2B5EF4-FFF2-40B4-BE49-F238E27FC236}">
                          <a16:creationId xmlns:a16="http://schemas.microsoft.com/office/drawing/2014/main" id="{A68A7AFD-32CA-4FB3-99F5-ABF4BFDD25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V="1">
                      <a:off x="4335006" y="3561273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" name="Group 23">
                    <a:extLst>
                      <a:ext uri="{FF2B5EF4-FFF2-40B4-BE49-F238E27FC236}">
                        <a16:creationId xmlns:a16="http://schemas.microsoft.com/office/drawing/2014/main" id="{C7C86C62-89A0-4339-B1DD-309ABCF2FE9F}"/>
                      </a:ext>
                    </a:extLst>
                  </p:cNvPr>
                  <p:cNvGrpSpPr/>
                  <p:nvPr/>
                </p:nvGrpSpPr>
                <p:grpSpPr>
                  <a:xfrm>
                    <a:off x="2670496" y="4146224"/>
                    <a:ext cx="1837224" cy="1476328"/>
                    <a:chOff x="2670443" y="3260749"/>
                    <a:chExt cx="1837224" cy="1476328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9" name="Rectangle 138">
                          <a:extLst>
                            <a:ext uri="{FF2B5EF4-FFF2-40B4-BE49-F238E27FC236}">
                              <a16:creationId xmlns:a16="http://schemas.microsoft.com/office/drawing/2014/main" id="{EC8679BA-8C7C-4D2A-BA44-289C78D97E3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449886" y="3653615"/>
                          <a:ext cx="53194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39" name="Rectangle 138">
                          <a:extLst>
                            <a:ext uri="{FF2B5EF4-FFF2-40B4-BE49-F238E27FC236}">
                              <a16:creationId xmlns:a16="http://schemas.microsoft.com/office/drawing/2014/main" id="{EC8679BA-8C7C-4D2A-BA44-289C78D97E30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449886" y="3653615"/>
                          <a:ext cx="531940" cy="369332"/>
                        </a:xfrm>
                        <a:prstGeom prst="rect">
                          <a:avLst/>
                        </a:prstGeom>
                        <a:blipFill>
                          <a:blip r:embed="rId9"/>
                          <a:stretch>
                            <a:fillRect b="-166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grpSp>
                  <p:nvGrpSpPr>
                    <p:cNvPr id="23" name="Group 22">
                      <a:extLst>
                        <a:ext uri="{FF2B5EF4-FFF2-40B4-BE49-F238E27FC236}">
                          <a16:creationId xmlns:a16="http://schemas.microsoft.com/office/drawing/2014/main" id="{28B5EAAF-715A-4F6E-89FE-29A70B76031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656016" y="3260749"/>
                      <a:ext cx="851651" cy="1476328"/>
                      <a:chOff x="3583870" y="3833148"/>
                      <a:chExt cx="851651" cy="1476328"/>
                    </a:xfrm>
                  </p:grpSpPr>
                  <p:cxnSp>
                    <p:nvCxnSpPr>
                      <p:cNvPr id="188" name="Straight Connector 187">
                        <a:extLst>
                          <a:ext uri="{FF2B5EF4-FFF2-40B4-BE49-F238E27FC236}">
                            <a16:creationId xmlns:a16="http://schemas.microsoft.com/office/drawing/2014/main" id="{B5C00CB7-836B-4B9C-A8B7-073D1A5E8A6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4218314" y="3833148"/>
                        <a:ext cx="0" cy="39319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22" name="Group 21">
                        <a:extLst>
                          <a:ext uri="{FF2B5EF4-FFF2-40B4-BE49-F238E27FC236}">
                            <a16:creationId xmlns:a16="http://schemas.microsoft.com/office/drawing/2014/main" id="{A90B6A35-2647-4B97-84B1-C794370D1E2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83870" y="4178030"/>
                        <a:ext cx="851651" cy="1131446"/>
                        <a:chOff x="3587568" y="4059196"/>
                        <a:chExt cx="851651" cy="1131446"/>
                      </a:xfrm>
                    </p:grpSpPr>
                    <p:grpSp>
                      <p:nvGrpSpPr>
                        <p:cNvPr id="20" name="Group 19">
                          <a:extLst>
                            <a:ext uri="{FF2B5EF4-FFF2-40B4-BE49-F238E27FC236}">
                              <a16:creationId xmlns:a16="http://schemas.microsoft.com/office/drawing/2014/main" id="{FAAB99E3-2E26-45BC-9892-26D9AE2E0E2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587568" y="4548446"/>
                          <a:ext cx="824178" cy="642196"/>
                          <a:chOff x="3587568" y="4548446"/>
                          <a:chExt cx="824178" cy="642196"/>
                        </a:xfrm>
                      </p:grpSpPr>
                      <p:grpSp>
                        <p:nvGrpSpPr>
                          <p:cNvPr id="169" name="Group 168">
                            <a:extLst>
                              <a:ext uri="{FF2B5EF4-FFF2-40B4-BE49-F238E27FC236}">
                                <a16:creationId xmlns:a16="http://schemas.microsoft.com/office/drawing/2014/main" id="{5F042DBD-36AF-48BB-ADF1-65D9F9D7828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038088" y="4733635"/>
                            <a:ext cx="373658" cy="217606"/>
                            <a:chOff x="1360627" y="3631962"/>
                            <a:chExt cx="373658" cy="217606"/>
                          </a:xfrm>
                        </p:grpSpPr>
                        <p:grpSp>
                          <p:nvGrpSpPr>
                            <p:cNvPr id="170" name="Group 169">
                              <a:extLst>
                                <a:ext uri="{FF2B5EF4-FFF2-40B4-BE49-F238E27FC236}">
                                  <a16:creationId xmlns:a16="http://schemas.microsoft.com/office/drawing/2014/main" id="{78E33141-A7ED-4E5E-B934-936B7C6E97D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360627" y="3631962"/>
                              <a:ext cx="365760" cy="71935"/>
                              <a:chOff x="1360627" y="3631962"/>
                              <a:chExt cx="365760" cy="71935"/>
                            </a:xfrm>
                          </p:grpSpPr>
                          <p:cxnSp>
                            <p:nvCxnSpPr>
                              <p:cNvPr id="174" name="Straight Connector 173">
                                <a:extLst>
                                  <a:ext uri="{FF2B5EF4-FFF2-40B4-BE49-F238E27FC236}">
                                    <a16:creationId xmlns:a16="http://schemas.microsoft.com/office/drawing/2014/main" id="{B3A47901-6533-4BFF-9DEA-C6549F8E14D2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360627" y="3631962"/>
                                <a:ext cx="36576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75" name="Straight Connector 174">
                                <a:extLst>
                                  <a:ext uri="{FF2B5EF4-FFF2-40B4-BE49-F238E27FC236}">
                                    <a16:creationId xmlns:a16="http://schemas.microsoft.com/office/drawing/2014/main" id="{D9143515-A1B1-42C5-A0CE-AF89F0B5B15A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425247" y="3703897"/>
                                <a:ext cx="22860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p:grpSp>
                          <p:nvGrpSpPr>
                            <p:cNvPr id="171" name="Group 170">
                              <a:extLst>
                                <a:ext uri="{FF2B5EF4-FFF2-40B4-BE49-F238E27FC236}">
                                  <a16:creationId xmlns:a16="http://schemas.microsoft.com/office/drawing/2014/main" id="{16E616B2-4080-4796-AFC6-B4BBE1AD68B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368525" y="3777633"/>
                              <a:ext cx="365760" cy="71935"/>
                              <a:chOff x="1360627" y="3631962"/>
                              <a:chExt cx="365760" cy="71935"/>
                            </a:xfrm>
                          </p:grpSpPr>
                          <p:cxnSp>
                            <p:nvCxnSpPr>
                              <p:cNvPr id="172" name="Straight Connector 171">
                                <a:extLst>
                                  <a:ext uri="{FF2B5EF4-FFF2-40B4-BE49-F238E27FC236}">
                                    <a16:creationId xmlns:a16="http://schemas.microsoft.com/office/drawing/2014/main" id="{98C1F390-B63B-4879-B700-2BDBE01E80AC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360627" y="3631962"/>
                                <a:ext cx="36576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73" name="Straight Connector 172">
                                <a:extLst>
                                  <a:ext uri="{FF2B5EF4-FFF2-40B4-BE49-F238E27FC236}">
                                    <a16:creationId xmlns:a16="http://schemas.microsoft.com/office/drawing/2014/main" id="{C8A17300-E257-4CDC-8509-CB11BDCDE808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425247" y="3703897"/>
                                <a:ext cx="22860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</p:grp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3" name="Rectangle 182">
                                <a:extLst>
                                  <a:ext uri="{FF2B5EF4-FFF2-40B4-BE49-F238E27FC236}">
                                    <a16:creationId xmlns:a16="http://schemas.microsoft.com/office/drawing/2014/main" id="{E74B5087-5E80-4459-B931-8ECC3EF4234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587568" y="4548446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3" name="Rectangle 182">
                                <a:extLst>
                                  <a:ext uri="{FF2B5EF4-FFF2-40B4-BE49-F238E27FC236}">
                                    <a16:creationId xmlns:a16="http://schemas.microsoft.com/office/drawing/2014/main" id="{E74B5087-5E80-4459-B931-8ECC3EF4234D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587568" y="4548446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0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5" name="Rectangle 184">
                                <a:extLst>
                                  <a:ext uri="{FF2B5EF4-FFF2-40B4-BE49-F238E27FC236}">
                                    <a16:creationId xmlns:a16="http://schemas.microsoft.com/office/drawing/2014/main" id="{AC2F28A7-CB3E-4864-B8ED-9D6461BB3EB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587568" y="4821310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5" name="Rectangle 184">
                                <a:extLst>
                                  <a:ext uri="{FF2B5EF4-FFF2-40B4-BE49-F238E27FC236}">
                                    <a16:creationId xmlns:a16="http://schemas.microsoft.com/office/drawing/2014/main" id="{AC2F28A7-CB3E-4864-B8ED-9D6461BB3EB6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587568" y="4821310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1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cxnSp>
                      <p:nvCxnSpPr>
                        <p:cNvPr id="187" name="Straight Connector 186">
                          <a:extLst>
                            <a:ext uri="{FF2B5EF4-FFF2-40B4-BE49-F238E27FC236}">
                              <a16:creationId xmlns:a16="http://schemas.microsoft.com/office/drawing/2014/main" id="{89156AAF-E826-413E-88B2-0024315D5FD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233042" y="4513192"/>
                          <a:ext cx="0" cy="22860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21" name="Group 20">
                          <a:extLst>
                            <a:ext uri="{FF2B5EF4-FFF2-40B4-BE49-F238E27FC236}">
                              <a16:creationId xmlns:a16="http://schemas.microsoft.com/office/drawing/2014/main" id="{2F6795ED-B220-45AA-9711-8857057C59F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028529" y="4059196"/>
                          <a:ext cx="410690" cy="533362"/>
                          <a:chOff x="3050844" y="4026349"/>
                          <a:chExt cx="410690" cy="533362"/>
                        </a:xfrm>
                      </p:grpSpPr>
                      <p:sp>
                        <p:nvSpPr>
                          <p:cNvPr id="186" name="Oval 185">
                            <a:extLst>
                              <a:ext uri="{FF2B5EF4-FFF2-40B4-BE49-F238E27FC236}">
                                <a16:creationId xmlns:a16="http://schemas.microsoft.com/office/drawing/2014/main" id="{CDC59343-9C03-440C-9C57-08CEEDADFEA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3062232" y="4099490"/>
                            <a:ext cx="365760" cy="369331"/>
                          </a:xfrm>
                          <a:prstGeom prst="ellipse">
                            <a:avLst/>
                          </a:prstGeom>
                          <a:noFill/>
                          <a:ln>
                            <a:solidFill>
                              <a:srgbClr val="0070C0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91" name="Rectangle 190">
                                <a:extLst>
                                  <a:ext uri="{FF2B5EF4-FFF2-40B4-BE49-F238E27FC236}">
                                    <a16:creationId xmlns:a16="http://schemas.microsoft.com/office/drawing/2014/main" id="{19EE5356-F6F0-491D-85ED-FCE76BF5D3A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050844" y="402634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91" name="Rectangle 190">
                                <a:extLst>
                                  <a:ext uri="{FF2B5EF4-FFF2-40B4-BE49-F238E27FC236}">
                                    <a16:creationId xmlns:a16="http://schemas.microsoft.com/office/drawing/2014/main" id="{19EE5356-F6F0-491D-85ED-FCE76BF5D3A3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050844" y="402634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2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92" name="Rectangle 191">
                                <a:extLst>
                                  <a:ext uri="{FF2B5EF4-FFF2-40B4-BE49-F238E27FC236}">
                                    <a16:creationId xmlns:a16="http://schemas.microsoft.com/office/drawing/2014/main" id="{0D1DA864-DAD3-4F68-8506-46676A66B4A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050844" y="419037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92" name="Rectangle 191">
                                <a:extLst>
                                  <a:ext uri="{FF2B5EF4-FFF2-40B4-BE49-F238E27FC236}">
                                    <a16:creationId xmlns:a16="http://schemas.microsoft.com/office/drawing/2014/main" id="{0D1DA864-DAD3-4F68-8506-46676A66B4A8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050844" y="419037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3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</p:grpSp>
                </p:grpSp>
                <p:sp>
                  <p:nvSpPr>
                    <p:cNvPr id="195" name="Rectangle 194">
                      <a:extLst>
                        <a:ext uri="{FF2B5EF4-FFF2-40B4-BE49-F238E27FC236}">
                          <a16:creationId xmlns:a16="http://schemas.microsoft.com/office/drawing/2014/main" id="{60FB8F73-7131-477C-AA93-A100A3DC6B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70443" y="4189397"/>
                      <a:ext cx="99899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bb</a:t>
                      </a:r>
                      <a:r>
                        <a:rPr lang="en-US" dirty="0"/>
                        <a:t> = 4 V</a:t>
                      </a:r>
                    </a:p>
                  </p:txBody>
                </p:sp>
              </p:grp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48EAAC16-C280-485C-9625-88F2730943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68815" y="3256298"/>
                    <a:ext cx="0" cy="23774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77C46376-721E-4559-9904-452D09CF07CC}"/>
                    </a:ext>
                  </a:extLst>
                </p:cNvPr>
                <p:cNvCxnSpPr/>
                <p:nvPr/>
              </p:nvCxnSpPr>
              <p:spPr>
                <a:xfrm>
                  <a:off x="4301543" y="5622552"/>
                  <a:ext cx="211701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D675DFFF-1CCC-46AF-9649-719DB71266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05066" y="4793512"/>
                  <a:ext cx="0" cy="8321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03" name="Rectangle 102">
                      <a:extLst>
                        <a:ext uri="{FF2B5EF4-FFF2-40B4-BE49-F238E27FC236}">
                          <a16:creationId xmlns:a16="http://schemas.microsoft.com/office/drawing/2014/main" id="{E84CFCDE-4AD2-4E07-A906-F3E6BC865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69444" y="5437886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>
                <p:sp>
                  <p:nvSpPr>
                    <p:cNvPr id="103" name="Rectangle 102">
                      <a:extLst>
                        <a:ext uri="{FF2B5EF4-FFF2-40B4-BE49-F238E27FC236}">
                          <a16:creationId xmlns:a16="http://schemas.microsoft.com/office/drawing/2014/main" id="{E84CFCDE-4AD2-4E07-A906-F3E6BC86504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469444" y="5437886"/>
                      <a:ext cx="41069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04" name="Rectangle 103">
                      <a:extLst>
                        <a:ext uri="{FF2B5EF4-FFF2-40B4-BE49-F238E27FC236}">
                          <a16:creationId xmlns:a16="http://schemas.microsoft.com/office/drawing/2014/main" id="{DDAC8C44-170B-4AD9-AAF3-2313261C40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51110" y="3040240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>
                <p:sp>
                  <p:nvSpPr>
                    <p:cNvPr id="104" name="Rectangle 103">
                      <a:extLst>
                        <a:ext uri="{FF2B5EF4-FFF2-40B4-BE49-F238E27FC236}">
                          <a16:creationId xmlns:a16="http://schemas.microsoft.com/office/drawing/2014/main" id="{DDAC8C44-170B-4AD9-AAF3-2313261C403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51110" y="3040240"/>
                      <a:ext cx="410690" cy="369332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3AF6A6D7-98FB-4606-88C8-8D7BDD6E4BEB}"/>
                  </a:ext>
                </a:extLst>
              </p:cNvPr>
              <p:cNvCxnSpPr/>
              <p:nvPr/>
            </p:nvCxnSpPr>
            <p:spPr>
              <a:xfrm>
                <a:off x="2143955" y="2752227"/>
                <a:ext cx="459545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B1283AEE-707F-41C4-9455-36F9743E7010}"/>
                      </a:ext>
                    </a:extLst>
                  </p:cNvPr>
                  <p:cNvSpPr/>
                  <p:nvPr/>
                </p:nvSpPr>
                <p:spPr>
                  <a:xfrm>
                    <a:off x="2211383" y="2839229"/>
                    <a:ext cx="43569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B1283AEE-707F-41C4-9455-36F9743E701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11383" y="2839229"/>
                    <a:ext cx="435696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120C97E5-16EC-4FB3-AFC5-DC53F39E30BD}"/>
                      </a:ext>
                    </a:extLst>
                  </p:cNvPr>
                  <p:cNvSpPr/>
                  <p:nvPr/>
                </p:nvSpPr>
                <p:spPr>
                  <a:xfrm>
                    <a:off x="3201980" y="3434034"/>
                    <a:ext cx="4400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120C97E5-16EC-4FB3-AFC5-DC53F39E30B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01980" y="3434034"/>
                    <a:ext cx="440057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1" name="Straight Arrow Connector 110">
                <a:extLst>
                  <a:ext uri="{FF2B5EF4-FFF2-40B4-BE49-F238E27FC236}">
                    <a16:creationId xmlns:a16="http://schemas.microsoft.com/office/drawing/2014/main" id="{B9F3009B-BBCA-4DD4-9D69-7B6083DA36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86722" y="3426694"/>
                <a:ext cx="0" cy="39718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137473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15" y="365125"/>
            <a:ext cx="11150456" cy="1325563"/>
          </a:xfrm>
        </p:spPr>
        <p:txBody>
          <a:bodyPr/>
          <a:lstStyle/>
          <a:p>
            <a:r>
              <a:rPr lang="en-US" dirty="0"/>
              <a:t>Practice Problem 1</a:t>
            </a:r>
            <a:br>
              <a:rPr lang="en-US" dirty="0"/>
            </a:br>
            <a:r>
              <a:rPr lang="en-US" dirty="0"/>
              <a:t>Common Base Amplifier Circuit Design</a:t>
            </a:r>
          </a:p>
        </p:txBody>
      </p: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884546" y="1621676"/>
            <a:ext cx="10768439" cy="13638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Given the circuit below, calculate what resistors should be used to bias the circuit so that the current through the emitter is 100 mA, and so that </a:t>
            </a: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 equals -4 Volts.  Assume that V</a:t>
            </a:r>
            <a:r>
              <a:rPr lang="en-US" sz="2400" baseline="-25000" dirty="0"/>
              <a:t>in</a:t>
            </a:r>
            <a:r>
              <a:rPr lang="en-US" sz="2400" dirty="0"/>
              <a:t> equals zero, that </a:t>
            </a:r>
            <a:r>
              <a:rPr lang="el-GR" sz="2400" dirty="0"/>
              <a:t>β</a:t>
            </a:r>
            <a:r>
              <a:rPr lang="en-US" sz="2400" dirty="0"/>
              <a:t> = 100, and that the turn-on voltage of the forward biased p-n junction is 0.7 V.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1A2F8A-E757-4C1A-8763-568FBA231D46}"/>
              </a:ext>
            </a:extLst>
          </p:cNvPr>
          <p:cNvGrpSpPr/>
          <p:nvPr/>
        </p:nvGrpSpPr>
        <p:grpSpPr>
          <a:xfrm>
            <a:off x="279329" y="3166469"/>
            <a:ext cx="5533316" cy="3103540"/>
            <a:chOff x="334204" y="2251332"/>
            <a:chExt cx="5533316" cy="3103540"/>
          </a:xfrm>
        </p:grpSpPr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D9AA8E90-A0BC-49F4-A20E-42C46EAFD787}"/>
                </a:ext>
              </a:extLst>
            </p:cNvPr>
            <p:cNvCxnSpPr/>
            <p:nvPr/>
          </p:nvCxnSpPr>
          <p:spPr>
            <a:xfrm>
              <a:off x="3480398" y="2471490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81CCDA9-C3CB-4A13-9A18-A452557C371D}"/>
                    </a:ext>
                  </a:extLst>
                </p:cNvPr>
                <p:cNvSpPr/>
                <p:nvPr/>
              </p:nvSpPr>
              <p:spPr>
                <a:xfrm>
                  <a:off x="3952720" y="2251332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81CCDA9-C3CB-4A13-9A18-A452557C37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2720" y="2251332"/>
                  <a:ext cx="431721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3E552C1-E226-41C6-A237-A6FD25D3B069}"/>
                </a:ext>
              </a:extLst>
            </p:cNvPr>
            <p:cNvGrpSpPr/>
            <p:nvPr/>
          </p:nvGrpSpPr>
          <p:grpSpPr>
            <a:xfrm>
              <a:off x="334204" y="2382895"/>
              <a:ext cx="5533316" cy="2971977"/>
              <a:chOff x="334204" y="2382895"/>
              <a:chExt cx="5533316" cy="2971977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952F5477-AB88-4936-B7B6-88226D14C320}"/>
                  </a:ext>
                </a:extLst>
              </p:cNvPr>
              <p:cNvGrpSpPr/>
              <p:nvPr/>
            </p:nvGrpSpPr>
            <p:grpSpPr>
              <a:xfrm>
                <a:off x="334204" y="2382895"/>
                <a:ext cx="5533316" cy="2971977"/>
                <a:chOff x="2670496" y="3040240"/>
                <a:chExt cx="5533316" cy="297197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56455" y="4111893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556455" y="4111893"/>
                      <a:ext cx="647357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B669BC25-7512-44AC-8DDD-13207FB5B6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29501" y="3545543"/>
                      <a:ext cx="50456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B669BC25-7512-44AC-8DDD-13207FB5B69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29501" y="3545543"/>
                      <a:ext cx="504561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20492" y="4663988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20492" y="4663988"/>
                      <a:ext cx="410690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73768" y="3593130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73768" y="3593130"/>
                      <a:ext cx="500585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82197" y="4539090"/>
                      <a:ext cx="1159998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a14:m>
                      <a:r>
                        <a:rPr lang="en-US" dirty="0"/>
                        <a:t> = 10 V</a:t>
                      </a:r>
                    </a:p>
                  </p:txBody>
                </p:sp>
              </mc:Choice>
              <mc:Fallback xmlns="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82197" y="4539090"/>
                      <a:ext cx="1159998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 t="-10000" r="-4211" b="-2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>
                  <a:off x="4268816" y="3260749"/>
                  <a:ext cx="2149737" cy="2623200"/>
                  <a:chOff x="8409227" y="3428998"/>
                  <a:chExt cx="2149737" cy="2623200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409227" y="3429000"/>
                    <a:ext cx="833095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913858" y="3428998"/>
                    <a:ext cx="64510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9591111" y="3857638"/>
                    <a:ext cx="0" cy="219456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0800000" flipH="1">
                  <a:off x="6236893" y="3478757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8553" y="3260749"/>
                  <a:ext cx="0" cy="2180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C35AC96F-8ACB-4242-971B-33F2B4BB7FA8}"/>
                    </a:ext>
                  </a:extLst>
                </p:cNvPr>
                <p:cNvGrpSpPr/>
                <p:nvPr/>
              </p:nvGrpSpPr>
              <p:grpSpPr>
                <a:xfrm flipV="1">
                  <a:off x="6203717" y="4578582"/>
                  <a:ext cx="373658" cy="217606"/>
                  <a:chOff x="1360627" y="3631962"/>
                  <a:chExt cx="373658" cy="217606"/>
                </a:xfrm>
              </p:grpSpPr>
              <p:grpSp>
                <p:nvGrpSpPr>
                  <p:cNvPr id="159" name="Group 158">
                    <a:extLst>
                      <a:ext uri="{FF2B5EF4-FFF2-40B4-BE49-F238E27FC236}">
                        <a16:creationId xmlns:a16="http://schemas.microsoft.com/office/drawing/2014/main" id="{5205B488-B5D6-4174-A23C-E235D808BFC1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57" name="Straight Connector 156">
                      <a:extLst>
                        <a:ext uri="{FF2B5EF4-FFF2-40B4-BE49-F238E27FC236}">
                          <a16:creationId xmlns:a16="http://schemas.microsoft.com/office/drawing/2014/main" id="{0F026405-EC34-4123-9EFE-43FBC7D4AD6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Straight Connector 157">
                      <a:extLst>
                        <a:ext uri="{FF2B5EF4-FFF2-40B4-BE49-F238E27FC236}">
                          <a16:creationId xmlns:a16="http://schemas.microsoft.com/office/drawing/2014/main" id="{6E1C9834-C081-4B70-9F52-F85302B67A5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0" name="Group 159">
                    <a:extLst>
                      <a:ext uri="{FF2B5EF4-FFF2-40B4-BE49-F238E27FC236}">
                        <a16:creationId xmlns:a16="http://schemas.microsoft.com/office/drawing/2014/main" id="{CA8D76F7-A340-446A-9408-5FA8FD1E9D1A}"/>
                      </a:ext>
                    </a:extLst>
                  </p:cNvPr>
                  <p:cNvGrpSpPr/>
                  <p:nvPr/>
                </p:nvGrpSpPr>
                <p:grpSpPr>
                  <a:xfrm>
                    <a:off x="1368525" y="3777633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61" name="Straight Connector 160">
                      <a:extLst>
                        <a:ext uri="{FF2B5EF4-FFF2-40B4-BE49-F238E27FC236}">
                          <a16:creationId xmlns:a16="http://schemas.microsoft.com/office/drawing/2014/main" id="{E844EFFE-542F-4327-B68F-20BA2195C3F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>
                      <a:extLst>
                        <a:ext uri="{FF2B5EF4-FFF2-40B4-BE49-F238E27FC236}">
                          <a16:creationId xmlns:a16="http://schemas.microsoft.com/office/drawing/2014/main" id="{ECB3E447-F5BD-4F13-9C10-9C4F7EF2B2B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5A750D59-8F31-4944-BD75-D28A272473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01543" y="5383151"/>
                  <a:ext cx="0" cy="23940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id="{B60B7F4F-EBF8-45A1-BC71-E0D2663CBE03}"/>
                    </a:ext>
                  </a:extLst>
                </p:cNvPr>
                <p:cNvGrpSpPr/>
                <p:nvPr/>
              </p:nvGrpSpPr>
              <p:grpSpPr>
                <a:xfrm>
                  <a:off x="5267820" y="5883949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177" name="Group 176">
                    <a:extLst>
                      <a:ext uri="{FF2B5EF4-FFF2-40B4-BE49-F238E27FC236}">
                        <a16:creationId xmlns:a16="http://schemas.microsoft.com/office/drawing/2014/main" id="{0B57E73C-B863-4BA1-8FAE-C0E61645FDA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81" name="Straight Connector 180">
                      <a:extLst>
                        <a:ext uri="{FF2B5EF4-FFF2-40B4-BE49-F238E27FC236}">
                          <a16:creationId xmlns:a16="http://schemas.microsoft.com/office/drawing/2014/main" id="{FD69425D-A377-4993-82D5-77F1B8DEBC2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2" name="Straight Connector 181">
                      <a:extLst>
                        <a:ext uri="{FF2B5EF4-FFF2-40B4-BE49-F238E27FC236}">
                          <a16:creationId xmlns:a16="http://schemas.microsoft.com/office/drawing/2014/main" id="{72B07FDF-C993-4987-A434-02E81A910B2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055EC15E-D382-4CB1-A6A0-972251381CD6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51603" y="4390889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51603" y="4390889"/>
                      <a:ext cx="410690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2AC14F94-0796-4CCC-ABDD-0808FC6DC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399971" y="4119393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1BD880D5-5A35-4B5C-9C05-5498DD1833B8}"/>
                    </a:ext>
                  </a:extLst>
                </p:cNvPr>
                <p:cNvGrpSpPr/>
                <p:nvPr/>
              </p:nvGrpSpPr>
              <p:grpSpPr>
                <a:xfrm>
                  <a:off x="2670496" y="3256298"/>
                  <a:ext cx="1837224" cy="2366254"/>
                  <a:chOff x="2670496" y="3256298"/>
                  <a:chExt cx="1837224" cy="2366254"/>
                </a:xfrm>
              </p:grpSpPr>
              <p:grpSp>
                <p:nvGrpSpPr>
                  <p:cNvPr id="116" name="Group 115">
                    <a:extLst>
                      <a:ext uri="{FF2B5EF4-FFF2-40B4-BE49-F238E27FC236}">
                        <a16:creationId xmlns:a16="http://schemas.microsoft.com/office/drawing/2014/main" id="{B6EC8711-B3C5-48A0-AE95-D2C11E8D46A1}"/>
                      </a:ext>
                    </a:extLst>
                  </p:cNvPr>
                  <p:cNvGrpSpPr/>
                  <p:nvPr/>
                </p:nvGrpSpPr>
                <p:grpSpPr>
                  <a:xfrm>
                    <a:off x="4122274" y="3490354"/>
                    <a:ext cx="298207" cy="660991"/>
                    <a:chOff x="4147623" y="3602364"/>
                    <a:chExt cx="297702" cy="797860"/>
                  </a:xfrm>
                </p:grpSpPr>
                <p:grpSp>
                  <p:nvGrpSpPr>
                    <p:cNvPr id="117" name="Group 116">
                      <a:extLst>
                        <a:ext uri="{FF2B5EF4-FFF2-40B4-BE49-F238E27FC236}">
                          <a16:creationId xmlns:a16="http://schemas.microsoft.com/office/drawing/2014/main" id="{B698F0B2-9AD2-46A3-87D3-7283ACF4511C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90919" y="4152918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25" name="Straight Connector 124">
                        <a:extLst>
                          <a:ext uri="{FF2B5EF4-FFF2-40B4-BE49-F238E27FC236}">
                            <a16:creationId xmlns:a16="http://schemas.microsoft.com/office/drawing/2014/main" id="{8A4A04E1-4457-4CC2-8046-F3E8B370B53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6" name="Straight Connector 125">
                        <a:extLst>
                          <a:ext uri="{FF2B5EF4-FFF2-40B4-BE49-F238E27FC236}">
                            <a16:creationId xmlns:a16="http://schemas.microsoft.com/office/drawing/2014/main" id="{F857E697-93BB-4568-B3E7-DECFE7AE2D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8" name="Group 117">
                      <a:extLst>
                        <a:ext uri="{FF2B5EF4-FFF2-40B4-BE49-F238E27FC236}">
                          <a16:creationId xmlns:a16="http://schemas.microsoft.com/office/drawing/2014/main" id="{D43EA4A0-D5A0-4D41-B56C-F98F8D605A79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919260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23" name="Straight Connector 122">
                        <a:extLst>
                          <a:ext uri="{FF2B5EF4-FFF2-40B4-BE49-F238E27FC236}">
                            <a16:creationId xmlns:a16="http://schemas.microsoft.com/office/drawing/2014/main" id="{0840DCFF-B140-4BB7-8185-7CE0A74939E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4" name="Straight Connector 123">
                        <a:extLst>
                          <a:ext uri="{FF2B5EF4-FFF2-40B4-BE49-F238E27FC236}">
                            <a16:creationId xmlns:a16="http://schemas.microsoft.com/office/drawing/2014/main" id="{4B08FBD4-B753-435C-9865-B2072C84722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9" name="Group 118">
                      <a:extLst>
                        <a:ext uri="{FF2B5EF4-FFF2-40B4-BE49-F238E27FC236}">
                          <a16:creationId xmlns:a16="http://schemas.microsoft.com/office/drawing/2014/main" id="{FD680264-579F-4AFA-8D27-F4D97F63BDD2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655828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21" name="Straight Connector 120">
                        <a:extLst>
                          <a:ext uri="{FF2B5EF4-FFF2-40B4-BE49-F238E27FC236}">
                            <a16:creationId xmlns:a16="http://schemas.microsoft.com/office/drawing/2014/main" id="{EA091034-A84F-4BAE-ABA8-DE1D033960B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2" name="Straight Connector 121">
                        <a:extLst>
                          <a:ext uri="{FF2B5EF4-FFF2-40B4-BE49-F238E27FC236}">
                            <a16:creationId xmlns:a16="http://schemas.microsoft.com/office/drawing/2014/main" id="{18CC830C-9927-4CCD-A509-0D7DC686140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0" name="Straight Connector 119">
                      <a:extLst>
                        <a:ext uri="{FF2B5EF4-FFF2-40B4-BE49-F238E27FC236}">
                          <a16:creationId xmlns:a16="http://schemas.microsoft.com/office/drawing/2014/main" id="{A68A7AFD-32CA-4FB3-99F5-ABF4BFDD25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V="1">
                      <a:off x="4335006" y="3561273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" name="Group 23">
                    <a:extLst>
                      <a:ext uri="{FF2B5EF4-FFF2-40B4-BE49-F238E27FC236}">
                        <a16:creationId xmlns:a16="http://schemas.microsoft.com/office/drawing/2014/main" id="{C7C86C62-89A0-4339-B1DD-309ABCF2FE9F}"/>
                      </a:ext>
                    </a:extLst>
                  </p:cNvPr>
                  <p:cNvGrpSpPr/>
                  <p:nvPr/>
                </p:nvGrpSpPr>
                <p:grpSpPr>
                  <a:xfrm>
                    <a:off x="2670496" y="4146224"/>
                    <a:ext cx="1837224" cy="1476328"/>
                    <a:chOff x="2670443" y="3260749"/>
                    <a:chExt cx="1837224" cy="1476328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9" name="Rectangle 138">
                          <a:extLst>
                            <a:ext uri="{FF2B5EF4-FFF2-40B4-BE49-F238E27FC236}">
                              <a16:creationId xmlns:a16="http://schemas.microsoft.com/office/drawing/2014/main" id="{EC8679BA-8C7C-4D2A-BA44-289C78D97E3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449886" y="3653615"/>
                          <a:ext cx="53194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39" name="Rectangle 138">
                          <a:extLst>
                            <a:ext uri="{FF2B5EF4-FFF2-40B4-BE49-F238E27FC236}">
                              <a16:creationId xmlns:a16="http://schemas.microsoft.com/office/drawing/2014/main" id="{EC8679BA-8C7C-4D2A-BA44-289C78D97E30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449886" y="3653615"/>
                          <a:ext cx="531940" cy="369332"/>
                        </a:xfrm>
                        <a:prstGeom prst="rect">
                          <a:avLst/>
                        </a:prstGeom>
                        <a:blipFill>
                          <a:blip r:embed="rId9"/>
                          <a:stretch>
                            <a:fillRect b="-166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grpSp>
                  <p:nvGrpSpPr>
                    <p:cNvPr id="23" name="Group 22">
                      <a:extLst>
                        <a:ext uri="{FF2B5EF4-FFF2-40B4-BE49-F238E27FC236}">
                          <a16:creationId xmlns:a16="http://schemas.microsoft.com/office/drawing/2014/main" id="{28B5EAAF-715A-4F6E-89FE-29A70B76031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656016" y="3260749"/>
                      <a:ext cx="851651" cy="1476328"/>
                      <a:chOff x="3583870" y="3833148"/>
                      <a:chExt cx="851651" cy="1476328"/>
                    </a:xfrm>
                  </p:grpSpPr>
                  <p:cxnSp>
                    <p:nvCxnSpPr>
                      <p:cNvPr id="188" name="Straight Connector 187">
                        <a:extLst>
                          <a:ext uri="{FF2B5EF4-FFF2-40B4-BE49-F238E27FC236}">
                            <a16:creationId xmlns:a16="http://schemas.microsoft.com/office/drawing/2014/main" id="{B5C00CB7-836B-4B9C-A8B7-073D1A5E8A6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4218314" y="3833148"/>
                        <a:ext cx="0" cy="39319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22" name="Group 21">
                        <a:extLst>
                          <a:ext uri="{FF2B5EF4-FFF2-40B4-BE49-F238E27FC236}">
                            <a16:creationId xmlns:a16="http://schemas.microsoft.com/office/drawing/2014/main" id="{A90B6A35-2647-4B97-84B1-C794370D1E2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83870" y="4178030"/>
                        <a:ext cx="851651" cy="1131446"/>
                        <a:chOff x="3587568" y="4059196"/>
                        <a:chExt cx="851651" cy="1131446"/>
                      </a:xfrm>
                    </p:grpSpPr>
                    <p:grpSp>
                      <p:nvGrpSpPr>
                        <p:cNvPr id="20" name="Group 19">
                          <a:extLst>
                            <a:ext uri="{FF2B5EF4-FFF2-40B4-BE49-F238E27FC236}">
                              <a16:creationId xmlns:a16="http://schemas.microsoft.com/office/drawing/2014/main" id="{FAAB99E3-2E26-45BC-9892-26D9AE2E0E2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587568" y="4548446"/>
                          <a:ext cx="824178" cy="642196"/>
                          <a:chOff x="3587568" y="4548446"/>
                          <a:chExt cx="824178" cy="642196"/>
                        </a:xfrm>
                      </p:grpSpPr>
                      <p:grpSp>
                        <p:nvGrpSpPr>
                          <p:cNvPr id="169" name="Group 168">
                            <a:extLst>
                              <a:ext uri="{FF2B5EF4-FFF2-40B4-BE49-F238E27FC236}">
                                <a16:creationId xmlns:a16="http://schemas.microsoft.com/office/drawing/2014/main" id="{5F042DBD-36AF-48BB-ADF1-65D9F9D7828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038088" y="4733635"/>
                            <a:ext cx="373658" cy="217606"/>
                            <a:chOff x="1360627" y="3631962"/>
                            <a:chExt cx="373658" cy="217606"/>
                          </a:xfrm>
                        </p:grpSpPr>
                        <p:grpSp>
                          <p:nvGrpSpPr>
                            <p:cNvPr id="170" name="Group 169">
                              <a:extLst>
                                <a:ext uri="{FF2B5EF4-FFF2-40B4-BE49-F238E27FC236}">
                                  <a16:creationId xmlns:a16="http://schemas.microsoft.com/office/drawing/2014/main" id="{78E33141-A7ED-4E5E-B934-936B7C6E97D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360627" y="3631962"/>
                              <a:ext cx="365760" cy="71935"/>
                              <a:chOff x="1360627" y="3631962"/>
                              <a:chExt cx="365760" cy="71935"/>
                            </a:xfrm>
                          </p:grpSpPr>
                          <p:cxnSp>
                            <p:nvCxnSpPr>
                              <p:cNvPr id="174" name="Straight Connector 173">
                                <a:extLst>
                                  <a:ext uri="{FF2B5EF4-FFF2-40B4-BE49-F238E27FC236}">
                                    <a16:creationId xmlns:a16="http://schemas.microsoft.com/office/drawing/2014/main" id="{B3A47901-6533-4BFF-9DEA-C6549F8E14D2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360627" y="3631962"/>
                                <a:ext cx="36576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75" name="Straight Connector 174">
                                <a:extLst>
                                  <a:ext uri="{FF2B5EF4-FFF2-40B4-BE49-F238E27FC236}">
                                    <a16:creationId xmlns:a16="http://schemas.microsoft.com/office/drawing/2014/main" id="{D9143515-A1B1-42C5-A0CE-AF89F0B5B15A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425247" y="3703897"/>
                                <a:ext cx="22860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p:grpSp>
                          <p:nvGrpSpPr>
                            <p:cNvPr id="171" name="Group 170">
                              <a:extLst>
                                <a:ext uri="{FF2B5EF4-FFF2-40B4-BE49-F238E27FC236}">
                                  <a16:creationId xmlns:a16="http://schemas.microsoft.com/office/drawing/2014/main" id="{16E616B2-4080-4796-AFC6-B4BBE1AD68B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368525" y="3777633"/>
                              <a:ext cx="365760" cy="71935"/>
                              <a:chOff x="1360627" y="3631962"/>
                              <a:chExt cx="365760" cy="71935"/>
                            </a:xfrm>
                          </p:grpSpPr>
                          <p:cxnSp>
                            <p:nvCxnSpPr>
                              <p:cNvPr id="172" name="Straight Connector 171">
                                <a:extLst>
                                  <a:ext uri="{FF2B5EF4-FFF2-40B4-BE49-F238E27FC236}">
                                    <a16:creationId xmlns:a16="http://schemas.microsoft.com/office/drawing/2014/main" id="{98C1F390-B63B-4879-B700-2BDBE01E80AC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360627" y="3631962"/>
                                <a:ext cx="36576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73" name="Straight Connector 172">
                                <a:extLst>
                                  <a:ext uri="{FF2B5EF4-FFF2-40B4-BE49-F238E27FC236}">
                                    <a16:creationId xmlns:a16="http://schemas.microsoft.com/office/drawing/2014/main" id="{C8A17300-E257-4CDC-8509-CB11BDCDE808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425247" y="3703897"/>
                                <a:ext cx="22860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</p:grp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3" name="Rectangle 182">
                                <a:extLst>
                                  <a:ext uri="{FF2B5EF4-FFF2-40B4-BE49-F238E27FC236}">
                                    <a16:creationId xmlns:a16="http://schemas.microsoft.com/office/drawing/2014/main" id="{E74B5087-5E80-4459-B931-8ECC3EF4234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587568" y="4548446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3" name="Rectangle 182">
                                <a:extLst>
                                  <a:ext uri="{FF2B5EF4-FFF2-40B4-BE49-F238E27FC236}">
                                    <a16:creationId xmlns:a16="http://schemas.microsoft.com/office/drawing/2014/main" id="{E74B5087-5E80-4459-B931-8ECC3EF4234D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587568" y="4548446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0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5" name="Rectangle 184">
                                <a:extLst>
                                  <a:ext uri="{FF2B5EF4-FFF2-40B4-BE49-F238E27FC236}">
                                    <a16:creationId xmlns:a16="http://schemas.microsoft.com/office/drawing/2014/main" id="{AC2F28A7-CB3E-4864-B8ED-9D6461BB3EB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587568" y="4821310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5" name="Rectangle 184">
                                <a:extLst>
                                  <a:ext uri="{FF2B5EF4-FFF2-40B4-BE49-F238E27FC236}">
                                    <a16:creationId xmlns:a16="http://schemas.microsoft.com/office/drawing/2014/main" id="{AC2F28A7-CB3E-4864-B8ED-9D6461BB3EB6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587568" y="4821310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1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cxnSp>
                      <p:nvCxnSpPr>
                        <p:cNvPr id="187" name="Straight Connector 186">
                          <a:extLst>
                            <a:ext uri="{FF2B5EF4-FFF2-40B4-BE49-F238E27FC236}">
                              <a16:creationId xmlns:a16="http://schemas.microsoft.com/office/drawing/2014/main" id="{89156AAF-E826-413E-88B2-0024315D5FD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233042" y="4513192"/>
                          <a:ext cx="0" cy="22860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21" name="Group 20">
                          <a:extLst>
                            <a:ext uri="{FF2B5EF4-FFF2-40B4-BE49-F238E27FC236}">
                              <a16:creationId xmlns:a16="http://schemas.microsoft.com/office/drawing/2014/main" id="{2F6795ED-B220-45AA-9711-8857057C59F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028529" y="4059196"/>
                          <a:ext cx="410690" cy="533362"/>
                          <a:chOff x="3050844" y="4026349"/>
                          <a:chExt cx="410690" cy="533362"/>
                        </a:xfrm>
                      </p:grpSpPr>
                      <p:sp>
                        <p:nvSpPr>
                          <p:cNvPr id="186" name="Oval 185">
                            <a:extLst>
                              <a:ext uri="{FF2B5EF4-FFF2-40B4-BE49-F238E27FC236}">
                                <a16:creationId xmlns:a16="http://schemas.microsoft.com/office/drawing/2014/main" id="{CDC59343-9C03-440C-9C57-08CEEDADFEA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3062232" y="4099490"/>
                            <a:ext cx="365760" cy="369331"/>
                          </a:xfrm>
                          <a:prstGeom prst="ellipse">
                            <a:avLst/>
                          </a:prstGeom>
                          <a:noFill/>
                          <a:ln>
                            <a:solidFill>
                              <a:srgbClr val="0070C0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91" name="Rectangle 190">
                                <a:extLst>
                                  <a:ext uri="{FF2B5EF4-FFF2-40B4-BE49-F238E27FC236}">
                                    <a16:creationId xmlns:a16="http://schemas.microsoft.com/office/drawing/2014/main" id="{19EE5356-F6F0-491D-85ED-FCE76BF5D3A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050844" y="402634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91" name="Rectangle 190">
                                <a:extLst>
                                  <a:ext uri="{FF2B5EF4-FFF2-40B4-BE49-F238E27FC236}">
                                    <a16:creationId xmlns:a16="http://schemas.microsoft.com/office/drawing/2014/main" id="{19EE5356-F6F0-491D-85ED-FCE76BF5D3A3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050844" y="402634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2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92" name="Rectangle 191">
                                <a:extLst>
                                  <a:ext uri="{FF2B5EF4-FFF2-40B4-BE49-F238E27FC236}">
                                    <a16:creationId xmlns:a16="http://schemas.microsoft.com/office/drawing/2014/main" id="{0D1DA864-DAD3-4F68-8506-46676A66B4A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050844" y="419037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92" name="Rectangle 191">
                                <a:extLst>
                                  <a:ext uri="{FF2B5EF4-FFF2-40B4-BE49-F238E27FC236}">
                                    <a16:creationId xmlns:a16="http://schemas.microsoft.com/office/drawing/2014/main" id="{0D1DA864-DAD3-4F68-8506-46676A66B4A8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050844" y="419037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3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</p:grpSp>
                </p:grpSp>
                <p:sp>
                  <p:nvSpPr>
                    <p:cNvPr id="195" name="Rectangle 194">
                      <a:extLst>
                        <a:ext uri="{FF2B5EF4-FFF2-40B4-BE49-F238E27FC236}">
                          <a16:creationId xmlns:a16="http://schemas.microsoft.com/office/drawing/2014/main" id="{60FB8F73-7131-477C-AA93-A100A3DC6B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70443" y="4189397"/>
                      <a:ext cx="99899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bb</a:t>
                      </a:r>
                      <a:r>
                        <a:rPr lang="en-US" dirty="0"/>
                        <a:t> = 4 V</a:t>
                      </a:r>
                    </a:p>
                  </p:txBody>
                </p:sp>
              </p:grp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48EAAC16-C280-485C-9625-88F2730943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68815" y="3256298"/>
                    <a:ext cx="0" cy="23774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77C46376-721E-4559-9904-452D09CF07CC}"/>
                    </a:ext>
                  </a:extLst>
                </p:cNvPr>
                <p:cNvCxnSpPr/>
                <p:nvPr/>
              </p:nvCxnSpPr>
              <p:spPr>
                <a:xfrm>
                  <a:off x="4301543" y="5622552"/>
                  <a:ext cx="211701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D675DFFF-1CCC-46AF-9649-719DB71266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05066" y="4793512"/>
                  <a:ext cx="0" cy="8321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3" name="Rectangle 102">
                      <a:extLst>
                        <a:ext uri="{FF2B5EF4-FFF2-40B4-BE49-F238E27FC236}">
                          <a16:creationId xmlns:a16="http://schemas.microsoft.com/office/drawing/2014/main" id="{E84CFCDE-4AD2-4E07-A906-F3E6BC865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69444" y="5437886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03" name="Rectangle 102">
                      <a:extLst>
                        <a:ext uri="{FF2B5EF4-FFF2-40B4-BE49-F238E27FC236}">
                          <a16:creationId xmlns:a16="http://schemas.microsoft.com/office/drawing/2014/main" id="{E84CFCDE-4AD2-4E07-A906-F3E6BC86504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469444" y="5437886"/>
                      <a:ext cx="41069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4" name="Rectangle 103">
                      <a:extLst>
                        <a:ext uri="{FF2B5EF4-FFF2-40B4-BE49-F238E27FC236}">
                          <a16:creationId xmlns:a16="http://schemas.microsoft.com/office/drawing/2014/main" id="{DDAC8C44-170B-4AD9-AAF3-2313261C40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51110" y="3040240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04" name="Rectangle 103">
                      <a:extLst>
                        <a:ext uri="{FF2B5EF4-FFF2-40B4-BE49-F238E27FC236}">
                          <a16:creationId xmlns:a16="http://schemas.microsoft.com/office/drawing/2014/main" id="{DDAC8C44-170B-4AD9-AAF3-2313261C403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51110" y="3040240"/>
                      <a:ext cx="410690" cy="369332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3AF6A6D7-98FB-4606-88C8-8D7BDD6E4BEB}"/>
                  </a:ext>
                </a:extLst>
              </p:cNvPr>
              <p:cNvCxnSpPr/>
              <p:nvPr/>
            </p:nvCxnSpPr>
            <p:spPr>
              <a:xfrm>
                <a:off x="2143955" y="2752227"/>
                <a:ext cx="459545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B1283AEE-707F-41C4-9455-36F9743E7010}"/>
                      </a:ext>
                    </a:extLst>
                  </p:cNvPr>
                  <p:cNvSpPr/>
                  <p:nvPr/>
                </p:nvSpPr>
                <p:spPr>
                  <a:xfrm>
                    <a:off x="2211383" y="2839229"/>
                    <a:ext cx="43569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B1283AEE-707F-41C4-9455-36F9743E701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11383" y="2839229"/>
                    <a:ext cx="435696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120C97E5-16EC-4FB3-AFC5-DC53F39E30BD}"/>
                      </a:ext>
                    </a:extLst>
                  </p:cNvPr>
                  <p:cNvSpPr/>
                  <p:nvPr/>
                </p:nvSpPr>
                <p:spPr>
                  <a:xfrm>
                    <a:off x="3201980" y="3434034"/>
                    <a:ext cx="4400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120C97E5-16EC-4FB3-AFC5-DC53F39E30B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01980" y="3434034"/>
                    <a:ext cx="440057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1" name="Straight Arrow Connector 110">
                <a:extLst>
                  <a:ext uri="{FF2B5EF4-FFF2-40B4-BE49-F238E27FC236}">
                    <a16:creationId xmlns:a16="http://schemas.microsoft.com/office/drawing/2014/main" id="{B9F3009B-BBCA-4DD4-9D69-7B6083DA36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86722" y="3426694"/>
                <a:ext cx="0" cy="39718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95F51FD0-2D3F-42E5-97A7-6F211CA62BD4}"/>
              </a:ext>
            </a:extLst>
          </p:cNvPr>
          <p:cNvSpPr txBox="1">
            <a:spLocks/>
          </p:cNvSpPr>
          <p:nvPr/>
        </p:nvSpPr>
        <p:spPr>
          <a:xfrm>
            <a:off x="6111664" y="2619269"/>
            <a:ext cx="5896982" cy="859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Kirchhoff’s Voltage Law around the base-emitter loop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907C6C28-5DA6-4D9C-8169-EF71591677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85457" y="3803335"/>
                <a:ext cx="2221722" cy="7515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3.3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𝑚𝐴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907C6C28-5DA6-4D9C-8169-EF71591677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5457" y="3803335"/>
                <a:ext cx="2221722" cy="75159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Content Placeholder 2">
                <a:extLst>
                  <a:ext uri="{FF2B5EF4-FFF2-40B4-BE49-F238E27FC236}">
                    <a16:creationId xmlns:a16="http://schemas.microsoft.com/office/drawing/2014/main" id="{F9E023D7-7743-4DD8-B6BA-E9A85479617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80337" y="3345704"/>
                <a:ext cx="5847423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−0.7 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7" name="Content Placeholder 2">
                <a:extLst>
                  <a:ext uri="{FF2B5EF4-FFF2-40B4-BE49-F238E27FC236}">
                    <a16:creationId xmlns:a16="http://schemas.microsoft.com/office/drawing/2014/main" id="{F9E023D7-7743-4DD8-B6BA-E9A854796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337" y="3345704"/>
                <a:ext cx="5847423" cy="55193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490352D6-57F4-449D-AC87-1CB549E877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455750" y="3975194"/>
                <a:ext cx="1656549" cy="58473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33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490352D6-57F4-449D-AC87-1CB549E877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5750" y="3975194"/>
                <a:ext cx="1656549" cy="584731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76DD32F2-CF51-4958-BBC9-FE388653975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61084" y="5293170"/>
                <a:ext cx="1899071" cy="7515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76DD32F2-CF51-4958-BBC9-FE38865397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1084" y="5293170"/>
                <a:ext cx="1899071" cy="75159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46C045E1-90C9-4E53-A7F4-1DCB608533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31217" y="5282260"/>
                <a:ext cx="2135016" cy="7515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101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𝑚𝐴</m:t>
                    </m:r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46C045E1-90C9-4E53-A7F4-1DCB608533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1217" y="5282260"/>
                <a:ext cx="2135016" cy="75159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8E609F92-1C95-4F15-94E7-98D2F5DCCD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60155" y="5894214"/>
                <a:ext cx="1899071" cy="58473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99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8E609F92-1C95-4F15-94E7-98D2F5DCCD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55" y="5894214"/>
                <a:ext cx="1899071" cy="584731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E9CCFF41-80F1-D461-2F96-0792E4EFBC07}"/>
              </a:ext>
            </a:extLst>
          </p:cNvPr>
          <p:cNvSpPr/>
          <p:nvPr/>
        </p:nvSpPr>
        <p:spPr>
          <a:xfrm>
            <a:off x="2206927" y="3764902"/>
            <a:ext cx="761404" cy="2087745"/>
          </a:xfrm>
          <a:custGeom>
            <a:avLst/>
            <a:gdLst>
              <a:gd name="connsiteX0" fmla="*/ 79073 w 743622"/>
              <a:gd name="connsiteY0" fmla="*/ 2046616 h 2101898"/>
              <a:gd name="connsiteX1" fmla="*/ 48593 w 743622"/>
              <a:gd name="connsiteY1" fmla="*/ 1000136 h 2101898"/>
              <a:gd name="connsiteX2" fmla="*/ 18113 w 743622"/>
              <a:gd name="connsiteY2" fmla="*/ 106056 h 2101898"/>
              <a:gd name="connsiteX3" fmla="*/ 353393 w 743622"/>
              <a:gd name="connsiteY3" fmla="*/ 45096 h 2101898"/>
              <a:gd name="connsiteX4" fmla="*/ 637873 w 743622"/>
              <a:gd name="connsiteY4" fmla="*/ 360056 h 2101898"/>
              <a:gd name="connsiteX5" fmla="*/ 739473 w 743622"/>
              <a:gd name="connsiteY5" fmla="*/ 1782456 h 2101898"/>
              <a:gd name="connsiteX6" fmla="*/ 515953 w 743622"/>
              <a:gd name="connsiteY6" fmla="*/ 2066936 h 2101898"/>
              <a:gd name="connsiteX7" fmla="*/ 190833 w 743622"/>
              <a:gd name="connsiteY7" fmla="*/ 2087256 h 2101898"/>
              <a:gd name="connsiteX0" fmla="*/ 79073 w 749902"/>
              <a:gd name="connsiteY0" fmla="*/ 2046616 h 2101898"/>
              <a:gd name="connsiteX1" fmla="*/ 48593 w 749902"/>
              <a:gd name="connsiteY1" fmla="*/ 1000136 h 2101898"/>
              <a:gd name="connsiteX2" fmla="*/ 18113 w 749902"/>
              <a:gd name="connsiteY2" fmla="*/ 106056 h 2101898"/>
              <a:gd name="connsiteX3" fmla="*/ 353393 w 749902"/>
              <a:gd name="connsiteY3" fmla="*/ 45096 h 2101898"/>
              <a:gd name="connsiteX4" fmla="*/ 637873 w 749902"/>
              <a:gd name="connsiteY4" fmla="*/ 360056 h 2101898"/>
              <a:gd name="connsiteX5" fmla="*/ 739473 w 749902"/>
              <a:gd name="connsiteY5" fmla="*/ 1782456 h 2101898"/>
              <a:gd name="connsiteX6" fmla="*/ 515953 w 749902"/>
              <a:gd name="connsiteY6" fmla="*/ 2066936 h 2101898"/>
              <a:gd name="connsiteX7" fmla="*/ 190833 w 749902"/>
              <a:gd name="connsiteY7" fmla="*/ 2087256 h 2101898"/>
              <a:gd name="connsiteX0" fmla="*/ 79073 w 749902"/>
              <a:gd name="connsiteY0" fmla="*/ 2046616 h 2094041"/>
              <a:gd name="connsiteX1" fmla="*/ 48593 w 749902"/>
              <a:gd name="connsiteY1" fmla="*/ 1000136 h 2094041"/>
              <a:gd name="connsiteX2" fmla="*/ 18113 w 749902"/>
              <a:gd name="connsiteY2" fmla="*/ 106056 h 2094041"/>
              <a:gd name="connsiteX3" fmla="*/ 353393 w 749902"/>
              <a:gd name="connsiteY3" fmla="*/ 45096 h 2094041"/>
              <a:gd name="connsiteX4" fmla="*/ 637873 w 749902"/>
              <a:gd name="connsiteY4" fmla="*/ 360056 h 2094041"/>
              <a:gd name="connsiteX5" fmla="*/ 739473 w 749902"/>
              <a:gd name="connsiteY5" fmla="*/ 1782456 h 2094041"/>
              <a:gd name="connsiteX6" fmla="*/ 515953 w 749902"/>
              <a:gd name="connsiteY6" fmla="*/ 2066936 h 2094041"/>
              <a:gd name="connsiteX7" fmla="*/ 190833 w 749902"/>
              <a:gd name="connsiteY7" fmla="*/ 2087256 h 2094041"/>
              <a:gd name="connsiteX0" fmla="*/ 79073 w 744258"/>
              <a:gd name="connsiteY0" fmla="*/ 2046616 h 2092024"/>
              <a:gd name="connsiteX1" fmla="*/ 48593 w 744258"/>
              <a:gd name="connsiteY1" fmla="*/ 1000136 h 2092024"/>
              <a:gd name="connsiteX2" fmla="*/ 18113 w 744258"/>
              <a:gd name="connsiteY2" fmla="*/ 106056 h 2092024"/>
              <a:gd name="connsiteX3" fmla="*/ 353393 w 744258"/>
              <a:gd name="connsiteY3" fmla="*/ 45096 h 2092024"/>
              <a:gd name="connsiteX4" fmla="*/ 637873 w 744258"/>
              <a:gd name="connsiteY4" fmla="*/ 360056 h 2092024"/>
              <a:gd name="connsiteX5" fmla="*/ 739473 w 744258"/>
              <a:gd name="connsiteY5" fmla="*/ 1782456 h 2092024"/>
              <a:gd name="connsiteX6" fmla="*/ 503842 w 744258"/>
              <a:gd name="connsiteY6" fmla="*/ 2054825 h 2092024"/>
              <a:gd name="connsiteX7" fmla="*/ 190833 w 744258"/>
              <a:gd name="connsiteY7" fmla="*/ 2087256 h 2092024"/>
              <a:gd name="connsiteX0" fmla="*/ 79073 w 761404"/>
              <a:gd name="connsiteY0" fmla="*/ 2046616 h 2092024"/>
              <a:gd name="connsiteX1" fmla="*/ 48593 w 761404"/>
              <a:gd name="connsiteY1" fmla="*/ 1000136 h 2092024"/>
              <a:gd name="connsiteX2" fmla="*/ 18113 w 761404"/>
              <a:gd name="connsiteY2" fmla="*/ 106056 h 2092024"/>
              <a:gd name="connsiteX3" fmla="*/ 353393 w 761404"/>
              <a:gd name="connsiteY3" fmla="*/ 45096 h 2092024"/>
              <a:gd name="connsiteX4" fmla="*/ 637873 w 761404"/>
              <a:gd name="connsiteY4" fmla="*/ 360056 h 2092024"/>
              <a:gd name="connsiteX5" fmla="*/ 739473 w 761404"/>
              <a:gd name="connsiteY5" fmla="*/ 1782456 h 2092024"/>
              <a:gd name="connsiteX6" fmla="*/ 503842 w 761404"/>
              <a:gd name="connsiteY6" fmla="*/ 2054825 h 2092024"/>
              <a:gd name="connsiteX7" fmla="*/ 190833 w 761404"/>
              <a:gd name="connsiteY7" fmla="*/ 2087256 h 2092024"/>
              <a:gd name="connsiteX0" fmla="*/ 79073 w 761404"/>
              <a:gd name="connsiteY0" fmla="*/ 2046616 h 2092024"/>
              <a:gd name="connsiteX1" fmla="*/ 48593 w 761404"/>
              <a:gd name="connsiteY1" fmla="*/ 1000136 h 2092024"/>
              <a:gd name="connsiteX2" fmla="*/ 18113 w 761404"/>
              <a:gd name="connsiteY2" fmla="*/ 106056 h 2092024"/>
              <a:gd name="connsiteX3" fmla="*/ 353393 w 761404"/>
              <a:gd name="connsiteY3" fmla="*/ 45096 h 2092024"/>
              <a:gd name="connsiteX4" fmla="*/ 637873 w 761404"/>
              <a:gd name="connsiteY4" fmla="*/ 360056 h 2092024"/>
              <a:gd name="connsiteX5" fmla="*/ 739473 w 761404"/>
              <a:gd name="connsiteY5" fmla="*/ 1782456 h 2092024"/>
              <a:gd name="connsiteX6" fmla="*/ 503842 w 761404"/>
              <a:gd name="connsiteY6" fmla="*/ 2054825 h 2092024"/>
              <a:gd name="connsiteX7" fmla="*/ 190833 w 761404"/>
              <a:gd name="connsiteY7" fmla="*/ 2087256 h 2092024"/>
              <a:gd name="connsiteX0" fmla="*/ 79073 w 761404"/>
              <a:gd name="connsiteY0" fmla="*/ 2046616 h 2087745"/>
              <a:gd name="connsiteX1" fmla="*/ 48593 w 761404"/>
              <a:gd name="connsiteY1" fmla="*/ 1000136 h 2087745"/>
              <a:gd name="connsiteX2" fmla="*/ 18113 w 761404"/>
              <a:gd name="connsiteY2" fmla="*/ 106056 h 2087745"/>
              <a:gd name="connsiteX3" fmla="*/ 353393 w 761404"/>
              <a:gd name="connsiteY3" fmla="*/ 45096 h 2087745"/>
              <a:gd name="connsiteX4" fmla="*/ 637873 w 761404"/>
              <a:gd name="connsiteY4" fmla="*/ 360056 h 2087745"/>
              <a:gd name="connsiteX5" fmla="*/ 739473 w 761404"/>
              <a:gd name="connsiteY5" fmla="*/ 1782456 h 2087745"/>
              <a:gd name="connsiteX6" fmla="*/ 503842 w 761404"/>
              <a:gd name="connsiteY6" fmla="*/ 2054825 h 2087745"/>
              <a:gd name="connsiteX7" fmla="*/ 190833 w 761404"/>
              <a:gd name="connsiteY7" fmla="*/ 2087256 h 2087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1404" h="2087745">
                <a:moveTo>
                  <a:pt x="79073" y="2046616"/>
                </a:moveTo>
                <a:cubicBezTo>
                  <a:pt x="68913" y="1685089"/>
                  <a:pt x="58753" y="1323563"/>
                  <a:pt x="48593" y="1000136"/>
                </a:cubicBezTo>
                <a:cubicBezTo>
                  <a:pt x="38433" y="676709"/>
                  <a:pt x="-32687" y="265229"/>
                  <a:pt x="18113" y="106056"/>
                </a:cubicBezTo>
                <a:cubicBezTo>
                  <a:pt x="68913" y="-53117"/>
                  <a:pt x="250100" y="2763"/>
                  <a:pt x="353393" y="45096"/>
                </a:cubicBezTo>
                <a:cubicBezTo>
                  <a:pt x="456686" y="87429"/>
                  <a:pt x="573526" y="70496"/>
                  <a:pt x="637873" y="360056"/>
                </a:cubicBezTo>
                <a:cubicBezTo>
                  <a:pt x="702220" y="649616"/>
                  <a:pt x="807229" y="1509079"/>
                  <a:pt x="739473" y="1782456"/>
                </a:cubicBezTo>
                <a:cubicBezTo>
                  <a:pt x="671717" y="2055833"/>
                  <a:pt x="555921" y="2025220"/>
                  <a:pt x="503842" y="2054825"/>
                </a:cubicBezTo>
                <a:cubicBezTo>
                  <a:pt x="397263" y="2078374"/>
                  <a:pt x="319784" y="2090385"/>
                  <a:pt x="190833" y="2087256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2013ABBB-C4E6-7820-7F67-F3C22AE152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70200" y="4630909"/>
                <a:ext cx="1899071" cy="5432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2013ABBB-C4E6-7820-7F67-F3C22AE15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0200" y="4630909"/>
                <a:ext cx="1899071" cy="543243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2A7A5A36-D833-9895-3385-12CBB294ADB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51642" y="4620049"/>
                <a:ext cx="2467095" cy="4863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2A7A5A36-D833-9895-3385-12CBB294AD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1642" y="4620049"/>
                <a:ext cx="2467095" cy="486397"/>
              </a:xfrm>
              <a:prstGeom prst="rect">
                <a:avLst/>
              </a:prstGeom>
              <a:blipFill>
                <a:blip r:embed="rId25"/>
                <a:stretch>
                  <a:fillRect b="-3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44A4CDD2-BD3E-9E2B-4303-B0A8263FDD1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08268" y="4444286"/>
                <a:ext cx="1899071" cy="7515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44A4CDD2-BD3E-9E2B-4303-B0A8263FD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8268" y="4444286"/>
                <a:ext cx="1899071" cy="751590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5E359DBF-7718-F13E-6BEF-21C34F6F1885}"/>
              </a:ext>
            </a:extLst>
          </p:cNvPr>
          <p:cNvSpPr/>
          <p:nvPr/>
        </p:nvSpPr>
        <p:spPr>
          <a:xfrm>
            <a:off x="11112299" y="4444287"/>
            <a:ext cx="987880" cy="758608"/>
          </a:xfrm>
          <a:prstGeom prst="rect">
            <a:avLst/>
          </a:prstGeom>
          <a:solidFill>
            <a:srgbClr val="FFFF0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D589E6E-D966-060D-E631-BA1B86934A26}"/>
              </a:ext>
            </a:extLst>
          </p:cNvPr>
          <p:cNvSpPr/>
          <p:nvPr/>
        </p:nvSpPr>
        <p:spPr>
          <a:xfrm>
            <a:off x="7726441" y="4538577"/>
            <a:ext cx="3246359" cy="164052"/>
          </a:xfrm>
          <a:custGeom>
            <a:avLst/>
            <a:gdLst>
              <a:gd name="connsiteX0" fmla="*/ 3246359 w 3246359"/>
              <a:gd name="connsiteY0" fmla="*/ 44309 h 164052"/>
              <a:gd name="connsiteX1" fmla="*/ 2190445 w 3246359"/>
              <a:gd name="connsiteY1" fmla="*/ 766 h 164052"/>
              <a:gd name="connsiteX2" fmla="*/ 350759 w 3246359"/>
              <a:gd name="connsiteY2" fmla="*/ 76966 h 164052"/>
              <a:gd name="connsiteX3" fmla="*/ 2416 w 3246359"/>
              <a:gd name="connsiteY3" fmla="*/ 164052 h 164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6359" h="164052">
                <a:moveTo>
                  <a:pt x="3246359" y="44309"/>
                </a:moveTo>
                <a:cubicBezTo>
                  <a:pt x="2959702" y="19816"/>
                  <a:pt x="2673045" y="-4677"/>
                  <a:pt x="2190445" y="766"/>
                </a:cubicBezTo>
                <a:cubicBezTo>
                  <a:pt x="1707845" y="6209"/>
                  <a:pt x="715431" y="49752"/>
                  <a:pt x="350759" y="76966"/>
                </a:cubicBezTo>
                <a:cubicBezTo>
                  <a:pt x="-13913" y="104180"/>
                  <a:pt x="-5749" y="134116"/>
                  <a:pt x="2416" y="164052"/>
                </a:cubicBezTo>
              </a:path>
            </a:pathLst>
          </a:custGeom>
          <a:noFill/>
          <a:ln w="19050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7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7" grpId="0"/>
      <p:bldP spid="110" grpId="0"/>
      <p:bldP spid="114" grpId="0"/>
      <p:bldP spid="115" grpId="0"/>
      <p:bldP spid="127" grpId="0"/>
      <p:bldP spid="3" grpId="0" animBg="1"/>
      <p:bldP spid="13" grpId="0"/>
      <p:bldP spid="14" grpId="0"/>
      <p:bldP spid="15" grpId="0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15" y="365125"/>
            <a:ext cx="11150456" cy="1325563"/>
          </a:xfrm>
        </p:spPr>
        <p:txBody>
          <a:bodyPr/>
          <a:lstStyle/>
          <a:p>
            <a:r>
              <a:rPr lang="en-US" dirty="0"/>
              <a:t>Practice Problem 1</a:t>
            </a:r>
            <a:br>
              <a:rPr lang="en-US" dirty="0"/>
            </a:br>
            <a:r>
              <a:rPr lang="en-US" dirty="0"/>
              <a:t>Common Base Amplifier Circuit Design</a:t>
            </a:r>
          </a:p>
        </p:txBody>
      </p: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884546" y="1621676"/>
            <a:ext cx="10768439" cy="13638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Given the circuit below, calculate what resistors should be used to bias the circuit so that the current through the emitter is 10 mA, and so that </a:t>
            </a: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 equals -4 Volts.  Assume that V</a:t>
            </a:r>
            <a:r>
              <a:rPr lang="en-US" sz="2400" baseline="-25000" dirty="0"/>
              <a:t>in</a:t>
            </a:r>
            <a:r>
              <a:rPr lang="en-US" sz="2400" dirty="0"/>
              <a:t> equals zero, that </a:t>
            </a:r>
            <a:r>
              <a:rPr lang="el-GR" sz="2400" dirty="0"/>
              <a:t>β</a:t>
            </a:r>
            <a:r>
              <a:rPr lang="en-US" sz="2400" dirty="0"/>
              <a:t> = 100, and that the turn-on voltage of the forward biased p-n junction is 0.7 V.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1A2F8A-E757-4C1A-8763-568FBA231D46}"/>
              </a:ext>
            </a:extLst>
          </p:cNvPr>
          <p:cNvGrpSpPr/>
          <p:nvPr/>
        </p:nvGrpSpPr>
        <p:grpSpPr>
          <a:xfrm>
            <a:off x="279329" y="3166469"/>
            <a:ext cx="5533316" cy="3103540"/>
            <a:chOff x="334204" y="2251332"/>
            <a:chExt cx="5533316" cy="3103540"/>
          </a:xfrm>
        </p:grpSpPr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D9AA8E90-A0BC-49F4-A20E-42C46EAFD787}"/>
                </a:ext>
              </a:extLst>
            </p:cNvPr>
            <p:cNvCxnSpPr/>
            <p:nvPr/>
          </p:nvCxnSpPr>
          <p:spPr>
            <a:xfrm>
              <a:off x="3480398" y="2471490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81CCDA9-C3CB-4A13-9A18-A452557C371D}"/>
                    </a:ext>
                  </a:extLst>
                </p:cNvPr>
                <p:cNvSpPr/>
                <p:nvPr/>
              </p:nvSpPr>
              <p:spPr>
                <a:xfrm>
                  <a:off x="3952720" y="2251332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81CCDA9-C3CB-4A13-9A18-A452557C37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2720" y="2251332"/>
                  <a:ext cx="431721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3E552C1-E226-41C6-A237-A6FD25D3B069}"/>
                </a:ext>
              </a:extLst>
            </p:cNvPr>
            <p:cNvGrpSpPr/>
            <p:nvPr/>
          </p:nvGrpSpPr>
          <p:grpSpPr>
            <a:xfrm>
              <a:off x="334204" y="2382895"/>
              <a:ext cx="5533316" cy="2971977"/>
              <a:chOff x="334204" y="2382895"/>
              <a:chExt cx="5533316" cy="2971977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952F5477-AB88-4936-B7B6-88226D14C320}"/>
                  </a:ext>
                </a:extLst>
              </p:cNvPr>
              <p:cNvGrpSpPr/>
              <p:nvPr/>
            </p:nvGrpSpPr>
            <p:grpSpPr>
              <a:xfrm>
                <a:off x="334204" y="2382895"/>
                <a:ext cx="5533316" cy="2971977"/>
                <a:chOff x="2670496" y="3040240"/>
                <a:chExt cx="5533316" cy="297197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56455" y="4111893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556455" y="4111893"/>
                      <a:ext cx="647357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B669BC25-7512-44AC-8DDD-13207FB5B6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29501" y="3545543"/>
                      <a:ext cx="50456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B669BC25-7512-44AC-8DDD-13207FB5B69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29501" y="3545543"/>
                      <a:ext cx="504561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20492" y="4663988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20492" y="4663988"/>
                      <a:ext cx="410690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73768" y="3593130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73768" y="3593130"/>
                      <a:ext cx="500585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82197" y="4539090"/>
                      <a:ext cx="1159998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a14:m>
                      <a:r>
                        <a:rPr lang="en-US" dirty="0"/>
                        <a:t> = 10 V</a:t>
                      </a:r>
                    </a:p>
                  </p:txBody>
                </p:sp>
              </mc:Choice>
              <mc:Fallback xmlns="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82197" y="4539090"/>
                      <a:ext cx="1159998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 t="-10000" r="-4211" b="-2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>
                  <a:off x="4268816" y="3260749"/>
                  <a:ext cx="2149737" cy="2623200"/>
                  <a:chOff x="8409227" y="3428998"/>
                  <a:chExt cx="2149737" cy="2623200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409227" y="3429000"/>
                    <a:ext cx="833095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913858" y="3428998"/>
                    <a:ext cx="64510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9591111" y="3857638"/>
                    <a:ext cx="0" cy="219456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0800000" flipH="1">
                  <a:off x="6236893" y="3478757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8553" y="3260749"/>
                  <a:ext cx="0" cy="2180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C35AC96F-8ACB-4242-971B-33F2B4BB7FA8}"/>
                    </a:ext>
                  </a:extLst>
                </p:cNvPr>
                <p:cNvGrpSpPr/>
                <p:nvPr/>
              </p:nvGrpSpPr>
              <p:grpSpPr>
                <a:xfrm flipV="1">
                  <a:off x="6203717" y="4578582"/>
                  <a:ext cx="373658" cy="217606"/>
                  <a:chOff x="1360627" y="3631962"/>
                  <a:chExt cx="373658" cy="217606"/>
                </a:xfrm>
              </p:grpSpPr>
              <p:grpSp>
                <p:nvGrpSpPr>
                  <p:cNvPr id="159" name="Group 158">
                    <a:extLst>
                      <a:ext uri="{FF2B5EF4-FFF2-40B4-BE49-F238E27FC236}">
                        <a16:creationId xmlns:a16="http://schemas.microsoft.com/office/drawing/2014/main" id="{5205B488-B5D6-4174-A23C-E235D808BFC1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57" name="Straight Connector 156">
                      <a:extLst>
                        <a:ext uri="{FF2B5EF4-FFF2-40B4-BE49-F238E27FC236}">
                          <a16:creationId xmlns:a16="http://schemas.microsoft.com/office/drawing/2014/main" id="{0F026405-EC34-4123-9EFE-43FBC7D4AD6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Straight Connector 157">
                      <a:extLst>
                        <a:ext uri="{FF2B5EF4-FFF2-40B4-BE49-F238E27FC236}">
                          <a16:creationId xmlns:a16="http://schemas.microsoft.com/office/drawing/2014/main" id="{6E1C9834-C081-4B70-9F52-F85302B67A5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0" name="Group 159">
                    <a:extLst>
                      <a:ext uri="{FF2B5EF4-FFF2-40B4-BE49-F238E27FC236}">
                        <a16:creationId xmlns:a16="http://schemas.microsoft.com/office/drawing/2014/main" id="{CA8D76F7-A340-446A-9408-5FA8FD1E9D1A}"/>
                      </a:ext>
                    </a:extLst>
                  </p:cNvPr>
                  <p:cNvGrpSpPr/>
                  <p:nvPr/>
                </p:nvGrpSpPr>
                <p:grpSpPr>
                  <a:xfrm>
                    <a:off x="1368525" y="3777633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61" name="Straight Connector 160">
                      <a:extLst>
                        <a:ext uri="{FF2B5EF4-FFF2-40B4-BE49-F238E27FC236}">
                          <a16:creationId xmlns:a16="http://schemas.microsoft.com/office/drawing/2014/main" id="{E844EFFE-542F-4327-B68F-20BA2195C3F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>
                      <a:extLst>
                        <a:ext uri="{FF2B5EF4-FFF2-40B4-BE49-F238E27FC236}">
                          <a16:creationId xmlns:a16="http://schemas.microsoft.com/office/drawing/2014/main" id="{ECB3E447-F5BD-4F13-9C10-9C4F7EF2B2B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5A750D59-8F31-4944-BD75-D28A272473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01543" y="5383151"/>
                  <a:ext cx="0" cy="23940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id="{B60B7F4F-EBF8-45A1-BC71-E0D2663CBE03}"/>
                    </a:ext>
                  </a:extLst>
                </p:cNvPr>
                <p:cNvGrpSpPr/>
                <p:nvPr/>
              </p:nvGrpSpPr>
              <p:grpSpPr>
                <a:xfrm>
                  <a:off x="5267820" y="5883949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177" name="Group 176">
                    <a:extLst>
                      <a:ext uri="{FF2B5EF4-FFF2-40B4-BE49-F238E27FC236}">
                        <a16:creationId xmlns:a16="http://schemas.microsoft.com/office/drawing/2014/main" id="{0B57E73C-B863-4BA1-8FAE-C0E61645FDA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81" name="Straight Connector 180">
                      <a:extLst>
                        <a:ext uri="{FF2B5EF4-FFF2-40B4-BE49-F238E27FC236}">
                          <a16:creationId xmlns:a16="http://schemas.microsoft.com/office/drawing/2014/main" id="{FD69425D-A377-4993-82D5-77F1B8DEBC2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2" name="Straight Connector 181">
                      <a:extLst>
                        <a:ext uri="{FF2B5EF4-FFF2-40B4-BE49-F238E27FC236}">
                          <a16:creationId xmlns:a16="http://schemas.microsoft.com/office/drawing/2014/main" id="{72B07FDF-C993-4987-A434-02E81A910B2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055EC15E-D382-4CB1-A6A0-972251381CD6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51603" y="4390889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51603" y="4390889"/>
                      <a:ext cx="410690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2AC14F94-0796-4CCC-ABDD-0808FC6DC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399971" y="4119393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1BD880D5-5A35-4B5C-9C05-5498DD1833B8}"/>
                    </a:ext>
                  </a:extLst>
                </p:cNvPr>
                <p:cNvGrpSpPr/>
                <p:nvPr/>
              </p:nvGrpSpPr>
              <p:grpSpPr>
                <a:xfrm>
                  <a:off x="2670496" y="3256298"/>
                  <a:ext cx="1837224" cy="2366254"/>
                  <a:chOff x="2670496" y="3256298"/>
                  <a:chExt cx="1837224" cy="2366254"/>
                </a:xfrm>
              </p:grpSpPr>
              <p:grpSp>
                <p:nvGrpSpPr>
                  <p:cNvPr id="116" name="Group 115">
                    <a:extLst>
                      <a:ext uri="{FF2B5EF4-FFF2-40B4-BE49-F238E27FC236}">
                        <a16:creationId xmlns:a16="http://schemas.microsoft.com/office/drawing/2014/main" id="{B6EC8711-B3C5-48A0-AE95-D2C11E8D46A1}"/>
                      </a:ext>
                    </a:extLst>
                  </p:cNvPr>
                  <p:cNvGrpSpPr/>
                  <p:nvPr/>
                </p:nvGrpSpPr>
                <p:grpSpPr>
                  <a:xfrm>
                    <a:off x="4122274" y="3490354"/>
                    <a:ext cx="298207" cy="660991"/>
                    <a:chOff x="4147623" y="3602364"/>
                    <a:chExt cx="297702" cy="797860"/>
                  </a:xfrm>
                </p:grpSpPr>
                <p:grpSp>
                  <p:nvGrpSpPr>
                    <p:cNvPr id="117" name="Group 116">
                      <a:extLst>
                        <a:ext uri="{FF2B5EF4-FFF2-40B4-BE49-F238E27FC236}">
                          <a16:creationId xmlns:a16="http://schemas.microsoft.com/office/drawing/2014/main" id="{B698F0B2-9AD2-46A3-87D3-7283ACF4511C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90919" y="4152918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25" name="Straight Connector 124">
                        <a:extLst>
                          <a:ext uri="{FF2B5EF4-FFF2-40B4-BE49-F238E27FC236}">
                            <a16:creationId xmlns:a16="http://schemas.microsoft.com/office/drawing/2014/main" id="{8A4A04E1-4457-4CC2-8046-F3E8B370B53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6" name="Straight Connector 125">
                        <a:extLst>
                          <a:ext uri="{FF2B5EF4-FFF2-40B4-BE49-F238E27FC236}">
                            <a16:creationId xmlns:a16="http://schemas.microsoft.com/office/drawing/2014/main" id="{F857E697-93BB-4568-B3E7-DECFE7AE2D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8" name="Group 117">
                      <a:extLst>
                        <a:ext uri="{FF2B5EF4-FFF2-40B4-BE49-F238E27FC236}">
                          <a16:creationId xmlns:a16="http://schemas.microsoft.com/office/drawing/2014/main" id="{D43EA4A0-D5A0-4D41-B56C-F98F8D605A79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919260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23" name="Straight Connector 122">
                        <a:extLst>
                          <a:ext uri="{FF2B5EF4-FFF2-40B4-BE49-F238E27FC236}">
                            <a16:creationId xmlns:a16="http://schemas.microsoft.com/office/drawing/2014/main" id="{0840DCFF-B140-4BB7-8185-7CE0A74939E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4" name="Straight Connector 123">
                        <a:extLst>
                          <a:ext uri="{FF2B5EF4-FFF2-40B4-BE49-F238E27FC236}">
                            <a16:creationId xmlns:a16="http://schemas.microsoft.com/office/drawing/2014/main" id="{4B08FBD4-B753-435C-9865-B2072C84722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9" name="Group 118">
                      <a:extLst>
                        <a:ext uri="{FF2B5EF4-FFF2-40B4-BE49-F238E27FC236}">
                          <a16:creationId xmlns:a16="http://schemas.microsoft.com/office/drawing/2014/main" id="{FD680264-579F-4AFA-8D27-F4D97F63BDD2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655828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21" name="Straight Connector 120">
                        <a:extLst>
                          <a:ext uri="{FF2B5EF4-FFF2-40B4-BE49-F238E27FC236}">
                            <a16:creationId xmlns:a16="http://schemas.microsoft.com/office/drawing/2014/main" id="{EA091034-A84F-4BAE-ABA8-DE1D033960B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2" name="Straight Connector 121">
                        <a:extLst>
                          <a:ext uri="{FF2B5EF4-FFF2-40B4-BE49-F238E27FC236}">
                            <a16:creationId xmlns:a16="http://schemas.microsoft.com/office/drawing/2014/main" id="{18CC830C-9927-4CCD-A509-0D7DC686140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0" name="Straight Connector 119">
                      <a:extLst>
                        <a:ext uri="{FF2B5EF4-FFF2-40B4-BE49-F238E27FC236}">
                          <a16:creationId xmlns:a16="http://schemas.microsoft.com/office/drawing/2014/main" id="{A68A7AFD-32CA-4FB3-99F5-ABF4BFDD25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V="1">
                      <a:off x="4335006" y="3561273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" name="Group 23">
                    <a:extLst>
                      <a:ext uri="{FF2B5EF4-FFF2-40B4-BE49-F238E27FC236}">
                        <a16:creationId xmlns:a16="http://schemas.microsoft.com/office/drawing/2014/main" id="{C7C86C62-89A0-4339-B1DD-309ABCF2FE9F}"/>
                      </a:ext>
                    </a:extLst>
                  </p:cNvPr>
                  <p:cNvGrpSpPr/>
                  <p:nvPr/>
                </p:nvGrpSpPr>
                <p:grpSpPr>
                  <a:xfrm>
                    <a:off x="2670496" y="4146224"/>
                    <a:ext cx="1837224" cy="1476328"/>
                    <a:chOff x="2670443" y="3260749"/>
                    <a:chExt cx="1837224" cy="1476328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9" name="Rectangle 138">
                          <a:extLst>
                            <a:ext uri="{FF2B5EF4-FFF2-40B4-BE49-F238E27FC236}">
                              <a16:creationId xmlns:a16="http://schemas.microsoft.com/office/drawing/2014/main" id="{EC8679BA-8C7C-4D2A-BA44-289C78D97E3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449886" y="3653615"/>
                          <a:ext cx="53194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39" name="Rectangle 138">
                          <a:extLst>
                            <a:ext uri="{FF2B5EF4-FFF2-40B4-BE49-F238E27FC236}">
                              <a16:creationId xmlns:a16="http://schemas.microsoft.com/office/drawing/2014/main" id="{EC8679BA-8C7C-4D2A-BA44-289C78D97E30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449886" y="3653615"/>
                          <a:ext cx="531940" cy="369332"/>
                        </a:xfrm>
                        <a:prstGeom prst="rect">
                          <a:avLst/>
                        </a:prstGeom>
                        <a:blipFill>
                          <a:blip r:embed="rId9"/>
                          <a:stretch>
                            <a:fillRect b="-166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grpSp>
                  <p:nvGrpSpPr>
                    <p:cNvPr id="23" name="Group 22">
                      <a:extLst>
                        <a:ext uri="{FF2B5EF4-FFF2-40B4-BE49-F238E27FC236}">
                          <a16:creationId xmlns:a16="http://schemas.microsoft.com/office/drawing/2014/main" id="{28B5EAAF-715A-4F6E-89FE-29A70B76031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656016" y="3260749"/>
                      <a:ext cx="851651" cy="1476328"/>
                      <a:chOff x="3583870" y="3833148"/>
                      <a:chExt cx="851651" cy="1476328"/>
                    </a:xfrm>
                  </p:grpSpPr>
                  <p:cxnSp>
                    <p:nvCxnSpPr>
                      <p:cNvPr id="188" name="Straight Connector 187">
                        <a:extLst>
                          <a:ext uri="{FF2B5EF4-FFF2-40B4-BE49-F238E27FC236}">
                            <a16:creationId xmlns:a16="http://schemas.microsoft.com/office/drawing/2014/main" id="{B5C00CB7-836B-4B9C-A8B7-073D1A5E8A6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4218314" y="3833148"/>
                        <a:ext cx="0" cy="39319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22" name="Group 21">
                        <a:extLst>
                          <a:ext uri="{FF2B5EF4-FFF2-40B4-BE49-F238E27FC236}">
                            <a16:creationId xmlns:a16="http://schemas.microsoft.com/office/drawing/2014/main" id="{A90B6A35-2647-4B97-84B1-C794370D1E2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83870" y="4178030"/>
                        <a:ext cx="851651" cy="1131446"/>
                        <a:chOff x="3587568" y="4059196"/>
                        <a:chExt cx="851651" cy="1131446"/>
                      </a:xfrm>
                    </p:grpSpPr>
                    <p:grpSp>
                      <p:nvGrpSpPr>
                        <p:cNvPr id="20" name="Group 19">
                          <a:extLst>
                            <a:ext uri="{FF2B5EF4-FFF2-40B4-BE49-F238E27FC236}">
                              <a16:creationId xmlns:a16="http://schemas.microsoft.com/office/drawing/2014/main" id="{FAAB99E3-2E26-45BC-9892-26D9AE2E0E2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587568" y="4548446"/>
                          <a:ext cx="824178" cy="642196"/>
                          <a:chOff x="3587568" y="4548446"/>
                          <a:chExt cx="824178" cy="642196"/>
                        </a:xfrm>
                      </p:grpSpPr>
                      <p:grpSp>
                        <p:nvGrpSpPr>
                          <p:cNvPr id="169" name="Group 168">
                            <a:extLst>
                              <a:ext uri="{FF2B5EF4-FFF2-40B4-BE49-F238E27FC236}">
                                <a16:creationId xmlns:a16="http://schemas.microsoft.com/office/drawing/2014/main" id="{5F042DBD-36AF-48BB-ADF1-65D9F9D7828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038088" y="4733635"/>
                            <a:ext cx="373658" cy="217606"/>
                            <a:chOff x="1360627" y="3631962"/>
                            <a:chExt cx="373658" cy="217606"/>
                          </a:xfrm>
                        </p:grpSpPr>
                        <p:grpSp>
                          <p:nvGrpSpPr>
                            <p:cNvPr id="170" name="Group 169">
                              <a:extLst>
                                <a:ext uri="{FF2B5EF4-FFF2-40B4-BE49-F238E27FC236}">
                                  <a16:creationId xmlns:a16="http://schemas.microsoft.com/office/drawing/2014/main" id="{78E33141-A7ED-4E5E-B934-936B7C6E97D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360627" y="3631962"/>
                              <a:ext cx="365760" cy="71935"/>
                              <a:chOff x="1360627" y="3631962"/>
                              <a:chExt cx="365760" cy="71935"/>
                            </a:xfrm>
                          </p:grpSpPr>
                          <p:cxnSp>
                            <p:nvCxnSpPr>
                              <p:cNvPr id="174" name="Straight Connector 173">
                                <a:extLst>
                                  <a:ext uri="{FF2B5EF4-FFF2-40B4-BE49-F238E27FC236}">
                                    <a16:creationId xmlns:a16="http://schemas.microsoft.com/office/drawing/2014/main" id="{B3A47901-6533-4BFF-9DEA-C6549F8E14D2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360627" y="3631962"/>
                                <a:ext cx="36576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75" name="Straight Connector 174">
                                <a:extLst>
                                  <a:ext uri="{FF2B5EF4-FFF2-40B4-BE49-F238E27FC236}">
                                    <a16:creationId xmlns:a16="http://schemas.microsoft.com/office/drawing/2014/main" id="{D9143515-A1B1-42C5-A0CE-AF89F0B5B15A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425247" y="3703897"/>
                                <a:ext cx="22860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p:grpSp>
                          <p:nvGrpSpPr>
                            <p:cNvPr id="171" name="Group 170">
                              <a:extLst>
                                <a:ext uri="{FF2B5EF4-FFF2-40B4-BE49-F238E27FC236}">
                                  <a16:creationId xmlns:a16="http://schemas.microsoft.com/office/drawing/2014/main" id="{16E616B2-4080-4796-AFC6-B4BBE1AD68B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368525" y="3777633"/>
                              <a:ext cx="365760" cy="71935"/>
                              <a:chOff x="1360627" y="3631962"/>
                              <a:chExt cx="365760" cy="71935"/>
                            </a:xfrm>
                          </p:grpSpPr>
                          <p:cxnSp>
                            <p:nvCxnSpPr>
                              <p:cNvPr id="172" name="Straight Connector 171">
                                <a:extLst>
                                  <a:ext uri="{FF2B5EF4-FFF2-40B4-BE49-F238E27FC236}">
                                    <a16:creationId xmlns:a16="http://schemas.microsoft.com/office/drawing/2014/main" id="{98C1F390-B63B-4879-B700-2BDBE01E80AC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360627" y="3631962"/>
                                <a:ext cx="36576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73" name="Straight Connector 172">
                                <a:extLst>
                                  <a:ext uri="{FF2B5EF4-FFF2-40B4-BE49-F238E27FC236}">
                                    <a16:creationId xmlns:a16="http://schemas.microsoft.com/office/drawing/2014/main" id="{C8A17300-E257-4CDC-8509-CB11BDCDE808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425247" y="3703897"/>
                                <a:ext cx="22860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</p:grp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3" name="Rectangle 182">
                                <a:extLst>
                                  <a:ext uri="{FF2B5EF4-FFF2-40B4-BE49-F238E27FC236}">
                                    <a16:creationId xmlns:a16="http://schemas.microsoft.com/office/drawing/2014/main" id="{E74B5087-5E80-4459-B931-8ECC3EF4234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587568" y="4548446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3" name="Rectangle 182">
                                <a:extLst>
                                  <a:ext uri="{FF2B5EF4-FFF2-40B4-BE49-F238E27FC236}">
                                    <a16:creationId xmlns:a16="http://schemas.microsoft.com/office/drawing/2014/main" id="{E74B5087-5E80-4459-B931-8ECC3EF4234D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587568" y="4548446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0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5" name="Rectangle 184">
                                <a:extLst>
                                  <a:ext uri="{FF2B5EF4-FFF2-40B4-BE49-F238E27FC236}">
                                    <a16:creationId xmlns:a16="http://schemas.microsoft.com/office/drawing/2014/main" id="{AC2F28A7-CB3E-4864-B8ED-9D6461BB3EB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587568" y="4821310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5" name="Rectangle 184">
                                <a:extLst>
                                  <a:ext uri="{FF2B5EF4-FFF2-40B4-BE49-F238E27FC236}">
                                    <a16:creationId xmlns:a16="http://schemas.microsoft.com/office/drawing/2014/main" id="{AC2F28A7-CB3E-4864-B8ED-9D6461BB3EB6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587568" y="4821310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1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cxnSp>
                      <p:nvCxnSpPr>
                        <p:cNvPr id="187" name="Straight Connector 186">
                          <a:extLst>
                            <a:ext uri="{FF2B5EF4-FFF2-40B4-BE49-F238E27FC236}">
                              <a16:creationId xmlns:a16="http://schemas.microsoft.com/office/drawing/2014/main" id="{89156AAF-E826-413E-88B2-0024315D5FD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233042" y="4513192"/>
                          <a:ext cx="0" cy="22860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21" name="Group 20">
                          <a:extLst>
                            <a:ext uri="{FF2B5EF4-FFF2-40B4-BE49-F238E27FC236}">
                              <a16:creationId xmlns:a16="http://schemas.microsoft.com/office/drawing/2014/main" id="{2F6795ED-B220-45AA-9711-8857057C59F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028529" y="4059196"/>
                          <a:ext cx="410690" cy="533362"/>
                          <a:chOff x="3050844" y="4026349"/>
                          <a:chExt cx="410690" cy="533362"/>
                        </a:xfrm>
                      </p:grpSpPr>
                      <p:sp>
                        <p:nvSpPr>
                          <p:cNvPr id="186" name="Oval 185">
                            <a:extLst>
                              <a:ext uri="{FF2B5EF4-FFF2-40B4-BE49-F238E27FC236}">
                                <a16:creationId xmlns:a16="http://schemas.microsoft.com/office/drawing/2014/main" id="{CDC59343-9C03-440C-9C57-08CEEDADFEA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3062232" y="4099490"/>
                            <a:ext cx="365760" cy="369331"/>
                          </a:xfrm>
                          <a:prstGeom prst="ellipse">
                            <a:avLst/>
                          </a:prstGeom>
                          <a:noFill/>
                          <a:ln>
                            <a:solidFill>
                              <a:srgbClr val="0070C0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91" name="Rectangle 190">
                                <a:extLst>
                                  <a:ext uri="{FF2B5EF4-FFF2-40B4-BE49-F238E27FC236}">
                                    <a16:creationId xmlns:a16="http://schemas.microsoft.com/office/drawing/2014/main" id="{19EE5356-F6F0-491D-85ED-FCE76BF5D3A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050844" y="402634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91" name="Rectangle 190">
                                <a:extLst>
                                  <a:ext uri="{FF2B5EF4-FFF2-40B4-BE49-F238E27FC236}">
                                    <a16:creationId xmlns:a16="http://schemas.microsoft.com/office/drawing/2014/main" id="{19EE5356-F6F0-491D-85ED-FCE76BF5D3A3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050844" y="402634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2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92" name="Rectangle 191">
                                <a:extLst>
                                  <a:ext uri="{FF2B5EF4-FFF2-40B4-BE49-F238E27FC236}">
                                    <a16:creationId xmlns:a16="http://schemas.microsoft.com/office/drawing/2014/main" id="{0D1DA864-DAD3-4F68-8506-46676A66B4A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050844" y="419037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92" name="Rectangle 191">
                                <a:extLst>
                                  <a:ext uri="{FF2B5EF4-FFF2-40B4-BE49-F238E27FC236}">
                                    <a16:creationId xmlns:a16="http://schemas.microsoft.com/office/drawing/2014/main" id="{0D1DA864-DAD3-4F68-8506-46676A66B4A8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050844" y="419037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3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</p:grpSp>
                </p:grpSp>
                <p:sp>
                  <p:nvSpPr>
                    <p:cNvPr id="195" name="Rectangle 194">
                      <a:extLst>
                        <a:ext uri="{FF2B5EF4-FFF2-40B4-BE49-F238E27FC236}">
                          <a16:creationId xmlns:a16="http://schemas.microsoft.com/office/drawing/2014/main" id="{60FB8F73-7131-477C-AA93-A100A3DC6B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70443" y="4189397"/>
                      <a:ext cx="99899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bb</a:t>
                      </a:r>
                      <a:r>
                        <a:rPr lang="en-US" dirty="0"/>
                        <a:t> = 4 V</a:t>
                      </a:r>
                    </a:p>
                  </p:txBody>
                </p:sp>
              </p:grp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48EAAC16-C280-485C-9625-88F2730943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68815" y="3256298"/>
                    <a:ext cx="0" cy="23774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77C46376-721E-4559-9904-452D09CF07CC}"/>
                    </a:ext>
                  </a:extLst>
                </p:cNvPr>
                <p:cNvCxnSpPr/>
                <p:nvPr/>
              </p:nvCxnSpPr>
              <p:spPr>
                <a:xfrm>
                  <a:off x="4301543" y="5622552"/>
                  <a:ext cx="211701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D675DFFF-1CCC-46AF-9649-719DB71266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05066" y="4793512"/>
                  <a:ext cx="0" cy="8321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3" name="Rectangle 102">
                      <a:extLst>
                        <a:ext uri="{FF2B5EF4-FFF2-40B4-BE49-F238E27FC236}">
                          <a16:creationId xmlns:a16="http://schemas.microsoft.com/office/drawing/2014/main" id="{E84CFCDE-4AD2-4E07-A906-F3E6BC865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69444" y="5437886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03" name="Rectangle 102">
                      <a:extLst>
                        <a:ext uri="{FF2B5EF4-FFF2-40B4-BE49-F238E27FC236}">
                          <a16:creationId xmlns:a16="http://schemas.microsoft.com/office/drawing/2014/main" id="{E84CFCDE-4AD2-4E07-A906-F3E6BC86504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469444" y="5437886"/>
                      <a:ext cx="41069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4" name="Rectangle 103">
                      <a:extLst>
                        <a:ext uri="{FF2B5EF4-FFF2-40B4-BE49-F238E27FC236}">
                          <a16:creationId xmlns:a16="http://schemas.microsoft.com/office/drawing/2014/main" id="{DDAC8C44-170B-4AD9-AAF3-2313261C40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51110" y="3040240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04" name="Rectangle 103">
                      <a:extLst>
                        <a:ext uri="{FF2B5EF4-FFF2-40B4-BE49-F238E27FC236}">
                          <a16:creationId xmlns:a16="http://schemas.microsoft.com/office/drawing/2014/main" id="{DDAC8C44-170B-4AD9-AAF3-2313261C403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51110" y="3040240"/>
                      <a:ext cx="410690" cy="369332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3AF6A6D7-98FB-4606-88C8-8D7BDD6E4BEB}"/>
                  </a:ext>
                </a:extLst>
              </p:cNvPr>
              <p:cNvCxnSpPr/>
              <p:nvPr/>
            </p:nvCxnSpPr>
            <p:spPr>
              <a:xfrm>
                <a:off x="2143955" y="2752227"/>
                <a:ext cx="459545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B1283AEE-707F-41C4-9455-36F9743E7010}"/>
                      </a:ext>
                    </a:extLst>
                  </p:cNvPr>
                  <p:cNvSpPr/>
                  <p:nvPr/>
                </p:nvSpPr>
                <p:spPr>
                  <a:xfrm>
                    <a:off x="2211383" y="2839229"/>
                    <a:ext cx="43569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B1283AEE-707F-41C4-9455-36F9743E701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11383" y="2839229"/>
                    <a:ext cx="435696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120C97E5-16EC-4FB3-AFC5-DC53F39E30BD}"/>
                      </a:ext>
                    </a:extLst>
                  </p:cNvPr>
                  <p:cNvSpPr/>
                  <p:nvPr/>
                </p:nvSpPr>
                <p:spPr>
                  <a:xfrm>
                    <a:off x="3201980" y="3434034"/>
                    <a:ext cx="4400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120C97E5-16EC-4FB3-AFC5-DC53F39E30B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01980" y="3434034"/>
                    <a:ext cx="440057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1" name="Straight Arrow Connector 110">
                <a:extLst>
                  <a:ext uri="{FF2B5EF4-FFF2-40B4-BE49-F238E27FC236}">
                    <a16:creationId xmlns:a16="http://schemas.microsoft.com/office/drawing/2014/main" id="{B9F3009B-BBCA-4DD4-9D69-7B6083DA36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86722" y="3426694"/>
                <a:ext cx="0" cy="39718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907C6C28-5DA6-4D9C-8169-EF71591677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7900" y="4294763"/>
                <a:ext cx="2427462" cy="8042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6 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99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𝑚𝐴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907C6C28-5DA6-4D9C-8169-EF71591677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7900" y="4294763"/>
                <a:ext cx="2427462" cy="80422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490352D6-57F4-449D-AC87-1CB549E877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61662" y="4488360"/>
                <a:ext cx="1656549" cy="58473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60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6 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490352D6-57F4-449D-AC87-1CB549E877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1662" y="4488360"/>
                <a:ext cx="1656549" cy="58473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A69B8FB8-415C-4431-9D4E-A0A8335820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14243" y="3520313"/>
                <a:ext cx="4729883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−4 </m:t>
                      </m:r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99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A69B8FB8-415C-4431-9D4E-A0A8335820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4243" y="3520313"/>
                <a:ext cx="4729883" cy="55193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EF721339-AC87-4C48-A340-07DFFA6211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53730" y="5402337"/>
                <a:ext cx="1872474" cy="58473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61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9 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EF721339-AC87-4C48-A340-07DFFA6211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3730" y="5402337"/>
                <a:ext cx="1872474" cy="584731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B15ECB28-5AF9-47B6-B885-A56E9116D71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96772" y="5865772"/>
                <a:ext cx="4131164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𝑒𝑎𝑟𝑒𝑠𝑡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2% 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𝑡𝑜𝑙𝑒𝑟𝑎𝑛𝑐𝑒</m:t>
                      </m:r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B15ECB28-5AF9-47B6-B885-A56E9116D7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772" y="5865772"/>
                <a:ext cx="4131164" cy="551938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994A8BBC-0A6A-D884-04A1-09762FCDE950}"/>
              </a:ext>
            </a:extLst>
          </p:cNvPr>
          <p:cNvSpPr/>
          <p:nvPr/>
        </p:nvSpPr>
        <p:spPr>
          <a:xfrm>
            <a:off x="3178628" y="3595436"/>
            <a:ext cx="668977" cy="2217683"/>
          </a:xfrm>
          <a:custGeom>
            <a:avLst/>
            <a:gdLst>
              <a:gd name="connsiteX0" fmla="*/ 0 w 679264"/>
              <a:gd name="connsiteY0" fmla="*/ 2289021 h 2471768"/>
              <a:gd name="connsiteX1" fmla="*/ 174171 w 679264"/>
              <a:gd name="connsiteY1" fmla="*/ 634392 h 2471768"/>
              <a:gd name="connsiteX2" fmla="*/ 413657 w 679264"/>
              <a:gd name="connsiteY2" fmla="*/ 177192 h 2471768"/>
              <a:gd name="connsiteX3" fmla="*/ 642257 w 679264"/>
              <a:gd name="connsiteY3" fmla="*/ 166306 h 2471768"/>
              <a:gd name="connsiteX4" fmla="*/ 631371 w 679264"/>
              <a:gd name="connsiteY4" fmla="*/ 2212821 h 2471768"/>
              <a:gd name="connsiteX5" fmla="*/ 185057 w 679264"/>
              <a:gd name="connsiteY5" fmla="*/ 2376106 h 2471768"/>
              <a:gd name="connsiteX0" fmla="*/ 0 w 679264"/>
              <a:gd name="connsiteY0" fmla="*/ 2135904 h 2318651"/>
              <a:gd name="connsiteX1" fmla="*/ 174171 w 679264"/>
              <a:gd name="connsiteY1" fmla="*/ 481275 h 2318651"/>
              <a:gd name="connsiteX2" fmla="*/ 413657 w 679264"/>
              <a:gd name="connsiteY2" fmla="*/ 24075 h 2318651"/>
              <a:gd name="connsiteX3" fmla="*/ 642257 w 679264"/>
              <a:gd name="connsiteY3" fmla="*/ 279637 h 2318651"/>
              <a:gd name="connsiteX4" fmla="*/ 631371 w 679264"/>
              <a:gd name="connsiteY4" fmla="*/ 2059704 h 2318651"/>
              <a:gd name="connsiteX5" fmla="*/ 185057 w 679264"/>
              <a:gd name="connsiteY5" fmla="*/ 2222989 h 2318651"/>
              <a:gd name="connsiteX0" fmla="*/ 0 w 673382"/>
              <a:gd name="connsiteY0" fmla="*/ 2137262 h 2320009"/>
              <a:gd name="connsiteX1" fmla="*/ 174171 w 673382"/>
              <a:gd name="connsiteY1" fmla="*/ 482633 h 2320009"/>
              <a:gd name="connsiteX2" fmla="*/ 413657 w 673382"/>
              <a:gd name="connsiteY2" fmla="*/ 25433 h 2320009"/>
              <a:gd name="connsiteX3" fmla="*/ 642257 w 673382"/>
              <a:gd name="connsiteY3" fmla="*/ 280995 h 2320009"/>
              <a:gd name="connsiteX4" fmla="*/ 631371 w 673382"/>
              <a:gd name="connsiteY4" fmla="*/ 2061062 h 2320009"/>
              <a:gd name="connsiteX5" fmla="*/ 185057 w 673382"/>
              <a:gd name="connsiteY5" fmla="*/ 2224347 h 2320009"/>
              <a:gd name="connsiteX0" fmla="*/ 0 w 668977"/>
              <a:gd name="connsiteY0" fmla="*/ 2130449 h 2262028"/>
              <a:gd name="connsiteX1" fmla="*/ 174171 w 668977"/>
              <a:gd name="connsiteY1" fmla="*/ 475820 h 2262028"/>
              <a:gd name="connsiteX2" fmla="*/ 413657 w 668977"/>
              <a:gd name="connsiteY2" fmla="*/ 18620 h 2262028"/>
              <a:gd name="connsiteX3" fmla="*/ 642257 w 668977"/>
              <a:gd name="connsiteY3" fmla="*/ 274182 h 2262028"/>
              <a:gd name="connsiteX4" fmla="*/ 613204 w 668977"/>
              <a:gd name="connsiteY4" fmla="*/ 1890747 h 2262028"/>
              <a:gd name="connsiteX5" fmla="*/ 185057 w 668977"/>
              <a:gd name="connsiteY5" fmla="*/ 2217534 h 2262028"/>
              <a:gd name="connsiteX0" fmla="*/ 0 w 668977"/>
              <a:gd name="connsiteY0" fmla="*/ 2130449 h 2245585"/>
              <a:gd name="connsiteX1" fmla="*/ 174171 w 668977"/>
              <a:gd name="connsiteY1" fmla="*/ 475820 h 2245585"/>
              <a:gd name="connsiteX2" fmla="*/ 413657 w 668977"/>
              <a:gd name="connsiteY2" fmla="*/ 18620 h 2245585"/>
              <a:gd name="connsiteX3" fmla="*/ 642257 w 668977"/>
              <a:gd name="connsiteY3" fmla="*/ 274182 h 2245585"/>
              <a:gd name="connsiteX4" fmla="*/ 613204 w 668977"/>
              <a:gd name="connsiteY4" fmla="*/ 1890747 h 2245585"/>
              <a:gd name="connsiteX5" fmla="*/ 185057 w 668977"/>
              <a:gd name="connsiteY5" fmla="*/ 2217534 h 2245585"/>
              <a:gd name="connsiteX0" fmla="*/ 0 w 668977"/>
              <a:gd name="connsiteY0" fmla="*/ 2130449 h 2223520"/>
              <a:gd name="connsiteX1" fmla="*/ 174171 w 668977"/>
              <a:gd name="connsiteY1" fmla="*/ 475820 h 2223520"/>
              <a:gd name="connsiteX2" fmla="*/ 413657 w 668977"/>
              <a:gd name="connsiteY2" fmla="*/ 18620 h 2223520"/>
              <a:gd name="connsiteX3" fmla="*/ 642257 w 668977"/>
              <a:gd name="connsiteY3" fmla="*/ 274182 h 2223520"/>
              <a:gd name="connsiteX4" fmla="*/ 613204 w 668977"/>
              <a:gd name="connsiteY4" fmla="*/ 1890747 h 2223520"/>
              <a:gd name="connsiteX5" fmla="*/ 185057 w 668977"/>
              <a:gd name="connsiteY5" fmla="*/ 2217534 h 2223520"/>
              <a:gd name="connsiteX0" fmla="*/ 0 w 668977"/>
              <a:gd name="connsiteY0" fmla="*/ 2130449 h 2217683"/>
              <a:gd name="connsiteX1" fmla="*/ 174171 w 668977"/>
              <a:gd name="connsiteY1" fmla="*/ 475820 h 2217683"/>
              <a:gd name="connsiteX2" fmla="*/ 413657 w 668977"/>
              <a:gd name="connsiteY2" fmla="*/ 18620 h 2217683"/>
              <a:gd name="connsiteX3" fmla="*/ 642257 w 668977"/>
              <a:gd name="connsiteY3" fmla="*/ 274182 h 2217683"/>
              <a:gd name="connsiteX4" fmla="*/ 613204 w 668977"/>
              <a:gd name="connsiteY4" fmla="*/ 1890747 h 2217683"/>
              <a:gd name="connsiteX5" fmla="*/ 166890 w 668977"/>
              <a:gd name="connsiteY5" fmla="*/ 2211479 h 221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8977" h="2217683">
                <a:moveTo>
                  <a:pt x="0" y="2130449"/>
                </a:moveTo>
                <a:cubicBezTo>
                  <a:pt x="52614" y="1479120"/>
                  <a:pt x="105228" y="827791"/>
                  <a:pt x="174171" y="475820"/>
                </a:cubicBezTo>
                <a:cubicBezTo>
                  <a:pt x="243114" y="123848"/>
                  <a:pt x="335643" y="52226"/>
                  <a:pt x="413657" y="18620"/>
                </a:cubicBezTo>
                <a:cubicBezTo>
                  <a:pt x="491671" y="-14986"/>
                  <a:pt x="608999" y="-37839"/>
                  <a:pt x="642257" y="274182"/>
                </a:cubicBezTo>
                <a:cubicBezTo>
                  <a:pt x="675515" y="586203"/>
                  <a:pt x="689404" y="1522447"/>
                  <a:pt x="613204" y="1890747"/>
                </a:cubicBezTo>
                <a:cubicBezTo>
                  <a:pt x="561227" y="2125823"/>
                  <a:pt x="376170" y="2247374"/>
                  <a:pt x="166890" y="2211479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B2AE20DE-A8AB-A4AD-4E27-2FA780FC4B8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14243" y="2773711"/>
                <a:ext cx="4131164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B2AE20DE-A8AB-A4AD-4E27-2FA780FC4B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4243" y="2773711"/>
                <a:ext cx="4131164" cy="551938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962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10" grpId="0"/>
      <p:bldP spid="109" grpId="0"/>
      <p:bldP spid="112" grpId="0"/>
      <p:bldP spid="113" grpId="0"/>
      <p:bldP spid="3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477AE-D181-4335-A5AD-28D53D450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1A428-88CD-4E4C-831D-C877BB69C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737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15" y="365125"/>
            <a:ext cx="11150456" cy="1325563"/>
          </a:xfrm>
        </p:spPr>
        <p:txBody>
          <a:bodyPr/>
          <a:lstStyle/>
          <a:p>
            <a:r>
              <a:rPr lang="en-US" dirty="0"/>
              <a:t>Practice Problem 2</a:t>
            </a:r>
            <a:br>
              <a:rPr lang="en-US" dirty="0"/>
            </a:br>
            <a:r>
              <a:rPr lang="en-US" dirty="0"/>
              <a:t>Common Base Amplifier Circuit Design</a:t>
            </a:r>
          </a:p>
        </p:txBody>
      </p: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947061" y="1711419"/>
            <a:ext cx="10768439" cy="894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Given the circuit below, calculate the emitter current, the collector current, and the collector voltage.  Assume that the transistor </a:t>
            </a:r>
            <a:r>
              <a:rPr lang="el-GR" sz="2400" dirty="0"/>
              <a:t>β</a:t>
            </a:r>
            <a:r>
              <a:rPr lang="en-US" sz="2400" dirty="0"/>
              <a:t> is 200.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1A2F8A-E757-4C1A-8763-568FBA231D46}"/>
              </a:ext>
            </a:extLst>
          </p:cNvPr>
          <p:cNvGrpSpPr/>
          <p:nvPr/>
        </p:nvGrpSpPr>
        <p:grpSpPr>
          <a:xfrm>
            <a:off x="303080" y="2810210"/>
            <a:ext cx="5533316" cy="3103540"/>
            <a:chOff x="334204" y="2251332"/>
            <a:chExt cx="5533316" cy="3103540"/>
          </a:xfrm>
        </p:grpSpPr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D9AA8E90-A0BC-49F4-A20E-42C46EAFD787}"/>
                </a:ext>
              </a:extLst>
            </p:cNvPr>
            <p:cNvCxnSpPr/>
            <p:nvPr/>
          </p:nvCxnSpPr>
          <p:spPr>
            <a:xfrm>
              <a:off x="3480398" y="2471490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81CCDA9-C3CB-4A13-9A18-A452557C371D}"/>
                    </a:ext>
                  </a:extLst>
                </p:cNvPr>
                <p:cNvSpPr/>
                <p:nvPr/>
              </p:nvSpPr>
              <p:spPr>
                <a:xfrm>
                  <a:off x="3952720" y="2251332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81CCDA9-C3CB-4A13-9A18-A452557C37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2720" y="2251332"/>
                  <a:ext cx="431721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3E552C1-E226-41C6-A237-A6FD25D3B069}"/>
                </a:ext>
              </a:extLst>
            </p:cNvPr>
            <p:cNvGrpSpPr/>
            <p:nvPr/>
          </p:nvGrpSpPr>
          <p:grpSpPr>
            <a:xfrm>
              <a:off x="334204" y="2382895"/>
              <a:ext cx="5533316" cy="2971977"/>
              <a:chOff x="334204" y="2382895"/>
              <a:chExt cx="5533316" cy="2971977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952F5477-AB88-4936-B7B6-88226D14C320}"/>
                  </a:ext>
                </a:extLst>
              </p:cNvPr>
              <p:cNvGrpSpPr/>
              <p:nvPr/>
            </p:nvGrpSpPr>
            <p:grpSpPr>
              <a:xfrm>
                <a:off x="334204" y="2382895"/>
                <a:ext cx="5533316" cy="2971977"/>
                <a:chOff x="2670496" y="3040240"/>
                <a:chExt cx="5533316" cy="297197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56455" y="4111893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556455" y="4111893"/>
                      <a:ext cx="647357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B669BC25-7512-44AC-8DDD-13207FB5B6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112801" y="3600487"/>
                      <a:ext cx="95731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00 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b="0" i="1" smtClean="0">
                                <a:latin typeface="Cambria Math" panose="02040503050406030204" pitchFamily="18" charset="0"/>
                              </a:rPr>
                              <m:t>Ω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B669BC25-7512-44AC-8DDD-13207FB5B69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112801" y="3600487"/>
                      <a:ext cx="957313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20492" y="4663988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20492" y="4663988"/>
                      <a:ext cx="410690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73768" y="3593130"/>
                      <a:ext cx="95731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00 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</a:rPr>
                              <m:t>Ω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73768" y="3593130"/>
                      <a:ext cx="957313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82197" y="4539090"/>
                      <a:ext cx="1159998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a14:m>
                      <a:r>
                        <a:rPr lang="en-US" dirty="0"/>
                        <a:t> = 10 V</a:t>
                      </a:r>
                    </a:p>
                  </p:txBody>
                </p:sp>
              </mc:Choice>
              <mc:Fallback xmlns="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82197" y="4539090"/>
                      <a:ext cx="1159998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 t="-10000" r="-4211" b="-2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>
                  <a:off x="4268816" y="3260749"/>
                  <a:ext cx="2149737" cy="2623200"/>
                  <a:chOff x="8409227" y="3428998"/>
                  <a:chExt cx="2149737" cy="2623200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409227" y="3429000"/>
                    <a:ext cx="833095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913858" y="3428998"/>
                    <a:ext cx="64510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9591111" y="3857638"/>
                    <a:ext cx="0" cy="219456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0800000" flipH="1">
                  <a:off x="6236893" y="3478757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8553" y="3260749"/>
                  <a:ext cx="0" cy="2180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C35AC96F-8ACB-4242-971B-33F2B4BB7FA8}"/>
                    </a:ext>
                  </a:extLst>
                </p:cNvPr>
                <p:cNvGrpSpPr/>
                <p:nvPr/>
              </p:nvGrpSpPr>
              <p:grpSpPr>
                <a:xfrm flipV="1">
                  <a:off x="6203717" y="4578582"/>
                  <a:ext cx="373658" cy="217606"/>
                  <a:chOff x="1360627" y="3631962"/>
                  <a:chExt cx="373658" cy="217606"/>
                </a:xfrm>
              </p:grpSpPr>
              <p:grpSp>
                <p:nvGrpSpPr>
                  <p:cNvPr id="159" name="Group 158">
                    <a:extLst>
                      <a:ext uri="{FF2B5EF4-FFF2-40B4-BE49-F238E27FC236}">
                        <a16:creationId xmlns:a16="http://schemas.microsoft.com/office/drawing/2014/main" id="{5205B488-B5D6-4174-A23C-E235D808BFC1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57" name="Straight Connector 156">
                      <a:extLst>
                        <a:ext uri="{FF2B5EF4-FFF2-40B4-BE49-F238E27FC236}">
                          <a16:creationId xmlns:a16="http://schemas.microsoft.com/office/drawing/2014/main" id="{0F026405-EC34-4123-9EFE-43FBC7D4AD6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Straight Connector 157">
                      <a:extLst>
                        <a:ext uri="{FF2B5EF4-FFF2-40B4-BE49-F238E27FC236}">
                          <a16:creationId xmlns:a16="http://schemas.microsoft.com/office/drawing/2014/main" id="{6E1C9834-C081-4B70-9F52-F85302B67A5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0" name="Group 159">
                    <a:extLst>
                      <a:ext uri="{FF2B5EF4-FFF2-40B4-BE49-F238E27FC236}">
                        <a16:creationId xmlns:a16="http://schemas.microsoft.com/office/drawing/2014/main" id="{CA8D76F7-A340-446A-9408-5FA8FD1E9D1A}"/>
                      </a:ext>
                    </a:extLst>
                  </p:cNvPr>
                  <p:cNvGrpSpPr/>
                  <p:nvPr/>
                </p:nvGrpSpPr>
                <p:grpSpPr>
                  <a:xfrm>
                    <a:off x="1368525" y="3777633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61" name="Straight Connector 160">
                      <a:extLst>
                        <a:ext uri="{FF2B5EF4-FFF2-40B4-BE49-F238E27FC236}">
                          <a16:creationId xmlns:a16="http://schemas.microsoft.com/office/drawing/2014/main" id="{E844EFFE-542F-4327-B68F-20BA2195C3F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>
                      <a:extLst>
                        <a:ext uri="{FF2B5EF4-FFF2-40B4-BE49-F238E27FC236}">
                          <a16:creationId xmlns:a16="http://schemas.microsoft.com/office/drawing/2014/main" id="{ECB3E447-F5BD-4F13-9C10-9C4F7EF2B2B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5A750D59-8F31-4944-BD75-D28A272473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01543" y="5383151"/>
                  <a:ext cx="0" cy="23940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id="{B60B7F4F-EBF8-45A1-BC71-E0D2663CBE03}"/>
                    </a:ext>
                  </a:extLst>
                </p:cNvPr>
                <p:cNvGrpSpPr/>
                <p:nvPr/>
              </p:nvGrpSpPr>
              <p:grpSpPr>
                <a:xfrm>
                  <a:off x="5267820" y="5883949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177" name="Group 176">
                    <a:extLst>
                      <a:ext uri="{FF2B5EF4-FFF2-40B4-BE49-F238E27FC236}">
                        <a16:creationId xmlns:a16="http://schemas.microsoft.com/office/drawing/2014/main" id="{0B57E73C-B863-4BA1-8FAE-C0E61645FDA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81" name="Straight Connector 180">
                      <a:extLst>
                        <a:ext uri="{FF2B5EF4-FFF2-40B4-BE49-F238E27FC236}">
                          <a16:creationId xmlns:a16="http://schemas.microsoft.com/office/drawing/2014/main" id="{FD69425D-A377-4993-82D5-77F1B8DEBC2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2" name="Straight Connector 181">
                      <a:extLst>
                        <a:ext uri="{FF2B5EF4-FFF2-40B4-BE49-F238E27FC236}">
                          <a16:creationId xmlns:a16="http://schemas.microsoft.com/office/drawing/2014/main" id="{72B07FDF-C993-4987-A434-02E81A910B2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055EC15E-D382-4CB1-A6A0-972251381CD6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51603" y="4390889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51603" y="4390889"/>
                      <a:ext cx="410690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2AC14F94-0796-4CCC-ABDD-0808FC6DC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399971" y="4119393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1BD880D5-5A35-4B5C-9C05-5498DD1833B8}"/>
                    </a:ext>
                  </a:extLst>
                </p:cNvPr>
                <p:cNvGrpSpPr/>
                <p:nvPr/>
              </p:nvGrpSpPr>
              <p:grpSpPr>
                <a:xfrm>
                  <a:off x="2670496" y="3256298"/>
                  <a:ext cx="1837224" cy="2366254"/>
                  <a:chOff x="2670496" y="3256298"/>
                  <a:chExt cx="1837224" cy="2366254"/>
                </a:xfrm>
              </p:grpSpPr>
              <p:grpSp>
                <p:nvGrpSpPr>
                  <p:cNvPr id="116" name="Group 115">
                    <a:extLst>
                      <a:ext uri="{FF2B5EF4-FFF2-40B4-BE49-F238E27FC236}">
                        <a16:creationId xmlns:a16="http://schemas.microsoft.com/office/drawing/2014/main" id="{B6EC8711-B3C5-48A0-AE95-D2C11E8D46A1}"/>
                      </a:ext>
                    </a:extLst>
                  </p:cNvPr>
                  <p:cNvGrpSpPr/>
                  <p:nvPr/>
                </p:nvGrpSpPr>
                <p:grpSpPr>
                  <a:xfrm>
                    <a:off x="4122274" y="3490354"/>
                    <a:ext cx="298207" cy="660991"/>
                    <a:chOff x="4147623" y="3602364"/>
                    <a:chExt cx="297702" cy="797860"/>
                  </a:xfrm>
                </p:grpSpPr>
                <p:grpSp>
                  <p:nvGrpSpPr>
                    <p:cNvPr id="117" name="Group 116">
                      <a:extLst>
                        <a:ext uri="{FF2B5EF4-FFF2-40B4-BE49-F238E27FC236}">
                          <a16:creationId xmlns:a16="http://schemas.microsoft.com/office/drawing/2014/main" id="{B698F0B2-9AD2-46A3-87D3-7283ACF4511C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90919" y="4152918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25" name="Straight Connector 124">
                        <a:extLst>
                          <a:ext uri="{FF2B5EF4-FFF2-40B4-BE49-F238E27FC236}">
                            <a16:creationId xmlns:a16="http://schemas.microsoft.com/office/drawing/2014/main" id="{8A4A04E1-4457-4CC2-8046-F3E8B370B53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6" name="Straight Connector 125">
                        <a:extLst>
                          <a:ext uri="{FF2B5EF4-FFF2-40B4-BE49-F238E27FC236}">
                            <a16:creationId xmlns:a16="http://schemas.microsoft.com/office/drawing/2014/main" id="{F857E697-93BB-4568-B3E7-DECFE7AE2D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8" name="Group 117">
                      <a:extLst>
                        <a:ext uri="{FF2B5EF4-FFF2-40B4-BE49-F238E27FC236}">
                          <a16:creationId xmlns:a16="http://schemas.microsoft.com/office/drawing/2014/main" id="{D43EA4A0-D5A0-4D41-B56C-F98F8D605A79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919260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23" name="Straight Connector 122">
                        <a:extLst>
                          <a:ext uri="{FF2B5EF4-FFF2-40B4-BE49-F238E27FC236}">
                            <a16:creationId xmlns:a16="http://schemas.microsoft.com/office/drawing/2014/main" id="{0840DCFF-B140-4BB7-8185-7CE0A74939E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4" name="Straight Connector 123">
                        <a:extLst>
                          <a:ext uri="{FF2B5EF4-FFF2-40B4-BE49-F238E27FC236}">
                            <a16:creationId xmlns:a16="http://schemas.microsoft.com/office/drawing/2014/main" id="{4B08FBD4-B753-435C-9865-B2072C84722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9" name="Group 118">
                      <a:extLst>
                        <a:ext uri="{FF2B5EF4-FFF2-40B4-BE49-F238E27FC236}">
                          <a16:creationId xmlns:a16="http://schemas.microsoft.com/office/drawing/2014/main" id="{FD680264-579F-4AFA-8D27-F4D97F63BDD2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655828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21" name="Straight Connector 120">
                        <a:extLst>
                          <a:ext uri="{FF2B5EF4-FFF2-40B4-BE49-F238E27FC236}">
                            <a16:creationId xmlns:a16="http://schemas.microsoft.com/office/drawing/2014/main" id="{EA091034-A84F-4BAE-ABA8-DE1D033960B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2" name="Straight Connector 121">
                        <a:extLst>
                          <a:ext uri="{FF2B5EF4-FFF2-40B4-BE49-F238E27FC236}">
                            <a16:creationId xmlns:a16="http://schemas.microsoft.com/office/drawing/2014/main" id="{18CC830C-9927-4CCD-A509-0D7DC686140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0" name="Straight Connector 119">
                      <a:extLst>
                        <a:ext uri="{FF2B5EF4-FFF2-40B4-BE49-F238E27FC236}">
                          <a16:creationId xmlns:a16="http://schemas.microsoft.com/office/drawing/2014/main" id="{A68A7AFD-32CA-4FB3-99F5-ABF4BFDD25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V="1">
                      <a:off x="4335006" y="3561273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" name="Group 23">
                    <a:extLst>
                      <a:ext uri="{FF2B5EF4-FFF2-40B4-BE49-F238E27FC236}">
                        <a16:creationId xmlns:a16="http://schemas.microsoft.com/office/drawing/2014/main" id="{C7C86C62-89A0-4339-B1DD-309ABCF2FE9F}"/>
                      </a:ext>
                    </a:extLst>
                  </p:cNvPr>
                  <p:cNvGrpSpPr/>
                  <p:nvPr/>
                </p:nvGrpSpPr>
                <p:grpSpPr>
                  <a:xfrm>
                    <a:off x="2670496" y="4146224"/>
                    <a:ext cx="1837224" cy="1476328"/>
                    <a:chOff x="2670443" y="3260749"/>
                    <a:chExt cx="1837224" cy="1476328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9" name="Rectangle 138">
                          <a:extLst>
                            <a:ext uri="{FF2B5EF4-FFF2-40B4-BE49-F238E27FC236}">
                              <a16:creationId xmlns:a16="http://schemas.microsoft.com/office/drawing/2014/main" id="{EC8679BA-8C7C-4D2A-BA44-289C78D97E3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449886" y="3653615"/>
                          <a:ext cx="53194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39" name="Rectangle 138">
                          <a:extLst>
                            <a:ext uri="{FF2B5EF4-FFF2-40B4-BE49-F238E27FC236}">
                              <a16:creationId xmlns:a16="http://schemas.microsoft.com/office/drawing/2014/main" id="{EC8679BA-8C7C-4D2A-BA44-289C78D97E30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449886" y="3653615"/>
                          <a:ext cx="531940" cy="369332"/>
                        </a:xfrm>
                        <a:prstGeom prst="rect">
                          <a:avLst/>
                        </a:prstGeom>
                        <a:blipFill>
                          <a:blip r:embed="rId9"/>
                          <a:stretch>
                            <a:fillRect b="-166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grpSp>
                  <p:nvGrpSpPr>
                    <p:cNvPr id="23" name="Group 22">
                      <a:extLst>
                        <a:ext uri="{FF2B5EF4-FFF2-40B4-BE49-F238E27FC236}">
                          <a16:creationId xmlns:a16="http://schemas.microsoft.com/office/drawing/2014/main" id="{28B5EAAF-715A-4F6E-89FE-29A70B76031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656016" y="3260749"/>
                      <a:ext cx="851651" cy="1476328"/>
                      <a:chOff x="3583870" y="3833148"/>
                      <a:chExt cx="851651" cy="1476328"/>
                    </a:xfrm>
                  </p:grpSpPr>
                  <p:cxnSp>
                    <p:nvCxnSpPr>
                      <p:cNvPr id="188" name="Straight Connector 187">
                        <a:extLst>
                          <a:ext uri="{FF2B5EF4-FFF2-40B4-BE49-F238E27FC236}">
                            <a16:creationId xmlns:a16="http://schemas.microsoft.com/office/drawing/2014/main" id="{B5C00CB7-836B-4B9C-A8B7-073D1A5E8A6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4218314" y="3833148"/>
                        <a:ext cx="0" cy="39319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22" name="Group 21">
                        <a:extLst>
                          <a:ext uri="{FF2B5EF4-FFF2-40B4-BE49-F238E27FC236}">
                            <a16:creationId xmlns:a16="http://schemas.microsoft.com/office/drawing/2014/main" id="{A90B6A35-2647-4B97-84B1-C794370D1E2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83870" y="4178030"/>
                        <a:ext cx="851651" cy="1131446"/>
                        <a:chOff x="3587568" y="4059196"/>
                        <a:chExt cx="851651" cy="1131446"/>
                      </a:xfrm>
                    </p:grpSpPr>
                    <p:grpSp>
                      <p:nvGrpSpPr>
                        <p:cNvPr id="20" name="Group 19">
                          <a:extLst>
                            <a:ext uri="{FF2B5EF4-FFF2-40B4-BE49-F238E27FC236}">
                              <a16:creationId xmlns:a16="http://schemas.microsoft.com/office/drawing/2014/main" id="{FAAB99E3-2E26-45BC-9892-26D9AE2E0E2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587568" y="4548446"/>
                          <a:ext cx="824178" cy="642196"/>
                          <a:chOff x="3587568" y="4548446"/>
                          <a:chExt cx="824178" cy="642196"/>
                        </a:xfrm>
                      </p:grpSpPr>
                      <p:grpSp>
                        <p:nvGrpSpPr>
                          <p:cNvPr id="169" name="Group 168">
                            <a:extLst>
                              <a:ext uri="{FF2B5EF4-FFF2-40B4-BE49-F238E27FC236}">
                                <a16:creationId xmlns:a16="http://schemas.microsoft.com/office/drawing/2014/main" id="{5F042DBD-36AF-48BB-ADF1-65D9F9D7828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038088" y="4733635"/>
                            <a:ext cx="373658" cy="217606"/>
                            <a:chOff x="1360627" y="3631962"/>
                            <a:chExt cx="373658" cy="217606"/>
                          </a:xfrm>
                        </p:grpSpPr>
                        <p:grpSp>
                          <p:nvGrpSpPr>
                            <p:cNvPr id="170" name="Group 169">
                              <a:extLst>
                                <a:ext uri="{FF2B5EF4-FFF2-40B4-BE49-F238E27FC236}">
                                  <a16:creationId xmlns:a16="http://schemas.microsoft.com/office/drawing/2014/main" id="{78E33141-A7ED-4E5E-B934-936B7C6E97D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360627" y="3631962"/>
                              <a:ext cx="365760" cy="71935"/>
                              <a:chOff x="1360627" y="3631962"/>
                              <a:chExt cx="365760" cy="71935"/>
                            </a:xfrm>
                          </p:grpSpPr>
                          <p:cxnSp>
                            <p:nvCxnSpPr>
                              <p:cNvPr id="174" name="Straight Connector 173">
                                <a:extLst>
                                  <a:ext uri="{FF2B5EF4-FFF2-40B4-BE49-F238E27FC236}">
                                    <a16:creationId xmlns:a16="http://schemas.microsoft.com/office/drawing/2014/main" id="{B3A47901-6533-4BFF-9DEA-C6549F8E14D2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360627" y="3631962"/>
                                <a:ext cx="36576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75" name="Straight Connector 174">
                                <a:extLst>
                                  <a:ext uri="{FF2B5EF4-FFF2-40B4-BE49-F238E27FC236}">
                                    <a16:creationId xmlns:a16="http://schemas.microsoft.com/office/drawing/2014/main" id="{D9143515-A1B1-42C5-A0CE-AF89F0B5B15A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425247" y="3703897"/>
                                <a:ext cx="22860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p:grpSp>
                          <p:nvGrpSpPr>
                            <p:cNvPr id="171" name="Group 170">
                              <a:extLst>
                                <a:ext uri="{FF2B5EF4-FFF2-40B4-BE49-F238E27FC236}">
                                  <a16:creationId xmlns:a16="http://schemas.microsoft.com/office/drawing/2014/main" id="{16E616B2-4080-4796-AFC6-B4BBE1AD68B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368525" y="3777633"/>
                              <a:ext cx="365760" cy="71935"/>
                              <a:chOff x="1360627" y="3631962"/>
                              <a:chExt cx="365760" cy="71935"/>
                            </a:xfrm>
                          </p:grpSpPr>
                          <p:cxnSp>
                            <p:nvCxnSpPr>
                              <p:cNvPr id="172" name="Straight Connector 171">
                                <a:extLst>
                                  <a:ext uri="{FF2B5EF4-FFF2-40B4-BE49-F238E27FC236}">
                                    <a16:creationId xmlns:a16="http://schemas.microsoft.com/office/drawing/2014/main" id="{98C1F390-B63B-4879-B700-2BDBE01E80AC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360627" y="3631962"/>
                                <a:ext cx="36576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73" name="Straight Connector 172">
                                <a:extLst>
                                  <a:ext uri="{FF2B5EF4-FFF2-40B4-BE49-F238E27FC236}">
                                    <a16:creationId xmlns:a16="http://schemas.microsoft.com/office/drawing/2014/main" id="{C8A17300-E257-4CDC-8509-CB11BDCDE808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425247" y="3703897"/>
                                <a:ext cx="22860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</p:grp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3" name="Rectangle 182">
                                <a:extLst>
                                  <a:ext uri="{FF2B5EF4-FFF2-40B4-BE49-F238E27FC236}">
                                    <a16:creationId xmlns:a16="http://schemas.microsoft.com/office/drawing/2014/main" id="{E74B5087-5E80-4459-B931-8ECC3EF4234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587568" y="4548446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3" name="Rectangle 182">
                                <a:extLst>
                                  <a:ext uri="{FF2B5EF4-FFF2-40B4-BE49-F238E27FC236}">
                                    <a16:creationId xmlns:a16="http://schemas.microsoft.com/office/drawing/2014/main" id="{E74B5087-5E80-4459-B931-8ECC3EF4234D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587568" y="4548446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0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5" name="Rectangle 184">
                                <a:extLst>
                                  <a:ext uri="{FF2B5EF4-FFF2-40B4-BE49-F238E27FC236}">
                                    <a16:creationId xmlns:a16="http://schemas.microsoft.com/office/drawing/2014/main" id="{AC2F28A7-CB3E-4864-B8ED-9D6461BB3EB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587568" y="4821310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5" name="Rectangle 184">
                                <a:extLst>
                                  <a:ext uri="{FF2B5EF4-FFF2-40B4-BE49-F238E27FC236}">
                                    <a16:creationId xmlns:a16="http://schemas.microsoft.com/office/drawing/2014/main" id="{AC2F28A7-CB3E-4864-B8ED-9D6461BB3EB6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587568" y="4821310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1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cxnSp>
                      <p:nvCxnSpPr>
                        <p:cNvPr id="187" name="Straight Connector 186">
                          <a:extLst>
                            <a:ext uri="{FF2B5EF4-FFF2-40B4-BE49-F238E27FC236}">
                              <a16:creationId xmlns:a16="http://schemas.microsoft.com/office/drawing/2014/main" id="{89156AAF-E826-413E-88B2-0024315D5FD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233042" y="4513192"/>
                          <a:ext cx="0" cy="22860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21" name="Group 20">
                          <a:extLst>
                            <a:ext uri="{FF2B5EF4-FFF2-40B4-BE49-F238E27FC236}">
                              <a16:creationId xmlns:a16="http://schemas.microsoft.com/office/drawing/2014/main" id="{2F6795ED-B220-45AA-9711-8857057C59F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028529" y="4059196"/>
                          <a:ext cx="410690" cy="533362"/>
                          <a:chOff x="3050844" y="4026349"/>
                          <a:chExt cx="410690" cy="533362"/>
                        </a:xfrm>
                      </p:grpSpPr>
                      <p:sp>
                        <p:nvSpPr>
                          <p:cNvPr id="186" name="Oval 185">
                            <a:extLst>
                              <a:ext uri="{FF2B5EF4-FFF2-40B4-BE49-F238E27FC236}">
                                <a16:creationId xmlns:a16="http://schemas.microsoft.com/office/drawing/2014/main" id="{CDC59343-9C03-440C-9C57-08CEEDADFEA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3062232" y="4099490"/>
                            <a:ext cx="365760" cy="369331"/>
                          </a:xfrm>
                          <a:prstGeom prst="ellipse">
                            <a:avLst/>
                          </a:prstGeom>
                          <a:noFill/>
                          <a:ln>
                            <a:solidFill>
                              <a:srgbClr val="0070C0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91" name="Rectangle 190">
                                <a:extLst>
                                  <a:ext uri="{FF2B5EF4-FFF2-40B4-BE49-F238E27FC236}">
                                    <a16:creationId xmlns:a16="http://schemas.microsoft.com/office/drawing/2014/main" id="{19EE5356-F6F0-491D-85ED-FCE76BF5D3A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050844" y="402634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91" name="Rectangle 190">
                                <a:extLst>
                                  <a:ext uri="{FF2B5EF4-FFF2-40B4-BE49-F238E27FC236}">
                                    <a16:creationId xmlns:a16="http://schemas.microsoft.com/office/drawing/2014/main" id="{19EE5356-F6F0-491D-85ED-FCE76BF5D3A3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050844" y="402634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2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92" name="Rectangle 191">
                                <a:extLst>
                                  <a:ext uri="{FF2B5EF4-FFF2-40B4-BE49-F238E27FC236}">
                                    <a16:creationId xmlns:a16="http://schemas.microsoft.com/office/drawing/2014/main" id="{0D1DA864-DAD3-4F68-8506-46676A66B4A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050844" y="419037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92" name="Rectangle 191">
                                <a:extLst>
                                  <a:ext uri="{FF2B5EF4-FFF2-40B4-BE49-F238E27FC236}">
                                    <a16:creationId xmlns:a16="http://schemas.microsoft.com/office/drawing/2014/main" id="{0D1DA864-DAD3-4F68-8506-46676A66B4A8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050844" y="419037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3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</p:grpSp>
                </p:grpSp>
                <p:sp>
                  <p:nvSpPr>
                    <p:cNvPr id="195" name="Rectangle 194">
                      <a:extLst>
                        <a:ext uri="{FF2B5EF4-FFF2-40B4-BE49-F238E27FC236}">
                          <a16:creationId xmlns:a16="http://schemas.microsoft.com/office/drawing/2014/main" id="{60FB8F73-7131-477C-AA93-A100A3DC6B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70443" y="4189397"/>
                      <a:ext cx="99899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bb</a:t>
                      </a:r>
                      <a:r>
                        <a:rPr lang="en-US" dirty="0"/>
                        <a:t> = 4 V</a:t>
                      </a:r>
                    </a:p>
                  </p:txBody>
                </p:sp>
              </p:grp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48EAAC16-C280-485C-9625-88F2730943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68815" y="3256298"/>
                    <a:ext cx="0" cy="23774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77C46376-721E-4559-9904-452D09CF07CC}"/>
                    </a:ext>
                  </a:extLst>
                </p:cNvPr>
                <p:cNvCxnSpPr/>
                <p:nvPr/>
              </p:nvCxnSpPr>
              <p:spPr>
                <a:xfrm>
                  <a:off x="4301543" y="5622552"/>
                  <a:ext cx="211701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D675DFFF-1CCC-46AF-9649-719DB71266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05066" y="4793512"/>
                  <a:ext cx="0" cy="8321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3" name="Rectangle 102">
                      <a:extLst>
                        <a:ext uri="{FF2B5EF4-FFF2-40B4-BE49-F238E27FC236}">
                          <a16:creationId xmlns:a16="http://schemas.microsoft.com/office/drawing/2014/main" id="{E84CFCDE-4AD2-4E07-A906-F3E6BC865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69444" y="5437886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03" name="Rectangle 102">
                      <a:extLst>
                        <a:ext uri="{FF2B5EF4-FFF2-40B4-BE49-F238E27FC236}">
                          <a16:creationId xmlns:a16="http://schemas.microsoft.com/office/drawing/2014/main" id="{E84CFCDE-4AD2-4E07-A906-F3E6BC86504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469444" y="5437886"/>
                      <a:ext cx="41069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4" name="Rectangle 103">
                      <a:extLst>
                        <a:ext uri="{FF2B5EF4-FFF2-40B4-BE49-F238E27FC236}">
                          <a16:creationId xmlns:a16="http://schemas.microsoft.com/office/drawing/2014/main" id="{DDAC8C44-170B-4AD9-AAF3-2313261C40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51110" y="3040240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04" name="Rectangle 103">
                      <a:extLst>
                        <a:ext uri="{FF2B5EF4-FFF2-40B4-BE49-F238E27FC236}">
                          <a16:creationId xmlns:a16="http://schemas.microsoft.com/office/drawing/2014/main" id="{DDAC8C44-170B-4AD9-AAF3-2313261C403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51110" y="3040240"/>
                      <a:ext cx="410690" cy="369332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3AF6A6D7-98FB-4606-88C8-8D7BDD6E4BEB}"/>
                  </a:ext>
                </a:extLst>
              </p:cNvPr>
              <p:cNvCxnSpPr/>
              <p:nvPr/>
            </p:nvCxnSpPr>
            <p:spPr>
              <a:xfrm>
                <a:off x="2143955" y="2752227"/>
                <a:ext cx="459545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B1283AEE-707F-41C4-9455-36F9743E7010}"/>
                      </a:ext>
                    </a:extLst>
                  </p:cNvPr>
                  <p:cNvSpPr/>
                  <p:nvPr/>
                </p:nvSpPr>
                <p:spPr>
                  <a:xfrm>
                    <a:off x="2211383" y="2839229"/>
                    <a:ext cx="43569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B1283AEE-707F-41C4-9455-36F9743E701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11383" y="2839229"/>
                    <a:ext cx="435696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120C97E5-16EC-4FB3-AFC5-DC53F39E30BD}"/>
                      </a:ext>
                    </a:extLst>
                  </p:cNvPr>
                  <p:cNvSpPr/>
                  <p:nvPr/>
                </p:nvSpPr>
                <p:spPr>
                  <a:xfrm>
                    <a:off x="3201980" y="3434034"/>
                    <a:ext cx="4400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120C97E5-16EC-4FB3-AFC5-DC53F39E30B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01980" y="3434034"/>
                    <a:ext cx="440057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1" name="Straight Arrow Connector 110">
                <a:extLst>
                  <a:ext uri="{FF2B5EF4-FFF2-40B4-BE49-F238E27FC236}">
                    <a16:creationId xmlns:a16="http://schemas.microsoft.com/office/drawing/2014/main" id="{B9F3009B-BBCA-4DD4-9D69-7B6083DA36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86722" y="3426694"/>
                <a:ext cx="0" cy="39718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1FA7A00C-41CD-4051-B32C-35664EB536FA}"/>
              </a:ext>
            </a:extLst>
          </p:cNvPr>
          <p:cNvSpPr txBox="1">
            <a:spLocks/>
          </p:cNvSpPr>
          <p:nvPr/>
        </p:nvSpPr>
        <p:spPr>
          <a:xfrm>
            <a:off x="6117708" y="2736810"/>
            <a:ext cx="5896982" cy="859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Kirchhoff’s Voltage Law around the base-emitter loop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E70147D6-A73C-434F-B110-CE80788FD09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22189" y="4103205"/>
                <a:ext cx="2221722" cy="8321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3.3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E70147D6-A73C-434F-B110-CE80788FD0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2189" y="4103205"/>
                <a:ext cx="2221722" cy="83210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Content Placeholder 2">
                <a:extLst>
                  <a:ext uri="{FF2B5EF4-FFF2-40B4-BE49-F238E27FC236}">
                    <a16:creationId xmlns:a16="http://schemas.microsoft.com/office/drawing/2014/main" id="{D5B46015-F92E-4D0E-B34D-BBBD5C8F2A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62200" y="3603712"/>
                <a:ext cx="5847423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∗10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−0.7 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7" name="Content Placeholder 2">
                <a:extLst>
                  <a:ext uri="{FF2B5EF4-FFF2-40B4-BE49-F238E27FC236}">
                    <a16:creationId xmlns:a16="http://schemas.microsoft.com/office/drawing/2014/main" id="{D5B46015-F92E-4D0E-B34D-BBBD5C8F2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2200" y="3603712"/>
                <a:ext cx="5847423" cy="55193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318F27C4-FB64-4837-8ED0-754DB8A8FE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452928" y="4273155"/>
                <a:ext cx="1656549" cy="58473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33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l-GR" sz="2400" dirty="0">
                    <a:solidFill>
                      <a:srgbClr val="0070C0"/>
                    </a:solidFill>
                  </a:rPr>
                  <a:t>μ</a:t>
                </a:r>
                <a:r>
                  <a:rPr lang="en-US" sz="2400" dirty="0">
                    <a:solidFill>
                      <a:srgbClr val="0070C0"/>
                    </a:solidFill>
                  </a:rPr>
                  <a:t>A</a:t>
                </a:r>
              </a:p>
            </p:txBody>
          </p:sp>
        </mc:Choice>
        <mc:Fallback xmlns=""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318F27C4-FB64-4837-8ED0-754DB8A8FE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928" y="4273155"/>
                <a:ext cx="1656549" cy="584731"/>
              </a:xfrm>
              <a:prstGeom prst="rect">
                <a:avLst/>
              </a:prstGeom>
              <a:blipFill>
                <a:blip r:embed="rId20"/>
                <a:stretch>
                  <a:fillRect t="-145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6B67753C-9F23-41F4-9790-F927493CDC5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56324" y="5441512"/>
                <a:ext cx="1899071" cy="7515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6B67753C-9F23-41F4-9790-F927493CDC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6324" y="5441512"/>
                <a:ext cx="1899071" cy="75159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741429D2-A708-4902-9631-C82D8767FEA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34474" y="5444161"/>
                <a:ext cx="1899071" cy="7515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200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201</m:t>
                        </m:r>
                      </m:den>
                    </m:f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33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l-GR" sz="2400" dirty="0">
                    <a:solidFill>
                      <a:srgbClr val="0070C0"/>
                    </a:solidFill>
                  </a:rPr>
                  <a:t>μ</a:t>
                </a:r>
                <a:r>
                  <a:rPr lang="en-US" sz="2400" dirty="0">
                    <a:solidFill>
                      <a:srgbClr val="0070C0"/>
                    </a:solidFill>
                  </a:rPr>
                  <a:t>A 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741429D2-A708-4902-9631-C82D8767FE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4474" y="5444161"/>
                <a:ext cx="1899071" cy="751590"/>
              </a:xfrm>
              <a:prstGeom prst="rect">
                <a:avLst/>
              </a:prstGeom>
              <a:blipFill>
                <a:blip r:embed="rId22"/>
                <a:stretch>
                  <a:fillRect t="-16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2A92D3E7-1914-4CB7-91F0-2E11EB5C3D0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108717" y="6200509"/>
                <a:ext cx="1899071" cy="58473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33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l-GR" sz="2400" dirty="0">
                          <a:solidFill>
                            <a:srgbClr val="0070C0"/>
                          </a:solidFill>
                        </a:rPr>
                        <m:t>μ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0070C0"/>
                          </a:solidFill>
                        </a:rPr>
                        <m:t>A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2A92D3E7-1914-4CB7-91F0-2E11EB5C3D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8717" y="6200509"/>
                <a:ext cx="1899071" cy="584731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E9019687-7CB5-4A33-BA1A-D79EFA7EA13B}"/>
              </a:ext>
            </a:extLst>
          </p:cNvPr>
          <p:cNvSpPr txBox="1">
            <a:spLocks/>
          </p:cNvSpPr>
          <p:nvPr/>
        </p:nvSpPr>
        <p:spPr>
          <a:xfrm>
            <a:off x="5991938" y="4881890"/>
            <a:ext cx="4388370" cy="482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Find the collector current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94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7" grpId="0"/>
      <p:bldP spid="109" grpId="0"/>
      <p:bldP spid="110" grpId="0"/>
      <p:bldP spid="112" grpId="0"/>
      <p:bldP spid="1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15" y="365125"/>
            <a:ext cx="11150456" cy="1325563"/>
          </a:xfrm>
        </p:spPr>
        <p:txBody>
          <a:bodyPr/>
          <a:lstStyle/>
          <a:p>
            <a:r>
              <a:rPr lang="en-US" dirty="0"/>
              <a:t>Practice Problem 2</a:t>
            </a:r>
            <a:br>
              <a:rPr lang="en-US" dirty="0"/>
            </a:br>
            <a:r>
              <a:rPr lang="en-US" dirty="0"/>
              <a:t>Common Base Amplifier Circuit Design</a:t>
            </a:r>
          </a:p>
        </p:txBody>
      </p: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947061" y="1711419"/>
            <a:ext cx="10768439" cy="894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Given the circuit below, calculate the emitter current, the collector current, and the collector voltage.  Assume that the transistor </a:t>
            </a:r>
            <a:r>
              <a:rPr lang="el-GR" sz="2400" dirty="0"/>
              <a:t>β</a:t>
            </a:r>
            <a:r>
              <a:rPr lang="en-US" sz="2400" dirty="0"/>
              <a:t> is 200.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1A2F8A-E757-4C1A-8763-568FBA231D46}"/>
              </a:ext>
            </a:extLst>
          </p:cNvPr>
          <p:cNvGrpSpPr/>
          <p:nvPr/>
        </p:nvGrpSpPr>
        <p:grpSpPr>
          <a:xfrm>
            <a:off x="303080" y="2810210"/>
            <a:ext cx="5533316" cy="3103540"/>
            <a:chOff x="334204" y="2251332"/>
            <a:chExt cx="5533316" cy="3103540"/>
          </a:xfrm>
        </p:grpSpPr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D9AA8E90-A0BC-49F4-A20E-42C46EAFD787}"/>
                </a:ext>
              </a:extLst>
            </p:cNvPr>
            <p:cNvCxnSpPr/>
            <p:nvPr/>
          </p:nvCxnSpPr>
          <p:spPr>
            <a:xfrm>
              <a:off x="3480398" y="2471490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81CCDA9-C3CB-4A13-9A18-A452557C371D}"/>
                    </a:ext>
                  </a:extLst>
                </p:cNvPr>
                <p:cNvSpPr/>
                <p:nvPr/>
              </p:nvSpPr>
              <p:spPr>
                <a:xfrm>
                  <a:off x="3952720" y="2251332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81CCDA9-C3CB-4A13-9A18-A452557C37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2720" y="2251332"/>
                  <a:ext cx="431721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3E552C1-E226-41C6-A237-A6FD25D3B069}"/>
                </a:ext>
              </a:extLst>
            </p:cNvPr>
            <p:cNvGrpSpPr/>
            <p:nvPr/>
          </p:nvGrpSpPr>
          <p:grpSpPr>
            <a:xfrm>
              <a:off x="334204" y="2382895"/>
              <a:ext cx="5533316" cy="2971977"/>
              <a:chOff x="334204" y="2382895"/>
              <a:chExt cx="5533316" cy="2971977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952F5477-AB88-4936-B7B6-88226D14C320}"/>
                  </a:ext>
                </a:extLst>
              </p:cNvPr>
              <p:cNvGrpSpPr/>
              <p:nvPr/>
            </p:nvGrpSpPr>
            <p:grpSpPr>
              <a:xfrm>
                <a:off x="334204" y="2382895"/>
                <a:ext cx="5533316" cy="2971977"/>
                <a:chOff x="2670496" y="3040240"/>
                <a:chExt cx="5533316" cy="297197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56455" y="4111893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F8A2A834-263B-4F69-B29A-EEA5005D924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556455" y="4111893"/>
                      <a:ext cx="647357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B669BC25-7512-44AC-8DDD-13207FB5B6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112801" y="3600487"/>
                      <a:ext cx="95731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00 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b="0" i="1" smtClean="0">
                                <a:latin typeface="Cambria Math" panose="02040503050406030204" pitchFamily="18" charset="0"/>
                              </a:rPr>
                              <m:t>Ω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B669BC25-7512-44AC-8DDD-13207FB5B69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112801" y="3600487"/>
                      <a:ext cx="957313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20492" y="4663988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88F09F6F-4669-4B7C-9FBC-6F15C44FBB6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20492" y="4663988"/>
                      <a:ext cx="410690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73768" y="3593130"/>
                      <a:ext cx="95731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00 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</a:rPr>
                              <m:t>Ω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2F34035C-63FF-4610-9654-DE84DD52E2D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73768" y="3593130"/>
                      <a:ext cx="957313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82197" y="4539090"/>
                      <a:ext cx="1159998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a14:m>
                      <a:r>
                        <a:rPr lang="en-US" dirty="0"/>
                        <a:t> = 10 V</a:t>
                      </a:r>
                    </a:p>
                  </p:txBody>
                </p:sp>
              </mc:Choice>
              <mc:Fallback xmlns="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82197" y="4539090"/>
                      <a:ext cx="1159998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 t="-10000" r="-4211" b="-2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>
                  <a:off x="4268816" y="3260749"/>
                  <a:ext cx="2149737" cy="2623200"/>
                  <a:chOff x="8409227" y="3428998"/>
                  <a:chExt cx="2149737" cy="2623200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409227" y="3429000"/>
                    <a:ext cx="833095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913858" y="3428998"/>
                    <a:ext cx="64510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9591111" y="3857638"/>
                    <a:ext cx="0" cy="219456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0800000" flipH="1">
                  <a:off x="6236893" y="3478757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8553" y="3260749"/>
                  <a:ext cx="0" cy="2180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C35AC96F-8ACB-4242-971B-33F2B4BB7FA8}"/>
                    </a:ext>
                  </a:extLst>
                </p:cNvPr>
                <p:cNvGrpSpPr/>
                <p:nvPr/>
              </p:nvGrpSpPr>
              <p:grpSpPr>
                <a:xfrm flipV="1">
                  <a:off x="6203717" y="4578582"/>
                  <a:ext cx="373658" cy="217606"/>
                  <a:chOff x="1360627" y="3631962"/>
                  <a:chExt cx="373658" cy="217606"/>
                </a:xfrm>
              </p:grpSpPr>
              <p:grpSp>
                <p:nvGrpSpPr>
                  <p:cNvPr id="159" name="Group 158">
                    <a:extLst>
                      <a:ext uri="{FF2B5EF4-FFF2-40B4-BE49-F238E27FC236}">
                        <a16:creationId xmlns:a16="http://schemas.microsoft.com/office/drawing/2014/main" id="{5205B488-B5D6-4174-A23C-E235D808BFC1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57" name="Straight Connector 156">
                      <a:extLst>
                        <a:ext uri="{FF2B5EF4-FFF2-40B4-BE49-F238E27FC236}">
                          <a16:creationId xmlns:a16="http://schemas.microsoft.com/office/drawing/2014/main" id="{0F026405-EC34-4123-9EFE-43FBC7D4AD6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Straight Connector 157">
                      <a:extLst>
                        <a:ext uri="{FF2B5EF4-FFF2-40B4-BE49-F238E27FC236}">
                          <a16:creationId xmlns:a16="http://schemas.microsoft.com/office/drawing/2014/main" id="{6E1C9834-C081-4B70-9F52-F85302B67A5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0" name="Group 159">
                    <a:extLst>
                      <a:ext uri="{FF2B5EF4-FFF2-40B4-BE49-F238E27FC236}">
                        <a16:creationId xmlns:a16="http://schemas.microsoft.com/office/drawing/2014/main" id="{CA8D76F7-A340-446A-9408-5FA8FD1E9D1A}"/>
                      </a:ext>
                    </a:extLst>
                  </p:cNvPr>
                  <p:cNvGrpSpPr/>
                  <p:nvPr/>
                </p:nvGrpSpPr>
                <p:grpSpPr>
                  <a:xfrm>
                    <a:off x="1368525" y="3777633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61" name="Straight Connector 160">
                      <a:extLst>
                        <a:ext uri="{FF2B5EF4-FFF2-40B4-BE49-F238E27FC236}">
                          <a16:creationId xmlns:a16="http://schemas.microsoft.com/office/drawing/2014/main" id="{E844EFFE-542F-4327-B68F-20BA2195C3F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>
                      <a:extLst>
                        <a:ext uri="{FF2B5EF4-FFF2-40B4-BE49-F238E27FC236}">
                          <a16:creationId xmlns:a16="http://schemas.microsoft.com/office/drawing/2014/main" id="{ECB3E447-F5BD-4F13-9C10-9C4F7EF2B2B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5A750D59-8F31-4944-BD75-D28A272473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01543" y="5383151"/>
                  <a:ext cx="0" cy="23940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id="{B60B7F4F-EBF8-45A1-BC71-E0D2663CBE03}"/>
                    </a:ext>
                  </a:extLst>
                </p:cNvPr>
                <p:cNvGrpSpPr/>
                <p:nvPr/>
              </p:nvGrpSpPr>
              <p:grpSpPr>
                <a:xfrm>
                  <a:off x="5267820" y="5883949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177" name="Group 176">
                    <a:extLst>
                      <a:ext uri="{FF2B5EF4-FFF2-40B4-BE49-F238E27FC236}">
                        <a16:creationId xmlns:a16="http://schemas.microsoft.com/office/drawing/2014/main" id="{0B57E73C-B863-4BA1-8FAE-C0E61645FDA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181" name="Straight Connector 180">
                      <a:extLst>
                        <a:ext uri="{FF2B5EF4-FFF2-40B4-BE49-F238E27FC236}">
                          <a16:creationId xmlns:a16="http://schemas.microsoft.com/office/drawing/2014/main" id="{FD69425D-A377-4993-82D5-77F1B8DEBC2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2" name="Straight Connector 181">
                      <a:extLst>
                        <a:ext uri="{FF2B5EF4-FFF2-40B4-BE49-F238E27FC236}">
                          <a16:creationId xmlns:a16="http://schemas.microsoft.com/office/drawing/2014/main" id="{72B07FDF-C993-4987-A434-02E81A910B2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055EC15E-D382-4CB1-A6A0-972251381CD6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51603" y="4390889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E4B90A1B-C77E-4C16-BAE7-74E8101B894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51603" y="4390889"/>
                      <a:ext cx="410690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2AC14F94-0796-4CCC-ABDD-0808FC6DC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399971" y="4119393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1BD880D5-5A35-4B5C-9C05-5498DD1833B8}"/>
                    </a:ext>
                  </a:extLst>
                </p:cNvPr>
                <p:cNvGrpSpPr/>
                <p:nvPr/>
              </p:nvGrpSpPr>
              <p:grpSpPr>
                <a:xfrm>
                  <a:off x="2670496" y="3256298"/>
                  <a:ext cx="1837224" cy="2366254"/>
                  <a:chOff x="2670496" y="3256298"/>
                  <a:chExt cx="1837224" cy="2366254"/>
                </a:xfrm>
              </p:grpSpPr>
              <p:grpSp>
                <p:nvGrpSpPr>
                  <p:cNvPr id="116" name="Group 115">
                    <a:extLst>
                      <a:ext uri="{FF2B5EF4-FFF2-40B4-BE49-F238E27FC236}">
                        <a16:creationId xmlns:a16="http://schemas.microsoft.com/office/drawing/2014/main" id="{B6EC8711-B3C5-48A0-AE95-D2C11E8D46A1}"/>
                      </a:ext>
                    </a:extLst>
                  </p:cNvPr>
                  <p:cNvGrpSpPr/>
                  <p:nvPr/>
                </p:nvGrpSpPr>
                <p:grpSpPr>
                  <a:xfrm>
                    <a:off x="4122274" y="3490354"/>
                    <a:ext cx="298207" cy="660991"/>
                    <a:chOff x="4147623" y="3602364"/>
                    <a:chExt cx="297702" cy="797860"/>
                  </a:xfrm>
                </p:grpSpPr>
                <p:grpSp>
                  <p:nvGrpSpPr>
                    <p:cNvPr id="117" name="Group 116">
                      <a:extLst>
                        <a:ext uri="{FF2B5EF4-FFF2-40B4-BE49-F238E27FC236}">
                          <a16:creationId xmlns:a16="http://schemas.microsoft.com/office/drawing/2014/main" id="{B698F0B2-9AD2-46A3-87D3-7283ACF4511C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90919" y="4152918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25" name="Straight Connector 124">
                        <a:extLst>
                          <a:ext uri="{FF2B5EF4-FFF2-40B4-BE49-F238E27FC236}">
                            <a16:creationId xmlns:a16="http://schemas.microsoft.com/office/drawing/2014/main" id="{8A4A04E1-4457-4CC2-8046-F3E8B370B53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6" name="Straight Connector 125">
                        <a:extLst>
                          <a:ext uri="{FF2B5EF4-FFF2-40B4-BE49-F238E27FC236}">
                            <a16:creationId xmlns:a16="http://schemas.microsoft.com/office/drawing/2014/main" id="{F857E697-93BB-4568-B3E7-DECFE7AE2D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8" name="Group 117">
                      <a:extLst>
                        <a:ext uri="{FF2B5EF4-FFF2-40B4-BE49-F238E27FC236}">
                          <a16:creationId xmlns:a16="http://schemas.microsoft.com/office/drawing/2014/main" id="{D43EA4A0-D5A0-4D41-B56C-F98F8D605A79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919260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23" name="Straight Connector 122">
                        <a:extLst>
                          <a:ext uri="{FF2B5EF4-FFF2-40B4-BE49-F238E27FC236}">
                            <a16:creationId xmlns:a16="http://schemas.microsoft.com/office/drawing/2014/main" id="{0840DCFF-B140-4BB7-8185-7CE0A74939E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4" name="Straight Connector 123">
                        <a:extLst>
                          <a:ext uri="{FF2B5EF4-FFF2-40B4-BE49-F238E27FC236}">
                            <a16:creationId xmlns:a16="http://schemas.microsoft.com/office/drawing/2014/main" id="{4B08FBD4-B753-435C-9865-B2072C84722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9" name="Group 118">
                      <a:extLst>
                        <a:ext uri="{FF2B5EF4-FFF2-40B4-BE49-F238E27FC236}">
                          <a16:creationId xmlns:a16="http://schemas.microsoft.com/office/drawing/2014/main" id="{FD680264-579F-4AFA-8D27-F4D97F63BDD2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655828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21" name="Straight Connector 120">
                        <a:extLst>
                          <a:ext uri="{FF2B5EF4-FFF2-40B4-BE49-F238E27FC236}">
                            <a16:creationId xmlns:a16="http://schemas.microsoft.com/office/drawing/2014/main" id="{EA091034-A84F-4BAE-ABA8-DE1D033960B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2" name="Straight Connector 121">
                        <a:extLst>
                          <a:ext uri="{FF2B5EF4-FFF2-40B4-BE49-F238E27FC236}">
                            <a16:creationId xmlns:a16="http://schemas.microsoft.com/office/drawing/2014/main" id="{18CC830C-9927-4CCD-A509-0D7DC686140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0" name="Straight Connector 119">
                      <a:extLst>
                        <a:ext uri="{FF2B5EF4-FFF2-40B4-BE49-F238E27FC236}">
                          <a16:creationId xmlns:a16="http://schemas.microsoft.com/office/drawing/2014/main" id="{A68A7AFD-32CA-4FB3-99F5-ABF4BFDD25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V="1">
                      <a:off x="4335006" y="3561273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" name="Group 23">
                    <a:extLst>
                      <a:ext uri="{FF2B5EF4-FFF2-40B4-BE49-F238E27FC236}">
                        <a16:creationId xmlns:a16="http://schemas.microsoft.com/office/drawing/2014/main" id="{C7C86C62-89A0-4339-B1DD-309ABCF2FE9F}"/>
                      </a:ext>
                    </a:extLst>
                  </p:cNvPr>
                  <p:cNvGrpSpPr/>
                  <p:nvPr/>
                </p:nvGrpSpPr>
                <p:grpSpPr>
                  <a:xfrm>
                    <a:off x="2670496" y="4146224"/>
                    <a:ext cx="1837224" cy="1476328"/>
                    <a:chOff x="2670443" y="3260749"/>
                    <a:chExt cx="1837224" cy="1476328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9" name="Rectangle 138">
                          <a:extLst>
                            <a:ext uri="{FF2B5EF4-FFF2-40B4-BE49-F238E27FC236}">
                              <a16:creationId xmlns:a16="http://schemas.microsoft.com/office/drawing/2014/main" id="{EC8679BA-8C7C-4D2A-BA44-289C78D97E3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449886" y="3653615"/>
                          <a:ext cx="53194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39" name="Rectangle 138">
                          <a:extLst>
                            <a:ext uri="{FF2B5EF4-FFF2-40B4-BE49-F238E27FC236}">
                              <a16:creationId xmlns:a16="http://schemas.microsoft.com/office/drawing/2014/main" id="{EC8679BA-8C7C-4D2A-BA44-289C78D97E30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449886" y="3653615"/>
                          <a:ext cx="531940" cy="369332"/>
                        </a:xfrm>
                        <a:prstGeom prst="rect">
                          <a:avLst/>
                        </a:prstGeom>
                        <a:blipFill>
                          <a:blip r:embed="rId9"/>
                          <a:stretch>
                            <a:fillRect b="-166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grpSp>
                  <p:nvGrpSpPr>
                    <p:cNvPr id="23" name="Group 22">
                      <a:extLst>
                        <a:ext uri="{FF2B5EF4-FFF2-40B4-BE49-F238E27FC236}">
                          <a16:creationId xmlns:a16="http://schemas.microsoft.com/office/drawing/2014/main" id="{28B5EAAF-715A-4F6E-89FE-29A70B76031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656016" y="3260749"/>
                      <a:ext cx="851651" cy="1476328"/>
                      <a:chOff x="3583870" y="3833148"/>
                      <a:chExt cx="851651" cy="1476328"/>
                    </a:xfrm>
                  </p:grpSpPr>
                  <p:cxnSp>
                    <p:nvCxnSpPr>
                      <p:cNvPr id="188" name="Straight Connector 187">
                        <a:extLst>
                          <a:ext uri="{FF2B5EF4-FFF2-40B4-BE49-F238E27FC236}">
                            <a16:creationId xmlns:a16="http://schemas.microsoft.com/office/drawing/2014/main" id="{B5C00CB7-836B-4B9C-A8B7-073D1A5E8A6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4218314" y="3833148"/>
                        <a:ext cx="0" cy="39319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22" name="Group 21">
                        <a:extLst>
                          <a:ext uri="{FF2B5EF4-FFF2-40B4-BE49-F238E27FC236}">
                            <a16:creationId xmlns:a16="http://schemas.microsoft.com/office/drawing/2014/main" id="{A90B6A35-2647-4B97-84B1-C794370D1E2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83870" y="4178030"/>
                        <a:ext cx="851651" cy="1131446"/>
                        <a:chOff x="3587568" y="4059196"/>
                        <a:chExt cx="851651" cy="1131446"/>
                      </a:xfrm>
                    </p:grpSpPr>
                    <p:grpSp>
                      <p:nvGrpSpPr>
                        <p:cNvPr id="20" name="Group 19">
                          <a:extLst>
                            <a:ext uri="{FF2B5EF4-FFF2-40B4-BE49-F238E27FC236}">
                              <a16:creationId xmlns:a16="http://schemas.microsoft.com/office/drawing/2014/main" id="{FAAB99E3-2E26-45BC-9892-26D9AE2E0E2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587568" y="4548446"/>
                          <a:ext cx="824178" cy="642196"/>
                          <a:chOff x="3587568" y="4548446"/>
                          <a:chExt cx="824178" cy="642196"/>
                        </a:xfrm>
                      </p:grpSpPr>
                      <p:grpSp>
                        <p:nvGrpSpPr>
                          <p:cNvPr id="169" name="Group 168">
                            <a:extLst>
                              <a:ext uri="{FF2B5EF4-FFF2-40B4-BE49-F238E27FC236}">
                                <a16:creationId xmlns:a16="http://schemas.microsoft.com/office/drawing/2014/main" id="{5F042DBD-36AF-48BB-ADF1-65D9F9D7828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038088" y="4733635"/>
                            <a:ext cx="373658" cy="217606"/>
                            <a:chOff x="1360627" y="3631962"/>
                            <a:chExt cx="373658" cy="217606"/>
                          </a:xfrm>
                        </p:grpSpPr>
                        <p:grpSp>
                          <p:nvGrpSpPr>
                            <p:cNvPr id="170" name="Group 169">
                              <a:extLst>
                                <a:ext uri="{FF2B5EF4-FFF2-40B4-BE49-F238E27FC236}">
                                  <a16:creationId xmlns:a16="http://schemas.microsoft.com/office/drawing/2014/main" id="{78E33141-A7ED-4E5E-B934-936B7C6E97D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360627" y="3631962"/>
                              <a:ext cx="365760" cy="71935"/>
                              <a:chOff x="1360627" y="3631962"/>
                              <a:chExt cx="365760" cy="71935"/>
                            </a:xfrm>
                          </p:grpSpPr>
                          <p:cxnSp>
                            <p:nvCxnSpPr>
                              <p:cNvPr id="174" name="Straight Connector 173">
                                <a:extLst>
                                  <a:ext uri="{FF2B5EF4-FFF2-40B4-BE49-F238E27FC236}">
                                    <a16:creationId xmlns:a16="http://schemas.microsoft.com/office/drawing/2014/main" id="{B3A47901-6533-4BFF-9DEA-C6549F8E14D2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360627" y="3631962"/>
                                <a:ext cx="36576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75" name="Straight Connector 174">
                                <a:extLst>
                                  <a:ext uri="{FF2B5EF4-FFF2-40B4-BE49-F238E27FC236}">
                                    <a16:creationId xmlns:a16="http://schemas.microsoft.com/office/drawing/2014/main" id="{D9143515-A1B1-42C5-A0CE-AF89F0B5B15A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425247" y="3703897"/>
                                <a:ext cx="22860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p:grpSp>
                          <p:nvGrpSpPr>
                            <p:cNvPr id="171" name="Group 170">
                              <a:extLst>
                                <a:ext uri="{FF2B5EF4-FFF2-40B4-BE49-F238E27FC236}">
                                  <a16:creationId xmlns:a16="http://schemas.microsoft.com/office/drawing/2014/main" id="{16E616B2-4080-4796-AFC6-B4BBE1AD68B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368525" y="3777633"/>
                              <a:ext cx="365760" cy="71935"/>
                              <a:chOff x="1360627" y="3631962"/>
                              <a:chExt cx="365760" cy="71935"/>
                            </a:xfrm>
                          </p:grpSpPr>
                          <p:cxnSp>
                            <p:nvCxnSpPr>
                              <p:cNvPr id="172" name="Straight Connector 171">
                                <a:extLst>
                                  <a:ext uri="{FF2B5EF4-FFF2-40B4-BE49-F238E27FC236}">
                                    <a16:creationId xmlns:a16="http://schemas.microsoft.com/office/drawing/2014/main" id="{98C1F390-B63B-4879-B700-2BDBE01E80AC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360627" y="3631962"/>
                                <a:ext cx="36576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73" name="Straight Connector 172">
                                <a:extLst>
                                  <a:ext uri="{FF2B5EF4-FFF2-40B4-BE49-F238E27FC236}">
                                    <a16:creationId xmlns:a16="http://schemas.microsoft.com/office/drawing/2014/main" id="{C8A17300-E257-4CDC-8509-CB11BDCDE808}"/>
                                  </a:ext>
                                </a:extLst>
                              </p:cNvPr>
                              <p:cNvCxnSpPr/>
                              <p:nvPr/>
                            </p:nvCxnSpPr>
                            <p:spPr>
                              <a:xfrm>
                                <a:off x="1425247" y="3703897"/>
                                <a:ext cx="228600" cy="0"/>
                              </a:xfrm>
                              <a:prstGeom prst="line">
                                <a:avLst/>
                              </a:prstGeom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</p:grp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3" name="Rectangle 182">
                                <a:extLst>
                                  <a:ext uri="{FF2B5EF4-FFF2-40B4-BE49-F238E27FC236}">
                                    <a16:creationId xmlns:a16="http://schemas.microsoft.com/office/drawing/2014/main" id="{E74B5087-5E80-4459-B931-8ECC3EF4234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587568" y="4548446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3" name="Rectangle 182">
                                <a:extLst>
                                  <a:ext uri="{FF2B5EF4-FFF2-40B4-BE49-F238E27FC236}">
                                    <a16:creationId xmlns:a16="http://schemas.microsoft.com/office/drawing/2014/main" id="{E74B5087-5E80-4459-B931-8ECC3EF4234D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587568" y="4548446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0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5" name="Rectangle 184">
                                <a:extLst>
                                  <a:ext uri="{FF2B5EF4-FFF2-40B4-BE49-F238E27FC236}">
                                    <a16:creationId xmlns:a16="http://schemas.microsoft.com/office/drawing/2014/main" id="{AC2F28A7-CB3E-4864-B8ED-9D6461BB3EB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587568" y="4821310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5" name="Rectangle 184">
                                <a:extLst>
                                  <a:ext uri="{FF2B5EF4-FFF2-40B4-BE49-F238E27FC236}">
                                    <a16:creationId xmlns:a16="http://schemas.microsoft.com/office/drawing/2014/main" id="{AC2F28A7-CB3E-4864-B8ED-9D6461BB3EB6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587568" y="4821310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1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  <p:cxnSp>
                      <p:nvCxnSpPr>
                        <p:cNvPr id="187" name="Straight Connector 186">
                          <a:extLst>
                            <a:ext uri="{FF2B5EF4-FFF2-40B4-BE49-F238E27FC236}">
                              <a16:creationId xmlns:a16="http://schemas.microsoft.com/office/drawing/2014/main" id="{89156AAF-E826-413E-88B2-0024315D5FD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233042" y="4513192"/>
                          <a:ext cx="0" cy="22860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21" name="Group 20">
                          <a:extLst>
                            <a:ext uri="{FF2B5EF4-FFF2-40B4-BE49-F238E27FC236}">
                              <a16:creationId xmlns:a16="http://schemas.microsoft.com/office/drawing/2014/main" id="{2F6795ED-B220-45AA-9711-8857057C59F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028529" y="4059196"/>
                          <a:ext cx="410690" cy="533362"/>
                          <a:chOff x="3050844" y="4026349"/>
                          <a:chExt cx="410690" cy="533362"/>
                        </a:xfrm>
                      </p:grpSpPr>
                      <p:sp>
                        <p:nvSpPr>
                          <p:cNvPr id="186" name="Oval 185">
                            <a:extLst>
                              <a:ext uri="{FF2B5EF4-FFF2-40B4-BE49-F238E27FC236}">
                                <a16:creationId xmlns:a16="http://schemas.microsoft.com/office/drawing/2014/main" id="{CDC59343-9C03-440C-9C57-08CEEDADFEA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3062232" y="4099490"/>
                            <a:ext cx="365760" cy="369331"/>
                          </a:xfrm>
                          <a:prstGeom prst="ellipse">
                            <a:avLst/>
                          </a:prstGeom>
                          <a:noFill/>
                          <a:ln>
                            <a:solidFill>
                              <a:srgbClr val="0070C0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91" name="Rectangle 190">
                                <a:extLst>
                                  <a:ext uri="{FF2B5EF4-FFF2-40B4-BE49-F238E27FC236}">
                                    <a16:creationId xmlns:a16="http://schemas.microsoft.com/office/drawing/2014/main" id="{19EE5356-F6F0-491D-85ED-FCE76BF5D3A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050844" y="402634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91" name="Rectangle 190">
                                <a:extLst>
                                  <a:ext uri="{FF2B5EF4-FFF2-40B4-BE49-F238E27FC236}">
                                    <a16:creationId xmlns:a16="http://schemas.microsoft.com/office/drawing/2014/main" id="{19EE5356-F6F0-491D-85ED-FCE76BF5D3A3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050844" y="402634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2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92" name="Rectangle 191">
                                <a:extLst>
                                  <a:ext uri="{FF2B5EF4-FFF2-40B4-BE49-F238E27FC236}">
                                    <a16:creationId xmlns:a16="http://schemas.microsoft.com/office/drawing/2014/main" id="{0D1DA864-DAD3-4F68-8506-46676A66B4A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3050844" y="419037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</p:spPr>
                            <p:txBody>
                              <a:bodyPr wrap="none">
                                <a:spAutoFit/>
                              </a:bodyPr>
                              <a:lstStyle/>
                              <a:p>
                                <a:pPr/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oMath>
                                  </m:oMathPara>
                                </a14:m>
                                <a:endParaRPr lang="en-US" dirty="0"/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92" name="Rectangle 191">
                                <a:extLst>
                                  <a:ext uri="{FF2B5EF4-FFF2-40B4-BE49-F238E27FC236}">
                                    <a16:creationId xmlns:a16="http://schemas.microsoft.com/office/drawing/2014/main" id="{0D1DA864-DAD3-4F68-8506-46676A66B4A8}"/>
                                  </a:ext>
                                </a:extLst>
                              </p:cNvPr>
                              <p:cNvSpPr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3050844" y="4190379"/>
                                <a:ext cx="410690" cy="369332"/>
                              </a:xfrm>
                              <a:prstGeom prst="rect">
                                <a:avLst/>
                              </a:prstGeom>
                              <a:blipFill>
                                <a:blip r:embed="rId13"/>
                                <a:stretch>
                                  <a:fillRect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</p:grpSp>
                  </p:grpSp>
                </p:grpSp>
                <p:sp>
                  <p:nvSpPr>
                    <p:cNvPr id="195" name="Rectangle 194">
                      <a:extLst>
                        <a:ext uri="{FF2B5EF4-FFF2-40B4-BE49-F238E27FC236}">
                          <a16:creationId xmlns:a16="http://schemas.microsoft.com/office/drawing/2014/main" id="{60FB8F73-7131-477C-AA93-A100A3DC6B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70443" y="4189397"/>
                      <a:ext cx="99899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bb</a:t>
                      </a:r>
                      <a:r>
                        <a:rPr lang="en-US" dirty="0"/>
                        <a:t> = 4 V</a:t>
                      </a:r>
                    </a:p>
                  </p:txBody>
                </p:sp>
              </p:grp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48EAAC16-C280-485C-9625-88F2730943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68815" y="3256298"/>
                    <a:ext cx="0" cy="23774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77C46376-721E-4559-9904-452D09CF07CC}"/>
                    </a:ext>
                  </a:extLst>
                </p:cNvPr>
                <p:cNvCxnSpPr/>
                <p:nvPr/>
              </p:nvCxnSpPr>
              <p:spPr>
                <a:xfrm>
                  <a:off x="4301543" y="5622552"/>
                  <a:ext cx="211701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D675DFFF-1CCC-46AF-9649-719DB71266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05066" y="4793512"/>
                  <a:ext cx="0" cy="8321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3" name="Rectangle 102">
                      <a:extLst>
                        <a:ext uri="{FF2B5EF4-FFF2-40B4-BE49-F238E27FC236}">
                          <a16:creationId xmlns:a16="http://schemas.microsoft.com/office/drawing/2014/main" id="{E84CFCDE-4AD2-4E07-A906-F3E6BC865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69444" y="5437886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03" name="Rectangle 102">
                      <a:extLst>
                        <a:ext uri="{FF2B5EF4-FFF2-40B4-BE49-F238E27FC236}">
                          <a16:creationId xmlns:a16="http://schemas.microsoft.com/office/drawing/2014/main" id="{E84CFCDE-4AD2-4E07-A906-F3E6BC86504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469444" y="5437886"/>
                      <a:ext cx="41069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4" name="Rectangle 103">
                      <a:extLst>
                        <a:ext uri="{FF2B5EF4-FFF2-40B4-BE49-F238E27FC236}">
                          <a16:creationId xmlns:a16="http://schemas.microsoft.com/office/drawing/2014/main" id="{DDAC8C44-170B-4AD9-AAF3-2313261C40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51110" y="3040240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04" name="Rectangle 103">
                      <a:extLst>
                        <a:ext uri="{FF2B5EF4-FFF2-40B4-BE49-F238E27FC236}">
                          <a16:creationId xmlns:a16="http://schemas.microsoft.com/office/drawing/2014/main" id="{DDAC8C44-170B-4AD9-AAF3-2313261C403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51110" y="3040240"/>
                      <a:ext cx="410690" cy="369332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3AF6A6D7-98FB-4606-88C8-8D7BDD6E4BEB}"/>
                  </a:ext>
                </a:extLst>
              </p:cNvPr>
              <p:cNvCxnSpPr/>
              <p:nvPr/>
            </p:nvCxnSpPr>
            <p:spPr>
              <a:xfrm>
                <a:off x="2143955" y="2752227"/>
                <a:ext cx="459545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B1283AEE-707F-41C4-9455-36F9743E7010}"/>
                      </a:ext>
                    </a:extLst>
                  </p:cNvPr>
                  <p:cNvSpPr/>
                  <p:nvPr/>
                </p:nvSpPr>
                <p:spPr>
                  <a:xfrm>
                    <a:off x="2211383" y="2839229"/>
                    <a:ext cx="43569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B1283AEE-707F-41C4-9455-36F9743E701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11383" y="2839229"/>
                    <a:ext cx="435696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120C97E5-16EC-4FB3-AFC5-DC53F39E30BD}"/>
                      </a:ext>
                    </a:extLst>
                  </p:cNvPr>
                  <p:cNvSpPr/>
                  <p:nvPr/>
                </p:nvSpPr>
                <p:spPr>
                  <a:xfrm>
                    <a:off x="3201980" y="3434034"/>
                    <a:ext cx="4400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120C97E5-16EC-4FB3-AFC5-DC53F39E30B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01980" y="3434034"/>
                    <a:ext cx="440057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1" name="Straight Arrow Connector 110">
                <a:extLst>
                  <a:ext uri="{FF2B5EF4-FFF2-40B4-BE49-F238E27FC236}">
                    <a16:creationId xmlns:a16="http://schemas.microsoft.com/office/drawing/2014/main" id="{B9F3009B-BBCA-4DD4-9D69-7B6083DA36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86722" y="3426694"/>
                <a:ext cx="0" cy="39718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1FA7A00C-41CD-4051-B32C-35664EB536FA}"/>
              </a:ext>
            </a:extLst>
          </p:cNvPr>
          <p:cNvSpPr txBox="1">
            <a:spLocks/>
          </p:cNvSpPr>
          <p:nvPr/>
        </p:nvSpPr>
        <p:spPr>
          <a:xfrm>
            <a:off x="6117708" y="2736811"/>
            <a:ext cx="4172892" cy="4427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Find the collector voltage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Content Placeholder 2">
                <a:extLst>
                  <a:ext uri="{FF2B5EF4-FFF2-40B4-BE49-F238E27FC236}">
                    <a16:creationId xmlns:a16="http://schemas.microsoft.com/office/drawing/2014/main" id="{D5B46015-F92E-4D0E-B34D-BBBD5C8F2A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14243" y="3322328"/>
                <a:ext cx="5847423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−10 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7" name="Content Placeholder 2">
                <a:extLst>
                  <a:ext uri="{FF2B5EF4-FFF2-40B4-BE49-F238E27FC236}">
                    <a16:creationId xmlns:a16="http://schemas.microsoft.com/office/drawing/2014/main" id="{D5B46015-F92E-4D0E-B34D-BBBD5C8F2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4243" y="3322328"/>
                <a:ext cx="5847423" cy="55193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5E24E24E-9AD0-4255-9A4C-900D116FAC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03573" y="4761418"/>
                <a:ext cx="2654300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3.4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5E24E24E-9AD0-4255-9A4C-900D116FA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3573" y="4761418"/>
                <a:ext cx="2654300" cy="55193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6CF5B761-DC8F-4235-95B8-A47AEAB72C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43161" y="3965008"/>
                <a:ext cx="4018504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−10 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+33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l-GR" sz="2400" dirty="0">
                          <a:solidFill>
                            <a:srgbClr val="0070C0"/>
                          </a:solidFill>
                        </a:rPr>
                        <m:t>μ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0070C0"/>
                          </a:solidFill>
                        </a:rPr>
                        <m:t>A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∗20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6CF5B761-DC8F-4235-95B8-A47AEAB72C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3161" y="3965008"/>
                <a:ext cx="4018504" cy="55193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747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/>
      <p:bldP spid="114" grpId="0"/>
      <p:bldP spid="10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65083-158C-4413-8A17-1FD6D9B8C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67E5C-1DF9-40E9-88F6-01E1709A2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175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27139</TotalTime>
  <Words>818</Words>
  <Application>Microsoft Office PowerPoint</Application>
  <PresentationFormat>Widescreen</PresentationFormat>
  <Paragraphs>169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PowerPoint Presentation</vt:lpstr>
      <vt:lpstr>Practice Problem 1 Common Base Amplifier Circuit Design</vt:lpstr>
      <vt:lpstr>Practice Problem 1 Common Base Amplifier Circuit Design</vt:lpstr>
      <vt:lpstr>Practice Problem 1 Common Base Amplifier Circuit Design</vt:lpstr>
      <vt:lpstr>PowerPoint Presentation</vt:lpstr>
      <vt:lpstr>Practice Problem 2 Common Base Amplifier Circuit Design</vt:lpstr>
      <vt:lpstr>Practice Problem 2 Common Base Amplifier Circuit Design</vt:lpstr>
      <vt:lpstr>PowerPoint Presentation</vt:lpstr>
      <vt:lpstr>Practice Problem 3 Common Base Amplifier Circuit Design</vt:lpstr>
      <vt:lpstr>Practice Problem 3 Common Base Amplifier Circuit Design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733</cp:revision>
  <dcterms:created xsi:type="dcterms:W3CDTF">2018-11-17T00:51:02Z</dcterms:created>
  <dcterms:modified xsi:type="dcterms:W3CDTF">2025-09-06T21:08:33Z</dcterms:modified>
</cp:coreProperties>
</file>