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79" r:id="rId3"/>
    <p:sldId id="458" r:id="rId4"/>
    <p:sldId id="482" r:id="rId5"/>
    <p:sldId id="509" r:id="rId6"/>
    <p:sldId id="510" r:id="rId7"/>
    <p:sldId id="481" r:id="rId8"/>
    <p:sldId id="475" r:id="rId9"/>
    <p:sldId id="508" r:id="rId10"/>
    <p:sldId id="502" r:id="rId11"/>
    <p:sldId id="503" r:id="rId12"/>
    <p:sldId id="496" r:id="rId13"/>
    <p:sldId id="504" r:id="rId14"/>
    <p:sldId id="498" r:id="rId15"/>
    <p:sldId id="505" r:id="rId16"/>
    <p:sldId id="50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4FF"/>
    <a:srgbClr val="66CC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3" autoAdjust="0"/>
    <p:restoredTop sz="94660"/>
  </p:normalViewPr>
  <p:slideViewPr>
    <p:cSldViewPr snapToGrid="0">
      <p:cViewPr varScale="1">
        <p:scale>
          <a:sx n="75" d="100"/>
          <a:sy n="75" d="100"/>
        </p:scale>
        <p:origin x="9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9.png"/><Relationship Id="rId18" Type="http://schemas.openxmlformats.org/officeDocument/2006/relationships/image" Target="../media/image74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17" Type="http://schemas.openxmlformats.org/officeDocument/2006/relationships/image" Target="../media/image73.png"/><Relationship Id="rId2" Type="http://schemas.openxmlformats.org/officeDocument/2006/relationships/image" Target="../media/image53.png"/><Relationship Id="rId16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5" Type="http://schemas.openxmlformats.org/officeDocument/2006/relationships/image" Target="../media/image71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Relationship Id="rId14" Type="http://schemas.openxmlformats.org/officeDocument/2006/relationships/image" Target="../media/image7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75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2" Type="http://schemas.openxmlformats.org/officeDocument/2006/relationships/image" Target="../media/image53.png"/><Relationship Id="rId16" Type="http://schemas.openxmlformats.org/officeDocument/2006/relationships/image" Target="../media/image7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5" Type="http://schemas.openxmlformats.org/officeDocument/2006/relationships/image" Target="../media/image77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Relationship Id="rId14" Type="http://schemas.openxmlformats.org/officeDocument/2006/relationships/image" Target="../media/image7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3" Type="http://schemas.openxmlformats.org/officeDocument/2006/relationships/image" Target="../media/image80.png"/><Relationship Id="rId7" Type="http://schemas.openxmlformats.org/officeDocument/2006/relationships/image" Target="../media/image84.png"/><Relationship Id="rId12" Type="http://schemas.openxmlformats.org/officeDocument/2006/relationships/image" Target="../media/image97.png"/><Relationship Id="rId2" Type="http://schemas.openxmlformats.org/officeDocument/2006/relationships/image" Target="../media/image79.png"/><Relationship Id="rId16" Type="http://schemas.openxmlformats.org/officeDocument/2006/relationships/image" Target="../media/image9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png"/><Relationship Id="rId11" Type="http://schemas.openxmlformats.org/officeDocument/2006/relationships/image" Target="../media/image100.png"/><Relationship Id="rId5" Type="http://schemas.openxmlformats.org/officeDocument/2006/relationships/image" Target="../media/image82.png"/><Relationship Id="rId15" Type="http://schemas.openxmlformats.org/officeDocument/2006/relationships/image" Target="../media/image98.png"/><Relationship Id="rId10" Type="http://schemas.openxmlformats.org/officeDocument/2006/relationships/image" Target="../media/image95.png"/><Relationship Id="rId4" Type="http://schemas.openxmlformats.org/officeDocument/2006/relationships/image" Target="../media/image81.png"/><Relationship Id="rId9" Type="http://schemas.openxmlformats.org/officeDocument/2006/relationships/image" Target="../media/image94.png"/><Relationship Id="rId14" Type="http://schemas.openxmlformats.org/officeDocument/2006/relationships/image" Target="../media/image10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png"/><Relationship Id="rId13" Type="http://schemas.openxmlformats.org/officeDocument/2006/relationships/image" Target="../media/image112.png"/><Relationship Id="rId3" Type="http://schemas.openxmlformats.org/officeDocument/2006/relationships/image" Target="../media/image102.png"/><Relationship Id="rId7" Type="http://schemas.openxmlformats.org/officeDocument/2006/relationships/image" Target="../media/image56.png"/><Relationship Id="rId12" Type="http://schemas.openxmlformats.org/officeDocument/2006/relationships/image" Target="../media/image110.png"/><Relationship Id="rId2" Type="http://schemas.openxmlformats.org/officeDocument/2006/relationships/image" Target="../media/image101.png"/><Relationship Id="rId16" Type="http://schemas.openxmlformats.org/officeDocument/2006/relationships/image" Target="../media/image1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.png"/><Relationship Id="rId11" Type="http://schemas.openxmlformats.org/officeDocument/2006/relationships/image" Target="../media/image109.png"/><Relationship Id="rId5" Type="http://schemas.openxmlformats.org/officeDocument/2006/relationships/image" Target="../media/image103.png"/><Relationship Id="rId15" Type="http://schemas.openxmlformats.org/officeDocument/2006/relationships/image" Target="../media/image114.png"/><Relationship Id="rId10" Type="http://schemas.openxmlformats.org/officeDocument/2006/relationships/image" Target="../media/image108.png"/><Relationship Id="rId4" Type="http://schemas.openxmlformats.org/officeDocument/2006/relationships/image" Target="../media/image111.png"/><Relationship Id="rId9" Type="http://schemas.openxmlformats.org/officeDocument/2006/relationships/image" Target="../media/image107.png"/><Relationship Id="rId14" Type="http://schemas.openxmlformats.org/officeDocument/2006/relationships/image" Target="../media/image11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png"/><Relationship Id="rId13" Type="http://schemas.openxmlformats.org/officeDocument/2006/relationships/image" Target="../media/image117.png"/><Relationship Id="rId3" Type="http://schemas.openxmlformats.org/officeDocument/2006/relationships/image" Target="../media/image104.png"/><Relationship Id="rId7" Type="http://schemas.openxmlformats.org/officeDocument/2006/relationships/image" Target="../media/image108.png"/><Relationship Id="rId12" Type="http://schemas.openxmlformats.org/officeDocument/2006/relationships/image" Target="../media/image116.png"/><Relationship Id="rId2" Type="http://schemas.openxmlformats.org/officeDocument/2006/relationships/image" Target="../media/image103.png"/><Relationship Id="rId16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7.png"/><Relationship Id="rId11" Type="http://schemas.openxmlformats.org/officeDocument/2006/relationships/image" Target="../media/image113.png"/><Relationship Id="rId5" Type="http://schemas.openxmlformats.org/officeDocument/2006/relationships/image" Target="../media/image105.png"/><Relationship Id="rId15" Type="http://schemas.openxmlformats.org/officeDocument/2006/relationships/image" Target="../media/image119.png"/><Relationship Id="rId10" Type="http://schemas.openxmlformats.org/officeDocument/2006/relationships/image" Target="../media/image112.png"/><Relationship Id="rId4" Type="http://schemas.openxmlformats.org/officeDocument/2006/relationships/image" Target="../media/image56.png"/><Relationship Id="rId9" Type="http://schemas.openxmlformats.org/officeDocument/2006/relationships/image" Target="../media/image110.png"/><Relationship Id="rId14" Type="http://schemas.openxmlformats.org/officeDocument/2006/relationships/image" Target="../media/image11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png"/><Relationship Id="rId13" Type="http://schemas.openxmlformats.org/officeDocument/2006/relationships/image" Target="../media/image122.png"/><Relationship Id="rId3" Type="http://schemas.openxmlformats.org/officeDocument/2006/relationships/image" Target="../media/image104.png"/><Relationship Id="rId7" Type="http://schemas.openxmlformats.org/officeDocument/2006/relationships/image" Target="../media/image108.png"/><Relationship Id="rId12" Type="http://schemas.openxmlformats.org/officeDocument/2006/relationships/image" Target="../media/image121.png"/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7.png"/><Relationship Id="rId11" Type="http://schemas.openxmlformats.org/officeDocument/2006/relationships/image" Target="../media/image113.png"/><Relationship Id="rId5" Type="http://schemas.openxmlformats.org/officeDocument/2006/relationships/image" Target="../media/image105.png"/><Relationship Id="rId10" Type="http://schemas.openxmlformats.org/officeDocument/2006/relationships/image" Target="../media/image112.png"/><Relationship Id="rId4" Type="http://schemas.openxmlformats.org/officeDocument/2006/relationships/image" Target="../media/image56.png"/><Relationship Id="rId9" Type="http://schemas.openxmlformats.org/officeDocument/2006/relationships/image" Target="../media/image1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13" Type="http://schemas.openxmlformats.org/officeDocument/2006/relationships/image" Target="../media/image22.png"/><Relationship Id="rId18" Type="http://schemas.openxmlformats.org/officeDocument/2006/relationships/image" Target="../media/image23.png"/><Relationship Id="rId3" Type="http://schemas.openxmlformats.org/officeDocument/2006/relationships/image" Target="../media/image15.png"/><Relationship Id="rId7" Type="http://schemas.openxmlformats.org/officeDocument/2006/relationships/image" Target="../media/image20.png"/><Relationship Id="rId12" Type="http://schemas.openxmlformats.org/officeDocument/2006/relationships/image" Target="../media/image154.png"/><Relationship Id="rId17" Type="http://schemas.openxmlformats.org/officeDocument/2006/relationships/image" Target="../media/image21.png"/><Relationship Id="rId2" Type="http://schemas.openxmlformats.org/officeDocument/2006/relationships/image" Target="../media/image16.png"/><Relationship Id="rId16" Type="http://schemas.openxmlformats.org/officeDocument/2006/relationships/image" Target="../media/image24.png"/><Relationship Id="rId20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7.png"/><Relationship Id="rId11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152.png"/><Relationship Id="rId19" Type="http://schemas.openxmlformats.org/officeDocument/2006/relationships/image" Target="../media/image25.png"/><Relationship Id="rId4" Type="http://schemas.openxmlformats.org/officeDocument/2006/relationships/image" Target="../media/image17.png"/><Relationship Id="rId9" Type="http://schemas.openxmlformats.org/officeDocument/2006/relationships/image" Target="../media/image151.png"/><Relationship Id="rId14" Type="http://schemas.openxmlformats.org/officeDocument/2006/relationships/image" Target="../media/image15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13" Type="http://schemas.openxmlformats.org/officeDocument/2006/relationships/image" Target="../media/image22.png"/><Relationship Id="rId18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0.png"/><Relationship Id="rId12" Type="http://schemas.openxmlformats.org/officeDocument/2006/relationships/image" Target="../media/image154.png"/><Relationship Id="rId17" Type="http://schemas.openxmlformats.org/officeDocument/2006/relationships/image" Target="../media/image27.png"/><Relationship Id="rId2" Type="http://schemas.openxmlformats.org/officeDocument/2006/relationships/image" Target="../media/image17.png"/><Relationship Id="rId16" Type="http://schemas.openxmlformats.org/officeDocument/2006/relationships/image" Target="../media/image24.png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7.png"/><Relationship Id="rId11" Type="http://schemas.openxmlformats.org/officeDocument/2006/relationships/image" Target="../media/image19.png"/><Relationship Id="rId10" Type="http://schemas.openxmlformats.org/officeDocument/2006/relationships/image" Target="../media/image152.png"/><Relationship Id="rId19" Type="http://schemas.openxmlformats.org/officeDocument/2006/relationships/image" Target="../media/image29.png"/><Relationship Id="rId9" Type="http://schemas.openxmlformats.org/officeDocument/2006/relationships/image" Target="../media/image151.png"/><Relationship Id="rId14" Type="http://schemas.openxmlformats.org/officeDocument/2006/relationships/image" Target="../media/image15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13" Type="http://schemas.openxmlformats.org/officeDocument/2006/relationships/image" Target="../media/image22.png"/><Relationship Id="rId18" Type="http://schemas.openxmlformats.org/officeDocument/2006/relationships/image" Target="../media/image32.png"/><Relationship Id="rId3" Type="http://schemas.openxmlformats.org/officeDocument/2006/relationships/image" Target="../media/image18.png"/><Relationship Id="rId21" Type="http://schemas.openxmlformats.org/officeDocument/2006/relationships/image" Target="../media/image35.png"/><Relationship Id="rId7" Type="http://schemas.openxmlformats.org/officeDocument/2006/relationships/image" Target="../media/image20.png"/><Relationship Id="rId12" Type="http://schemas.openxmlformats.org/officeDocument/2006/relationships/image" Target="../media/image154.png"/><Relationship Id="rId17" Type="http://schemas.openxmlformats.org/officeDocument/2006/relationships/image" Target="../media/image31.png"/><Relationship Id="rId2" Type="http://schemas.openxmlformats.org/officeDocument/2006/relationships/image" Target="../media/image17.png"/><Relationship Id="rId16" Type="http://schemas.openxmlformats.org/officeDocument/2006/relationships/image" Target="../media/image24.png"/><Relationship Id="rId20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7.png"/><Relationship Id="rId11" Type="http://schemas.openxmlformats.org/officeDocument/2006/relationships/image" Target="../media/image19.png"/><Relationship Id="rId10" Type="http://schemas.openxmlformats.org/officeDocument/2006/relationships/image" Target="../media/image152.png"/><Relationship Id="rId19" Type="http://schemas.openxmlformats.org/officeDocument/2006/relationships/image" Target="../media/image33.png"/><Relationship Id="rId9" Type="http://schemas.openxmlformats.org/officeDocument/2006/relationships/image" Target="../media/image151.png"/><Relationship Id="rId14" Type="http://schemas.openxmlformats.org/officeDocument/2006/relationships/image" Target="../media/image15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4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17" Type="http://schemas.openxmlformats.org/officeDocument/2006/relationships/image" Target="../media/image68.png"/><Relationship Id="rId2" Type="http://schemas.openxmlformats.org/officeDocument/2006/relationships/image" Target="../media/image53.png"/><Relationship Id="rId16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5" Type="http://schemas.openxmlformats.org/officeDocument/2006/relationships/image" Target="../media/image66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Relationship Id="rId14" Type="http://schemas.openxmlformats.org/officeDocument/2006/relationships/image" Target="../media/image6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BJT operation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Practice Problem 2</a:t>
            </a:r>
            <a:br>
              <a:rPr lang="en-US" dirty="0"/>
            </a:br>
            <a:r>
              <a:rPr lang="en-US" dirty="0"/>
              <a:t>Common Collector Amplifier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7422"/>
            <a:ext cx="10515600" cy="11300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E</a:t>
            </a:r>
            <a:r>
              <a:rPr lang="en-US" dirty="0"/>
              <a:t> = 20 mA. The transistor has </a:t>
            </a:r>
            <a:r>
              <a:rPr lang="el-GR" dirty="0"/>
              <a:t>β</a:t>
            </a:r>
            <a:r>
              <a:rPr lang="en-US" dirty="0"/>
              <a:t> = 99.  Make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-5 V, and make the current through R</a:t>
            </a:r>
            <a:r>
              <a:rPr lang="en-US" baseline="-25000" dirty="0"/>
              <a:t>1</a:t>
            </a:r>
            <a:r>
              <a:rPr lang="en-US" dirty="0"/>
              <a:t> equal ten times the base current.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793B27E-6873-4EEC-87E0-61754F0CCD72}"/>
              </a:ext>
            </a:extLst>
          </p:cNvPr>
          <p:cNvGrpSpPr/>
          <p:nvPr/>
        </p:nvGrpSpPr>
        <p:grpSpPr>
          <a:xfrm>
            <a:off x="575051" y="3253246"/>
            <a:ext cx="6556149" cy="3211656"/>
            <a:chOff x="675412" y="2965307"/>
            <a:chExt cx="6556149" cy="3211656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85781" y="2965307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07711" y="4769807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84204" y="4513419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84204" y="4513419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24509" y="324465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24509" y="324465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9836" r="-4396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34649" y="577592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41884" y="348867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47477" y="577317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51487" y="296795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02449" y="342239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1969329" y="296530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82329" y="430983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782511" y="413303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61431" y="435063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56263" y="604869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17307" y="478970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11413" y="515187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195420" y="430983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18877" y="296795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39362" y="390199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36193" y="501086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693" y="549213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26356" y="429980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24072" y="430111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771982" y="477530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1982" y="4775305"/>
                  <a:ext cx="488403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22104" y="492659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3386" y="558181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3359" y="4426916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3359" y="4426916"/>
                  <a:ext cx="47468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673769" y="472408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B13BE7B6-7681-4A06-A48E-E5582DA79913}"/>
              </a:ext>
            </a:extLst>
          </p:cNvPr>
          <p:cNvSpPr txBox="1">
            <a:spLocks/>
          </p:cNvSpPr>
          <p:nvPr/>
        </p:nvSpPr>
        <p:spPr>
          <a:xfrm>
            <a:off x="7167510" y="2647891"/>
            <a:ext cx="4591283" cy="4592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Calculate the base voltage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Content Placeholder 2">
                <a:extLst>
                  <a:ext uri="{FF2B5EF4-FFF2-40B4-BE49-F238E27FC236}">
                    <a16:creationId xmlns:a16="http://schemas.microsoft.com/office/drawing/2014/main" id="{F791E2EF-E4DB-4094-8309-35124624C63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5603" y="3116890"/>
                <a:ext cx="2346341" cy="4787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𝑜𝑛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8" name="Content Placeholder 2">
                <a:extLst>
                  <a:ext uri="{FF2B5EF4-FFF2-40B4-BE49-F238E27FC236}">
                    <a16:creationId xmlns:a16="http://schemas.microsoft.com/office/drawing/2014/main" id="{F791E2EF-E4DB-4094-8309-35124624C6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5603" y="3116890"/>
                <a:ext cx="2346341" cy="478738"/>
              </a:xfrm>
              <a:prstGeom prst="rect">
                <a:avLst/>
              </a:prstGeom>
              <a:blipFill>
                <a:blip r:embed="rId13"/>
                <a:stretch>
                  <a:fillRect l="-7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9" name="Content Placeholder 2">
                <a:extLst>
                  <a:ext uri="{FF2B5EF4-FFF2-40B4-BE49-F238E27FC236}">
                    <a16:creationId xmlns:a16="http://schemas.microsoft.com/office/drawing/2014/main" id="{6D0C29B8-676E-4B0F-9D36-99625C1788F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807047" y="3108014"/>
                <a:ext cx="1841956" cy="4592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−5.7 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9" name="Content Placeholder 2">
                <a:extLst>
                  <a:ext uri="{FF2B5EF4-FFF2-40B4-BE49-F238E27FC236}">
                    <a16:creationId xmlns:a16="http://schemas.microsoft.com/office/drawing/2014/main" id="{6D0C29B8-676E-4B0F-9D36-99625C1788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07047" y="3108014"/>
                <a:ext cx="1841956" cy="45924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6" name="Content Placeholder 2">
            <a:extLst>
              <a:ext uri="{FF2B5EF4-FFF2-40B4-BE49-F238E27FC236}">
                <a16:creationId xmlns:a16="http://schemas.microsoft.com/office/drawing/2014/main" id="{479B512A-93BD-484F-A47B-77AEEBDE59DA}"/>
              </a:ext>
            </a:extLst>
          </p:cNvPr>
          <p:cNvSpPr txBox="1">
            <a:spLocks/>
          </p:cNvSpPr>
          <p:nvPr/>
        </p:nvSpPr>
        <p:spPr>
          <a:xfrm>
            <a:off x="7167509" y="3796546"/>
            <a:ext cx="4591283" cy="4592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Calculate the current through R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Content Placeholder 2">
                <a:extLst>
                  <a:ext uri="{FF2B5EF4-FFF2-40B4-BE49-F238E27FC236}">
                    <a16:creationId xmlns:a16="http://schemas.microsoft.com/office/drawing/2014/main" id="{20E47843-C950-4E26-82D9-F3E83864AFC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24615" y="4418332"/>
                <a:ext cx="1571080" cy="4749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10 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7" name="Content Placeholder 2">
                <a:extLst>
                  <a:ext uri="{FF2B5EF4-FFF2-40B4-BE49-F238E27FC236}">
                    <a16:creationId xmlns:a16="http://schemas.microsoft.com/office/drawing/2014/main" id="{20E47843-C950-4E26-82D9-F3E83864AF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4615" y="4418332"/>
                <a:ext cx="1571080" cy="474924"/>
              </a:xfrm>
              <a:prstGeom prst="rect">
                <a:avLst/>
              </a:prstGeom>
              <a:blipFill>
                <a:blip r:embed="rId15"/>
                <a:stretch>
                  <a:fillRect l="-7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B53E8FB2-632F-479C-AA0B-F967B5ACD35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463150" y="4398597"/>
                <a:ext cx="1841956" cy="4592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𝑚𝐴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B53E8FB2-632F-479C-AA0B-F967B5ACD3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63150" y="4398597"/>
                <a:ext cx="1841956" cy="45924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Content Placeholder 2">
            <a:extLst>
              <a:ext uri="{FF2B5EF4-FFF2-40B4-BE49-F238E27FC236}">
                <a16:creationId xmlns:a16="http://schemas.microsoft.com/office/drawing/2014/main" id="{C497CA7B-2628-46EF-B98C-66C76919C034}"/>
              </a:ext>
            </a:extLst>
          </p:cNvPr>
          <p:cNvSpPr txBox="1">
            <a:spLocks/>
          </p:cNvSpPr>
          <p:nvPr/>
        </p:nvSpPr>
        <p:spPr>
          <a:xfrm>
            <a:off x="7212514" y="5017447"/>
            <a:ext cx="2760225" cy="4592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Calculate R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Content Placeholder 2">
                <a:extLst>
                  <a:ext uri="{FF2B5EF4-FFF2-40B4-BE49-F238E27FC236}">
                    <a16:creationId xmlns:a16="http://schemas.microsoft.com/office/drawing/2014/main" id="{62749094-1146-4F37-B8E2-3AEF46D1AF3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61498" y="5454148"/>
                <a:ext cx="1995502" cy="7967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.3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𝑚𝐴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0" name="Content Placeholder 2">
                <a:extLst>
                  <a:ext uri="{FF2B5EF4-FFF2-40B4-BE49-F238E27FC236}">
                    <a16:creationId xmlns:a16="http://schemas.microsoft.com/office/drawing/2014/main" id="{62749094-1146-4F37-B8E2-3AEF46D1AF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1498" y="5454148"/>
                <a:ext cx="1995502" cy="79670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F8EAA5DE-1FF0-407E-B11F-57394DAF8C9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14500" y="5606947"/>
                <a:ext cx="1468625" cy="4911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2.15 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F8EAA5DE-1FF0-407E-B11F-57394DAF8C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4500" y="5606947"/>
                <a:ext cx="1468625" cy="491103"/>
              </a:xfrm>
              <a:prstGeom prst="rect">
                <a:avLst/>
              </a:prstGeom>
              <a:blipFill>
                <a:blip r:embed="rId18"/>
                <a:stretch>
                  <a:fillRect r="-37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546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" grpId="0"/>
      <p:bldP spid="149" grpId="0"/>
      <p:bldP spid="117" grpId="0"/>
      <p:bldP spid="118" grpId="0"/>
      <p:bldP spid="120" grpId="0"/>
      <p:bldP spid="1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Practice Problem 2</a:t>
            </a:r>
            <a:br>
              <a:rPr lang="en-US" dirty="0"/>
            </a:br>
            <a:r>
              <a:rPr lang="en-US" dirty="0"/>
              <a:t>Common Collector Amplifier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7422"/>
            <a:ext cx="10515600" cy="11300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E</a:t>
            </a:r>
            <a:r>
              <a:rPr lang="en-US" dirty="0"/>
              <a:t> = 20 mA. The transistor has </a:t>
            </a:r>
            <a:r>
              <a:rPr lang="el-GR" dirty="0"/>
              <a:t>β</a:t>
            </a:r>
            <a:r>
              <a:rPr lang="en-US" dirty="0"/>
              <a:t> = 99.  Make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-5 V, and make the current through R</a:t>
            </a:r>
            <a:r>
              <a:rPr lang="en-US" baseline="-25000" dirty="0"/>
              <a:t>1</a:t>
            </a:r>
            <a:r>
              <a:rPr lang="en-US" dirty="0"/>
              <a:t> equal ten times the base current.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793B27E-6873-4EEC-87E0-61754F0CCD72}"/>
              </a:ext>
            </a:extLst>
          </p:cNvPr>
          <p:cNvGrpSpPr/>
          <p:nvPr/>
        </p:nvGrpSpPr>
        <p:grpSpPr>
          <a:xfrm>
            <a:off x="575051" y="3253246"/>
            <a:ext cx="6556149" cy="3211656"/>
            <a:chOff x="675412" y="2965307"/>
            <a:chExt cx="6556149" cy="3211656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85781" y="2965307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07711" y="4769807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84204" y="4513419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84204" y="4513419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24509" y="324465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24509" y="324465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9836" r="-4396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34649" y="577592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41884" y="348867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47477" y="577317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51487" y="296795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02449" y="342239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1969329" y="296530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82329" y="430983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782511" y="413303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61431" y="435063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56263" y="604869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17307" y="478970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11413" y="515187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195420" y="430983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18877" y="296795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39362" y="390199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36193" y="501086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693" y="549213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26356" y="429980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24072" y="430111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771982" y="477530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1982" y="4775305"/>
                  <a:ext cx="488403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22104" y="492659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3386" y="558181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3359" y="4426916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3359" y="4426916"/>
                  <a:ext cx="47468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673769" y="472408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6" name="Content Placeholder 2">
            <a:extLst>
              <a:ext uri="{FF2B5EF4-FFF2-40B4-BE49-F238E27FC236}">
                <a16:creationId xmlns:a16="http://schemas.microsoft.com/office/drawing/2014/main" id="{479B512A-93BD-484F-A47B-77AEEBDE59DA}"/>
              </a:ext>
            </a:extLst>
          </p:cNvPr>
          <p:cNvSpPr txBox="1">
            <a:spLocks/>
          </p:cNvSpPr>
          <p:nvPr/>
        </p:nvSpPr>
        <p:spPr>
          <a:xfrm>
            <a:off x="7242068" y="3063144"/>
            <a:ext cx="4591283" cy="4592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Calculate the current through R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Content Placeholder 2">
                <a:extLst>
                  <a:ext uri="{FF2B5EF4-FFF2-40B4-BE49-F238E27FC236}">
                    <a16:creationId xmlns:a16="http://schemas.microsoft.com/office/drawing/2014/main" id="{20E47843-C950-4E26-82D9-F3E83864AFC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99174" y="3684930"/>
                <a:ext cx="1571080" cy="4749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9 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7" name="Content Placeholder 2">
                <a:extLst>
                  <a:ext uri="{FF2B5EF4-FFF2-40B4-BE49-F238E27FC236}">
                    <a16:creationId xmlns:a16="http://schemas.microsoft.com/office/drawing/2014/main" id="{20E47843-C950-4E26-82D9-F3E83864AF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9174" y="3684930"/>
                <a:ext cx="1571080" cy="474924"/>
              </a:xfrm>
              <a:prstGeom prst="rect">
                <a:avLst/>
              </a:prstGeom>
              <a:blipFill>
                <a:blip r:embed="rId13"/>
                <a:stretch>
                  <a:fillRect l="-1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B53E8FB2-632F-479C-AA0B-F967B5ACD35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537709" y="3665195"/>
                <a:ext cx="1841956" cy="4592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1.8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𝑚𝐴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8" name="Content Placeholder 2">
                <a:extLst>
                  <a:ext uri="{FF2B5EF4-FFF2-40B4-BE49-F238E27FC236}">
                    <a16:creationId xmlns:a16="http://schemas.microsoft.com/office/drawing/2014/main" id="{B53E8FB2-632F-479C-AA0B-F967B5ACD3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7709" y="3665195"/>
                <a:ext cx="1841956" cy="45924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Content Placeholder 2">
            <a:extLst>
              <a:ext uri="{FF2B5EF4-FFF2-40B4-BE49-F238E27FC236}">
                <a16:creationId xmlns:a16="http://schemas.microsoft.com/office/drawing/2014/main" id="{C497CA7B-2628-46EF-B98C-66C76919C034}"/>
              </a:ext>
            </a:extLst>
          </p:cNvPr>
          <p:cNvSpPr txBox="1">
            <a:spLocks/>
          </p:cNvSpPr>
          <p:nvPr/>
        </p:nvSpPr>
        <p:spPr>
          <a:xfrm>
            <a:off x="7287073" y="4284045"/>
            <a:ext cx="2760225" cy="4592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Calculate R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Content Placeholder 2">
                <a:extLst>
                  <a:ext uri="{FF2B5EF4-FFF2-40B4-BE49-F238E27FC236}">
                    <a16:creationId xmlns:a16="http://schemas.microsoft.com/office/drawing/2014/main" id="{62749094-1146-4F37-B8E2-3AEF46D1AF3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36057" y="4720746"/>
                <a:ext cx="1995502" cy="7967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.7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1.8 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𝑚𝐴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0" name="Content Placeholder 2">
                <a:extLst>
                  <a:ext uri="{FF2B5EF4-FFF2-40B4-BE49-F238E27FC236}">
                    <a16:creationId xmlns:a16="http://schemas.microsoft.com/office/drawing/2014/main" id="{62749094-1146-4F37-B8E2-3AEF46D1AF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6057" y="4720746"/>
                <a:ext cx="1995502" cy="79670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F8EAA5DE-1FF0-407E-B11F-57394DAF8C9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403006" y="4895067"/>
                <a:ext cx="1468625" cy="4911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3.2 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1" name="Content Placeholder 2">
                <a:extLst>
                  <a:ext uri="{FF2B5EF4-FFF2-40B4-BE49-F238E27FC236}">
                    <a16:creationId xmlns:a16="http://schemas.microsoft.com/office/drawing/2014/main" id="{F8EAA5DE-1FF0-407E-B11F-57394DAF8C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03006" y="4895067"/>
                <a:ext cx="1468625" cy="49110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647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  <p:bldP spid="118" grpId="0"/>
      <p:bldP spid="120" grpId="0"/>
      <p:bldP spid="1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53391-87FC-4CD3-B29D-7766CDCAB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DCB87-BEA5-4D5B-96A2-D43FD47CA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829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Practice Problem 3</a:t>
            </a:r>
            <a:br>
              <a:rPr lang="en-US" dirty="0"/>
            </a:br>
            <a:r>
              <a:rPr lang="en-US" dirty="0"/>
              <a:t>Common Collector Amplifier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45" y="1711309"/>
            <a:ext cx="10515600" cy="8011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99.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0CFF137-A48A-4337-806C-CFE4957648D0}"/>
              </a:ext>
            </a:extLst>
          </p:cNvPr>
          <p:cNvGrpSpPr/>
          <p:nvPr/>
        </p:nvGrpSpPr>
        <p:grpSpPr>
          <a:xfrm>
            <a:off x="149269" y="2830072"/>
            <a:ext cx="6594088" cy="3212721"/>
            <a:chOff x="149269" y="2830072"/>
            <a:chExt cx="6594088" cy="3212721"/>
          </a:xfrm>
        </p:grpSpPr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210230" y="4612777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1977456" y="458372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77456" y="458372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096000" y="4316332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96000" y="4316332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2880409" y="3162460"/>
                  <a:ext cx="82907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80409" y="3162460"/>
                  <a:ext cx="82907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987835" y="363379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7835" y="3633793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149269" y="39303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15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269" y="3930322"/>
                  <a:ext cx="1107098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10000" r="-4396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408506" y="56417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3304173" y="2942941"/>
              <a:ext cx="1968331" cy="1742593"/>
              <a:chOff x="8980594" y="3428999"/>
              <a:chExt cx="1968331" cy="1742593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431391" y="2923473"/>
                <a:ext cx="0" cy="10350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21334" y="56390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425344" y="28337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3476306" y="328822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1443186" y="28311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56186" y="417566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>
              <a:off x="1256368" y="39988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35288" y="42164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230120" y="59145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003891" y="41756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3891" y="4175663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491164" y="46555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685270" y="50177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2669277" y="41756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463720" y="459743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63720" y="4597435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482186" y="472916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82186" y="4729167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3792734" y="283378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3813219" y="376782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3510050" y="487669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3846550" y="535796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300213" y="416563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197929" y="416694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2824941" y="4810700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180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24941" y="4810700"/>
                  <a:ext cx="957313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4995961" y="47924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57243" y="54476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294168" y="4926897"/>
                  <a:ext cx="87716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.8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4168" y="4926897"/>
                  <a:ext cx="87716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126149" y="4218582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26149" y="4218582"/>
                  <a:ext cx="47468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147626" y="45899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22358339-0DFA-4691-A8A6-0CF13CFEB4CF}"/>
              </a:ext>
            </a:extLst>
          </p:cNvPr>
          <p:cNvSpPr txBox="1">
            <a:spLocks/>
          </p:cNvSpPr>
          <p:nvPr/>
        </p:nvSpPr>
        <p:spPr>
          <a:xfrm>
            <a:off x="6227466" y="2143640"/>
            <a:ext cx="5483267" cy="11659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Find the Thevenin equivalent circuit looking from the base of the transistor towards the bias circuit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35" name="Arrow: Left 134">
            <a:extLst>
              <a:ext uri="{FF2B5EF4-FFF2-40B4-BE49-F238E27FC236}">
                <a16:creationId xmlns:a16="http://schemas.microsoft.com/office/drawing/2014/main" id="{8656AE66-E954-4093-8877-5EB1ACDE1AA4}"/>
              </a:ext>
            </a:extLst>
          </p:cNvPr>
          <p:cNvSpPr/>
          <p:nvPr/>
        </p:nvSpPr>
        <p:spPr>
          <a:xfrm>
            <a:off x="4269784" y="4742646"/>
            <a:ext cx="426489" cy="250977"/>
          </a:xfrm>
          <a:prstGeom prst="leftArrow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1E3E7900-E98A-4A00-B3CD-4E6220B85352}"/>
              </a:ext>
            </a:extLst>
          </p:cNvPr>
          <p:cNvSpPr/>
          <p:nvPr/>
        </p:nvSpPr>
        <p:spPr>
          <a:xfrm>
            <a:off x="4188677" y="4059989"/>
            <a:ext cx="268657" cy="225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DF420134-4677-46A5-A82F-C30F78E44B06}"/>
              </a:ext>
            </a:extLst>
          </p:cNvPr>
          <p:cNvSpPr/>
          <p:nvPr/>
        </p:nvSpPr>
        <p:spPr>
          <a:xfrm>
            <a:off x="4170192" y="5496510"/>
            <a:ext cx="268657" cy="225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ABD7A7EC-070D-4579-97D0-2A7B0F7BF07B}"/>
              </a:ext>
            </a:extLst>
          </p:cNvPr>
          <p:cNvSpPr/>
          <p:nvPr/>
        </p:nvSpPr>
        <p:spPr>
          <a:xfrm>
            <a:off x="4116934" y="4135360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103152CD-BE45-4C82-AE48-29BF5C37358C}"/>
              </a:ext>
            </a:extLst>
          </p:cNvPr>
          <p:cNvSpPr/>
          <p:nvPr/>
        </p:nvSpPr>
        <p:spPr>
          <a:xfrm>
            <a:off x="4114102" y="5593289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9" name="Content Placeholder 2">
                <a:extLst>
                  <a:ext uri="{FF2B5EF4-FFF2-40B4-BE49-F238E27FC236}">
                    <a16:creationId xmlns:a16="http://schemas.microsoft.com/office/drawing/2014/main" id="{9EE44940-705D-465E-852F-E5688C5E259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80106" y="3343950"/>
                <a:ext cx="3468908" cy="8971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𝑡h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9" name="Content Placeholder 2">
                <a:extLst>
                  <a:ext uri="{FF2B5EF4-FFF2-40B4-BE49-F238E27FC236}">
                    <a16:creationId xmlns:a16="http://schemas.microsoft.com/office/drawing/2014/main" id="{9EE44940-705D-465E-852F-E5688C5E25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0106" y="3343950"/>
                <a:ext cx="3468908" cy="89710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Content Placeholder 2">
                <a:extLst>
                  <a:ext uri="{FF2B5EF4-FFF2-40B4-BE49-F238E27FC236}">
                    <a16:creationId xmlns:a16="http://schemas.microsoft.com/office/drawing/2014/main" id="{1E808081-7F92-4E3E-9E85-BDFFA1C5479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35669" y="5213601"/>
                <a:ext cx="3604232" cy="8971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𝑡h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=10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0" name="Content Placeholder 2">
                <a:extLst>
                  <a:ext uri="{FF2B5EF4-FFF2-40B4-BE49-F238E27FC236}">
                    <a16:creationId xmlns:a16="http://schemas.microsoft.com/office/drawing/2014/main" id="{1E808081-7F92-4E3E-9E85-BDFFA1C547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5669" y="5213601"/>
                <a:ext cx="3604232" cy="89710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Content Placeholder 2">
                <a:extLst>
                  <a:ext uri="{FF2B5EF4-FFF2-40B4-BE49-F238E27FC236}">
                    <a16:creationId xmlns:a16="http://schemas.microsoft.com/office/drawing/2014/main" id="{AB926517-4D11-489F-96DD-9CDBCB111F4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493933" y="4324375"/>
                <a:ext cx="4797092" cy="8971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𝑡h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180∗90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180+90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60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1" name="Content Placeholder 2">
                <a:extLst>
                  <a:ext uri="{FF2B5EF4-FFF2-40B4-BE49-F238E27FC236}">
                    <a16:creationId xmlns:a16="http://schemas.microsoft.com/office/drawing/2014/main" id="{AB926517-4D11-489F-96DD-9CDBCB111F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3933" y="4324375"/>
                <a:ext cx="4797092" cy="89710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468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animBg="1"/>
      <p:bldP spid="136" grpId="0" animBg="1"/>
      <p:bldP spid="137" grpId="0" animBg="1"/>
      <p:bldP spid="146" grpId="0" animBg="1"/>
      <p:bldP spid="148" grpId="0" animBg="1"/>
      <p:bldP spid="149" grpId="0"/>
      <p:bldP spid="150" grpId="0"/>
      <p:bldP spid="1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Practice Problem 3</a:t>
            </a:r>
            <a:br>
              <a:rPr lang="en-US" dirty="0"/>
            </a:br>
            <a:r>
              <a:rPr lang="en-US" dirty="0"/>
              <a:t>Common Collector Amplifier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45" y="1711309"/>
            <a:ext cx="10515600" cy="8011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99.</a:t>
            </a: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22358339-0DFA-4691-A8A6-0CF13CFEB4CF}"/>
              </a:ext>
            </a:extLst>
          </p:cNvPr>
          <p:cNvSpPr txBox="1">
            <a:spLocks/>
          </p:cNvSpPr>
          <p:nvPr/>
        </p:nvSpPr>
        <p:spPr>
          <a:xfrm>
            <a:off x="6227466" y="2143640"/>
            <a:ext cx="5483267" cy="5322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Apply KVL around the base-emitter loop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9" name="Content Placeholder 2">
                <a:extLst>
                  <a:ext uri="{FF2B5EF4-FFF2-40B4-BE49-F238E27FC236}">
                    <a16:creationId xmlns:a16="http://schemas.microsoft.com/office/drawing/2014/main" id="{9EE44940-705D-465E-852F-E5688C5E259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918206" y="2766324"/>
                <a:ext cx="6045194" cy="5322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10 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∗60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−0.7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1.8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9" name="Content Placeholder 2">
                <a:extLst>
                  <a:ext uri="{FF2B5EF4-FFF2-40B4-BE49-F238E27FC236}">
                    <a16:creationId xmlns:a16="http://schemas.microsoft.com/office/drawing/2014/main" id="{9EE44940-705D-465E-852F-E5688C5E25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8206" y="2766324"/>
                <a:ext cx="6045194" cy="53226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Content Placeholder 2">
                <a:extLst>
                  <a:ext uri="{FF2B5EF4-FFF2-40B4-BE49-F238E27FC236}">
                    <a16:creationId xmlns:a16="http://schemas.microsoft.com/office/drawing/2014/main" id="{1E808081-7F92-4E3E-9E85-BDFFA1C5479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427821" y="5723660"/>
                <a:ext cx="3604232" cy="8971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9.3 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40 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=38.75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0" name="Content Placeholder 2">
                <a:extLst>
                  <a:ext uri="{FF2B5EF4-FFF2-40B4-BE49-F238E27FC236}">
                    <a16:creationId xmlns:a16="http://schemas.microsoft.com/office/drawing/2014/main" id="{1E808081-7F92-4E3E-9E85-BDFFA1C547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7821" y="5723660"/>
                <a:ext cx="3604232" cy="8971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Content Placeholder 2">
                <a:extLst>
                  <a:ext uri="{FF2B5EF4-FFF2-40B4-BE49-F238E27FC236}">
                    <a16:creationId xmlns:a16="http://schemas.microsoft.com/office/drawing/2014/main" id="{AB926517-4D11-489F-96DD-9CDBCB111F4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31084" y="4546234"/>
                <a:ext cx="3018948" cy="5627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1" name="Content Placeholder 2">
                <a:extLst>
                  <a:ext uri="{FF2B5EF4-FFF2-40B4-BE49-F238E27FC236}">
                    <a16:creationId xmlns:a16="http://schemas.microsoft.com/office/drawing/2014/main" id="{AB926517-4D11-489F-96DD-9CDBCB111F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1084" y="4546234"/>
                <a:ext cx="3018948" cy="5627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Group 13">
            <a:extLst>
              <a:ext uri="{FF2B5EF4-FFF2-40B4-BE49-F238E27FC236}">
                <a16:creationId xmlns:a16="http://schemas.microsoft.com/office/drawing/2014/main" id="{62CBD5D2-FA65-4C44-92DF-704C932A4C97}"/>
              </a:ext>
            </a:extLst>
          </p:cNvPr>
          <p:cNvGrpSpPr/>
          <p:nvPr/>
        </p:nvGrpSpPr>
        <p:grpSpPr>
          <a:xfrm>
            <a:off x="115209" y="3108239"/>
            <a:ext cx="6547162" cy="3219293"/>
            <a:chOff x="138252" y="3159460"/>
            <a:chExt cx="6547162" cy="3219293"/>
          </a:xfrm>
        </p:grpSpPr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161564" y="4962181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1819432" y="4943715"/>
                  <a:ext cx="69692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19432" y="4943715"/>
                  <a:ext cx="696922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038057" y="4705793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38057" y="4705793"/>
                  <a:ext cx="647357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976818" y="396975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6818" y="3969753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138252" y="426628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15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8252" y="4266282"/>
                  <a:ext cx="1107098" cy="369332"/>
                </a:xfrm>
                <a:prstGeom prst="rect">
                  <a:avLst/>
                </a:prstGeom>
                <a:blipFill>
                  <a:blip r:embed="rId8"/>
                  <a:stretch>
                    <a:fillRect t="-8197" r="-3846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397489" y="597771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3575180" y="3560925"/>
              <a:ext cx="1974903" cy="1171973"/>
              <a:chOff x="8980594" y="3428999"/>
              <a:chExt cx="1974903" cy="1171973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434677" y="2920187"/>
                <a:ext cx="0" cy="10416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226054" y="4222696"/>
                <a:ext cx="743332" cy="1321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10317" y="597496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414327" y="316974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>
              <a:off x="3290997" y="4362520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1432169" y="316709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45169" y="451162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>
              <a:off x="1245351" y="433482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24271" y="455242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219103" y="625048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992874" y="451162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2874" y="4511623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674335" y="5200170"/>
              <a:ext cx="0" cy="7749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2658260" y="451162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229746" y="3964166"/>
                  <a:ext cx="82907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60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29746" y="3964166"/>
                  <a:ext cx="829073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4984944" y="512838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46226" y="578360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283151" y="5262857"/>
                  <a:ext cx="87716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.8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83151" y="5262857"/>
                  <a:ext cx="87716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096456" y="4556032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96456" y="4556032"/>
                  <a:ext cx="47468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136609" y="492587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EAE9F4C5-E181-40CD-AB39-12072CA3C222}"/>
                    </a:ext>
                  </a:extLst>
                </p:cNvPr>
                <p:cNvSpPr/>
                <p:nvPr/>
              </p:nvSpPr>
              <p:spPr>
                <a:xfrm>
                  <a:off x="2225818" y="463674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EAE9F4C5-E181-40CD-AB39-12072CA3C22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25818" y="4636743"/>
                  <a:ext cx="410690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3DB23442-E4D6-47B9-997C-94B62B0366EE}"/>
                </a:ext>
              </a:extLst>
            </p:cNvPr>
            <p:cNvGrpSpPr/>
            <p:nvPr/>
          </p:nvGrpSpPr>
          <p:grpSpPr>
            <a:xfrm>
              <a:off x="2494351" y="5001813"/>
              <a:ext cx="373658" cy="217606"/>
              <a:chOff x="1360627" y="3631962"/>
              <a:chExt cx="373658" cy="217606"/>
            </a:xfrm>
          </p:grpSpPr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83A12EF0-58E9-4F8A-B3C0-0FFC967094A6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7" name="Straight Connector 166">
                  <a:extLst>
                    <a:ext uri="{FF2B5EF4-FFF2-40B4-BE49-F238E27FC236}">
                      <a16:creationId xmlns:a16="http://schemas.microsoft.com/office/drawing/2014/main" id="{6C9924E1-E5AF-450B-9DCC-CB400D0DDE3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7558CD72-14B2-4972-80F6-90814170319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D3227B6E-C6A2-420B-B687-9DF6D84DB186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71888330-62C8-49E3-A6D8-84049881481D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DE339424-29EF-454F-AB56-660509541E37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EFA9E678-FC28-4735-9E86-60B9CD6461CD}"/>
                    </a:ext>
                  </a:extLst>
                </p:cNvPr>
                <p:cNvSpPr/>
                <p:nvPr/>
              </p:nvSpPr>
              <p:spPr>
                <a:xfrm>
                  <a:off x="2241874" y="517861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EFA9E678-FC28-4735-9E86-60B9CD6461C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1874" y="5178613"/>
                  <a:ext cx="410690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70" name="Content Placeholder 2">
            <a:extLst>
              <a:ext uri="{FF2B5EF4-FFF2-40B4-BE49-F238E27FC236}">
                <a16:creationId xmlns:a16="http://schemas.microsoft.com/office/drawing/2014/main" id="{12D27CB1-D07B-4ADB-AC44-B77E69F36D11}"/>
              </a:ext>
            </a:extLst>
          </p:cNvPr>
          <p:cNvSpPr txBox="1">
            <a:spLocks/>
          </p:cNvSpPr>
          <p:nvPr/>
        </p:nvSpPr>
        <p:spPr>
          <a:xfrm>
            <a:off x="847818" y="2494092"/>
            <a:ext cx="3858788" cy="5322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Thevenin equivalent circuit</a:t>
            </a:r>
          </a:p>
          <a:p>
            <a:pPr marL="0" indent="0">
              <a:buNone/>
            </a:pPr>
            <a:endParaRPr lang="en-US" sz="24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Content Placeholder 2">
                <a:extLst>
                  <a:ext uri="{FF2B5EF4-FFF2-40B4-BE49-F238E27FC236}">
                    <a16:creationId xmlns:a16="http://schemas.microsoft.com/office/drawing/2014/main" id="{D67889D3-4695-468B-BBBF-F0C977C2290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51751" y="3336983"/>
                <a:ext cx="5611894" cy="5322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9.3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∗60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1.8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1" name="Content Placeholder 2">
                <a:extLst>
                  <a:ext uri="{FF2B5EF4-FFF2-40B4-BE49-F238E27FC236}">
                    <a16:creationId xmlns:a16="http://schemas.microsoft.com/office/drawing/2014/main" id="{D67889D3-4695-468B-BBBF-F0C977C22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1751" y="3336983"/>
                <a:ext cx="5611894" cy="53226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2" name="Content Placeholder 2">
            <a:extLst>
              <a:ext uri="{FF2B5EF4-FFF2-40B4-BE49-F238E27FC236}">
                <a16:creationId xmlns:a16="http://schemas.microsoft.com/office/drawing/2014/main" id="{4902171E-55C6-4CD8-BE83-ABB61E6DFBBB}"/>
              </a:ext>
            </a:extLst>
          </p:cNvPr>
          <p:cNvSpPr txBox="1">
            <a:spLocks/>
          </p:cNvSpPr>
          <p:nvPr/>
        </p:nvSpPr>
        <p:spPr>
          <a:xfrm>
            <a:off x="6662371" y="3827237"/>
            <a:ext cx="5483267" cy="7477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Substitute the relationship between the base current and the emitter current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Content Placeholder 2">
                <a:extLst>
                  <a:ext uri="{FF2B5EF4-FFF2-40B4-BE49-F238E27FC236}">
                    <a16:creationId xmlns:a16="http://schemas.microsoft.com/office/drawing/2014/main" id="{8F2989A7-4C04-4161-8D16-22242290D59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80106" y="5150261"/>
                <a:ext cx="5611894" cy="5322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9.3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∗60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+100∗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1.8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3" name="Content Placeholder 2">
                <a:extLst>
                  <a:ext uri="{FF2B5EF4-FFF2-40B4-BE49-F238E27FC236}">
                    <a16:creationId xmlns:a16="http://schemas.microsoft.com/office/drawing/2014/main" id="{8F2989A7-4C04-4161-8D16-22242290D5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0106" y="5150261"/>
                <a:ext cx="5611894" cy="53226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048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/>
      <p:bldP spid="150" grpId="0"/>
      <p:bldP spid="151" grpId="0"/>
      <p:bldP spid="171" grpId="0"/>
      <p:bldP spid="17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Practice Problem 3</a:t>
            </a:r>
            <a:br>
              <a:rPr lang="en-US" dirty="0"/>
            </a:br>
            <a:r>
              <a:rPr lang="en-US" dirty="0"/>
              <a:t>Common Collector Amplifier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45" y="1711309"/>
            <a:ext cx="10515600" cy="8011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99.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2CBD5D2-FA65-4C44-92DF-704C932A4C97}"/>
              </a:ext>
            </a:extLst>
          </p:cNvPr>
          <p:cNvGrpSpPr/>
          <p:nvPr/>
        </p:nvGrpSpPr>
        <p:grpSpPr>
          <a:xfrm>
            <a:off x="115209" y="3108239"/>
            <a:ext cx="6547162" cy="3219293"/>
            <a:chOff x="138252" y="3159460"/>
            <a:chExt cx="6547162" cy="3219293"/>
          </a:xfrm>
        </p:grpSpPr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161564" y="4962181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1819432" y="4943715"/>
                  <a:ext cx="69692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19432" y="4943715"/>
                  <a:ext cx="696922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038057" y="4705793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38057" y="4705793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976818" y="396975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6818" y="3969753"/>
                  <a:ext cx="410690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138252" y="426628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15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8252" y="4266282"/>
                  <a:ext cx="1107098" cy="369332"/>
                </a:xfrm>
                <a:prstGeom prst="rect">
                  <a:avLst/>
                </a:prstGeom>
                <a:blipFill>
                  <a:blip r:embed="rId5"/>
                  <a:stretch>
                    <a:fillRect t="-8197" r="-3846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397489" y="597771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3575180" y="3560925"/>
              <a:ext cx="1974903" cy="1171973"/>
              <a:chOff x="8980594" y="3428999"/>
              <a:chExt cx="1974903" cy="1171973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434677" y="2920187"/>
                <a:ext cx="0" cy="10416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226054" y="4222696"/>
                <a:ext cx="743332" cy="1321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10317" y="597496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414327" y="316974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>
              <a:off x="3290997" y="4362520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1432169" y="316709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45169" y="451162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>
              <a:off x="1245351" y="433482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24271" y="455242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219103" y="625048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992874" y="451162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2874" y="4511623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674335" y="5200170"/>
              <a:ext cx="0" cy="7749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2658260" y="451162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229746" y="3964166"/>
                  <a:ext cx="82907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60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29746" y="3964166"/>
                  <a:ext cx="829073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4984944" y="512838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46226" y="578360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283151" y="5262857"/>
                  <a:ext cx="87716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.8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83151" y="5262857"/>
                  <a:ext cx="877163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096456" y="4556032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96456" y="4556032"/>
                  <a:ext cx="474682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136609" y="492587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EAE9F4C5-E181-40CD-AB39-12072CA3C222}"/>
                    </a:ext>
                  </a:extLst>
                </p:cNvPr>
                <p:cNvSpPr/>
                <p:nvPr/>
              </p:nvSpPr>
              <p:spPr>
                <a:xfrm>
                  <a:off x="2225818" y="463674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EAE9F4C5-E181-40CD-AB39-12072CA3C22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25818" y="4636743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3DB23442-E4D6-47B9-997C-94B62B0366EE}"/>
                </a:ext>
              </a:extLst>
            </p:cNvPr>
            <p:cNvGrpSpPr/>
            <p:nvPr/>
          </p:nvGrpSpPr>
          <p:grpSpPr>
            <a:xfrm>
              <a:off x="2494351" y="5001813"/>
              <a:ext cx="373658" cy="217606"/>
              <a:chOff x="1360627" y="3631962"/>
              <a:chExt cx="373658" cy="217606"/>
            </a:xfrm>
          </p:grpSpPr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83A12EF0-58E9-4F8A-B3C0-0FFC967094A6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7" name="Straight Connector 166">
                  <a:extLst>
                    <a:ext uri="{FF2B5EF4-FFF2-40B4-BE49-F238E27FC236}">
                      <a16:creationId xmlns:a16="http://schemas.microsoft.com/office/drawing/2014/main" id="{6C9924E1-E5AF-450B-9DCC-CB400D0DDE3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7558CD72-14B2-4972-80F6-90814170319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D3227B6E-C6A2-420B-B687-9DF6D84DB186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71888330-62C8-49E3-A6D8-84049881481D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DE339424-29EF-454F-AB56-660509541E37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EFA9E678-FC28-4735-9E86-60B9CD6461CD}"/>
                    </a:ext>
                  </a:extLst>
                </p:cNvPr>
                <p:cNvSpPr/>
                <p:nvPr/>
              </p:nvSpPr>
              <p:spPr>
                <a:xfrm>
                  <a:off x="2241874" y="517861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EFA9E678-FC28-4735-9E86-60B9CD6461C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1874" y="5178613"/>
                  <a:ext cx="410690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70" name="Content Placeholder 2">
            <a:extLst>
              <a:ext uri="{FF2B5EF4-FFF2-40B4-BE49-F238E27FC236}">
                <a16:creationId xmlns:a16="http://schemas.microsoft.com/office/drawing/2014/main" id="{12D27CB1-D07B-4ADB-AC44-B77E69F36D11}"/>
              </a:ext>
            </a:extLst>
          </p:cNvPr>
          <p:cNvSpPr txBox="1">
            <a:spLocks/>
          </p:cNvSpPr>
          <p:nvPr/>
        </p:nvSpPr>
        <p:spPr>
          <a:xfrm>
            <a:off x="847818" y="2494092"/>
            <a:ext cx="3858788" cy="5322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Thevenin equivalent circuit</a:t>
            </a:r>
          </a:p>
          <a:p>
            <a:pPr marL="0" indent="0">
              <a:buNone/>
            </a:pP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AC6D50F9-86E4-42B0-8EA4-ED4A128BF813}"/>
              </a:ext>
            </a:extLst>
          </p:cNvPr>
          <p:cNvSpPr txBox="1">
            <a:spLocks/>
          </p:cNvSpPr>
          <p:nvPr/>
        </p:nvSpPr>
        <p:spPr>
          <a:xfrm>
            <a:off x="6353495" y="2452800"/>
            <a:ext cx="5483267" cy="5322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Find the emitter current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Content Placeholder 2">
                <a:extLst>
                  <a:ext uri="{FF2B5EF4-FFF2-40B4-BE49-F238E27FC236}">
                    <a16:creationId xmlns:a16="http://schemas.microsoft.com/office/drawing/2014/main" id="{D457CE1C-D47A-47DA-A740-3ACA06A78DE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48420" y="2940439"/>
                <a:ext cx="3018948" cy="5627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4" name="Content Placeholder 2">
                <a:extLst>
                  <a:ext uri="{FF2B5EF4-FFF2-40B4-BE49-F238E27FC236}">
                    <a16:creationId xmlns:a16="http://schemas.microsoft.com/office/drawing/2014/main" id="{D457CE1C-D47A-47DA-A740-3ACA06A78D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420" y="2940439"/>
                <a:ext cx="3018948" cy="56273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2DF4CAFA-A3B1-4558-ABE0-211D4531B9AE}"/>
              </a:ext>
            </a:extLst>
          </p:cNvPr>
          <p:cNvSpPr txBox="1">
            <a:spLocks/>
          </p:cNvSpPr>
          <p:nvPr/>
        </p:nvSpPr>
        <p:spPr>
          <a:xfrm>
            <a:off x="6915352" y="4735158"/>
            <a:ext cx="5483267" cy="4479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Calculate the emitter voltage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CE1EE0B8-12A0-4F43-834F-7C38BCE9618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67497" y="5232409"/>
                <a:ext cx="3604229" cy="5322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1.8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CE1EE0B8-12A0-4F43-834F-7C38BCE961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7497" y="5232409"/>
                <a:ext cx="3604229" cy="53226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13048534-E2A0-440B-9A13-E881BC49E4D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48420" y="3536715"/>
                <a:ext cx="3018948" cy="5627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3.875 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𝑚𝐴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13048534-E2A0-440B-9A13-E881BC49E4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420" y="3536715"/>
                <a:ext cx="3018948" cy="56273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Content Placeholder 2">
                <a:extLst>
                  <a:ext uri="{FF2B5EF4-FFF2-40B4-BE49-F238E27FC236}">
                    <a16:creationId xmlns:a16="http://schemas.microsoft.com/office/drawing/2014/main" id="{DBA784BA-A655-48C4-8868-2A094FE469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01208" y="5738930"/>
                <a:ext cx="3604229" cy="5322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.0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8" name="Content Placeholder 2">
                <a:extLst>
                  <a:ext uri="{FF2B5EF4-FFF2-40B4-BE49-F238E27FC236}">
                    <a16:creationId xmlns:a16="http://schemas.microsoft.com/office/drawing/2014/main" id="{DBA784BA-A655-48C4-8868-2A094FE469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1208" y="5738930"/>
                <a:ext cx="3604229" cy="53226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Content Placeholder 2">
                <a:extLst>
                  <a:ext uri="{FF2B5EF4-FFF2-40B4-BE49-F238E27FC236}">
                    <a16:creationId xmlns:a16="http://schemas.microsoft.com/office/drawing/2014/main" id="{18C69C9B-C801-434E-B8B2-723292828A3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57454" y="4076487"/>
                <a:ext cx="1913515" cy="5627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3.9 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𝑚𝐴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9" name="Content Placeholder 2">
                <a:extLst>
                  <a:ext uri="{FF2B5EF4-FFF2-40B4-BE49-F238E27FC236}">
                    <a16:creationId xmlns:a16="http://schemas.microsoft.com/office/drawing/2014/main" id="{18C69C9B-C801-434E-B8B2-723292828A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7454" y="4076487"/>
                <a:ext cx="1913515" cy="56273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5851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6" grpId="0"/>
      <p:bldP spid="87" grpId="0"/>
      <p:bldP spid="88" grpId="0"/>
      <p:bldP spid="8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Practice Problem 3</a:t>
            </a:r>
            <a:br>
              <a:rPr lang="en-US" dirty="0"/>
            </a:br>
            <a:r>
              <a:rPr lang="en-US" dirty="0"/>
              <a:t>Common Collector Amplifier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45" y="1711309"/>
            <a:ext cx="10515600" cy="8011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99.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2CBD5D2-FA65-4C44-92DF-704C932A4C97}"/>
              </a:ext>
            </a:extLst>
          </p:cNvPr>
          <p:cNvGrpSpPr/>
          <p:nvPr/>
        </p:nvGrpSpPr>
        <p:grpSpPr>
          <a:xfrm>
            <a:off x="115209" y="3108239"/>
            <a:ext cx="6547162" cy="3219293"/>
            <a:chOff x="138252" y="3159460"/>
            <a:chExt cx="6547162" cy="3219293"/>
          </a:xfrm>
        </p:grpSpPr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161564" y="4962181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1819432" y="4943715"/>
                  <a:ext cx="69692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19432" y="4943715"/>
                  <a:ext cx="696922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038057" y="4705793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38057" y="4705793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976818" y="396975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6818" y="3969753"/>
                  <a:ext cx="410690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138252" y="426628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15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8252" y="4266282"/>
                  <a:ext cx="1107098" cy="369332"/>
                </a:xfrm>
                <a:prstGeom prst="rect">
                  <a:avLst/>
                </a:prstGeom>
                <a:blipFill>
                  <a:blip r:embed="rId5"/>
                  <a:stretch>
                    <a:fillRect t="-8197" r="-3846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397489" y="597771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3575180" y="3560925"/>
              <a:ext cx="1974903" cy="1171973"/>
              <a:chOff x="8980594" y="3428999"/>
              <a:chExt cx="1974903" cy="1171973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434677" y="2920187"/>
                <a:ext cx="0" cy="10416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226054" y="4222696"/>
                <a:ext cx="743332" cy="1321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10317" y="597496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414327" y="316974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>
              <a:off x="3290997" y="4362520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1432169" y="316709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45169" y="451162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>
              <a:off x="1245351" y="433482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24271" y="455242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219103" y="625048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992874" y="451162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2874" y="4511623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674335" y="5200170"/>
              <a:ext cx="0" cy="7749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2658260" y="451162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229746" y="3964166"/>
                  <a:ext cx="82907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60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29746" y="3964166"/>
                  <a:ext cx="829073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4984944" y="512838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46226" y="578360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283151" y="5262857"/>
                  <a:ext cx="87716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.8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83151" y="5262857"/>
                  <a:ext cx="877163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096456" y="4556032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96456" y="4556032"/>
                  <a:ext cx="474682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136609" y="492587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EAE9F4C5-E181-40CD-AB39-12072CA3C222}"/>
                    </a:ext>
                  </a:extLst>
                </p:cNvPr>
                <p:cNvSpPr/>
                <p:nvPr/>
              </p:nvSpPr>
              <p:spPr>
                <a:xfrm>
                  <a:off x="2225818" y="463674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EAE9F4C5-E181-40CD-AB39-12072CA3C22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25818" y="4636743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3DB23442-E4D6-47B9-997C-94B62B0366EE}"/>
                </a:ext>
              </a:extLst>
            </p:cNvPr>
            <p:cNvGrpSpPr/>
            <p:nvPr/>
          </p:nvGrpSpPr>
          <p:grpSpPr>
            <a:xfrm>
              <a:off x="2494351" y="5001813"/>
              <a:ext cx="373658" cy="217606"/>
              <a:chOff x="1360627" y="3631962"/>
              <a:chExt cx="373658" cy="217606"/>
            </a:xfrm>
          </p:grpSpPr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83A12EF0-58E9-4F8A-B3C0-0FFC967094A6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7" name="Straight Connector 166">
                  <a:extLst>
                    <a:ext uri="{FF2B5EF4-FFF2-40B4-BE49-F238E27FC236}">
                      <a16:creationId xmlns:a16="http://schemas.microsoft.com/office/drawing/2014/main" id="{6C9924E1-E5AF-450B-9DCC-CB400D0DDE3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7558CD72-14B2-4972-80F6-90814170319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D3227B6E-C6A2-420B-B687-9DF6D84DB186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71888330-62C8-49E3-A6D8-84049881481D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DE339424-29EF-454F-AB56-660509541E37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EFA9E678-FC28-4735-9E86-60B9CD6461CD}"/>
                    </a:ext>
                  </a:extLst>
                </p:cNvPr>
                <p:cNvSpPr/>
                <p:nvPr/>
              </p:nvSpPr>
              <p:spPr>
                <a:xfrm>
                  <a:off x="2241874" y="517861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EFA9E678-FC28-4735-9E86-60B9CD6461C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1874" y="5178613"/>
                  <a:ext cx="410690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70" name="Content Placeholder 2">
            <a:extLst>
              <a:ext uri="{FF2B5EF4-FFF2-40B4-BE49-F238E27FC236}">
                <a16:creationId xmlns:a16="http://schemas.microsoft.com/office/drawing/2014/main" id="{12D27CB1-D07B-4ADB-AC44-B77E69F36D11}"/>
              </a:ext>
            </a:extLst>
          </p:cNvPr>
          <p:cNvSpPr txBox="1">
            <a:spLocks/>
          </p:cNvSpPr>
          <p:nvPr/>
        </p:nvSpPr>
        <p:spPr>
          <a:xfrm>
            <a:off x="847818" y="2494092"/>
            <a:ext cx="3858788" cy="5322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7030A0"/>
                </a:solidFill>
              </a:rPr>
              <a:t>Thevenin equivalent circuit</a:t>
            </a:r>
          </a:p>
          <a:p>
            <a:pPr marL="0" indent="0">
              <a:buNone/>
            </a:pP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AC6D50F9-86E4-42B0-8EA4-ED4A128BF813}"/>
              </a:ext>
            </a:extLst>
          </p:cNvPr>
          <p:cNvSpPr txBox="1">
            <a:spLocks/>
          </p:cNvSpPr>
          <p:nvPr/>
        </p:nvSpPr>
        <p:spPr>
          <a:xfrm>
            <a:off x="6353495" y="2452800"/>
            <a:ext cx="5483267" cy="5322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Find the base voltage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CE1EE0B8-12A0-4F43-834F-7C38BCE9618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62371" y="3108239"/>
                <a:ext cx="3604229" cy="5322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𝑜𝑛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CE1EE0B8-12A0-4F43-834F-7C38BCE961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2371" y="3108239"/>
                <a:ext cx="3604229" cy="532269"/>
              </a:xfrm>
              <a:prstGeom prst="rect">
                <a:avLst/>
              </a:prstGeom>
              <a:blipFill>
                <a:blip r:embed="rId12"/>
                <a:stretch>
                  <a:fillRect l="-508" t="-16092" b="-57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Content Placeholder 2">
                <a:extLst>
                  <a:ext uri="{FF2B5EF4-FFF2-40B4-BE49-F238E27FC236}">
                    <a16:creationId xmlns:a16="http://schemas.microsoft.com/office/drawing/2014/main" id="{DBA784BA-A655-48C4-8868-2A094FE4690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747629" y="3786142"/>
                <a:ext cx="3604229" cy="5322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.7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8" name="Content Placeholder 2">
                <a:extLst>
                  <a:ext uri="{FF2B5EF4-FFF2-40B4-BE49-F238E27FC236}">
                    <a16:creationId xmlns:a16="http://schemas.microsoft.com/office/drawing/2014/main" id="{DBA784BA-A655-48C4-8868-2A094FE469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7629" y="3786142"/>
                <a:ext cx="3604229" cy="53226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333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3CD9E-9239-43CF-B203-6C77B53ED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68599"/>
            <a:ext cx="10515600" cy="3408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Practice Problem Solutions</a:t>
            </a:r>
          </a:p>
          <a:p>
            <a:pPr marL="0" indent="0" algn="ctr">
              <a:buNone/>
            </a:pPr>
            <a:r>
              <a:rPr lang="en-US" sz="5400" dirty="0"/>
              <a:t>Common Collector Biasing</a:t>
            </a:r>
          </a:p>
        </p:txBody>
      </p:sp>
    </p:spTree>
    <p:extLst>
      <p:ext uri="{BB962C8B-B14F-4D97-AF65-F5344CB8AC3E}">
        <p14:creationId xmlns:p14="http://schemas.microsoft.com/office/powerpoint/2010/main" val="2484737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420" y="1585625"/>
            <a:ext cx="10515600" cy="96914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193.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5197287-B93D-4F81-806C-2AB30E6C731C}"/>
              </a:ext>
            </a:extLst>
          </p:cNvPr>
          <p:cNvGrpSpPr/>
          <p:nvPr/>
        </p:nvGrpSpPr>
        <p:grpSpPr>
          <a:xfrm>
            <a:off x="555669" y="3046270"/>
            <a:ext cx="6563490" cy="3211656"/>
            <a:chOff x="555669" y="3046270"/>
            <a:chExt cx="6563490" cy="3211656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570002" y="3050055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563643" y="4845619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383856" y="4798856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83856" y="4798856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471802" y="4600611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71802" y="4600611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286809" y="3377593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6809" y="3377593"/>
                  <a:ext cx="70083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394235" y="384892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94235" y="3848926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555669" y="4145455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16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5669" y="4145455"/>
                  <a:ext cx="1107098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8197" r="-4396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814906" y="5856889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122141" y="3569640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27734" y="5854142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831744" y="3048915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3882706" y="3503356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1849586" y="3046270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62586" y="4390796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>
              <a:off x="1662768" y="4213996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41688" y="4431595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636520" y="6129658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410291" y="439079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10291" y="4390796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897564" y="4870668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091670" y="5232839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075677" y="4390796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870120" y="481256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70120" y="4812568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888586" y="494430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88586" y="4944300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199134" y="3048915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219619" y="3982955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3916450" y="5091828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252950" y="5573095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706613" y="4380764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604329" y="4382076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431098" y="5005030"/>
                  <a:ext cx="82907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24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31098" y="5005030"/>
                  <a:ext cx="829073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402361" y="5007554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63643" y="5662779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700568" y="5142030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00568" y="5142030"/>
                  <a:ext cx="70083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600538" y="4600611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00538" y="4600611"/>
                  <a:ext cx="47468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554026" y="4805050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7B50B6E3-DBB9-4FCA-BCEB-7A468320C8B1}"/>
              </a:ext>
            </a:extLst>
          </p:cNvPr>
          <p:cNvSpPr txBox="1">
            <a:spLocks/>
          </p:cNvSpPr>
          <p:nvPr/>
        </p:nvSpPr>
        <p:spPr>
          <a:xfrm>
            <a:off x="6558255" y="2354848"/>
            <a:ext cx="5483267" cy="11659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Find the Thevenin equivalent circuit looking from the base of the transistor towards the bias circuit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54" name="Arrow: Left 153">
            <a:extLst>
              <a:ext uri="{FF2B5EF4-FFF2-40B4-BE49-F238E27FC236}">
                <a16:creationId xmlns:a16="http://schemas.microsoft.com/office/drawing/2014/main" id="{80E0D8B8-1B4D-449C-8EE5-3AE91BCCDBED}"/>
              </a:ext>
            </a:extLst>
          </p:cNvPr>
          <p:cNvSpPr/>
          <p:nvPr/>
        </p:nvSpPr>
        <p:spPr>
          <a:xfrm>
            <a:off x="4600573" y="4953854"/>
            <a:ext cx="426489" cy="250977"/>
          </a:xfrm>
          <a:prstGeom prst="leftArrow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7BA2A049-C950-434F-BC46-42527001A3D2}"/>
              </a:ext>
            </a:extLst>
          </p:cNvPr>
          <p:cNvSpPr/>
          <p:nvPr/>
        </p:nvSpPr>
        <p:spPr>
          <a:xfrm>
            <a:off x="4519466" y="4271197"/>
            <a:ext cx="268657" cy="225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6E67F517-EF83-48C1-B88B-A015DAEBB801}"/>
              </a:ext>
            </a:extLst>
          </p:cNvPr>
          <p:cNvSpPr/>
          <p:nvPr/>
        </p:nvSpPr>
        <p:spPr>
          <a:xfrm>
            <a:off x="4500981" y="5707718"/>
            <a:ext cx="268657" cy="225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883486D8-238E-45AB-ACFF-B0E355A6834A}"/>
              </a:ext>
            </a:extLst>
          </p:cNvPr>
          <p:cNvSpPr/>
          <p:nvPr/>
        </p:nvSpPr>
        <p:spPr>
          <a:xfrm>
            <a:off x="4447723" y="4346568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D95AB42D-9EEE-42A0-B79C-B37F7739898E}"/>
              </a:ext>
            </a:extLst>
          </p:cNvPr>
          <p:cNvSpPr/>
          <p:nvPr/>
        </p:nvSpPr>
        <p:spPr>
          <a:xfrm>
            <a:off x="4444891" y="5804497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Content Placeholder 2">
                <a:extLst>
                  <a:ext uri="{FF2B5EF4-FFF2-40B4-BE49-F238E27FC236}">
                    <a16:creationId xmlns:a16="http://schemas.microsoft.com/office/drawing/2014/main" id="{59DB9538-D6F2-4331-9280-BD216C97A07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10895" y="3555158"/>
                <a:ext cx="3468908" cy="8971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𝑡h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7" name="Content Placeholder 2">
                <a:extLst>
                  <a:ext uri="{FF2B5EF4-FFF2-40B4-BE49-F238E27FC236}">
                    <a16:creationId xmlns:a16="http://schemas.microsoft.com/office/drawing/2014/main" id="{59DB9538-D6F2-4331-9280-BD216C97A0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0895" y="3555158"/>
                <a:ext cx="3468908" cy="89710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Content Placeholder 2">
                <a:extLst>
                  <a:ext uri="{FF2B5EF4-FFF2-40B4-BE49-F238E27FC236}">
                    <a16:creationId xmlns:a16="http://schemas.microsoft.com/office/drawing/2014/main" id="{C4650A66-6E6E-443F-98A3-54F0632E77A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66458" y="5424809"/>
                <a:ext cx="3604232" cy="8971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𝑡h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=12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8" name="Content Placeholder 2">
                <a:extLst>
                  <a:ext uri="{FF2B5EF4-FFF2-40B4-BE49-F238E27FC236}">
                    <a16:creationId xmlns:a16="http://schemas.microsoft.com/office/drawing/2014/main" id="{C4650A66-6E6E-443F-98A3-54F0632E77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6458" y="5424809"/>
                <a:ext cx="3604232" cy="89710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Content Placeholder 2">
                <a:extLst>
                  <a:ext uri="{FF2B5EF4-FFF2-40B4-BE49-F238E27FC236}">
                    <a16:creationId xmlns:a16="http://schemas.microsoft.com/office/drawing/2014/main" id="{3630E388-101E-4676-A038-FE8FB5899DA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24722" y="4535583"/>
                <a:ext cx="4797092" cy="89710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𝑡h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192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32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6 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9" name="Content Placeholder 2">
                <a:extLst>
                  <a:ext uri="{FF2B5EF4-FFF2-40B4-BE49-F238E27FC236}">
                    <a16:creationId xmlns:a16="http://schemas.microsoft.com/office/drawing/2014/main" id="{3630E388-101E-4676-A038-FE8FB5899D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4722" y="4535583"/>
                <a:ext cx="4797092" cy="89710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0" name="Title 1">
            <a:extLst>
              <a:ext uri="{FF2B5EF4-FFF2-40B4-BE49-F238E27FC236}">
                <a16:creationId xmlns:a16="http://schemas.microsoft.com/office/drawing/2014/main" id="{F5B4E665-42D3-4F4F-89C4-3DABB3736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1"/>
            <a:ext cx="10668000" cy="1261982"/>
          </a:xfrm>
        </p:spPr>
        <p:txBody>
          <a:bodyPr>
            <a:normAutofit/>
          </a:bodyPr>
          <a:lstStyle/>
          <a:p>
            <a:r>
              <a:rPr lang="en-US" sz="4000" dirty="0"/>
              <a:t>Practice Problem 1</a:t>
            </a:r>
            <a:br>
              <a:rPr lang="en-US" sz="4000" dirty="0"/>
            </a:br>
            <a:r>
              <a:rPr lang="en-US" sz="4000" dirty="0"/>
              <a:t>Common Collector Amplifier Circuit</a:t>
            </a:r>
          </a:p>
        </p:txBody>
      </p:sp>
    </p:spTree>
    <p:extLst>
      <p:ext uri="{BB962C8B-B14F-4D97-AF65-F5344CB8AC3E}">
        <p14:creationId xmlns:p14="http://schemas.microsoft.com/office/powerpoint/2010/main" val="438877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" grpId="0" animBg="1"/>
      <p:bldP spid="155" grpId="0" animBg="1"/>
      <p:bldP spid="156" grpId="0" animBg="1"/>
      <p:bldP spid="164" grpId="0" animBg="1"/>
      <p:bldP spid="166" grpId="0" animBg="1"/>
      <p:bldP spid="167" grpId="0"/>
      <p:bldP spid="168" grpId="0"/>
      <p:bldP spid="16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420" y="1585625"/>
            <a:ext cx="10515600" cy="8634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193.</a:t>
            </a:r>
          </a:p>
        </p:txBody>
      </p:sp>
      <p:sp>
        <p:nvSpPr>
          <p:cNvPr id="152" name="Content Placeholder 2">
            <a:extLst>
              <a:ext uri="{FF2B5EF4-FFF2-40B4-BE49-F238E27FC236}">
                <a16:creationId xmlns:a16="http://schemas.microsoft.com/office/drawing/2014/main" id="{7B50B6E3-DBB9-4FCA-BCEB-7A468320C8B1}"/>
              </a:ext>
            </a:extLst>
          </p:cNvPr>
          <p:cNvSpPr txBox="1">
            <a:spLocks/>
          </p:cNvSpPr>
          <p:nvPr/>
        </p:nvSpPr>
        <p:spPr>
          <a:xfrm>
            <a:off x="6142104" y="2244584"/>
            <a:ext cx="5896982" cy="859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Apply Kirchhoff’s Voltage Law around the base-emitter loop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8" name="Content Placeholder 2">
                <a:extLst>
                  <a:ext uri="{FF2B5EF4-FFF2-40B4-BE49-F238E27FC236}">
                    <a16:creationId xmlns:a16="http://schemas.microsoft.com/office/drawing/2014/main" id="{C4650A66-6E6E-443F-98A3-54F0632E77A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77680" y="3783621"/>
                <a:ext cx="2414440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8" name="Content Placeholder 2">
                <a:extLst>
                  <a:ext uri="{FF2B5EF4-FFF2-40B4-BE49-F238E27FC236}">
                    <a16:creationId xmlns:a16="http://schemas.microsoft.com/office/drawing/2014/main" id="{C4650A66-6E6E-443F-98A3-54F0632E77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7680" y="3783621"/>
                <a:ext cx="2414440" cy="551938"/>
              </a:xfrm>
              <a:prstGeom prst="rect">
                <a:avLst/>
              </a:prstGeom>
              <a:blipFill>
                <a:blip r:embed="rId2"/>
                <a:stretch>
                  <a:fillRect l="-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Content Placeholder 2">
                <a:extLst>
                  <a:ext uri="{FF2B5EF4-FFF2-40B4-BE49-F238E27FC236}">
                    <a16:creationId xmlns:a16="http://schemas.microsoft.com/office/drawing/2014/main" id="{3630E388-101E-4676-A038-FE8FB5899DA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86597" y="3251286"/>
                <a:ext cx="5847423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∗6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−0.7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9" name="Content Placeholder 2">
                <a:extLst>
                  <a:ext uri="{FF2B5EF4-FFF2-40B4-BE49-F238E27FC236}">
                    <a16:creationId xmlns:a16="http://schemas.microsoft.com/office/drawing/2014/main" id="{3630E388-101E-4676-A038-FE8FB5899D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6597" y="3251286"/>
                <a:ext cx="5847423" cy="5519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26ED9C67-7A56-4110-8645-116D715DEA52}"/>
              </a:ext>
            </a:extLst>
          </p:cNvPr>
          <p:cNvSpPr txBox="1">
            <a:spLocks/>
          </p:cNvSpPr>
          <p:nvPr/>
        </p:nvSpPr>
        <p:spPr>
          <a:xfrm>
            <a:off x="1493473" y="2505455"/>
            <a:ext cx="3718078" cy="503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Thevenin equivalent circuit</a:t>
            </a:r>
          </a:p>
        </p:txBody>
      </p: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2728399F-9505-4062-AFB7-ABE9AD1DF604}"/>
              </a:ext>
            </a:extLst>
          </p:cNvPr>
          <p:cNvGrpSpPr/>
          <p:nvPr/>
        </p:nvGrpSpPr>
        <p:grpSpPr>
          <a:xfrm>
            <a:off x="103337" y="3072467"/>
            <a:ext cx="5781041" cy="2763402"/>
            <a:chOff x="718253" y="2732182"/>
            <a:chExt cx="5781041" cy="2763402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80EC0F53-D617-4ED6-AA1E-C7E11BF6C579}"/>
                </a:ext>
              </a:extLst>
            </p:cNvPr>
            <p:cNvGrpSpPr/>
            <p:nvPr/>
          </p:nvGrpSpPr>
          <p:grpSpPr>
            <a:xfrm>
              <a:off x="5566939" y="4364015"/>
              <a:ext cx="298207" cy="660991"/>
              <a:chOff x="4147623" y="3602364"/>
              <a:chExt cx="297702" cy="797860"/>
            </a:xfrm>
          </p:grpSpPr>
          <p:grpSp>
            <p:nvGrpSpPr>
              <p:cNvPr id="239" name="Group 238">
                <a:extLst>
                  <a:ext uri="{FF2B5EF4-FFF2-40B4-BE49-F238E27FC236}">
                    <a16:creationId xmlns:a16="http://schemas.microsoft.com/office/drawing/2014/main" id="{1145CDE4-4BE3-4000-8D85-4F58389511C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47" name="Straight Connector 246">
                  <a:extLst>
                    <a:ext uri="{FF2B5EF4-FFF2-40B4-BE49-F238E27FC236}">
                      <a16:creationId xmlns:a16="http://schemas.microsoft.com/office/drawing/2014/main" id="{B9F80A7A-BB00-4867-9CE1-97C3A8DBD5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C37E3021-6558-423E-80E5-B756B2A50A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0" name="Group 239">
                <a:extLst>
                  <a:ext uri="{FF2B5EF4-FFF2-40B4-BE49-F238E27FC236}">
                    <a16:creationId xmlns:a16="http://schemas.microsoft.com/office/drawing/2014/main" id="{AA5731A1-048D-40F9-82DF-7F59D83C671A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45" name="Straight Connector 244">
                  <a:extLst>
                    <a:ext uri="{FF2B5EF4-FFF2-40B4-BE49-F238E27FC236}">
                      <a16:creationId xmlns:a16="http://schemas.microsoft.com/office/drawing/2014/main" id="{F9A4450F-513E-40F3-B085-02E7EDFCDF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Connector 245">
                  <a:extLst>
                    <a:ext uri="{FF2B5EF4-FFF2-40B4-BE49-F238E27FC236}">
                      <a16:creationId xmlns:a16="http://schemas.microsoft.com/office/drawing/2014/main" id="{752DBA56-2888-4A80-8228-5DFC2E3629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1" name="Group 240">
                <a:extLst>
                  <a:ext uri="{FF2B5EF4-FFF2-40B4-BE49-F238E27FC236}">
                    <a16:creationId xmlns:a16="http://schemas.microsoft.com/office/drawing/2014/main" id="{2FEB7A24-FA94-4614-A12D-71519003549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43" name="Straight Connector 242">
                  <a:extLst>
                    <a:ext uri="{FF2B5EF4-FFF2-40B4-BE49-F238E27FC236}">
                      <a16:creationId xmlns:a16="http://schemas.microsoft.com/office/drawing/2014/main" id="{33C7F3FC-6B2C-45BF-BD3B-D6CC5A8FD2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F9DF3020-D010-4093-BF45-FF1726F696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2" name="Straight Connector 241">
                <a:extLst>
                  <a:ext uri="{FF2B5EF4-FFF2-40B4-BE49-F238E27FC236}">
                    <a16:creationId xmlns:a16="http://schemas.microsoft.com/office/drawing/2014/main" id="{E5E1BCFE-8A2E-4601-89A3-733DB185E43A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D3E4F261-0635-4300-9CD8-41E5CDEA5A87}"/>
                </a:ext>
              </a:extLst>
            </p:cNvPr>
            <p:cNvCxnSpPr>
              <a:cxnSpLocks/>
            </p:cNvCxnSpPr>
            <p:nvPr/>
          </p:nvCxnSpPr>
          <p:spPr>
            <a:xfrm>
              <a:off x="5710052" y="3515969"/>
              <a:ext cx="0" cy="1097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B38A8952-C166-46B8-9089-81E2C6CD4E43}"/>
                </a:ext>
              </a:extLst>
            </p:cNvPr>
            <p:cNvCxnSpPr>
              <a:cxnSpLocks/>
            </p:cNvCxnSpPr>
            <p:nvPr/>
          </p:nvCxnSpPr>
          <p:spPr>
            <a:xfrm>
              <a:off x="5638294" y="4310489"/>
              <a:ext cx="51770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939B5A21-4094-4E5C-9EF8-24322CA0B9D9}"/>
                    </a:ext>
                  </a:extLst>
                </p:cNvPr>
                <p:cNvSpPr/>
                <p:nvPr/>
              </p:nvSpPr>
              <p:spPr>
                <a:xfrm>
                  <a:off x="5851937" y="390978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939B5A21-4094-4E5C-9EF8-24322CA0B9D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1937" y="3909780"/>
                  <a:ext cx="647357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FC5E4A41-B652-4FDF-9E30-DAC70B420D74}"/>
                    </a:ext>
                  </a:extLst>
                </p:cNvPr>
                <p:cNvSpPr/>
                <p:nvPr/>
              </p:nvSpPr>
              <p:spPr>
                <a:xfrm>
                  <a:off x="3828352" y="3377040"/>
                  <a:ext cx="105233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a14:m>
                  <a:r>
                    <a:rPr lang="en-US" dirty="0"/>
                    <a:t>= 6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FC5E4A41-B652-4FDF-9E30-DAC70B420D7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28352" y="3377040"/>
                  <a:ext cx="1052339" cy="369332"/>
                </a:xfrm>
                <a:prstGeom prst="rect">
                  <a:avLst/>
                </a:prstGeom>
                <a:blipFill>
                  <a:blip r:embed="rId5"/>
                  <a:stretch>
                    <a:fillRect t="-10000" r="-4046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0" name="Rectangle 149">
                  <a:extLst>
                    <a:ext uri="{FF2B5EF4-FFF2-40B4-BE49-F238E27FC236}">
                      <a16:creationId xmlns:a16="http://schemas.microsoft.com/office/drawing/2014/main" id="{192DD63B-F6C2-4375-8B20-E222EE0F26B2}"/>
                    </a:ext>
                  </a:extLst>
                </p:cNvPr>
                <p:cNvSpPr/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0263B968-1AB4-4A0F-915D-1532D27545E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0" name="Rectangle 169">
                  <a:extLst>
                    <a:ext uri="{FF2B5EF4-FFF2-40B4-BE49-F238E27FC236}">
                      <a16:creationId xmlns:a16="http://schemas.microsoft.com/office/drawing/2014/main" id="{C3481CF4-E760-4A31-ADB5-D6D0D2083549}"/>
                    </a:ext>
                  </a:extLst>
                </p:cNvPr>
                <p:cNvSpPr/>
                <p:nvPr/>
              </p:nvSpPr>
              <p:spPr>
                <a:xfrm>
                  <a:off x="718253" y="3845357"/>
                  <a:ext cx="115999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/>
                          <m:t>= 15 </m:t>
                        </m:r>
                        <m:r>
                          <m:rPr>
                            <m:nor/>
                          </m:rPr>
                          <a:rPr lang="en-US" dirty="0"/>
                          <m:t>V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0" name="Rectangle 169">
                  <a:extLst>
                    <a:ext uri="{FF2B5EF4-FFF2-40B4-BE49-F238E27FC236}">
                      <a16:creationId xmlns:a16="http://schemas.microsoft.com/office/drawing/2014/main" id="{C3481CF4-E760-4A31-ADB5-D6D0D208354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8253" y="3845357"/>
                  <a:ext cx="1159997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6040459B-EB15-4419-BDCE-A964351FF386}"/>
                </a:ext>
              </a:extLst>
            </p:cNvPr>
            <p:cNvCxnSpPr/>
            <p:nvPr/>
          </p:nvCxnSpPr>
          <p:spPr>
            <a:xfrm>
              <a:off x="4971800" y="5094547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2" name="Group 171">
              <a:extLst>
                <a:ext uri="{FF2B5EF4-FFF2-40B4-BE49-F238E27FC236}">
                  <a16:creationId xmlns:a16="http://schemas.microsoft.com/office/drawing/2014/main" id="{167C90CC-3B92-408E-A8FE-794DF96BD79C}"/>
                </a:ext>
              </a:extLst>
            </p:cNvPr>
            <p:cNvGrpSpPr/>
            <p:nvPr/>
          </p:nvGrpSpPr>
          <p:grpSpPr>
            <a:xfrm>
              <a:off x="1984144" y="2732182"/>
              <a:ext cx="3753430" cy="2364471"/>
              <a:chOff x="1495046" y="2668386"/>
              <a:chExt cx="3753430" cy="2364471"/>
            </a:xfrm>
          </p:grpSpPr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235C4D63-B5CD-4296-BBCC-49CC02201CAE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53430" cy="2362365"/>
                <a:chOff x="-1462258" y="2775489"/>
                <a:chExt cx="3753430" cy="2362365"/>
              </a:xfrm>
            </p:grpSpPr>
            <p:grpSp>
              <p:nvGrpSpPr>
                <p:cNvPr id="231" name="Group 230">
                  <a:extLst>
                    <a:ext uri="{FF2B5EF4-FFF2-40B4-BE49-F238E27FC236}">
                      <a16:creationId xmlns:a16="http://schemas.microsoft.com/office/drawing/2014/main" id="{0B8A8B67-2564-4096-B1C9-5C14C2016049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404931" y="3555977"/>
                  <a:ext cx="758176" cy="977280"/>
                  <a:chOff x="9155684" y="3428999"/>
                  <a:chExt cx="758176" cy="977280"/>
                </a:xfrm>
              </p:grpSpPr>
              <p:cxnSp>
                <p:nvCxnSpPr>
                  <p:cNvPr id="234" name="Straight Connector 233">
                    <a:extLst>
                      <a:ext uri="{FF2B5EF4-FFF2-40B4-BE49-F238E27FC236}">
                        <a16:creationId xmlns:a16="http://schemas.microsoft.com/office/drawing/2014/main" id="{7E54C7F7-25E5-4F04-B659-851A46379AF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199003" y="3385681"/>
                    <a:ext cx="0" cy="8663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5" name="Straight Connector 234">
                    <a:extLst>
                      <a:ext uri="{FF2B5EF4-FFF2-40B4-BE49-F238E27FC236}">
                        <a16:creationId xmlns:a16="http://schemas.microsoft.com/office/drawing/2014/main" id="{DE9E5DDE-3F33-43B4-B717-20E724C2C6C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6" name="Straight Arrow Connector 235">
                    <a:extLst>
                      <a:ext uri="{FF2B5EF4-FFF2-40B4-BE49-F238E27FC236}">
                        <a16:creationId xmlns:a16="http://schemas.microsoft.com/office/drawing/2014/main" id="{639C4F92-B66D-435A-853D-941E79742EB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7" name="Straight Connector 236">
                    <a:extLst>
                      <a:ext uri="{FF2B5EF4-FFF2-40B4-BE49-F238E27FC236}">
                        <a16:creationId xmlns:a16="http://schemas.microsoft.com/office/drawing/2014/main" id="{EF3AA79C-747A-48FB-9197-A0B30660670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8" name="Straight Connector 237">
                    <a:extLst>
                      <a:ext uri="{FF2B5EF4-FFF2-40B4-BE49-F238E27FC236}">
                        <a16:creationId xmlns:a16="http://schemas.microsoft.com/office/drawing/2014/main" id="{DF9871A0-7D44-4593-A2CE-07AEBCE69B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A8C57886-D895-4B89-AA4D-1C2197CBF4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3558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352A95A2-359C-4170-92DD-C4E76D7AB8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D62BF5FA-5262-4084-946A-2EBA4193BF1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221" name="Group 220">
                  <a:extLst>
                    <a:ext uri="{FF2B5EF4-FFF2-40B4-BE49-F238E27FC236}">
                      <a16:creationId xmlns:a16="http://schemas.microsoft.com/office/drawing/2014/main" id="{E126DBE7-F6FA-4EA0-B1E6-5BB07A838C10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229" name="Straight Connector 228">
                    <a:extLst>
                      <a:ext uri="{FF2B5EF4-FFF2-40B4-BE49-F238E27FC236}">
                        <a16:creationId xmlns:a16="http://schemas.microsoft.com/office/drawing/2014/main" id="{63111144-2261-49FA-87BA-9D619BC04E0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0" name="Straight Connector 229">
                    <a:extLst>
                      <a:ext uri="{FF2B5EF4-FFF2-40B4-BE49-F238E27FC236}">
                        <a16:creationId xmlns:a16="http://schemas.microsoft.com/office/drawing/2014/main" id="{F7BD5116-210A-40C5-9407-1FA2970D0D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2" name="Group 221">
                  <a:extLst>
                    <a:ext uri="{FF2B5EF4-FFF2-40B4-BE49-F238E27FC236}">
                      <a16:creationId xmlns:a16="http://schemas.microsoft.com/office/drawing/2014/main" id="{AE27DD2A-D6B8-49AA-99FF-00D263490DE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27" name="Straight Connector 226">
                    <a:extLst>
                      <a:ext uri="{FF2B5EF4-FFF2-40B4-BE49-F238E27FC236}">
                        <a16:creationId xmlns:a16="http://schemas.microsoft.com/office/drawing/2014/main" id="{341FD55F-2799-4DEE-BD65-24DC4D1403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8" name="Straight Connector 227">
                    <a:extLst>
                      <a:ext uri="{FF2B5EF4-FFF2-40B4-BE49-F238E27FC236}">
                        <a16:creationId xmlns:a16="http://schemas.microsoft.com/office/drawing/2014/main" id="{869D434E-79EE-46FC-B342-8755960B6C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3" name="Group 222">
                  <a:extLst>
                    <a:ext uri="{FF2B5EF4-FFF2-40B4-BE49-F238E27FC236}">
                      <a16:creationId xmlns:a16="http://schemas.microsoft.com/office/drawing/2014/main" id="{17886951-2A8C-4FBA-97B8-CF125785917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25" name="Straight Connector 224">
                    <a:extLst>
                      <a:ext uri="{FF2B5EF4-FFF2-40B4-BE49-F238E27FC236}">
                        <a16:creationId xmlns:a16="http://schemas.microsoft.com/office/drawing/2014/main" id="{4AD4C64B-2A45-4F91-9D0D-677548EB42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6" name="Straight Connector 225">
                    <a:extLst>
                      <a:ext uri="{FF2B5EF4-FFF2-40B4-BE49-F238E27FC236}">
                        <a16:creationId xmlns:a16="http://schemas.microsoft.com/office/drawing/2014/main" id="{E4368C42-86CB-4B1E-82A4-18E5C72813F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A588AA90-5369-423B-AF03-932A96D2DA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8" name="Straight Connector 217">
                <a:extLst>
                  <a:ext uri="{FF2B5EF4-FFF2-40B4-BE49-F238E27FC236}">
                    <a16:creationId xmlns:a16="http://schemas.microsoft.com/office/drawing/2014/main" id="{DE925D2C-BEA5-4552-ACAD-84941F4291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4990" y="2669526"/>
                <a:ext cx="7898" cy="116214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>
                <a:extLst>
                  <a:ext uri="{FF2B5EF4-FFF2-40B4-BE49-F238E27FC236}">
                    <a16:creationId xmlns:a16="http://schemas.microsoft.com/office/drawing/2014/main" id="{482271C3-9736-428A-A6AF-F87D4BB7F7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>
                <a:extLst>
                  <a:ext uri="{FF2B5EF4-FFF2-40B4-BE49-F238E27FC236}">
                    <a16:creationId xmlns:a16="http://schemas.microsoft.com/office/drawing/2014/main" id="{1AAD2C5B-961F-475E-8E0F-3601D603EF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7C6B38CE-4B35-4F69-9162-71A8E42B20C3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210" name="Group 209">
                <a:extLst>
                  <a:ext uri="{FF2B5EF4-FFF2-40B4-BE49-F238E27FC236}">
                    <a16:creationId xmlns:a16="http://schemas.microsoft.com/office/drawing/2014/main" id="{989543EE-6A1E-41D1-94AB-AF2682537CD7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2359DD01-8BA3-4099-81A7-75352B8847B8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>
                  <a:extLst>
                    <a:ext uri="{FF2B5EF4-FFF2-40B4-BE49-F238E27FC236}">
                      <a16:creationId xmlns:a16="http://schemas.microsoft.com/office/drawing/2014/main" id="{9CCDCC06-3B8C-4AEE-9435-5951484B82B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1" name="Group 210">
                <a:extLst>
                  <a:ext uri="{FF2B5EF4-FFF2-40B4-BE49-F238E27FC236}">
                    <a16:creationId xmlns:a16="http://schemas.microsoft.com/office/drawing/2014/main" id="{465463CD-A009-432D-B361-DAC45983E9F1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6E186705-2A9F-413F-824B-9BFE7E4360DD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D3B14C87-7A91-4F27-8598-F49B77A4B622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DCF3A88E-41A1-47DD-B930-9C6A55555F48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4114862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132AB3CA-78FF-426A-8FC4-8E46FF5A1252}"/>
                </a:ext>
              </a:extLst>
            </p:cNvPr>
            <p:cNvGrpSpPr/>
            <p:nvPr/>
          </p:nvGrpSpPr>
          <p:grpSpPr>
            <a:xfrm>
              <a:off x="3062232" y="4699477"/>
              <a:ext cx="373658" cy="217606"/>
              <a:chOff x="1360627" y="3631962"/>
              <a:chExt cx="373658" cy="217606"/>
            </a:xfrm>
          </p:grpSpPr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B071A88F-2D43-496E-AB61-D02D4049AA1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08" name="Straight Connector 207">
                  <a:extLst>
                    <a:ext uri="{FF2B5EF4-FFF2-40B4-BE49-F238E27FC236}">
                      <a16:creationId xmlns:a16="http://schemas.microsoft.com/office/drawing/2014/main" id="{1D398C03-FBE5-4BC5-B5EC-BBCB8590322C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>
                  <a:extLst>
                    <a:ext uri="{FF2B5EF4-FFF2-40B4-BE49-F238E27FC236}">
                      <a16:creationId xmlns:a16="http://schemas.microsoft.com/office/drawing/2014/main" id="{F4D29B43-559A-478B-859C-58DF87D78977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601403C8-C56F-47E2-ACFC-FDB8AD9DF06E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B68FA114-A9E9-478F-8549-27BBECFC76A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" name="Straight Connector 206">
                  <a:extLst>
                    <a:ext uri="{FF2B5EF4-FFF2-40B4-BE49-F238E27FC236}">
                      <a16:creationId xmlns:a16="http://schemas.microsoft.com/office/drawing/2014/main" id="{22FA511B-E783-425D-AA7F-5108E65F38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8DCFDCAC-EF47-4136-BD06-9B148939863C}"/>
                </a:ext>
              </a:extLst>
            </p:cNvPr>
            <p:cNvGrpSpPr/>
            <p:nvPr/>
          </p:nvGrpSpPr>
          <p:grpSpPr>
            <a:xfrm>
              <a:off x="4788920" y="5367316"/>
              <a:ext cx="365760" cy="128268"/>
              <a:chOff x="1360627" y="3631962"/>
              <a:chExt cx="365760" cy="128268"/>
            </a:xfrm>
          </p:grpSpPr>
          <p:grpSp>
            <p:nvGrpSpPr>
              <p:cNvPr id="200" name="Group 199">
                <a:extLst>
                  <a:ext uri="{FF2B5EF4-FFF2-40B4-BE49-F238E27FC236}">
                    <a16:creationId xmlns:a16="http://schemas.microsoft.com/office/drawing/2014/main" id="{B9B80BAC-D911-49BB-8401-73433578031D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02" name="Straight Connector 201">
                  <a:extLst>
                    <a:ext uri="{FF2B5EF4-FFF2-40B4-BE49-F238E27FC236}">
                      <a16:creationId xmlns:a16="http://schemas.microsoft.com/office/drawing/2014/main" id="{7A1B4E1A-2866-4D40-A9EA-10DEEE4E1268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>
                  <a:extLst>
                    <a:ext uri="{FF2B5EF4-FFF2-40B4-BE49-F238E27FC236}">
                      <a16:creationId xmlns:a16="http://schemas.microsoft.com/office/drawing/2014/main" id="{4D8BBA14-EE57-4519-AD8D-BBD641BDF6B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EBA599FF-427A-4D8E-A3CC-FE294048A9ED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C38D89CA-5A23-4B8B-A3F9-40F9E793CC78}"/>
                    </a:ext>
                  </a:extLst>
                </p:cNvPr>
                <p:cNvSpPr/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059C3259-3D4F-4030-8C26-69D29B84BCC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CC04C162-FB7D-441E-B123-EA2E25CA07DC}"/>
                    </a:ext>
                  </a:extLst>
                </p:cNvPr>
                <p:cNvSpPr/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4" name="Rectangle 153">
                  <a:extLst>
                    <a:ext uri="{FF2B5EF4-FFF2-40B4-BE49-F238E27FC236}">
                      <a16:creationId xmlns:a16="http://schemas.microsoft.com/office/drawing/2014/main" id="{4108DA76-3207-416F-9A20-D26EDFBCA4A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EC5FBA9C-C62B-474D-BCBF-721A12B8B0E6}"/>
                    </a:ext>
                  </a:extLst>
                </p:cNvPr>
                <p:cNvSpPr/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5" name="Rectangle 154">
                  <a:extLst>
                    <a:ext uri="{FF2B5EF4-FFF2-40B4-BE49-F238E27FC236}">
                      <a16:creationId xmlns:a16="http://schemas.microsoft.com/office/drawing/2014/main" id="{4BF79FDA-2D3D-4570-B98B-0BB5A93120E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C250BDCC-1EE8-431A-AE60-05BC37E8CB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050" y="3936854"/>
              <a:ext cx="0" cy="7648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BE93B957-5759-4367-AC17-90C792063D2B}"/>
                    </a:ext>
                  </a:extLst>
                </p:cNvPr>
                <p:cNvSpPr/>
                <p:nvPr/>
              </p:nvSpPr>
              <p:spPr>
                <a:xfrm>
                  <a:off x="1896173" y="4625937"/>
                  <a:ext cx="1199431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𝑏𝑏</m:t>
                            </m:r>
                          </m:sub>
                        </m:s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=12 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BE93B957-5759-4367-AC17-90C792063D2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96173" y="4625937"/>
                  <a:ext cx="1199431" cy="338554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A4613485-5B06-4644-A75A-2B102388ADE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37574" y="5025007"/>
              <a:ext cx="3016" cy="752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Arrow Connector 193">
              <a:extLst>
                <a:ext uri="{FF2B5EF4-FFF2-40B4-BE49-F238E27FC236}">
                  <a16:creationId xmlns:a16="http://schemas.microsoft.com/office/drawing/2014/main" id="{DBF622AB-A1A7-4B81-BD1D-EED22C8D3655}"/>
                </a:ext>
              </a:extLst>
            </p:cNvPr>
            <p:cNvCxnSpPr/>
            <p:nvPr/>
          </p:nvCxnSpPr>
          <p:spPr>
            <a:xfrm>
              <a:off x="4108642" y="4213917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8A494C35-1470-4F5A-8E3C-CA8B8DBADC03}"/>
                    </a:ext>
                  </a:extLst>
                </p:cNvPr>
                <p:cNvSpPr/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2D6CB3E0-BB5A-4E35-A81D-EC31A97208E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6" name="Straight Arrow Connector 195">
              <a:extLst>
                <a:ext uri="{FF2B5EF4-FFF2-40B4-BE49-F238E27FC236}">
                  <a16:creationId xmlns:a16="http://schemas.microsoft.com/office/drawing/2014/main" id="{B6C612B1-5599-45CE-A109-1334B04D0523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247982" y="3168838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673F0836-417B-41FE-A496-BD55414A7198}"/>
                    </a:ext>
                  </a:extLst>
                </p:cNvPr>
                <p:cNvSpPr/>
                <p:nvPr/>
              </p:nvSpPr>
              <p:spPr>
                <a:xfrm>
                  <a:off x="5130012" y="2873882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673F0836-417B-41FE-A496-BD55414A719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30012" y="2873882"/>
                  <a:ext cx="431721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8" name="Rectangle 197">
                  <a:extLst>
                    <a:ext uri="{FF2B5EF4-FFF2-40B4-BE49-F238E27FC236}">
                      <a16:creationId xmlns:a16="http://schemas.microsoft.com/office/drawing/2014/main" id="{86462778-1FB9-48C7-8177-BC00A9F4FC56}"/>
                    </a:ext>
                  </a:extLst>
                </p:cNvPr>
                <p:cNvSpPr/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5" name="Rectangle 174">
                  <a:extLst>
                    <a:ext uri="{FF2B5EF4-FFF2-40B4-BE49-F238E27FC236}">
                      <a16:creationId xmlns:a16="http://schemas.microsoft.com/office/drawing/2014/main" id="{96720CE5-D77F-47D9-B154-AB1FDD9638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9" name="Straight Arrow Connector 198">
              <a:extLst>
                <a:ext uri="{FF2B5EF4-FFF2-40B4-BE49-F238E27FC236}">
                  <a16:creationId xmlns:a16="http://schemas.microsoft.com/office/drawing/2014/main" id="{785F95C1-C582-4087-BE9F-0B66BAA266F6}"/>
                </a:ext>
              </a:extLst>
            </p:cNvPr>
            <p:cNvCxnSpPr>
              <a:cxnSpLocks/>
            </p:cNvCxnSpPr>
            <p:nvPr/>
          </p:nvCxnSpPr>
          <p:spPr>
            <a:xfrm>
              <a:off x="5501053" y="4513446"/>
              <a:ext cx="0" cy="39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1" name="Rectangle 260">
                <a:extLst>
                  <a:ext uri="{FF2B5EF4-FFF2-40B4-BE49-F238E27FC236}">
                    <a16:creationId xmlns:a16="http://schemas.microsoft.com/office/drawing/2014/main" id="{32104982-2F4C-437D-A064-0CFCF0263EDB}"/>
                  </a:ext>
                </a:extLst>
              </p:cNvPr>
              <p:cNvSpPr/>
              <p:nvPr/>
            </p:nvSpPr>
            <p:spPr>
              <a:xfrm>
                <a:off x="5190664" y="4844910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1 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1" name="Rectangle 260">
                <a:extLst>
                  <a:ext uri="{FF2B5EF4-FFF2-40B4-BE49-F238E27FC236}">
                    <a16:creationId xmlns:a16="http://schemas.microsoft.com/office/drawing/2014/main" id="{32104982-2F4C-437D-A064-0CFCF0263E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0664" y="4844910"/>
                <a:ext cx="700833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2F3AB1BD-707E-4640-B54C-68498C7D35A2}"/>
              </a:ext>
            </a:extLst>
          </p:cNvPr>
          <p:cNvCxnSpPr>
            <a:cxnSpLocks/>
          </p:cNvCxnSpPr>
          <p:nvPr/>
        </p:nvCxnSpPr>
        <p:spPr>
          <a:xfrm>
            <a:off x="5093420" y="3072467"/>
            <a:ext cx="0" cy="8229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3" name="Content Placeholder 2">
                <a:extLst>
                  <a:ext uri="{FF2B5EF4-FFF2-40B4-BE49-F238E27FC236}">
                    <a16:creationId xmlns:a16="http://schemas.microsoft.com/office/drawing/2014/main" id="{654B9E54-28B4-4A57-9312-15F2B9D0C58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99154" y="4370989"/>
                <a:ext cx="6590409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12 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∗6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−0.7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−194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3" name="Content Placeholder 2">
                <a:extLst>
                  <a:ext uri="{FF2B5EF4-FFF2-40B4-BE49-F238E27FC236}">
                    <a16:creationId xmlns:a16="http://schemas.microsoft.com/office/drawing/2014/main" id="{654B9E54-28B4-4A57-9312-15F2B9D0C5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9154" y="4370989"/>
                <a:ext cx="6590409" cy="55193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4" name="Content Placeholder 2">
                <a:extLst>
                  <a:ext uri="{FF2B5EF4-FFF2-40B4-BE49-F238E27FC236}">
                    <a16:creationId xmlns:a16="http://schemas.microsoft.com/office/drawing/2014/main" id="{A3B71B5C-0359-4713-A824-B3EC50A8A53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624646" y="3808376"/>
                <a:ext cx="2414440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194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4" name="Content Placeholder 2">
                <a:extLst>
                  <a:ext uri="{FF2B5EF4-FFF2-40B4-BE49-F238E27FC236}">
                    <a16:creationId xmlns:a16="http://schemas.microsoft.com/office/drawing/2014/main" id="{A3B71B5C-0359-4713-A824-B3EC50A8A5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4646" y="3808376"/>
                <a:ext cx="2414440" cy="55193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5" name="Content Placeholder 2">
                <a:extLst>
                  <a:ext uri="{FF2B5EF4-FFF2-40B4-BE49-F238E27FC236}">
                    <a16:creationId xmlns:a16="http://schemas.microsoft.com/office/drawing/2014/main" id="{77E5ECAA-8C6B-40CD-8AFD-89EF0290A48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5847" y="4982873"/>
                <a:ext cx="3735588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11.3 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∗200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5" name="Content Placeholder 2">
                <a:extLst>
                  <a:ext uri="{FF2B5EF4-FFF2-40B4-BE49-F238E27FC236}">
                    <a16:creationId xmlns:a16="http://schemas.microsoft.com/office/drawing/2014/main" id="{77E5ECAA-8C6B-40CD-8AFD-89EF0290A4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5847" y="4982873"/>
                <a:ext cx="3735588" cy="55193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6" name="Content Placeholder 2">
                <a:extLst>
                  <a:ext uri="{FF2B5EF4-FFF2-40B4-BE49-F238E27FC236}">
                    <a16:creationId xmlns:a16="http://schemas.microsoft.com/office/drawing/2014/main" id="{8C7687CE-E415-4EC7-B01C-618EA03C5E3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42514" y="5482996"/>
                <a:ext cx="3735588" cy="7836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11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.3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200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=56.5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6" name="Content Placeholder 2">
                <a:extLst>
                  <a:ext uri="{FF2B5EF4-FFF2-40B4-BE49-F238E27FC236}">
                    <a16:creationId xmlns:a16="http://schemas.microsoft.com/office/drawing/2014/main" id="{8C7687CE-E415-4EC7-B01C-618EA03C5E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2514" y="5482996"/>
                <a:ext cx="3735588" cy="78361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7" name="Title 1">
            <a:extLst>
              <a:ext uri="{FF2B5EF4-FFF2-40B4-BE49-F238E27FC236}">
                <a16:creationId xmlns:a16="http://schemas.microsoft.com/office/drawing/2014/main" id="{6BF845B7-40BD-4A0C-9E6C-D39FFD287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1"/>
            <a:ext cx="10668000" cy="1261982"/>
          </a:xfrm>
        </p:spPr>
        <p:txBody>
          <a:bodyPr>
            <a:normAutofit/>
          </a:bodyPr>
          <a:lstStyle/>
          <a:p>
            <a:r>
              <a:rPr lang="en-US" sz="4000" dirty="0"/>
              <a:t>Practice Problem 1</a:t>
            </a:r>
            <a:br>
              <a:rPr lang="en-US" sz="4000" dirty="0"/>
            </a:br>
            <a:r>
              <a:rPr lang="en-US" sz="4000" dirty="0"/>
              <a:t>Common Emitter Amplifier Circuit</a:t>
            </a:r>
          </a:p>
        </p:txBody>
      </p:sp>
    </p:spTree>
    <p:extLst>
      <p:ext uri="{BB962C8B-B14F-4D97-AF65-F5344CB8AC3E}">
        <p14:creationId xmlns:p14="http://schemas.microsoft.com/office/powerpoint/2010/main" val="1119915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" grpId="0"/>
      <p:bldP spid="169" grpId="0"/>
      <p:bldP spid="263" grpId="0"/>
      <p:bldP spid="264" grpId="0"/>
      <p:bldP spid="265" grpId="0"/>
      <p:bldP spid="2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420" y="1585625"/>
            <a:ext cx="10515600" cy="8634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193.</a:t>
            </a: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26ED9C67-7A56-4110-8645-116D715DEA52}"/>
              </a:ext>
            </a:extLst>
          </p:cNvPr>
          <p:cNvSpPr txBox="1">
            <a:spLocks/>
          </p:cNvSpPr>
          <p:nvPr/>
        </p:nvSpPr>
        <p:spPr>
          <a:xfrm>
            <a:off x="1493473" y="2505455"/>
            <a:ext cx="3718078" cy="503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Thevenin equivalent circuit</a:t>
            </a:r>
          </a:p>
        </p:txBody>
      </p: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2728399F-9505-4062-AFB7-ABE9AD1DF604}"/>
              </a:ext>
            </a:extLst>
          </p:cNvPr>
          <p:cNvGrpSpPr/>
          <p:nvPr/>
        </p:nvGrpSpPr>
        <p:grpSpPr>
          <a:xfrm>
            <a:off x="103337" y="3072467"/>
            <a:ext cx="5781041" cy="2763402"/>
            <a:chOff x="718253" y="2732182"/>
            <a:chExt cx="5781041" cy="2763402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80EC0F53-D617-4ED6-AA1E-C7E11BF6C579}"/>
                </a:ext>
              </a:extLst>
            </p:cNvPr>
            <p:cNvGrpSpPr/>
            <p:nvPr/>
          </p:nvGrpSpPr>
          <p:grpSpPr>
            <a:xfrm>
              <a:off x="5566939" y="4364015"/>
              <a:ext cx="298207" cy="660991"/>
              <a:chOff x="4147623" y="3602364"/>
              <a:chExt cx="297702" cy="797860"/>
            </a:xfrm>
          </p:grpSpPr>
          <p:grpSp>
            <p:nvGrpSpPr>
              <p:cNvPr id="239" name="Group 238">
                <a:extLst>
                  <a:ext uri="{FF2B5EF4-FFF2-40B4-BE49-F238E27FC236}">
                    <a16:creationId xmlns:a16="http://schemas.microsoft.com/office/drawing/2014/main" id="{1145CDE4-4BE3-4000-8D85-4F58389511C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47" name="Straight Connector 246">
                  <a:extLst>
                    <a:ext uri="{FF2B5EF4-FFF2-40B4-BE49-F238E27FC236}">
                      <a16:creationId xmlns:a16="http://schemas.microsoft.com/office/drawing/2014/main" id="{B9F80A7A-BB00-4867-9CE1-97C3A8DBD5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C37E3021-6558-423E-80E5-B756B2A50A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0" name="Group 239">
                <a:extLst>
                  <a:ext uri="{FF2B5EF4-FFF2-40B4-BE49-F238E27FC236}">
                    <a16:creationId xmlns:a16="http://schemas.microsoft.com/office/drawing/2014/main" id="{AA5731A1-048D-40F9-82DF-7F59D83C671A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45" name="Straight Connector 244">
                  <a:extLst>
                    <a:ext uri="{FF2B5EF4-FFF2-40B4-BE49-F238E27FC236}">
                      <a16:creationId xmlns:a16="http://schemas.microsoft.com/office/drawing/2014/main" id="{F9A4450F-513E-40F3-B085-02E7EDFCDF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Connector 245">
                  <a:extLst>
                    <a:ext uri="{FF2B5EF4-FFF2-40B4-BE49-F238E27FC236}">
                      <a16:creationId xmlns:a16="http://schemas.microsoft.com/office/drawing/2014/main" id="{752DBA56-2888-4A80-8228-5DFC2E3629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1" name="Group 240">
                <a:extLst>
                  <a:ext uri="{FF2B5EF4-FFF2-40B4-BE49-F238E27FC236}">
                    <a16:creationId xmlns:a16="http://schemas.microsoft.com/office/drawing/2014/main" id="{2FEB7A24-FA94-4614-A12D-71519003549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43" name="Straight Connector 242">
                  <a:extLst>
                    <a:ext uri="{FF2B5EF4-FFF2-40B4-BE49-F238E27FC236}">
                      <a16:creationId xmlns:a16="http://schemas.microsoft.com/office/drawing/2014/main" id="{33C7F3FC-6B2C-45BF-BD3B-D6CC5A8FD2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F9DF3020-D010-4093-BF45-FF1726F696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2" name="Straight Connector 241">
                <a:extLst>
                  <a:ext uri="{FF2B5EF4-FFF2-40B4-BE49-F238E27FC236}">
                    <a16:creationId xmlns:a16="http://schemas.microsoft.com/office/drawing/2014/main" id="{E5E1BCFE-8A2E-4601-89A3-733DB185E43A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D3E4F261-0635-4300-9CD8-41E5CDEA5A87}"/>
                </a:ext>
              </a:extLst>
            </p:cNvPr>
            <p:cNvCxnSpPr>
              <a:cxnSpLocks/>
            </p:cNvCxnSpPr>
            <p:nvPr/>
          </p:nvCxnSpPr>
          <p:spPr>
            <a:xfrm>
              <a:off x="5710052" y="3515969"/>
              <a:ext cx="0" cy="1097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B38A8952-C166-46B8-9089-81E2C6CD4E43}"/>
                </a:ext>
              </a:extLst>
            </p:cNvPr>
            <p:cNvCxnSpPr>
              <a:cxnSpLocks/>
            </p:cNvCxnSpPr>
            <p:nvPr/>
          </p:nvCxnSpPr>
          <p:spPr>
            <a:xfrm>
              <a:off x="5638294" y="4310489"/>
              <a:ext cx="51770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939B5A21-4094-4E5C-9EF8-24322CA0B9D9}"/>
                    </a:ext>
                  </a:extLst>
                </p:cNvPr>
                <p:cNvSpPr/>
                <p:nvPr/>
              </p:nvSpPr>
              <p:spPr>
                <a:xfrm>
                  <a:off x="5851937" y="390978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939B5A21-4094-4E5C-9EF8-24322CA0B9D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1937" y="3909780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FC5E4A41-B652-4FDF-9E30-DAC70B420D74}"/>
                    </a:ext>
                  </a:extLst>
                </p:cNvPr>
                <p:cNvSpPr/>
                <p:nvPr/>
              </p:nvSpPr>
              <p:spPr>
                <a:xfrm>
                  <a:off x="3828352" y="3377040"/>
                  <a:ext cx="105233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a14:m>
                  <a:r>
                    <a:rPr lang="en-US" dirty="0"/>
                    <a:t>= 6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FC5E4A41-B652-4FDF-9E30-DAC70B420D7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28352" y="3377040"/>
                  <a:ext cx="1052339" cy="369332"/>
                </a:xfrm>
                <a:prstGeom prst="rect">
                  <a:avLst/>
                </a:prstGeom>
                <a:blipFill>
                  <a:blip r:embed="rId3"/>
                  <a:stretch>
                    <a:fillRect t="-10000" r="-4046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0" name="Rectangle 149">
                  <a:extLst>
                    <a:ext uri="{FF2B5EF4-FFF2-40B4-BE49-F238E27FC236}">
                      <a16:creationId xmlns:a16="http://schemas.microsoft.com/office/drawing/2014/main" id="{192DD63B-F6C2-4375-8B20-E222EE0F26B2}"/>
                    </a:ext>
                  </a:extLst>
                </p:cNvPr>
                <p:cNvSpPr/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0263B968-1AB4-4A0F-915D-1532D27545E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0" name="Rectangle 169">
                  <a:extLst>
                    <a:ext uri="{FF2B5EF4-FFF2-40B4-BE49-F238E27FC236}">
                      <a16:creationId xmlns:a16="http://schemas.microsoft.com/office/drawing/2014/main" id="{C3481CF4-E760-4A31-ADB5-D6D0D2083549}"/>
                    </a:ext>
                  </a:extLst>
                </p:cNvPr>
                <p:cNvSpPr/>
                <p:nvPr/>
              </p:nvSpPr>
              <p:spPr>
                <a:xfrm>
                  <a:off x="718253" y="3845357"/>
                  <a:ext cx="115999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/>
                          <m:t>= 15 </m:t>
                        </m:r>
                        <m:r>
                          <m:rPr>
                            <m:nor/>
                          </m:rPr>
                          <a:rPr lang="en-US" dirty="0"/>
                          <m:t>V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0" name="Rectangle 169">
                  <a:extLst>
                    <a:ext uri="{FF2B5EF4-FFF2-40B4-BE49-F238E27FC236}">
                      <a16:creationId xmlns:a16="http://schemas.microsoft.com/office/drawing/2014/main" id="{C3481CF4-E760-4A31-ADB5-D6D0D208354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8253" y="3845357"/>
                  <a:ext cx="1159997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6040459B-EB15-4419-BDCE-A964351FF386}"/>
                </a:ext>
              </a:extLst>
            </p:cNvPr>
            <p:cNvCxnSpPr/>
            <p:nvPr/>
          </p:nvCxnSpPr>
          <p:spPr>
            <a:xfrm>
              <a:off x="4971800" y="5094547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2" name="Group 171">
              <a:extLst>
                <a:ext uri="{FF2B5EF4-FFF2-40B4-BE49-F238E27FC236}">
                  <a16:creationId xmlns:a16="http://schemas.microsoft.com/office/drawing/2014/main" id="{167C90CC-3B92-408E-A8FE-794DF96BD79C}"/>
                </a:ext>
              </a:extLst>
            </p:cNvPr>
            <p:cNvGrpSpPr/>
            <p:nvPr/>
          </p:nvGrpSpPr>
          <p:grpSpPr>
            <a:xfrm>
              <a:off x="1984144" y="2732182"/>
              <a:ext cx="3753430" cy="2364471"/>
              <a:chOff x="1495046" y="2668386"/>
              <a:chExt cx="3753430" cy="2364471"/>
            </a:xfrm>
          </p:grpSpPr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235C4D63-B5CD-4296-BBCC-49CC02201CAE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53430" cy="2362365"/>
                <a:chOff x="-1462258" y="2775489"/>
                <a:chExt cx="3753430" cy="2362365"/>
              </a:xfrm>
            </p:grpSpPr>
            <p:grpSp>
              <p:nvGrpSpPr>
                <p:cNvPr id="231" name="Group 230">
                  <a:extLst>
                    <a:ext uri="{FF2B5EF4-FFF2-40B4-BE49-F238E27FC236}">
                      <a16:creationId xmlns:a16="http://schemas.microsoft.com/office/drawing/2014/main" id="{0B8A8B67-2564-4096-B1C9-5C14C2016049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404931" y="3555977"/>
                  <a:ext cx="758176" cy="977280"/>
                  <a:chOff x="9155684" y="3428999"/>
                  <a:chExt cx="758176" cy="977280"/>
                </a:xfrm>
              </p:grpSpPr>
              <p:cxnSp>
                <p:nvCxnSpPr>
                  <p:cNvPr id="234" name="Straight Connector 233">
                    <a:extLst>
                      <a:ext uri="{FF2B5EF4-FFF2-40B4-BE49-F238E27FC236}">
                        <a16:creationId xmlns:a16="http://schemas.microsoft.com/office/drawing/2014/main" id="{7E54C7F7-25E5-4F04-B659-851A46379AF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199003" y="3385681"/>
                    <a:ext cx="0" cy="8663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5" name="Straight Connector 234">
                    <a:extLst>
                      <a:ext uri="{FF2B5EF4-FFF2-40B4-BE49-F238E27FC236}">
                        <a16:creationId xmlns:a16="http://schemas.microsoft.com/office/drawing/2014/main" id="{DE9E5DDE-3F33-43B4-B717-20E724C2C6C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6" name="Straight Arrow Connector 235">
                    <a:extLst>
                      <a:ext uri="{FF2B5EF4-FFF2-40B4-BE49-F238E27FC236}">
                        <a16:creationId xmlns:a16="http://schemas.microsoft.com/office/drawing/2014/main" id="{639C4F92-B66D-435A-853D-941E79742EB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7" name="Straight Connector 236">
                    <a:extLst>
                      <a:ext uri="{FF2B5EF4-FFF2-40B4-BE49-F238E27FC236}">
                        <a16:creationId xmlns:a16="http://schemas.microsoft.com/office/drawing/2014/main" id="{EF3AA79C-747A-48FB-9197-A0B30660670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8" name="Straight Connector 237">
                    <a:extLst>
                      <a:ext uri="{FF2B5EF4-FFF2-40B4-BE49-F238E27FC236}">
                        <a16:creationId xmlns:a16="http://schemas.microsoft.com/office/drawing/2014/main" id="{DF9871A0-7D44-4593-A2CE-07AEBCE69B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A8C57886-D895-4B89-AA4D-1C2197CBF4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3558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352A95A2-359C-4170-92DD-C4E76D7AB8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D62BF5FA-5262-4084-946A-2EBA4193BF1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221" name="Group 220">
                  <a:extLst>
                    <a:ext uri="{FF2B5EF4-FFF2-40B4-BE49-F238E27FC236}">
                      <a16:creationId xmlns:a16="http://schemas.microsoft.com/office/drawing/2014/main" id="{E126DBE7-F6FA-4EA0-B1E6-5BB07A838C10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229" name="Straight Connector 228">
                    <a:extLst>
                      <a:ext uri="{FF2B5EF4-FFF2-40B4-BE49-F238E27FC236}">
                        <a16:creationId xmlns:a16="http://schemas.microsoft.com/office/drawing/2014/main" id="{63111144-2261-49FA-87BA-9D619BC04E0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0" name="Straight Connector 229">
                    <a:extLst>
                      <a:ext uri="{FF2B5EF4-FFF2-40B4-BE49-F238E27FC236}">
                        <a16:creationId xmlns:a16="http://schemas.microsoft.com/office/drawing/2014/main" id="{F7BD5116-210A-40C5-9407-1FA2970D0D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2" name="Group 221">
                  <a:extLst>
                    <a:ext uri="{FF2B5EF4-FFF2-40B4-BE49-F238E27FC236}">
                      <a16:creationId xmlns:a16="http://schemas.microsoft.com/office/drawing/2014/main" id="{AE27DD2A-D6B8-49AA-99FF-00D263490DE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27" name="Straight Connector 226">
                    <a:extLst>
                      <a:ext uri="{FF2B5EF4-FFF2-40B4-BE49-F238E27FC236}">
                        <a16:creationId xmlns:a16="http://schemas.microsoft.com/office/drawing/2014/main" id="{341FD55F-2799-4DEE-BD65-24DC4D1403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8" name="Straight Connector 227">
                    <a:extLst>
                      <a:ext uri="{FF2B5EF4-FFF2-40B4-BE49-F238E27FC236}">
                        <a16:creationId xmlns:a16="http://schemas.microsoft.com/office/drawing/2014/main" id="{869D434E-79EE-46FC-B342-8755960B6C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3" name="Group 222">
                  <a:extLst>
                    <a:ext uri="{FF2B5EF4-FFF2-40B4-BE49-F238E27FC236}">
                      <a16:creationId xmlns:a16="http://schemas.microsoft.com/office/drawing/2014/main" id="{17886951-2A8C-4FBA-97B8-CF125785917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25" name="Straight Connector 224">
                    <a:extLst>
                      <a:ext uri="{FF2B5EF4-FFF2-40B4-BE49-F238E27FC236}">
                        <a16:creationId xmlns:a16="http://schemas.microsoft.com/office/drawing/2014/main" id="{4AD4C64B-2A45-4F91-9D0D-677548EB42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6" name="Straight Connector 225">
                    <a:extLst>
                      <a:ext uri="{FF2B5EF4-FFF2-40B4-BE49-F238E27FC236}">
                        <a16:creationId xmlns:a16="http://schemas.microsoft.com/office/drawing/2014/main" id="{E4368C42-86CB-4B1E-82A4-18E5C72813F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A588AA90-5369-423B-AF03-932A96D2DA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8" name="Straight Connector 217">
                <a:extLst>
                  <a:ext uri="{FF2B5EF4-FFF2-40B4-BE49-F238E27FC236}">
                    <a16:creationId xmlns:a16="http://schemas.microsoft.com/office/drawing/2014/main" id="{DE925D2C-BEA5-4552-ACAD-84941F4291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4990" y="2669526"/>
                <a:ext cx="7898" cy="116214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>
                <a:extLst>
                  <a:ext uri="{FF2B5EF4-FFF2-40B4-BE49-F238E27FC236}">
                    <a16:creationId xmlns:a16="http://schemas.microsoft.com/office/drawing/2014/main" id="{482271C3-9736-428A-A6AF-F87D4BB7F7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>
                <a:extLst>
                  <a:ext uri="{FF2B5EF4-FFF2-40B4-BE49-F238E27FC236}">
                    <a16:creationId xmlns:a16="http://schemas.microsoft.com/office/drawing/2014/main" id="{1AAD2C5B-961F-475E-8E0F-3601D603EF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7C6B38CE-4B35-4F69-9162-71A8E42B20C3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210" name="Group 209">
                <a:extLst>
                  <a:ext uri="{FF2B5EF4-FFF2-40B4-BE49-F238E27FC236}">
                    <a16:creationId xmlns:a16="http://schemas.microsoft.com/office/drawing/2014/main" id="{989543EE-6A1E-41D1-94AB-AF2682537CD7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2359DD01-8BA3-4099-81A7-75352B8847B8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>
                  <a:extLst>
                    <a:ext uri="{FF2B5EF4-FFF2-40B4-BE49-F238E27FC236}">
                      <a16:creationId xmlns:a16="http://schemas.microsoft.com/office/drawing/2014/main" id="{9CCDCC06-3B8C-4AEE-9435-5951484B82B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1" name="Group 210">
                <a:extLst>
                  <a:ext uri="{FF2B5EF4-FFF2-40B4-BE49-F238E27FC236}">
                    <a16:creationId xmlns:a16="http://schemas.microsoft.com/office/drawing/2014/main" id="{465463CD-A009-432D-B361-DAC45983E9F1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6E186705-2A9F-413F-824B-9BFE7E4360DD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D3B14C87-7A91-4F27-8598-F49B77A4B622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DCF3A88E-41A1-47DD-B930-9C6A55555F48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4114862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132AB3CA-78FF-426A-8FC4-8E46FF5A1252}"/>
                </a:ext>
              </a:extLst>
            </p:cNvPr>
            <p:cNvGrpSpPr/>
            <p:nvPr/>
          </p:nvGrpSpPr>
          <p:grpSpPr>
            <a:xfrm>
              <a:off x="3062232" y="4699477"/>
              <a:ext cx="373658" cy="217606"/>
              <a:chOff x="1360627" y="3631962"/>
              <a:chExt cx="373658" cy="217606"/>
            </a:xfrm>
          </p:grpSpPr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B071A88F-2D43-496E-AB61-D02D4049AA1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08" name="Straight Connector 207">
                  <a:extLst>
                    <a:ext uri="{FF2B5EF4-FFF2-40B4-BE49-F238E27FC236}">
                      <a16:creationId xmlns:a16="http://schemas.microsoft.com/office/drawing/2014/main" id="{1D398C03-FBE5-4BC5-B5EC-BBCB8590322C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>
                  <a:extLst>
                    <a:ext uri="{FF2B5EF4-FFF2-40B4-BE49-F238E27FC236}">
                      <a16:creationId xmlns:a16="http://schemas.microsoft.com/office/drawing/2014/main" id="{F4D29B43-559A-478B-859C-58DF87D78977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601403C8-C56F-47E2-ACFC-FDB8AD9DF06E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B68FA114-A9E9-478F-8549-27BBECFC76A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" name="Straight Connector 206">
                  <a:extLst>
                    <a:ext uri="{FF2B5EF4-FFF2-40B4-BE49-F238E27FC236}">
                      <a16:creationId xmlns:a16="http://schemas.microsoft.com/office/drawing/2014/main" id="{22FA511B-E783-425D-AA7F-5108E65F38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8DCFDCAC-EF47-4136-BD06-9B148939863C}"/>
                </a:ext>
              </a:extLst>
            </p:cNvPr>
            <p:cNvGrpSpPr/>
            <p:nvPr/>
          </p:nvGrpSpPr>
          <p:grpSpPr>
            <a:xfrm>
              <a:off x="4788920" y="5367316"/>
              <a:ext cx="365760" cy="128268"/>
              <a:chOff x="1360627" y="3631962"/>
              <a:chExt cx="365760" cy="128268"/>
            </a:xfrm>
          </p:grpSpPr>
          <p:grpSp>
            <p:nvGrpSpPr>
              <p:cNvPr id="200" name="Group 199">
                <a:extLst>
                  <a:ext uri="{FF2B5EF4-FFF2-40B4-BE49-F238E27FC236}">
                    <a16:creationId xmlns:a16="http://schemas.microsoft.com/office/drawing/2014/main" id="{B9B80BAC-D911-49BB-8401-73433578031D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02" name="Straight Connector 201">
                  <a:extLst>
                    <a:ext uri="{FF2B5EF4-FFF2-40B4-BE49-F238E27FC236}">
                      <a16:creationId xmlns:a16="http://schemas.microsoft.com/office/drawing/2014/main" id="{7A1B4E1A-2866-4D40-A9EA-10DEEE4E1268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>
                  <a:extLst>
                    <a:ext uri="{FF2B5EF4-FFF2-40B4-BE49-F238E27FC236}">
                      <a16:creationId xmlns:a16="http://schemas.microsoft.com/office/drawing/2014/main" id="{4D8BBA14-EE57-4519-AD8D-BBD641BDF6B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EBA599FF-427A-4D8E-A3CC-FE294048A9ED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C38D89CA-5A23-4B8B-A3F9-40F9E793CC78}"/>
                    </a:ext>
                  </a:extLst>
                </p:cNvPr>
                <p:cNvSpPr/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059C3259-3D4F-4030-8C26-69D29B84BCC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CC04C162-FB7D-441E-B123-EA2E25CA07DC}"/>
                    </a:ext>
                  </a:extLst>
                </p:cNvPr>
                <p:cNvSpPr/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4" name="Rectangle 153">
                  <a:extLst>
                    <a:ext uri="{FF2B5EF4-FFF2-40B4-BE49-F238E27FC236}">
                      <a16:creationId xmlns:a16="http://schemas.microsoft.com/office/drawing/2014/main" id="{4108DA76-3207-416F-9A20-D26EDFBCA4A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EC5FBA9C-C62B-474D-BCBF-721A12B8B0E6}"/>
                    </a:ext>
                  </a:extLst>
                </p:cNvPr>
                <p:cNvSpPr/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5" name="Rectangle 154">
                  <a:extLst>
                    <a:ext uri="{FF2B5EF4-FFF2-40B4-BE49-F238E27FC236}">
                      <a16:creationId xmlns:a16="http://schemas.microsoft.com/office/drawing/2014/main" id="{4BF79FDA-2D3D-4570-B98B-0BB5A93120E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C250BDCC-1EE8-431A-AE60-05BC37E8CB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050" y="3936854"/>
              <a:ext cx="0" cy="7648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BE93B957-5759-4367-AC17-90C792063D2B}"/>
                    </a:ext>
                  </a:extLst>
                </p:cNvPr>
                <p:cNvSpPr/>
                <p:nvPr/>
              </p:nvSpPr>
              <p:spPr>
                <a:xfrm>
                  <a:off x="1896173" y="4625937"/>
                  <a:ext cx="1199431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𝑏𝑏</m:t>
                            </m:r>
                          </m:sub>
                        </m:s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=12 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BE93B957-5759-4367-AC17-90C792063D2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96173" y="4625937"/>
                  <a:ext cx="1199431" cy="338554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A4613485-5B06-4644-A75A-2B102388ADE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37574" y="5025007"/>
              <a:ext cx="3016" cy="752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Arrow Connector 193">
              <a:extLst>
                <a:ext uri="{FF2B5EF4-FFF2-40B4-BE49-F238E27FC236}">
                  <a16:creationId xmlns:a16="http://schemas.microsoft.com/office/drawing/2014/main" id="{DBF622AB-A1A7-4B81-BD1D-EED22C8D3655}"/>
                </a:ext>
              </a:extLst>
            </p:cNvPr>
            <p:cNvCxnSpPr/>
            <p:nvPr/>
          </p:nvCxnSpPr>
          <p:spPr>
            <a:xfrm>
              <a:off x="4108642" y="4213917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8A494C35-1470-4F5A-8E3C-CA8B8DBADC03}"/>
                    </a:ext>
                  </a:extLst>
                </p:cNvPr>
                <p:cNvSpPr/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2D6CB3E0-BB5A-4E35-A81D-EC31A97208E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6" name="Straight Arrow Connector 195">
              <a:extLst>
                <a:ext uri="{FF2B5EF4-FFF2-40B4-BE49-F238E27FC236}">
                  <a16:creationId xmlns:a16="http://schemas.microsoft.com/office/drawing/2014/main" id="{B6C612B1-5599-45CE-A109-1334B04D0523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247982" y="3168838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673F0836-417B-41FE-A496-BD55414A7198}"/>
                    </a:ext>
                  </a:extLst>
                </p:cNvPr>
                <p:cNvSpPr/>
                <p:nvPr/>
              </p:nvSpPr>
              <p:spPr>
                <a:xfrm>
                  <a:off x="5130012" y="2873882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673F0836-417B-41FE-A496-BD55414A719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30012" y="2873882"/>
                  <a:ext cx="431721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8" name="Rectangle 197">
                  <a:extLst>
                    <a:ext uri="{FF2B5EF4-FFF2-40B4-BE49-F238E27FC236}">
                      <a16:creationId xmlns:a16="http://schemas.microsoft.com/office/drawing/2014/main" id="{86462778-1FB9-48C7-8177-BC00A9F4FC56}"/>
                    </a:ext>
                  </a:extLst>
                </p:cNvPr>
                <p:cNvSpPr/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5" name="Rectangle 174">
                  <a:extLst>
                    <a:ext uri="{FF2B5EF4-FFF2-40B4-BE49-F238E27FC236}">
                      <a16:creationId xmlns:a16="http://schemas.microsoft.com/office/drawing/2014/main" id="{96720CE5-D77F-47D9-B154-AB1FDD9638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9" name="Straight Arrow Connector 198">
              <a:extLst>
                <a:ext uri="{FF2B5EF4-FFF2-40B4-BE49-F238E27FC236}">
                  <a16:creationId xmlns:a16="http://schemas.microsoft.com/office/drawing/2014/main" id="{785F95C1-C582-4087-BE9F-0B66BAA266F6}"/>
                </a:ext>
              </a:extLst>
            </p:cNvPr>
            <p:cNvCxnSpPr>
              <a:cxnSpLocks/>
            </p:cNvCxnSpPr>
            <p:nvPr/>
          </p:nvCxnSpPr>
          <p:spPr>
            <a:xfrm>
              <a:off x="5501053" y="4513446"/>
              <a:ext cx="0" cy="39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1" name="Rectangle 260">
                <a:extLst>
                  <a:ext uri="{FF2B5EF4-FFF2-40B4-BE49-F238E27FC236}">
                    <a16:creationId xmlns:a16="http://schemas.microsoft.com/office/drawing/2014/main" id="{32104982-2F4C-437D-A064-0CFCF0263EDB}"/>
                  </a:ext>
                </a:extLst>
              </p:cNvPr>
              <p:cNvSpPr/>
              <p:nvPr/>
            </p:nvSpPr>
            <p:spPr>
              <a:xfrm>
                <a:off x="5190664" y="4844910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1 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1" name="Rectangle 260">
                <a:extLst>
                  <a:ext uri="{FF2B5EF4-FFF2-40B4-BE49-F238E27FC236}">
                    <a16:creationId xmlns:a16="http://schemas.microsoft.com/office/drawing/2014/main" id="{32104982-2F4C-437D-A064-0CFCF0263E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0664" y="4844910"/>
                <a:ext cx="700833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2F3AB1BD-707E-4640-B54C-68498C7D35A2}"/>
              </a:ext>
            </a:extLst>
          </p:cNvPr>
          <p:cNvCxnSpPr>
            <a:cxnSpLocks/>
          </p:cNvCxnSpPr>
          <p:nvPr/>
        </p:nvCxnSpPr>
        <p:spPr>
          <a:xfrm>
            <a:off x="5093420" y="3072467"/>
            <a:ext cx="0" cy="8229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Title 1">
            <a:extLst>
              <a:ext uri="{FF2B5EF4-FFF2-40B4-BE49-F238E27FC236}">
                <a16:creationId xmlns:a16="http://schemas.microsoft.com/office/drawing/2014/main" id="{6BF845B7-40BD-4A0C-9E6C-D39FFD287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1"/>
            <a:ext cx="10668000" cy="1261982"/>
          </a:xfrm>
        </p:spPr>
        <p:txBody>
          <a:bodyPr>
            <a:normAutofit/>
          </a:bodyPr>
          <a:lstStyle/>
          <a:p>
            <a:r>
              <a:rPr lang="en-US" sz="4000" dirty="0"/>
              <a:t>Practice Problem 1</a:t>
            </a:r>
            <a:br>
              <a:rPr lang="en-US" sz="4000" dirty="0"/>
            </a:br>
            <a:r>
              <a:rPr lang="en-US" sz="4000" dirty="0"/>
              <a:t>Common Emitter Amplifier Circuit</a:t>
            </a: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35900F77-EAA4-4E37-B9CF-ECCE4BBA86DF}"/>
              </a:ext>
            </a:extLst>
          </p:cNvPr>
          <p:cNvSpPr txBox="1">
            <a:spLocks/>
          </p:cNvSpPr>
          <p:nvPr/>
        </p:nvSpPr>
        <p:spPr>
          <a:xfrm>
            <a:off x="6142104" y="2244584"/>
            <a:ext cx="5896982" cy="859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Find the collector current and the emitter current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Content Placeholder 2">
                <a:extLst>
                  <a:ext uri="{FF2B5EF4-FFF2-40B4-BE49-F238E27FC236}">
                    <a16:creationId xmlns:a16="http://schemas.microsoft.com/office/drawing/2014/main" id="{AA5884CF-CF73-4A3B-A5A5-CB7DA2B691A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49945" y="3046023"/>
                <a:ext cx="3983071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193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56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.5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0" name="Content Placeholder 2">
                <a:extLst>
                  <a:ext uri="{FF2B5EF4-FFF2-40B4-BE49-F238E27FC236}">
                    <a16:creationId xmlns:a16="http://schemas.microsoft.com/office/drawing/2014/main" id="{AA5884CF-CF73-4A3B-A5A5-CB7DA2B691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9945" y="3046023"/>
                <a:ext cx="3983071" cy="551938"/>
              </a:xfrm>
              <a:prstGeom prst="rect">
                <a:avLst/>
              </a:prstGeom>
              <a:blipFill>
                <a:blip r:embed="rId17"/>
                <a:stretch>
                  <a:fillRect l="-4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Content Placeholder 2">
                <a:extLst>
                  <a:ext uri="{FF2B5EF4-FFF2-40B4-BE49-F238E27FC236}">
                    <a16:creationId xmlns:a16="http://schemas.microsoft.com/office/drawing/2014/main" id="{850CE789-0FBE-40A6-9B9B-F40467FCC98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49946" y="3597961"/>
                <a:ext cx="3156406" cy="4886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0.9 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𝑚𝐴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1" name="Content Placeholder 2">
                <a:extLst>
                  <a:ext uri="{FF2B5EF4-FFF2-40B4-BE49-F238E27FC236}">
                    <a16:creationId xmlns:a16="http://schemas.microsoft.com/office/drawing/2014/main" id="{850CE789-0FBE-40A6-9B9B-F40467FCC9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9946" y="3597961"/>
                <a:ext cx="3156406" cy="488696"/>
              </a:xfrm>
              <a:prstGeom prst="rect">
                <a:avLst/>
              </a:prstGeom>
              <a:blipFill>
                <a:blip r:embed="rId18"/>
                <a:stretch>
                  <a:fillRect l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Content Placeholder 2">
                <a:extLst>
                  <a:ext uri="{FF2B5EF4-FFF2-40B4-BE49-F238E27FC236}">
                    <a16:creationId xmlns:a16="http://schemas.microsoft.com/office/drawing/2014/main" id="{066CB209-A69D-458E-8405-4C3357E8096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226451" y="4350666"/>
                <a:ext cx="4758857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+1)</m:t>
                      </m:r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194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56</m:t>
                      </m:r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.5 </m:t>
                      </m:r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92" name="Content Placeholder 2">
                <a:extLst>
                  <a:ext uri="{FF2B5EF4-FFF2-40B4-BE49-F238E27FC236}">
                    <a16:creationId xmlns:a16="http://schemas.microsoft.com/office/drawing/2014/main" id="{066CB209-A69D-458E-8405-4C3357E809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6451" y="4350666"/>
                <a:ext cx="4758857" cy="551938"/>
              </a:xfrm>
              <a:prstGeom prst="rect">
                <a:avLst/>
              </a:prstGeom>
              <a:blipFill>
                <a:blip r:embed="rId19"/>
                <a:stretch>
                  <a:fillRect l="-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Content Placeholder 2">
                <a:extLst>
                  <a:ext uri="{FF2B5EF4-FFF2-40B4-BE49-F238E27FC236}">
                    <a16:creationId xmlns:a16="http://schemas.microsoft.com/office/drawing/2014/main" id="{6DCC6625-39B2-4C40-A6DB-42192BF4504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224883" y="4958508"/>
                <a:ext cx="4758857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10.96 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𝑚𝐴</m:t>
                      </m:r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93" name="Content Placeholder 2">
                <a:extLst>
                  <a:ext uri="{FF2B5EF4-FFF2-40B4-BE49-F238E27FC236}">
                    <a16:creationId xmlns:a16="http://schemas.microsoft.com/office/drawing/2014/main" id="{6DCC6625-39B2-4C40-A6DB-42192BF450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4883" y="4958508"/>
                <a:ext cx="4758857" cy="551938"/>
              </a:xfrm>
              <a:prstGeom prst="rect">
                <a:avLst/>
              </a:prstGeom>
              <a:blipFill>
                <a:blip r:embed="rId20"/>
                <a:stretch>
                  <a:fillRect l="-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8872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92" grpId="0"/>
      <p:bldP spid="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420" y="1585625"/>
            <a:ext cx="10515600" cy="8634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193.</a:t>
            </a: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26ED9C67-7A56-4110-8645-116D715DEA52}"/>
              </a:ext>
            </a:extLst>
          </p:cNvPr>
          <p:cNvSpPr txBox="1">
            <a:spLocks/>
          </p:cNvSpPr>
          <p:nvPr/>
        </p:nvSpPr>
        <p:spPr>
          <a:xfrm>
            <a:off x="1493473" y="2505455"/>
            <a:ext cx="3718078" cy="5034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Thevenin equivalent circuit</a:t>
            </a:r>
          </a:p>
        </p:txBody>
      </p: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2728399F-9505-4062-AFB7-ABE9AD1DF604}"/>
              </a:ext>
            </a:extLst>
          </p:cNvPr>
          <p:cNvGrpSpPr/>
          <p:nvPr/>
        </p:nvGrpSpPr>
        <p:grpSpPr>
          <a:xfrm>
            <a:off x="103337" y="3072467"/>
            <a:ext cx="5781041" cy="2763402"/>
            <a:chOff x="718253" y="2732182"/>
            <a:chExt cx="5781041" cy="2763402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80EC0F53-D617-4ED6-AA1E-C7E11BF6C579}"/>
                </a:ext>
              </a:extLst>
            </p:cNvPr>
            <p:cNvGrpSpPr/>
            <p:nvPr/>
          </p:nvGrpSpPr>
          <p:grpSpPr>
            <a:xfrm>
              <a:off x="5566939" y="4364015"/>
              <a:ext cx="298207" cy="660991"/>
              <a:chOff x="4147623" y="3602364"/>
              <a:chExt cx="297702" cy="797860"/>
            </a:xfrm>
          </p:grpSpPr>
          <p:grpSp>
            <p:nvGrpSpPr>
              <p:cNvPr id="239" name="Group 238">
                <a:extLst>
                  <a:ext uri="{FF2B5EF4-FFF2-40B4-BE49-F238E27FC236}">
                    <a16:creationId xmlns:a16="http://schemas.microsoft.com/office/drawing/2014/main" id="{1145CDE4-4BE3-4000-8D85-4F58389511C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47" name="Straight Connector 246">
                  <a:extLst>
                    <a:ext uri="{FF2B5EF4-FFF2-40B4-BE49-F238E27FC236}">
                      <a16:creationId xmlns:a16="http://schemas.microsoft.com/office/drawing/2014/main" id="{B9F80A7A-BB00-4867-9CE1-97C3A8DBD5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C37E3021-6558-423E-80E5-B756B2A50A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0" name="Group 239">
                <a:extLst>
                  <a:ext uri="{FF2B5EF4-FFF2-40B4-BE49-F238E27FC236}">
                    <a16:creationId xmlns:a16="http://schemas.microsoft.com/office/drawing/2014/main" id="{AA5731A1-048D-40F9-82DF-7F59D83C671A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45" name="Straight Connector 244">
                  <a:extLst>
                    <a:ext uri="{FF2B5EF4-FFF2-40B4-BE49-F238E27FC236}">
                      <a16:creationId xmlns:a16="http://schemas.microsoft.com/office/drawing/2014/main" id="{F9A4450F-513E-40F3-B085-02E7EDFCDF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Connector 245">
                  <a:extLst>
                    <a:ext uri="{FF2B5EF4-FFF2-40B4-BE49-F238E27FC236}">
                      <a16:creationId xmlns:a16="http://schemas.microsoft.com/office/drawing/2014/main" id="{752DBA56-2888-4A80-8228-5DFC2E3629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1" name="Group 240">
                <a:extLst>
                  <a:ext uri="{FF2B5EF4-FFF2-40B4-BE49-F238E27FC236}">
                    <a16:creationId xmlns:a16="http://schemas.microsoft.com/office/drawing/2014/main" id="{2FEB7A24-FA94-4614-A12D-71519003549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43" name="Straight Connector 242">
                  <a:extLst>
                    <a:ext uri="{FF2B5EF4-FFF2-40B4-BE49-F238E27FC236}">
                      <a16:creationId xmlns:a16="http://schemas.microsoft.com/office/drawing/2014/main" id="{33C7F3FC-6B2C-45BF-BD3B-D6CC5A8FD2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4" name="Straight Connector 243">
                  <a:extLst>
                    <a:ext uri="{FF2B5EF4-FFF2-40B4-BE49-F238E27FC236}">
                      <a16:creationId xmlns:a16="http://schemas.microsoft.com/office/drawing/2014/main" id="{F9DF3020-D010-4093-BF45-FF1726F696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2" name="Straight Connector 241">
                <a:extLst>
                  <a:ext uri="{FF2B5EF4-FFF2-40B4-BE49-F238E27FC236}">
                    <a16:creationId xmlns:a16="http://schemas.microsoft.com/office/drawing/2014/main" id="{E5E1BCFE-8A2E-4601-89A3-733DB185E43A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D3E4F261-0635-4300-9CD8-41E5CDEA5A87}"/>
                </a:ext>
              </a:extLst>
            </p:cNvPr>
            <p:cNvCxnSpPr>
              <a:cxnSpLocks/>
            </p:cNvCxnSpPr>
            <p:nvPr/>
          </p:nvCxnSpPr>
          <p:spPr>
            <a:xfrm>
              <a:off x="5710052" y="3515969"/>
              <a:ext cx="0" cy="1097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B38A8952-C166-46B8-9089-81E2C6CD4E43}"/>
                </a:ext>
              </a:extLst>
            </p:cNvPr>
            <p:cNvCxnSpPr>
              <a:cxnSpLocks/>
            </p:cNvCxnSpPr>
            <p:nvPr/>
          </p:nvCxnSpPr>
          <p:spPr>
            <a:xfrm>
              <a:off x="5638294" y="4310489"/>
              <a:ext cx="51770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939B5A21-4094-4E5C-9EF8-24322CA0B9D9}"/>
                    </a:ext>
                  </a:extLst>
                </p:cNvPr>
                <p:cNvSpPr/>
                <p:nvPr/>
              </p:nvSpPr>
              <p:spPr>
                <a:xfrm>
                  <a:off x="5851937" y="390978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939B5A21-4094-4E5C-9EF8-24322CA0B9D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1937" y="3909780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FC5E4A41-B652-4FDF-9E30-DAC70B420D74}"/>
                    </a:ext>
                  </a:extLst>
                </p:cNvPr>
                <p:cNvSpPr/>
                <p:nvPr/>
              </p:nvSpPr>
              <p:spPr>
                <a:xfrm>
                  <a:off x="3828352" y="3377040"/>
                  <a:ext cx="105233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a14:m>
                  <a:r>
                    <a:rPr lang="en-US" dirty="0"/>
                    <a:t>= 6 k</a:t>
                  </a:r>
                  <a:r>
                    <a:rPr lang="el-GR" dirty="0"/>
                    <a:t>Ω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49" name="Rectangle 148">
                  <a:extLst>
                    <a:ext uri="{FF2B5EF4-FFF2-40B4-BE49-F238E27FC236}">
                      <a16:creationId xmlns:a16="http://schemas.microsoft.com/office/drawing/2014/main" id="{FC5E4A41-B652-4FDF-9E30-DAC70B420D7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28352" y="3377040"/>
                  <a:ext cx="1052339" cy="369332"/>
                </a:xfrm>
                <a:prstGeom prst="rect">
                  <a:avLst/>
                </a:prstGeom>
                <a:blipFill>
                  <a:blip r:embed="rId3"/>
                  <a:stretch>
                    <a:fillRect t="-10000" r="-4046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0" name="Rectangle 149">
                  <a:extLst>
                    <a:ext uri="{FF2B5EF4-FFF2-40B4-BE49-F238E27FC236}">
                      <a16:creationId xmlns:a16="http://schemas.microsoft.com/office/drawing/2014/main" id="{192DD63B-F6C2-4375-8B20-E222EE0F26B2}"/>
                    </a:ext>
                  </a:extLst>
                </p:cNvPr>
                <p:cNvSpPr/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3" name="Rectangle 122">
                  <a:extLst>
                    <a:ext uri="{FF2B5EF4-FFF2-40B4-BE49-F238E27FC236}">
                      <a16:creationId xmlns:a16="http://schemas.microsoft.com/office/drawing/2014/main" id="{0263B968-1AB4-4A0F-915D-1532D27545E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8811" y="3599863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0" name="Rectangle 169">
                  <a:extLst>
                    <a:ext uri="{FF2B5EF4-FFF2-40B4-BE49-F238E27FC236}">
                      <a16:creationId xmlns:a16="http://schemas.microsoft.com/office/drawing/2014/main" id="{C3481CF4-E760-4A31-ADB5-D6D0D2083549}"/>
                    </a:ext>
                  </a:extLst>
                </p:cNvPr>
                <p:cNvSpPr/>
                <p:nvPr/>
              </p:nvSpPr>
              <p:spPr>
                <a:xfrm>
                  <a:off x="718253" y="3845357"/>
                  <a:ext cx="115999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/>
                          <m:t>= 15 </m:t>
                        </m:r>
                        <m:r>
                          <m:rPr>
                            <m:nor/>
                          </m:rPr>
                          <a:rPr lang="en-US" dirty="0"/>
                          <m:t>V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0" name="Rectangle 169">
                  <a:extLst>
                    <a:ext uri="{FF2B5EF4-FFF2-40B4-BE49-F238E27FC236}">
                      <a16:creationId xmlns:a16="http://schemas.microsoft.com/office/drawing/2014/main" id="{C3481CF4-E760-4A31-ADB5-D6D0D208354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8253" y="3845357"/>
                  <a:ext cx="1159997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6040459B-EB15-4419-BDCE-A964351FF386}"/>
                </a:ext>
              </a:extLst>
            </p:cNvPr>
            <p:cNvCxnSpPr/>
            <p:nvPr/>
          </p:nvCxnSpPr>
          <p:spPr>
            <a:xfrm>
              <a:off x="4971800" y="5094547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2" name="Group 171">
              <a:extLst>
                <a:ext uri="{FF2B5EF4-FFF2-40B4-BE49-F238E27FC236}">
                  <a16:creationId xmlns:a16="http://schemas.microsoft.com/office/drawing/2014/main" id="{167C90CC-3B92-408E-A8FE-794DF96BD79C}"/>
                </a:ext>
              </a:extLst>
            </p:cNvPr>
            <p:cNvGrpSpPr/>
            <p:nvPr/>
          </p:nvGrpSpPr>
          <p:grpSpPr>
            <a:xfrm>
              <a:off x="1984144" y="2732182"/>
              <a:ext cx="3753430" cy="2364471"/>
              <a:chOff x="1495046" y="2668386"/>
              <a:chExt cx="3753430" cy="2364471"/>
            </a:xfrm>
          </p:grpSpPr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235C4D63-B5CD-4296-BBCC-49CC02201CAE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53430" cy="2362365"/>
                <a:chOff x="-1462258" y="2775489"/>
                <a:chExt cx="3753430" cy="2362365"/>
              </a:xfrm>
            </p:grpSpPr>
            <p:grpSp>
              <p:nvGrpSpPr>
                <p:cNvPr id="231" name="Group 230">
                  <a:extLst>
                    <a:ext uri="{FF2B5EF4-FFF2-40B4-BE49-F238E27FC236}">
                      <a16:creationId xmlns:a16="http://schemas.microsoft.com/office/drawing/2014/main" id="{0B8A8B67-2564-4096-B1C9-5C14C2016049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404931" y="3555977"/>
                  <a:ext cx="758176" cy="977280"/>
                  <a:chOff x="9155684" y="3428999"/>
                  <a:chExt cx="758176" cy="977280"/>
                </a:xfrm>
              </p:grpSpPr>
              <p:cxnSp>
                <p:nvCxnSpPr>
                  <p:cNvPr id="234" name="Straight Connector 233">
                    <a:extLst>
                      <a:ext uri="{FF2B5EF4-FFF2-40B4-BE49-F238E27FC236}">
                        <a16:creationId xmlns:a16="http://schemas.microsoft.com/office/drawing/2014/main" id="{7E54C7F7-25E5-4F04-B659-851A46379AF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9199003" y="3385681"/>
                    <a:ext cx="0" cy="8663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5" name="Straight Connector 234">
                    <a:extLst>
                      <a:ext uri="{FF2B5EF4-FFF2-40B4-BE49-F238E27FC236}">
                        <a16:creationId xmlns:a16="http://schemas.microsoft.com/office/drawing/2014/main" id="{DE9E5DDE-3F33-43B4-B717-20E724C2C6C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6" name="Straight Arrow Connector 235">
                    <a:extLst>
                      <a:ext uri="{FF2B5EF4-FFF2-40B4-BE49-F238E27FC236}">
                        <a16:creationId xmlns:a16="http://schemas.microsoft.com/office/drawing/2014/main" id="{639C4F92-B66D-435A-853D-941E79742EB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7" name="Straight Connector 236">
                    <a:extLst>
                      <a:ext uri="{FF2B5EF4-FFF2-40B4-BE49-F238E27FC236}">
                        <a16:creationId xmlns:a16="http://schemas.microsoft.com/office/drawing/2014/main" id="{EF3AA79C-747A-48FB-9197-A0B30660670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8" name="Straight Connector 237">
                    <a:extLst>
                      <a:ext uri="{FF2B5EF4-FFF2-40B4-BE49-F238E27FC236}">
                        <a16:creationId xmlns:a16="http://schemas.microsoft.com/office/drawing/2014/main" id="{DF9871A0-7D44-4593-A2CE-07AEBCE69B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A8C57886-D895-4B89-AA4D-1C2197CBF4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3558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352A95A2-359C-4170-92DD-C4E76D7AB8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D62BF5FA-5262-4084-946A-2EBA4193BF1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221" name="Group 220">
                  <a:extLst>
                    <a:ext uri="{FF2B5EF4-FFF2-40B4-BE49-F238E27FC236}">
                      <a16:creationId xmlns:a16="http://schemas.microsoft.com/office/drawing/2014/main" id="{E126DBE7-F6FA-4EA0-B1E6-5BB07A838C10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229" name="Straight Connector 228">
                    <a:extLst>
                      <a:ext uri="{FF2B5EF4-FFF2-40B4-BE49-F238E27FC236}">
                        <a16:creationId xmlns:a16="http://schemas.microsoft.com/office/drawing/2014/main" id="{63111144-2261-49FA-87BA-9D619BC04E0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0" name="Straight Connector 229">
                    <a:extLst>
                      <a:ext uri="{FF2B5EF4-FFF2-40B4-BE49-F238E27FC236}">
                        <a16:creationId xmlns:a16="http://schemas.microsoft.com/office/drawing/2014/main" id="{F7BD5116-210A-40C5-9407-1FA2970D0D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2" name="Group 221">
                  <a:extLst>
                    <a:ext uri="{FF2B5EF4-FFF2-40B4-BE49-F238E27FC236}">
                      <a16:creationId xmlns:a16="http://schemas.microsoft.com/office/drawing/2014/main" id="{AE27DD2A-D6B8-49AA-99FF-00D263490DE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27" name="Straight Connector 226">
                    <a:extLst>
                      <a:ext uri="{FF2B5EF4-FFF2-40B4-BE49-F238E27FC236}">
                        <a16:creationId xmlns:a16="http://schemas.microsoft.com/office/drawing/2014/main" id="{341FD55F-2799-4DEE-BD65-24DC4D1403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8" name="Straight Connector 227">
                    <a:extLst>
                      <a:ext uri="{FF2B5EF4-FFF2-40B4-BE49-F238E27FC236}">
                        <a16:creationId xmlns:a16="http://schemas.microsoft.com/office/drawing/2014/main" id="{869D434E-79EE-46FC-B342-8755960B6C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3" name="Group 222">
                  <a:extLst>
                    <a:ext uri="{FF2B5EF4-FFF2-40B4-BE49-F238E27FC236}">
                      <a16:creationId xmlns:a16="http://schemas.microsoft.com/office/drawing/2014/main" id="{17886951-2A8C-4FBA-97B8-CF125785917F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25" name="Straight Connector 224">
                    <a:extLst>
                      <a:ext uri="{FF2B5EF4-FFF2-40B4-BE49-F238E27FC236}">
                        <a16:creationId xmlns:a16="http://schemas.microsoft.com/office/drawing/2014/main" id="{4AD4C64B-2A45-4F91-9D0D-677548EB42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6" name="Straight Connector 225">
                    <a:extLst>
                      <a:ext uri="{FF2B5EF4-FFF2-40B4-BE49-F238E27FC236}">
                        <a16:creationId xmlns:a16="http://schemas.microsoft.com/office/drawing/2014/main" id="{E4368C42-86CB-4B1E-82A4-18E5C72813F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A588AA90-5369-423B-AF03-932A96D2DA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8" name="Straight Connector 217">
                <a:extLst>
                  <a:ext uri="{FF2B5EF4-FFF2-40B4-BE49-F238E27FC236}">
                    <a16:creationId xmlns:a16="http://schemas.microsoft.com/office/drawing/2014/main" id="{DE925D2C-BEA5-4552-ACAD-84941F4291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4990" y="2669526"/>
                <a:ext cx="7898" cy="116214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>
                <a:extLst>
                  <a:ext uri="{FF2B5EF4-FFF2-40B4-BE49-F238E27FC236}">
                    <a16:creationId xmlns:a16="http://schemas.microsoft.com/office/drawing/2014/main" id="{482271C3-9736-428A-A6AF-F87D4BB7F7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>
                <a:extLst>
                  <a:ext uri="{FF2B5EF4-FFF2-40B4-BE49-F238E27FC236}">
                    <a16:creationId xmlns:a16="http://schemas.microsoft.com/office/drawing/2014/main" id="{1AAD2C5B-961F-475E-8E0F-3601D603EF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7C6B38CE-4B35-4F69-9162-71A8E42B20C3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210" name="Group 209">
                <a:extLst>
                  <a:ext uri="{FF2B5EF4-FFF2-40B4-BE49-F238E27FC236}">
                    <a16:creationId xmlns:a16="http://schemas.microsoft.com/office/drawing/2014/main" id="{989543EE-6A1E-41D1-94AB-AF2682537CD7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2359DD01-8BA3-4099-81A7-75352B8847B8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5" name="Straight Connector 214">
                  <a:extLst>
                    <a:ext uri="{FF2B5EF4-FFF2-40B4-BE49-F238E27FC236}">
                      <a16:creationId xmlns:a16="http://schemas.microsoft.com/office/drawing/2014/main" id="{9CCDCC06-3B8C-4AEE-9435-5951484B82B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1" name="Group 210">
                <a:extLst>
                  <a:ext uri="{FF2B5EF4-FFF2-40B4-BE49-F238E27FC236}">
                    <a16:creationId xmlns:a16="http://schemas.microsoft.com/office/drawing/2014/main" id="{465463CD-A009-432D-B361-DAC45983E9F1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6E186705-2A9F-413F-824B-9BFE7E4360DD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>
                  <a:extLst>
                    <a:ext uri="{FF2B5EF4-FFF2-40B4-BE49-F238E27FC236}">
                      <a16:creationId xmlns:a16="http://schemas.microsoft.com/office/drawing/2014/main" id="{D3B14C87-7A91-4F27-8598-F49B77A4B622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DCF3A88E-41A1-47DD-B930-9C6A55555F48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4114862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132AB3CA-78FF-426A-8FC4-8E46FF5A1252}"/>
                </a:ext>
              </a:extLst>
            </p:cNvPr>
            <p:cNvGrpSpPr/>
            <p:nvPr/>
          </p:nvGrpSpPr>
          <p:grpSpPr>
            <a:xfrm>
              <a:off x="3062232" y="4699477"/>
              <a:ext cx="373658" cy="217606"/>
              <a:chOff x="1360627" y="3631962"/>
              <a:chExt cx="373658" cy="217606"/>
            </a:xfrm>
          </p:grpSpPr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B071A88F-2D43-496E-AB61-D02D4049AA1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08" name="Straight Connector 207">
                  <a:extLst>
                    <a:ext uri="{FF2B5EF4-FFF2-40B4-BE49-F238E27FC236}">
                      <a16:creationId xmlns:a16="http://schemas.microsoft.com/office/drawing/2014/main" id="{1D398C03-FBE5-4BC5-B5EC-BBCB8590322C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>
                  <a:extLst>
                    <a:ext uri="{FF2B5EF4-FFF2-40B4-BE49-F238E27FC236}">
                      <a16:creationId xmlns:a16="http://schemas.microsoft.com/office/drawing/2014/main" id="{F4D29B43-559A-478B-859C-58DF87D78977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601403C8-C56F-47E2-ACFC-FDB8AD9DF06E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06" name="Straight Connector 205">
                  <a:extLst>
                    <a:ext uri="{FF2B5EF4-FFF2-40B4-BE49-F238E27FC236}">
                      <a16:creationId xmlns:a16="http://schemas.microsoft.com/office/drawing/2014/main" id="{B68FA114-A9E9-478F-8549-27BBECFC76AB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" name="Straight Connector 206">
                  <a:extLst>
                    <a:ext uri="{FF2B5EF4-FFF2-40B4-BE49-F238E27FC236}">
                      <a16:creationId xmlns:a16="http://schemas.microsoft.com/office/drawing/2014/main" id="{22FA511B-E783-425D-AA7F-5108E65F38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8DCFDCAC-EF47-4136-BD06-9B148939863C}"/>
                </a:ext>
              </a:extLst>
            </p:cNvPr>
            <p:cNvGrpSpPr/>
            <p:nvPr/>
          </p:nvGrpSpPr>
          <p:grpSpPr>
            <a:xfrm>
              <a:off x="4788920" y="5367316"/>
              <a:ext cx="365760" cy="128268"/>
              <a:chOff x="1360627" y="3631962"/>
              <a:chExt cx="365760" cy="128268"/>
            </a:xfrm>
          </p:grpSpPr>
          <p:grpSp>
            <p:nvGrpSpPr>
              <p:cNvPr id="200" name="Group 199">
                <a:extLst>
                  <a:ext uri="{FF2B5EF4-FFF2-40B4-BE49-F238E27FC236}">
                    <a16:creationId xmlns:a16="http://schemas.microsoft.com/office/drawing/2014/main" id="{B9B80BAC-D911-49BB-8401-73433578031D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202" name="Straight Connector 201">
                  <a:extLst>
                    <a:ext uri="{FF2B5EF4-FFF2-40B4-BE49-F238E27FC236}">
                      <a16:creationId xmlns:a16="http://schemas.microsoft.com/office/drawing/2014/main" id="{7A1B4E1A-2866-4D40-A9EA-10DEEE4E1268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Straight Connector 202">
                  <a:extLst>
                    <a:ext uri="{FF2B5EF4-FFF2-40B4-BE49-F238E27FC236}">
                      <a16:creationId xmlns:a16="http://schemas.microsoft.com/office/drawing/2014/main" id="{4D8BBA14-EE57-4519-AD8D-BBD641BDF6B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1" name="Straight Connector 200">
                <a:extLst>
                  <a:ext uri="{FF2B5EF4-FFF2-40B4-BE49-F238E27FC236}">
                    <a16:creationId xmlns:a16="http://schemas.microsoft.com/office/drawing/2014/main" id="{EBA599FF-427A-4D8E-A3CC-FE294048A9ED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C38D89CA-5A23-4B8B-A3F9-40F9E793CC78}"/>
                    </a:ext>
                  </a:extLst>
                </p:cNvPr>
                <p:cNvSpPr/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059C3259-3D4F-4030-8C26-69D29B84BCC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5791" y="4441271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CC04C162-FB7D-441E-B123-EA2E25CA07DC}"/>
                    </a:ext>
                  </a:extLst>
                </p:cNvPr>
                <p:cNvSpPr/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4" name="Rectangle 153">
                  <a:extLst>
                    <a:ext uri="{FF2B5EF4-FFF2-40B4-BE49-F238E27FC236}">
                      <a16:creationId xmlns:a16="http://schemas.microsoft.com/office/drawing/2014/main" id="{4108DA76-3207-416F-9A20-D26EDFBCA4A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4042" y="402253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EC5FBA9C-C62B-474D-BCBF-721A12B8B0E6}"/>
                    </a:ext>
                  </a:extLst>
                </p:cNvPr>
                <p:cNvSpPr/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55" name="Rectangle 154">
                  <a:extLst>
                    <a:ext uri="{FF2B5EF4-FFF2-40B4-BE49-F238E27FC236}">
                      <a16:creationId xmlns:a16="http://schemas.microsoft.com/office/drawing/2014/main" id="{4BF79FDA-2D3D-4570-B98B-0BB5A93120E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5241" y="4738546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C250BDCC-1EE8-431A-AE60-05BC37E8CB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050" y="3936854"/>
              <a:ext cx="0" cy="7648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BE93B957-5759-4367-AC17-90C792063D2B}"/>
                    </a:ext>
                  </a:extLst>
                </p:cNvPr>
                <p:cNvSpPr/>
                <p:nvPr/>
              </p:nvSpPr>
              <p:spPr>
                <a:xfrm>
                  <a:off x="1896173" y="4625937"/>
                  <a:ext cx="1199431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𝑏𝑏</m:t>
                            </m:r>
                          </m:sub>
                        </m:s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=12 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oMath>
                    </m:oMathPara>
                  </a14:m>
                  <a:endParaRPr lang="en-US" sz="1600" dirty="0"/>
                </a:p>
              </p:txBody>
            </p:sp>
          </mc:Choice>
          <mc:Fallback xmlns="">
            <p:sp>
              <p:nvSpPr>
                <p:cNvPr id="190" name="Rectangle 189">
                  <a:extLst>
                    <a:ext uri="{FF2B5EF4-FFF2-40B4-BE49-F238E27FC236}">
                      <a16:creationId xmlns:a16="http://schemas.microsoft.com/office/drawing/2014/main" id="{BE93B957-5759-4367-AC17-90C792063D2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96173" y="4625937"/>
                  <a:ext cx="1199431" cy="338554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A4613485-5B06-4644-A75A-2B102388ADE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737574" y="5025007"/>
              <a:ext cx="3016" cy="752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Arrow Connector 193">
              <a:extLst>
                <a:ext uri="{FF2B5EF4-FFF2-40B4-BE49-F238E27FC236}">
                  <a16:creationId xmlns:a16="http://schemas.microsoft.com/office/drawing/2014/main" id="{DBF622AB-A1A7-4B81-BD1D-EED22C8D3655}"/>
                </a:ext>
              </a:extLst>
            </p:cNvPr>
            <p:cNvCxnSpPr/>
            <p:nvPr/>
          </p:nvCxnSpPr>
          <p:spPr>
            <a:xfrm>
              <a:off x="4108642" y="4213917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8A494C35-1470-4F5A-8E3C-CA8B8DBADC03}"/>
                    </a:ext>
                  </a:extLst>
                </p:cNvPr>
                <p:cNvSpPr/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2" name="Rectangle 171">
                  <a:extLst>
                    <a:ext uri="{FF2B5EF4-FFF2-40B4-BE49-F238E27FC236}">
                      <a16:creationId xmlns:a16="http://schemas.microsoft.com/office/drawing/2014/main" id="{2D6CB3E0-BB5A-4E35-A81D-EC31A97208E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69948" y="4477674"/>
                  <a:ext cx="435696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6" name="Straight Arrow Connector 195">
              <a:extLst>
                <a:ext uri="{FF2B5EF4-FFF2-40B4-BE49-F238E27FC236}">
                  <a16:creationId xmlns:a16="http://schemas.microsoft.com/office/drawing/2014/main" id="{B6C612B1-5599-45CE-A109-1334B04D0523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247982" y="3168838"/>
              <a:ext cx="45954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673F0836-417B-41FE-A496-BD55414A7198}"/>
                    </a:ext>
                  </a:extLst>
                </p:cNvPr>
                <p:cNvSpPr/>
                <p:nvPr/>
              </p:nvSpPr>
              <p:spPr>
                <a:xfrm>
                  <a:off x="5130012" y="2873882"/>
                  <a:ext cx="43172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673F0836-417B-41FE-A496-BD55414A719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30012" y="2873882"/>
                  <a:ext cx="431721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8" name="Rectangle 197">
                  <a:extLst>
                    <a:ext uri="{FF2B5EF4-FFF2-40B4-BE49-F238E27FC236}">
                      <a16:creationId xmlns:a16="http://schemas.microsoft.com/office/drawing/2014/main" id="{86462778-1FB9-48C7-8177-BC00A9F4FC56}"/>
                    </a:ext>
                  </a:extLst>
                </p:cNvPr>
                <p:cNvSpPr/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75" name="Rectangle 174">
                  <a:extLst>
                    <a:ext uri="{FF2B5EF4-FFF2-40B4-BE49-F238E27FC236}">
                      <a16:creationId xmlns:a16="http://schemas.microsoft.com/office/drawing/2014/main" id="{96720CE5-D77F-47D9-B154-AB1FDD9638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4494" y="4173840"/>
                  <a:ext cx="440057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9" name="Straight Arrow Connector 198">
              <a:extLst>
                <a:ext uri="{FF2B5EF4-FFF2-40B4-BE49-F238E27FC236}">
                  <a16:creationId xmlns:a16="http://schemas.microsoft.com/office/drawing/2014/main" id="{785F95C1-C582-4087-BE9F-0B66BAA266F6}"/>
                </a:ext>
              </a:extLst>
            </p:cNvPr>
            <p:cNvCxnSpPr>
              <a:cxnSpLocks/>
            </p:cNvCxnSpPr>
            <p:nvPr/>
          </p:nvCxnSpPr>
          <p:spPr>
            <a:xfrm>
              <a:off x="5501053" y="4513446"/>
              <a:ext cx="0" cy="3971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1" name="Rectangle 260">
                <a:extLst>
                  <a:ext uri="{FF2B5EF4-FFF2-40B4-BE49-F238E27FC236}">
                    <a16:creationId xmlns:a16="http://schemas.microsoft.com/office/drawing/2014/main" id="{32104982-2F4C-437D-A064-0CFCF0263EDB}"/>
                  </a:ext>
                </a:extLst>
              </p:cNvPr>
              <p:cNvSpPr/>
              <p:nvPr/>
            </p:nvSpPr>
            <p:spPr>
              <a:xfrm>
                <a:off x="5190664" y="4844910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1 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1" name="Rectangle 260">
                <a:extLst>
                  <a:ext uri="{FF2B5EF4-FFF2-40B4-BE49-F238E27FC236}">
                    <a16:creationId xmlns:a16="http://schemas.microsoft.com/office/drawing/2014/main" id="{32104982-2F4C-437D-A064-0CFCF0263E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0664" y="4844910"/>
                <a:ext cx="700833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2" name="Straight Connector 261">
            <a:extLst>
              <a:ext uri="{FF2B5EF4-FFF2-40B4-BE49-F238E27FC236}">
                <a16:creationId xmlns:a16="http://schemas.microsoft.com/office/drawing/2014/main" id="{2F3AB1BD-707E-4640-B54C-68498C7D35A2}"/>
              </a:ext>
            </a:extLst>
          </p:cNvPr>
          <p:cNvCxnSpPr>
            <a:cxnSpLocks/>
          </p:cNvCxnSpPr>
          <p:nvPr/>
        </p:nvCxnSpPr>
        <p:spPr>
          <a:xfrm>
            <a:off x="5093420" y="3072467"/>
            <a:ext cx="0" cy="8229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Title 1">
            <a:extLst>
              <a:ext uri="{FF2B5EF4-FFF2-40B4-BE49-F238E27FC236}">
                <a16:creationId xmlns:a16="http://schemas.microsoft.com/office/drawing/2014/main" id="{6BF845B7-40BD-4A0C-9E6C-D39FFD287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1"/>
            <a:ext cx="10668000" cy="1261982"/>
          </a:xfrm>
        </p:spPr>
        <p:txBody>
          <a:bodyPr>
            <a:normAutofit/>
          </a:bodyPr>
          <a:lstStyle/>
          <a:p>
            <a:r>
              <a:rPr lang="en-US" sz="4000" dirty="0"/>
              <a:t>Practice Problem 1</a:t>
            </a:r>
            <a:br>
              <a:rPr lang="en-US" sz="4000" dirty="0"/>
            </a:br>
            <a:r>
              <a:rPr lang="en-US" sz="4000" dirty="0"/>
              <a:t>Common Emitter Amplifier Circuit</a:t>
            </a: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35900F77-EAA4-4E37-B9CF-ECCE4BBA86DF}"/>
              </a:ext>
            </a:extLst>
          </p:cNvPr>
          <p:cNvSpPr txBox="1">
            <a:spLocks/>
          </p:cNvSpPr>
          <p:nvPr/>
        </p:nvSpPr>
        <p:spPr>
          <a:xfrm>
            <a:off x="6142104" y="2244584"/>
            <a:ext cx="5896982" cy="4886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Find the emitter voltage</a:t>
            </a:r>
          </a:p>
          <a:p>
            <a:pPr marL="0" indent="0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Content Placeholder 2">
                <a:extLst>
                  <a:ext uri="{FF2B5EF4-FFF2-40B4-BE49-F238E27FC236}">
                    <a16:creationId xmlns:a16="http://schemas.microsoft.com/office/drawing/2014/main" id="{066CB209-A69D-458E-8405-4C3357E8096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07983" y="3109844"/>
                <a:ext cx="4758857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10.96 </m:t>
                          </m:r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𝑚𝐴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1 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92" name="Content Placeholder 2">
                <a:extLst>
                  <a:ext uri="{FF2B5EF4-FFF2-40B4-BE49-F238E27FC236}">
                    <a16:creationId xmlns:a16="http://schemas.microsoft.com/office/drawing/2014/main" id="{066CB209-A69D-458E-8405-4C3357E809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7983" y="3109844"/>
                <a:ext cx="4758857" cy="551938"/>
              </a:xfrm>
              <a:prstGeom prst="rect">
                <a:avLst/>
              </a:prstGeom>
              <a:blipFill>
                <a:blip r:embed="rId17"/>
                <a:stretch>
                  <a:fillRect l="-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Content Placeholder 2">
                <a:extLst>
                  <a:ext uri="{FF2B5EF4-FFF2-40B4-BE49-F238E27FC236}">
                    <a16:creationId xmlns:a16="http://schemas.microsoft.com/office/drawing/2014/main" id="{6DCC6625-39B2-4C40-A6DB-42192BF4504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06415" y="3717686"/>
                <a:ext cx="4758857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10.96 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93" name="Content Placeholder 2">
                <a:extLst>
                  <a:ext uri="{FF2B5EF4-FFF2-40B4-BE49-F238E27FC236}">
                    <a16:creationId xmlns:a16="http://schemas.microsoft.com/office/drawing/2014/main" id="{6DCC6625-39B2-4C40-A6DB-42192BF450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6415" y="3717686"/>
                <a:ext cx="4758857" cy="551938"/>
              </a:xfrm>
              <a:prstGeom prst="rect">
                <a:avLst/>
              </a:prstGeom>
              <a:blipFill>
                <a:blip r:embed="rId18"/>
                <a:stretch>
                  <a:fillRect l="-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D8282038-7AE2-4B99-B686-97727C7D5CB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68146" y="4289306"/>
                <a:ext cx="4758857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11 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87" name="Content Placeholder 2">
                <a:extLst>
                  <a:ext uri="{FF2B5EF4-FFF2-40B4-BE49-F238E27FC236}">
                    <a16:creationId xmlns:a16="http://schemas.microsoft.com/office/drawing/2014/main" id="{D8282038-7AE2-4B99-B686-97727C7D5C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8146" y="4289306"/>
                <a:ext cx="4758857" cy="551938"/>
              </a:xfrm>
              <a:prstGeom prst="rect">
                <a:avLst/>
              </a:prstGeom>
              <a:blipFill>
                <a:blip r:embed="rId19"/>
                <a:stretch>
                  <a:fillRect l="-3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8" name="Content Placeholder 2">
                <a:extLst>
                  <a:ext uri="{FF2B5EF4-FFF2-40B4-BE49-F238E27FC236}">
                    <a16:creationId xmlns:a16="http://schemas.microsoft.com/office/drawing/2014/main" id="{B4505698-298A-401B-984D-986ED3C9792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68145" y="5039762"/>
                <a:ext cx="4758857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𝑜𝑛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88" name="Content Placeholder 2">
                <a:extLst>
                  <a:ext uri="{FF2B5EF4-FFF2-40B4-BE49-F238E27FC236}">
                    <a16:creationId xmlns:a16="http://schemas.microsoft.com/office/drawing/2014/main" id="{B4505698-298A-401B-984D-986ED3C979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8145" y="5039762"/>
                <a:ext cx="4758857" cy="551938"/>
              </a:xfrm>
              <a:prstGeom prst="rect">
                <a:avLst/>
              </a:prstGeom>
              <a:blipFill>
                <a:blip r:embed="rId20"/>
                <a:stretch>
                  <a:fillRect l="-3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Content Placeholder 2">
                <a:extLst>
                  <a:ext uri="{FF2B5EF4-FFF2-40B4-BE49-F238E27FC236}">
                    <a16:creationId xmlns:a16="http://schemas.microsoft.com/office/drawing/2014/main" id="{1D59C793-4D1F-471C-99BB-797EB8D677E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240458" y="5571216"/>
                <a:ext cx="4758857" cy="5519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11.7 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94" name="Content Placeholder 2">
                <a:extLst>
                  <a:ext uri="{FF2B5EF4-FFF2-40B4-BE49-F238E27FC236}">
                    <a16:creationId xmlns:a16="http://schemas.microsoft.com/office/drawing/2014/main" id="{1D59C793-4D1F-471C-99BB-797EB8D677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0458" y="5571216"/>
                <a:ext cx="4758857" cy="551938"/>
              </a:xfrm>
              <a:prstGeom prst="rect">
                <a:avLst/>
              </a:prstGeom>
              <a:blipFill>
                <a:blip r:embed="rId21"/>
                <a:stretch>
                  <a:fillRect l="-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617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93" grpId="0"/>
      <p:bldP spid="87" grpId="0"/>
      <p:bldP spid="88" grpId="0"/>
      <p:bldP spid="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9788A-5DFC-4D9F-8639-89AA077F5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1D4E5-D264-4697-A8ED-13A9A0C53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140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Practice Problem 2</a:t>
            </a:r>
            <a:br>
              <a:rPr lang="en-US" dirty="0"/>
            </a:br>
            <a:r>
              <a:rPr lang="en-US" dirty="0"/>
              <a:t>Common Collector Amplifier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7422"/>
            <a:ext cx="10515600" cy="11300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E</a:t>
            </a:r>
            <a:r>
              <a:rPr lang="en-US" dirty="0"/>
              <a:t> = 20 mA. The transistor has </a:t>
            </a:r>
            <a:r>
              <a:rPr lang="el-GR" dirty="0"/>
              <a:t>β</a:t>
            </a:r>
            <a:r>
              <a:rPr lang="en-US" dirty="0"/>
              <a:t> = 99.  Make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-5 V, and make the current through R</a:t>
            </a:r>
            <a:r>
              <a:rPr lang="en-US" baseline="-25000" dirty="0"/>
              <a:t>1</a:t>
            </a:r>
            <a:r>
              <a:rPr lang="en-US" dirty="0"/>
              <a:t> equal ten times the base current.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793B27E-6873-4EEC-87E0-61754F0CCD72}"/>
              </a:ext>
            </a:extLst>
          </p:cNvPr>
          <p:cNvGrpSpPr/>
          <p:nvPr/>
        </p:nvGrpSpPr>
        <p:grpSpPr>
          <a:xfrm>
            <a:off x="575051" y="3253246"/>
            <a:ext cx="6556149" cy="3211656"/>
            <a:chOff x="675412" y="2965307"/>
            <a:chExt cx="6556149" cy="3211656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85781" y="2965307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07711" y="4769807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84204" y="4513419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84204" y="4513419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24509" y="324465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24509" y="324465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9836" r="-4396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34649" y="577592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41884" y="348867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47477" y="577317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51487" y="296795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02449" y="342239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1969329" y="296530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82329" y="430983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782511" y="413303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61431" y="435063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56263" y="604869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17307" y="478970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11413" y="515187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195420" y="430983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18877" y="296795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39362" y="390199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36193" y="501086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693" y="549213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26356" y="429980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24072" y="430111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771982" y="477530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1982" y="4775305"/>
                  <a:ext cx="488403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22104" y="492659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3386" y="558181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3359" y="4426916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3359" y="4426916"/>
                  <a:ext cx="47468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673769" y="472408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21061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Practice Problem 2</a:t>
            </a:r>
            <a:br>
              <a:rPr lang="en-US" dirty="0"/>
            </a:br>
            <a:r>
              <a:rPr lang="en-US" dirty="0"/>
              <a:t>Common Collector Amplifier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7422"/>
            <a:ext cx="10515600" cy="11300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values for the resistors to bias the circuit so that I</a:t>
            </a:r>
            <a:r>
              <a:rPr lang="en-US" baseline="-25000" dirty="0"/>
              <a:t>E</a:t>
            </a:r>
            <a:r>
              <a:rPr lang="en-US" dirty="0"/>
              <a:t> = 20 mA. The transistor has </a:t>
            </a:r>
            <a:r>
              <a:rPr lang="el-GR" dirty="0"/>
              <a:t>β</a:t>
            </a:r>
            <a:r>
              <a:rPr lang="en-US" dirty="0"/>
              <a:t> = 99.  Make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-5 V, and make the current through R</a:t>
            </a:r>
            <a:r>
              <a:rPr lang="en-US" baseline="-25000" dirty="0"/>
              <a:t>1</a:t>
            </a:r>
            <a:r>
              <a:rPr lang="en-US" dirty="0"/>
              <a:t> equal ten times the base current.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793B27E-6873-4EEC-87E0-61754F0CCD72}"/>
              </a:ext>
            </a:extLst>
          </p:cNvPr>
          <p:cNvGrpSpPr/>
          <p:nvPr/>
        </p:nvGrpSpPr>
        <p:grpSpPr>
          <a:xfrm>
            <a:off x="575051" y="3253246"/>
            <a:ext cx="6556149" cy="3211656"/>
            <a:chOff x="675412" y="2965307"/>
            <a:chExt cx="6556149" cy="3211656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85781" y="2965307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07711" y="4769807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03599" y="4717893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84204" y="4513419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84204" y="4513419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724509" y="3244653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24509" y="3244653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5745" y="428913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5412" y="4064492"/>
                  <a:ext cx="1107098" cy="369332"/>
                </a:xfrm>
                <a:prstGeom prst="rect">
                  <a:avLst/>
                </a:prstGeom>
                <a:blipFill>
                  <a:blip r:embed="rId6"/>
                  <a:stretch>
                    <a:fillRect t="-9836" r="-4396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34649" y="577592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241884" y="3488677"/>
              <a:ext cx="1145196" cy="1742595"/>
              <a:chOff x="8980594" y="3428997"/>
              <a:chExt cx="1145196" cy="17425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8938193" y="4510557"/>
                <a:ext cx="1313953" cy="81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47477" y="577317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51487" y="296795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91D26DE-FBDC-4F02-AA51-800B409CE14F}"/>
                </a:ext>
              </a:extLst>
            </p:cNvPr>
            <p:cNvGrpSpPr/>
            <p:nvPr/>
          </p:nvGrpSpPr>
          <p:grpSpPr>
            <a:xfrm rot="16200000">
              <a:off x="4002449" y="3422393"/>
              <a:ext cx="660991" cy="298206"/>
              <a:chOff x="9391502" y="3838294"/>
              <a:chExt cx="660991" cy="298206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34E42310-758D-4EBC-BD1B-DF7830649B1E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5809B9AA-93A0-45F8-81A4-E77FD0D2FE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D9B0F568-28A4-40D5-A98B-CE150252BB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A8B43EF7-FA1F-445B-9540-C417479D92D3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8" name="Straight Connector 97">
                  <a:extLst>
                    <a:ext uri="{FF2B5EF4-FFF2-40B4-BE49-F238E27FC236}">
                      <a16:creationId xmlns:a16="http://schemas.microsoft.com/office/drawing/2014/main" id="{D28F018B-7EC4-4E46-9BF7-E51507E1EF3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D00D4C5C-D61E-4AD5-B08D-5441B74F0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80DC4F4A-CE1F-4940-B74A-4D1DE5F0D277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96" name="Straight Connector 95">
                  <a:extLst>
                    <a:ext uri="{FF2B5EF4-FFF2-40B4-BE49-F238E27FC236}">
                      <a16:creationId xmlns:a16="http://schemas.microsoft.com/office/drawing/2014/main" id="{E43850A4-8551-496A-AAF7-83B3E95792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>
                  <a:extLst>
                    <a:ext uri="{FF2B5EF4-FFF2-40B4-BE49-F238E27FC236}">
                      <a16:creationId xmlns:a16="http://schemas.microsoft.com/office/drawing/2014/main" id="{31C668B5-1525-4E19-BC2B-14C0BB1EF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BAAB1196-CE07-4004-BA97-2AC1EBDE37CC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1969329" y="296530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82329" y="4309833"/>
              <a:ext cx="638454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782511" y="413303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61431" y="435063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56263" y="604869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7156" y="3850280"/>
                  <a:ext cx="4106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17307" y="478970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11413" y="515187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195420" y="430983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6907" y="4852680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0075" y="4701816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5FC3FA3-65BE-47A2-8246-6B73C4E81862}"/>
                </a:ext>
              </a:extLst>
            </p:cNvPr>
            <p:cNvCxnSpPr/>
            <p:nvPr/>
          </p:nvCxnSpPr>
          <p:spPr>
            <a:xfrm>
              <a:off x="4318877" y="2967952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9BC7E08E-0510-422C-83B2-9CB7E6A92A17}"/>
                </a:ext>
              </a:extLst>
            </p:cNvPr>
            <p:cNvCxnSpPr>
              <a:cxnSpLocks/>
            </p:cNvCxnSpPr>
            <p:nvPr/>
          </p:nvCxnSpPr>
          <p:spPr>
            <a:xfrm>
              <a:off x="4339362" y="3901992"/>
              <a:ext cx="0" cy="9327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 rot="16200000">
              <a:off x="4036193" y="5010865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8CA96B4B-1A79-42C0-9829-A86FCC208377}"/>
                </a:ext>
              </a:extLst>
            </p:cNvPr>
            <p:cNvCxnSpPr>
              <a:cxnSpLocks/>
            </p:cNvCxnSpPr>
            <p:nvPr/>
          </p:nvCxnSpPr>
          <p:spPr>
            <a:xfrm>
              <a:off x="4372693" y="5492132"/>
              <a:ext cx="0" cy="2810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C06FF0D-C6B0-417C-A732-4C7615E7D06E}"/>
                </a:ext>
              </a:extLst>
            </p:cNvPr>
            <p:cNvCxnSpPr/>
            <p:nvPr/>
          </p:nvCxnSpPr>
          <p:spPr>
            <a:xfrm rot="5400000" flipH="1">
              <a:off x="3826356" y="4299801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3F208530-7886-4408-8F9A-A3763B2DF38D}"/>
                </a:ext>
              </a:extLst>
            </p:cNvPr>
            <p:cNvCxnSpPr/>
            <p:nvPr/>
          </p:nvCxnSpPr>
          <p:spPr>
            <a:xfrm rot="5400000" flipH="1">
              <a:off x="3724072" y="4301113"/>
              <a:ext cx="228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771982" y="4775305"/>
                  <a:ext cx="48840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1982" y="4775305"/>
                  <a:ext cx="488403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22104" y="492659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83386" y="558181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20311" y="5061067"/>
                  <a:ext cx="504562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3359" y="4426916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3359" y="4426916"/>
                  <a:ext cx="474682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673769" y="472408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D6A6CB3C-B3A5-4093-9541-456EC4712F4F}"/>
              </a:ext>
            </a:extLst>
          </p:cNvPr>
          <p:cNvSpPr txBox="1">
            <a:spLocks/>
          </p:cNvSpPr>
          <p:nvPr/>
        </p:nvSpPr>
        <p:spPr>
          <a:xfrm>
            <a:off x="6395415" y="2855576"/>
            <a:ext cx="5145200" cy="4592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Calculate the emitter resistance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Content Placeholder 2">
                <a:extLst>
                  <a:ext uri="{FF2B5EF4-FFF2-40B4-BE49-F238E27FC236}">
                    <a16:creationId xmlns:a16="http://schemas.microsoft.com/office/drawing/2014/main" id="{9AAB225A-5F37-4724-9CC9-B6206A3DDFD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92885" y="3567349"/>
                <a:ext cx="1191756" cy="7967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5" name="Content Placeholder 2">
                <a:extLst>
                  <a:ext uri="{FF2B5EF4-FFF2-40B4-BE49-F238E27FC236}">
                    <a16:creationId xmlns:a16="http://schemas.microsoft.com/office/drawing/2014/main" id="{9AAB225A-5F37-4724-9CC9-B6206A3DDF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2885" y="3567349"/>
                <a:ext cx="1191756" cy="79670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Content Placeholder 2">
                <a:extLst>
                  <a:ext uri="{FF2B5EF4-FFF2-40B4-BE49-F238E27FC236}">
                    <a16:creationId xmlns:a16="http://schemas.microsoft.com/office/drawing/2014/main" id="{66CD0607-4103-434E-B5BF-117901D223A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791180" y="3720507"/>
                <a:ext cx="1468625" cy="4911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250 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6" name="Content Placeholder 2">
                <a:extLst>
                  <a:ext uri="{FF2B5EF4-FFF2-40B4-BE49-F238E27FC236}">
                    <a16:creationId xmlns:a16="http://schemas.microsoft.com/office/drawing/2014/main" id="{66CD0607-4103-434E-B5BF-117901D223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1180" y="3720507"/>
                <a:ext cx="1468625" cy="49110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7" name="Content Placeholder 2">
                <a:extLst>
                  <a:ext uri="{FF2B5EF4-FFF2-40B4-BE49-F238E27FC236}">
                    <a16:creationId xmlns:a16="http://schemas.microsoft.com/office/drawing/2014/main" id="{EE4C3F72-58E3-4700-805B-0A9479EB75D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95735" y="3548103"/>
                <a:ext cx="1841956" cy="7967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20 </m:t>
                          </m:r>
                          <m: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𝑚𝐴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7" name="Content Placeholder 2">
                <a:extLst>
                  <a:ext uri="{FF2B5EF4-FFF2-40B4-BE49-F238E27FC236}">
                    <a16:creationId xmlns:a16="http://schemas.microsoft.com/office/drawing/2014/main" id="{EE4C3F72-58E3-4700-805B-0A9479EB75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5735" y="3548103"/>
                <a:ext cx="1841956" cy="79670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B13BE7B6-7681-4A06-A48E-E5582DA79913}"/>
              </a:ext>
            </a:extLst>
          </p:cNvPr>
          <p:cNvSpPr txBox="1">
            <a:spLocks/>
          </p:cNvSpPr>
          <p:nvPr/>
        </p:nvSpPr>
        <p:spPr>
          <a:xfrm>
            <a:off x="7412509" y="4457479"/>
            <a:ext cx="4591283" cy="4592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Calculate the base current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Content Placeholder 2">
                <a:extLst>
                  <a:ext uri="{FF2B5EF4-FFF2-40B4-BE49-F238E27FC236}">
                    <a16:creationId xmlns:a16="http://schemas.microsoft.com/office/drawing/2014/main" id="{F791E2EF-E4DB-4094-8309-35124624C63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278203" y="5116643"/>
                <a:ext cx="1571080" cy="7967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8" name="Content Placeholder 2">
                <a:extLst>
                  <a:ext uri="{FF2B5EF4-FFF2-40B4-BE49-F238E27FC236}">
                    <a16:creationId xmlns:a16="http://schemas.microsoft.com/office/drawing/2014/main" id="{F791E2EF-E4DB-4094-8309-35124624C6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8203" y="5116643"/>
                <a:ext cx="1571080" cy="79670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9" name="Content Placeholder 2">
                <a:extLst>
                  <a:ext uri="{FF2B5EF4-FFF2-40B4-BE49-F238E27FC236}">
                    <a16:creationId xmlns:a16="http://schemas.microsoft.com/office/drawing/2014/main" id="{6D0C29B8-676E-4B0F-9D36-99625C1788F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87172" y="5301159"/>
                <a:ext cx="1841956" cy="4592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0.2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𝑚𝐴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9" name="Content Placeholder 2">
                <a:extLst>
                  <a:ext uri="{FF2B5EF4-FFF2-40B4-BE49-F238E27FC236}">
                    <a16:creationId xmlns:a16="http://schemas.microsoft.com/office/drawing/2014/main" id="{6D0C29B8-676E-4B0F-9D36-99625C1788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7172" y="5301159"/>
                <a:ext cx="1841956" cy="45924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1371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36" grpId="0"/>
      <p:bldP spid="137" grpId="0"/>
      <p:bldP spid="148" grpId="0"/>
      <p:bldP spid="14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26924</TotalTime>
  <Words>1074</Words>
  <Application>Microsoft Office PowerPoint</Application>
  <PresentationFormat>Widescreen</PresentationFormat>
  <Paragraphs>231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PowerPoint Presentation</vt:lpstr>
      <vt:lpstr>Practice Problem 1 Common Collector Amplifier Circuit</vt:lpstr>
      <vt:lpstr>Practice Problem 1 Common Emitter Amplifier Circuit</vt:lpstr>
      <vt:lpstr>Practice Problem 1 Common Emitter Amplifier Circuit</vt:lpstr>
      <vt:lpstr>Practice Problem 1 Common Emitter Amplifier Circuit</vt:lpstr>
      <vt:lpstr>PowerPoint Presentation</vt:lpstr>
      <vt:lpstr>Practice Problem 2 Common Collector Amplifier Circuit</vt:lpstr>
      <vt:lpstr>Practice Problem 2 Common Collector Amplifier Circuit</vt:lpstr>
      <vt:lpstr>Practice Problem 2 Common Collector Amplifier Circuit</vt:lpstr>
      <vt:lpstr>Practice Problem 2 Common Collector Amplifier Circuit</vt:lpstr>
      <vt:lpstr>PowerPoint Presentation</vt:lpstr>
      <vt:lpstr>Practice Problem 3 Common Collector Amplifier Circuit</vt:lpstr>
      <vt:lpstr>Practice Problem 3 Common Collector Amplifier Circuit</vt:lpstr>
      <vt:lpstr>Practice Problem 3 Common Collector Amplifier Circuit</vt:lpstr>
      <vt:lpstr>Practice Problem 3 Common Collector Amplifier Circuit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735</cp:revision>
  <dcterms:created xsi:type="dcterms:W3CDTF">2018-11-17T00:51:02Z</dcterms:created>
  <dcterms:modified xsi:type="dcterms:W3CDTF">2025-09-07T20:19:48Z</dcterms:modified>
</cp:coreProperties>
</file>