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4" r:id="rId3"/>
    <p:sldId id="425" r:id="rId4"/>
    <p:sldId id="339" r:id="rId5"/>
    <p:sldId id="520" r:id="rId6"/>
    <p:sldId id="558" r:id="rId7"/>
    <p:sldId id="373" r:id="rId8"/>
    <p:sldId id="561" r:id="rId9"/>
    <p:sldId id="559" r:id="rId10"/>
    <p:sldId id="418" r:id="rId11"/>
    <p:sldId id="563" r:id="rId12"/>
    <p:sldId id="570" r:id="rId13"/>
    <p:sldId id="571" r:id="rId14"/>
    <p:sldId id="374" r:id="rId15"/>
    <p:sldId id="437" r:id="rId16"/>
    <p:sldId id="445" r:id="rId17"/>
    <p:sldId id="447" r:id="rId18"/>
    <p:sldId id="518" r:id="rId19"/>
    <p:sldId id="379" r:id="rId20"/>
    <p:sldId id="380" r:id="rId21"/>
    <p:sldId id="345" r:id="rId22"/>
    <p:sldId id="381" r:id="rId23"/>
    <p:sldId id="446" r:id="rId24"/>
    <p:sldId id="574" r:id="rId25"/>
    <p:sldId id="577" r:id="rId26"/>
    <p:sldId id="575" r:id="rId27"/>
    <p:sldId id="576" r:id="rId28"/>
    <p:sldId id="57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75C4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05" autoAdjust="0"/>
    <p:restoredTop sz="94660"/>
  </p:normalViewPr>
  <p:slideViewPr>
    <p:cSldViewPr snapToGrid="0">
      <p:cViewPr varScale="1">
        <p:scale>
          <a:sx n="50" d="100"/>
          <a:sy n="50" d="100"/>
        </p:scale>
        <p:origin x="4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\Documents\Linear%20Electronics\Diode%20equ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Diode Current-Voltage Characteristics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Sheet1!$D$45:$D$62</c:f>
              <c:numCache>
                <c:formatCode>General</c:formatCode>
                <c:ptCount val="18"/>
                <c:pt idx="0">
                  <c:v>-4.9999999999998795E-2</c:v>
                </c:pt>
                <c:pt idx="1">
                  <c:v>1.2073675392798577E-15</c:v>
                </c:pt>
                <c:pt idx="2">
                  <c:v>5.000000000000121E-2</c:v>
                </c:pt>
                <c:pt idx="3">
                  <c:v>0.10000000000000121</c:v>
                </c:pt>
                <c:pt idx="4">
                  <c:v>0.15000000000000122</c:v>
                </c:pt>
                <c:pt idx="5">
                  <c:v>0.20000000000000123</c:v>
                </c:pt>
                <c:pt idx="6">
                  <c:v>0.25000000000000122</c:v>
                </c:pt>
                <c:pt idx="7">
                  <c:v>0.30000000000000121</c:v>
                </c:pt>
                <c:pt idx="8">
                  <c:v>0.3500000000000012</c:v>
                </c:pt>
                <c:pt idx="9">
                  <c:v>0.40000000000000119</c:v>
                </c:pt>
                <c:pt idx="10">
                  <c:v>0.45000000000000118</c:v>
                </c:pt>
                <c:pt idx="11">
                  <c:v>0.50000000000000122</c:v>
                </c:pt>
                <c:pt idx="12">
                  <c:v>0.55000000000000127</c:v>
                </c:pt>
                <c:pt idx="13">
                  <c:v>0.60000000000000131</c:v>
                </c:pt>
                <c:pt idx="14">
                  <c:v>0.65000000000000135</c:v>
                </c:pt>
                <c:pt idx="15">
                  <c:v>0.7000000000000014</c:v>
                </c:pt>
                <c:pt idx="16">
                  <c:v>0.7010000000000014</c:v>
                </c:pt>
                <c:pt idx="17">
                  <c:v>0.75100000000000144</c:v>
                </c:pt>
              </c:numCache>
            </c:numRef>
          </c:xVal>
          <c:yVal>
            <c:numRef>
              <c:f>Sheet1!$E$45:$E$62</c:f>
              <c:numCache>
                <c:formatCode>General</c:formatCode>
                <c:ptCount val="18"/>
                <c:pt idx="0">
                  <c:v>-8.5519498269847556E-14</c:v>
                </c:pt>
                <c:pt idx="1">
                  <c:v>4.6629367034256579E-27</c:v>
                </c:pt>
                <c:pt idx="2">
                  <c:v>5.9058380616592471E-13</c:v>
                </c:pt>
                <c:pt idx="3">
                  <c:v>4.6690599333859323E-12</c:v>
                </c:pt>
                <c:pt idx="4">
                  <c:v>3.2834355606309138E-11</c:v>
                </c:pt>
                <c:pt idx="5">
                  <c:v>2.2733932648225979E-10</c:v>
                </c:pt>
                <c:pt idx="6">
                  <c:v>1.5705591575392607E-9</c:v>
                </c:pt>
                <c:pt idx="7">
                  <c:v>1.0846617792027764E-8</c:v>
                </c:pt>
                <c:pt idx="8">
                  <c:v>7.4905576572258351E-8</c:v>
                </c:pt>
                <c:pt idx="9">
                  <c:v>5.1728637230701463E-7</c:v>
                </c:pt>
                <c:pt idx="10">
                  <c:v>5.1728637230701463E-7</c:v>
                </c:pt>
                <c:pt idx="11">
                  <c:v>5.1728637230701463E-7</c:v>
                </c:pt>
                <c:pt idx="12">
                  <c:v>5.1728637230701463E-7</c:v>
                </c:pt>
                <c:pt idx="13">
                  <c:v>5.1728637230701463E-7</c:v>
                </c:pt>
                <c:pt idx="14">
                  <c:v>5.1728637230701463E-7</c:v>
                </c:pt>
                <c:pt idx="15">
                  <c:v>5.1728637230701463E-7</c:v>
                </c:pt>
                <c:pt idx="16">
                  <c:v>100</c:v>
                </c:pt>
                <c:pt idx="17">
                  <c:v>1000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18-4422-A1BA-5A80C60B3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5574840"/>
        <c:axId val="505575168"/>
      </c:scatterChart>
      <c:valAx>
        <c:axId val="505574840"/>
        <c:scaling>
          <c:orientation val="minMax"/>
          <c:max val="4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505575168"/>
        <c:crosses val="autoZero"/>
        <c:crossBetween val="midCat"/>
      </c:valAx>
      <c:valAx>
        <c:axId val="505575168"/>
        <c:scaling>
          <c:orientation val="minMax"/>
          <c:max val="2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/>
                  <a:t>Current (Amps)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505574840"/>
        <c:crosses val="autoZero"/>
        <c:crossBetween val="midCat"/>
        <c:majorUnit val="0.3333330000000000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1.png"/><Relationship Id="rId13" Type="http://schemas.openxmlformats.org/officeDocument/2006/relationships/image" Target="../media/image2.png"/><Relationship Id="rId3" Type="http://schemas.openxmlformats.org/officeDocument/2006/relationships/image" Target="../media/image430.png"/><Relationship Id="rId7" Type="http://schemas.openxmlformats.org/officeDocument/2006/relationships/image" Target="../media/image470.png"/><Relationship Id="rId12" Type="http://schemas.openxmlformats.org/officeDocument/2006/relationships/image" Target="../media/image521.png"/><Relationship Id="rId2" Type="http://schemas.openxmlformats.org/officeDocument/2006/relationships/image" Target="../media/image420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0.png"/><Relationship Id="rId11" Type="http://schemas.openxmlformats.org/officeDocument/2006/relationships/image" Target="../media/image511.png"/><Relationship Id="rId5" Type="http://schemas.openxmlformats.org/officeDocument/2006/relationships/image" Target="../media/image450.png"/><Relationship Id="rId15" Type="http://schemas.openxmlformats.org/officeDocument/2006/relationships/image" Target="../media/image19.png"/><Relationship Id="rId10" Type="http://schemas.openxmlformats.org/officeDocument/2006/relationships/image" Target="../media/image501.png"/><Relationship Id="rId4" Type="http://schemas.openxmlformats.org/officeDocument/2006/relationships/image" Target="../media/image440.png"/><Relationship Id="rId9" Type="http://schemas.openxmlformats.org/officeDocument/2006/relationships/image" Target="../media/image490.png"/><Relationship Id="rId1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1.png"/><Relationship Id="rId13" Type="http://schemas.openxmlformats.org/officeDocument/2006/relationships/image" Target="../media/image24.png"/><Relationship Id="rId3" Type="http://schemas.openxmlformats.org/officeDocument/2006/relationships/image" Target="../media/image430.png"/><Relationship Id="rId7" Type="http://schemas.openxmlformats.org/officeDocument/2006/relationships/image" Target="../media/image470.png"/><Relationship Id="rId12" Type="http://schemas.openxmlformats.org/officeDocument/2006/relationships/image" Target="../media/image521.png"/><Relationship Id="rId2" Type="http://schemas.openxmlformats.org/officeDocument/2006/relationships/image" Target="../media/image4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0.png"/><Relationship Id="rId11" Type="http://schemas.openxmlformats.org/officeDocument/2006/relationships/image" Target="../media/image511.png"/><Relationship Id="rId5" Type="http://schemas.openxmlformats.org/officeDocument/2006/relationships/image" Target="../media/image450.png"/><Relationship Id="rId15" Type="http://schemas.openxmlformats.org/officeDocument/2006/relationships/image" Target="../media/image26.png"/><Relationship Id="rId10" Type="http://schemas.openxmlformats.org/officeDocument/2006/relationships/image" Target="../media/image501.png"/><Relationship Id="rId4" Type="http://schemas.openxmlformats.org/officeDocument/2006/relationships/image" Target="../media/image440.png"/><Relationship Id="rId9" Type="http://schemas.openxmlformats.org/officeDocument/2006/relationships/image" Target="../media/image490.png"/><Relationship Id="rId1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0.png"/><Relationship Id="rId13" Type="http://schemas.openxmlformats.org/officeDocument/2006/relationships/image" Target="../media/image1.png"/><Relationship Id="rId3" Type="http://schemas.openxmlformats.org/officeDocument/2006/relationships/image" Target="../media/image140.png"/><Relationship Id="rId7" Type="http://schemas.openxmlformats.org/officeDocument/2006/relationships/image" Target="../media/image180.png"/><Relationship Id="rId12" Type="http://schemas.openxmlformats.org/officeDocument/2006/relationships/image" Target="../media/image23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11" Type="http://schemas.openxmlformats.org/officeDocument/2006/relationships/image" Target="../media/image22.png"/><Relationship Id="rId5" Type="http://schemas.openxmlformats.org/officeDocument/2006/relationships/image" Target="../media/image160.png"/><Relationship Id="rId10" Type="http://schemas.openxmlformats.org/officeDocument/2006/relationships/image" Target="../media/image9.png"/><Relationship Id="rId4" Type="http://schemas.openxmlformats.org/officeDocument/2006/relationships/image" Target="../media/image150.png"/><Relationship Id="rId9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1.png"/><Relationship Id="rId3" Type="http://schemas.openxmlformats.org/officeDocument/2006/relationships/image" Target="../media/image430.png"/><Relationship Id="rId7" Type="http://schemas.openxmlformats.org/officeDocument/2006/relationships/image" Target="../media/image470.png"/><Relationship Id="rId12" Type="http://schemas.openxmlformats.org/officeDocument/2006/relationships/image" Target="../media/image521.png"/><Relationship Id="rId2" Type="http://schemas.openxmlformats.org/officeDocument/2006/relationships/image" Target="../media/image4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0.png"/><Relationship Id="rId11" Type="http://schemas.openxmlformats.org/officeDocument/2006/relationships/image" Target="../media/image511.png"/><Relationship Id="rId5" Type="http://schemas.openxmlformats.org/officeDocument/2006/relationships/image" Target="../media/image450.png"/><Relationship Id="rId10" Type="http://schemas.openxmlformats.org/officeDocument/2006/relationships/image" Target="../media/image501.png"/><Relationship Id="rId4" Type="http://schemas.openxmlformats.org/officeDocument/2006/relationships/image" Target="../media/image440.png"/><Relationship Id="rId9" Type="http://schemas.openxmlformats.org/officeDocument/2006/relationships/image" Target="../media/image49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4.png"/><Relationship Id="rId5" Type="http://schemas.openxmlformats.org/officeDocument/2006/relationships/image" Target="../media/image6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0.png"/><Relationship Id="rId13" Type="http://schemas.openxmlformats.org/officeDocument/2006/relationships/image" Target="../media/image1.png"/><Relationship Id="rId3" Type="http://schemas.openxmlformats.org/officeDocument/2006/relationships/image" Target="../media/image140.png"/><Relationship Id="rId7" Type="http://schemas.openxmlformats.org/officeDocument/2006/relationships/image" Target="../media/image180.png"/><Relationship Id="rId12" Type="http://schemas.openxmlformats.org/officeDocument/2006/relationships/image" Target="../media/image23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11" Type="http://schemas.openxmlformats.org/officeDocument/2006/relationships/image" Target="../media/image22.png"/><Relationship Id="rId5" Type="http://schemas.openxmlformats.org/officeDocument/2006/relationships/image" Target="../media/image160.png"/><Relationship Id="rId10" Type="http://schemas.openxmlformats.org/officeDocument/2006/relationships/image" Target="../media/image9.png"/><Relationship Id="rId4" Type="http://schemas.openxmlformats.org/officeDocument/2006/relationships/image" Target="../media/image150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0.png"/><Relationship Id="rId13" Type="http://schemas.openxmlformats.org/officeDocument/2006/relationships/image" Target="../media/image1.png"/><Relationship Id="rId3" Type="http://schemas.openxmlformats.org/officeDocument/2006/relationships/image" Target="../media/image140.png"/><Relationship Id="rId7" Type="http://schemas.openxmlformats.org/officeDocument/2006/relationships/image" Target="../media/image180.png"/><Relationship Id="rId12" Type="http://schemas.openxmlformats.org/officeDocument/2006/relationships/image" Target="../media/image23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11" Type="http://schemas.openxmlformats.org/officeDocument/2006/relationships/image" Target="../media/image22.png"/><Relationship Id="rId5" Type="http://schemas.openxmlformats.org/officeDocument/2006/relationships/image" Target="../media/image160.png"/><Relationship Id="rId10" Type="http://schemas.openxmlformats.org/officeDocument/2006/relationships/image" Target="../media/image9.png"/><Relationship Id="rId4" Type="http://schemas.openxmlformats.org/officeDocument/2006/relationships/image" Target="../media/image150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small signal response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7" y="378020"/>
            <a:ext cx="11150585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From Prior Lecture: </a:t>
            </a:r>
            <a:r>
              <a:rPr lang="en-US" dirty="0"/>
              <a:t>Common Emitter Amplifier Circuit – Biasing with Voltage Divider and Emitter Resistor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F59BE6D-DC25-4D14-8536-C6763F3DD88C}"/>
              </a:ext>
            </a:extLst>
          </p:cNvPr>
          <p:cNvGrpSpPr/>
          <p:nvPr/>
        </p:nvGrpSpPr>
        <p:grpSpPr>
          <a:xfrm>
            <a:off x="0" y="3164685"/>
            <a:ext cx="6227713" cy="3212777"/>
            <a:chOff x="1596817" y="2420053"/>
            <a:chExt cx="6227713" cy="321277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6125557" y="2586040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6277564" y="2423838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6300680" y="3356738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3114163" y="4172639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4163" y="4172639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7177173" y="310035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7173" y="3100350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335073" y="2699399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5073" y="2699399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2176309" y="37438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6309" y="3743880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6416649" y="2705136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6649" y="2705136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596817" y="3535873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6817" y="3535873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201547" y="522792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852448" y="2943423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58041" y="5227925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2562051" y="2422698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613013" y="2877139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579893" y="2420053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2893" y="3764579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2393075" y="3587779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71995" y="3805378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5039530" y="5504562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2207720" y="330502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7720" y="3305026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627871" y="4244451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821977" y="4606622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805984" y="3764579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607471" y="430742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7471" y="430742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600639" y="415656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0639" y="4156562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929441" y="2422698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949926" y="3356738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646757" y="4465611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983257" y="4946878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4436920" y="3754547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4334636" y="3755859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382546" y="423005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2546" y="423005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6132668" y="438133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93950" y="5036562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430875" y="4515813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0875" y="4515813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8739EC15-DEE8-48CC-ABE2-22F0812C53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28870" y="1703583"/>
                <a:ext cx="5938768" cy="8888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𝑇𝐻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−0.7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𝑇𝐻</m:t>
                                  </m:r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1+ </m:t>
                                  </m:r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8739EC15-DEE8-48CC-ABE2-22F0812C53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8870" y="1703583"/>
                <a:ext cx="5938768" cy="88882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Content Placeholder 2">
                <a:extLst>
                  <a:ext uri="{FF2B5EF4-FFF2-40B4-BE49-F238E27FC236}">
                    <a16:creationId xmlns:a16="http://schemas.microsoft.com/office/drawing/2014/main" id="{094AA91F-28C7-4D1B-95CB-2656AEA2586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20417" y="2758941"/>
                <a:ext cx="6816299" cy="9062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||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1 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||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||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||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2 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1" name="Content Placeholder 2">
                <a:extLst>
                  <a:ext uri="{FF2B5EF4-FFF2-40B4-BE49-F238E27FC236}">
                    <a16:creationId xmlns:a16="http://schemas.microsoft.com/office/drawing/2014/main" id="{094AA91F-28C7-4D1B-95CB-2656AEA258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417" y="2758941"/>
                <a:ext cx="6816299" cy="90620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02983CA1-8D10-436D-82F5-466E1B54A2BD}"/>
              </a:ext>
            </a:extLst>
          </p:cNvPr>
          <p:cNvSpPr txBox="1">
            <a:spLocks/>
          </p:cNvSpPr>
          <p:nvPr/>
        </p:nvSpPr>
        <p:spPr>
          <a:xfrm>
            <a:off x="7334740" y="3940734"/>
            <a:ext cx="2114561" cy="617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If </a:t>
            </a:r>
            <a:r>
              <a:rPr lang="en-US" dirty="0" err="1">
                <a:solidFill>
                  <a:srgbClr val="0070C0"/>
                </a:solidFill>
              </a:rPr>
              <a:t>Z</a:t>
            </a:r>
            <a:r>
              <a:rPr lang="en-US" baseline="-25000" dirty="0" err="1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&gt;&gt;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,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A6B66E39-9A8C-4B35-A07A-7A5E920FB573}"/>
              </a:ext>
            </a:extLst>
          </p:cNvPr>
          <p:cNvSpPr txBox="1">
            <a:spLocks/>
          </p:cNvSpPr>
          <p:nvPr/>
        </p:nvSpPr>
        <p:spPr>
          <a:xfrm>
            <a:off x="7332925" y="5164056"/>
            <a:ext cx="2557758" cy="617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If </a:t>
            </a:r>
            <a:r>
              <a:rPr lang="en-US" dirty="0" err="1">
                <a:solidFill>
                  <a:srgbClr val="0070C0"/>
                </a:solidFill>
              </a:rPr>
              <a:t>Z</a:t>
            </a:r>
            <a:r>
              <a:rPr lang="en-US" baseline="-25000" dirty="0" err="1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&lt;&lt;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,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448BE9D0-1E08-424E-BD76-124FB6E841F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37881" y="4466274"/>
                <a:ext cx="2740114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𝐷𝐶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448BE9D0-1E08-424E-BD76-124FB6E841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7881" y="4466274"/>
                <a:ext cx="2740114" cy="6096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Content Placeholder 2">
                <a:extLst>
                  <a:ext uri="{FF2B5EF4-FFF2-40B4-BE49-F238E27FC236}">
                    <a16:creationId xmlns:a16="http://schemas.microsoft.com/office/drawing/2014/main" id="{0931666D-4F7A-4629-8237-CD89C8D9FA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76967" y="5930426"/>
                <a:ext cx="2740114" cy="4924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0" name="Content Placeholder 2">
                <a:extLst>
                  <a:ext uri="{FF2B5EF4-FFF2-40B4-BE49-F238E27FC236}">
                    <a16:creationId xmlns:a16="http://schemas.microsoft.com/office/drawing/2014/main" id="{0931666D-4F7A-4629-8237-CD89C8D9FA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967" y="5930426"/>
                <a:ext cx="2740114" cy="49243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739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46" grpId="0"/>
      <p:bldP spid="148" grpId="0"/>
      <p:bldP spid="149" grpId="0"/>
      <p:bldP spid="1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7" y="378020"/>
            <a:ext cx="11150585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From Prior Lecture: </a:t>
            </a:r>
            <a:r>
              <a:rPr lang="en-US" dirty="0"/>
              <a:t>Common Emitter Amplifier Circuit – Biasing with Voltage Divider and Emitter Resistor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F59BE6D-DC25-4D14-8536-C6763F3DD88C}"/>
              </a:ext>
            </a:extLst>
          </p:cNvPr>
          <p:cNvGrpSpPr/>
          <p:nvPr/>
        </p:nvGrpSpPr>
        <p:grpSpPr>
          <a:xfrm>
            <a:off x="0" y="3164685"/>
            <a:ext cx="6227713" cy="3212777"/>
            <a:chOff x="1596817" y="2420053"/>
            <a:chExt cx="6227713" cy="321277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6125557" y="2586040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6277564" y="2423838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6300680" y="3356738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3114163" y="4172639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4163" y="4172639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7177173" y="310035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7173" y="3100350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335073" y="2699399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5073" y="2699399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2176309" y="37438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6309" y="3743880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6416649" y="2705136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6649" y="2705136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596817" y="3535873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6817" y="3535873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201547" y="522792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852448" y="2943423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58041" y="5227925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2562051" y="2422698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613013" y="2877139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579893" y="2420053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2893" y="3764579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2393075" y="3587779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71995" y="3805378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5039530" y="5504562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2207720" y="330502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7720" y="3305026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627871" y="4244451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821977" y="4606622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805984" y="3764579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607471" y="430742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7471" y="430742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600639" y="415656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0639" y="4156562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929441" y="2422698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949926" y="3356738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646757" y="4465611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983257" y="4946878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4436920" y="3754547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4334636" y="3755859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382546" y="423005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2546" y="423005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6132668" y="438133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93950" y="5036562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430875" y="4515813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0875" y="4515813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8739EC15-DEE8-48CC-ABE2-22F0812C53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7713" y="2132264"/>
                <a:ext cx="5343062" cy="8888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𝑎𝑐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𝑇𝐻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8739EC15-DEE8-48CC-ABE2-22F0812C53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7713" y="2132264"/>
                <a:ext cx="5343062" cy="88882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ACDD68A4-2F1D-4B0C-BF33-1E80E2E0150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50080" y="3386165"/>
                <a:ext cx="3954420" cy="8888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𝑇𝐻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ACDD68A4-2F1D-4B0C-BF33-1E80E2E01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080" y="3386165"/>
                <a:ext cx="3954420" cy="88882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9818E70E-854F-419C-AD24-D8FC943BA85B}"/>
              </a:ext>
            </a:extLst>
          </p:cNvPr>
          <p:cNvSpPr txBox="1">
            <a:spLocks/>
          </p:cNvSpPr>
          <p:nvPr/>
        </p:nvSpPr>
        <p:spPr>
          <a:xfrm>
            <a:off x="7342683" y="3578713"/>
            <a:ext cx="484162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‒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Content Placeholder 2">
                <a:extLst>
                  <a:ext uri="{FF2B5EF4-FFF2-40B4-BE49-F238E27FC236}">
                    <a16:creationId xmlns:a16="http://schemas.microsoft.com/office/drawing/2014/main" id="{8DA81F6E-7A53-4CDF-A5FC-6628FFFA9BD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50080" y="5083735"/>
                <a:ext cx="5224412" cy="8888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6" name="Content Placeholder 2">
                <a:extLst>
                  <a:ext uri="{FF2B5EF4-FFF2-40B4-BE49-F238E27FC236}">
                    <a16:creationId xmlns:a16="http://schemas.microsoft.com/office/drawing/2014/main" id="{8DA81F6E-7A53-4CDF-A5FC-6628FFFA9B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080" y="5083735"/>
                <a:ext cx="5224412" cy="88882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E654CAB2-70CE-4796-946F-3FE0F908FE06}"/>
              </a:ext>
            </a:extLst>
          </p:cNvPr>
          <p:cNvSpPr txBox="1">
            <a:spLocks/>
          </p:cNvSpPr>
          <p:nvPr/>
        </p:nvSpPr>
        <p:spPr>
          <a:xfrm>
            <a:off x="7342683" y="5264376"/>
            <a:ext cx="484162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‒</a:t>
            </a: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6ACC3301-DA2E-439D-A005-4ADBF0FF0CD2}"/>
              </a:ext>
            </a:extLst>
          </p:cNvPr>
          <p:cNvSpPr txBox="1">
            <a:spLocks/>
          </p:cNvSpPr>
          <p:nvPr/>
        </p:nvSpPr>
        <p:spPr>
          <a:xfrm>
            <a:off x="6323764" y="4405032"/>
            <a:ext cx="2575480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For large </a:t>
            </a:r>
            <a:r>
              <a:rPr lang="el-GR" dirty="0">
                <a:solidFill>
                  <a:srgbClr val="00B0F0"/>
                </a:solidFill>
              </a:rPr>
              <a:t>β</a:t>
            </a:r>
            <a:endParaRPr lang="en-US" baseline="-25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55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34" grpId="0"/>
      <p:bldP spid="135" grpId="0"/>
      <p:bldP spid="136" grpId="0"/>
      <p:bldP spid="1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03D2F-44D9-4852-A335-A49E2333C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A3AB3-DC2F-46C6-A26B-42AC7557B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1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3FC87-03E4-4A2C-836F-4AF160EE8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0837C-F2FF-43EA-A509-1A4B056E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1100" y="2832099"/>
            <a:ext cx="7289800" cy="14224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Small signal model of BJT</a:t>
            </a:r>
          </a:p>
        </p:txBody>
      </p:sp>
    </p:spTree>
    <p:extLst>
      <p:ext uri="{BB962C8B-B14F-4D97-AF65-F5344CB8AC3E}">
        <p14:creationId xmlns:p14="http://schemas.microsoft.com/office/powerpoint/2010/main" val="1864973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AB55-EFCC-43ED-8BBD-7E320DE4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235" y="363428"/>
            <a:ext cx="1061753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Large signal model </a:t>
            </a:r>
            <a:r>
              <a:rPr lang="en-US" dirty="0"/>
              <a:t>of BJT in forward active region – diode and dependent current source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1D75842-56E7-48F6-A334-8CBEFA01A4E0}"/>
              </a:ext>
            </a:extLst>
          </p:cNvPr>
          <p:cNvGrpSpPr/>
          <p:nvPr/>
        </p:nvGrpSpPr>
        <p:grpSpPr>
          <a:xfrm>
            <a:off x="986273" y="2403605"/>
            <a:ext cx="4382136" cy="3285189"/>
            <a:chOff x="986273" y="2403605"/>
            <a:chExt cx="4382136" cy="3285189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32059F0-C06F-48C9-B753-9FDFAC30F053}"/>
                </a:ext>
              </a:extLst>
            </p:cNvPr>
            <p:cNvGrpSpPr/>
            <p:nvPr/>
          </p:nvGrpSpPr>
          <p:grpSpPr>
            <a:xfrm>
              <a:off x="1858298" y="3429000"/>
              <a:ext cx="3302455" cy="1751870"/>
              <a:chOff x="2959510" y="3452848"/>
              <a:chExt cx="3302455" cy="175187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592E4EC-BACE-4B26-A7F7-2DE2E27AB567}"/>
                  </a:ext>
                </a:extLst>
              </p:cNvPr>
              <p:cNvGrpSpPr/>
              <p:nvPr/>
            </p:nvGrpSpPr>
            <p:grpSpPr>
              <a:xfrm>
                <a:off x="2959510" y="3544094"/>
                <a:ext cx="3302455" cy="1660624"/>
                <a:chOff x="2959510" y="3544094"/>
                <a:chExt cx="3302455" cy="1660624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E103361D-9D86-41A5-BCC3-D13EC309183B}"/>
                    </a:ext>
                  </a:extLst>
                </p:cNvPr>
                <p:cNvGrpSpPr/>
                <p:nvPr/>
              </p:nvGrpSpPr>
              <p:grpSpPr>
                <a:xfrm>
                  <a:off x="2959510" y="3544094"/>
                  <a:ext cx="3302455" cy="1660624"/>
                  <a:chOff x="2959510" y="3544094"/>
                  <a:chExt cx="3302455" cy="1660624"/>
                </a:xfrm>
              </p:grpSpPr>
              <p:grpSp>
                <p:nvGrpSpPr>
                  <p:cNvPr id="10" name="Group 9">
                    <a:extLst>
                      <a:ext uri="{FF2B5EF4-FFF2-40B4-BE49-F238E27FC236}">
                        <a16:creationId xmlns:a16="http://schemas.microsoft.com/office/drawing/2014/main" id="{6D7107B6-7D2D-4A7D-B0CB-63466D94571B}"/>
                      </a:ext>
                    </a:extLst>
                  </p:cNvPr>
                  <p:cNvGrpSpPr/>
                  <p:nvPr/>
                </p:nvGrpSpPr>
                <p:grpSpPr>
                  <a:xfrm>
                    <a:off x="3751247" y="3544094"/>
                    <a:ext cx="365760" cy="1658895"/>
                    <a:chOff x="3751247" y="3544094"/>
                    <a:chExt cx="365760" cy="1658895"/>
                  </a:xfrm>
                </p:grpSpPr>
                <p:grpSp>
                  <p:nvGrpSpPr>
                    <p:cNvPr id="4" name="Group 3">
                      <a:extLst>
                        <a:ext uri="{FF2B5EF4-FFF2-40B4-BE49-F238E27FC236}">
                          <a16:creationId xmlns:a16="http://schemas.microsoft.com/office/drawing/2014/main" id="{EAEAD0A0-F71E-446B-A58D-BF49C58F37BD}"/>
                        </a:ext>
                      </a:extLst>
                    </p:cNvPr>
                    <p:cNvGrpSpPr/>
                    <p:nvPr/>
                  </p:nvGrpSpPr>
                  <p:grpSpPr>
                    <a:xfrm flipV="1">
                      <a:off x="3751247" y="4001294"/>
                      <a:ext cx="365760" cy="395213"/>
                      <a:chOff x="6661596" y="3791467"/>
                      <a:chExt cx="365760" cy="395213"/>
                    </a:xfrm>
                  </p:grpSpPr>
                  <p:sp>
                    <p:nvSpPr>
                      <p:cNvPr id="5" name="Isosceles Triangle 4">
                        <a:extLst>
                          <a:ext uri="{FF2B5EF4-FFF2-40B4-BE49-F238E27FC236}">
                            <a16:creationId xmlns:a16="http://schemas.microsoft.com/office/drawing/2014/main" id="{18AACE56-7B2A-4B96-9219-5283DF40FF78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6661596" y="3791467"/>
                        <a:ext cx="341291" cy="395213"/>
                      </a:xfrm>
                      <a:prstGeom prst="triangl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6" name="Straight Connector 5">
                        <a:extLst>
                          <a:ext uri="{FF2B5EF4-FFF2-40B4-BE49-F238E27FC236}">
                            <a16:creationId xmlns:a16="http://schemas.microsoft.com/office/drawing/2014/main" id="{39AA241D-E3CE-40F5-9E11-25F1C972DFCE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6661596" y="4184900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D4820E7C-4FF5-458B-9B2F-7250F172951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23070" y="4396507"/>
                      <a:ext cx="0" cy="80648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23665A9B-9DE0-4985-9841-298FFECCCC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934127" y="3544094"/>
                      <a:ext cx="0" cy="4572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8CB211FE-718D-4161-87FA-1592FDDE7E6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59510" y="3559277"/>
                    <a:ext cx="96356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2FB08BCE-DB60-43B6-A842-8868E6C59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959511" y="5202989"/>
                    <a:ext cx="3302454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" name="Diamond 13">
                    <a:extLst>
                      <a:ext uri="{FF2B5EF4-FFF2-40B4-BE49-F238E27FC236}">
                        <a16:creationId xmlns:a16="http://schemas.microsoft.com/office/drawing/2014/main" id="{019E2E7D-C2EB-4C5B-AEB4-4EA86C05EEE0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3B210C7A-9F1C-4072-B28D-E6F90DD431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4881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8A3A2F44-6754-4CAD-B277-CE93DB1F3EE8}"/>
                    </a:ext>
                  </a:extLst>
                </p:cNvPr>
                <p:cNvCxnSpPr/>
                <p:nvPr/>
              </p:nvCxnSpPr>
              <p:spPr>
                <a:xfrm flipV="1">
                  <a:off x="5289755" y="4119716"/>
                  <a:ext cx="0" cy="3441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D71E85BA-22FD-4594-879C-AC70B63B75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89755" y="3452848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D7CB56D7-A486-4D6C-9FA3-269FFB0F15F7}"/>
                  </a:ext>
                </a:extLst>
              </p:cNvPr>
              <p:cNvCxnSpPr/>
              <p:nvPr/>
            </p:nvCxnSpPr>
            <p:spPr>
              <a:xfrm flipH="1">
                <a:off x="5298404" y="3467596"/>
                <a:ext cx="96356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161F604-1B67-421A-BBE0-A201009ED13E}"/>
                </a:ext>
              </a:extLst>
            </p:cNvPr>
            <p:cNvCxnSpPr/>
            <p:nvPr/>
          </p:nvCxnSpPr>
          <p:spPr>
            <a:xfrm flipV="1">
              <a:off x="2423653" y="4028530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ontent Placeholder 2">
              <a:extLst>
                <a:ext uri="{FF2B5EF4-FFF2-40B4-BE49-F238E27FC236}">
                  <a16:creationId xmlns:a16="http://schemas.microsoft.com/office/drawing/2014/main" id="{27ADF2B3-A8CE-4787-B847-EEFEA167D478}"/>
                </a:ext>
              </a:extLst>
            </p:cNvPr>
            <p:cNvSpPr txBox="1">
              <a:spLocks/>
            </p:cNvSpPr>
            <p:nvPr/>
          </p:nvSpPr>
          <p:spPr>
            <a:xfrm>
              <a:off x="2100001" y="39979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2650E905-7A49-4B61-B880-7447B7627466}"/>
                </a:ext>
              </a:extLst>
            </p:cNvPr>
            <p:cNvSpPr txBox="1">
              <a:spLocks/>
            </p:cNvSpPr>
            <p:nvPr/>
          </p:nvSpPr>
          <p:spPr>
            <a:xfrm>
              <a:off x="4522061" y="4108809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/>
                <a:t>β</a:t>
              </a:r>
              <a:r>
                <a:rPr lang="en-US" sz="2000" dirty="0"/>
                <a:t> 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D278103C-9BEE-484F-B787-529AF899867A}"/>
                </a:ext>
              </a:extLst>
            </p:cNvPr>
            <p:cNvSpPr txBox="1">
              <a:spLocks/>
            </p:cNvSpPr>
            <p:nvPr/>
          </p:nvSpPr>
          <p:spPr>
            <a:xfrm>
              <a:off x="986273" y="3348071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  <p:sp>
          <p:nvSpPr>
            <p:cNvPr id="31" name="Content Placeholder 2">
              <a:extLst>
                <a:ext uri="{FF2B5EF4-FFF2-40B4-BE49-F238E27FC236}">
                  <a16:creationId xmlns:a16="http://schemas.microsoft.com/office/drawing/2014/main" id="{485DCFB3-E3EB-4C14-A42B-BBD498B97824}"/>
                </a:ext>
              </a:extLst>
            </p:cNvPr>
            <p:cNvSpPr txBox="1">
              <a:spLocks/>
            </p:cNvSpPr>
            <p:nvPr/>
          </p:nvSpPr>
          <p:spPr>
            <a:xfrm>
              <a:off x="3015795" y="5314079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09DCDB75-6B0C-4AED-A1A3-7ECCF93F86B6}"/>
                </a:ext>
              </a:extLst>
            </p:cNvPr>
            <p:cNvSpPr txBox="1">
              <a:spLocks/>
            </p:cNvSpPr>
            <p:nvPr/>
          </p:nvSpPr>
          <p:spPr>
            <a:xfrm>
              <a:off x="4210842" y="3019341"/>
              <a:ext cx="1157567" cy="40673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33" name="Content Placeholder 2">
              <a:extLst>
                <a:ext uri="{FF2B5EF4-FFF2-40B4-BE49-F238E27FC236}">
                  <a16:creationId xmlns:a16="http://schemas.microsoft.com/office/drawing/2014/main" id="{CC1C6754-4CE8-43D7-9AF9-33E694D2D253}"/>
                </a:ext>
              </a:extLst>
            </p:cNvPr>
            <p:cNvSpPr txBox="1">
              <a:spLocks/>
            </p:cNvSpPr>
            <p:nvPr/>
          </p:nvSpPr>
          <p:spPr>
            <a:xfrm>
              <a:off x="2820680" y="2403605"/>
              <a:ext cx="1293340" cy="5234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 err="1"/>
                <a:t>pnp</a:t>
              </a:r>
              <a:r>
                <a:rPr lang="en-US" sz="2400" b="1" dirty="0"/>
                <a:t> BJT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E0F3CFD-4B8A-49F4-AA9C-1C5A31F1EBCE}"/>
              </a:ext>
            </a:extLst>
          </p:cNvPr>
          <p:cNvGrpSpPr/>
          <p:nvPr/>
        </p:nvGrpSpPr>
        <p:grpSpPr>
          <a:xfrm>
            <a:off x="6101324" y="2418353"/>
            <a:ext cx="4382136" cy="3285189"/>
            <a:chOff x="6101324" y="2418353"/>
            <a:chExt cx="4382136" cy="3285189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A7E1C351-3847-4745-82E6-60C5A0ED60D4}"/>
                </a:ext>
              </a:extLst>
            </p:cNvPr>
            <p:cNvGrpSpPr/>
            <p:nvPr/>
          </p:nvGrpSpPr>
          <p:grpSpPr>
            <a:xfrm>
              <a:off x="6973349" y="3443748"/>
              <a:ext cx="3302455" cy="1751870"/>
              <a:chOff x="2959510" y="3452848"/>
              <a:chExt cx="3302455" cy="1751870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8622094A-221A-42AB-AC59-9F7EFF4D899A}"/>
                  </a:ext>
                </a:extLst>
              </p:cNvPr>
              <p:cNvGrpSpPr/>
              <p:nvPr/>
            </p:nvGrpSpPr>
            <p:grpSpPr>
              <a:xfrm>
                <a:off x="2959510" y="3544094"/>
                <a:ext cx="3302455" cy="1660624"/>
                <a:chOff x="2959510" y="3544094"/>
                <a:chExt cx="3302455" cy="1660624"/>
              </a:xfrm>
            </p:grpSpPr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147B7D3A-C26B-4088-B1C4-0C1D7F2A1899}"/>
                    </a:ext>
                  </a:extLst>
                </p:cNvPr>
                <p:cNvGrpSpPr/>
                <p:nvPr/>
              </p:nvGrpSpPr>
              <p:grpSpPr>
                <a:xfrm>
                  <a:off x="2959510" y="3544094"/>
                  <a:ext cx="3302455" cy="1660624"/>
                  <a:chOff x="2959510" y="3544094"/>
                  <a:chExt cx="3302455" cy="1660624"/>
                </a:xfrm>
              </p:grpSpPr>
              <p:grpSp>
                <p:nvGrpSpPr>
                  <p:cNvPr id="40" name="Group 39">
                    <a:extLst>
                      <a:ext uri="{FF2B5EF4-FFF2-40B4-BE49-F238E27FC236}">
                        <a16:creationId xmlns:a16="http://schemas.microsoft.com/office/drawing/2014/main" id="{F9C33EBE-2457-4B31-98AC-372534FFD67A}"/>
                      </a:ext>
                    </a:extLst>
                  </p:cNvPr>
                  <p:cNvGrpSpPr/>
                  <p:nvPr/>
                </p:nvGrpSpPr>
                <p:grpSpPr>
                  <a:xfrm>
                    <a:off x="3751982" y="3544094"/>
                    <a:ext cx="365760" cy="1658895"/>
                    <a:chOff x="3751982" y="3544094"/>
                    <a:chExt cx="365760" cy="1658895"/>
                  </a:xfrm>
                </p:grpSpPr>
                <p:grpSp>
                  <p:nvGrpSpPr>
                    <p:cNvPr id="45" name="Group 44">
                      <a:extLst>
                        <a:ext uri="{FF2B5EF4-FFF2-40B4-BE49-F238E27FC236}">
                          <a16:creationId xmlns:a16="http://schemas.microsoft.com/office/drawing/2014/main" id="{059BC4E1-5FC2-491F-A34D-85567F74FFD9}"/>
                        </a:ext>
                      </a:extLst>
                    </p:cNvPr>
                    <p:cNvGrpSpPr/>
                    <p:nvPr/>
                  </p:nvGrpSpPr>
                  <p:grpSpPr>
                    <a:xfrm flipV="1">
                      <a:off x="3751982" y="3999644"/>
                      <a:ext cx="365760" cy="395213"/>
                      <a:chOff x="6662331" y="3793117"/>
                      <a:chExt cx="365760" cy="395213"/>
                    </a:xfrm>
                  </p:grpSpPr>
                  <p:sp>
                    <p:nvSpPr>
                      <p:cNvPr id="48" name="Isosceles Triangle 47">
                        <a:extLst>
                          <a:ext uri="{FF2B5EF4-FFF2-40B4-BE49-F238E27FC236}">
                            <a16:creationId xmlns:a16="http://schemas.microsoft.com/office/drawing/2014/main" id="{C3761149-8D33-4C8E-9039-90DBF6016A3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73761" y="3793117"/>
                        <a:ext cx="341291" cy="395213"/>
                      </a:xfrm>
                      <a:prstGeom prst="triangl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533A5E1-A338-4072-BB1C-BD2D4F33316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6662331" y="3793117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6" name="Straight Connector 45">
                      <a:extLst>
                        <a:ext uri="{FF2B5EF4-FFF2-40B4-BE49-F238E27FC236}">
                          <a16:creationId xmlns:a16="http://schemas.microsoft.com/office/drawing/2014/main" id="{0FE49563-6D50-440B-801F-1E0870FCD27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23070" y="4396507"/>
                      <a:ext cx="0" cy="80648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26DDF08D-6E41-4418-B895-DCA1858EFC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934127" y="3544094"/>
                      <a:ext cx="0" cy="4572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F1DCB0DD-263C-41B3-BFB0-2F02B37A701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59510" y="3559277"/>
                    <a:ext cx="96356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18BFF7F2-78D3-40B6-8886-41F948D1CB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959511" y="5202989"/>
                    <a:ext cx="3302454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" name="Diamond 42">
                    <a:extLst>
                      <a:ext uri="{FF2B5EF4-FFF2-40B4-BE49-F238E27FC236}">
                        <a16:creationId xmlns:a16="http://schemas.microsoft.com/office/drawing/2014/main" id="{BB2C501D-AB59-4739-A485-C9D0973EE0DC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36EDE074-15ED-4C97-A99A-E30D4B67CF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4881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" name="Straight Arrow Connector 38">
                  <a:extLst>
                    <a:ext uri="{FF2B5EF4-FFF2-40B4-BE49-F238E27FC236}">
                      <a16:creationId xmlns:a16="http://schemas.microsoft.com/office/drawing/2014/main" id="{13D79F31-5F83-48EF-B083-EFC4240F6A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2BFD3D16-42D1-4162-928E-2E9C41F8BC4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89755" y="3452848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1F7A3AB-E6F6-46FD-AC58-1962C32B0CDF}"/>
                  </a:ext>
                </a:extLst>
              </p:cNvPr>
              <p:cNvCxnSpPr/>
              <p:nvPr/>
            </p:nvCxnSpPr>
            <p:spPr>
              <a:xfrm flipH="1">
                <a:off x="5298404" y="3467596"/>
                <a:ext cx="96356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C736F48D-E0BF-427D-8FD0-4DCB94F782E2}"/>
                </a:ext>
              </a:extLst>
            </p:cNvPr>
            <p:cNvCxnSpPr>
              <a:cxnSpLocks/>
            </p:cNvCxnSpPr>
            <p:nvPr/>
          </p:nvCxnSpPr>
          <p:spPr>
            <a:xfrm>
              <a:off x="7538704" y="4043278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1015CABF-0927-4166-8DC0-3E27AF75C9C8}"/>
                </a:ext>
              </a:extLst>
            </p:cNvPr>
            <p:cNvSpPr txBox="1">
              <a:spLocks/>
            </p:cNvSpPr>
            <p:nvPr/>
          </p:nvSpPr>
          <p:spPr>
            <a:xfrm>
              <a:off x="7215052" y="401270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52" name="Content Placeholder 2">
              <a:extLst>
                <a:ext uri="{FF2B5EF4-FFF2-40B4-BE49-F238E27FC236}">
                  <a16:creationId xmlns:a16="http://schemas.microsoft.com/office/drawing/2014/main" id="{D8E71A73-47C2-4145-A79B-242267178CC1}"/>
                </a:ext>
              </a:extLst>
            </p:cNvPr>
            <p:cNvSpPr txBox="1">
              <a:spLocks/>
            </p:cNvSpPr>
            <p:nvPr/>
          </p:nvSpPr>
          <p:spPr>
            <a:xfrm>
              <a:off x="9637112" y="41235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/>
                <a:t>β</a:t>
              </a:r>
              <a:r>
                <a:rPr lang="en-US" sz="2000" dirty="0"/>
                <a:t> 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154F800F-2931-440D-9954-829E50278612}"/>
                </a:ext>
              </a:extLst>
            </p:cNvPr>
            <p:cNvSpPr txBox="1">
              <a:spLocks/>
            </p:cNvSpPr>
            <p:nvPr/>
          </p:nvSpPr>
          <p:spPr>
            <a:xfrm>
              <a:off x="6101324" y="3362819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E7A82FA9-CC98-4267-A518-72B6D3A58EC7}"/>
                </a:ext>
              </a:extLst>
            </p:cNvPr>
            <p:cNvSpPr txBox="1">
              <a:spLocks/>
            </p:cNvSpPr>
            <p:nvPr/>
          </p:nvSpPr>
          <p:spPr>
            <a:xfrm>
              <a:off x="8130846" y="5328827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55" name="Content Placeholder 2">
              <a:extLst>
                <a:ext uri="{FF2B5EF4-FFF2-40B4-BE49-F238E27FC236}">
                  <a16:creationId xmlns:a16="http://schemas.microsoft.com/office/drawing/2014/main" id="{BD0C9BAB-1B27-4574-ADD7-4084C8E3BEBE}"/>
                </a:ext>
              </a:extLst>
            </p:cNvPr>
            <p:cNvSpPr txBox="1">
              <a:spLocks/>
            </p:cNvSpPr>
            <p:nvPr/>
          </p:nvSpPr>
          <p:spPr>
            <a:xfrm>
              <a:off x="9325893" y="3034089"/>
              <a:ext cx="1157567" cy="40673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56" name="Content Placeholder 2">
              <a:extLst>
                <a:ext uri="{FF2B5EF4-FFF2-40B4-BE49-F238E27FC236}">
                  <a16:creationId xmlns:a16="http://schemas.microsoft.com/office/drawing/2014/main" id="{17F1AC67-9944-44C3-82CB-CA7BC245398C}"/>
                </a:ext>
              </a:extLst>
            </p:cNvPr>
            <p:cNvSpPr txBox="1">
              <a:spLocks/>
            </p:cNvSpPr>
            <p:nvPr/>
          </p:nvSpPr>
          <p:spPr>
            <a:xfrm>
              <a:off x="7935731" y="2418353"/>
              <a:ext cx="1293340" cy="5234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 err="1"/>
                <a:t>npn</a:t>
              </a:r>
              <a:r>
                <a:rPr lang="en-US" sz="2400" b="1" dirty="0"/>
                <a:t> BJT</a:t>
              </a:r>
            </a:p>
          </p:txBody>
        </p:sp>
      </p:grp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41660A1-A6AD-4E13-A494-2BBA5E899583}"/>
              </a:ext>
            </a:extLst>
          </p:cNvPr>
          <p:cNvSpPr txBox="1">
            <a:spLocks/>
          </p:cNvSpPr>
          <p:nvPr/>
        </p:nvSpPr>
        <p:spPr>
          <a:xfrm>
            <a:off x="2340078" y="5874333"/>
            <a:ext cx="7687673" cy="4881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Do you remember the small signal model of the diode?</a:t>
            </a:r>
          </a:p>
        </p:txBody>
      </p:sp>
    </p:spTree>
    <p:extLst>
      <p:ext uri="{BB962C8B-B14F-4D97-AF65-F5344CB8AC3E}">
        <p14:creationId xmlns:p14="http://schemas.microsoft.com/office/powerpoint/2010/main" val="232776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AB55-EFCC-43ED-8BBD-7E320DE4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235" y="351567"/>
            <a:ext cx="10617530" cy="1325563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rgbClr val="FF0000"/>
                </a:solidFill>
              </a:rPr>
              <a:t>Small signal </a:t>
            </a:r>
            <a:r>
              <a:rPr lang="en-US" b="1" dirty="0">
                <a:solidFill>
                  <a:srgbClr val="0070C0"/>
                </a:solidFill>
              </a:rPr>
              <a:t>model of BJT </a:t>
            </a:r>
            <a:r>
              <a:rPr lang="en-US" dirty="0"/>
              <a:t>in forward active region – resistor and dependent current source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BB63FB3-2F55-462A-8AE9-930C8F4B6D06}"/>
              </a:ext>
            </a:extLst>
          </p:cNvPr>
          <p:cNvGrpSpPr/>
          <p:nvPr/>
        </p:nvGrpSpPr>
        <p:grpSpPr>
          <a:xfrm rot="5400000">
            <a:off x="2431739" y="4104877"/>
            <a:ext cx="802919" cy="297702"/>
            <a:chOff x="3093110" y="2744654"/>
            <a:chExt cx="773752" cy="297702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ED53D198-18E4-46C4-A620-56C7C5955551}"/>
                </a:ext>
              </a:extLst>
            </p:cNvPr>
            <p:cNvGrpSpPr/>
            <p:nvPr/>
          </p:nvGrpSpPr>
          <p:grpSpPr>
            <a:xfrm>
              <a:off x="3093110" y="2744654"/>
              <a:ext cx="179903" cy="290602"/>
              <a:chOff x="3632401" y="2623631"/>
              <a:chExt cx="179903" cy="290602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D6FF39A-EACA-4049-A8DB-2CEDC0C59C9C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583380" y="2672652"/>
                <a:ext cx="146293" cy="482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1EB7AFC-EE3F-4EFD-ADA5-2253CDA6FAD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072E722C-4326-4EAA-9909-D48D589EC3C1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A84D90F5-415F-477F-B053-DD267D3494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7B0E10F3-93DB-4D2A-B83F-D1EB5D97BD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AC8222E4-D87A-4623-AD50-923B89695A5F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7833685-E492-4334-842E-126DEC2559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9D40ED6-5A13-4EE8-8C17-A8916379577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D8D9D08-FEB9-4E73-A5F5-293562C255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990246BA-B77F-4041-87B1-44959A89EDF0}"/>
              </a:ext>
            </a:extLst>
          </p:cNvPr>
          <p:cNvGrpSpPr/>
          <p:nvPr/>
        </p:nvGrpSpPr>
        <p:grpSpPr>
          <a:xfrm rot="5400000">
            <a:off x="7542625" y="4223121"/>
            <a:ext cx="802919" cy="297702"/>
            <a:chOff x="3093110" y="2744654"/>
            <a:chExt cx="773752" cy="297702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5086539A-36B9-4CF0-A884-67D0B2842F22}"/>
                </a:ext>
              </a:extLst>
            </p:cNvPr>
            <p:cNvGrpSpPr/>
            <p:nvPr/>
          </p:nvGrpSpPr>
          <p:grpSpPr>
            <a:xfrm>
              <a:off x="3093110" y="2744654"/>
              <a:ext cx="179903" cy="290602"/>
              <a:chOff x="3632401" y="2623631"/>
              <a:chExt cx="179903" cy="290602"/>
            </a:xfrm>
          </p:grpSpPr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7D95489E-96A0-4EC5-ACDC-25FF70D4EC2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583380" y="2672652"/>
                <a:ext cx="146293" cy="482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60004732-8A2F-417D-A393-CB623C5E5F5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0DA7CF25-5C1A-4951-B5EB-385D7E469AEA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0A5AB6A6-CAEB-4C52-A34C-6DFC4DA54D3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0AEA0052-56C0-4E0E-AFF8-B85393E4ADD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79906D69-E588-4308-A7BE-399E5F5C2F06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A636FC98-5E35-496E-8C68-CABAD41B305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468858B-EDBE-4486-824E-21D86E42CD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2DDB900F-04E7-49AA-A6F6-4BD6E605BE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9996BDBC-1964-4823-9B70-DAE22D256F42}"/>
              </a:ext>
            </a:extLst>
          </p:cNvPr>
          <p:cNvSpPr txBox="1">
            <a:spLocks/>
          </p:cNvSpPr>
          <p:nvPr/>
        </p:nvSpPr>
        <p:spPr>
          <a:xfrm>
            <a:off x="2996010" y="4029877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r</a:t>
            </a:r>
            <a:r>
              <a:rPr lang="el-GR" sz="2000" baseline="-25000" dirty="0"/>
              <a:t>π</a:t>
            </a:r>
            <a:endParaRPr lang="en-US" sz="2000" baseline="-25000" dirty="0"/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BEA2C7AD-7261-45B3-A3D6-0AEF0397EAB3}"/>
              </a:ext>
            </a:extLst>
          </p:cNvPr>
          <p:cNvSpPr txBox="1">
            <a:spLocks/>
          </p:cNvSpPr>
          <p:nvPr/>
        </p:nvSpPr>
        <p:spPr>
          <a:xfrm>
            <a:off x="8068483" y="4111964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r</a:t>
            </a:r>
            <a:r>
              <a:rPr lang="el-GR" sz="2000" baseline="-25000" dirty="0"/>
              <a:t>π</a:t>
            </a:r>
            <a:endParaRPr lang="en-US" sz="2000" baseline="-25000" dirty="0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49CA8B31-6967-4F9D-83C9-739E97FABF3E}"/>
              </a:ext>
            </a:extLst>
          </p:cNvPr>
          <p:cNvSpPr txBox="1">
            <a:spLocks/>
          </p:cNvSpPr>
          <p:nvPr/>
        </p:nvSpPr>
        <p:spPr>
          <a:xfrm>
            <a:off x="3098166" y="5984801"/>
            <a:ext cx="1730457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r</a:t>
            </a:r>
            <a:r>
              <a:rPr lang="el-GR" sz="2000" baseline="-25000" dirty="0"/>
              <a:t>π</a:t>
            </a:r>
            <a:r>
              <a:rPr lang="en-US" sz="2000" dirty="0"/>
              <a:t>= V</a:t>
            </a:r>
            <a:r>
              <a:rPr lang="en-US" sz="2000" baseline="-25000" dirty="0"/>
              <a:t>T</a:t>
            </a:r>
            <a:r>
              <a:rPr lang="el-GR" sz="2000" baseline="-25000" dirty="0"/>
              <a:t> </a:t>
            </a:r>
            <a:r>
              <a:rPr lang="en-US" sz="2000" dirty="0"/>
              <a:t>/ I</a:t>
            </a:r>
            <a:r>
              <a:rPr lang="en-US" sz="2000" baseline="-25000" dirty="0"/>
              <a:t>BQ</a:t>
            </a:r>
            <a:endParaRPr lang="en-US" sz="2000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1D75842-56E7-48F6-A334-8CBEFA01A4E0}"/>
              </a:ext>
            </a:extLst>
          </p:cNvPr>
          <p:cNvGrpSpPr/>
          <p:nvPr/>
        </p:nvGrpSpPr>
        <p:grpSpPr>
          <a:xfrm>
            <a:off x="986273" y="2403605"/>
            <a:ext cx="4529626" cy="3285189"/>
            <a:chOff x="986273" y="2403605"/>
            <a:chExt cx="4529626" cy="3285189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32059F0-C06F-48C9-B753-9FDFAC30F053}"/>
                </a:ext>
              </a:extLst>
            </p:cNvPr>
            <p:cNvGrpSpPr/>
            <p:nvPr/>
          </p:nvGrpSpPr>
          <p:grpSpPr>
            <a:xfrm>
              <a:off x="1858298" y="3429000"/>
              <a:ext cx="3657601" cy="1751870"/>
              <a:chOff x="2959510" y="3452848"/>
              <a:chExt cx="3657601" cy="175187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592E4EC-BACE-4B26-A7F7-2DE2E27AB567}"/>
                  </a:ext>
                </a:extLst>
              </p:cNvPr>
              <p:cNvGrpSpPr/>
              <p:nvPr/>
            </p:nvGrpSpPr>
            <p:grpSpPr>
              <a:xfrm>
                <a:off x="2959510" y="3558324"/>
                <a:ext cx="3657601" cy="1646394"/>
                <a:chOff x="2959510" y="3558324"/>
                <a:chExt cx="3657601" cy="1646394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E103361D-9D86-41A5-BCC3-D13EC309183B}"/>
                    </a:ext>
                  </a:extLst>
                </p:cNvPr>
                <p:cNvGrpSpPr/>
                <p:nvPr/>
              </p:nvGrpSpPr>
              <p:grpSpPr>
                <a:xfrm>
                  <a:off x="2959510" y="3558324"/>
                  <a:ext cx="3657601" cy="1646394"/>
                  <a:chOff x="2959510" y="3558324"/>
                  <a:chExt cx="3657601" cy="1646394"/>
                </a:xfrm>
              </p:grpSpPr>
              <p:grpSp>
                <p:nvGrpSpPr>
                  <p:cNvPr id="10" name="Group 9">
                    <a:extLst>
                      <a:ext uri="{FF2B5EF4-FFF2-40B4-BE49-F238E27FC236}">
                        <a16:creationId xmlns:a16="http://schemas.microsoft.com/office/drawing/2014/main" id="{6D7107B6-7D2D-4A7D-B0CB-63466D94571B}"/>
                      </a:ext>
                    </a:extLst>
                  </p:cNvPr>
                  <p:cNvGrpSpPr/>
                  <p:nvPr/>
                </p:nvGrpSpPr>
                <p:grpSpPr>
                  <a:xfrm>
                    <a:off x="3923070" y="3558324"/>
                    <a:ext cx="13899" cy="1644665"/>
                    <a:chOff x="3923070" y="3558324"/>
                    <a:chExt cx="13899" cy="1644665"/>
                  </a:xfrm>
                </p:grpSpPr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D4820E7C-4FF5-458B-9B2F-7250F172951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923070" y="4679035"/>
                      <a:ext cx="6799" cy="52395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23665A9B-9DE0-4985-9841-298FFECCCC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29869" y="3558324"/>
                      <a:ext cx="7100" cy="31779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8CB211FE-718D-4161-87FA-1592FDDE7E6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59510" y="3559277"/>
                    <a:ext cx="96356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2FB08BCE-DB60-43B6-A842-8868E6C59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959511" y="5202989"/>
                    <a:ext cx="3657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" name="Diamond 13">
                    <a:extLst>
                      <a:ext uri="{FF2B5EF4-FFF2-40B4-BE49-F238E27FC236}">
                        <a16:creationId xmlns:a16="http://schemas.microsoft.com/office/drawing/2014/main" id="{019E2E7D-C2EB-4C5B-AEB4-4EA86C05EEE0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3B210C7A-9F1C-4072-B28D-E6F90DD431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4881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8A3A2F44-6754-4CAD-B277-CE93DB1F3EE8}"/>
                    </a:ext>
                  </a:extLst>
                </p:cNvPr>
                <p:cNvCxnSpPr/>
                <p:nvPr/>
              </p:nvCxnSpPr>
              <p:spPr>
                <a:xfrm flipV="1">
                  <a:off x="5289755" y="4119716"/>
                  <a:ext cx="0" cy="3441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D71E85BA-22FD-4594-879C-AC70B63B75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89755" y="3452848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D7CB56D7-A486-4D6C-9FA3-269FFB0F15F7}"/>
                  </a:ext>
                </a:extLst>
              </p:cNvPr>
              <p:cNvCxnSpPr/>
              <p:nvPr/>
            </p:nvCxnSpPr>
            <p:spPr>
              <a:xfrm flipH="1">
                <a:off x="5289755" y="3459248"/>
                <a:ext cx="1280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161F604-1B67-421A-BBE0-A201009ED13E}"/>
                </a:ext>
              </a:extLst>
            </p:cNvPr>
            <p:cNvCxnSpPr/>
            <p:nvPr/>
          </p:nvCxnSpPr>
          <p:spPr>
            <a:xfrm flipV="1">
              <a:off x="2423653" y="4028530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ontent Placeholder 2">
              <a:extLst>
                <a:ext uri="{FF2B5EF4-FFF2-40B4-BE49-F238E27FC236}">
                  <a16:creationId xmlns:a16="http://schemas.microsoft.com/office/drawing/2014/main" id="{27ADF2B3-A8CE-4787-B847-EEFEA167D478}"/>
                </a:ext>
              </a:extLst>
            </p:cNvPr>
            <p:cNvSpPr txBox="1">
              <a:spLocks/>
            </p:cNvSpPr>
            <p:nvPr/>
          </p:nvSpPr>
          <p:spPr>
            <a:xfrm>
              <a:off x="2100001" y="39979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I</a:t>
              </a:r>
              <a:r>
                <a:rPr lang="en-US" sz="2000" baseline="-25000" dirty="0"/>
                <a:t>B</a:t>
              </a:r>
            </a:p>
          </p:txBody>
        </p:sp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2650E905-7A49-4B61-B880-7447B7627466}"/>
                </a:ext>
              </a:extLst>
            </p:cNvPr>
            <p:cNvSpPr txBox="1">
              <a:spLocks/>
            </p:cNvSpPr>
            <p:nvPr/>
          </p:nvSpPr>
          <p:spPr>
            <a:xfrm>
              <a:off x="4522061" y="4108809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/>
                <a:t>β</a:t>
              </a:r>
              <a:r>
                <a:rPr lang="en-US" sz="2000" dirty="0"/>
                <a:t> I</a:t>
              </a:r>
              <a:r>
                <a:rPr lang="en-US" sz="2000" baseline="-25000" dirty="0"/>
                <a:t>B</a:t>
              </a:r>
            </a:p>
          </p:txBody>
        </p:sp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D278103C-9BEE-484F-B787-529AF899867A}"/>
                </a:ext>
              </a:extLst>
            </p:cNvPr>
            <p:cNvSpPr txBox="1">
              <a:spLocks/>
            </p:cNvSpPr>
            <p:nvPr/>
          </p:nvSpPr>
          <p:spPr>
            <a:xfrm>
              <a:off x="986273" y="3348071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  <p:sp>
          <p:nvSpPr>
            <p:cNvPr id="31" name="Content Placeholder 2">
              <a:extLst>
                <a:ext uri="{FF2B5EF4-FFF2-40B4-BE49-F238E27FC236}">
                  <a16:creationId xmlns:a16="http://schemas.microsoft.com/office/drawing/2014/main" id="{485DCFB3-E3EB-4C14-A42B-BBD498B97824}"/>
                </a:ext>
              </a:extLst>
            </p:cNvPr>
            <p:cNvSpPr txBox="1">
              <a:spLocks/>
            </p:cNvSpPr>
            <p:nvPr/>
          </p:nvSpPr>
          <p:spPr>
            <a:xfrm>
              <a:off x="3015795" y="5314079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09DCDB75-6B0C-4AED-A1A3-7ECCF93F86B6}"/>
                </a:ext>
              </a:extLst>
            </p:cNvPr>
            <p:cNvSpPr txBox="1">
              <a:spLocks/>
            </p:cNvSpPr>
            <p:nvPr/>
          </p:nvSpPr>
          <p:spPr>
            <a:xfrm>
              <a:off x="4224376" y="2982509"/>
              <a:ext cx="1157567" cy="40673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33" name="Content Placeholder 2">
              <a:extLst>
                <a:ext uri="{FF2B5EF4-FFF2-40B4-BE49-F238E27FC236}">
                  <a16:creationId xmlns:a16="http://schemas.microsoft.com/office/drawing/2014/main" id="{CC1C6754-4CE8-43D7-9AF9-33E694D2D253}"/>
                </a:ext>
              </a:extLst>
            </p:cNvPr>
            <p:cNvSpPr txBox="1">
              <a:spLocks/>
            </p:cNvSpPr>
            <p:nvPr/>
          </p:nvSpPr>
          <p:spPr>
            <a:xfrm>
              <a:off x="2820680" y="2403605"/>
              <a:ext cx="1293340" cy="5234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 err="1"/>
                <a:t>pnp</a:t>
              </a:r>
              <a:r>
                <a:rPr lang="en-US" sz="2400" b="1" dirty="0"/>
                <a:t> BJT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E0F3CFD-4B8A-49F4-AA9C-1C5A31F1EBCE}"/>
              </a:ext>
            </a:extLst>
          </p:cNvPr>
          <p:cNvGrpSpPr/>
          <p:nvPr/>
        </p:nvGrpSpPr>
        <p:grpSpPr>
          <a:xfrm>
            <a:off x="6436363" y="2377720"/>
            <a:ext cx="4388638" cy="3285189"/>
            <a:chOff x="6425192" y="2418353"/>
            <a:chExt cx="4388638" cy="3285189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A7E1C351-3847-4745-82E6-60C5A0ED60D4}"/>
                </a:ext>
              </a:extLst>
            </p:cNvPr>
            <p:cNvGrpSpPr/>
            <p:nvPr/>
          </p:nvGrpSpPr>
          <p:grpSpPr>
            <a:xfrm>
              <a:off x="6973350" y="3443748"/>
              <a:ext cx="3840480" cy="1751870"/>
              <a:chOff x="2959511" y="3452848"/>
              <a:chExt cx="3840480" cy="1751870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8622094A-221A-42AB-AC59-9F7EFF4D899A}"/>
                  </a:ext>
                </a:extLst>
              </p:cNvPr>
              <p:cNvGrpSpPr/>
              <p:nvPr/>
            </p:nvGrpSpPr>
            <p:grpSpPr>
              <a:xfrm>
                <a:off x="2959511" y="3559277"/>
                <a:ext cx="3840480" cy="1645441"/>
                <a:chOff x="2959511" y="3559277"/>
                <a:chExt cx="3840480" cy="1645441"/>
              </a:xfrm>
            </p:grpSpPr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147B7D3A-C26B-4088-B1C4-0C1D7F2A1899}"/>
                    </a:ext>
                  </a:extLst>
                </p:cNvPr>
                <p:cNvGrpSpPr/>
                <p:nvPr/>
              </p:nvGrpSpPr>
              <p:grpSpPr>
                <a:xfrm>
                  <a:off x="2959511" y="3559277"/>
                  <a:ext cx="3840480" cy="1645441"/>
                  <a:chOff x="2959511" y="3559277"/>
                  <a:chExt cx="3840480" cy="1645441"/>
                </a:xfrm>
              </p:grpSpPr>
              <p:grpSp>
                <p:nvGrpSpPr>
                  <p:cNvPr id="40" name="Group 39">
                    <a:extLst>
                      <a:ext uri="{FF2B5EF4-FFF2-40B4-BE49-F238E27FC236}">
                        <a16:creationId xmlns:a16="http://schemas.microsoft.com/office/drawing/2014/main" id="{F9C33EBE-2457-4B31-98AC-372534FFD67A}"/>
                      </a:ext>
                    </a:extLst>
                  </p:cNvPr>
                  <p:cNvGrpSpPr/>
                  <p:nvPr/>
                </p:nvGrpSpPr>
                <p:grpSpPr>
                  <a:xfrm>
                    <a:off x="3923070" y="3559277"/>
                    <a:ext cx="6798" cy="1643712"/>
                    <a:chOff x="3923070" y="3559277"/>
                    <a:chExt cx="6798" cy="1643712"/>
                  </a:xfrm>
                </p:grpSpPr>
                <p:cxnSp>
                  <p:nvCxnSpPr>
                    <p:cNvPr id="46" name="Straight Connector 45">
                      <a:extLst>
                        <a:ext uri="{FF2B5EF4-FFF2-40B4-BE49-F238E27FC236}">
                          <a16:creationId xmlns:a16="http://schemas.microsoft.com/office/drawing/2014/main" id="{0FE49563-6D50-440B-801F-1E0870FCD27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923070" y="4823165"/>
                      <a:ext cx="6798" cy="37982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26DDF08D-6E41-4418-B895-DCA1858EFC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29868" y="3559277"/>
                      <a:ext cx="0" cy="48011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F1DCB0DD-263C-41B3-BFB0-2F02B37A701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86165" y="3559277"/>
                    <a:ext cx="96356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18BFF7F2-78D3-40B6-8886-41F948D1CB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959511" y="5202989"/>
                    <a:ext cx="384048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" name="Diamond 42">
                    <a:extLst>
                      <a:ext uri="{FF2B5EF4-FFF2-40B4-BE49-F238E27FC236}">
                        <a16:creationId xmlns:a16="http://schemas.microsoft.com/office/drawing/2014/main" id="{BB2C501D-AB59-4739-A485-C9D0973EE0DC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36EDE074-15ED-4C97-A99A-E30D4B67CF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4881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" name="Straight Arrow Connector 38">
                  <a:extLst>
                    <a:ext uri="{FF2B5EF4-FFF2-40B4-BE49-F238E27FC236}">
                      <a16:creationId xmlns:a16="http://schemas.microsoft.com/office/drawing/2014/main" id="{13D79F31-5F83-48EF-B083-EFC4240F6A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2BFD3D16-42D1-4162-928E-2E9C41F8BC4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89755" y="3452848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1F7A3AB-E6F6-46FD-AC58-1962C32B0CDF}"/>
                  </a:ext>
                </a:extLst>
              </p:cNvPr>
              <p:cNvCxnSpPr/>
              <p:nvPr/>
            </p:nvCxnSpPr>
            <p:spPr>
              <a:xfrm flipH="1">
                <a:off x="5298403" y="3467596"/>
                <a:ext cx="14630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C736F48D-E0BF-427D-8FD0-4DCB94F782E2}"/>
                </a:ext>
              </a:extLst>
            </p:cNvPr>
            <p:cNvCxnSpPr>
              <a:cxnSpLocks/>
            </p:cNvCxnSpPr>
            <p:nvPr/>
          </p:nvCxnSpPr>
          <p:spPr>
            <a:xfrm>
              <a:off x="7538704" y="4043278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1015CABF-0927-4166-8DC0-3E27AF75C9C8}"/>
                </a:ext>
              </a:extLst>
            </p:cNvPr>
            <p:cNvSpPr txBox="1">
              <a:spLocks/>
            </p:cNvSpPr>
            <p:nvPr/>
          </p:nvSpPr>
          <p:spPr>
            <a:xfrm>
              <a:off x="7215052" y="401270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I</a:t>
              </a:r>
              <a:r>
                <a:rPr lang="en-US" sz="2000" baseline="-25000" dirty="0"/>
                <a:t>B</a:t>
              </a:r>
            </a:p>
          </p:txBody>
        </p:sp>
        <p:sp>
          <p:nvSpPr>
            <p:cNvPr id="52" name="Content Placeholder 2">
              <a:extLst>
                <a:ext uri="{FF2B5EF4-FFF2-40B4-BE49-F238E27FC236}">
                  <a16:creationId xmlns:a16="http://schemas.microsoft.com/office/drawing/2014/main" id="{D8E71A73-47C2-4145-A79B-242267178CC1}"/>
                </a:ext>
              </a:extLst>
            </p:cNvPr>
            <p:cNvSpPr txBox="1">
              <a:spLocks/>
            </p:cNvSpPr>
            <p:nvPr/>
          </p:nvSpPr>
          <p:spPr>
            <a:xfrm>
              <a:off x="9637112" y="41235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/>
                <a:t>β</a:t>
              </a:r>
              <a:r>
                <a:rPr lang="en-US" sz="2000" dirty="0"/>
                <a:t> I</a:t>
              </a:r>
              <a:r>
                <a:rPr lang="en-US" sz="2000" baseline="-25000" dirty="0"/>
                <a:t>B</a:t>
              </a:r>
            </a:p>
          </p:txBody>
        </p: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154F800F-2931-440D-9954-829E50278612}"/>
                </a:ext>
              </a:extLst>
            </p:cNvPr>
            <p:cNvSpPr txBox="1">
              <a:spLocks/>
            </p:cNvSpPr>
            <p:nvPr/>
          </p:nvSpPr>
          <p:spPr>
            <a:xfrm>
              <a:off x="6425192" y="3183760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E7A82FA9-CC98-4267-A518-72B6D3A58EC7}"/>
                </a:ext>
              </a:extLst>
            </p:cNvPr>
            <p:cNvSpPr txBox="1">
              <a:spLocks/>
            </p:cNvSpPr>
            <p:nvPr/>
          </p:nvSpPr>
          <p:spPr>
            <a:xfrm>
              <a:off x="8130846" y="5328827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55" name="Content Placeholder 2">
              <a:extLst>
                <a:ext uri="{FF2B5EF4-FFF2-40B4-BE49-F238E27FC236}">
                  <a16:creationId xmlns:a16="http://schemas.microsoft.com/office/drawing/2014/main" id="{BD0C9BAB-1B27-4574-ADD7-4084C8E3BEBE}"/>
                </a:ext>
              </a:extLst>
            </p:cNvPr>
            <p:cNvSpPr txBox="1">
              <a:spLocks/>
            </p:cNvSpPr>
            <p:nvPr/>
          </p:nvSpPr>
          <p:spPr>
            <a:xfrm>
              <a:off x="9325893" y="3034089"/>
              <a:ext cx="1157567" cy="40673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56" name="Content Placeholder 2">
              <a:extLst>
                <a:ext uri="{FF2B5EF4-FFF2-40B4-BE49-F238E27FC236}">
                  <a16:creationId xmlns:a16="http://schemas.microsoft.com/office/drawing/2014/main" id="{17F1AC67-9944-44C3-82CB-CA7BC245398C}"/>
                </a:ext>
              </a:extLst>
            </p:cNvPr>
            <p:cNvSpPr txBox="1">
              <a:spLocks/>
            </p:cNvSpPr>
            <p:nvPr/>
          </p:nvSpPr>
          <p:spPr>
            <a:xfrm>
              <a:off x="7935731" y="2418353"/>
              <a:ext cx="1293340" cy="5234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 err="1"/>
                <a:t>npn</a:t>
              </a:r>
              <a:r>
                <a:rPr lang="en-US" sz="2400" b="1" dirty="0"/>
                <a:t> BJT</a:t>
              </a:r>
            </a:p>
          </p:txBody>
        </p:sp>
      </p:grp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773B644-7276-4E0C-B0F7-8B41FF63EAAC}"/>
              </a:ext>
            </a:extLst>
          </p:cNvPr>
          <p:cNvSpPr/>
          <p:nvPr/>
        </p:nvSpPr>
        <p:spPr>
          <a:xfrm>
            <a:off x="2541766" y="3715249"/>
            <a:ext cx="790049" cy="1070131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3AB9107-1E9B-4E4C-A856-5934DAC4C2B0}"/>
              </a:ext>
            </a:extLst>
          </p:cNvPr>
          <p:cNvSpPr/>
          <p:nvPr/>
        </p:nvSpPr>
        <p:spPr>
          <a:xfrm>
            <a:off x="2996010" y="5899768"/>
            <a:ext cx="1352102" cy="535994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91C38438-39D7-485E-9ED8-8BC1FDF8879E}"/>
              </a:ext>
            </a:extLst>
          </p:cNvPr>
          <p:cNvSpPr txBox="1">
            <a:spLocks/>
          </p:cNvSpPr>
          <p:nvPr/>
        </p:nvSpPr>
        <p:spPr>
          <a:xfrm>
            <a:off x="5109659" y="5993635"/>
            <a:ext cx="6479845" cy="691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This is the same resistance as the small signal resistance of the diode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D6DB5CAE-8865-40AD-AF30-581504BF09D0}"/>
              </a:ext>
            </a:extLst>
          </p:cNvPr>
          <p:cNvSpPr/>
          <p:nvPr/>
        </p:nvSpPr>
        <p:spPr>
          <a:xfrm>
            <a:off x="7619359" y="3709030"/>
            <a:ext cx="838658" cy="1248438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4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4" grpId="0" animBg="1"/>
      <p:bldP spid="115" grpId="0"/>
      <p:bldP spid="1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30C8C-C9E0-49B3-92BD-5CE6DF352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Small Signal BJT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507D4-EB78-4681-B1DF-17CD389DC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20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Use the large signal model of the transistor to determine biasing (quiescent point)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566771-A914-41B0-B58B-93088552728A}"/>
              </a:ext>
            </a:extLst>
          </p:cNvPr>
          <p:cNvSpPr txBox="1">
            <a:spLocks/>
          </p:cNvSpPr>
          <p:nvPr/>
        </p:nvSpPr>
        <p:spPr>
          <a:xfrm>
            <a:off x="838200" y="3610435"/>
            <a:ext cx="10515600" cy="1003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Use the small signal model of the transistor to determine response to small inputs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F99580-FDB8-40AD-9A65-94285A280910}"/>
              </a:ext>
            </a:extLst>
          </p:cNvPr>
          <p:cNvSpPr txBox="1">
            <a:spLocks/>
          </p:cNvSpPr>
          <p:nvPr/>
        </p:nvSpPr>
        <p:spPr>
          <a:xfrm>
            <a:off x="4365543" y="2826418"/>
            <a:ext cx="2086057" cy="5306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</a:t>
            </a:r>
            <a:r>
              <a:rPr lang="el-GR" baseline="-25000" dirty="0"/>
              <a:t>π</a:t>
            </a:r>
            <a:r>
              <a:rPr lang="en-US" dirty="0"/>
              <a:t>= V</a:t>
            </a:r>
            <a:r>
              <a:rPr lang="en-US" baseline="-25000" dirty="0"/>
              <a:t>T</a:t>
            </a:r>
            <a:r>
              <a:rPr lang="el-GR" baseline="-25000" dirty="0"/>
              <a:t> </a:t>
            </a:r>
            <a:r>
              <a:rPr lang="en-US" dirty="0"/>
              <a:t>/ I</a:t>
            </a:r>
            <a:r>
              <a:rPr lang="en-US" baseline="-25000" dirty="0"/>
              <a:t>BQ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44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30C8C-C9E0-49B3-92BD-5CE6DF352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507D4-EB78-4681-B1DF-17CD389DC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7212"/>
            <a:ext cx="10515600" cy="1119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the common emitter BJT, we need to modify the model to improve accuracy.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68B608-F5DB-495A-8886-8E5F82CEDF3C}"/>
              </a:ext>
            </a:extLst>
          </p:cNvPr>
          <p:cNvSpPr txBox="1">
            <a:spLocks/>
          </p:cNvSpPr>
          <p:nvPr/>
        </p:nvSpPr>
        <p:spPr>
          <a:xfrm>
            <a:off x="838200" y="2208212"/>
            <a:ext cx="10515600" cy="66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This model works well for the common base biased transistor.</a:t>
            </a:r>
          </a:p>
        </p:txBody>
      </p:sp>
    </p:spTree>
    <p:extLst>
      <p:ext uri="{BB962C8B-B14F-4D97-AF65-F5344CB8AC3E}">
        <p14:creationId xmlns:p14="http://schemas.microsoft.com/office/powerpoint/2010/main" val="310573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Operating Curves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59A8008-4ABB-460D-81E9-9FB32C60D95A}"/>
              </a:ext>
            </a:extLst>
          </p:cNvPr>
          <p:cNvGrpSpPr/>
          <p:nvPr/>
        </p:nvGrpSpPr>
        <p:grpSpPr>
          <a:xfrm>
            <a:off x="1568400" y="1660737"/>
            <a:ext cx="7790009" cy="5165515"/>
            <a:chOff x="4758379" y="3144381"/>
            <a:chExt cx="4432002" cy="2693539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C97B67A-9C75-43C2-ACAC-C7D796A86292}"/>
                </a:ext>
              </a:extLst>
            </p:cNvPr>
            <p:cNvGrpSpPr/>
            <p:nvPr/>
          </p:nvGrpSpPr>
          <p:grpSpPr>
            <a:xfrm>
              <a:off x="4758379" y="3144381"/>
              <a:ext cx="4432002" cy="2693539"/>
              <a:chOff x="2829820" y="4446975"/>
              <a:chExt cx="3091201" cy="1907376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8CBED0D-D0F2-4DE8-A077-1559B115B6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02085" y="4522839"/>
                <a:ext cx="0" cy="1831512"/>
              </a:xfrm>
              <a:prstGeom prst="line">
                <a:avLst/>
              </a:prstGeom>
              <a:ln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7D82EE0F-3BD9-4C58-B268-3C32C704B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9820" y="6050510"/>
                <a:ext cx="2743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224E6-D490-42C4-B15B-605B387352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1337" y="4446975"/>
                <a:ext cx="240748" cy="308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</a:t>
                </a:r>
              </a:p>
            </p:txBody>
          </p:sp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142B870-C3A3-4856-867B-A44552AF96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35091" y="5979883"/>
                <a:ext cx="385930" cy="1875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EC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E8ECD29-87EA-476C-9A30-7753C40A2400}"/>
                </a:ext>
              </a:extLst>
            </p:cNvPr>
            <p:cNvGrpSpPr/>
            <p:nvPr/>
          </p:nvGrpSpPr>
          <p:grpSpPr>
            <a:xfrm>
              <a:off x="4819379" y="3528336"/>
              <a:ext cx="3642100" cy="2106155"/>
              <a:chOff x="8126322" y="3792682"/>
              <a:chExt cx="3386805" cy="2106155"/>
            </a:xfrm>
          </p:grpSpPr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1BF387C-4A70-44C5-8E6E-A08E20F4271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CC0C25-1C4E-4A86-B34D-C4C7B5E8BA3F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08A9385-E816-4ADB-97E3-8995E7BBDC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E21B57E-A6DB-490C-BF05-FD0C4E12FE22}"/>
                </a:ext>
              </a:extLst>
            </p:cNvPr>
            <p:cNvGrpSpPr/>
            <p:nvPr/>
          </p:nvGrpSpPr>
          <p:grpSpPr>
            <a:xfrm>
              <a:off x="4875508" y="3848888"/>
              <a:ext cx="3540363" cy="1727087"/>
              <a:chOff x="8126322" y="3792682"/>
              <a:chExt cx="3386805" cy="2106155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F1A915DE-A4D4-4871-A0C5-2BCE697C5F3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37714A2D-A0B6-4356-B4EA-716FB95CF032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B4A25B37-57A3-4FA6-AF2A-35D7B05058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8508350-7916-4927-8FAE-19954A2EDDF6}"/>
                </a:ext>
              </a:extLst>
            </p:cNvPr>
            <p:cNvGrpSpPr/>
            <p:nvPr/>
          </p:nvGrpSpPr>
          <p:grpSpPr>
            <a:xfrm>
              <a:off x="4880398" y="4118138"/>
              <a:ext cx="3535473" cy="1419767"/>
              <a:chOff x="8126322" y="3792682"/>
              <a:chExt cx="3386805" cy="2106155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7A8D8AC-4DCF-4717-AEFC-B82C4442E4C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20265F54-F7F8-423A-ABBB-B6B377D5EF76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77CE414B-F8B2-4594-BAAA-EB4910FCD2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11E3B70-2939-43A1-B20B-BBC1AA967ACF}"/>
                </a:ext>
              </a:extLst>
            </p:cNvPr>
            <p:cNvGrpSpPr/>
            <p:nvPr/>
          </p:nvGrpSpPr>
          <p:grpSpPr>
            <a:xfrm>
              <a:off x="4913605" y="4399044"/>
              <a:ext cx="3474275" cy="1106289"/>
              <a:chOff x="8126322" y="3808026"/>
              <a:chExt cx="3425998" cy="2090811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4A7737D0-84D0-4159-8D33-B2106DF00DF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6C218C7-F3AD-4D4C-AEAA-57ED93078E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8026"/>
                <a:ext cx="1372693" cy="19294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6177AE6-EA2A-463C-B99C-5C39488D87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1BDEE03-43D6-492A-BB47-C373DCEE6FF7}"/>
                </a:ext>
              </a:extLst>
            </p:cNvPr>
            <p:cNvGrpSpPr/>
            <p:nvPr/>
          </p:nvGrpSpPr>
          <p:grpSpPr>
            <a:xfrm>
              <a:off x="4926961" y="4671882"/>
              <a:ext cx="3485599" cy="824585"/>
              <a:chOff x="8126322" y="3801356"/>
              <a:chExt cx="3504941" cy="2097481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EFD929F-1621-4598-B3EB-E853693225C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A388F3F-AC6D-4055-B1BC-EEA9955614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1356"/>
                <a:ext cx="1451636" cy="2596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0796E9A-0084-4D9C-9B28-1F6D047C3B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CA49A48-DA61-4766-B3A2-78DF7356AA29}"/>
                </a:ext>
              </a:extLst>
            </p:cNvPr>
            <p:cNvGrpSpPr/>
            <p:nvPr/>
          </p:nvGrpSpPr>
          <p:grpSpPr>
            <a:xfrm>
              <a:off x="5004008" y="4946284"/>
              <a:ext cx="3387908" cy="504898"/>
              <a:chOff x="8126322" y="3813237"/>
              <a:chExt cx="3577879" cy="2085600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A3BC3EC-344C-4484-912A-C930D43A66E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45044FF-7489-451D-807F-CC011CB30F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13237"/>
                <a:ext cx="1524574" cy="140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231FE53-2945-4C5C-B747-2F7CD1199E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16EEE17-56BC-488B-B94E-4339D7B93F99}"/>
                </a:ext>
              </a:extLst>
            </p:cNvPr>
            <p:cNvGrpSpPr/>
            <p:nvPr/>
          </p:nvGrpSpPr>
          <p:grpSpPr>
            <a:xfrm>
              <a:off x="5009038" y="5168648"/>
              <a:ext cx="3339094" cy="286284"/>
              <a:chOff x="8126322" y="3827318"/>
              <a:chExt cx="3617140" cy="2071519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FF8B7F8-293D-4552-A79D-CE935055006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9B5463B-BA10-4652-A3D1-99126F2A06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27322"/>
                <a:ext cx="1563835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CFAC094-5FDD-4701-9CD3-0362E159FE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D18F0FA-4C70-4EA4-99DA-B5FE6CC3567A}"/>
                </a:ext>
              </a:extLst>
            </p:cNvPr>
            <p:cNvGrpSpPr/>
            <p:nvPr/>
          </p:nvGrpSpPr>
          <p:grpSpPr>
            <a:xfrm>
              <a:off x="4965625" y="5324910"/>
              <a:ext cx="3382509" cy="107011"/>
              <a:chOff x="8126322" y="3703738"/>
              <a:chExt cx="3664170" cy="2195099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4B19C6C-1CFD-4295-AEAB-CA02403ECBA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84E5CCF3-E03F-4B5E-9526-61502A16F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703738"/>
                <a:ext cx="1610865" cy="1236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CA27D56-6524-4CCD-8F1D-F578A0366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2CEC5A68-7658-44E9-B7EB-02F738D80BFF}"/>
              </a:ext>
            </a:extLst>
          </p:cNvPr>
          <p:cNvSpPr txBox="1">
            <a:spLocks/>
          </p:cNvSpPr>
          <p:nvPr/>
        </p:nvSpPr>
        <p:spPr>
          <a:xfrm>
            <a:off x="8736789" y="3815581"/>
            <a:ext cx="3296653" cy="390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Curves of constant base current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5D360F1-D291-416C-8099-CE5E972266B8}"/>
              </a:ext>
            </a:extLst>
          </p:cNvPr>
          <p:cNvCxnSpPr>
            <a:cxnSpLocks/>
            <a:stCxn id="65" idx="1"/>
          </p:cNvCxnSpPr>
          <p:nvPr/>
        </p:nvCxnSpPr>
        <p:spPr>
          <a:xfrm flipH="1">
            <a:off x="8269093" y="4010611"/>
            <a:ext cx="467696" cy="108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D2366E06-7CF1-4B16-B747-353B4671F508}"/>
              </a:ext>
            </a:extLst>
          </p:cNvPr>
          <p:cNvSpPr txBox="1">
            <a:spLocks/>
          </p:cNvSpPr>
          <p:nvPr/>
        </p:nvSpPr>
        <p:spPr>
          <a:xfrm>
            <a:off x="8269093" y="1807250"/>
            <a:ext cx="4024012" cy="3900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Slope of line = 1/(output resistance)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BB8FDF56-0751-4026-AF07-0C09718C7457}"/>
              </a:ext>
            </a:extLst>
          </p:cNvPr>
          <p:cNvCxnSpPr>
            <a:cxnSpLocks/>
          </p:cNvCxnSpPr>
          <p:nvPr/>
        </p:nvCxnSpPr>
        <p:spPr>
          <a:xfrm flipH="1">
            <a:off x="7918146" y="2136676"/>
            <a:ext cx="467696" cy="108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946AE103-2C21-4BE1-A4BD-B0595F002682}"/>
              </a:ext>
            </a:extLst>
          </p:cNvPr>
          <p:cNvSpPr txBox="1">
            <a:spLocks/>
          </p:cNvSpPr>
          <p:nvPr/>
        </p:nvSpPr>
        <p:spPr>
          <a:xfrm>
            <a:off x="7695875" y="5658578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1</a:t>
            </a:r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4680D455-3D1F-4BAD-AA02-7310CFB49719}"/>
              </a:ext>
            </a:extLst>
          </p:cNvPr>
          <p:cNvSpPr txBox="1">
            <a:spLocks/>
          </p:cNvSpPr>
          <p:nvPr/>
        </p:nvSpPr>
        <p:spPr>
          <a:xfrm>
            <a:off x="7685880" y="5353143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2</a:t>
            </a:r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5326510D-583F-4405-9D7D-B0AB12333370}"/>
              </a:ext>
            </a:extLst>
          </p:cNvPr>
          <p:cNvSpPr txBox="1">
            <a:spLocks/>
          </p:cNvSpPr>
          <p:nvPr/>
        </p:nvSpPr>
        <p:spPr>
          <a:xfrm>
            <a:off x="7675885" y="4953472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3</a:t>
            </a:r>
          </a:p>
        </p:txBody>
      </p:sp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BC1C6498-2804-4B25-8153-B6974B221816}"/>
              </a:ext>
            </a:extLst>
          </p:cNvPr>
          <p:cNvSpPr txBox="1">
            <a:spLocks/>
          </p:cNvSpPr>
          <p:nvPr/>
        </p:nvSpPr>
        <p:spPr>
          <a:xfrm>
            <a:off x="7697032" y="4391270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4</a:t>
            </a:r>
          </a:p>
        </p:txBody>
      </p:sp>
      <p:sp>
        <p:nvSpPr>
          <p:cNvPr id="78" name="Content Placeholder 2">
            <a:extLst>
              <a:ext uri="{FF2B5EF4-FFF2-40B4-BE49-F238E27FC236}">
                <a16:creationId xmlns:a16="http://schemas.microsoft.com/office/drawing/2014/main" id="{F3812D7F-D2AA-47FC-B387-315E71E1E8B3}"/>
              </a:ext>
            </a:extLst>
          </p:cNvPr>
          <p:cNvSpPr txBox="1">
            <a:spLocks/>
          </p:cNvSpPr>
          <p:nvPr/>
        </p:nvSpPr>
        <p:spPr>
          <a:xfrm>
            <a:off x="7533725" y="3697615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5</a:t>
            </a:r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F01B957A-88F0-435F-94BE-116F922C4128}"/>
              </a:ext>
            </a:extLst>
          </p:cNvPr>
          <p:cNvSpPr txBox="1">
            <a:spLocks/>
          </p:cNvSpPr>
          <p:nvPr/>
        </p:nvSpPr>
        <p:spPr>
          <a:xfrm>
            <a:off x="7928320" y="3236811"/>
            <a:ext cx="467696" cy="377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6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01F225CC-346F-468C-9ED8-2DD179683E3C}"/>
              </a:ext>
            </a:extLst>
          </p:cNvPr>
          <p:cNvSpPr txBox="1">
            <a:spLocks/>
          </p:cNvSpPr>
          <p:nvPr/>
        </p:nvSpPr>
        <p:spPr>
          <a:xfrm>
            <a:off x="7945429" y="2753354"/>
            <a:ext cx="467696" cy="377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7</a:t>
            </a: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B654E6A8-D715-4715-8197-8D1EBF365111}"/>
              </a:ext>
            </a:extLst>
          </p:cNvPr>
          <p:cNvSpPr txBox="1">
            <a:spLocks/>
          </p:cNvSpPr>
          <p:nvPr/>
        </p:nvSpPr>
        <p:spPr>
          <a:xfrm>
            <a:off x="8077238" y="2172347"/>
            <a:ext cx="467696" cy="377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5779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– Early Effect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343035C-A55A-425E-AFBA-6C11917DB6B9}"/>
              </a:ext>
            </a:extLst>
          </p:cNvPr>
          <p:cNvSpPr txBox="1">
            <a:spLocks/>
          </p:cNvSpPr>
          <p:nvPr/>
        </p:nvSpPr>
        <p:spPr>
          <a:xfrm>
            <a:off x="1075499" y="5419071"/>
            <a:ext cx="9723537" cy="12412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For a common emitter BJT operating in the forward active region, the linear portion of the curve has a non-zero slope (exaggerated here for clarity).  </a:t>
            </a:r>
          </a:p>
          <a:p>
            <a:pPr marL="0" indent="0">
              <a:buNone/>
            </a:pPr>
            <a:r>
              <a:rPr lang="en-US" sz="2000" dirty="0"/>
              <a:t>The extrapolated lines all converge at a common point on the negative voltage axis as shown.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59A8008-4ABB-460D-81E9-9FB32C60D95A}"/>
              </a:ext>
            </a:extLst>
          </p:cNvPr>
          <p:cNvGrpSpPr/>
          <p:nvPr/>
        </p:nvGrpSpPr>
        <p:grpSpPr>
          <a:xfrm>
            <a:off x="1550505" y="837330"/>
            <a:ext cx="8430375" cy="5655544"/>
            <a:chOff x="3534175" y="3016471"/>
            <a:chExt cx="5582636" cy="3261935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C97B67A-9C75-43C2-ACAC-C7D796A86292}"/>
                </a:ext>
              </a:extLst>
            </p:cNvPr>
            <p:cNvGrpSpPr/>
            <p:nvPr/>
          </p:nvGrpSpPr>
          <p:grpSpPr>
            <a:xfrm>
              <a:off x="3534175" y="3105134"/>
              <a:ext cx="5582636" cy="3173272"/>
              <a:chOff x="1975971" y="4419182"/>
              <a:chExt cx="3893737" cy="2247089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8CBED0D-D0F2-4DE8-A077-1559B115B6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02085" y="4522839"/>
                <a:ext cx="0" cy="2143432"/>
              </a:xfrm>
              <a:prstGeom prst="line">
                <a:avLst/>
              </a:prstGeom>
              <a:ln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7D82EE0F-3BD9-4C58-B268-3C32C704B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75971" y="6050510"/>
                <a:ext cx="359704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224E6-D490-42C4-B15B-605B387352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39195" y="4419182"/>
                <a:ext cx="240748" cy="308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</a:t>
                </a:r>
              </a:p>
            </p:txBody>
          </p:sp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142B870-C3A3-4856-867B-A44552AF96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28542" y="6065509"/>
                <a:ext cx="341166" cy="3087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EC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E21B57E-A6DB-490C-BF05-FD0C4E12FE22}"/>
                </a:ext>
              </a:extLst>
            </p:cNvPr>
            <p:cNvGrpSpPr/>
            <p:nvPr/>
          </p:nvGrpSpPr>
          <p:grpSpPr>
            <a:xfrm>
              <a:off x="6237389" y="3016471"/>
              <a:ext cx="2413767" cy="2527676"/>
              <a:chOff x="9429136" y="2777564"/>
              <a:chExt cx="2309074" cy="3082461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F1A915DE-A4D4-4871-A0C5-2BCE697C5F3B}"/>
                  </a:ext>
                </a:extLst>
              </p:cNvPr>
              <p:cNvSpPr/>
              <p:nvPr/>
            </p:nvSpPr>
            <p:spPr>
              <a:xfrm>
                <a:off x="9429136" y="3806345"/>
                <a:ext cx="643455" cy="2053680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677554 w 1072833"/>
                  <a:gd name="connsiteY1" fmla="*/ 162431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677554 w 1072833"/>
                  <a:gd name="connsiteY1" fmla="*/ 162431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919823 w 919823"/>
                  <a:gd name="connsiteY0" fmla="*/ 0 h 2079531"/>
                  <a:gd name="connsiteX1" fmla="*/ 677554 w 919823"/>
                  <a:gd name="connsiteY1" fmla="*/ 183668 h 2079531"/>
                  <a:gd name="connsiteX2" fmla="*/ 521110 w 919823"/>
                  <a:gd name="connsiteY2" fmla="*/ 781673 h 2079531"/>
                  <a:gd name="connsiteX3" fmla="*/ 377648 w 919823"/>
                  <a:gd name="connsiteY3" fmla="*/ 1552053 h 2079531"/>
                  <a:gd name="connsiteX4" fmla="*/ 244690 w 919823"/>
                  <a:gd name="connsiteY4" fmla="*/ 2010146 h 2079531"/>
                  <a:gd name="connsiteX5" fmla="*/ 0 w 919823"/>
                  <a:gd name="connsiteY5" fmla="*/ 2079531 h 2079531"/>
                  <a:gd name="connsiteX6" fmla="*/ 0 w 919823"/>
                  <a:gd name="connsiteY6" fmla="*/ 2079531 h 2079531"/>
                  <a:gd name="connsiteX0" fmla="*/ 919823 w 919823"/>
                  <a:gd name="connsiteY0" fmla="*/ 0 h 2079531"/>
                  <a:gd name="connsiteX1" fmla="*/ 677554 w 919823"/>
                  <a:gd name="connsiteY1" fmla="*/ 183668 h 2079531"/>
                  <a:gd name="connsiteX2" fmla="*/ 521110 w 919823"/>
                  <a:gd name="connsiteY2" fmla="*/ 781673 h 2079531"/>
                  <a:gd name="connsiteX3" fmla="*/ 377648 w 919823"/>
                  <a:gd name="connsiteY3" fmla="*/ 1552053 h 2079531"/>
                  <a:gd name="connsiteX4" fmla="*/ 244690 w 919823"/>
                  <a:gd name="connsiteY4" fmla="*/ 2010146 h 2079531"/>
                  <a:gd name="connsiteX5" fmla="*/ 0 w 919823"/>
                  <a:gd name="connsiteY5" fmla="*/ 2079531 h 2079531"/>
                  <a:gd name="connsiteX6" fmla="*/ 0 w 919823"/>
                  <a:gd name="connsiteY6" fmla="*/ 2079531 h 2079531"/>
                  <a:gd name="connsiteX0" fmla="*/ 919823 w 919823"/>
                  <a:gd name="connsiteY0" fmla="*/ 0 h 2079531"/>
                  <a:gd name="connsiteX1" fmla="*/ 677554 w 919823"/>
                  <a:gd name="connsiteY1" fmla="*/ 183668 h 2079531"/>
                  <a:gd name="connsiteX2" fmla="*/ 521110 w 919823"/>
                  <a:gd name="connsiteY2" fmla="*/ 781673 h 2079531"/>
                  <a:gd name="connsiteX3" fmla="*/ 377648 w 919823"/>
                  <a:gd name="connsiteY3" fmla="*/ 1552053 h 2079531"/>
                  <a:gd name="connsiteX4" fmla="*/ 244690 w 919823"/>
                  <a:gd name="connsiteY4" fmla="*/ 2010146 h 2079531"/>
                  <a:gd name="connsiteX5" fmla="*/ 0 w 919823"/>
                  <a:gd name="connsiteY5" fmla="*/ 2079531 h 2079531"/>
                  <a:gd name="connsiteX6" fmla="*/ 0 w 919823"/>
                  <a:gd name="connsiteY6" fmla="*/ 2079531 h 2079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9823" h="2079531">
                    <a:moveTo>
                      <a:pt x="919823" y="0"/>
                    </a:moveTo>
                    <a:cubicBezTo>
                      <a:pt x="813162" y="70633"/>
                      <a:pt x="744006" y="53389"/>
                      <a:pt x="677554" y="183668"/>
                    </a:cubicBezTo>
                    <a:cubicBezTo>
                      <a:pt x="611102" y="313947"/>
                      <a:pt x="571094" y="553609"/>
                      <a:pt x="521110" y="781673"/>
                    </a:cubicBezTo>
                    <a:cubicBezTo>
                      <a:pt x="471126" y="1009737"/>
                      <a:pt x="423718" y="1347308"/>
                      <a:pt x="377648" y="1552053"/>
                    </a:cubicBezTo>
                    <a:cubicBezTo>
                      <a:pt x="331578" y="1756798"/>
                      <a:pt x="307631" y="1922233"/>
                      <a:pt x="244690" y="2010146"/>
                    </a:cubicBezTo>
                    <a:cubicBezTo>
                      <a:pt x="181749" y="2098059"/>
                      <a:pt x="40782" y="2067967"/>
                      <a:pt x="0" y="2079531"/>
                    </a:cubicBezTo>
                    <a:lnTo>
                      <a:pt x="0" y="2079531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37714A2D-A0B6-4356-B4EA-716FB95CF032}"/>
                  </a:ext>
                </a:extLst>
              </p:cNvPr>
              <p:cNvCxnSpPr>
                <a:cxnSpLocks/>
                <a:stCxn id="53" idx="0"/>
              </p:cNvCxnSpPr>
              <p:nvPr/>
            </p:nvCxnSpPr>
            <p:spPr>
              <a:xfrm flipV="1">
                <a:off x="10072591" y="2777564"/>
                <a:ext cx="1665619" cy="1028781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8508350-7916-4927-8FAE-19954A2EDDF6}"/>
                </a:ext>
              </a:extLst>
            </p:cNvPr>
            <p:cNvGrpSpPr/>
            <p:nvPr/>
          </p:nvGrpSpPr>
          <p:grpSpPr>
            <a:xfrm>
              <a:off x="6240401" y="3421415"/>
              <a:ext cx="2509258" cy="2090328"/>
              <a:chOff x="9429136" y="2759126"/>
              <a:chExt cx="2403743" cy="3100899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7A8D8AC-4DCF-4717-AEFC-B82C4442E4C2}"/>
                  </a:ext>
                </a:extLst>
              </p:cNvPr>
              <p:cNvSpPr/>
              <p:nvPr/>
            </p:nvSpPr>
            <p:spPr>
              <a:xfrm>
                <a:off x="9429136" y="3793302"/>
                <a:ext cx="695006" cy="2066723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658293 w 1072833"/>
                  <a:gd name="connsiteY1" fmla="*/ 209703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658293 w 1072833"/>
                  <a:gd name="connsiteY1" fmla="*/ 209703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997123 w 997123"/>
                  <a:gd name="connsiteY0" fmla="*/ 0 h 2099627"/>
                  <a:gd name="connsiteX1" fmla="*/ 658293 w 997123"/>
                  <a:gd name="connsiteY1" fmla="*/ 251036 h 2099627"/>
                  <a:gd name="connsiteX2" fmla="*/ 521110 w 997123"/>
                  <a:gd name="connsiteY2" fmla="*/ 801769 h 2099627"/>
                  <a:gd name="connsiteX3" fmla="*/ 377648 w 997123"/>
                  <a:gd name="connsiteY3" fmla="*/ 1572149 h 2099627"/>
                  <a:gd name="connsiteX4" fmla="*/ 244690 w 997123"/>
                  <a:gd name="connsiteY4" fmla="*/ 2030242 h 2099627"/>
                  <a:gd name="connsiteX5" fmla="*/ 0 w 997123"/>
                  <a:gd name="connsiteY5" fmla="*/ 2099627 h 2099627"/>
                  <a:gd name="connsiteX6" fmla="*/ 0 w 997123"/>
                  <a:gd name="connsiteY6" fmla="*/ 2099627 h 2099627"/>
                  <a:gd name="connsiteX0" fmla="*/ 997123 w 997123"/>
                  <a:gd name="connsiteY0" fmla="*/ 0 h 2099627"/>
                  <a:gd name="connsiteX1" fmla="*/ 658293 w 997123"/>
                  <a:gd name="connsiteY1" fmla="*/ 251036 h 2099627"/>
                  <a:gd name="connsiteX2" fmla="*/ 521110 w 997123"/>
                  <a:gd name="connsiteY2" fmla="*/ 801769 h 2099627"/>
                  <a:gd name="connsiteX3" fmla="*/ 377648 w 997123"/>
                  <a:gd name="connsiteY3" fmla="*/ 1572149 h 2099627"/>
                  <a:gd name="connsiteX4" fmla="*/ 244690 w 997123"/>
                  <a:gd name="connsiteY4" fmla="*/ 2030242 h 2099627"/>
                  <a:gd name="connsiteX5" fmla="*/ 0 w 997123"/>
                  <a:gd name="connsiteY5" fmla="*/ 2099627 h 2099627"/>
                  <a:gd name="connsiteX6" fmla="*/ 0 w 997123"/>
                  <a:gd name="connsiteY6" fmla="*/ 2099627 h 2099627"/>
                  <a:gd name="connsiteX0" fmla="*/ 997123 w 997123"/>
                  <a:gd name="connsiteY0" fmla="*/ 0 h 2099627"/>
                  <a:gd name="connsiteX1" fmla="*/ 658293 w 997123"/>
                  <a:gd name="connsiteY1" fmla="*/ 251036 h 2099627"/>
                  <a:gd name="connsiteX2" fmla="*/ 521110 w 997123"/>
                  <a:gd name="connsiteY2" fmla="*/ 801769 h 2099627"/>
                  <a:gd name="connsiteX3" fmla="*/ 377648 w 997123"/>
                  <a:gd name="connsiteY3" fmla="*/ 1572149 h 2099627"/>
                  <a:gd name="connsiteX4" fmla="*/ 244690 w 997123"/>
                  <a:gd name="connsiteY4" fmla="*/ 2030242 h 2099627"/>
                  <a:gd name="connsiteX5" fmla="*/ 0 w 997123"/>
                  <a:gd name="connsiteY5" fmla="*/ 2099627 h 2099627"/>
                  <a:gd name="connsiteX6" fmla="*/ 0 w 997123"/>
                  <a:gd name="connsiteY6" fmla="*/ 2099627 h 2099627"/>
                  <a:gd name="connsiteX0" fmla="*/ 993517 w 993517"/>
                  <a:gd name="connsiteY0" fmla="*/ 0 h 2092738"/>
                  <a:gd name="connsiteX1" fmla="*/ 658293 w 993517"/>
                  <a:gd name="connsiteY1" fmla="*/ 244147 h 2092738"/>
                  <a:gd name="connsiteX2" fmla="*/ 521110 w 993517"/>
                  <a:gd name="connsiteY2" fmla="*/ 794880 h 2092738"/>
                  <a:gd name="connsiteX3" fmla="*/ 377648 w 993517"/>
                  <a:gd name="connsiteY3" fmla="*/ 1565260 h 2092738"/>
                  <a:gd name="connsiteX4" fmla="*/ 244690 w 993517"/>
                  <a:gd name="connsiteY4" fmla="*/ 2023353 h 2092738"/>
                  <a:gd name="connsiteX5" fmla="*/ 0 w 993517"/>
                  <a:gd name="connsiteY5" fmla="*/ 2092738 h 2092738"/>
                  <a:gd name="connsiteX6" fmla="*/ 0 w 993517"/>
                  <a:gd name="connsiteY6" fmla="*/ 2092738 h 2092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93517" h="2092738">
                    <a:moveTo>
                      <a:pt x="993517" y="0"/>
                    </a:moveTo>
                    <a:cubicBezTo>
                      <a:pt x="882695" y="55337"/>
                      <a:pt x="737028" y="111667"/>
                      <a:pt x="658293" y="244147"/>
                    </a:cubicBezTo>
                    <a:cubicBezTo>
                      <a:pt x="579559" y="376627"/>
                      <a:pt x="567884" y="574695"/>
                      <a:pt x="521110" y="794880"/>
                    </a:cubicBezTo>
                    <a:cubicBezTo>
                      <a:pt x="474336" y="1015065"/>
                      <a:pt x="423718" y="1360515"/>
                      <a:pt x="377648" y="1565260"/>
                    </a:cubicBezTo>
                    <a:cubicBezTo>
                      <a:pt x="331578" y="1770005"/>
                      <a:pt x="307631" y="1935440"/>
                      <a:pt x="244690" y="2023353"/>
                    </a:cubicBezTo>
                    <a:cubicBezTo>
                      <a:pt x="181749" y="2111266"/>
                      <a:pt x="40782" y="2081174"/>
                      <a:pt x="0" y="2092738"/>
                    </a:cubicBezTo>
                    <a:lnTo>
                      <a:pt x="0" y="2092738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20265F54-F7F8-423A-ABBB-B6B377D5EF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020429" y="2759126"/>
                <a:ext cx="1812450" cy="110113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11E3B70-2939-43A1-B20B-BBC1AA967ACF}"/>
                </a:ext>
              </a:extLst>
            </p:cNvPr>
            <p:cNvGrpSpPr/>
            <p:nvPr/>
          </p:nvGrpSpPr>
          <p:grpSpPr>
            <a:xfrm>
              <a:off x="6234775" y="3828316"/>
              <a:ext cx="2548337" cy="1656481"/>
              <a:chOff x="9429136" y="2729389"/>
              <a:chExt cx="2512927" cy="3130636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4A7737D0-84D0-4159-8D33-B2106DF00DF4}"/>
                  </a:ext>
                </a:extLst>
              </p:cNvPr>
              <p:cNvSpPr/>
              <p:nvPr/>
            </p:nvSpPr>
            <p:spPr>
              <a:xfrm>
                <a:off x="9429136" y="3863829"/>
                <a:ext cx="579890" cy="1996196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828957 w 828957"/>
                  <a:gd name="connsiteY0" fmla="*/ 0 h 2021323"/>
                  <a:gd name="connsiteX1" fmla="*/ 701555 w 828957"/>
                  <a:gd name="connsiteY1" fmla="*/ 90066 h 2021323"/>
                  <a:gd name="connsiteX2" fmla="*/ 521110 w 828957"/>
                  <a:gd name="connsiteY2" fmla="*/ 723465 h 2021323"/>
                  <a:gd name="connsiteX3" fmla="*/ 377648 w 828957"/>
                  <a:gd name="connsiteY3" fmla="*/ 1493845 h 2021323"/>
                  <a:gd name="connsiteX4" fmla="*/ 244690 w 828957"/>
                  <a:gd name="connsiteY4" fmla="*/ 1951938 h 2021323"/>
                  <a:gd name="connsiteX5" fmla="*/ 0 w 828957"/>
                  <a:gd name="connsiteY5" fmla="*/ 2021323 h 2021323"/>
                  <a:gd name="connsiteX6" fmla="*/ 0 w 828957"/>
                  <a:gd name="connsiteY6" fmla="*/ 2021323 h 2021323"/>
                  <a:gd name="connsiteX0" fmla="*/ 828957 w 828957"/>
                  <a:gd name="connsiteY0" fmla="*/ 0 h 2021323"/>
                  <a:gd name="connsiteX1" fmla="*/ 657782 w 828957"/>
                  <a:gd name="connsiteY1" fmla="*/ 212068 h 2021323"/>
                  <a:gd name="connsiteX2" fmla="*/ 521110 w 828957"/>
                  <a:gd name="connsiteY2" fmla="*/ 723465 h 2021323"/>
                  <a:gd name="connsiteX3" fmla="*/ 377648 w 828957"/>
                  <a:gd name="connsiteY3" fmla="*/ 1493845 h 2021323"/>
                  <a:gd name="connsiteX4" fmla="*/ 244690 w 828957"/>
                  <a:gd name="connsiteY4" fmla="*/ 1951938 h 2021323"/>
                  <a:gd name="connsiteX5" fmla="*/ 0 w 828957"/>
                  <a:gd name="connsiteY5" fmla="*/ 2021323 h 2021323"/>
                  <a:gd name="connsiteX6" fmla="*/ 0 w 828957"/>
                  <a:gd name="connsiteY6" fmla="*/ 2021323 h 2021323"/>
                  <a:gd name="connsiteX0" fmla="*/ 828957 w 828957"/>
                  <a:gd name="connsiteY0" fmla="*/ 0 h 2021323"/>
                  <a:gd name="connsiteX1" fmla="*/ 657782 w 828957"/>
                  <a:gd name="connsiteY1" fmla="*/ 212068 h 2021323"/>
                  <a:gd name="connsiteX2" fmla="*/ 521110 w 828957"/>
                  <a:gd name="connsiteY2" fmla="*/ 723465 h 2021323"/>
                  <a:gd name="connsiteX3" fmla="*/ 377648 w 828957"/>
                  <a:gd name="connsiteY3" fmla="*/ 1493845 h 2021323"/>
                  <a:gd name="connsiteX4" fmla="*/ 244690 w 828957"/>
                  <a:gd name="connsiteY4" fmla="*/ 1951938 h 2021323"/>
                  <a:gd name="connsiteX5" fmla="*/ 0 w 828957"/>
                  <a:gd name="connsiteY5" fmla="*/ 2021323 h 2021323"/>
                  <a:gd name="connsiteX6" fmla="*/ 0 w 828957"/>
                  <a:gd name="connsiteY6" fmla="*/ 2021323 h 2021323"/>
                  <a:gd name="connsiteX0" fmla="*/ 828957 w 828957"/>
                  <a:gd name="connsiteY0" fmla="*/ 0 h 2021323"/>
                  <a:gd name="connsiteX1" fmla="*/ 657782 w 828957"/>
                  <a:gd name="connsiteY1" fmla="*/ 212068 h 2021323"/>
                  <a:gd name="connsiteX2" fmla="*/ 521110 w 828957"/>
                  <a:gd name="connsiteY2" fmla="*/ 723465 h 2021323"/>
                  <a:gd name="connsiteX3" fmla="*/ 377648 w 828957"/>
                  <a:gd name="connsiteY3" fmla="*/ 1493845 h 2021323"/>
                  <a:gd name="connsiteX4" fmla="*/ 244690 w 828957"/>
                  <a:gd name="connsiteY4" fmla="*/ 1951938 h 2021323"/>
                  <a:gd name="connsiteX5" fmla="*/ 0 w 828957"/>
                  <a:gd name="connsiteY5" fmla="*/ 2021323 h 2021323"/>
                  <a:gd name="connsiteX6" fmla="*/ 0 w 828957"/>
                  <a:gd name="connsiteY6" fmla="*/ 2021323 h 2021323"/>
                  <a:gd name="connsiteX0" fmla="*/ 828957 w 828957"/>
                  <a:gd name="connsiteY0" fmla="*/ 0 h 2021323"/>
                  <a:gd name="connsiteX1" fmla="*/ 657782 w 828957"/>
                  <a:gd name="connsiteY1" fmla="*/ 212068 h 2021323"/>
                  <a:gd name="connsiteX2" fmla="*/ 521110 w 828957"/>
                  <a:gd name="connsiteY2" fmla="*/ 723465 h 2021323"/>
                  <a:gd name="connsiteX3" fmla="*/ 377648 w 828957"/>
                  <a:gd name="connsiteY3" fmla="*/ 1493845 h 2021323"/>
                  <a:gd name="connsiteX4" fmla="*/ 244690 w 828957"/>
                  <a:gd name="connsiteY4" fmla="*/ 1951938 h 2021323"/>
                  <a:gd name="connsiteX5" fmla="*/ 0 w 828957"/>
                  <a:gd name="connsiteY5" fmla="*/ 2021323 h 2021323"/>
                  <a:gd name="connsiteX6" fmla="*/ 0 w 828957"/>
                  <a:gd name="connsiteY6" fmla="*/ 2021323 h 202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28957" h="2021323">
                    <a:moveTo>
                      <a:pt x="828957" y="0"/>
                    </a:moveTo>
                    <a:cubicBezTo>
                      <a:pt x="717434" y="73156"/>
                      <a:pt x="715343" y="91491"/>
                      <a:pt x="657782" y="212068"/>
                    </a:cubicBezTo>
                    <a:cubicBezTo>
                      <a:pt x="600221" y="332645"/>
                      <a:pt x="567799" y="509835"/>
                      <a:pt x="521110" y="723465"/>
                    </a:cubicBezTo>
                    <a:cubicBezTo>
                      <a:pt x="474421" y="937095"/>
                      <a:pt x="423718" y="1289100"/>
                      <a:pt x="377648" y="1493845"/>
                    </a:cubicBezTo>
                    <a:cubicBezTo>
                      <a:pt x="331578" y="1698590"/>
                      <a:pt x="307631" y="1864025"/>
                      <a:pt x="244690" y="1951938"/>
                    </a:cubicBezTo>
                    <a:cubicBezTo>
                      <a:pt x="181749" y="2039851"/>
                      <a:pt x="40782" y="2009759"/>
                      <a:pt x="0" y="2021323"/>
                    </a:cubicBezTo>
                    <a:lnTo>
                      <a:pt x="0" y="2021323"/>
                    </a:lnTo>
                  </a:path>
                </a:pathLst>
              </a:cu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6C218C7-F3AD-4D4C-AEAA-57ED93078E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000247" y="2729389"/>
                <a:ext cx="1941816" cy="1131971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1BDEE03-43D6-492A-BB47-C373DCEE6FF7}"/>
                </a:ext>
              </a:extLst>
            </p:cNvPr>
            <p:cNvGrpSpPr/>
            <p:nvPr/>
          </p:nvGrpSpPr>
          <p:grpSpPr>
            <a:xfrm>
              <a:off x="6222589" y="4268099"/>
              <a:ext cx="2468843" cy="1213112"/>
              <a:chOff x="9429136" y="2774258"/>
              <a:chExt cx="2482542" cy="3085767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EFD929F-1621-4598-B3EB-E853693225CB}"/>
                  </a:ext>
                </a:extLst>
              </p:cNvPr>
              <p:cNvSpPr/>
              <p:nvPr/>
            </p:nvSpPr>
            <p:spPr>
              <a:xfrm>
                <a:off x="9429136" y="3797834"/>
                <a:ext cx="667970" cy="2062191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954867 w 954867"/>
                  <a:gd name="connsiteY0" fmla="*/ 0 h 2088148"/>
                  <a:gd name="connsiteX1" fmla="*/ 701555 w 954867"/>
                  <a:gd name="connsiteY1" fmla="*/ 156891 h 2088148"/>
                  <a:gd name="connsiteX2" fmla="*/ 521110 w 954867"/>
                  <a:gd name="connsiteY2" fmla="*/ 790290 h 2088148"/>
                  <a:gd name="connsiteX3" fmla="*/ 377648 w 954867"/>
                  <a:gd name="connsiteY3" fmla="*/ 1560670 h 2088148"/>
                  <a:gd name="connsiteX4" fmla="*/ 244690 w 954867"/>
                  <a:gd name="connsiteY4" fmla="*/ 2018763 h 2088148"/>
                  <a:gd name="connsiteX5" fmla="*/ 0 w 954867"/>
                  <a:gd name="connsiteY5" fmla="*/ 2088148 h 2088148"/>
                  <a:gd name="connsiteX6" fmla="*/ 0 w 954867"/>
                  <a:gd name="connsiteY6" fmla="*/ 2088148 h 2088148"/>
                  <a:gd name="connsiteX0" fmla="*/ 954867 w 954867"/>
                  <a:gd name="connsiteY0" fmla="*/ 0 h 2088148"/>
                  <a:gd name="connsiteX1" fmla="*/ 672861 w 954867"/>
                  <a:gd name="connsiteY1" fmla="*/ 266360 h 2088148"/>
                  <a:gd name="connsiteX2" fmla="*/ 521110 w 954867"/>
                  <a:gd name="connsiteY2" fmla="*/ 790290 h 2088148"/>
                  <a:gd name="connsiteX3" fmla="*/ 377648 w 954867"/>
                  <a:gd name="connsiteY3" fmla="*/ 1560670 h 2088148"/>
                  <a:gd name="connsiteX4" fmla="*/ 244690 w 954867"/>
                  <a:gd name="connsiteY4" fmla="*/ 2018763 h 2088148"/>
                  <a:gd name="connsiteX5" fmla="*/ 0 w 954867"/>
                  <a:gd name="connsiteY5" fmla="*/ 2088148 h 2088148"/>
                  <a:gd name="connsiteX6" fmla="*/ 0 w 954867"/>
                  <a:gd name="connsiteY6" fmla="*/ 2088148 h 2088148"/>
                  <a:gd name="connsiteX0" fmla="*/ 954867 w 954867"/>
                  <a:gd name="connsiteY0" fmla="*/ 0 h 2088148"/>
                  <a:gd name="connsiteX1" fmla="*/ 672861 w 954867"/>
                  <a:gd name="connsiteY1" fmla="*/ 266360 h 2088148"/>
                  <a:gd name="connsiteX2" fmla="*/ 521110 w 954867"/>
                  <a:gd name="connsiteY2" fmla="*/ 790290 h 2088148"/>
                  <a:gd name="connsiteX3" fmla="*/ 377648 w 954867"/>
                  <a:gd name="connsiteY3" fmla="*/ 1560670 h 2088148"/>
                  <a:gd name="connsiteX4" fmla="*/ 244690 w 954867"/>
                  <a:gd name="connsiteY4" fmla="*/ 2018763 h 2088148"/>
                  <a:gd name="connsiteX5" fmla="*/ 0 w 954867"/>
                  <a:gd name="connsiteY5" fmla="*/ 2088148 h 2088148"/>
                  <a:gd name="connsiteX6" fmla="*/ 0 w 954867"/>
                  <a:gd name="connsiteY6" fmla="*/ 2088148 h 2088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54867" h="2088148">
                    <a:moveTo>
                      <a:pt x="954867" y="0"/>
                    </a:moveTo>
                    <a:cubicBezTo>
                      <a:pt x="815204" y="63764"/>
                      <a:pt x="745154" y="134645"/>
                      <a:pt x="672861" y="266360"/>
                    </a:cubicBezTo>
                    <a:cubicBezTo>
                      <a:pt x="600568" y="398075"/>
                      <a:pt x="570312" y="574572"/>
                      <a:pt x="521110" y="790290"/>
                    </a:cubicBezTo>
                    <a:cubicBezTo>
                      <a:pt x="471908" y="1006008"/>
                      <a:pt x="423718" y="1355925"/>
                      <a:pt x="377648" y="1560670"/>
                    </a:cubicBezTo>
                    <a:cubicBezTo>
                      <a:pt x="331578" y="1765415"/>
                      <a:pt x="307631" y="1930850"/>
                      <a:pt x="244690" y="2018763"/>
                    </a:cubicBezTo>
                    <a:cubicBezTo>
                      <a:pt x="181749" y="2106676"/>
                      <a:pt x="40782" y="2076584"/>
                      <a:pt x="0" y="2088148"/>
                    </a:cubicBezTo>
                    <a:lnTo>
                      <a:pt x="0" y="2088148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A388F3F-AC6D-4055-B1BC-EEA9955614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097249" y="2774258"/>
                <a:ext cx="1814429" cy="1024018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CA49A48-DA61-4766-B3A2-78DF7356AA29}"/>
                </a:ext>
              </a:extLst>
            </p:cNvPr>
            <p:cNvGrpSpPr/>
            <p:nvPr/>
          </p:nvGrpSpPr>
          <p:grpSpPr>
            <a:xfrm>
              <a:off x="6237648" y="4694250"/>
              <a:ext cx="2398708" cy="747538"/>
              <a:chOff x="9429135" y="2772148"/>
              <a:chExt cx="2533211" cy="3087877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A3BC3EC-344C-4484-912A-C930D43A66E5}"/>
                  </a:ext>
                </a:extLst>
              </p:cNvPr>
              <p:cNvSpPr/>
              <p:nvPr/>
            </p:nvSpPr>
            <p:spPr>
              <a:xfrm>
                <a:off x="9429135" y="3874679"/>
                <a:ext cx="561662" cy="1985346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802899 w 802899"/>
                  <a:gd name="connsiteY0" fmla="*/ 386 h 2010723"/>
                  <a:gd name="connsiteX1" fmla="*/ 701555 w 802899"/>
                  <a:gd name="connsiteY1" fmla="*/ 79466 h 2010723"/>
                  <a:gd name="connsiteX2" fmla="*/ 521110 w 802899"/>
                  <a:gd name="connsiteY2" fmla="*/ 712865 h 2010723"/>
                  <a:gd name="connsiteX3" fmla="*/ 377648 w 802899"/>
                  <a:gd name="connsiteY3" fmla="*/ 1483245 h 2010723"/>
                  <a:gd name="connsiteX4" fmla="*/ 244690 w 802899"/>
                  <a:gd name="connsiteY4" fmla="*/ 1941338 h 2010723"/>
                  <a:gd name="connsiteX5" fmla="*/ 0 w 802899"/>
                  <a:gd name="connsiteY5" fmla="*/ 2010723 h 2010723"/>
                  <a:gd name="connsiteX6" fmla="*/ 0 w 802899"/>
                  <a:gd name="connsiteY6" fmla="*/ 2010723 h 2010723"/>
                  <a:gd name="connsiteX0" fmla="*/ 802899 w 802899"/>
                  <a:gd name="connsiteY0" fmla="*/ 0 h 2010337"/>
                  <a:gd name="connsiteX1" fmla="*/ 643594 w 802899"/>
                  <a:gd name="connsiteY1" fmla="*/ 242930 h 2010337"/>
                  <a:gd name="connsiteX2" fmla="*/ 521110 w 802899"/>
                  <a:gd name="connsiteY2" fmla="*/ 712479 h 2010337"/>
                  <a:gd name="connsiteX3" fmla="*/ 377648 w 802899"/>
                  <a:gd name="connsiteY3" fmla="*/ 1482859 h 2010337"/>
                  <a:gd name="connsiteX4" fmla="*/ 244690 w 802899"/>
                  <a:gd name="connsiteY4" fmla="*/ 1940952 h 2010337"/>
                  <a:gd name="connsiteX5" fmla="*/ 0 w 802899"/>
                  <a:gd name="connsiteY5" fmla="*/ 2010337 h 2010337"/>
                  <a:gd name="connsiteX6" fmla="*/ 0 w 802899"/>
                  <a:gd name="connsiteY6" fmla="*/ 2010337 h 2010337"/>
                  <a:gd name="connsiteX0" fmla="*/ 802899 w 802899"/>
                  <a:gd name="connsiteY0" fmla="*/ 0 h 2010337"/>
                  <a:gd name="connsiteX1" fmla="*/ 636970 w 802899"/>
                  <a:gd name="connsiteY1" fmla="*/ 222950 h 2010337"/>
                  <a:gd name="connsiteX2" fmla="*/ 521110 w 802899"/>
                  <a:gd name="connsiteY2" fmla="*/ 712479 h 2010337"/>
                  <a:gd name="connsiteX3" fmla="*/ 377648 w 802899"/>
                  <a:gd name="connsiteY3" fmla="*/ 1482859 h 2010337"/>
                  <a:gd name="connsiteX4" fmla="*/ 244690 w 802899"/>
                  <a:gd name="connsiteY4" fmla="*/ 1940952 h 2010337"/>
                  <a:gd name="connsiteX5" fmla="*/ 0 w 802899"/>
                  <a:gd name="connsiteY5" fmla="*/ 2010337 h 2010337"/>
                  <a:gd name="connsiteX6" fmla="*/ 0 w 802899"/>
                  <a:gd name="connsiteY6" fmla="*/ 2010337 h 2010337"/>
                  <a:gd name="connsiteX0" fmla="*/ 802899 w 802899"/>
                  <a:gd name="connsiteY0" fmla="*/ 0 h 2010337"/>
                  <a:gd name="connsiteX1" fmla="*/ 636970 w 802899"/>
                  <a:gd name="connsiteY1" fmla="*/ 222950 h 2010337"/>
                  <a:gd name="connsiteX2" fmla="*/ 521110 w 802899"/>
                  <a:gd name="connsiteY2" fmla="*/ 712479 h 2010337"/>
                  <a:gd name="connsiteX3" fmla="*/ 377648 w 802899"/>
                  <a:gd name="connsiteY3" fmla="*/ 1482859 h 2010337"/>
                  <a:gd name="connsiteX4" fmla="*/ 244690 w 802899"/>
                  <a:gd name="connsiteY4" fmla="*/ 1940952 h 2010337"/>
                  <a:gd name="connsiteX5" fmla="*/ 0 w 802899"/>
                  <a:gd name="connsiteY5" fmla="*/ 2010337 h 2010337"/>
                  <a:gd name="connsiteX6" fmla="*/ 0 w 802899"/>
                  <a:gd name="connsiteY6" fmla="*/ 2010337 h 2010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02899" h="2010337">
                    <a:moveTo>
                      <a:pt x="802899" y="0"/>
                    </a:moveTo>
                    <a:cubicBezTo>
                      <a:pt x="666548" y="97927"/>
                      <a:pt x="683935" y="104203"/>
                      <a:pt x="636970" y="222950"/>
                    </a:cubicBezTo>
                    <a:cubicBezTo>
                      <a:pt x="590005" y="341697"/>
                      <a:pt x="564330" y="502494"/>
                      <a:pt x="521110" y="712479"/>
                    </a:cubicBezTo>
                    <a:cubicBezTo>
                      <a:pt x="477890" y="922464"/>
                      <a:pt x="423718" y="1278114"/>
                      <a:pt x="377648" y="1482859"/>
                    </a:cubicBezTo>
                    <a:cubicBezTo>
                      <a:pt x="331578" y="1687604"/>
                      <a:pt x="307631" y="1853039"/>
                      <a:pt x="244690" y="1940952"/>
                    </a:cubicBezTo>
                    <a:cubicBezTo>
                      <a:pt x="181749" y="2028865"/>
                      <a:pt x="40782" y="1998773"/>
                      <a:pt x="0" y="2010337"/>
                    </a:cubicBezTo>
                    <a:lnTo>
                      <a:pt x="0" y="2010337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45044FF-7489-451D-807F-CC011CB30F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001274" y="2772148"/>
                <a:ext cx="1961072" cy="1087719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16EEE17-56BC-488B-B94E-4339D7B93F99}"/>
                </a:ext>
              </a:extLst>
            </p:cNvPr>
            <p:cNvGrpSpPr/>
            <p:nvPr/>
          </p:nvGrpSpPr>
          <p:grpSpPr>
            <a:xfrm>
              <a:off x="6211707" y="5049783"/>
              <a:ext cx="2296427" cy="399786"/>
              <a:chOff x="9429136" y="2967224"/>
              <a:chExt cx="2487650" cy="2892805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FF8B7F8-293D-4552-A79D-CE9350550064}"/>
                  </a:ext>
                </a:extLst>
              </p:cNvPr>
              <p:cNvSpPr/>
              <p:nvPr/>
            </p:nvSpPr>
            <p:spPr>
              <a:xfrm>
                <a:off x="9429136" y="3861881"/>
                <a:ext cx="624531" cy="1998148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55038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55038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865593 w 865593"/>
                  <a:gd name="connsiteY0" fmla="*/ 0 h 2023295"/>
                  <a:gd name="connsiteX1" fmla="*/ 701555 w 865593"/>
                  <a:gd name="connsiteY1" fmla="*/ 120039 h 2023295"/>
                  <a:gd name="connsiteX2" fmla="*/ 521110 w 865593"/>
                  <a:gd name="connsiteY2" fmla="*/ 725437 h 2023295"/>
                  <a:gd name="connsiteX3" fmla="*/ 377648 w 865593"/>
                  <a:gd name="connsiteY3" fmla="*/ 1495817 h 2023295"/>
                  <a:gd name="connsiteX4" fmla="*/ 244690 w 865593"/>
                  <a:gd name="connsiteY4" fmla="*/ 1953910 h 2023295"/>
                  <a:gd name="connsiteX5" fmla="*/ 0 w 865593"/>
                  <a:gd name="connsiteY5" fmla="*/ 2023295 h 2023295"/>
                  <a:gd name="connsiteX6" fmla="*/ 0 w 865593"/>
                  <a:gd name="connsiteY6" fmla="*/ 2023295 h 2023295"/>
                  <a:gd name="connsiteX0" fmla="*/ 865593 w 865593"/>
                  <a:gd name="connsiteY0" fmla="*/ 0 h 2023295"/>
                  <a:gd name="connsiteX1" fmla="*/ 701555 w 865593"/>
                  <a:gd name="connsiteY1" fmla="*/ 120039 h 2023295"/>
                  <a:gd name="connsiteX2" fmla="*/ 521110 w 865593"/>
                  <a:gd name="connsiteY2" fmla="*/ 725437 h 2023295"/>
                  <a:gd name="connsiteX3" fmla="*/ 377648 w 865593"/>
                  <a:gd name="connsiteY3" fmla="*/ 1495817 h 2023295"/>
                  <a:gd name="connsiteX4" fmla="*/ 244690 w 865593"/>
                  <a:gd name="connsiteY4" fmla="*/ 1953910 h 2023295"/>
                  <a:gd name="connsiteX5" fmla="*/ 0 w 865593"/>
                  <a:gd name="connsiteY5" fmla="*/ 2023295 h 2023295"/>
                  <a:gd name="connsiteX6" fmla="*/ 0 w 865593"/>
                  <a:gd name="connsiteY6" fmla="*/ 2023295 h 2023295"/>
                  <a:gd name="connsiteX0" fmla="*/ 865593 w 865593"/>
                  <a:gd name="connsiteY0" fmla="*/ 0 h 2023295"/>
                  <a:gd name="connsiteX1" fmla="*/ 704952 w 865593"/>
                  <a:gd name="connsiteY1" fmla="*/ 162045 h 2023295"/>
                  <a:gd name="connsiteX2" fmla="*/ 521110 w 865593"/>
                  <a:gd name="connsiteY2" fmla="*/ 725437 h 2023295"/>
                  <a:gd name="connsiteX3" fmla="*/ 377648 w 865593"/>
                  <a:gd name="connsiteY3" fmla="*/ 1495817 h 2023295"/>
                  <a:gd name="connsiteX4" fmla="*/ 244690 w 865593"/>
                  <a:gd name="connsiteY4" fmla="*/ 1953910 h 2023295"/>
                  <a:gd name="connsiteX5" fmla="*/ 0 w 865593"/>
                  <a:gd name="connsiteY5" fmla="*/ 2023295 h 2023295"/>
                  <a:gd name="connsiteX6" fmla="*/ 0 w 865593"/>
                  <a:gd name="connsiteY6" fmla="*/ 2023295 h 2023295"/>
                  <a:gd name="connsiteX0" fmla="*/ 892772 w 892772"/>
                  <a:gd name="connsiteY0" fmla="*/ 0 h 2002296"/>
                  <a:gd name="connsiteX1" fmla="*/ 704952 w 892772"/>
                  <a:gd name="connsiteY1" fmla="*/ 141046 h 2002296"/>
                  <a:gd name="connsiteX2" fmla="*/ 521110 w 892772"/>
                  <a:gd name="connsiteY2" fmla="*/ 704438 h 2002296"/>
                  <a:gd name="connsiteX3" fmla="*/ 377648 w 892772"/>
                  <a:gd name="connsiteY3" fmla="*/ 1474818 h 2002296"/>
                  <a:gd name="connsiteX4" fmla="*/ 244690 w 892772"/>
                  <a:gd name="connsiteY4" fmla="*/ 1932911 h 2002296"/>
                  <a:gd name="connsiteX5" fmla="*/ 0 w 892772"/>
                  <a:gd name="connsiteY5" fmla="*/ 2002296 h 2002296"/>
                  <a:gd name="connsiteX6" fmla="*/ 0 w 892772"/>
                  <a:gd name="connsiteY6" fmla="*/ 2002296 h 2002296"/>
                  <a:gd name="connsiteX0" fmla="*/ 892772 w 892772"/>
                  <a:gd name="connsiteY0" fmla="*/ 0 h 2002296"/>
                  <a:gd name="connsiteX1" fmla="*/ 704952 w 892772"/>
                  <a:gd name="connsiteY1" fmla="*/ 141046 h 2002296"/>
                  <a:gd name="connsiteX2" fmla="*/ 521110 w 892772"/>
                  <a:gd name="connsiteY2" fmla="*/ 704438 h 2002296"/>
                  <a:gd name="connsiteX3" fmla="*/ 377648 w 892772"/>
                  <a:gd name="connsiteY3" fmla="*/ 1474818 h 2002296"/>
                  <a:gd name="connsiteX4" fmla="*/ 244690 w 892772"/>
                  <a:gd name="connsiteY4" fmla="*/ 1932911 h 2002296"/>
                  <a:gd name="connsiteX5" fmla="*/ 0 w 892772"/>
                  <a:gd name="connsiteY5" fmla="*/ 2002296 h 2002296"/>
                  <a:gd name="connsiteX6" fmla="*/ 0 w 892772"/>
                  <a:gd name="connsiteY6" fmla="*/ 2002296 h 2002296"/>
                  <a:gd name="connsiteX0" fmla="*/ 892772 w 892772"/>
                  <a:gd name="connsiteY0" fmla="*/ 0 h 2002296"/>
                  <a:gd name="connsiteX1" fmla="*/ 704952 w 892772"/>
                  <a:gd name="connsiteY1" fmla="*/ 141046 h 2002296"/>
                  <a:gd name="connsiteX2" fmla="*/ 521110 w 892772"/>
                  <a:gd name="connsiteY2" fmla="*/ 704438 h 2002296"/>
                  <a:gd name="connsiteX3" fmla="*/ 377648 w 892772"/>
                  <a:gd name="connsiteY3" fmla="*/ 1474818 h 2002296"/>
                  <a:gd name="connsiteX4" fmla="*/ 244690 w 892772"/>
                  <a:gd name="connsiteY4" fmla="*/ 1932911 h 2002296"/>
                  <a:gd name="connsiteX5" fmla="*/ 0 w 892772"/>
                  <a:gd name="connsiteY5" fmla="*/ 2002296 h 2002296"/>
                  <a:gd name="connsiteX6" fmla="*/ 0 w 892772"/>
                  <a:gd name="connsiteY6" fmla="*/ 2002296 h 2002296"/>
                  <a:gd name="connsiteX0" fmla="*/ 892772 w 892772"/>
                  <a:gd name="connsiteY0" fmla="*/ 0 h 2002296"/>
                  <a:gd name="connsiteX1" fmla="*/ 696459 w 892772"/>
                  <a:gd name="connsiteY1" fmla="*/ 162049 h 2002296"/>
                  <a:gd name="connsiteX2" fmla="*/ 521110 w 892772"/>
                  <a:gd name="connsiteY2" fmla="*/ 704438 h 2002296"/>
                  <a:gd name="connsiteX3" fmla="*/ 377648 w 892772"/>
                  <a:gd name="connsiteY3" fmla="*/ 1474818 h 2002296"/>
                  <a:gd name="connsiteX4" fmla="*/ 244690 w 892772"/>
                  <a:gd name="connsiteY4" fmla="*/ 1932911 h 2002296"/>
                  <a:gd name="connsiteX5" fmla="*/ 0 w 892772"/>
                  <a:gd name="connsiteY5" fmla="*/ 2002296 h 2002296"/>
                  <a:gd name="connsiteX6" fmla="*/ 0 w 892772"/>
                  <a:gd name="connsiteY6" fmla="*/ 2002296 h 2002296"/>
                  <a:gd name="connsiteX0" fmla="*/ 892772 w 892772"/>
                  <a:gd name="connsiteY0" fmla="*/ 0 h 2023299"/>
                  <a:gd name="connsiteX1" fmla="*/ 696459 w 892772"/>
                  <a:gd name="connsiteY1" fmla="*/ 183052 h 2023299"/>
                  <a:gd name="connsiteX2" fmla="*/ 521110 w 892772"/>
                  <a:gd name="connsiteY2" fmla="*/ 725441 h 2023299"/>
                  <a:gd name="connsiteX3" fmla="*/ 377648 w 892772"/>
                  <a:gd name="connsiteY3" fmla="*/ 1495821 h 2023299"/>
                  <a:gd name="connsiteX4" fmla="*/ 244690 w 892772"/>
                  <a:gd name="connsiteY4" fmla="*/ 1953914 h 2023299"/>
                  <a:gd name="connsiteX5" fmla="*/ 0 w 892772"/>
                  <a:gd name="connsiteY5" fmla="*/ 2023299 h 2023299"/>
                  <a:gd name="connsiteX6" fmla="*/ 0 w 892772"/>
                  <a:gd name="connsiteY6" fmla="*/ 2023299 h 2023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92772" h="2023299">
                    <a:moveTo>
                      <a:pt x="892772" y="0"/>
                    </a:moveTo>
                    <a:cubicBezTo>
                      <a:pt x="756506" y="42006"/>
                      <a:pt x="758403" y="62145"/>
                      <a:pt x="696459" y="183052"/>
                    </a:cubicBezTo>
                    <a:cubicBezTo>
                      <a:pt x="634515" y="303959"/>
                      <a:pt x="574245" y="506646"/>
                      <a:pt x="521110" y="725441"/>
                    </a:cubicBezTo>
                    <a:cubicBezTo>
                      <a:pt x="467975" y="944236"/>
                      <a:pt x="423718" y="1291076"/>
                      <a:pt x="377648" y="1495821"/>
                    </a:cubicBezTo>
                    <a:cubicBezTo>
                      <a:pt x="331578" y="1700566"/>
                      <a:pt x="307631" y="1866001"/>
                      <a:pt x="244690" y="1953914"/>
                    </a:cubicBezTo>
                    <a:cubicBezTo>
                      <a:pt x="181749" y="2041827"/>
                      <a:pt x="40782" y="2011735"/>
                      <a:pt x="0" y="2023299"/>
                    </a:cubicBezTo>
                    <a:lnTo>
                      <a:pt x="0" y="2023299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9B5463B-BA10-4652-A3D1-99126F2A06FE}"/>
                  </a:ext>
                </a:extLst>
              </p:cNvPr>
              <p:cNvCxnSpPr>
                <a:cxnSpLocks/>
                <a:stCxn id="38" idx="0"/>
              </p:cNvCxnSpPr>
              <p:nvPr/>
            </p:nvCxnSpPr>
            <p:spPr>
              <a:xfrm flipV="1">
                <a:off x="10053667" y="2967224"/>
                <a:ext cx="1863119" cy="89465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4B19C6C-1CFD-4295-AEAB-CA02403ECBA5}"/>
                </a:ext>
              </a:extLst>
            </p:cNvPr>
            <p:cNvSpPr/>
            <p:nvPr/>
          </p:nvSpPr>
          <p:spPr>
            <a:xfrm>
              <a:off x="6168292" y="5330934"/>
              <a:ext cx="692803" cy="99093"/>
            </a:xfrm>
            <a:custGeom>
              <a:avLst/>
              <a:gdLst>
                <a:gd name="connsiteX0" fmla="*/ 1052052 w 1052052"/>
                <a:gd name="connsiteY0" fmla="*/ 52381 h 2053049"/>
                <a:gd name="connsiteX1" fmla="*/ 698091 w 1052052"/>
                <a:gd name="connsiteY1" fmla="*/ 72046 h 2053049"/>
                <a:gd name="connsiteX2" fmla="*/ 521110 w 1052052"/>
                <a:gd name="connsiteY2" fmla="*/ 750472 h 2053049"/>
                <a:gd name="connsiteX3" fmla="*/ 363794 w 1052052"/>
                <a:gd name="connsiteY3" fmla="*/ 1517388 h 2053049"/>
                <a:gd name="connsiteX4" fmla="*/ 265471 w 1052052"/>
                <a:gd name="connsiteY4" fmla="*/ 1989336 h 2053049"/>
                <a:gd name="connsiteX5" fmla="*/ 0 w 1052052"/>
                <a:gd name="connsiteY5" fmla="*/ 2048330 h 2053049"/>
                <a:gd name="connsiteX6" fmla="*/ 0 w 1052052"/>
                <a:gd name="connsiteY6" fmla="*/ 2048330 h 2053049"/>
                <a:gd name="connsiteX0" fmla="*/ 1058979 w 1058979"/>
                <a:gd name="connsiteY0" fmla="*/ 38745 h 2070585"/>
                <a:gd name="connsiteX1" fmla="*/ 698091 w 1058979"/>
                <a:gd name="connsiteY1" fmla="*/ 89582 h 2070585"/>
                <a:gd name="connsiteX2" fmla="*/ 521110 w 1058979"/>
                <a:gd name="connsiteY2" fmla="*/ 768008 h 2070585"/>
                <a:gd name="connsiteX3" fmla="*/ 363794 w 1058979"/>
                <a:gd name="connsiteY3" fmla="*/ 1534924 h 2070585"/>
                <a:gd name="connsiteX4" fmla="*/ 265471 w 1058979"/>
                <a:gd name="connsiteY4" fmla="*/ 2006872 h 2070585"/>
                <a:gd name="connsiteX5" fmla="*/ 0 w 1058979"/>
                <a:gd name="connsiteY5" fmla="*/ 2065866 h 2070585"/>
                <a:gd name="connsiteX6" fmla="*/ 0 w 1058979"/>
                <a:gd name="connsiteY6" fmla="*/ 2065866 h 2070585"/>
                <a:gd name="connsiteX0" fmla="*/ 1058979 w 1058979"/>
                <a:gd name="connsiteY0" fmla="*/ 29209 h 2061049"/>
                <a:gd name="connsiteX1" fmla="*/ 698091 w 1058979"/>
                <a:gd name="connsiteY1" fmla="*/ 80046 h 2061049"/>
                <a:gd name="connsiteX2" fmla="*/ 521110 w 1058979"/>
                <a:gd name="connsiteY2" fmla="*/ 758472 h 2061049"/>
                <a:gd name="connsiteX3" fmla="*/ 363794 w 1058979"/>
                <a:gd name="connsiteY3" fmla="*/ 1525388 h 2061049"/>
                <a:gd name="connsiteX4" fmla="*/ 265471 w 1058979"/>
                <a:gd name="connsiteY4" fmla="*/ 1997336 h 2061049"/>
                <a:gd name="connsiteX5" fmla="*/ 0 w 1058979"/>
                <a:gd name="connsiteY5" fmla="*/ 2056330 h 2061049"/>
                <a:gd name="connsiteX6" fmla="*/ 0 w 1058979"/>
                <a:gd name="connsiteY6" fmla="*/ 2056330 h 2061049"/>
                <a:gd name="connsiteX0" fmla="*/ 1058979 w 1058979"/>
                <a:gd name="connsiteY0" fmla="*/ 20757 h 2052597"/>
                <a:gd name="connsiteX1" fmla="*/ 698091 w 1058979"/>
                <a:gd name="connsiteY1" fmla="*/ 71594 h 2052597"/>
                <a:gd name="connsiteX2" fmla="*/ 521110 w 1058979"/>
                <a:gd name="connsiteY2" fmla="*/ 750020 h 2052597"/>
                <a:gd name="connsiteX3" fmla="*/ 363794 w 1058979"/>
                <a:gd name="connsiteY3" fmla="*/ 1516936 h 2052597"/>
                <a:gd name="connsiteX4" fmla="*/ 265471 w 1058979"/>
                <a:gd name="connsiteY4" fmla="*/ 1988884 h 2052597"/>
                <a:gd name="connsiteX5" fmla="*/ 0 w 1058979"/>
                <a:gd name="connsiteY5" fmla="*/ 2047878 h 2052597"/>
                <a:gd name="connsiteX6" fmla="*/ 0 w 1058979"/>
                <a:gd name="connsiteY6" fmla="*/ 2047878 h 2052597"/>
                <a:gd name="connsiteX0" fmla="*/ 1072833 w 1072833"/>
                <a:gd name="connsiteY0" fmla="*/ 18078 h 2081091"/>
                <a:gd name="connsiteX1" fmla="*/ 698091 w 1072833"/>
                <a:gd name="connsiteY1" fmla="*/ 100088 h 2081091"/>
                <a:gd name="connsiteX2" fmla="*/ 521110 w 1072833"/>
                <a:gd name="connsiteY2" fmla="*/ 778514 h 2081091"/>
                <a:gd name="connsiteX3" fmla="*/ 363794 w 1072833"/>
                <a:gd name="connsiteY3" fmla="*/ 1545430 h 2081091"/>
                <a:gd name="connsiteX4" fmla="*/ 265471 w 1072833"/>
                <a:gd name="connsiteY4" fmla="*/ 2017378 h 2081091"/>
                <a:gd name="connsiteX5" fmla="*/ 0 w 1072833"/>
                <a:gd name="connsiteY5" fmla="*/ 2076372 h 2081091"/>
                <a:gd name="connsiteX6" fmla="*/ 0 w 1072833"/>
                <a:gd name="connsiteY6" fmla="*/ 2076372 h 2081091"/>
                <a:gd name="connsiteX0" fmla="*/ 1072833 w 1072833"/>
                <a:gd name="connsiteY0" fmla="*/ 9076 h 2072089"/>
                <a:gd name="connsiteX1" fmla="*/ 698091 w 1072833"/>
                <a:gd name="connsiteY1" fmla="*/ 91086 h 2072089"/>
                <a:gd name="connsiteX2" fmla="*/ 521110 w 1072833"/>
                <a:gd name="connsiteY2" fmla="*/ 769512 h 2072089"/>
                <a:gd name="connsiteX3" fmla="*/ 363794 w 1072833"/>
                <a:gd name="connsiteY3" fmla="*/ 1536428 h 2072089"/>
                <a:gd name="connsiteX4" fmla="*/ 265471 w 1072833"/>
                <a:gd name="connsiteY4" fmla="*/ 2008376 h 2072089"/>
                <a:gd name="connsiteX5" fmla="*/ 0 w 1072833"/>
                <a:gd name="connsiteY5" fmla="*/ 2067370 h 2072089"/>
                <a:gd name="connsiteX6" fmla="*/ 0 w 1072833"/>
                <a:gd name="connsiteY6" fmla="*/ 2067370 h 2072089"/>
                <a:gd name="connsiteX0" fmla="*/ 1072833 w 1072833"/>
                <a:gd name="connsiteY0" fmla="*/ 694 h 2063707"/>
                <a:gd name="connsiteX1" fmla="*/ 701555 w 1072833"/>
                <a:gd name="connsiteY1" fmla="*/ 127731 h 2063707"/>
                <a:gd name="connsiteX2" fmla="*/ 521110 w 1072833"/>
                <a:gd name="connsiteY2" fmla="*/ 761130 h 2063707"/>
                <a:gd name="connsiteX3" fmla="*/ 363794 w 1072833"/>
                <a:gd name="connsiteY3" fmla="*/ 1528046 h 2063707"/>
                <a:gd name="connsiteX4" fmla="*/ 265471 w 1072833"/>
                <a:gd name="connsiteY4" fmla="*/ 1999994 h 2063707"/>
                <a:gd name="connsiteX5" fmla="*/ 0 w 1072833"/>
                <a:gd name="connsiteY5" fmla="*/ 2058988 h 2063707"/>
                <a:gd name="connsiteX6" fmla="*/ 0 w 1072833"/>
                <a:gd name="connsiteY6" fmla="*/ 2058988 h 2063707"/>
                <a:gd name="connsiteX0" fmla="*/ 1072833 w 1072833"/>
                <a:gd name="connsiteY0" fmla="*/ 694 h 2063707"/>
                <a:gd name="connsiteX1" fmla="*/ 701555 w 1072833"/>
                <a:gd name="connsiteY1" fmla="*/ 127731 h 2063707"/>
                <a:gd name="connsiteX2" fmla="*/ 521110 w 1072833"/>
                <a:gd name="connsiteY2" fmla="*/ 761130 h 2063707"/>
                <a:gd name="connsiteX3" fmla="*/ 363794 w 1072833"/>
                <a:gd name="connsiteY3" fmla="*/ 1528046 h 2063707"/>
                <a:gd name="connsiteX4" fmla="*/ 265471 w 1072833"/>
                <a:gd name="connsiteY4" fmla="*/ 1999994 h 2063707"/>
                <a:gd name="connsiteX5" fmla="*/ 0 w 1072833"/>
                <a:gd name="connsiteY5" fmla="*/ 2058988 h 2063707"/>
                <a:gd name="connsiteX6" fmla="*/ 0 w 1072833"/>
                <a:gd name="connsiteY6" fmla="*/ 2058988 h 2063707"/>
                <a:gd name="connsiteX0" fmla="*/ 1072833 w 1072833"/>
                <a:gd name="connsiteY0" fmla="*/ 694 h 2063541"/>
                <a:gd name="connsiteX1" fmla="*/ 701555 w 1072833"/>
                <a:gd name="connsiteY1" fmla="*/ 127731 h 2063541"/>
                <a:gd name="connsiteX2" fmla="*/ 521110 w 1072833"/>
                <a:gd name="connsiteY2" fmla="*/ 761130 h 2063541"/>
                <a:gd name="connsiteX3" fmla="*/ 377648 w 1072833"/>
                <a:gd name="connsiteY3" fmla="*/ 1531510 h 2063541"/>
                <a:gd name="connsiteX4" fmla="*/ 265471 w 1072833"/>
                <a:gd name="connsiteY4" fmla="*/ 1999994 h 2063541"/>
                <a:gd name="connsiteX5" fmla="*/ 0 w 1072833"/>
                <a:gd name="connsiteY5" fmla="*/ 2058988 h 2063541"/>
                <a:gd name="connsiteX6" fmla="*/ 0 w 1072833"/>
                <a:gd name="connsiteY6" fmla="*/ 2058988 h 2063541"/>
                <a:gd name="connsiteX0" fmla="*/ 1072833 w 1072833"/>
                <a:gd name="connsiteY0" fmla="*/ 694 h 2058988"/>
                <a:gd name="connsiteX1" fmla="*/ 701555 w 1072833"/>
                <a:gd name="connsiteY1" fmla="*/ 127731 h 2058988"/>
                <a:gd name="connsiteX2" fmla="*/ 521110 w 1072833"/>
                <a:gd name="connsiteY2" fmla="*/ 761130 h 2058988"/>
                <a:gd name="connsiteX3" fmla="*/ 377648 w 1072833"/>
                <a:gd name="connsiteY3" fmla="*/ 1531510 h 2058988"/>
                <a:gd name="connsiteX4" fmla="*/ 244690 w 1072833"/>
                <a:gd name="connsiteY4" fmla="*/ 1989603 h 2058988"/>
                <a:gd name="connsiteX5" fmla="*/ 0 w 1072833"/>
                <a:gd name="connsiteY5" fmla="*/ 2058988 h 2058988"/>
                <a:gd name="connsiteX6" fmla="*/ 0 w 1072833"/>
                <a:gd name="connsiteY6" fmla="*/ 2058988 h 2058988"/>
                <a:gd name="connsiteX0" fmla="*/ 1072833 w 1072833"/>
                <a:gd name="connsiteY0" fmla="*/ 0 h 2058294"/>
                <a:gd name="connsiteX1" fmla="*/ 701555 w 1072833"/>
                <a:gd name="connsiteY1" fmla="*/ 127037 h 2058294"/>
                <a:gd name="connsiteX2" fmla="*/ 521110 w 1072833"/>
                <a:gd name="connsiteY2" fmla="*/ 760436 h 2058294"/>
                <a:gd name="connsiteX3" fmla="*/ 377648 w 1072833"/>
                <a:gd name="connsiteY3" fmla="*/ 1530816 h 2058294"/>
                <a:gd name="connsiteX4" fmla="*/ 244690 w 1072833"/>
                <a:gd name="connsiteY4" fmla="*/ 1988909 h 2058294"/>
                <a:gd name="connsiteX5" fmla="*/ 0 w 1072833"/>
                <a:gd name="connsiteY5" fmla="*/ 2058294 h 2058294"/>
                <a:gd name="connsiteX6" fmla="*/ 0 w 1072833"/>
                <a:gd name="connsiteY6" fmla="*/ 2058294 h 2058294"/>
                <a:gd name="connsiteX0" fmla="*/ 1072833 w 1072833"/>
                <a:gd name="connsiteY0" fmla="*/ 0 h 2058294"/>
                <a:gd name="connsiteX1" fmla="*/ 701555 w 1072833"/>
                <a:gd name="connsiteY1" fmla="*/ 127037 h 2058294"/>
                <a:gd name="connsiteX2" fmla="*/ 521110 w 1072833"/>
                <a:gd name="connsiteY2" fmla="*/ 760436 h 2058294"/>
                <a:gd name="connsiteX3" fmla="*/ 377648 w 1072833"/>
                <a:gd name="connsiteY3" fmla="*/ 1530816 h 2058294"/>
                <a:gd name="connsiteX4" fmla="*/ 244690 w 1072833"/>
                <a:gd name="connsiteY4" fmla="*/ 1988909 h 2058294"/>
                <a:gd name="connsiteX5" fmla="*/ 0 w 1072833"/>
                <a:gd name="connsiteY5" fmla="*/ 2058294 h 2058294"/>
                <a:gd name="connsiteX6" fmla="*/ 0 w 1072833"/>
                <a:gd name="connsiteY6" fmla="*/ 2058294 h 20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72833" h="2058294">
                  <a:moveTo>
                    <a:pt x="1072833" y="0"/>
                  </a:moveTo>
                  <a:cubicBezTo>
                    <a:pt x="933170" y="14004"/>
                    <a:pt x="793509" y="298"/>
                    <a:pt x="701555" y="127037"/>
                  </a:cubicBezTo>
                  <a:cubicBezTo>
                    <a:pt x="609601" y="253776"/>
                    <a:pt x="575094" y="526473"/>
                    <a:pt x="521110" y="760436"/>
                  </a:cubicBezTo>
                  <a:cubicBezTo>
                    <a:pt x="467126" y="994399"/>
                    <a:pt x="423718" y="1326071"/>
                    <a:pt x="377648" y="1530816"/>
                  </a:cubicBezTo>
                  <a:cubicBezTo>
                    <a:pt x="331578" y="1735561"/>
                    <a:pt x="307631" y="1900996"/>
                    <a:pt x="244690" y="1988909"/>
                  </a:cubicBezTo>
                  <a:cubicBezTo>
                    <a:pt x="181749" y="2076822"/>
                    <a:pt x="40782" y="2046730"/>
                    <a:pt x="0" y="2058294"/>
                  </a:cubicBezTo>
                  <a:lnTo>
                    <a:pt x="0" y="2058294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D4C2048-1A1E-4FA8-8EF5-47293952F5C0}"/>
              </a:ext>
            </a:extLst>
          </p:cNvPr>
          <p:cNvCxnSpPr/>
          <p:nvPr/>
        </p:nvCxnSpPr>
        <p:spPr>
          <a:xfrm>
            <a:off x="1749287" y="4936053"/>
            <a:ext cx="0" cy="119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41B9C56F-AE0D-42EE-8123-7EA8C96BCC50}"/>
              </a:ext>
            </a:extLst>
          </p:cNvPr>
          <p:cNvCxnSpPr>
            <a:cxnSpLocks/>
            <a:stCxn id="35" idx="0"/>
          </p:cNvCxnSpPr>
          <p:nvPr/>
        </p:nvCxnSpPr>
        <p:spPr>
          <a:xfrm flipV="1">
            <a:off x="6574509" y="4775576"/>
            <a:ext cx="2539636" cy="7457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Content Placeholder 2">
            <a:extLst>
              <a:ext uri="{FF2B5EF4-FFF2-40B4-BE49-F238E27FC236}">
                <a16:creationId xmlns:a16="http://schemas.microsoft.com/office/drawing/2014/main" id="{4F0A9001-10EC-455B-9C73-4B0DA646B10F}"/>
              </a:ext>
            </a:extLst>
          </p:cNvPr>
          <p:cNvSpPr txBox="1">
            <a:spLocks/>
          </p:cNvSpPr>
          <p:nvPr/>
        </p:nvSpPr>
        <p:spPr>
          <a:xfrm>
            <a:off x="1472458" y="5073715"/>
            <a:ext cx="738662" cy="755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- V</a:t>
            </a:r>
            <a:r>
              <a:rPr lang="en-US" sz="2000" baseline="-25000" dirty="0"/>
              <a:t>A</a:t>
            </a: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1C53AA23-3E08-4D95-A1BC-141769BAEF9A}"/>
              </a:ext>
            </a:extLst>
          </p:cNvPr>
          <p:cNvGrpSpPr/>
          <p:nvPr/>
        </p:nvGrpSpPr>
        <p:grpSpPr>
          <a:xfrm>
            <a:off x="1749283" y="960297"/>
            <a:ext cx="7727678" cy="4027434"/>
            <a:chOff x="1749283" y="960297"/>
            <a:chExt cx="7727678" cy="4027434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23582817-6386-42D8-9BA2-DA0E70272CB1}"/>
                </a:ext>
              </a:extLst>
            </p:cNvPr>
            <p:cNvGrpSpPr/>
            <p:nvPr/>
          </p:nvGrpSpPr>
          <p:grpSpPr>
            <a:xfrm>
              <a:off x="1749285" y="960297"/>
              <a:ext cx="7727676" cy="4027434"/>
              <a:chOff x="1749285" y="960297"/>
              <a:chExt cx="7727676" cy="4027434"/>
            </a:xfrm>
          </p:grpSpPr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453B7A08-9BB6-4479-9A07-EDE5D9BEDAD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62416" y="4365123"/>
                <a:ext cx="7299297" cy="603048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538D7159-F554-4707-B1FC-5B530BF55B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49286" y="3746494"/>
                <a:ext cx="7492932" cy="1227946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7F92D6FE-FB27-4442-849D-76DF4B2FAB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62415" y="2998806"/>
                <a:ext cx="7589230" cy="1980158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6C249B72-FAAB-402E-A599-DEE9A6103F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49285" y="2239675"/>
                <a:ext cx="7727676" cy="2728497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E428618-6D9A-48E0-B70C-712CD45AF8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62413" y="1612329"/>
                <a:ext cx="7492929" cy="3368900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6EDC4F9A-BA1D-4A0A-B6A9-F4BC18D623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62411" y="960297"/>
                <a:ext cx="7299302" cy="4027434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E142B381-7563-4B81-9077-4512F40EA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49283" y="4782136"/>
              <a:ext cx="7312430" cy="194741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5646E64F-1A4E-41A3-A71C-5A43A8BEEB91}"/>
              </a:ext>
            </a:extLst>
          </p:cNvPr>
          <p:cNvSpPr txBox="1">
            <a:spLocks/>
          </p:cNvSpPr>
          <p:nvPr/>
        </p:nvSpPr>
        <p:spPr>
          <a:xfrm>
            <a:off x="8884583" y="4527749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1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2EE70648-61DD-4FF3-B0F4-F6175DFEB701}"/>
              </a:ext>
            </a:extLst>
          </p:cNvPr>
          <p:cNvSpPr txBox="1">
            <a:spLocks/>
          </p:cNvSpPr>
          <p:nvPr/>
        </p:nvSpPr>
        <p:spPr>
          <a:xfrm>
            <a:off x="8842479" y="4125584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2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2577A039-2D03-4A5C-A5FA-34AC5F5FB12B}"/>
              </a:ext>
            </a:extLst>
          </p:cNvPr>
          <p:cNvSpPr txBox="1">
            <a:spLocks/>
          </p:cNvSpPr>
          <p:nvPr/>
        </p:nvSpPr>
        <p:spPr>
          <a:xfrm>
            <a:off x="8988261" y="3569455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3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8AD147EB-D2DB-4075-A30A-F00D5DAAC817}"/>
              </a:ext>
            </a:extLst>
          </p:cNvPr>
          <p:cNvSpPr txBox="1">
            <a:spLocks/>
          </p:cNvSpPr>
          <p:nvPr/>
        </p:nvSpPr>
        <p:spPr>
          <a:xfrm>
            <a:off x="9098667" y="2826195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4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2E7C0557-7736-4701-8F7B-CA758FCDB31A}"/>
              </a:ext>
            </a:extLst>
          </p:cNvPr>
          <p:cNvSpPr txBox="1">
            <a:spLocks/>
          </p:cNvSpPr>
          <p:nvPr/>
        </p:nvSpPr>
        <p:spPr>
          <a:xfrm>
            <a:off x="9180772" y="2015724"/>
            <a:ext cx="972566" cy="508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5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5F0E803F-9001-49B5-BAB2-64F766FFF620}"/>
              </a:ext>
            </a:extLst>
          </p:cNvPr>
          <p:cNvSpPr txBox="1">
            <a:spLocks/>
          </p:cNvSpPr>
          <p:nvPr/>
        </p:nvSpPr>
        <p:spPr>
          <a:xfrm>
            <a:off x="9384480" y="1295356"/>
            <a:ext cx="467696" cy="377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6</a:t>
            </a:r>
          </a:p>
        </p:txBody>
      </p: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5B4FA1D3-7FE9-4C36-BF62-2B0E0B0FD1A4}"/>
              </a:ext>
            </a:extLst>
          </p:cNvPr>
          <p:cNvSpPr txBox="1">
            <a:spLocks/>
          </p:cNvSpPr>
          <p:nvPr/>
        </p:nvSpPr>
        <p:spPr>
          <a:xfrm>
            <a:off x="9261790" y="604229"/>
            <a:ext cx="467696" cy="377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baseline="-340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56742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10311158" cy="514859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DC Biasing</a:t>
            </a:r>
          </a:p>
          <a:p>
            <a:pPr marL="18288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Common Base Amplifier Circuits</a:t>
            </a:r>
          </a:p>
          <a:p>
            <a:pPr marL="1828800" algn="l"/>
            <a:r>
              <a:rPr lang="en-US" dirty="0"/>
              <a:t>Common Collector Amplifier Circuits</a:t>
            </a:r>
          </a:p>
          <a:p>
            <a:pPr marL="914400" algn="l"/>
            <a:r>
              <a:rPr lang="en-US" dirty="0"/>
              <a:t>Small Signal Analysis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20471" y="4739001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– Early Effect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343035C-A55A-425E-AFBA-6C11917DB6B9}"/>
              </a:ext>
            </a:extLst>
          </p:cNvPr>
          <p:cNvSpPr txBox="1">
            <a:spLocks/>
          </p:cNvSpPr>
          <p:nvPr/>
        </p:nvSpPr>
        <p:spPr>
          <a:xfrm>
            <a:off x="1133748" y="5523738"/>
            <a:ext cx="9723537" cy="899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This phenomenon is called the </a:t>
            </a:r>
            <a:r>
              <a:rPr lang="en-US" sz="2000" b="1" i="1" dirty="0"/>
              <a:t>Early effect</a:t>
            </a:r>
            <a:r>
              <a:rPr lang="en-US" sz="2000" dirty="0"/>
              <a:t>, named after the person who first analyzed it.</a:t>
            </a:r>
          </a:p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A</a:t>
            </a:r>
            <a:r>
              <a:rPr lang="en-US" sz="2000" dirty="0"/>
              <a:t> is called the Early voltage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D4C2048-1A1E-4FA8-8EF5-47293952F5C0}"/>
              </a:ext>
            </a:extLst>
          </p:cNvPr>
          <p:cNvCxnSpPr/>
          <p:nvPr/>
        </p:nvCxnSpPr>
        <p:spPr>
          <a:xfrm>
            <a:off x="1759920" y="4680861"/>
            <a:ext cx="0" cy="119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41B9C56F-AE0D-42EE-8123-7EA8C96BCC50}"/>
              </a:ext>
            </a:extLst>
          </p:cNvPr>
          <p:cNvCxnSpPr>
            <a:cxnSpLocks/>
            <a:stCxn id="35" idx="0"/>
          </p:cNvCxnSpPr>
          <p:nvPr/>
        </p:nvCxnSpPr>
        <p:spPr>
          <a:xfrm flipV="1">
            <a:off x="6606405" y="4539473"/>
            <a:ext cx="2539636" cy="7457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6E3B4A46-7ED6-4802-A433-6090FE5914D7}"/>
              </a:ext>
            </a:extLst>
          </p:cNvPr>
          <p:cNvGrpSpPr/>
          <p:nvPr/>
        </p:nvGrpSpPr>
        <p:grpSpPr>
          <a:xfrm>
            <a:off x="1504354" y="601227"/>
            <a:ext cx="8508422" cy="4992340"/>
            <a:chOff x="1472458" y="837330"/>
            <a:chExt cx="8508422" cy="4992340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F59A8008-4ABB-460D-81E9-9FB32C60D95A}"/>
                </a:ext>
              </a:extLst>
            </p:cNvPr>
            <p:cNvGrpSpPr/>
            <p:nvPr/>
          </p:nvGrpSpPr>
          <p:grpSpPr>
            <a:xfrm>
              <a:off x="1550505" y="837330"/>
              <a:ext cx="8430375" cy="4940582"/>
              <a:chOff x="3534175" y="3016471"/>
              <a:chExt cx="5582636" cy="2849568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1C97B67A-9C75-43C2-ACAC-C7D796A86292}"/>
                  </a:ext>
                </a:extLst>
              </p:cNvPr>
              <p:cNvGrpSpPr/>
              <p:nvPr/>
            </p:nvGrpSpPr>
            <p:grpSpPr>
              <a:xfrm>
                <a:off x="3534175" y="3203409"/>
                <a:ext cx="5582636" cy="2662630"/>
                <a:chOff x="1975971" y="4488773"/>
                <a:chExt cx="3893737" cy="1885488"/>
              </a:xfrm>
            </p:grpSpPr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98CBED0D-D0F2-4DE8-A077-1559B115B6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02085" y="4522839"/>
                  <a:ext cx="0" cy="1652937"/>
                </a:xfrm>
                <a:prstGeom prst="line">
                  <a:avLst/>
                </a:prstGeom>
                <a:ln>
                  <a:head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Arrow Connector 59">
                  <a:extLst>
                    <a:ext uri="{FF2B5EF4-FFF2-40B4-BE49-F238E27FC236}">
                      <a16:creationId xmlns:a16="http://schemas.microsoft.com/office/drawing/2014/main" id="{7D82EE0F-3BD9-4C58-B268-3C32C704B8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75971" y="6050510"/>
                  <a:ext cx="3597049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Content Placeholder 2">
                  <a:extLst>
                    <a:ext uri="{FF2B5EF4-FFF2-40B4-BE49-F238E27FC236}">
                      <a16:creationId xmlns:a16="http://schemas.microsoft.com/office/drawing/2014/main" id="{3CD224E6-D490-42C4-B15B-605B3873527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753864" y="4488773"/>
                  <a:ext cx="240748" cy="30875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2000" dirty="0"/>
                    <a:t>I</a:t>
                  </a:r>
                  <a:r>
                    <a:rPr lang="en-US" sz="2000" baseline="-25000" dirty="0"/>
                    <a:t>C</a:t>
                  </a:r>
                </a:p>
              </p:txBody>
            </p:sp>
            <p:sp>
              <p:nvSpPr>
                <p:cNvPr id="62" name="Content Placeholder 2">
                  <a:extLst>
                    <a:ext uri="{FF2B5EF4-FFF2-40B4-BE49-F238E27FC236}">
                      <a16:creationId xmlns:a16="http://schemas.microsoft.com/office/drawing/2014/main" id="{C142B870-C3A3-4856-867B-A44552AF961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528542" y="6065509"/>
                  <a:ext cx="341166" cy="30875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2000" dirty="0"/>
                    <a:t>V</a:t>
                  </a:r>
                  <a:r>
                    <a:rPr lang="en-US" sz="2000" baseline="-25000" dirty="0"/>
                    <a:t>EC</a:t>
                  </a: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8E21B57E-A6DB-490C-BF05-FD0C4E12FE22}"/>
                  </a:ext>
                </a:extLst>
              </p:cNvPr>
              <p:cNvGrpSpPr/>
              <p:nvPr/>
            </p:nvGrpSpPr>
            <p:grpSpPr>
              <a:xfrm>
                <a:off x="6237389" y="3016471"/>
                <a:ext cx="2413767" cy="2527676"/>
                <a:chOff x="9429136" y="2777564"/>
                <a:chExt cx="2309074" cy="3082461"/>
              </a:xfrm>
            </p:grpSpPr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F1A915DE-A4D4-4871-A0C5-2BCE697C5F3B}"/>
                    </a:ext>
                  </a:extLst>
                </p:cNvPr>
                <p:cNvSpPr/>
                <p:nvPr/>
              </p:nvSpPr>
              <p:spPr>
                <a:xfrm>
                  <a:off x="9429136" y="3806345"/>
                  <a:ext cx="643455" cy="2053680"/>
                </a:xfrm>
                <a:custGeom>
                  <a:avLst/>
                  <a:gdLst>
                    <a:gd name="connsiteX0" fmla="*/ 1052052 w 1052052"/>
                    <a:gd name="connsiteY0" fmla="*/ 52381 h 2053049"/>
                    <a:gd name="connsiteX1" fmla="*/ 698091 w 1052052"/>
                    <a:gd name="connsiteY1" fmla="*/ 72046 h 2053049"/>
                    <a:gd name="connsiteX2" fmla="*/ 521110 w 1052052"/>
                    <a:gd name="connsiteY2" fmla="*/ 750472 h 2053049"/>
                    <a:gd name="connsiteX3" fmla="*/ 363794 w 1052052"/>
                    <a:gd name="connsiteY3" fmla="*/ 1517388 h 2053049"/>
                    <a:gd name="connsiteX4" fmla="*/ 265471 w 1052052"/>
                    <a:gd name="connsiteY4" fmla="*/ 1989336 h 2053049"/>
                    <a:gd name="connsiteX5" fmla="*/ 0 w 1052052"/>
                    <a:gd name="connsiteY5" fmla="*/ 2048330 h 2053049"/>
                    <a:gd name="connsiteX6" fmla="*/ 0 w 1052052"/>
                    <a:gd name="connsiteY6" fmla="*/ 2048330 h 2053049"/>
                    <a:gd name="connsiteX0" fmla="*/ 1058979 w 1058979"/>
                    <a:gd name="connsiteY0" fmla="*/ 38745 h 2070585"/>
                    <a:gd name="connsiteX1" fmla="*/ 698091 w 1058979"/>
                    <a:gd name="connsiteY1" fmla="*/ 89582 h 2070585"/>
                    <a:gd name="connsiteX2" fmla="*/ 521110 w 1058979"/>
                    <a:gd name="connsiteY2" fmla="*/ 768008 h 2070585"/>
                    <a:gd name="connsiteX3" fmla="*/ 363794 w 1058979"/>
                    <a:gd name="connsiteY3" fmla="*/ 1534924 h 2070585"/>
                    <a:gd name="connsiteX4" fmla="*/ 265471 w 1058979"/>
                    <a:gd name="connsiteY4" fmla="*/ 2006872 h 2070585"/>
                    <a:gd name="connsiteX5" fmla="*/ 0 w 1058979"/>
                    <a:gd name="connsiteY5" fmla="*/ 2065866 h 2070585"/>
                    <a:gd name="connsiteX6" fmla="*/ 0 w 1058979"/>
                    <a:gd name="connsiteY6" fmla="*/ 2065866 h 2070585"/>
                    <a:gd name="connsiteX0" fmla="*/ 1058979 w 1058979"/>
                    <a:gd name="connsiteY0" fmla="*/ 29209 h 2061049"/>
                    <a:gd name="connsiteX1" fmla="*/ 698091 w 1058979"/>
                    <a:gd name="connsiteY1" fmla="*/ 80046 h 2061049"/>
                    <a:gd name="connsiteX2" fmla="*/ 521110 w 1058979"/>
                    <a:gd name="connsiteY2" fmla="*/ 758472 h 2061049"/>
                    <a:gd name="connsiteX3" fmla="*/ 363794 w 1058979"/>
                    <a:gd name="connsiteY3" fmla="*/ 1525388 h 2061049"/>
                    <a:gd name="connsiteX4" fmla="*/ 265471 w 1058979"/>
                    <a:gd name="connsiteY4" fmla="*/ 1997336 h 2061049"/>
                    <a:gd name="connsiteX5" fmla="*/ 0 w 1058979"/>
                    <a:gd name="connsiteY5" fmla="*/ 2056330 h 2061049"/>
                    <a:gd name="connsiteX6" fmla="*/ 0 w 1058979"/>
                    <a:gd name="connsiteY6" fmla="*/ 2056330 h 2061049"/>
                    <a:gd name="connsiteX0" fmla="*/ 1058979 w 1058979"/>
                    <a:gd name="connsiteY0" fmla="*/ 20757 h 2052597"/>
                    <a:gd name="connsiteX1" fmla="*/ 698091 w 1058979"/>
                    <a:gd name="connsiteY1" fmla="*/ 71594 h 2052597"/>
                    <a:gd name="connsiteX2" fmla="*/ 521110 w 1058979"/>
                    <a:gd name="connsiteY2" fmla="*/ 750020 h 2052597"/>
                    <a:gd name="connsiteX3" fmla="*/ 363794 w 1058979"/>
                    <a:gd name="connsiteY3" fmla="*/ 1516936 h 2052597"/>
                    <a:gd name="connsiteX4" fmla="*/ 265471 w 1058979"/>
                    <a:gd name="connsiteY4" fmla="*/ 1988884 h 2052597"/>
                    <a:gd name="connsiteX5" fmla="*/ 0 w 1058979"/>
                    <a:gd name="connsiteY5" fmla="*/ 2047878 h 2052597"/>
                    <a:gd name="connsiteX6" fmla="*/ 0 w 1058979"/>
                    <a:gd name="connsiteY6" fmla="*/ 2047878 h 2052597"/>
                    <a:gd name="connsiteX0" fmla="*/ 1072833 w 1072833"/>
                    <a:gd name="connsiteY0" fmla="*/ 18078 h 2081091"/>
                    <a:gd name="connsiteX1" fmla="*/ 698091 w 1072833"/>
                    <a:gd name="connsiteY1" fmla="*/ 100088 h 2081091"/>
                    <a:gd name="connsiteX2" fmla="*/ 521110 w 1072833"/>
                    <a:gd name="connsiteY2" fmla="*/ 778514 h 2081091"/>
                    <a:gd name="connsiteX3" fmla="*/ 363794 w 1072833"/>
                    <a:gd name="connsiteY3" fmla="*/ 1545430 h 2081091"/>
                    <a:gd name="connsiteX4" fmla="*/ 265471 w 1072833"/>
                    <a:gd name="connsiteY4" fmla="*/ 2017378 h 2081091"/>
                    <a:gd name="connsiteX5" fmla="*/ 0 w 1072833"/>
                    <a:gd name="connsiteY5" fmla="*/ 2076372 h 2081091"/>
                    <a:gd name="connsiteX6" fmla="*/ 0 w 1072833"/>
                    <a:gd name="connsiteY6" fmla="*/ 2076372 h 2081091"/>
                    <a:gd name="connsiteX0" fmla="*/ 1072833 w 1072833"/>
                    <a:gd name="connsiteY0" fmla="*/ 9076 h 2072089"/>
                    <a:gd name="connsiteX1" fmla="*/ 698091 w 1072833"/>
                    <a:gd name="connsiteY1" fmla="*/ 91086 h 2072089"/>
                    <a:gd name="connsiteX2" fmla="*/ 521110 w 1072833"/>
                    <a:gd name="connsiteY2" fmla="*/ 769512 h 2072089"/>
                    <a:gd name="connsiteX3" fmla="*/ 363794 w 1072833"/>
                    <a:gd name="connsiteY3" fmla="*/ 1536428 h 2072089"/>
                    <a:gd name="connsiteX4" fmla="*/ 265471 w 1072833"/>
                    <a:gd name="connsiteY4" fmla="*/ 2008376 h 2072089"/>
                    <a:gd name="connsiteX5" fmla="*/ 0 w 1072833"/>
                    <a:gd name="connsiteY5" fmla="*/ 2067370 h 2072089"/>
                    <a:gd name="connsiteX6" fmla="*/ 0 w 1072833"/>
                    <a:gd name="connsiteY6" fmla="*/ 2067370 h 2072089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541"/>
                    <a:gd name="connsiteX1" fmla="*/ 701555 w 1072833"/>
                    <a:gd name="connsiteY1" fmla="*/ 127731 h 2063541"/>
                    <a:gd name="connsiteX2" fmla="*/ 521110 w 1072833"/>
                    <a:gd name="connsiteY2" fmla="*/ 761130 h 2063541"/>
                    <a:gd name="connsiteX3" fmla="*/ 377648 w 1072833"/>
                    <a:gd name="connsiteY3" fmla="*/ 1531510 h 2063541"/>
                    <a:gd name="connsiteX4" fmla="*/ 265471 w 1072833"/>
                    <a:gd name="connsiteY4" fmla="*/ 1999994 h 2063541"/>
                    <a:gd name="connsiteX5" fmla="*/ 0 w 1072833"/>
                    <a:gd name="connsiteY5" fmla="*/ 2058988 h 2063541"/>
                    <a:gd name="connsiteX6" fmla="*/ 0 w 1072833"/>
                    <a:gd name="connsiteY6" fmla="*/ 2058988 h 2063541"/>
                    <a:gd name="connsiteX0" fmla="*/ 1072833 w 1072833"/>
                    <a:gd name="connsiteY0" fmla="*/ 694 h 2058988"/>
                    <a:gd name="connsiteX1" fmla="*/ 701555 w 1072833"/>
                    <a:gd name="connsiteY1" fmla="*/ 127731 h 2058988"/>
                    <a:gd name="connsiteX2" fmla="*/ 521110 w 1072833"/>
                    <a:gd name="connsiteY2" fmla="*/ 761130 h 2058988"/>
                    <a:gd name="connsiteX3" fmla="*/ 377648 w 1072833"/>
                    <a:gd name="connsiteY3" fmla="*/ 1531510 h 2058988"/>
                    <a:gd name="connsiteX4" fmla="*/ 244690 w 1072833"/>
                    <a:gd name="connsiteY4" fmla="*/ 1989603 h 2058988"/>
                    <a:gd name="connsiteX5" fmla="*/ 0 w 1072833"/>
                    <a:gd name="connsiteY5" fmla="*/ 2058988 h 2058988"/>
                    <a:gd name="connsiteX6" fmla="*/ 0 w 1072833"/>
                    <a:gd name="connsiteY6" fmla="*/ 2058988 h 2058988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677554 w 1072833"/>
                    <a:gd name="connsiteY1" fmla="*/ 162431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677554 w 1072833"/>
                    <a:gd name="connsiteY1" fmla="*/ 162431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919823 w 919823"/>
                    <a:gd name="connsiteY0" fmla="*/ 0 h 2079531"/>
                    <a:gd name="connsiteX1" fmla="*/ 677554 w 919823"/>
                    <a:gd name="connsiteY1" fmla="*/ 183668 h 2079531"/>
                    <a:gd name="connsiteX2" fmla="*/ 521110 w 919823"/>
                    <a:gd name="connsiteY2" fmla="*/ 781673 h 2079531"/>
                    <a:gd name="connsiteX3" fmla="*/ 377648 w 919823"/>
                    <a:gd name="connsiteY3" fmla="*/ 1552053 h 2079531"/>
                    <a:gd name="connsiteX4" fmla="*/ 244690 w 919823"/>
                    <a:gd name="connsiteY4" fmla="*/ 2010146 h 2079531"/>
                    <a:gd name="connsiteX5" fmla="*/ 0 w 919823"/>
                    <a:gd name="connsiteY5" fmla="*/ 2079531 h 2079531"/>
                    <a:gd name="connsiteX6" fmla="*/ 0 w 919823"/>
                    <a:gd name="connsiteY6" fmla="*/ 2079531 h 2079531"/>
                    <a:gd name="connsiteX0" fmla="*/ 919823 w 919823"/>
                    <a:gd name="connsiteY0" fmla="*/ 0 h 2079531"/>
                    <a:gd name="connsiteX1" fmla="*/ 677554 w 919823"/>
                    <a:gd name="connsiteY1" fmla="*/ 183668 h 2079531"/>
                    <a:gd name="connsiteX2" fmla="*/ 521110 w 919823"/>
                    <a:gd name="connsiteY2" fmla="*/ 781673 h 2079531"/>
                    <a:gd name="connsiteX3" fmla="*/ 377648 w 919823"/>
                    <a:gd name="connsiteY3" fmla="*/ 1552053 h 2079531"/>
                    <a:gd name="connsiteX4" fmla="*/ 244690 w 919823"/>
                    <a:gd name="connsiteY4" fmla="*/ 2010146 h 2079531"/>
                    <a:gd name="connsiteX5" fmla="*/ 0 w 919823"/>
                    <a:gd name="connsiteY5" fmla="*/ 2079531 h 2079531"/>
                    <a:gd name="connsiteX6" fmla="*/ 0 w 919823"/>
                    <a:gd name="connsiteY6" fmla="*/ 2079531 h 2079531"/>
                    <a:gd name="connsiteX0" fmla="*/ 919823 w 919823"/>
                    <a:gd name="connsiteY0" fmla="*/ 0 h 2079531"/>
                    <a:gd name="connsiteX1" fmla="*/ 677554 w 919823"/>
                    <a:gd name="connsiteY1" fmla="*/ 183668 h 2079531"/>
                    <a:gd name="connsiteX2" fmla="*/ 521110 w 919823"/>
                    <a:gd name="connsiteY2" fmla="*/ 781673 h 2079531"/>
                    <a:gd name="connsiteX3" fmla="*/ 377648 w 919823"/>
                    <a:gd name="connsiteY3" fmla="*/ 1552053 h 2079531"/>
                    <a:gd name="connsiteX4" fmla="*/ 244690 w 919823"/>
                    <a:gd name="connsiteY4" fmla="*/ 2010146 h 2079531"/>
                    <a:gd name="connsiteX5" fmla="*/ 0 w 919823"/>
                    <a:gd name="connsiteY5" fmla="*/ 2079531 h 2079531"/>
                    <a:gd name="connsiteX6" fmla="*/ 0 w 919823"/>
                    <a:gd name="connsiteY6" fmla="*/ 2079531 h 207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9823" h="2079531">
                      <a:moveTo>
                        <a:pt x="919823" y="0"/>
                      </a:moveTo>
                      <a:cubicBezTo>
                        <a:pt x="813162" y="70633"/>
                        <a:pt x="744006" y="53389"/>
                        <a:pt x="677554" y="183668"/>
                      </a:cubicBezTo>
                      <a:cubicBezTo>
                        <a:pt x="611102" y="313947"/>
                        <a:pt x="571094" y="553609"/>
                        <a:pt x="521110" y="781673"/>
                      </a:cubicBezTo>
                      <a:cubicBezTo>
                        <a:pt x="471126" y="1009737"/>
                        <a:pt x="423718" y="1347308"/>
                        <a:pt x="377648" y="1552053"/>
                      </a:cubicBezTo>
                      <a:cubicBezTo>
                        <a:pt x="331578" y="1756798"/>
                        <a:pt x="307631" y="1922233"/>
                        <a:pt x="244690" y="2010146"/>
                      </a:cubicBezTo>
                      <a:cubicBezTo>
                        <a:pt x="181749" y="2098059"/>
                        <a:pt x="40782" y="2067967"/>
                        <a:pt x="0" y="2079531"/>
                      </a:cubicBezTo>
                      <a:lnTo>
                        <a:pt x="0" y="2079531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37714A2D-A0B6-4356-B4EA-716FB95CF032}"/>
                    </a:ext>
                  </a:extLst>
                </p:cNvPr>
                <p:cNvCxnSpPr>
                  <a:cxnSpLocks/>
                  <a:stCxn id="53" idx="0"/>
                </p:cNvCxnSpPr>
                <p:nvPr/>
              </p:nvCxnSpPr>
              <p:spPr>
                <a:xfrm flipV="1">
                  <a:off x="10072591" y="2777564"/>
                  <a:ext cx="1665619" cy="102878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78508350-7916-4927-8FAE-19954A2EDDF6}"/>
                  </a:ext>
                </a:extLst>
              </p:cNvPr>
              <p:cNvGrpSpPr/>
              <p:nvPr/>
            </p:nvGrpSpPr>
            <p:grpSpPr>
              <a:xfrm>
                <a:off x="6240401" y="3421415"/>
                <a:ext cx="2509258" cy="2090328"/>
                <a:chOff x="9429136" y="2759126"/>
                <a:chExt cx="2403743" cy="3100899"/>
              </a:xfrm>
            </p:grpSpPr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D7A8D8AC-4DCF-4717-AEFC-B82C4442E4C2}"/>
                    </a:ext>
                  </a:extLst>
                </p:cNvPr>
                <p:cNvSpPr/>
                <p:nvPr/>
              </p:nvSpPr>
              <p:spPr>
                <a:xfrm>
                  <a:off x="9429136" y="3793302"/>
                  <a:ext cx="695006" cy="2066723"/>
                </a:xfrm>
                <a:custGeom>
                  <a:avLst/>
                  <a:gdLst>
                    <a:gd name="connsiteX0" fmla="*/ 1052052 w 1052052"/>
                    <a:gd name="connsiteY0" fmla="*/ 52381 h 2053049"/>
                    <a:gd name="connsiteX1" fmla="*/ 698091 w 1052052"/>
                    <a:gd name="connsiteY1" fmla="*/ 72046 h 2053049"/>
                    <a:gd name="connsiteX2" fmla="*/ 521110 w 1052052"/>
                    <a:gd name="connsiteY2" fmla="*/ 750472 h 2053049"/>
                    <a:gd name="connsiteX3" fmla="*/ 363794 w 1052052"/>
                    <a:gd name="connsiteY3" fmla="*/ 1517388 h 2053049"/>
                    <a:gd name="connsiteX4" fmla="*/ 265471 w 1052052"/>
                    <a:gd name="connsiteY4" fmla="*/ 1989336 h 2053049"/>
                    <a:gd name="connsiteX5" fmla="*/ 0 w 1052052"/>
                    <a:gd name="connsiteY5" fmla="*/ 2048330 h 2053049"/>
                    <a:gd name="connsiteX6" fmla="*/ 0 w 1052052"/>
                    <a:gd name="connsiteY6" fmla="*/ 2048330 h 2053049"/>
                    <a:gd name="connsiteX0" fmla="*/ 1058979 w 1058979"/>
                    <a:gd name="connsiteY0" fmla="*/ 38745 h 2070585"/>
                    <a:gd name="connsiteX1" fmla="*/ 698091 w 1058979"/>
                    <a:gd name="connsiteY1" fmla="*/ 89582 h 2070585"/>
                    <a:gd name="connsiteX2" fmla="*/ 521110 w 1058979"/>
                    <a:gd name="connsiteY2" fmla="*/ 768008 h 2070585"/>
                    <a:gd name="connsiteX3" fmla="*/ 363794 w 1058979"/>
                    <a:gd name="connsiteY3" fmla="*/ 1534924 h 2070585"/>
                    <a:gd name="connsiteX4" fmla="*/ 265471 w 1058979"/>
                    <a:gd name="connsiteY4" fmla="*/ 2006872 h 2070585"/>
                    <a:gd name="connsiteX5" fmla="*/ 0 w 1058979"/>
                    <a:gd name="connsiteY5" fmla="*/ 2065866 h 2070585"/>
                    <a:gd name="connsiteX6" fmla="*/ 0 w 1058979"/>
                    <a:gd name="connsiteY6" fmla="*/ 2065866 h 2070585"/>
                    <a:gd name="connsiteX0" fmla="*/ 1058979 w 1058979"/>
                    <a:gd name="connsiteY0" fmla="*/ 29209 h 2061049"/>
                    <a:gd name="connsiteX1" fmla="*/ 698091 w 1058979"/>
                    <a:gd name="connsiteY1" fmla="*/ 80046 h 2061049"/>
                    <a:gd name="connsiteX2" fmla="*/ 521110 w 1058979"/>
                    <a:gd name="connsiteY2" fmla="*/ 758472 h 2061049"/>
                    <a:gd name="connsiteX3" fmla="*/ 363794 w 1058979"/>
                    <a:gd name="connsiteY3" fmla="*/ 1525388 h 2061049"/>
                    <a:gd name="connsiteX4" fmla="*/ 265471 w 1058979"/>
                    <a:gd name="connsiteY4" fmla="*/ 1997336 h 2061049"/>
                    <a:gd name="connsiteX5" fmla="*/ 0 w 1058979"/>
                    <a:gd name="connsiteY5" fmla="*/ 2056330 h 2061049"/>
                    <a:gd name="connsiteX6" fmla="*/ 0 w 1058979"/>
                    <a:gd name="connsiteY6" fmla="*/ 2056330 h 2061049"/>
                    <a:gd name="connsiteX0" fmla="*/ 1058979 w 1058979"/>
                    <a:gd name="connsiteY0" fmla="*/ 20757 h 2052597"/>
                    <a:gd name="connsiteX1" fmla="*/ 698091 w 1058979"/>
                    <a:gd name="connsiteY1" fmla="*/ 71594 h 2052597"/>
                    <a:gd name="connsiteX2" fmla="*/ 521110 w 1058979"/>
                    <a:gd name="connsiteY2" fmla="*/ 750020 h 2052597"/>
                    <a:gd name="connsiteX3" fmla="*/ 363794 w 1058979"/>
                    <a:gd name="connsiteY3" fmla="*/ 1516936 h 2052597"/>
                    <a:gd name="connsiteX4" fmla="*/ 265471 w 1058979"/>
                    <a:gd name="connsiteY4" fmla="*/ 1988884 h 2052597"/>
                    <a:gd name="connsiteX5" fmla="*/ 0 w 1058979"/>
                    <a:gd name="connsiteY5" fmla="*/ 2047878 h 2052597"/>
                    <a:gd name="connsiteX6" fmla="*/ 0 w 1058979"/>
                    <a:gd name="connsiteY6" fmla="*/ 2047878 h 2052597"/>
                    <a:gd name="connsiteX0" fmla="*/ 1072833 w 1072833"/>
                    <a:gd name="connsiteY0" fmla="*/ 18078 h 2081091"/>
                    <a:gd name="connsiteX1" fmla="*/ 698091 w 1072833"/>
                    <a:gd name="connsiteY1" fmla="*/ 100088 h 2081091"/>
                    <a:gd name="connsiteX2" fmla="*/ 521110 w 1072833"/>
                    <a:gd name="connsiteY2" fmla="*/ 778514 h 2081091"/>
                    <a:gd name="connsiteX3" fmla="*/ 363794 w 1072833"/>
                    <a:gd name="connsiteY3" fmla="*/ 1545430 h 2081091"/>
                    <a:gd name="connsiteX4" fmla="*/ 265471 w 1072833"/>
                    <a:gd name="connsiteY4" fmla="*/ 2017378 h 2081091"/>
                    <a:gd name="connsiteX5" fmla="*/ 0 w 1072833"/>
                    <a:gd name="connsiteY5" fmla="*/ 2076372 h 2081091"/>
                    <a:gd name="connsiteX6" fmla="*/ 0 w 1072833"/>
                    <a:gd name="connsiteY6" fmla="*/ 2076372 h 2081091"/>
                    <a:gd name="connsiteX0" fmla="*/ 1072833 w 1072833"/>
                    <a:gd name="connsiteY0" fmla="*/ 9076 h 2072089"/>
                    <a:gd name="connsiteX1" fmla="*/ 698091 w 1072833"/>
                    <a:gd name="connsiteY1" fmla="*/ 91086 h 2072089"/>
                    <a:gd name="connsiteX2" fmla="*/ 521110 w 1072833"/>
                    <a:gd name="connsiteY2" fmla="*/ 769512 h 2072089"/>
                    <a:gd name="connsiteX3" fmla="*/ 363794 w 1072833"/>
                    <a:gd name="connsiteY3" fmla="*/ 1536428 h 2072089"/>
                    <a:gd name="connsiteX4" fmla="*/ 265471 w 1072833"/>
                    <a:gd name="connsiteY4" fmla="*/ 2008376 h 2072089"/>
                    <a:gd name="connsiteX5" fmla="*/ 0 w 1072833"/>
                    <a:gd name="connsiteY5" fmla="*/ 2067370 h 2072089"/>
                    <a:gd name="connsiteX6" fmla="*/ 0 w 1072833"/>
                    <a:gd name="connsiteY6" fmla="*/ 2067370 h 2072089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541"/>
                    <a:gd name="connsiteX1" fmla="*/ 701555 w 1072833"/>
                    <a:gd name="connsiteY1" fmla="*/ 127731 h 2063541"/>
                    <a:gd name="connsiteX2" fmla="*/ 521110 w 1072833"/>
                    <a:gd name="connsiteY2" fmla="*/ 761130 h 2063541"/>
                    <a:gd name="connsiteX3" fmla="*/ 377648 w 1072833"/>
                    <a:gd name="connsiteY3" fmla="*/ 1531510 h 2063541"/>
                    <a:gd name="connsiteX4" fmla="*/ 265471 w 1072833"/>
                    <a:gd name="connsiteY4" fmla="*/ 1999994 h 2063541"/>
                    <a:gd name="connsiteX5" fmla="*/ 0 w 1072833"/>
                    <a:gd name="connsiteY5" fmla="*/ 2058988 h 2063541"/>
                    <a:gd name="connsiteX6" fmla="*/ 0 w 1072833"/>
                    <a:gd name="connsiteY6" fmla="*/ 2058988 h 2063541"/>
                    <a:gd name="connsiteX0" fmla="*/ 1072833 w 1072833"/>
                    <a:gd name="connsiteY0" fmla="*/ 694 h 2058988"/>
                    <a:gd name="connsiteX1" fmla="*/ 701555 w 1072833"/>
                    <a:gd name="connsiteY1" fmla="*/ 127731 h 2058988"/>
                    <a:gd name="connsiteX2" fmla="*/ 521110 w 1072833"/>
                    <a:gd name="connsiteY2" fmla="*/ 761130 h 2058988"/>
                    <a:gd name="connsiteX3" fmla="*/ 377648 w 1072833"/>
                    <a:gd name="connsiteY3" fmla="*/ 1531510 h 2058988"/>
                    <a:gd name="connsiteX4" fmla="*/ 244690 w 1072833"/>
                    <a:gd name="connsiteY4" fmla="*/ 1989603 h 2058988"/>
                    <a:gd name="connsiteX5" fmla="*/ 0 w 1072833"/>
                    <a:gd name="connsiteY5" fmla="*/ 2058988 h 2058988"/>
                    <a:gd name="connsiteX6" fmla="*/ 0 w 1072833"/>
                    <a:gd name="connsiteY6" fmla="*/ 2058988 h 2058988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658293 w 1072833"/>
                    <a:gd name="connsiteY1" fmla="*/ 209703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658293 w 1072833"/>
                    <a:gd name="connsiteY1" fmla="*/ 209703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997123 w 997123"/>
                    <a:gd name="connsiteY0" fmla="*/ 0 h 2099627"/>
                    <a:gd name="connsiteX1" fmla="*/ 658293 w 997123"/>
                    <a:gd name="connsiteY1" fmla="*/ 251036 h 2099627"/>
                    <a:gd name="connsiteX2" fmla="*/ 521110 w 997123"/>
                    <a:gd name="connsiteY2" fmla="*/ 801769 h 2099627"/>
                    <a:gd name="connsiteX3" fmla="*/ 377648 w 997123"/>
                    <a:gd name="connsiteY3" fmla="*/ 1572149 h 2099627"/>
                    <a:gd name="connsiteX4" fmla="*/ 244690 w 997123"/>
                    <a:gd name="connsiteY4" fmla="*/ 2030242 h 2099627"/>
                    <a:gd name="connsiteX5" fmla="*/ 0 w 997123"/>
                    <a:gd name="connsiteY5" fmla="*/ 2099627 h 2099627"/>
                    <a:gd name="connsiteX6" fmla="*/ 0 w 997123"/>
                    <a:gd name="connsiteY6" fmla="*/ 2099627 h 2099627"/>
                    <a:gd name="connsiteX0" fmla="*/ 997123 w 997123"/>
                    <a:gd name="connsiteY0" fmla="*/ 0 h 2099627"/>
                    <a:gd name="connsiteX1" fmla="*/ 658293 w 997123"/>
                    <a:gd name="connsiteY1" fmla="*/ 251036 h 2099627"/>
                    <a:gd name="connsiteX2" fmla="*/ 521110 w 997123"/>
                    <a:gd name="connsiteY2" fmla="*/ 801769 h 2099627"/>
                    <a:gd name="connsiteX3" fmla="*/ 377648 w 997123"/>
                    <a:gd name="connsiteY3" fmla="*/ 1572149 h 2099627"/>
                    <a:gd name="connsiteX4" fmla="*/ 244690 w 997123"/>
                    <a:gd name="connsiteY4" fmla="*/ 2030242 h 2099627"/>
                    <a:gd name="connsiteX5" fmla="*/ 0 w 997123"/>
                    <a:gd name="connsiteY5" fmla="*/ 2099627 h 2099627"/>
                    <a:gd name="connsiteX6" fmla="*/ 0 w 997123"/>
                    <a:gd name="connsiteY6" fmla="*/ 2099627 h 2099627"/>
                    <a:gd name="connsiteX0" fmla="*/ 997123 w 997123"/>
                    <a:gd name="connsiteY0" fmla="*/ 0 h 2099627"/>
                    <a:gd name="connsiteX1" fmla="*/ 658293 w 997123"/>
                    <a:gd name="connsiteY1" fmla="*/ 251036 h 2099627"/>
                    <a:gd name="connsiteX2" fmla="*/ 521110 w 997123"/>
                    <a:gd name="connsiteY2" fmla="*/ 801769 h 2099627"/>
                    <a:gd name="connsiteX3" fmla="*/ 377648 w 997123"/>
                    <a:gd name="connsiteY3" fmla="*/ 1572149 h 2099627"/>
                    <a:gd name="connsiteX4" fmla="*/ 244690 w 997123"/>
                    <a:gd name="connsiteY4" fmla="*/ 2030242 h 2099627"/>
                    <a:gd name="connsiteX5" fmla="*/ 0 w 997123"/>
                    <a:gd name="connsiteY5" fmla="*/ 2099627 h 2099627"/>
                    <a:gd name="connsiteX6" fmla="*/ 0 w 997123"/>
                    <a:gd name="connsiteY6" fmla="*/ 2099627 h 2099627"/>
                    <a:gd name="connsiteX0" fmla="*/ 993517 w 993517"/>
                    <a:gd name="connsiteY0" fmla="*/ 0 h 2092738"/>
                    <a:gd name="connsiteX1" fmla="*/ 658293 w 993517"/>
                    <a:gd name="connsiteY1" fmla="*/ 244147 h 2092738"/>
                    <a:gd name="connsiteX2" fmla="*/ 521110 w 993517"/>
                    <a:gd name="connsiteY2" fmla="*/ 794880 h 2092738"/>
                    <a:gd name="connsiteX3" fmla="*/ 377648 w 993517"/>
                    <a:gd name="connsiteY3" fmla="*/ 1565260 h 2092738"/>
                    <a:gd name="connsiteX4" fmla="*/ 244690 w 993517"/>
                    <a:gd name="connsiteY4" fmla="*/ 2023353 h 2092738"/>
                    <a:gd name="connsiteX5" fmla="*/ 0 w 993517"/>
                    <a:gd name="connsiteY5" fmla="*/ 2092738 h 2092738"/>
                    <a:gd name="connsiteX6" fmla="*/ 0 w 993517"/>
                    <a:gd name="connsiteY6" fmla="*/ 2092738 h 20927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93517" h="2092738">
                      <a:moveTo>
                        <a:pt x="993517" y="0"/>
                      </a:moveTo>
                      <a:cubicBezTo>
                        <a:pt x="882695" y="55337"/>
                        <a:pt x="737028" y="111667"/>
                        <a:pt x="658293" y="244147"/>
                      </a:cubicBezTo>
                      <a:cubicBezTo>
                        <a:pt x="579559" y="376627"/>
                        <a:pt x="567884" y="574695"/>
                        <a:pt x="521110" y="794880"/>
                      </a:cubicBezTo>
                      <a:cubicBezTo>
                        <a:pt x="474336" y="1015065"/>
                        <a:pt x="423718" y="1360515"/>
                        <a:pt x="377648" y="1565260"/>
                      </a:cubicBezTo>
                      <a:cubicBezTo>
                        <a:pt x="331578" y="1770005"/>
                        <a:pt x="307631" y="1935440"/>
                        <a:pt x="244690" y="2023353"/>
                      </a:cubicBezTo>
                      <a:cubicBezTo>
                        <a:pt x="181749" y="2111266"/>
                        <a:pt x="40782" y="2081174"/>
                        <a:pt x="0" y="2092738"/>
                      </a:cubicBezTo>
                      <a:lnTo>
                        <a:pt x="0" y="2092738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20265F54-F7F8-423A-ABBB-B6B377D5EF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0020429" y="2759126"/>
                  <a:ext cx="1812450" cy="110113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C11E3B70-2939-43A1-B20B-BBC1AA967ACF}"/>
                  </a:ext>
                </a:extLst>
              </p:cNvPr>
              <p:cNvGrpSpPr/>
              <p:nvPr/>
            </p:nvGrpSpPr>
            <p:grpSpPr>
              <a:xfrm>
                <a:off x="6234775" y="3828316"/>
                <a:ext cx="2548337" cy="1656481"/>
                <a:chOff x="9429136" y="2729389"/>
                <a:chExt cx="2512927" cy="3130636"/>
              </a:xfrm>
            </p:grpSpPr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4A7737D0-84D0-4159-8D33-B2106DF00DF4}"/>
                    </a:ext>
                  </a:extLst>
                </p:cNvPr>
                <p:cNvSpPr/>
                <p:nvPr/>
              </p:nvSpPr>
              <p:spPr>
                <a:xfrm>
                  <a:off x="9429136" y="3863829"/>
                  <a:ext cx="579890" cy="1996196"/>
                </a:xfrm>
                <a:custGeom>
                  <a:avLst/>
                  <a:gdLst>
                    <a:gd name="connsiteX0" fmla="*/ 1052052 w 1052052"/>
                    <a:gd name="connsiteY0" fmla="*/ 52381 h 2053049"/>
                    <a:gd name="connsiteX1" fmla="*/ 698091 w 1052052"/>
                    <a:gd name="connsiteY1" fmla="*/ 72046 h 2053049"/>
                    <a:gd name="connsiteX2" fmla="*/ 521110 w 1052052"/>
                    <a:gd name="connsiteY2" fmla="*/ 750472 h 2053049"/>
                    <a:gd name="connsiteX3" fmla="*/ 363794 w 1052052"/>
                    <a:gd name="connsiteY3" fmla="*/ 1517388 h 2053049"/>
                    <a:gd name="connsiteX4" fmla="*/ 265471 w 1052052"/>
                    <a:gd name="connsiteY4" fmla="*/ 1989336 h 2053049"/>
                    <a:gd name="connsiteX5" fmla="*/ 0 w 1052052"/>
                    <a:gd name="connsiteY5" fmla="*/ 2048330 h 2053049"/>
                    <a:gd name="connsiteX6" fmla="*/ 0 w 1052052"/>
                    <a:gd name="connsiteY6" fmla="*/ 2048330 h 2053049"/>
                    <a:gd name="connsiteX0" fmla="*/ 1058979 w 1058979"/>
                    <a:gd name="connsiteY0" fmla="*/ 38745 h 2070585"/>
                    <a:gd name="connsiteX1" fmla="*/ 698091 w 1058979"/>
                    <a:gd name="connsiteY1" fmla="*/ 89582 h 2070585"/>
                    <a:gd name="connsiteX2" fmla="*/ 521110 w 1058979"/>
                    <a:gd name="connsiteY2" fmla="*/ 768008 h 2070585"/>
                    <a:gd name="connsiteX3" fmla="*/ 363794 w 1058979"/>
                    <a:gd name="connsiteY3" fmla="*/ 1534924 h 2070585"/>
                    <a:gd name="connsiteX4" fmla="*/ 265471 w 1058979"/>
                    <a:gd name="connsiteY4" fmla="*/ 2006872 h 2070585"/>
                    <a:gd name="connsiteX5" fmla="*/ 0 w 1058979"/>
                    <a:gd name="connsiteY5" fmla="*/ 2065866 h 2070585"/>
                    <a:gd name="connsiteX6" fmla="*/ 0 w 1058979"/>
                    <a:gd name="connsiteY6" fmla="*/ 2065866 h 2070585"/>
                    <a:gd name="connsiteX0" fmla="*/ 1058979 w 1058979"/>
                    <a:gd name="connsiteY0" fmla="*/ 29209 h 2061049"/>
                    <a:gd name="connsiteX1" fmla="*/ 698091 w 1058979"/>
                    <a:gd name="connsiteY1" fmla="*/ 80046 h 2061049"/>
                    <a:gd name="connsiteX2" fmla="*/ 521110 w 1058979"/>
                    <a:gd name="connsiteY2" fmla="*/ 758472 h 2061049"/>
                    <a:gd name="connsiteX3" fmla="*/ 363794 w 1058979"/>
                    <a:gd name="connsiteY3" fmla="*/ 1525388 h 2061049"/>
                    <a:gd name="connsiteX4" fmla="*/ 265471 w 1058979"/>
                    <a:gd name="connsiteY4" fmla="*/ 1997336 h 2061049"/>
                    <a:gd name="connsiteX5" fmla="*/ 0 w 1058979"/>
                    <a:gd name="connsiteY5" fmla="*/ 2056330 h 2061049"/>
                    <a:gd name="connsiteX6" fmla="*/ 0 w 1058979"/>
                    <a:gd name="connsiteY6" fmla="*/ 2056330 h 2061049"/>
                    <a:gd name="connsiteX0" fmla="*/ 1058979 w 1058979"/>
                    <a:gd name="connsiteY0" fmla="*/ 20757 h 2052597"/>
                    <a:gd name="connsiteX1" fmla="*/ 698091 w 1058979"/>
                    <a:gd name="connsiteY1" fmla="*/ 71594 h 2052597"/>
                    <a:gd name="connsiteX2" fmla="*/ 521110 w 1058979"/>
                    <a:gd name="connsiteY2" fmla="*/ 750020 h 2052597"/>
                    <a:gd name="connsiteX3" fmla="*/ 363794 w 1058979"/>
                    <a:gd name="connsiteY3" fmla="*/ 1516936 h 2052597"/>
                    <a:gd name="connsiteX4" fmla="*/ 265471 w 1058979"/>
                    <a:gd name="connsiteY4" fmla="*/ 1988884 h 2052597"/>
                    <a:gd name="connsiteX5" fmla="*/ 0 w 1058979"/>
                    <a:gd name="connsiteY5" fmla="*/ 2047878 h 2052597"/>
                    <a:gd name="connsiteX6" fmla="*/ 0 w 1058979"/>
                    <a:gd name="connsiteY6" fmla="*/ 2047878 h 2052597"/>
                    <a:gd name="connsiteX0" fmla="*/ 1072833 w 1072833"/>
                    <a:gd name="connsiteY0" fmla="*/ 18078 h 2081091"/>
                    <a:gd name="connsiteX1" fmla="*/ 698091 w 1072833"/>
                    <a:gd name="connsiteY1" fmla="*/ 100088 h 2081091"/>
                    <a:gd name="connsiteX2" fmla="*/ 521110 w 1072833"/>
                    <a:gd name="connsiteY2" fmla="*/ 778514 h 2081091"/>
                    <a:gd name="connsiteX3" fmla="*/ 363794 w 1072833"/>
                    <a:gd name="connsiteY3" fmla="*/ 1545430 h 2081091"/>
                    <a:gd name="connsiteX4" fmla="*/ 265471 w 1072833"/>
                    <a:gd name="connsiteY4" fmla="*/ 2017378 h 2081091"/>
                    <a:gd name="connsiteX5" fmla="*/ 0 w 1072833"/>
                    <a:gd name="connsiteY5" fmla="*/ 2076372 h 2081091"/>
                    <a:gd name="connsiteX6" fmla="*/ 0 w 1072833"/>
                    <a:gd name="connsiteY6" fmla="*/ 2076372 h 2081091"/>
                    <a:gd name="connsiteX0" fmla="*/ 1072833 w 1072833"/>
                    <a:gd name="connsiteY0" fmla="*/ 9076 h 2072089"/>
                    <a:gd name="connsiteX1" fmla="*/ 698091 w 1072833"/>
                    <a:gd name="connsiteY1" fmla="*/ 91086 h 2072089"/>
                    <a:gd name="connsiteX2" fmla="*/ 521110 w 1072833"/>
                    <a:gd name="connsiteY2" fmla="*/ 769512 h 2072089"/>
                    <a:gd name="connsiteX3" fmla="*/ 363794 w 1072833"/>
                    <a:gd name="connsiteY3" fmla="*/ 1536428 h 2072089"/>
                    <a:gd name="connsiteX4" fmla="*/ 265471 w 1072833"/>
                    <a:gd name="connsiteY4" fmla="*/ 2008376 h 2072089"/>
                    <a:gd name="connsiteX5" fmla="*/ 0 w 1072833"/>
                    <a:gd name="connsiteY5" fmla="*/ 2067370 h 2072089"/>
                    <a:gd name="connsiteX6" fmla="*/ 0 w 1072833"/>
                    <a:gd name="connsiteY6" fmla="*/ 2067370 h 2072089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541"/>
                    <a:gd name="connsiteX1" fmla="*/ 701555 w 1072833"/>
                    <a:gd name="connsiteY1" fmla="*/ 127731 h 2063541"/>
                    <a:gd name="connsiteX2" fmla="*/ 521110 w 1072833"/>
                    <a:gd name="connsiteY2" fmla="*/ 761130 h 2063541"/>
                    <a:gd name="connsiteX3" fmla="*/ 377648 w 1072833"/>
                    <a:gd name="connsiteY3" fmla="*/ 1531510 h 2063541"/>
                    <a:gd name="connsiteX4" fmla="*/ 265471 w 1072833"/>
                    <a:gd name="connsiteY4" fmla="*/ 1999994 h 2063541"/>
                    <a:gd name="connsiteX5" fmla="*/ 0 w 1072833"/>
                    <a:gd name="connsiteY5" fmla="*/ 2058988 h 2063541"/>
                    <a:gd name="connsiteX6" fmla="*/ 0 w 1072833"/>
                    <a:gd name="connsiteY6" fmla="*/ 2058988 h 2063541"/>
                    <a:gd name="connsiteX0" fmla="*/ 1072833 w 1072833"/>
                    <a:gd name="connsiteY0" fmla="*/ 694 h 2058988"/>
                    <a:gd name="connsiteX1" fmla="*/ 701555 w 1072833"/>
                    <a:gd name="connsiteY1" fmla="*/ 127731 h 2058988"/>
                    <a:gd name="connsiteX2" fmla="*/ 521110 w 1072833"/>
                    <a:gd name="connsiteY2" fmla="*/ 761130 h 2058988"/>
                    <a:gd name="connsiteX3" fmla="*/ 377648 w 1072833"/>
                    <a:gd name="connsiteY3" fmla="*/ 1531510 h 2058988"/>
                    <a:gd name="connsiteX4" fmla="*/ 244690 w 1072833"/>
                    <a:gd name="connsiteY4" fmla="*/ 1989603 h 2058988"/>
                    <a:gd name="connsiteX5" fmla="*/ 0 w 1072833"/>
                    <a:gd name="connsiteY5" fmla="*/ 2058988 h 2058988"/>
                    <a:gd name="connsiteX6" fmla="*/ 0 w 1072833"/>
                    <a:gd name="connsiteY6" fmla="*/ 2058988 h 2058988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828957 w 828957"/>
                    <a:gd name="connsiteY0" fmla="*/ 0 h 2021323"/>
                    <a:gd name="connsiteX1" fmla="*/ 701555 w 828957"/>
                    <a:gd name="connsiteY1" fmla="*/ 90066 h 2021323"/>
                    <a:gd name="connsiteX2" fmla="*/ 521110 w 828957"/>
                    <a:gd name="connsiteY2" fmla="*/ 723465 h 2021323"/>
                    <a:gd name="connsiteX3" fmla="*/ 377648 w 828957"/>
                    <a:gd name="connsiteY3" fmla="*/ 1493845 h 2021323"/>
                    <a:gd name="connsiteX4" fmla="*/ 244690 w 828957"/>
                    <a:gd name="connsiteY4" fmla="*/ 1951938 h 2021323"/>
                    <a:gd name="connsiteX5" fmla="*/ 0 w 828957"/>
                    <a:gd name="connsiteY5" fmla="*/ 2021323 h 2021323"/>
                    <a:gd name="connsiteX6" fmla="*/ 0 w 828957"/>
                    <a:gd name="connsiteY6" fmla="*/ 2021323 h 2021323"/>
                    <a:gd name="connsiteX0" fmla="*/ 828957 w 828957"/>
                    <a:gd name="connsiteY0" fmla="*/ 0 h 2021323"/>
                    <a:gd name="connsiteX1" fmla="*/ 657782 w 828957"/>
                    <a:gd name="connsiteY1" fmla="*/ 212068 h 2021323"/>
                    <a:gd name="connsiteX2" fmla="*/ 521110 w 828957"/>
                    <a:gd name="connsiteY2" fmla="*/ 723465 h 2021323"/>
                    <a:gd name="connsiteX3" fmla="*/ 377648 w 828957"/>
                    <a:gd name="connsiteY3" fmla="*/ 1493845 h 2021323"/>
                    <a:gd name="connsiteX4" fmla="*/ 244690 w 828957"/>
                    <a:gd name="connsiteY4" fmla="*/ 1951938 h 2021323"/>
                    <a:gd name="connsiteX5" fmla="*/ 0 w 828957"/>
                    <a:gd name="connsiteY5" fmla="*/ 2021323 h 2021323"/>
                    <a:gd name="connsiteX6" fmla="*/ 0 w 828957"/>
                    <a:gd name="connsiteY6" fmla="*/ 2021323 h 2021323"/>
                    <a:gd name="connsiteX0" fmla="*/ 828957 w 828957"/>
                    <a:gd name="connsiteY0" fmla="*/ 0 h 2021323"/>
                    <a:gd name="connsiteX1" fmla="*/ 657782 w 828957"/>
                    <a:gd name="connsiteY1" fmla="*/ 212068 h 2021323"/>
                    <a:gd name="connsiteX2" fmla="*/ 521110 w 828957"/>
                    <a:gd name="connsiteY2" fmla="*/ 723465 h 2021323"/>
                    <a:gd name="connsiteX3" fmla="*/ 377648 w 828957"/>
                    <a:gd name="connsiteY3" fmla="*/ 1493845 h 2021323"/>
                    <a:gd name="connsiteX4" fmla="*/ 244690 w 828957"/>
                    <a:gd name="connsiteY4" fmla="*/ 1951938 h 2021323"/>
                    <a:gd name="connsiteX5" fmla="*/ 0 w 828957"/>
                    <a:gd name="connsiteY5" fmla="*/ 2021323 h 2021323"/>
                    <a:gd name="connsiteX6" fmla="*/ 0 w 828957"/>
                    <a:gd name="connsiteY6" fmla="*/ 2021323 h 2021323"/>
                    <a:gd name="connsiteX0" fmla="*/ 828957 w 828957"/>
                    <a:gd name="connsiteY0" fmla="*/ 0 h 2021323"/>
                    <a:gd name="connsiteX1" fmla="*/ 657782 w 828957"/>
                    <a:gd name="connsiteY1" fmla="*/ 212068 h 2021323"/>
                    <a:gd name="connsiteX2" fmla="*/ 521110 w 828957"/>
                    <a:gd name="connsiteY2" fmla="*/ 723465 h 2021323"/>
                    <a:gd name="connsiteX3" fmla="*/ 377648 w 828957"/>
                    <a:gd name="connsiteY3" fmla="*/ 1493845 h 2021323"/>
                    <a:gd name="connsiteX4" fmla="*/ 244690 w 828957"/>
                    <a:gd name="connsiteY4" fmla="*/ 1951938 h 2021323"/>
                    <a:gd name="connsiteX5" fmla="*/ 0 w 828957"/>
                    <a:gd name="connsiteY5" fmla="*/ 2021323 h 2021323"/>
                    <a:gd name="connsiteX6" fmla="*/ 0 w 828957"/>
                    <a:gd name="connsiteY6" fmla="*/ 2021323 h 2021323"/>
                    <a:gd name="connsiteX0" fmla="*/ 828957 w 828957"/>
                    <a:gd name="connsiteY0" fmla="*/ 0 h 2021323"/>
                    <a:gd name="connsiteX1" fmla="*/ 657782 w 828957"/>
                    <a:gd name="connsiteY1" fmla="*/ 212068 h 2021323"/>
                    <a:gd name="connsiteX2" fmla="*/ 521110 w 828957"/>
                    <a:gd name="connsiteY2" fmla="*/ 723465 h 2021323"/>
                    <a:gd name="connsiteX3" fmla="*/ 377648 w 828957"/>
                    <a:gd name="connsiteY3" fmla="*/ 1493845 h 2021323"/>
                    <a:gd name="connsiteX4" fmla="*/ 244690 w 828957"/>
                    <a:gd name="connsiteY4" fmla="*/ 1951938 h 2021323"/>
                    <a:gd name="connsiteX5" fmla="*/ 0 w 828957"/>
                    <a:gd name="connsiteY5" fmla="*/ 2021323 h 2021323"/>
                    <a:gd name="connsiteX6" fmla="*/ 0 w 828957"/>
                    <a:gd name="connsiteY6" fmla="*/ 2021323 h 20213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28957" h="2021323">
                      <a:moveTo>
                        <a:pt x="828957" y="0"/>
                      </a:moveTo>
                      <a:cubicBezTo>
                        <a:pt x="717434" y="73156"/>
                        <a:pt x="715343" y="91491"/>
                        <a:pt x="657782" y="212068"/>
                      </a:cubicBezTo>
                      <a:cubicBezTo>
                        <a:pt x="600221" y="332645"/>
                        <a:pt x="567799" y="509835"/>
                        <a:pt x="521110" y="723465"/>
                      </a:cubicBezTo>
                      <a:cubicBezTo>
                        <a:pt x="474421" y="937095"/>
                        <a:pt x="423718" y="1289100"/>
                        <a:pt x="377648" y="1493845"/>
                      </a:cubicBezTo>
                      <a:cubicBezTo>
                        <a:pt x="331578" y="1698590"/>
                        <a:pt x="307631" y="1864025"/>
                        <a:pt x="244690" y="1951938"/>
                      </a:cubicBezTo>
                      <a:cubicBezTo>
                        <a:pt x="181749" y="2039851"/>
                        <a:pt x="40782" y="2009759"/>
                        <a:pt x="0" y="2021323"/>
                      </a:cubicBezTo>
                      <a:lnTo>
                        <a:pt x="0" y="2021323"/>
                      </a:lnTo>
                    </a:path>
                  </a:pathLst>
                </a:cu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16C218C7-F3AD-4D4C-AEAA-57ED93078E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0000247" y="2729389"/>
                  <a:ext cx="1941816" cy="1131971"/>
                </a:xfrm>
                <a:prstGeom prst="line">
                  <a:avLst/>
                </a:prstGeom>
                <a:ln w="127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11BDEE03-43D6-492A-BB47-C373DCEE6FF7}"/>
                  </a:ext>
                </a:extLst>
              </p:cNvPr>
              <p:cNvGrpSpPr/>
              <p:nvPr/>
            </p:nvGrpSpPr>
            <p:grpSpPr>
              <a:xfrm>
                <a:off x="6222589" y="4268099"/>
                <a:ext cx="2468843" cy="1213112"/>
                <a:chOff x="9429136" y="2774258"/>
                <a:chExt cx="2482542" cy="3085767"/>
              </a:xfrm>
            </p:grpSpPr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CEFD929F-1621-4598-B3EB-E853693225CB}"/>
                    </a:ext>
                  </a:extLst>
                </p:cNvPr>
                <p:cNvSpPr/>
                <p:nvPr/>
              </p:nvSpPr>
              <p:spPr>
                <a:xfrm>
                  <a:off x="9429136" y="3797834"/>
                  <a:ext cx="667970" cy="2062191"/>
                </a:xfrm>
                <a:custGeom>
                  <a:avLst/>
                  <a:gdLst>
                    <a:gd name="connsiteX0" fmla="*/ 1052052 w 1052052"/>
                    <a:gd name="connsiteY0" fmla="*/ 52381 h 2053049"/>
                    <a:gd name="connsiteX1" fmla="*/ 698091 w 1052052"/>
                    <a:gd name="connsiteY1" fmla="*/ 72046 h 2053049"/>
                    <a:gd name="connsiteX2" fmla="*/ 521110 w 1052052"/>
                    <a:gd name="connsiteY2" fmla="*/ 750472 h 2053049"/>
                    <a:gd name="connsiteX3" fmla="*/ 363794 w 1052052"/>
                    <a:gd name="connsiteY3" fmla="*/ 1517388 h 2053049"/>
                    <a:gd name="connsiteX4" fmla="*/ 265471 w 1052052"/>
                    <a:gd name="connsiteY4" fmla="*/ 1989336 h 2053049"/>
                    <a:gd name="connsiteX5" fmla="*/ 0 w 1052052"/>
                    <a:gd name="connsiteY5" fmla="*/ 2048330 h 2053049"/>
                    <a:gd name="connsiteX6" fmla="*/ 0 w 1052052"/>
                    <a:gd name="connsiteY6" fmla="*/ 2048330 h 2053049"/>
                    <a:gd name="connsiteX0" fmla="*/ 1058979 w 1058979"/>
                    <a:gd name="connsiteY0" fmla="*/ 38745 h 2070585"/>
                    <a:gd name="connsiteX1" fmla="*/ 698091 w 1058979"/>
                    <a:gd name="connsiteY1" fmla="*/ 89582 h 2070585"/>
                    <a:gd name="connsiteX2" fmla="*/ 521110 w 1058979"/>
                    <a:gd name="connsiteY2" fmla="*/ 768008 h 2070585"/>
                    <a:gd name="connsiteX3" fmla="*/ 363794 w 1058979"/>
                    <a:gd name="connsiteY3" fmla="*/ 1534924 h 2070585"/>
                    <a:gd name="connsiteX4" fmla="*/ 265471 w 1058979"/>
                    <a:gd name="connsiteY4" fmla="*/ 2006872 h 2070585"/>
                    <a:gd name="connsiteX5" fmla="*/ 0 w 1058979"/>
                    <a:gd name="connsiteY5" fmla="*/ 2065866 h 2070585"/>
                    <a:gd name="connsiteX6" fmla="*/ 0 w 1058979"/>
                    <a:gd name="connsiteY6" fmla="*/ 2065866 h 2070585"/>
                    <a:gd name="connsiteX0" fmla="*/ 1058979 w 1058979"/>
                    <a:gd name="connsiteY0" fmla="*/ 29209 h 2061049"/>
                    <a:gd name="connsiteX1" fmla="*/ 698091 w 1058979"/>
                    <a:gd name="connsiteY1" fmla="*/ 80046 h 2061049"/>
                    <a:gd name="connsiteX2" fmla="*/ 521110 w 1058979"/>
                    <a:gd name="connsiteY2" fmla="*/ 758472 h 2061049"/>
                    <a:gd name="connsiteX3" fmla="*/ 363794 w 1058979"/>
                    <a:gd name="connsiteY3" fmla="*/ 1525388 h 2061049"/>
                    <a:gd name="connsiteX4" fmla="*/ 265471 w 1058979"/>
                    <a:gd name="connsiteY4" fmla="*/ 1997336 h 2061049"/>
                    <a:gd name="connsiteX5" fmla="*/ 0 w 1058979"/>
                    <a:gd name="connsiteY5" fmla="*/ 2056330 h 2061049"/>
                    <a:gd name="connsiteX6" fmla="*/ 0 w 1058979"/>
                    <a:gd name="connsiteY6" fmla="*/ 2056330 h 2061049"/>
                    <a:gd name="connsiteX0" fmla="*/ 1058979 w 1058979"/>
                    <a:gd name="connsiteY0" fmla="*/ 20757 h 2052597"/>
                    <a:gd name="connsiteX1" fmla="*/ 698091 w 1058979"/>
                    <a:gd name="connsiteY1" fmla="*/ 71594 h 2052597"/>
                    <a:gd name="connsiteX2" fmla="*/ 521110 w 1058979"/>
                    <a:gd name="connsiteY2" fmla="*/ 750020 h 2052597"/>
                    <a:gd name="connsiteX3" fmla="*/ 363794 w 1058979"/>
                    <a:gd name="connsiteY3" fmla="*/ 1516936 h 2052597"/>
                    <a:gd name="connsiteX4" fmla="*/ 265471 w 1058979"/>
                    <a:gd name="connsiteY4" fmla="*/ 1988884 h 2052597"/>
                    <a:gd name="connsiteX5" fmla="*/ 0 w 1058979"/>
                    <a:gd name="connsiteY5" fmla="*/ 2047878 h 2052597"/>
                    <a:gd name="connsiteX6" fmla="*/ 0 w 1058979"/>
                    <a:gd name="connsiteY6" fmla="*/ 2047878 h 2052597"/>
                    <a:gd name="connsiteX0" fmla="*/ 1072833 w 1072833"/>
                    <a:gd name="connsiteY0" fmla="*/ 18078 h 2081091"/>
                    <a:gd name="connsiteX1" fmla="*/ 698091 w 1072833"/>
                    <a:gd name="connsiteY1" fmla="*/ 100088 h 2081091"/>
                    <a:gd name="connsiteX2" fmla="*/ 521110 w 1072833"/>
                    <a:gd name="connsiteY2" fmla="*/ 778514 h 2081091"/>
                    <a:gd name="connsiteX3" fmla="*/ 363794 w 1072833"/>
                    <a:gd name="connsiteY3" fmla="*/ 1545430 h 2081091"/>
                    <a:gd name="connsiteX4" fmla="*/ 265471 w 1072833"/>
                    <a:gd name="connsiteY4" fmla="*/ 2017378 h 2081091"/>
                    <a:gd name="connsiteX5" fmla="*/ 0 w 1072833"/>
                    <a:gd name="connsiteY5" fmla="*/ 2076372 h 2081091"/>
                    <a:gd name="connsiteX6" fmla="*/ 0 w 1072833"/>
                    <a:gd name="connsiteY6" fmla="*/ 2076372 h 2081091"/>
                    <a:gd name="connsiteX0" fmla="*/ 1072833 w 1072833"/>
                    <a:gd name="connsiteY0" fmla="*/ 9076 h 2072089"/>
                    <a:gd name="connsiteX1" fmla="*/ 698091 w 1072833"/>
                    <a:gd name="connsiteY1" fmla="*/ 91086 h 2072089"/>
                    <a:gd name="connsiteX2" fmla="*/ 521110 w 1072833"/>
                    <a:gd name="connsiteY2" fmla="*/ 769512 h 2072089"/>
                    <a:gd name="connsiteX3" fmla="*/ 363794 w 1072833"/>
                    <a:gd name="connsiteY3" fmla="*/ 1536428 h 2072089"/>
                    <a:gd name="connsiteX4" fmla="*/ 265471 w 1072833"/>
                    <a:gd name="connsiteY4" fmla="*/ 2008376 h 2072089"/>
                    <a:gd name="connsiteX5" fmla="*/ 0 w 1072833"/>
                    <a:gd name="connsiteY5" fmla="*/ 2067370 h 2072089"/>
                    <a:gd name="connsiteX6" fmla="*/ 0 w 1072833"/>
                    <a:gd name="connsiteY6" fmla="*/ 2067370 h 2072089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541"/>
                    <a:gd name="connsiteX1" fmla="*/ 701555 w 1072833"/>
                    <a:gd name="connsiteY1" fmla="*/ 127731 h 2063541"/>
                    <a:gd name="connsiteX2" fmla="*/ 521110 w 1072833"/>
                    <a:gd name="connsiteY2" fmla="*/ 761130 h 2063541"/>
                    <a:gd name="connsiteX3" fmla="*/ 377648 w 1072833"/>
                    <a:gd name="connsiteY3" fmla="*/ 1531510 h 2063541"/>
                    <a:gd name="connsiteX4" fmla="*/ 265471 w 1072833"/>
                    <a:gd name="connsiteY4" fmla="*/ 1999994 h 2063541"/>
                    <a:gd name="connsiteX5" fmla="*/ 0 w 1072833"/>
                    <a:gd name="connsiteY5" fmla="*/ 2058988 h 2063541"/>
                    <a:gd name="connsiteX6" fmla="*/ 0 w 1072833"/>
                    <a:gd name="connsiteY6" fmla="*/ 2058988 h 2063541"/>
                    <a:gd name="connsiteX0" fmla="*/ 1072833 w 1072833"/>
                    <a:gd name="connsiteY0" fmla="*/ 694 h 2058988"/>
                    <a:gd name="connsiteX1" fmla="*/ 701555 w 1072833"/>
                    <a:gd name="connsiteY1" fmla="*/ 127731 h 2058988"/>
                    <a:gd name="connsiteX2" fmla="*/ 521110 w 1072833"/>
                    <a:gd name="connsiteY2" fmla="*/ 761130 h 2058988"/>
                    <a:gd name="connsiteX3" fmla="*/ 377648 w 1072833"/>
                    <a:gd name="connsiteY3" fmla="*/ 1531510 h 2058988"/>
                    <a:gd name="connsiteX4" fmla="*/ 244690 w 1072833"/>
                    <a:gd name="connsiteY4" fmla="*/ 1989603 h 2058988"/>
                    <a:gd name="connsiteX5" fmla="*/ 0 w 1072833"/>
                    <a:gd name="connsiteY5" fmla="*/ 2058988 h 2058988"/>
                    <a:gd name="connsiteX6" fmla="*/ 0 w 1072833"/>
                    <a:gd name="connsiteY6" fmla="*/ 2058988 h 2058988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954867 w 954867"/>
                    <a:gd name="connsiteY0" fmla="*/ 0 h 2088148"/>
                    <a:gd name="connsiteX1" fmla="*/ 701555 w 954867"/>
                    <a:gd name="connsiteY1" fmla="*/ 156891 h 2088148"/>
                    <a:gd name="connsiteX2" fmla="*/ 521110 w 954867"/>
                    <a:gd name="connsiteY2" fmla="*/ 790290 h 2088148"/>
                    <a:gd name="connsiteX3" fmla="*/ 377648 w 954867"/>
                    <a:gd name="connsiteY3" fmla="*/ 1560670 h 2088148"/>
                    <a:gd name="connsiteX4" fmla="*/ 244690 w 954867"/>
                    <a:gd name="connsiteY4" fmla="*/ 2018763 h 2088148"/>
                    <a:gd name="connsiteX5" fmla="*/ 0 w 954867"/>
                    <a:gd name="connsiteY5" fmla="*/ 2088148 h 2088148"/>
                    <a:gd name="connsiteX6" fmla="*/ 0 w 954867"/>
                    <a:gd name="connsiteY6" fmla="*/ 2088148 h 2088148"/>
                    <a:gd name="connsiteX0" fmla="*/ 954867 w 954867"/>
                    <a:gd name="connsiteY0" fmla="*/ 0 h 2088148"/>
                    <a:gd name="connsiteX1" fmla="*/ 672861 w 954867"/>
                    <a:gd name="connsiteY1" fmla="*/ 266360 h 2088148"/>
                    <a:gd name="connsiteX2" fmla="*/ 521110 w 954867"/>
                    <a:gd name="connsiteY2" fmla="*/ 790290 h 2088148"/>
                    <a:gd name="connsiteX3" fmla="*/ 377648 w 954867"/>
                    <a:gd name="connsiteY3" fmla="*/ 1560670 h 2088148"/>
                    <a:gd name="connsiteX4" fmla="*/ 244690 w 954867"/>
                    <a:gd name="connsiteY4" fmla="*/ 2018763 h 2088148"/>
                    <a:gd name="connsiteX5" fmla="*/ 0 w 954867"/>
                    <a:gd name="connsiteY5" fmla="*/ 2088148 h 2088148"/>
                    <a:gd name="connsiteX6" fmla="*/ 0 w 954867"/>
                    <a:gd name="connsiteY6" fmla="*/ 2088148 h 2088148"/>
                    <a:gd name="connsiteX0" fmla="*/ 954867 w 954867"/>
                    <a:gd name="connsiteY0" fmla="*/ 0 h 2088148"/>
                    <a:gd name="connsiteX1" fmla="*/ 672861 w 954867"/>
                    <a:gd name="connsiteY1" fmla="*/ 266360 h 2088148"/>
                    <a:gd name="connsiteX2" fmla="*/ 521110 w 954867"/>
                    <a:gd name="connsiteY2" fmla="*/ 790290 h 2088148"/>
                    <a:gd name="connsiteX3" fmla="*/ 377648 w 954867"/>
                    <a:gd name="connsiteY3" fmla="*/ 1560670 h 2088148"/>
                    <a:gd name="connsiteX4" fmla="*/ 244690 w 954867"/>
                    <a:gd name="connsiteY4" fmla="*/ 2018763 h 2088148"/>
                    <a:gd name="connsiteX5" fmla="*/ 0 w 954867"/>
                    <a:gd name="connsiteY5" fmla="*/ 2088148 h 2088148"/>
                    <a:gd name="connsiteX6" fmla="*/ 0 w 954867"/>
                    <a:gd name="connsiteY6" fmla="*/ 2088148 h 20881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54867" h="2088148">
                      <a:moveTo>
                        <a:pt x="954867" y="0"/>
                      </a:moveTo>
                      <a:cubicBezTo>
                        <a:pt x="815204" y="63764"/>
                        <a:pt x="745154" y="134645"/>
                        <a:pt x="672861" y="266360"/>
                      </a:cubicBezTo>
                      <a:cubicBezTo>
                        <a:pt x="600568" y="398075"/>
                        <a:pt x="570312" y="574572"/>
                        <a:pt x="521110" y="790290"/>
                      </a:cubicBezTo>
                      <a:cubicBezTo>
                        <a:pt x="471908" y="1006008"/>
                        <a:pt x="423718" y="1355925"/>
                        <a:pt x="377648" y="1560670"/>
                      </a:cubicBezTo>
                      <a:cubicBezTo>
                        <a:pt x="331578" y="1765415"/>
                        <a:pt x="307631" y="1930850"/>
                        <a:pt x="244690" y="2018763"/>
                      </a:cubicBezTo>
                      <a:cubicBezTo>
                        <a:pt x="181749" y="2106676"/>
                        <a:pt x="40782" y="2076584"/>
                        <a:pt x="0" y="2088148"/>
                      </a:cubicBezTo>
                      <a:lnTo>
                        <a:pt x="0" y="2088148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7A388F3F-AC6D-4055-B1BC-EEA9955614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0097249" y="2774258"/>
                  <a:ext cx="1814429" cy="1024018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CCA49A48-DA61-4766-B3A2-78DF7356AA29}"/>
                  </a:ext>
                </a:extLst>
              </p:cNvPr>
              <p:cNvGrpSpPr/>
              <p:nvPr/>
            </p:nvGrpSpPr>
            <p:grpSpPr>
              <a:xfrm>
                <a:off x="6237648" y="4694250"/>
                <a:ext cx="2398708" cy="747538"/>
                <a:chOff x="9429135" y="2772148"/>
                <a:chExt cx="2533211" cy="3087877"/>
              </a:xfrm>
            </p:grpSpPr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CA3BC3EC-344C-4484-912A-C930D43A66E5}"/>
                    </a:ext>
                  </a:extLst>
                </p:cNvPr>
                <p:cNvSpPr/>
                <p:nvPr/>
              </p:nvSpPr>
              <p:spPr>
                <a:xfrm>
                  <a:off x="9429135" y="3874679"/>
                  <a:ext cx="561662" cy="1985346"/>
                </a:xfrm>
                <a:custGeom>
                  <a:avLst/>
                  <a:gdLst>
                    <a:gd name="connsiteX0" fmla="*/ 1052052 w 1052052"/>
                    <a:gd name="connsiteY0" fmla="*/ 52381 h 2053049"/>
                    <a:gd name="connsiteX1" fmla="*/ 698091 w 1052052"/>
                    <a:gd name="connsiteY1" fmla="*/ 72046 h 2053049"/>
                    <a:gd name="connsiteX2" fmla="*/ 521110 w 1052052"/>
                    <a:gd name="connsiteY2" fmla="*/ 750472 h 2053049"/>
                    <a:gd name="connsiteX3" fmla="*/ 363794 w 1052052"/>
                    <a:gd name="connsiteY3" fmla="*/ 1517388 h 2053049"/>
                    <a:gd name="connsiteX4" fmla="*/ 265471 w 1052052"/>
                    <a:gd name="connsiteY4" fmla="*/ 1989336 h 2053049"/>
                    <a:gd name="connsiteX5" fmla="*/ 0 w 1052052"/>
                    <a:gd name="connsiteY5" fmla="*/ 2048330 h 2053049"/>
                    <a:gd name="connsiteX6" fmla="*/ 0 w 1052052"/>
                    <a:gd name="connsiteY6" fmla="*/ 2048330 h 2053049"/>
                    <a:gd name="connsiteX0" fmla="*/ 1058979 w 1058979"/>
                    <a:gd name="connsiteY0" fmla="*/ 38745 h 2070585"/>
                    <a:gd name="connsiteX1" fmla="*/ 698091 w 1058979"/>
                    <a:gd name="connsiteY1" fmla="*/ 89582 h 2070585"/>
                    <a:gd name="connsiteX2" fmla="*/ 521110 w 1058979"/>
                    <a:gd name="connsiteY2" fmla="*/ 768008 h 2070585"/>
                    <a:gd name="connsiteX3" fmla="*/ 363794 w 1058979"/>
                    <a:gd name="connsiteY3" fmla="*/ 1534924 h 2070585"/>
                    <a:gd name="connsiteX4" fmla="*/ 265471 w 1058979"/>
                    <a:gd name="connsiteY4" fmla="*/ 2006872 h 2070585"/>
                    <a:gd name="connsiteX5" fmla="*/ 0 w 1058979"/>
                    <a:gd name="connsiteY5" fmla="*/ 2065866 h 2070585"/>
                    <a:gd name="connsiteX6" fmla="*/ 0 w 1058979"/>
                    <a:gd name="connsiteY6" fmla="*/ 2065866 h 2070585"/>
                    <a:gd name="connsiteX0" fmla="*/ 1058979 w 1058979"/>
                    <a:gd name="connsiteY0" fmla="*/ 29209 h 2061049"/>
                    <a:gd name="connsiteX1" fmla="*/ 698091 w 1058979"/>
                    <a:gd name="connsiteY1" fmla="*/ 80046 h 2061049"/>
                    <a:gd name="connsiteX2" fmla="*/ 521110 w 1058979"/>
                    <a:gd name="connsiteY2" fmla="*/ 758472 h 2061049"/>
                    <a:gd name="connsiteX3" fmla="*/ 363794 w 1058979"/>
                    <a:gd name="connsiteY3" fmla="*/ 1525388 h 2061049"/>
                    <a:gd name="connsiteX4" fmla="*/ 265471 w 1058979"/>
                    <a:gd name="connsiteY4" fmla="*/ 1997336 h 2061049"/>
                    <a:gd name="connsiteX5" fmla="*/ 0 w 1058979"/>
                    <a:gd name="connsiteY5" fmla="*/ 2056330 h 2061049"/>
                    <a:gd name="connsiteX6" fmla="*/ 0 w 1058979"/>
                    <a:gd name="connsiteY6" fmla="*/ 2056330 h 2061049"/>
                    <a:gd name="connsiteX0" fmla="*/ 1058979 w 1058979"/>
                    <a:gd name="connsiteY0" fmla="*/ 20757 h 2052597"/>
                    <a:gd name="connsiteX1" fmla="*/ 698091 w 1058979"/>
                    <a:gd name="connsiteY1" fmla="*/ 71594 h 2052597"/>
                    <a:gd name="connsiteX2" fmla="*/ 521110 w 1058979"/>
                    <a:gd name="connsiteY2" fmla="*/ 750020 h 2052597"/>
                    <a:gd name="connsiteX3" fmla="*/ 363794 w 1058979"/>
                    <a:gd name="connsiteY3" fmla="*/ 1516936 h 2052597"/>
                    <a:gd name="connsiteX4" fmla="*/ 265471 w 1058979"/>
                    <a:gd name="connsiteY4" fmla="*/ 1988884 h 2052597"/>
                    <a:gd name="connsiteX5" fmla="*/ 0 w 1058979"/>
                    <a:gd name="connsiteY5" fmla="*/ 2047878 h 2052597"/>
                    <a:gd name="connsiteX6" fmla="*/ 0 w 1058979"/>
                    <a:gd name="connsiteY6" fmla="*/ 2047878 h 2052597"/>
                    <a:gd name="connsiteX0" fmla="*/ 1072833 w 1072833"/>
                    <a:gd name="connsiteY0" fmla="*/ 18078 h 2081091"/>
                    <a:gd name="connsiteX1" fmla="*/ 698091 w 1072833"/>
                    <a:gd name="connsiteY1" fmla="*/ 100088 h 2081091"/>
                    <a:gd name="connsiteX2" fmla="*/ 521110 w 1072833"/>
                    <a:gd name="connsiteY2" fmla="*/ 778514 h 2081091"/>
                    <a:gd name="connsiteX3" fmla="*/ 363794 w 1072833"/>
                    <a:gd name="connsiteY3" fmla="*/ 1545430 h 2081091"/>
                    <a:gd name="connsiteX4" fmla="*/ 265471 w 1072833"/>
                    <a:gd name="connsiteY4" fmla="*/ 2017378 h 2081091"/>
                    <a:gd name="connsiteX5" fmla="*/ 0 w 1072833"/>
                    <a:gd name="connsiteY5" fmla="*/ 2076372 h 2081091"/>
                    <a:gd name="connsiteX6" fmla="*/ 0 w 1072833"/>
                    <a:gd name="connsiteY6" fmla="*/ 2076372 h 2081091"/>
                    <a:gd name="connsiteX0" fmla="*/ 1072833 w 1072833"/>
                    <a:gd name="connsiteY0" fmla="*/ 9076 h 2072089"/>
                    <a:gd name="connsiteX1" fmla="*/ 698091 w 1072833"/>
                    <a:gd name="connsiteY1" fmla="*/ 91086 h 2072089"/>
                    <a:gd name="connsiteX2" fmla="*/ 521110 w 1072833"/>
                    <a:gd name="connsiteY2" fmla="*/ 769512 h 2072089"/>
                    <a:gd name="connsiteX3" fmla="*/ 363794 w 1072833"/>
                    <a:gd name="connsiteY3" fmla="*/ 1536428 h 2072089"/>
                    <a:gd name="connsiteX4" fmla="*/ 265471 w 1072833"/>
                    <a:gd name="connsiteY4" fmla="*/ 2008376 h 2072089"/>
                    <a:gd name="connsiteX5" fmla="*/ 0 w 1072833"/>
                    <a:gd name="connsiteY5" fmla="*/ 2067370 h 2072089"/>
                    <a:gd name="connsiteX6" fmla="*/ 0 w 1072833"/>
                    <a:gd name="connsiteY6" fmla="*/ 2067370 h 2072089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541"/>
                    <a:gd name="connsiteX1" fmla="*/ 701555 w 1072833"/>
                    <a:gd name="connsiteY1" fmla="*/ 127731 h 2063541"/>
                    <a:gd name="connsiteX2" fmla="*/ 521110 w 1072833"/>
                    <a:gd name="connsiteY2" fmla="*/ 761130 h 2063541"/>
                    <a:gd name="connsiteX3" fmla="*/ 377648 w 1072833"/>
                    <a:gd name="connsiteY3" fmla="*/ 1531510 h 2063541"/>
                    <a:gd name="connsiteX4" fmla="*/ 265471 w 1072833"/>
                    <a:gd name="connsiteY4" fmla="*/ 1999994 h 2063541"/>
                    <a:gd name="connsiteX5" fmla="*/ 0 w 1072833"/>
                    <a:gd name="connsiteY5" fmla="*/ 2058988 h 2063541"/>
                    <a:gd name="connsiteX6" fmla="*/ 0 w 1072833"/>
                    <a:gd name="connsiteY6" fmla="*/ 2058988 h 2063541"/>
                    <a:gd name="connsiteX0" fmla="*/ 1072833 w 1072833"/>
                    <a:gd name="connsiteY0" fmla="*/ 694 h 2058988"/>
                    <a:gd name="connsiteX1" fmla="*/ 701555 w 1072833"/>
                    <a:gd name="connsiteY1" fmla="*/ 127731 h 2058988"/>
                    <a:gd name="connsiteX2" fmla="*/ 521110 w 1072833"/>
                    <a:gd name="connsiteY2" fmla="*/ 761130 h 2058988"/>
                    <a:gd name="connsiteX3" fmla="*/ 377648 w 1072833"/>
                    <a:gd name="connsiteY3" fmla="*/ 1531510 h 2058988"/>
                    <a:gd name="connsiteX4" fmla="*/ 244690 w 1072833"/>
                    <a:gd name="connsiteY4" fmla="*/ 1989603 h 2058988"/>
                    <a:gd name="connsiteX5" fmla="*/ 0 w 1072833"/>
                    <a:gd name="connsiteY5" fmla="*/ 2058988 h 2058988"/>
                    <a:gd name="connsiteX6" fmla="*/ 0 w 1072833"/>
                    <a:gd name="connsiteY6" fmla="*/ 2058988 h 2058988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802899 w 802899"/>
                    <a:gd name="connsiteY0" fmla="*/ 386 h 2010723"/>
                    <a:gd name="connsiteX1" fmla="*/ 701555 w 802899"/>
                    <a:gd name="connsiteY1" fmla="*/ 79466 h 2010723"/>
                    <a:gd name="connsiteX2" fmla="*/ 521110 w 802899"/>
                    <a:gd name="connsiteY2" fmla="*/ 712865 h 2010723"/>
                    <a:gd name="connsiteX3" fmla="*/ 377648 w 802899"/>
                    <a:gd name="connsiteY3" fmla="*/ 1483245 h 2010723"/>
                    <a:gd name="connsiteX4" fmla="*/ 244690 w 802899"/>
                    <a:gd name="connsiteY4" fmla="*/ 1941338 h 2010723"/>
                    <a:gd name="connsiteX5" fmla="*/ 0 w 802899"/>
                    <a:gd name="connsiteY5" fmla="*/ 2010723 h 2010723"/>
                    <a:gd name="connsiteX6" fmla="*/ 0 w 802899"/>
                    <a:gd name="connsiteY6" fmla="*/ 2010723 h 2010723"/>
                    <a:gd name="connsiteX0" fmla="*/ 802899 w 802899"/>
                    <a:gd name="connsiteY0" fmla="*/ 0 h 2010337"/>
                    <a:gd name="connsiteX1" fmla="*/ 643594 w 802899"/>
                    <a:gd name="connsiteY1" fmla="*/ 242930 h 2010337"/>
                    <a:gd name="connsiteX2" fmla="*/ 521110 w 802899"/>
                    <a:gd name="connsiteY2" fmla="*/ 712479 h 2010337"/>
                    <a:gd name="connsiteX3" fmla="*/ 377648 w 802899"/>
                    <a:gd name="connsiteY3" fmla="*/ 1482859 h 2010337"/>
                    <a:gd name="connsiteX4" fmla="*/ 244690 w 802899"/>
                    <a:gd name="connsiteY4" fmla="*/ 1940952 h 2010337"/>
                    <a:gd name="connsiteX5" fmla="*/ 0 w 802899"/>
                    <a:gd name="connsiteY5" fmla="*/ 2010337 h 2010337"/>
                    <a:gd name="connsiteX6" fmla="*/ 0 w 802899"/>
                    <a:gd name="connsiteY6" fmla="*/ 2010337 h 2010337"/>
                    <a:gd name="connsiteX0" fmla="*/ 802899 w 802899"/>
                    <a:gd name="connsiteY0" fmla="*/ 0 h 2010337"/>
                    <a:gd name="connsiteX1" fmla="*/ 636970 w 802899"/>
                    <a:gd name="connsiteY1" fmla="*/ 222950 h 2010337"/>
                    <a:gd name="connsiteX2" fmla="*/ 521110 w 802899"/>
                    <a:gd name="connsiteY2" fmla="*/ 712479 h 2010337"/>
                    <a:gd name="connsiteX3" fmla="*/ 377648 w 802899"/>
                    <a:gd name="connsiteY3" fmla="*/ 1482859 h 2010337"/>
                    <a:gd name="connsiteX4" fmla="*/ 244690 w 802899"/>
                    <a:gd name="connsiteY4" fmla="*/ 1940952 h 2010337"/>
                    <a:gd name="connsiteX5" fmla="*/ 0 w 802899"/>
                    <a:gd name="connsiteY5" fmla="*/ 2010337 h 2010337"/>
                    <a:gd name="connsiteX6" fmla="*/ 0 w 802899"/>
                    <a:gd name="connsiteY6" fmla="*/ 2010337 h 2010337"/>
                    <a:gd name="connsiteX0" fmla="*/ 802899 w 802899"/>
                    <a:gd name="connsiteY0" fmla="*/ 0 h 2010337"/>
                    <a:gd name="connsiteX1" fmla="*/ 636970 w 802899"/>
                    <a:gd name="connsiteY1" fmla="*/ 222950 h 2010337"/>
                    <a:gd name="connsiteX2" fmla="*/ 521110 w 802899"/>
                    <a:gd name="connsiteY2" fmla="*/ 712479 h 2010337"/>
                    <a:gd name="connsiteX3" fmla="*/ 377648 w 802899"/>
                    <a:gd name="connsiteY3" fmla="*/ 1482859 h 2010337"/>
                    <a:gd name="connsiteX4" fmla="*/ 244690 w 802899"/>
                    <a:gd name="connsiteY4" fmla="*/ 1940952 h 2010337"/>
                    <a:gd name="connsiteX5" fmla="*/ 0 w 802899"/>
                    <a:gd name="connsiteY5" fmla="*/ 2010337 h 2010337"/>
                    <a:gd name="connsiteX6" fmla="*/ 0 w 802899"/>
                    <a:gd name="connsiteY6" fmla="*/ 2010337 h 2010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02899" h="2010337">
                      <a:moveTo>
                        <a:pt x="802899" y="0"/>
                      </a:moveTo>
                      <a:cubicBezTo>
                        <a:pt x="666548" y="97927"/>
                        <a:pt x="683935" y="104203"/>
                        <a:pt x="636970" y="222950"/>
                      </a:cubicBezTo>
                      <a:cubicBezTo>
                        <a:pt x="590005" y="341697"/>
                        <a:pt x="564330" y="502494"/>
                        <a:pt x="521110" y="712479"/>
                      </a:cubicBezTo>
                      <a:cubicBezTo>
                        <a:pt x="477890" y="922464"/>
                        <a:pt x="423718" y="1278114"/>
                        <a:pt x="377648" y="1482859"/>
                      </a:cubicBezTo>
                      <a:cubicBezTo>
                        <a:pt x="331578" y="1687604"/>
                        <a:pt x="307631" y="1853039"/>
                        <a:pt x="244690" y="1940952"/>
                      </a:cubicBezTo>
                      <a:cubicBezTo>
                        <a:pt x="181749" y="2028865"/>
                        <a:pt x="40782" y="1998773"/>
                        <a:pt x="0" y="2010337"/>
                      </a:cubicBezTo>
                      <a:lnTo>
                        <a:pt x="0" y="2010337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C45044FF-7489-451D-807F-CC011CB30F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0001274" y="2772148"/>
                  <a:ext cx="1961072" cy="108771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716EEE17-56BC-488B-B94E-4339D7B93F99}"/>
                  </a:ext>
                </a:extLst>
              </p:cNvPr>
              <p:cNvGrpSpPr/>
              <p:nvPr/>
            </p:nvGrpSpPr>
            <p:grpSpPr>
              <a:xfrm>
                <a:off x="6211707" y="5049783"/>
                <a:ext cx="2296427" cy="399786"/>
                <a:chOff x="9429136" y="2967224"/>
                <a:chExt cx="2487650" cy="2892805"/>
              </a:xfrm>
            </p:grpSpPr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CFF8B7F8-293D-4552-A79D-CE9350550064}"/>
                    </a:ext>
                  </a:extLst>
                </p:cNvPr>
                <p:cNvSpPr/>
                <p:nvPr/>
              </p:nvSpPr>
              <p:spPr>
                <a:xfrm>
                  <a:off x="9429136" y="3861881"/>
                  <a:ext cx="624531" cy="1998148"/>
                </a:xfrm>
                <a:custGeom>
                  <a:avLst/>
                  <a:gdLst>
                    <a:gd name="connsiteX0" fmla="*/ 1052052 w 1052052"/>
                    <a:gd name="connsiteY0" fmla="*/ 52381 h 2053049"/>
                    <a:gd name="connsiteX1" fmla="*/ 698091 w 1052052"/>
                    <a:gd name="connsiteY1" fmla="*/ 72046 h 2053049"/>
                    <a:gd name="connsiteX2" fmla="*/ 521110 w 1052052"/>
                    <a:gd name="connsiteY2" fmla="*/ 750472 h 2053049"/>
                    <a:gd name="connsiteX3" fmla="*/ 363794 w 1052052"/>
                    <a:gd name="connsiteY3" fmla="*/ 1517388 h 2053049"/>
                    <a:gd name="connsiteX4" fmla="*/ 265471 w 1052052"/>
                    <a:gd name="connsiteY4" fmla="*/ 1989336 h 2053049"/>
                    <a:gd name="connsiteX5" fmla="*/ 0 w 1052052"/>
                    <a:gd name="connsiteY5" fmla="*/ 2048330 h 2053049"/>
                    <a:gd name="connsiteX6" fmla="*/ 0 w 1052052"/>
                    <a:gd name="connsiteY6" fmla="*/ 2048330 h 2053049"/>
                    <a:gd name="connsiteX0" fmla="*/ 1058979 w 1058979"/>
                    <a:gd name="connsiteY0" fmla="*/ 38745 h 2070585"/>
                    <a:gd name="connsiteX1" fmla="*/ 698091 w 1058979"/>
                    <a:gd name="connsiteY1" fmla="*/ 89582 h 2070585"/>
                    <a:gd name="connsiteX2" fmla="*/ 521110 w 1058979"/>
                    <a:gd name="connsiteY2" fmla="*/ 768008 h 2070585"/>
                    <a:gd name="connsiteX3" fmla="*/ 363794 w 1058979"/>
                    <a:gd name="connsiteY3" fmla="*/ 1534924 h 2070585"/>
                    <a:gd name="connsiteX4" fmla="*/ 265471 w 1058979"/>
                    <a:gd name="connsiteY4" fmla="*/ 2006872 h 2070585"/>
                    <a:gd name="connsiteX5" fmla="*/ 0 w 1058979"/>
                    <a:gd name="connsiteY5" fmla="*/ 2065866 h 2070585"/>
                    <a:gd name="connsiteX6" fmla="*/ 0 w 1058979"/>
                    <a:gd name="connsiteY6" fmla="*/ 2065866 h 2070585"/>
                    <a:gd name="connsiteX0" fmla="*/ 1058979 w 1058979"/>
                    <a:gd name="connsiteY0" fmla="*/ 29209 h 2061049"/>
                    <a:gd name="connsiteX1" fmla="*/ 698091 w 1058979"/>
                    <a:gd name="connsiteY1" fmla="*/ 80046 h 2061049"/>
                    <a:gd name="connsiteX2" fmla="*/ 521110 w 1058979"/>
                    <a:gd name="connsiteY2" fmla="*/ 758472 h 2061049"/>
                    <a:gd name="connsiteX3" fmla="*/ 363794 w 1058979"/>
                    <a:gd name="connsiteY3" fmla="*/ 1525388 h 2061049"/>
                    <a:gd name="connsiteX4" fmla="*/ 265471 w 1058979"/>
                    <a:gd name="connsiteY4" fmla="*/ 1997336 h 2061049"/>
                    <a:gd name="connsiteX5" fmla="*/ 0 w 1058979"/>
                    <a:gd name="connsiteY5" fmla="*/ 2056330 h 2061049"/>
                    <a:gd name="connsiteX6" fmla="*/ 0 w 1058979"/>
                    <a:gd name="connsiteY6" fmla="*/ 2056330 h 2061049"/>
                    <a:gd name="connsiteX0" fmla="*/ 1058979 w 1058979"/>
                    <a:gd name="connsiteY0" fmla="*/ 20757 h 2052597"/>
                    <a:gd name="connsiteX1" fmla="*/ 698091 w 1058979"/>
                    <a:gd name="connsiteY1" fmla="*/ 71594 h 2052597"/>
                    <a:gd name="connsiteX2" fmla="*/ 521110 w 1058979"/>
                    <a:gd name="connsiteY2" fmla="*/ 750020 h 2052597"/>
                    <a:gd name="connsiteX3" fmla="*/ 363794 w 1058979"/>
                    <a:gd name="connsiteY3" fmla="*/ 1516936 h 2052597"/>
                    <a:gd name="connsiteX4" fmla="*/ 265471 w 1058979"/>
                    <a:gd name="connsiteY4" fmla="*/ 1988884 h 2052597"/>
                    <a:gd name="connsiteX5" fmla="*/ 0 w 1058979"/>
                    <a:gd name="connsiteY5" fmla="*/ 2047878 h 2052597"/>
                    <a:gd name="connsiteX6" fmla="*/ 0 w 1058979"/>
                    <a:gd name="connsiteY6" fmla="*/ 2047878 h 2052597"/>
                    <a:gd name="connsiteX0" fmla="*/ 1072833 w 1072833"/>
                    <a:gd name="connsiteY0" fmla="*/ 18078 h 2081091"/>
                    <a:gd name="connsiteX1" fmla="*/ 698091 w 1072833"/>
                    <a:gd name="connsiteY1" fmla="*/ 100088 h 2081091"/>
                    <a:gd name="connsiteX2" fmla="*/ 521110 w 1072833"/>
                    <a:gd name="connsiteY2" fmla="*/ 778514 h 2081091"/>
                    <a:gd name="connsiteX3" fmla="*/ 363794 w 1072833"/>
                    <a:gd name="connsiteY3" fmla="*/ 1545430 h 2081091"/>
                    <a:gd name="connsiteX4" fmla="*/ 265471 w 1072833"/>
                    <a:gd name="connsiteY4" fmla="*/ 2017378 h 2081091"/>
                    <a:gd name="connsiteX5" fmla="*/ 0 w 1072833"/>
                    <a:gd name="connsiteY5" fmla="*/ 2076372 h 2081091"/>
                    <a:gd name="connsiteX6" fmla="*/ 0 w 1072833"/>
                    <a:gd name="connsiteY6" fmla="*/ 2076372 h 2081091"/>
                    <a:gd name="connsiteX0" fmla="*/ 1072833 w 1072833"/>
                    <a:gd name="connsiteY0" fmla="*/ 9076 h 2072089"/>
                    <a:gd name="connsiteX1" fmla="*/ 698091 w 1072833"/>
                    <a:gd name="connsiteY1" fmla="*/ 91086 h 2072089"/>
                    <a:gd name="connsiteX2" fmla="*/ 521110 w 1072833"/>
                    <a:gd name="connsiteY2" fmla="*/ 769512 h 2072089"/>
                    <a:gd name="connsiteX3" fmla="*/ 363794 w 1072833"/>
                    <a:gd name="connsiteY3" fmla="*/ 1536428 h 2072089"/>
                    <a:gd name="connsiteX4" fmla="*/ 265471 w 1072833"/>
                    <a:gd name="connsiteY4" fmla="*/ 2008376 h 2072089"/>
                    <a:gd name="connsiteX5" fmla="*/ 0 w 1072833"/>
                    <a:gd name="connsiteY5" fmla="*/ 2067370 h 2072089"/>
                    <a:gd name="connsiteX6" fmla="*/ 0 w 1072833"/>
                    <a:gd name="connsiteY6" fmla="*/ 2067370 h 2072089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707"/>
                    <a:gd name="connsiteX1" fmla="*/ 701555 w 1072833"/>
                    <a:gd name="connsiteY1" fmla="*/ 127731 h 2063707"/>
                    <a:gd name="connsiteX2" fmla="*/ 521110 w 1072833"/>
                    <a:gd name="connsiteY2" fmla="*/ 761130 h 2063707"/>
                    <a:gd name="connsiteX3" fmla="*/ 363794 w 1072833"/>
                    <a:gd name="connsiteY3" fmla="*/ 1528046 h 2063707"/>
                    <a:gd name="connsiteX4" fmla="*/ 265471 w 1072833"/>
                    <a:gd name="connsiteY4" fmla="*/ 1999994 h 2063707"/>
                    <a:gd name="connsiteX5" fmla="*/ 0 w 1072833"/>
                    <a:gd name="connsiteY5" fmla="*/ 2058988 h 2063707"/>
                    <a:gd name="connsiteX6" fmla="*/ 0 w 1072833"/>
                    <a:gd name="connsiteY6" fmla="*/ 2058988 h 2063707"/>
                    <a:gd name="connsiteX0" fmla="*/ 1072833 w 1072833"/>
                    <a:gd name="connsiteY0" fmla="*/ 694 h 2063541"/>
                    <a:gd name="connsiteX1" fmla="*/ 701555 w 1072833"/>
                    <a:gd name="connsiteY1" fmla="*/ 127731 h 2063541"/>
                    <a:gd name="connsiteX2" fmla="*/ 521110 w 1072833"/>
                    <a:gd name="connsiteY2" fmla="*/ 761130 h 2063541"/>
                    <a:gd name="connsiteX3" fmla="*/ 377648 w 1072833"/>
                    <a:gd name="connsiteY3" fmla="*/ 1531510 h 2063541"/>
                    <a:gd name="connsiteX4" fmla="*/ 265471 w 1072833"/>
                    <a:gd name="connsiteY4" fmla="*/ 1999994 h 2063541"/>
                    <a:gd name="connsiteX5" fmla="*/ 0 w 1072833"/>
                    <a:gd name="connsiteY5" fmla="*/ 2058988 h 2063541"/>
                    <a:gd name="connsiteX6" fmla="*/ 0 w 1072833"/>
                    <a:gd name="connsiteY6" fmla="*/ 2058988 h 2063541"/>
                    <a:gd name="connsiteX0" fmla="*/ 1072833 w 1072833"/>
                    <a:gd name="connsiteY0" fmla="*/ 694 h 2058988"/>
                    <a:gd name="connsiteX1" fmla="*/ 701555 w 1072833"/>
                    <a:gd name="connsiteY1" fmla="*/ 127731 h 2058988"/>
                    <a:gd name="connsiteX2" fmla="*/ 521110 w 1072833"/>
                    <a:gd name="connsiteY2" fmla="*/ 761130 h 2058988"/>
                    <a:gd name="connsiteX3" fmla="*/ 377648 w 1072833"/>
                    <a:gd name="connsiteY3" fmla="*/ 1531510 h 2058988"/>
                    <a:gd name="connsiteX4" fmla="*/ 244690 w 1072833"/>
                    <a:gd name="connsiteY4" fmla="*/ 1989603 h 2058988"/>
                    <a:gd name="connsiteX5" fmla="*/ 0 w 1072833"/>
                    <a:gd name="connsiteY5" fmla="*/ 2058988 h 2058988"/>
                    <a:gd name="connsiteX6" fmla="*/ 0 w 1072833"/>
                    <a:gd name="connsiteY6" fmla="*/ 2058988 h 2058988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701555 w 1072833"/>
                    <a:gd name="connsiteY1" fmla="*/ 127037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701555 w 1072833"/>
                    <a:gd name="connsiteY1" fmla="*/ 155038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1072833 w 1072833"/>
                    <a:gd name="connsiteY0" fmla="*/ 0 h 2058294"/>
                    <a:gd name="connsiteX1" fmla="*/ 701555 w 1072833"/>
                    <a:gd name="connsiteY1" fmla="*/ 155038 h 2058294"/>
                    <a:gd name="connsiteX2" fmla="*/ 521110 w 1072833"/>
                    <a:gd name="connsiteY2" fmla="*/ 760436 h 2058294"/>
                    <a:gd name="connsiteX3" fmla="*/ 377648 w 1072833"/>
                    <a:gd name="connsiteY3" fmla="*/ 1530816 h 2058294"/>
                    <a:gd name="connsiteX4" fmla="*/ 244690 w 1072833"/>
                    <a:gd name="connsiteY4" fmla="*/ 1988909 h 2058294"/>
                    <a:gd name="connsiteX5" fmla="*/ 0 w 1072833"/>
                    <a:gd name="connsiteY5" fmla="*/ 2058294 h 2058294"/>
                    <a:gd name="connsiteX6" fmla="*/ 0 w 1072833"/>
                    <a:gd name="connsiteY6" fmla="*/ 2058294 h 2058294"/>
                    <a:gd name="connsiteX0" fmla="*/ 865593 w 865593"/>
                    <a:gd name="connsiteY0" fmla="*/ 0 h 2023295"/>
                    <a:gd name="connsiteX1" fmla="*/ 701555 w 865593"/>
                    <a:gd name="connsiteY1" fmla="*/ 120039 h 2023295"/>
                    <a:gd name="connsiteX2" fmla="*/ 521110 w 865593"/>
                    <a:gd name="connsiteY2" fmla="*/ 725437 h 2023295"/>
                    <a:gd name="connsiteX3" fmla="*/ 377648 w 865593"/>
                    <a:gd name="connsiteY3" fmla="*/ 1495817 h 2023295"/>
                    <a:gd name="connsiteX4" fmla="*/ 244690 w 865593"/>
                    <a:gd name="connsiteY4" fmla="*/ 1953910 h 2023295"/>
                    <a:gd name="connsiteX5" fmla="*/ 0 w 865593"/>
                    <a:gd name="connsiteY5" fmla="*/ 2023295 h 2023295"/>
                    <a:gd name="connsiteX6" fmla="*/ 0 w 865593"/>
                    <a:gd name="connsiteY6" fmla="*/ 2023295 h 2023295"/>
                    <a:gd name="connsiteX0" fmla="*/ 865593 w 865593"/>
                    <a:gd name="connsiteY0" fmla="*/ 0 h 2023295"/>
                    <a:gd name="connsiteX1" fmla="*/ 701555 w 865593"/>
                    <a:gd name="connsiteY1" fmla="*/ 120039 h 2023295"/>
                    <a:gd name="connsiteX2" fmla="*/ 521110 w 865593"/>
                    <a:gd name="connsiteY2" fmla="*/ 725437 h 2023295"/>
                    <a:gd name="connsiteX3" fmla="*/ 377648 w 865593"/>
                    <a:gd name="connsiteY3" fmla="*/ 1495817 h 2023295"/>
                    <a:gd name="connsiteX4" fmla="*/ 244690 w 865593"/>
                    <a:gd name="connsiteY4" fmla="*/ 1953910 h 2023295"/>
                    <a:gd name="connsiteX5" fmla="*/ 0 w 865593"/>
                    <a:gd name="connsiteY5" fmla="*/ 2023295 h 2023295"/>
                    <a:gd name="connsiteX6" fmla="*/ 0 w 865593"/>
                    <a:gd name="connsiteY6" fmla="*/ 2023295 h 2023295"/>
                    <a:gd name="connsiteX0" fmla="*/ 865593 w 865593"/>
                    <a:gd name="connsiteY0" fmla="*/ 0 h 2023295"/>
                    <a:gd name="connsiteX1" fmla="*/ 704952 w 865593"/>
                    <a:gd name="connsiteY1" fmla="*/ 162045 h 2023295"/>
                    <a:gd name="connsiteX2" fmla="*/ 521110 w 865593"/>
                    <a:gd name="connsiteY2" fmla="*/ 725437 h 2023295"/>
                    <a:gd name="connsiteX3" fmla="*/ 377648 w 865593"/>
                    <a:gd name="connsiteY3" fmla="*/ 1495817 h 2023295"/>
                    <a:gd name="connsiteX4" fmla="*/ 244690 w 865593"/>
                    <a:gd name="connsiteY4" fmla="*/ 1953910 h 2023295"/>
                    <a:gd name="connsiteX5" fmla="*/ 0 w 865593"/>
                    <a:gd name="connsiteY5" fmla="*/ 2023295 h 2023295"/>
                    <a:gd name="connsiteX6" fmla="*/ 0 w 865593"/>
                    <a:gd name="connsiteY6" fmla="*/ 2023295 h 2023295"/>
                    <a:gd name="connsiteX0" fmla="*/ 892772 w 892772"/>
                    <a:gd name="connsiteY0" fmla="*/ 0 h 2002296"/>
                    <a:gd name="connsiteX1" fmla="*/ 704952 w 892772"/>
                    <a:gd name="connsiteY1" fmla="*/ 141046 h 2002296"/>
                    <a:gd name="connsiteX2" fmla="*/ 521110 w 892772"/>
                    <a:gd name="connsiteY2" fmla="*/ 704438 h 2002296"/>
                    <a:gd name="connsiteX3" fmla="*/ 377648 w 892772"/>
                    <a:gd name="connsiteY3" fmla="*/ 1474818 h 2002296"/>
                    <a:gd name="connsiteX4" fmla="*/ 244690 w 892772"/>
                    <a:gd name="connsiteY4" fmla="*/ 1932911 h 2002296"/>
                    <a:gd name="connsiteX5" fmla="*/ 0 w 892772"/>
                    <a:gd name="connsiteY5" fmla="*/ 2002296 h 2002296"/>
                    <a:gd name="connsiteX6" fmla="*/ 0 w 892772"/>
                    <a:gd name="connsiteY6" fmla="*/ 2002296 h 2002296"/>
                    <a:gd name="connsiteX0" fmla="*/ 892772 w 892772"/>
                    <a:gd name="connsiteY0" fmla="*/ 0 h 2002296"/>
                    <a:gd name="connsiteX1" fmla="*/ 704952 w 892772"/>
                    <a:gd name="connsiteY1" fmla="*/ 141046 h 2002296"/>
                    <a:gd name="connsiteX2" fmla="*/ 521110 w 892772"/>
                    <a:gd name="connsiteY2" fmla="*/ 704438 h 2002296"/>
                    <a:gd name="connsiteX3" fmla="*/ 377648 w 892772"/>
                    <a:gd name="connsiteY3" fmla="*/ 1474818 h 2002296"/>
                    <a:gd name="connsiteX4" fmla="*/ 244690 w 892772"/>
                    <a:gd name="connsiteY4" fmla="*/ 1932911 h 2002296"/>
                    <a:gd name="connsiteX5" fmla="*/ 0 w 892772"/>
                    <a:gd name="connsiteY5" fmla="*/ 2002296 h 2002296"/>
                    <a:gd name="connsiteX6" fmla="*/ 0 w 892772"/>
                    <a:gd name="connsiteY6" fmla="*/ 2002296 h 2002296"/>
                    <a:gd name="connsiteX0" fmla="*/ 892772 w 892772"/>
                    <a:gd name="connsiteY0" fmla="*/ 0 h 2002296"/>
                    <a:gd name="connsiteX1" fmla="*/ 704952 w 892772"/>
                    <a:gd name="connsiteY1" fmla="*/ 141046 h 2002296"/>
                    <a:gd name="connsiteX2" fmla="*/ 521110 w 892772"/>
                    <a:gd name="connsiteY2" fmla="*/ 704438 h 2002296"/>
                    <a:gd name="connsiteX3" fmla="*/ 377648 w 892772"/>
                    <a:gd name="connsiteY3" fmla="*/ 1474818 h 2002296"/>
                    <a:gd name="connsiteX4" fmla="*/ 244690 w 892772"/>
                    <a:gd name="connsiteY4" fmla="*/ 1932911 h 2002296"/>
                    <a:gd name="connsiteX5" fmla="*/ 0 w 892772"/>
                    <a:gd name="connsiteY5" fmla="*/ 2002296 h 2002296"/>
                    <a:gd name="connsiteX6" fmla="*/ 0 w 892772"/>
                    <a:gd name="connsiteY6" fmla="*/ 2002296 h 2002296"/>
                    <a:gd name="connsiteX0" fmla="*/ 892772 w 892772"/>
                    <a:gd name="connsiteY0" fmla="*/ 0 h 2002296"/>
                    <a:gd name="connsiteX1" fmla="*/ 696459 w 892772"/>
                    <a:gd name="connsiteY1" fmla="*/ 162049 h 2002296"/>
                    <a:gd name="connsiteX2" fmla="*/ 521110 w 892772"/>
                    <a:gd name="connsiteY2" fmla="*/ 704438 h 2002296"/>
                    <a:gd name="connsiteX3" fmla="*/ 377648 w 892772"/>
                    <a:gd name="connsiteY3" fmla="*/ 1474818 h 2002296"/>
                    <a:gd name="connsiteX4" fmla="*/ 244690 w 892772"/>
                    <a:gd name="connsiteY4" fmla="*/ 1932911 h 2002296"/>
                    <a:gd name="connsiteX5" fmla="*/ 0 w 892772"/>
                    <a:gd name="connsiteY5" fmla="*/ 2002296 h 2002296"/>
                    <a:gd name="connsiteX6" fmla="*/ 0 w 892772"/>
                    <a:gd name="connsiteY6" fmla="*/ 2002296 h 2002296"/>
                    <a:gd name="connsiteX0" fmla="*/ 892772 w 892772"/>
                    <a:gd name="connsiteY0" fmla="*/ 0 h 2023299"/>
                    <a:gd name="connsiteX1" fmla="*/ 696459 w 892772"/>
                    <a:gd name="connsiteY1" fmla="*/ 183052 h 2023299"/>
                    <a:gd name="connsiteX2" fmla="*/ 521110 w 892772"/>
                    <a:gd name="connsiteY2" fmla="*/ 725441 h 2023299"/>
                    <a:gd name="connsiteX3" fmla="*/ 377648 w 892772"/>
                    <a:gd name="connsiteY3" fmla="*/ 1495821 h 2023299"/>
                    <a:gd name="connsiteX4" fmla="*/ 244690 w 892772"/>
                    <a:gd name="connsiteY4" fmla="*/ 1953914 h 2023299"/>
                    <a:gd name="connsiteX5" fmla="*/ 0 w 892772"/>
                    <a:gd name="connsiteY5" fmla="*/ 2023299 h 2023299"/>
                    <a:gd name="connsiteX6" fmla="*/ 0 w 892772"/>
                    <a:gd name="connsiteY6" fmla="*/ 2023299 h 20232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772" h="2023299">
                      <a:moveTo>
                        <a:pt x="892772" y="0"/>
                      </a:moveTo>
                      <a:cubicBezTo>
                        <a:pt x="756506" y="42006"/>
                        <a:pt x="758403" y="62145"/>
                        <a:pt x="696459" y="183052"/>
                      </a:cubicBezTo>
                      <a:cubicBezTo>
                        <a:pt x="634515" y="303959"/>
                        <a:pt x="574245" y="506646"/>
                        <a:pt x="521110" y="725441"/>
                      </a:cubicBezTo>
                      <a:cubicBezTo>
                        <a:pt x="467975" y="944236"/>
                        <a:pt x="423718" y="1291076"/>
                        <a:pt x="377648" y="1495821"/>
                      </a:cubicBezTo>
                      <a:cubicBezTo>
                        <a:pt x="331578" y="1700566"/>
                        <a:pt x="307631" y="1866001"/>
                        <a:pt x="244690" y="1953914"/>
                      </a:cubicBezTo>
                      <a:cubicBezTo>
                        <a:pt x="181749" y="2041827"/>
                        <a:pt x="40782" y="2011735"/>
                        <a:pt x="0" y="2023299"/>
                      </a:cubicBezTo>
                      <a:lnTo>
                        <a:pt x="0" y="2023299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99B5463B-BA10-4652-A3D1-99126F2A06FE}"/>
                    </a:ext>
                  </a:extLst>
                </p:cNvPr>
                <p:cNvCxnSpPr>
                  <a:cxnSpLocks/>
                  <a:stCxn id="38" idx="0"/>
                </p:cNvCxnSpPr>
                <p:nvPr/>
              </p:nvCxnSpPr>
              <p:spPr>
                <a:xfrm flipV="1">
                  <a:off x="10053667" y="2967224"/>
                  <a:ext cx="1863119" cy="894657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4B19C6C-1CFD-4295-AEAB-CA02403ECBA5}"/>
                  </a:ext>
                </a:extLst>
              </p:cNvPr>
              <p:cNvSpPr/>
              <p:nvPr/>
            </p:nvSpPr>
            <p:spPr>
              <a:xfrm>
                <a:off x="6168292" y="5330934"/>
                <a:ext cx="692803" cy="99093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4" name="Content Placeholder 2">
              <a:extLst>
                <a:ext uri="{FF2B5EF4-FFF2-40B4-BE49-F238E27FC236}">
                  <a16:creationId xmlns:a16="http://schemas.microsoft.com/office/drawing/2014/main" id="{4F0A9001-10EC-455B-9C73-4B0DA646B10F}"/>
                </a:ext>
              </a:extLst>
            </p:cNvPr>
            <p:cNvSpPr txBox="1">
              <a:spLocks/>
            </p:cNvSpPr>
            <p:nvPr/>
          </p:nvSpPr>
          <p:spPr>
            <a:xfrm>
              <a:off x="1472458" y="5073715"/>
              <a:ext cx="738662" cy="75595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- V</a:t>
              </a:r>
              <a:r>
                <a:rPr lang="en-US" sz="2000" baseline="-25000" dirty="0"/>
                <a:t>A</a:t>
              </a:r>
            </a:p>
          </p:txBody>
        </p: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1C53AA23-3E08-4D95-A1BC-141769BAEF9A}"/>
                </a:ext>
              </a:extLst>
            </p:cNvPr>
            <p:cNvGrpSpPr/>
            <p:nvPr/>
          </p:nvGrpSpPr>
          <p:grpSpPr>
            <a:xfrm>
              <a:off x="1749283" y="960297"/>
              <a:ext cx="7727678" cy="4027434"/>
              <a:chOff x="1749283" y="960297"/>
              <a:chExt cx="7727678" cy="4027434"/>
            </a:xfrm>
          </p:grpSpPr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23582817-6386-42D8-9BA2-DA0E70272CB1}"/>
                  </a:ext>
                </a:extLst>
              </p:cNvPr>
              <p:cNvGrpSpPr/>
              <p:nvPr/>
            </p:nvGrpSpPr>
            <p:grpSpPr>
              <a:xfrm>
                <a:off x="1749285" y="960297"/>
                <a:ext cx="7727676" cy="4027434"/>
                <a:chOff x="1749285" y="960297"/>
                <a:chExt cx="7727676" cy="4027434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453B7A08-9BB6-4479-9A07-EDE5D9BEDA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62416" y="4365123"/>
                  <a:ext cx="7299297" cy="603048"/>
                </a:xfrm>
                <a:prstGeom prst="line">
                  <a:avLst/>
                </a:prstGeom>
                <a:ln w="1270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538D7159-F554-4707-B1FC-5B530BF55B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49286" y="3746494"/>
                  <a:ext cx="7492932" cy="1227946"/>
                </a:xfrm>
                <a:prstGeom prst="line">
                  <a:avLst/>
                </a:prstGeom>
                <a:ln w="1270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7F92D6FE-FB27-4442-849D-76DF4B2FAB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62415" y="2998806"/>
                  <a:ext cx="7589230" cy="1980158"/>
                </a:xfrm>
                <a:prstGeom prst="line">
                  <a:avLst/>
                </a:prstGeom>
                <a:ln w="1270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6C249B72-FAAB-402E-A599-DEE9A6103F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49285" y="2239675"/>
                  <a:ext cx="7727676" cy="2728497"/>
                </a:xfrm>
                <a:prstGeom prst="line">
                  <a:avLst/>
                </a:prstGeom>
                <a:ln w="1270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AE428618-6D9A-48E0-B70C-712CD45AF8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62413" y="1612329"/>
                  <a:ext cx="7492929" cy="3368900"/>
                </a:xfrm>
                <a:prstGeom prst="line">
                  <a:avLst/>
                </a:prstGeom>
                <a:ln w="1270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6EDC4F9A-BA1D-4A0A-B6A9-F4BC18D62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62411" y="960297"/>
                  <a:ext cx="7299302" cy="4027434"/>
                </a:xfrm>
                <a:prstGeom prst="line">
                  <a:avLst/>
                </a:prstGeom>
                <a:ln w="1270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142B381-7563-4B81-9077-4512F40EA9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49283" y="4782136"/>
                <a:ext cx="7312430" cy="194741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0828253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Bipolar Junction Transistor (BJT)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426833E-0599-4C10-AAFA-C756AED55C96}"/>
              </a:ext>
            </a:extLst>
          </p:cNvPr>
          <p:cNvSpPr txBox="1">
            <a:spLocks/>
          </p:cNvSpPr>
          <p:nvPr/>
        </p:nvSpPr>
        <p:spPr>
          <a:xfrm>
            <a:off x="2535639" y="2161087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r>
              <a:rPr lang="en-US" sz="2000" baseline="30000" dirty="0"/>
              <a:t>+</a:t>
            </a:r>
            <a:r>
              <a:rPr lang="en-US" sz="2000" dirty="0"/>
              <a:t>-type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EBC9012-AE3A-46BE-858D-6D3321AD510B}"/>
              </a:ext>
            </a:extLst>
          </p:cNvPr>
          <p:cNvSpPr txBox="1">
            <a:spLocks/>
          </p:cNvSpPr>
          <p:nvPr/>
        </p:nvSpPr>
        <p:spPr>
          <a:xfrm>
            <a:off x="4435762" y="2036027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n-type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BD25CE-E58F-494E-AD40-CFD73DE09E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40086" y="4547042"/>
            <a:ext cx="10682475" cy="777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As V</a:t>
            </a:r>
            <a:r>
              <a:rPr lang="en-US" sz="2000" baseline="-25000" dirty="0"/>
              <a:t>CE</a:t>
            </a:r>
            <a:r>
              <a:rPr lang="en-US" sz="2000" dirty="0"/>
              <a:t> grows and the base collector junction gets more reverse biased, the space charge region grows making the base shrink.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95F7A42-D875-450D-8C21-0A3D21278A08}"/>
              </a:ext>
            </a:extLst>
          </p:cNvPr>
          <p:cNvSpPr txBox="1">
            <a:spLocks/>
          </p:cNvSpPr>
          <p:nvPr/>
        </p:nvSpPr>
        <p:spPr>
          <a:xfrm>
            <a:off x="4883661" y="1498285"/>
            <a:ext cx="1181100" cy="65994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space charge region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074139D-0F67-4FE3-8C6A-B41B14298EED}"/>
              </a:ext>
            </a:extLst>
          </p:cNvPr>
          <p:cNvGrpSpPr/>
          <p:nvPr/>
        </p:nvGrpSpPr>
        <p:grpSpPr>
          <a:xfrm>
            <a:off x="2071914" y="2593750"/>
            <a:ext cx="6041571" cy="1449613"/>
            <a:chOff x="2071914" y="2593750"/>
            <a:chExt cx="6041571" cy="14496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8EBB1CB-E1D0-4926-9B9F-9ABE2286FF1A}"/>
                </a:ext>
              </a:extLst>
            </p:cNvPr>
            <p:cNvGrpSpPr/>
            <p:nvPr/>
          </p:nvGrpSpPr>
          <p:grpSpPr>
            <a:xfrm>
              <a:off x="2071914" y="2593750"/>
              <a:ext cx="6041571" cy="1449613"/>
              <a:chOff x="2743200" y="2614387"/>
              <a:chExt cx="5143500" cy="1449613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4458A93A-C3F7-4831-9E8E-444D0C3109C5}"/>
                  </a:ext>
                </a:extLst>
              </p:cNvPr>
              <p:cNvSpPr/>
              <p:nvPr/>
            </p:nvSpPr>
            <p:spPr>
              <a:xfrm>
                <a:off x="2743200" y="2616200"/>
                <a:ext cx="5143500" cy="1447800"/>
              </a:xfrm>
              <a:prstGeom prst="rect">
                <a:avLst/>
              </a:prstGeom>
              <a:pattFill prst="ltDn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85247F5-F3CB-466E-8866-1C6004D75BC2}"/>
                  </a:ext>
                </a:extLst>
              </p:cNvPr>
              <p:cNvSpPr/>
              <p:nvPr/>
            </p:nvSpPr>
            <p:spPr>
              <a:xfrm>
                <a:off x="4978218" y="2616199"/>
                <a:ext cx="401523" cy="1447800"/>
              </a:xfrm>
              <a:prstGeom prst="rect">
                <a:avLst/>
              </a:prstGeom>
              <a:pattFill prst="lt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8820731-35A9-463C-B793-C46C87541938}"/>
                  </a:ext>
                </a:extLst>
              </p:cNvPr>
              <p:cNvSpPr/>
              <p:nvPr/>
            </p:nvSpPr>
            <p:spPr>
              <a:xfrm>
                <a:off x="4511464" y="2614387"/>
                <a:ext cx="467085" cy="1447800"/>
              </a:xfrm>
              <a:prstGeom prst="rect">
                <a:avLst/>
              </a:prstGeom>
              <a:pattFill prst="pct10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BC48122-D0C1-49A0-B75C-E5D36A59EF6F}"/>
                </a:ext>
              </a:extLst>
            </p:cNvPr>
            <p:cNvSpPr/>
            <p:nvPr/>
          </p:nvSpPr>
          <p:spPr>
            <a:xfrm>
              <a:off x="4999700" y="2595563"/>
              <a:ext cx="704184" cy="1447800"/>
            </a:xfrm>
            <a:prstGeom prst="rect">
              <a:avLst/>
            </a:prstGeom>
            <a:pattFill prst="pct10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D505DBE4-A1EF-408F-9DE4-EDACD5786DEB}"/>
              </a:ext>
            </a:extLst>
          </p:cNvPr>
          <p:cNvSpPr txBox="1">
            <a:spLocks/>
          </p:cNvSpPr>
          <p:nvPr/>
        </p:nvSpPr>
        <p:spPr>
          <a:xfrm>
            <a:off x="3364653" y="1520661"/>
            <a:ext cx="1181100" cy="65994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space charge region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93567520-CA8F-4FED-B7E2-B00E9EC7853B}"/>
              </a:ext>
            </a:extLst>
          </p:cNvPr>
          <p:cNvSpPr txBox="1">
            <a:spLocks/>
          </p:cNvSpPr>
          <p:nvPr/>
        </p:nvSpPr>
        <p:spPr>
          <a:xfrm>
            <a:off x="6472123" y="2076443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p-type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9E48FD6-8102-4426-AD45-ABD538611473}"/>
              </a:ext>
            </a:extLst>
          </p:cNvPr>
          <p:cNvCxnSpPr>
            <a:endCxn id="6" idx="0"/>
          </p:cNvCxnSpPr>
          <p:nvPr/>
        </p:nvCxnSpPr>
        <p:spPr>
          <a:xfrm>
            <a:off x="4346971" y="2206625"/>
            <a:ext cx="76264" cy="387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1B81483-2A9D-487B-A47A-428CD5E095CB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5351792" y="2095958"/>
            <a:ext cx="62256" cy="499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B8A4B427-5E10-4BE1-97C7-CB29FE834884}"/>
              </a:ext>
            </a:extLst>
          </p:cNvPr>
          <p:cNvSpPr txBox="1">
            <a:spLocks/>
          </p:cNvSpPr>
          <p:nvPr/>
        </p:nvSpPr>
        <p:spPr>
          <a:xfrm>
            <a:off x="2460390" y="3085479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Emitter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FB90DA86-C6C4-4653-A4EA-15CF9D05DC7E}"/>
              </a:ext>
            </a:extLst>
          </p:cNvPr>
          <p:cNvSpPr txBox="1">
            <a:spLocks/>
          </p:cNvSpPr>
          <p:nvPr/>
        </p:nvSpPr>
        <p:spPr>
          <a:xfrm>
            <a:off x="6386057" y="3085479"/>
            <a:ext cx="1226681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Collector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118A5535-0C39-40A4-B416-C4B46C5BAB79}"/>
              </a:ext>
            </a:extLst>
          </p:cNvPr>
          <p:cNvSpPr txBox="1">
            <a:spLocks/>
          </p:cNvSpPr>
          <p:nvPr/>
        </p:nvSpPr>
        <p:spPr>
          <a:xfrm>
            <a:off x="4577635" y="2794607"/>
            <a:ext cx="471630" cy="906477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Base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C3C4713-66A9-47C9-B515-410597EE499C}"/>
              </a:ext>
            </a:extLst>
          </p:cNvPr>
          <p:cNvSpPr/>
          <p:nvPr/>
        </p:nvSpPr>
        <p:spPr>
          <a:xfrm>
            <a:off x="1986116" y="2593750"/>
            <a:ext cx="85798" cy="1447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2DF8588-8A9F-449E-8B44-91AF41333FA9}"/>
              </a:ext>
            </a:extLst>
          </p:cNvPr>
          <p:cNvCxnSpPr>
            <a:cxnSpLocks/>
          </p:cNvCxnSpPr>
          <p:nvPr/>
        </p:nvCxnSpPr>
        <p:spPr>
          <a:xfrm>
            <a:off x="1108432" y="3315837"/>
            <a:ext cx="914400" cy="1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25707C37-0040-4671-8B0C-EED0A1B57169}"/>
              </a:ext>
            </a:extLst>
          </p:cNvPr>
          <p:cNvSpPr/>
          <p:nvPr/>
        </p:nvSpPr>
        <p:spPr>
          <a:xfrm flipH="1">
            <a:off x="8113485" y="2593750"/>
            <a:ext cx="85798" cy="1447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4DDDD8A-18EB-4B8C-9022-9D8D3D32167D}"/>
              </a:ext>
            </a:extLst>
          </p:cNvPr>
          <p:cNvCxnSpPr>
            <a:cxnSpLocks/>
          </p:cNvCxnSpPr>
          <p:nvPr/>
        </p:nvCxnSpPr>
        <p:spPr>
          <a:xfrm flipH="1">
            <a:off x="8193487" y="3317650"/>
            <a:ext cx="914400" cy="1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62137E24-CB77-4CDB-8896-59B3E83B3A57}"/>
              </a:ext>
            </a:extLst>
          </p:cNvPr>
          <p:cNvSpPr/>
          <p:nvPr/>
        </p:nvSpPr>
        <p:spPr>
          <a:xfrm flipH="1">
            <a:off x="4697173" y="4041549"/>
            <a:ext cx="309971" cy="914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4087938-893C-4107-810E-1E6389D72FED}"/>
              </a:ext>
            </a:extLst>
          </p:cNvPr>
          <p:cNvCxnSpPr>
            <a:cxnSpLocks/>
          </p:cNvCxnSpPr>
          <p:nvPr/>
        </p:nvCxnSpPr>
        <p:spPr>
          <a:xfrm flipV="1">
            <a:off x="4852159" y="4132083"/>
            <a:ext cx="0" cy="326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2FCBDF84-B857-4970-80DB-CF395B3A9E36}"/>
              </a:ext>
            </a:extLst>
          </p:cNvPr>
          <p:cNvSpPr/>
          <p:nvPr/>
        </p:nvSpPr>
        <p:spPr>
          <a:xfrm>
            <a:off x="5013146" y="2601565"/>
            <a:ext cx="423667" cy="1435608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427A4A5-ACD8-47FF-AEB6-D9F266630815}"/>
              </a:ext>
            </a:extLst>
          </p:cNvPr>
          <p:cNvSpPr txBox="1">
            <a:spLocks/>
          </p:cNvSpPr>
          <p:nvPr/>
        </p:nvSpPr>
        <p:spPr>
          <a:xfrm>
            <a:off x="671325" y="5399123"/>
            <a:ext cx="10682475" cy="777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A smaller base gives less opportunity for recombination in the base, so the efficiency of the transistor is increased. </a:t>
            </a:r>
          </a:p>
        </p:txBody>
      </p:sp>
    </p:spTree>
    <p:extLst>
      <p:ext uri="{BB962C8B-B14F-4D97-AF65-F5344CB8AC3E}">
        <p14:creationId xmlns:p14="http://schemas.microsoft.com/office/powerpoint/2010/main" val="263311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0.00047 L -0.01029 0.00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00" y="2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26" grpId="0" animBg="1"/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– Early Effect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A343035C-A55A-425E-AFBA-6C11917DB6B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054" y="1651768"/>
                <a:ext cx="9723537" cy="33030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The </a:t>
                </a:r>
                <a:r>
                  <a:rPr lang="en-US" sz="2000" b="1" i="1" dirty="0"/>
                  <a:t>Early effect</a:t>
                </a:r>
                <a:r>
                  <a:rPr lang="en-US" sz="2000" dirty="0"/>
                  <a:t> can be included in the transistor equations by adding a factor to the equation for the collector current.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For a </a:t>
                </a:r>
                <a:r>
                  <a:rPr lang="en-US" sz="2000" dirty="0" err="1"/>
                  <a:t>pnp</a:t>
                </a:r>
                <a:r>
                  <a:rPr lang="en-US" sz="2000" dirty="0"/>
                  <a:t> transistor, the equation becomes: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𝐸𝐵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20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20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𝐸𝐶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For an </a:t>
                </a:r>
                <a:r>
                  <a:rPr lang="en-US" sz="2000" dirty="0" err="1"/>
                  <a:t>npn</a:t>
                </a:r>
                <a:r>
                  <a:rPr lang="en-US" sz="2000" dirty="0"/>
                  <a:t> transistor, the equation becomes: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𝐶𝐸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A343035C-A55A-425E-AFBA-6C11917DB6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054" y="1651768"/>
                <a:ext cx="9723537" cy="3303003"/>
              </a:xfrm>
              <a:prstGeom prst="rect">
                <a:avLst/>
              </a:prstGeom>
              <a:blipFill>
                <a:blip r:embed="rId2"/>
                <a:stretch>
                  <a:fillRect l="-627" t="-2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807D1081-9B70-46B8-88C1-46F78FFC3817}"/>
              </a:ext>
            </a:extLst>
          </p:cNvPr>
          <p:cNvSpPr txBox="1">
            <a:spLocks/>
          </p:cNvSpPr>
          <p:nvPr/>
        </p:nvSpPr>
        <p:spPr>
          <a:xfrm>
            <a:off x="8245879" y="2722750"/>
            <a:ext cx="4024093" cy="3296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Added factor for the </a:t>
            </a:r>
            <a:r>
              <a:rPr lang="en-US" sz="2000" b="1" i="1" dirty="0">
                <a:solidFill>
                  <a:srgbClr val="00B0F0"/>
                </a:solidFill>
              </a:rPr>
              <a:t>Early effect</a:t>
            </a:r>
            <a:r>
              <a:rPr lang="en-US" sz="2000" dirty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C64181C9-06D4-4FDA-B950-9ADF08417DB0}"/>
              </a:ext>
            </a:extLst>
          </p:cNvPr>
          <p:cNvSpPr txBox="1">
            <a:spLocks/>
          </p:cNvSpPr>
          <p:nvPr/>
        </p:nvSpPr>
        <p:spPr>
          <a:xfrm>
            <a:off x="1127906" y="5151114"/>
            <a:ext cx="9723537" cy="1341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The slope of the line is the reciprocal of the output impedance of the common emitter amplifier.</a:t>
            </a:r>
          </a:p>
          <a:p>
            <a:pPr marL="0" indent="0">
              <a:buNone/>
            </a:pPr>
            <a:endParaRPr lang="en-US" sz="100" dirty="0"/>
          </a:p>
          <a:p>
            <a:pPr marL="0" indent="0" algn="ctr">
              <a:buNone/>
            </a:pPr>
            <a:r>
              <a:rPr lang="en-US" sz="2000" dirty="0" err="1"/>
              <a:t>r</a:t>
            </a:r>
            <a:r>
              <a:rPr lang="en-US" sz="2000" baseline="-25000" dirty="0" err="1"/>
              <a:t>o</a:t>
            </a:r>
            <a:r>
              <a:rPr lang="en-US" sz="2000" dirty="0"/>
              <a:t> = V</a:t>
            </a:r>
            <a:r>
              <a:rPr lang="en-US" sz="2000" baseline="-25000" dirty="0"/>
              <a:t>A</a:t>
            </a:r>
            <a:r>
              <a:rPr lang="en-US" sz="2000" dirty="0"/>
              <a:t> / I</a:t>
            </a:r>
            <a:r>
              <a:rPr lang="en-US" sz="2000" baseline="-25000" dirty="0"/>
              <a:t>C0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5218AA5-1CB8-4622-98C8-2BF0A887CA37}"/>
              </a:ext>
            </a:extLst>
          </p:cNvPr>
          <p:cNvCxnSpPr/>
          <p:nvPr/>
        </p:nvCxnSpPr>
        <p:spPr>
          <a:xfrm flipH="1">
            <a:off x="7538484" y="2887555"/>
            <a:ext cx="691116" cy="195887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76CB237-2F5E-4A49-990C-511278402A07}"/>
              </a:ext>
            </a:extLst>
          </p:cNvPr>
          <p:cNvSpPr txBox="1">
            <a:spLocks/>
          </p:cNvSpPr>
          <p:nvPr/>
        </p:nvSpPr>
        <p:spPr>
          <a:xfrm>
            <a:off x="7887355" y="4489920"/>
            <a:ext cx="4164496" cy="716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i="1" dirty="0"/>
              <a:t>Early voltages are typically between 50 V and 100 V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554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AB55-EFCC-43ED-8BBD-7E320DE4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234" y="351567"/>
            <a:ext cx="11222619" cy="1325563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rgbClr val="FF0000"/>
                </a:solidFill>
              </a:rPr>
              <a:t>Adjusted small signal </a:t>
            </a:r>
            <a:r>
              <a:rPr lang="en-US" b="1" dirty="0">
                <a:solidFill>
                  <a:srgbClr val="0070C0"/>
                </a:solidFill>
              </a:rPr>
              <a:t>model of common emitter BJT </a:t>
            </a:r>
            <a:r>
              <a:rPr lang="en-US" dirty="0"/>
              <a:t>in forward active region </a:t>
            </a: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811C28A4-EA53-483B-BE3B-61CE35F40F67}"/>
              </a:ext>
            </a:extLst>
          </p:cNvPr>
          <p:cNvSpPr txBox="1">
            <a:spLocks/>
          </p:cNvSpPr>
          <p:nvPr/>
        </p:nvSpPr>
        <p:spPr>
          <a:xfrm>
            <a:off x="4028249" y="6038580"/>
            <a:ext cx="1730457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r</a:t>
            </a:r>
            <a:r>
              <a:rPr lang="el-GR" sz="2000" baseline="-25000" dirty="0"/>
              <a:t>π</a:t>
            </a:r>
            <a:r>
              <a:rPr lang="en-US" sz="2000" dirty="0"/>
              <a:t>= V</a:t>
            </a:r>
            <a:r>
              <a:rPr lang="en-US" sz="2000" baseline="-25000" dirty="0"/>
              <a:t>T</a:t>
            </a:r>
            <a:r>
              <a:rPr lang="el-GR" sz="2000" baseline="-25000" dirty="0"/>
              <a:t> </a:t>
            </a:r>
            <a:r>
              <a:rPr lang="en-US" sz="2000" dirty="0"/>
              <a:t>/ I</a:t>
            </a:r>
            <a:r>
              <a:rPr lang="en-US" sz="2000" baseline="-25000" dirty="0"/>
              <a:t>BQ</a:t>
            </a:r>
            <a:endParaRPr lang="en-US" sz="2000"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6ECD-C228-4162-A021-B74244F4F6B5}"/>
              </a:ext>
            </a:extLst>
          </p:cNvPr>
          <p:cNvGrpSpPr/>
          <p:nvPr/>
        </p:nvGrpSpPr>
        <p:grpSpPr>
          <a:xfrm>
            <a:off x="315449" y="2327917"/>
            <a:ext cx="5155079" cy="3285189"/>
            <a:chOff x="315449" y="2327917"/>
            <a:chExt cx="5155079" cy="3285189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D1D75842-56E7-48F6-A334-8CBEFA01A4E0}"/>
                </a:ext>
              </a:extLst>
            </p:cNvPr>
            <p:cNvGrpSpPr/>
            <p:nvPr/>
          </p:nvGrpSpPr>
          <p:grpSpPr>
            <a:xfrm>
              <a:off x="315449" y="2327917"/>
              <a:ext cx="4701051" cy="3285189"/>
              <a:chOff x="986273" y="2403605"/>
              <a:chExt cx="4701051" cy="3285189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532059F0-C06F-48C9-B753-9FDFAC30F053}"/>
                  </a:ext>
                </a:extLst>
              </p:cNvPr>
              <p:cNvGrpSpPr/>
              <p:nvPr/>
            </p:nvGrpSpPr>
            <p:grpSpPr>
              <a:xfrm>
                <a:off x="1858298" y="3429000"/>
                <a:ext cx="3829026" cy="1751870"/>
                <a:chOff x="2959510" y="3452848"/>
                <a:chExt cx="3829026" cy="1751870"/>
              </a:xfrm>
            </p:grpSpPr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D592E4EC-BACE-4B26-A7F7-2DE2E27AB567}"/>
                    </a:ext>
                  </a:extLst>
                </p:cNvPr>
                <p:cNvGrpSpPr/>
                <p:nvPr/>
              </p:nvGrpSpPr>
              <p:grpSpPr>
                <a:xfrm>
                  <a:off x="2959510" y="3558324"/>
                  <a:ext cx="3829026" cy="1646394"/>
                  <a:chOff x="2959510" y="3558324"/>
                  <a:chExt cx="3829026" cy="1646394"/>
                </a:xfrm>
              </p:grpSpPr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E103361D-9D86-41A5-BCC3-D13EC309183B}"/>
                      </a:ext>
                    </a:extLst>
                  </p:cNvPr>
                  <p:cNvGrpSpPr/>
                  <p:nvPr/>
                </p:nvGrpSpPr>
                <p:grpSpPr>
                  <a:xfrm>
                    <a:off x="2959510" y="3558324"/>
                    <a:ext cx="3829026" cy="1646394"/>
                    <a:chOff x="2959510" y="3558324"/>
                    <a:chExt cx="3829026" cy="1646394"/>
                  </a:xfrm>
                </p:grpSpPr>
                <p:grpSp>
                  <p:nvGrpSpPr>
                    <p:cNvPr id="10" name="Group 9">
                      <a:extLst>
                        <a:ext uri="{FF2B5EF4-FFF2-40B4-BE49-F238E27FC236}">
                          <a16:creationId xmlns:a16="http://schemas.microsoft.com/office/drawing/2014/main" id="{6D7107B6-7D2D-4A7D-B0CB-63466D94571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923070" y="3558324"/>
                      <a:ext cx="13899" cy="1644665"/>
                      <a:chOff x="3923070" y="3558324"/>
                      <a:chExt cx="13899" cy="1644665"/>
                    </a:xfrm>
                  </p:grpSpPr>
                  <p:cxnSp>
                    <p:nvCxnSpPr>
                      <p:cNvPr id="8" name="Straight Connector 7">
                        <a:extLst>
                          <a:ext uri="{FF2B5EF4-FFF2-40B4-BE49-F238E27FC236}">
                            <a16:creationId xmlns:a16="http://schemas.microsoft.com/office/drawing/2014/main" id="{D4820E7C-4FF5-458B-9B2F-7250F172951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923070" y="4679035"/>
                        <a:ext cx="6799" cy="52395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" name="Straight Connector 8">
                        <a:extLst>
                          <a:ext uri="{FF2B5EF4-FFF2-40B4-BE49-F238E27FC236}">
                            <a16:creationId xmlns:a16="http://schemas.microsoft.com/office/drawing/2014/main" id="{23665A9B-9DE0-4985-9841-298FFECCCC8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929869" y="3558324"/>
                        <a:ext cx="7100" cy="31779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" name="Straight Connector 11">
                      <a:extLst>
                        <a:ext uri="{FF2B5EF4-FFF2-40B4-BE49-F238E27FC236}">
                          <a16:creationId xmlns:a16="http://schemas.microsoft.com/office/drawing/2014/main" id="{8CB211FE-718D-4161-87FA-1592FDDE7E6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959510" y="3559277"/>
                      <a:ext cx="96356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" name="Straight Connector 12">
                      <a:extLst>
                        <a:ext uri="{FF2B5EF4-FFF2-40B4-BE49-F238E27FC236}">
                          <a16:creationId xmlns:a16="http://schemas.microsoft.com/office/drawing/2014/main" id="{2FB08BCE-DB60-43B6-A842-8868E6C596B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959511" y="5202989"/>
                      <a:ext cx="3829025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" name="Diamond 13">
                      <a:extLst>
                        <a:ext uri="{FF2B5EF4-FFF2-40B4-BE49-F238E27FC236}">
                          <a16:creationId xmlns:a16="http://schemas.microsoft.com/office/drawing/2014/main" id="{019E2E7D-C2EB-4C5B-AEB4-4EA86C05EE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3B210C7A-9F1C-4072-B28D-E6F90DD431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4881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9" name="Straight Arrow Connector 18">
                    <a:extLst>
                      <a:ext uri="{FF2B5EF4-FFF2-40B4-BE49-F238E27FC236}">
                        <a16:creationId xmlns:a16="http://schemas.microsoft.com/office/drawing/2014/main" id="{8A3A2F44-6754-4CAD-B277-CE93DB1F3EE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289755" y="4119716"/>
                    <a:ext cx="0" cy="3441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71E85BA-22FD-4594-879C-AC70B63B75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289755" y="3452848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7CB56D7-A486-4D6C-9FA3-269FFB0F15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298405" y="3462355"/>
                  <a:ext cx="1426631" cy="524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5161F604-1B67-421A-BBE0-A201009ED13E}"/>
                  </a:ext>
                </a:extLst>
              </p:cNvPr>
              <p:cNvCxnSpPr/>
              <p:nvPr/>
            </p:nvCxnSpPr>
            <p:spPr>
              <a:xfrm flipV="1">
                <a:off x="2423653" y="4028530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27ADF2B3-A8CE-4787-B847-EEFEA167D47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00001" y="3997958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2650E905-7A49-4B61-B880-7447B7627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79776" y="412344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/>
                  <a:t>β</a:t>
                </a:r>
                <a:r>
                  <a:rPr lang="en-US" sz="2000" dirty="0"/>
                  <a:t> 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D278103C-9BEE-484F-B787-529AF89986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6273" y="3348071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base</a:t>
                </a:r>
              </a:p>
            </p:txBody>
          </p:sp>
          <p:sp>
            <p:nvSpPr>
              <p:cNvPr id="31" name="Content Placeholder 2">
                <a:extLst>
                  <a:ext uri="{FF2B5EF4-FFF2-40B4-BE49-F238E27FC236}">
                    <a16:creationId xmlns:a16="http://schemas.microsoft.com/office/drawing/2014/main" id="{485DCFB3-E3EB-4C14-A42B-BBD498B978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15795" y="5314079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emitter</a:t>
                </a:r>
              </a:p>
            </p:txBody>
          </p:sp>
          <p:sp>
            <p:nvSpPr>
              <p:cNvPr id="32" name="Content Placeholder 2">
                <a:extLst>
                  <a:ext uri="{FF2B5EF4-FFF2-40B4-BE49-F238E27FC236}">
                    <a16:creationId xmlns:a16="http://schemas.microsoft.com/office/drawing/2014/main" id="{09DCDB75-6B0C-4AED-A1A3-7ECCF93F86B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10842" y="3019341"/>
                <a:ext cx="1157567" cy="4067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collector</a:t>
                </a:r>
              </a:p>
            </p:txBody>
          </p:sp>
          <p:sp>
            <p:nvSpPr>
              <p:cNvPr id="33" name="Content Placeholder 2">
                <a:extLst>
                  <a:ext uri="{FF2B5EF4-FFF2-40B4-BE49-F238E27FC236}">
                    <a16:creationId xmlns:a16="http://schemas.microsoft.com/office/drawing/2014/main" id="{CC1C6754-4CE8-43D7-9AF9-33E694D2D25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20680" y="2403605"/>
                <a:ext cx="1293340" cy="523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 err="1"/>
                  <a:t>pnp</a:t>
                </a:r>
                <a:r>
                  <a:rPr lang="en-US" sz="2400" b="1" dirty="0"/>
                  <a:t> BJT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BB63FB3-2F55-462A-8AE9-930C8F4B6D06}"/>
                </a:ext>
              </a:extLst>
            </p:cNvPr>
            <p:cNvGrpSpPr/>
            <p:nvPr/>
          </p:nvGrpSpPr>
          <p:grpSpPr>
            <a:xfrm rot="5400000">
              <a:off x="1760915" y="4029189"/>
              <a:ext cx="802919" cy="297702"/>
              <a:chOff x="3093110" y="2744654"/>
              <a:chExt cx="773752" cy="297702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ED53D198-18E4-46C4-A620-56C7C5955551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BD6FF39A-EACA-4049-A8DB-2CEDC0C59C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D1EB7AFC-EE3F-4EFD-ADA5-2253CDA6FA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072E722C-4326-4EAA-9909-D48D589EC3C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A84D90F5-415F-477F-B053-DD267D3494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B0E10F3-93DB-4D2A-B83F-D1EB5D97B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AC8222E4-D87A-4623-AD50-923B89695A5F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27833685-E492-4334-842E-126DEC2559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E9D40ED6-5A13-4EE8-8C17-A89163795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DD8D9D08-FEB9-4E73-A5F5-293562C255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28B73AF-8414-4AC2-89D0-E85A2CFB8330}"/>
                </a:ext>
              </a:extLst>
            </p:cNvPr>
            <p:cNvGrpSpPr/>
            <p:nvPr/>
          </p:nvGrpSpPr>
          <p:grpSpPr>
            <a:xfrm>
              <a:off x="4597761" y="3362819"/>
              <a:ext cx="297702" cy="1770946"/>
              <a:chOff x="4597761" y="3362819"/>
              <a:chExt cx="297702" cy="1770946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D76741F8-F00A-437F-8D52-B7D1C0190E1D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5CE57F3E-9B54-4B88-A014-D0B4BDFA8443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C887569C-73D2-4309-A33C-A47EA1C54B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>
                    <a:extLst>
                      <a:ext uri="{FF2B5EF4-FFF2-40B4-BE49-F238E27FC236}">
                        <a16:creationId xmlns:a16="http://schemas.microsoft.com/office/drawing/2014/main" id="{61AD6702-AA0B-4DF1-8BF6-9A91F84A49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A0033002-4992-4FE5-8AB3-036C70EA2F8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994F63EE-1E59-4C10-95FE-FE1C3044D3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>
                    <a:extLst>
                      <a:ext uri="{FF2B5EF4-FFF2-40B4-BE49-F238E27FC236}">
                        <a16:creationId xmlns:a16="http://schemas.microsoft.com/office/drawing/2014/main" id="{729FAF91-DBE5-4BC3-AA17-E639038EF2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69FB11B3-EA75-44EA-89E0-3647627495D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86" name="Straight Connector 85">
                    <a:extLst>
                      <a:ext uri="{FF2B5EF4-FFF2-40B4-BE49-F238E27FC236}">
                        <a16:creationId xmlns:a16="http://schemas.microsoft.com/office/drawing/2014/main" id="{E7039430-89CF-4DF8-B437-933E5E813C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31F944B-762F-4050-A313-F773E79388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E5BDDFB0-CFD5-4EC2-BFB6-EF5E7D8F01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DDB0BB86-A555-4DEB-9880-01F5555516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7" y="3362819"/>
                <a:ext cx="7100" cy="4345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B6BA5F0F-F265-4692-AFF8-6BA7A5C3B8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6860" y="4609812"/>
                <a:ext cx="0" cy="5239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Content Placeholder 2">
              <a:extLst>
                <a:ext uri="{FF2B5EF4-FFF2-40B4-BE49-F238E27FC236}">
                  <a16:creationId xmlns:a16="http://schemas.microsoft.com/office/drawing/2014/main" id="{781ED4B3-1024-44D1-8599-EA9D33C5D9C9}"/>
                </a:ext>
              </a:extLst>
            </p:cNvPr>
            <p:cNvSpPr txBox="1">
              <a:spLocks/>
            </p:cNvSpPr>
            <p:nvPr/>
          </p:nvSpPr>
          <p:spPr>
            <a:xfrm>
              <a:off x="2292741" y="4061383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r</a:t>
              </a:r>
              <a:r>
                <a:rPr lang="el-GR" sz="2000" baseline="-25000" dirty="0"/>
                <a:t>π</a:t>
              </a:r>
              <a:endParaRPr lang="en-US" sz="2000" baseline="-25000" dirty="0"/>
            </a:p>
          </p:txBody>
        </p:sp>
        <p:sp>
          <p:nvSpPr>
            <p:cNvPr id="97" name="Content Placeholder 2">
              <a:extLst>
                <a:ext uri="{FF2B5EF4-FFF2-40B4-BE49-F238E27FC236}">
                  <a16:creationId xmlns:a16="http://schemas.microsoft.com/office/drawing/2014/main" id="{D4B73F8C-B855-4A0B-A334-19CEDB530856}"/>
                </a:ext>
              </a:extLst>
            </p:cNvPr>
            <p:cNvSpPr txBox="1">
              <a:spLocks/>
            </p:cNvSpPr>
            <p:nvPr/>
          </p:nvSpPr>
          <p:spPr>
            <a:xfrm>
              <a:off x="4908329" y="4061383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/>
                <a:t>r</a:t>
              </a:r>
              <a:r>
                <a:rPr lang="en-US" sz="2000" baseline="-25000" dirty="0" err="1"/>
                <a:t>o</a:t>
              </a:r>
              <a:endParaRPr lang="en-US" sz="2000" baseline="-250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91ECABC-6CC9-40EB-9700-CB6E5C2A4431}"/>
              </a:ext>
            </a:extLst>
          </p:cNvPr>
          <p:cNvGrpSpPr/>
          <p:nvPr/>
        </p:nvGrpSpPr>
        <p:grpSpPr>
          <a:xfrm>
            <a:off x="6101324" y="2418353"/>
            <a:ext cx="5174467" cy="3285189"/>
            <a:chOff x="6101324" y="2418353"/>
            <a:chExt cx="5174467" cy="3285189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E0F3CFD-4B8A-49F4-AA9C-1C5A31F1EBCE}"/>
                </a:ext>
              </a:extLst>
            </p:cNvPr>
            <p:cNvGrpSpPr/>
            <p:nvPr/>
          </p:nvGrpSpPr>
          <p:grpSpPr>
            <a:xfrm>
              <a:off x="6101324" y="2418353"/>
              <a:ext cx="4915367" cy="3285189"/>
              <a:chOff x="6101324" y="2418353"/>
              <a:chExt cx="4915367" cy="3285189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A7E1C351-3847-4745-82E6-60C5A0ED60D4}"/>
                  </a:ext>
                </a:extLst>
              </p:cNvPr>
              <p:cNvGrpSpPr/>
              <p:nvPr/>
            </p:nvGrpSpPr>
            <p:grpSpPr>
              <a:xfrm>
                <a:off x="6973349" y="3443748"/>
                <a:ext cx="4043342" cy="1751870"/>
                <a:chOff x="2959510" y="3452848"/>
                <a:chExt cx="4043342" cy="1751870"/>
              </a:xfrm>
            </p:grpSpPr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id="{8622094A-221A-42AB-AC59-9F7EFF4D899A}"/>
                    </a:ext>
                  </a:extLst>
                </p:cNvPr>
                <p:cNvGrpSpPr/>
                <p:nvPr/>
              </p:nvGrpSpPr>
              <p:grpSpPr>
                <a:xfrm>
                  <a:off x="2959510" y="3544094"/>
                  <a:ext cx="3838517" cy="1660624"/>
                  <a:chOff x="2959510" y="3544094"/>
                  <a:chExt cx="3838517" cy="1660624"/>
                </a:xfrm>
              </p:grpSpPr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147B7D3A-C26B-4088-B1C4-0C1D7F2A1899}"/>
                      </a:ext>
                    </a:extLst>
                  </p:cNvPr>
                  <p:cNvGrpSpPr/>
                  <p:nvPr/>
                </p:nvGrpSpPr>
                <p:grpSpPr>
                  <a:xfrm>
                    <a:off x="2959510" y="3544094"/>
                    <a:ext cx="3838517" cy="1660624"/>
                    <a:chOff x="2959510" y="3544094"/>
                    <a:chExt cx="3838517" cy="1660624"/>
                  </a:xfrm>
                </p:grpSpPr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F9C33EBE-2457-4B31-98AC-372534FFD67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921892" y="3544094"/>
                      <a:ext cx="12235" cy="1658895"/>
                      <a:chOff x="3921892" y="3544094"/>
                      <a:chExt cx="12235" cy="1658895"/>
                    </a:xfrm>
                  </p:grpSpPr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0FE49563-6D50-440B-801F-1E0870FCD27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921892" y="4754233"/>
                        <a:ext cx="1178" cy="4487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" name="Straight Connector 46">
                        <a:extLst>
                          <a:ext uri="{FF2B5EF4-FFF2-40B4-BE49-F238E27FC236}">
                            <a16:creationId xmlns:a16="http://schemas.microsoft.com/office/drawing/2014/main" id="{26DDF08D-6E41-4418-B895-DCA1858EFC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934127" y="3544094"/>
                        <a:ext cx="0" cy="43551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F1DCB0DD-263C-41B3-BFB0-2F02B37A701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959510" y="3559277"/>
                      <a:ext cx="96356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18BFF7F2-78D3-40B6-8886-41F948D1CB7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959511" y="5202989"/>
                      <a:ext cx="3838516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3" name="Diamond 42">
                      <a:extLst>
                        <a:ext uri="{FF2B5EF4-FFF2-40B4-BE49-F238E27FC236}">
                          <a16:creationId xmlns:a16="http://schemas.microsoft.com/office/drawing/2014/main" id="{BB2C501D-AB59-4739-A485-C9D0973EE0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36EDE074-15ED-4C97-A99A-E30D4B67CF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4881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9" name="Straight Arrow Connector 38">
                    <a:extLst>
                      <a:ext uri="{FF2B5EF4-FFF2-40B4-BE49-F238E27FC236}">
                        <a16:creationId xmlns:a16="http://schemas.microsoft.com/office/drawing/2014/main" id="{13D79F31-5F83-48EF-B083-EFC4240F6A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2BFD3D16-42D1-4162-928E-2E9C41F8BC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289755" y="3452848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B1F7A3AB-E6F6-46FD-AC58-1962C32B0C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5298405" y="3467596"/>
                  <a:ext cx="1704447" cy="77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C736F48D-E0BF-427D-8FD0-4DCB94F782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38704" y="4043278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Content Placeholder 2">
                <a:extLst>
                  <a:ext uri="{FF2B5EF4-FFF2-40B4-BE49-F238E27FC236}">
                    <a16:creationId xmlns:a16="http://schemas.microsoft.com/office/drawing/2014/main" id="{1015CABF-0927-4166-8DC0-3E27AF75C9C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15052" y="4012706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52" name="Content Placeholder 2">
                <a:extLst>
                  <a:ext uri="{FF2B5EF4-FFF2-40B4-BE49-F238E27FC236}">
                    <a16:creationId xmlns:a16="http://schemas.microsoft.com/office/drawing/2014/main" id="{D8E71A73-47C2-4145-A79B-242267178C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37112" y="4123557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/>
                  <a:t>β</a:t>
                </a:r>
                <a:r>
                  <a:rPr lang="en-US" sz="2000" dirty="0"/>
                  <a:t> 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53" name="Content Placeholder 2">
                <a:extLst>
                  <a:ext uri="{FF2B5EF4-FFF2-40B4-BE49-F238E27FC236}">
                    <a16:creationId xmlns:a16="http://schemas.microsoft.com/office/drawing/2014/main" id="{154F800F-2931-440D-9954-829E502786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01324" y="3362819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base</a:t>
                </a:r>
              </a:p>
            </p:txBody>
          </p:sp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E7A82FA9-CC98-4267-A518-72B6D3A58EC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30846" y="5328827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emitter</a:t>
                </a:r>
              </a:p>
            </p:txBody>
          </p:sp>
          <p:sp>
            <p:nvSpPr>
              <p:cNvPr id="55" name="Content Placeholder 2">
                <a:extLst>
                  <a:ext uri="{FF2B5EF4-FFF2-40B4-BE49-F238E27FC236}">
                    <a16:creationId xmlns:a16="http://schemas.microsoft.com/office/drawing/2014/main" id="{BD0C9BAB-1B27-4574-ADD7-4084C8E3BE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39427" y="2955445"/>
                <a:ext cx="1157567" cy="4067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collector</a:t>
                </a:r>
              </a:p>
            </p:txBody>
          </p:sp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17F1AC67-9944-44C3-82CB-CA7BC24539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35731" y="2418353"/>
                <a:ext cx="1293340" cy="523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 err="1"/>
                  <a:t>npn</a:t>
                </a:r>
                <a:r>
                  <a:rPr lang="en-US" sz="2400" b="1" dirty="0"/>
                  <a:t> BJT</a:t>
                </a:r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990246BA-B77F-4041-87B1-44959A89EDF0}"/>
                </a:ext>
              </a:extLst>
            </p:cNvPr>
            <p:cNvGrpSpPr/>
            <p:nvPr/>
          </p:nvGrpSpPr>
          <p:grpSpPr>
            <a:xfrm rot="5400000">
              <a:off x="7542625" y="4223121"/>
              <a:ext cx="802919" cy="297702"/>
              <a:chOff x="3093110" y="2744654"/>
              <a:chExt cx="773752" cy="297702"/>
            </a:xfrm>
          </p:grpSpPr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5086539A-36B9-4CF0-A884-67D0B2842F22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7D95489E-96A0-4EC5-ACDC-25FF70D4EC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60004732-8A2F-417D-A393-CB623C5E5F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0DA7CF25-5C1A-4951-B5EB-385D7E469AEA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5AB6A6-CAEB-4C52-A34C-6DFC4DA54D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0AEA0052-56C0-4E0E-AFF8-B85393E4AD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79906D69-E588-4308-A7BE-399E5F5C2F06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A636FC98-5E35-496E-8C68-CABAD41B30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3468858B-EDBE-4486-824E-21D86E42CD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2DDB900F-04E7-49AA-A6F6-4BD6E605BE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Content Placeholder 2">
              <a:extLst>
                <a:ext uri="{FF2B5EF4-FFF2-40B4-BE49-F238E27FC236}">
                  <a16:creationId xmlns:a16="http://schemas.microsoft.com/office/drawing/2014/main" id="{9AEF6706-4840-465E-B0FB-E4AB9A7C774F}"/>
                </a:ext>
              </a:extLst>
            </p:cNvPr>
            <p:cNvSpPr txBox="1">
              <a:spLocks/>
            </p:cNvSpPr>
            <p:nvPr/>
          </p:nvSpPr>
          <p:spPr>
            <a:xfrm>
              <a:off x="8113148" y="411061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r</a:t>
              </a:r>
              <a:r>
                <a:rPr lang="el-GR" sz="2000" baseline="-25000" dirty="0"/>
                <a:t>π</a:t>
              </a:r>
              <a:endParaRPr lang="en-US" sz="2000" baseline="-25000" dirty="0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CE32FD45-4252-4F71-9EA0-A8D3714CE8B7}"/>
                </a:ext>
              </a:extLst>
            </p:cNvPr>
            <p:cNvGrpSpPr/>
            <p:nvPr/>
          </p:nvGrpSpPr>
          <p:grpSpPr>
            <a:xfrm>
              <a:off x="10348143" y="3457139"/>
              <a:ext cx="297702" cy="1770946"/>
              <a:chOff x="4597761" y="3362819"/>
              <a:chExt cx="297702" cy="1770946"/>
            </a:xfrm>
          </p:grpSpPr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DD8E9961-604E-4887-92BF-D9FA611160F2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4481E359-19C3-4534-8B14-B01118A7F7D4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10" name="Straight Connector 109">
                    <a:extLst>
                      <a:ext uri="{FF2B5EF4-FFF2-40B4-BE49-F238E27FC236}">
                        <a16:creationId xmlns:a16="http://schemas.microsoft.com/office/drawing/2014/main" id="{0BF6CC65-143A-4635-A917-3E6136CAC3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09ECBE04-8622-4440-B8DF-5DC58EF446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B5C7824E-CB29-44E5-AE85-CD9D966050B9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8" name="Straight Connector 107">
                    <a:extLst>
                      <a:ext uri="{FF2B5EF4-FFF2-40B4-BE49-F238E27FC236}">
                        <a16:creationId xmlns:a16="http://schemas.microsoft.com/office/drawing/2014/main" id="{562A1304-7940-4110-8AB6-957B72BB31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414344A1-30C4-4002-B05C-FC5DCD3301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4" name="Group 103">
                  <a:extLst>
                    <a:ext uri="{FF2B5EF4-FFF2-40B4-BE49-F238E27FC236}">
                      <a16:creationId xmlns:a16="http://schemas.microsoft.com/office/drawing/2014/main" id="{B3B05D8B-A544-4462-9C48-DC03CE2DADD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6" name="Straight Connector 105">
                    <a:extLst>
                      <a:ext uri="{FF2B5EF4-FFF2-40B4-BE49-F238E27FC236}">
                        <a16:creationId xmlns:a16="http://schemas.microsoft.com/office/drawing/2014/main" id="{42519174-73CA-4130-A835-7D764DA9E9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2B8DE944-DD4C-4B19-9445-F435807AC1A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14D2D372-67E0-4DFA-9EA6-4D43F57547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A4FF6862-BD25-4D9A-8CD7-A18BCD3F19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7" y="3362819"/>
                <a:ext cx="7100" cy="4345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B7B9C6A3-EEE4-447E-BF84-266260C962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6860" y="4609812"/>
                <a:ext cx="0" cy="5239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Content Placeholder 2">
              <a:extLst>
                <a:ext uri="{FF2B5EF4-FFF2-40B4-BE49-F238E27FC236}">
                  <a16:creationId xmlns:a16="http://schemas.microsoft.com/office/drawing/2014/main" id="{CB9553FB-F876-4A8F-9065-8D70FAFE782D}"/>
                </a:ext>
              </a:extLst>
            </p:cNvPr>
            <p:cNvSpPr txBox="1">
              <a:spLocks/>
            </p:cNvSpPr>
            <p:nvPr/>
          </p:nvSpPr>
          <p:spPr>
            <a:xfrm>
              <a:off x="10713592" y="4104404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/>
                <a:t>r</a:t>
              </a:r>
              <a:r>
                <a:rPr lang="en-US" sz="2000" baseline="-25000" dirty="0" err="1"/>
                <a:t>o</a:t>
              </a:r>
              <a:endParaRPr lang="en-US" sz="2000" baseline="-25000" dirty="0"/>
            </a:p>
          </p:txBody>
        </p:sp>
      </p:grp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708914D0-5CEA-4267-AB83-392F3F227E0A}"/>
              </a:ext>
            </a:extLst>
          </p:cNvPr>
          <p:cNvSpPr txBox="1">
            <a:spLocks/>
          </p:cNvSpPr>
          <p:nvPr/>
        </p:nvSpPr>
        <p:spPr>
          <a:xfrm>
            <a:off x="6944890" y="6113521"/>
            <a:ext cx="1730457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r</a:t>
            </a:r>
            <a:r>
              <a:rPr lang="en-US" sz="2000" baseline="-25000" dirty="0" err="1"/>
              <a:t>o</a:t>
            </a:r>
            <a:r>
              <a:rPr lang="en-US" sz="2000" dirty="0"/>
              <a:t>= V</a:t>
            </a:r>
            <a:r>
              <a:rPr lang="en-US" sz="2000" baseline="-25000" dirty="0"/>
              <a:t>A</a:t>
            </a:r>
            <a:r>
              <a:rPr lang="el-GR" sz="2000" baseline="-25000" dirty="0"/>
              <a:t> </a:t>
            </a:r>
            <a:r>
              <a:rPr lang="en-US" sz="2000" dirty="0"/>
              <a:t>/ I</a:t>
            </a:r>
            <a:r>
              <a:rPr lang="en-US" sz="2000" baseline="-25000" dirty="0"/>
              <a:t>CQ</a:t>
            </a:r>
            <a:endParaRPr lang="en-US" sz="2000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2897514D-EE3F-4A01-AFDD-69EC3694203C}"/>
              </a:ext>
            </a:extLst>
          </p:cNvPr>
          <p:cNvSpPr/>
          <p:nvPr/>
        </p:nvSpPr>
        <p:spPr>
          <a:xfrm>
            <a:off x="6927192" y="6086781"/>
            <a:ext cx="1185956" cy="478360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8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AB55-EFCC-43ED-8BBD-7E320DE4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234" y="351567"/>
            <a:ext cx="11222619" cy="1325563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rgbClr val="FF0000"/>
                </a:solidFill>
              </a:rPr>
              <a:t>Equivalent </a:t>
            </a:r>
            <a:r>
              <a:rPr lang="en-US" b="1" dirty="0">
                <a:solidFill>
                  <a:srgbClr val="0070C0"/>
                </a:solidFill>
              </a:rPr>
              <a:t>model of common emitter BJT </a:t>
            </a:r>
            <a:r>
              <a:rPr lang="en-US" dirty="0"/>
              <a:t>in forward active region </a:t>
            </a: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811C28A4-EA53-483B-BE3B-61CE35F40F67}"/>
              </a:ext>
            </a:extLst>
          </p:cNvPr>
          <p:cNvSpPr txBox="1">
            <a:spLocks/>
          </p:cNvSpPr>
          <p:nvPr/>
        </p:nvSpPr>
        <p:spPr>
          <a:xfrm>
            <a:off x="4028249" y="6038580"/>
            <a:ext cx="1730457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r</a:t>
            </a:r>
            <a:r>
              <a:rPr lang="el-GR" sz="2000" baseline="-25000" dirty="0"/>
              <a:t>π</a:t>
            </a:r>
            <a:r>
              <a:rPr lang="en-US" sz="2000" dirty="0"/>
              <a:t>= V</a:t>
            </a:r>
            <a:r>
              <a:rPr lang="en-US" sz="2000" baseline="-25000" dirty="0"/>
              <a:t>T</a:t>
            </a:r>
            <a:r>
              <a:rPr lang="el-GR" sz="2000" baseline="-25000" dirty="0"/>
              <a:t> </a:t>
            </a:r>
            <a:r>
              <a:rPr lang="en-US" sz="2000" dirty="0"/>
              <a:t>/ I</a:t>
            </a:r>
            <a:r>
              <a:rPr lang="en-US" sz="2000" baseline="-25000" dirty="0"/>
              <a:t>BQ</a:t>
            </a:r>
            <a:endParaRPr lang="en-US" sz="2000"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6ECD-C228-4162-A021-B74244F4F6B5}"/>
              </a:ext>
            </a:extLst>
          </p:cNvPr>
          <p:cNvGrpSpPr/>
          <p:nvPr/>
        </p:nvGrpSpPr>
        <p:grpSpPr>
          <a:xfrm>
            <a:off x="315449" y="2682181"/>
            <a:ext cx="5155079" cy="2930925"/>
            <a:chOff x="315449" y="2682181"/>
            <a:chExt cx="5155079" cy="2930925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D1D75842-56E7-48F6-A334-8CBEFA01A4E0}"/>
                </a:ext>
              </a:extLst>
            </p:cNvPr>
            <p:cNvGrpSpPr/>
            <p:nvPr/>
          </p:nvGrpSpPr>
          <p:grpSpPr>
            <a:xfrm>
              <a:off x="315449" y="2682181"/>
              <a:ext cx="4701051" cy="2930925"/>
              <a:chOff x="986273" y="2757869"/>
              <a:chExt cx="4701051" cy="2930925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532059F0-C06F-48C9-B753-9FDFAC30F053}"/>
                  </a:ext>
                </a:extLst>
              </p:cNvPr>
              <p:cNvGrpSpPr/>
              <p:nvPr/>
            </p:nvGrpSpPr>
            <p:grpSpPr>
              <a:xfrm>
                <a:off x="1858298" y="3429000"/>
                <a:ext cx="3829026" cy="1751870"/>
                <a:chOff x="2959510" y="3452848"/>
                <a:chExt cx="3829026" cy="1751870"/>
              </a:xfrm>
            </p:grpSpPr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D592E4EC-BACE-4B26-A7F7-2DE2E27AB567}"/>
                    </a:ext>
                  </a:extLst>
                </p:cNvPr>
                <p:cNvGrpSpPr/>
                <p:nvPr/>
              </p:nvGrpSpPr>
              <p:grpSpPr>
                <a:xfrm>
                  <a:off x="2959510" y="3558324"/>
                  <a:ext cx="3829026" cy="1646394"/>
                  <a:chOff x="2959510" y="3558324"/>
                  <a:chExt cx="3829026" cy="1646394"/>
                </a:xfrm>
              </p:grpSpPr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E103361D-9D86-41A5-BCC3-D13EC309183B}"/>
                      </a:ext>
                    </a:extLst>
                  </p:cNvPr>
                  <p:cNvGrpSpPr/>
                  <p:nvPr/>
                </p:nvGrpSpPr>
                <p:grpSpPr>
                  <a:xfrm>
                    <a:off x="2959510" y="3558324"/>
                    <a:ext cx="3829026" cy="1646394"/>
                    <a:chOff x="2959510" y="3558324"/>
                    <a:chExt cx="3829026" cy="1646394"/>
                  </a:xfrm>
                </p:grpSpPr>
                <p:grpSp>
                  <p:nvGrpSpPr>
                    <p:cNvPr id="10" name="Group 9">
                      <a:extLst>
                        <a:ext uri="{FF2B5EF4-FFF2-40B4-BE49-F238E27FC236}">
                          <a16:creationId xmlns:a16="http://schemas.microsoft.com/office/drawing/2014/main" id="{6D7107B6-7D2D-4A7D-B0CB-63466D94571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923070" y="3558324"/>
                      <a:ext cx="13899" cy="1644665"/>
                      <a:chOff x="3923070" y="3558324"/>
                      <a:chExt cx="13899" cy="1644665"/>
                    </a:xfrm>
                  </p:grpSpPr>
                  <p:cxnSp>
                    <p:nvCxnSpPr>
                      <p:cNvPr id="8" name="Straight Connector 7">
                        <a:extLst>
                          <a:ext uri="{FF2B5EF4-FFF2-40B4-BE49-F238E27FC236}">
                            <a16:creationId xmlns:a16="http://schemas.microsoft.com/office/drawing/2014/main" id="{D4820E7C-4FF5-458B-9B2F-7250F172951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923070" y="4679035"/>
                        <a:ext cx="6799" cy="52395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" name="Straight Connector 8">
                        <a:extLst>
                          <a:ext uri="{FF2B5EF4-FFF2-40B4-BE49-F238E27FC236}">
                            <a16:creationId xmlns:a16="http://schemas.microsoft.com/office/drawing/2014/main" id="{23665A9B-9DE0-4985-9841-298FFECCCC8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929869" y="3558324"/>
                        <a:ext cx="7100" cy="31779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" name="Straight Connector 11">
                      <a:extLst>
                        <a:ext uri="{FF2B5EF4-FFF2-40B4-BE49-F238E27FC236}">
                          <a16:creationId xmlns:a16="http://schemas.microsoft.com/office/drawing/2014/main" id="{8CB211FE-718D-4161-87FA-1592FDDE7E6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959510" y="3559277"/>
                      <a:ext cx="96356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" name="Straight Connector 12">
                      <a:extLst>
                        <a:ext uri="{FF2B5EF4-FFF2-40B4-BE49-F238E27FC236}">
                          <a16:creationId xmlns:a16="http://schemas.microsoft.com/office/drawing/2014/main" id="{2FB08BCE-DB60-43B6-A842-8868E6C596B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959511" y="5202989"/>
                      <a:ext cx="3829025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" name="Diamond 13">
                      <a:extLst>
                        <a:ext uri="{FF2B5EF4-FFF2-40B4-BE49-F238E27FC236}">
                          <a16:creationId xmlns:a16="http://schemas.microsoft.com/office/drawing/2014/main" id="{019E2E7D-C2EB-4C5B-AEB4-4EA86C05EE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3B210C7A-9F1C-4072-B28D-E6F90DD431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4881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9" name="Straight Arrow Connector 18">
                    <a:extLst>
                      <a:ext uri="{FF2B5EF4-FFF2-40B4-BE49-F238E27FC236}">
                        <a16:creationId xmlns:a16="http://schemas.microsoft.com/office/drawing/2014/main" id="{8A3A2F44-6754-4CAD-B277-CE93DB1F3EE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289755" y="4119716"/>
                    <a:ext cx="0" cy="3441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71E85BA-22FD-4594-879C-AC70B63B75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289755" y="3452848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7CB56D7-A486-4D6C-9FA3-269FFB0F15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298405" y="3462355"/>
                  <a:ext cx="1426631" cy="524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5161F604-1B67-421A-BBE0-A201009ED13E}"/>
                  </a:ext>
                </a:extLst>
              </p:cNvPr>
              <p:cNvCxnSpPr/>
              <p:nvPr/>
            </p:nvCxnSpPr>
            <p:spPr>
              <a:xfrm flipV="1">
                <a:off x="2623178" y="4024377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27ADF2B3-A8CE-4787-B847-EEFEA167D47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15038" y="3997958"/>
                <a:ext cx="347161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2650E905-7A49-4B61-B880-7447B7627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8247" y="3976636"/>
                <a:ext cx="675611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g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m</a:t>
                </a:r>
                <a:r>
                  <a:rPr lang="en-US" sz="2000" dirty="0">
                    <a:solidFill>
                      <a:srgbClr val="FF0000"/>
                    </a:solidFill>
                  </a:rPr>
                  <a:t> V</a:t>
                </a:r>
                <a:r>
                  <a:rPr lang="el-GR" sz="2000" baseline="-25000" dirty="0">
                    <a:solidFill>
                      <a:srgbClr val="FF0000"/>
                    </a:solidFill>
                  </a:rPr>
                  <a:t>π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D278103C-9BEE-484F-B787-529AF89986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6273" y="3348071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base</a:t>
                </a:r>
              </a:p>
            </p:txBody>
          </p:sp>
          <p:sp>
            <p:nvSpPr>
              <p:cNvPr id="31" name="Content Placeholder 2">
                <a:extLst>
                  <a:ext uri="{FF2B5EF4-FFF2-40B4-BE49-F238E27FC236}">
                    <a16:creationId xmlns:a16="http://schemas.microsoft.com/office/drawing/2014/main" id="{485DCFB3-E3EB-4C14-A42B-BBD498B978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15795" y="5314079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emitter</a:t>
                </a:r>
              </a:p>
            </p:txBody>
          </p:sp>
          <p:sp>
            <p:nvSpPr>
              <p:cNvPr id="32" name="Content Placeholder 2">
                <a:extLst>
                  <a:ext uri="{FF2B5EF4-FFF2-40B4-BE49-F238E27FC236}">
                    <a16:creationId xmlns:a16="http://schemas.microsoft.com/office/drawing/2014/main" id="{09DCDB75-6B0C-4AED-A1A3-7ECCF93F86B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10842" y="3019341"/>
                <a:ext cx="1157567" cy="4067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collector</a:t>
                </a:r>
              </a:p>
            </p:txBody>
          </p:sp>
          <p:sp>
            <p:nvSpPr>
              <p:cNvPr id="33" name="Content Placeholder 2">
                <a:extLst>
                  <a:ext uri="{FF2B5EF4-FFF2-40B4-BE49-F238E27FC236}">
                    <a16:creationId xmlns:a16="http://schemas.microsoft.com/office/drawing/2014/main" id="{CC1C6754-4CE8-43D7-9AF9-33E694D2D25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31182" y="2757869"/>
                <a:ext cx="1293340" cy="523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 err="1"/>
                  <a:t>pnp</a:t>
                </a:r>
                <a:r>
                  <a:rPr lang="en-US" sz="2400" b="1" dirty="0"/>
                  <a:t> BJT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BB63FB3-2F55-462A-8AE9-930C8F4B6D06}"/>
                </a:ext>
              </a:extLst>
            </p:cNvPr>
            <p:cNvGrpSpPr/>
            <p:nvPr/>
          </p:nvGrpSpPr>
          <p:grpSpPr>
            <a:xfrm rot="5400000">
              <a:off x="1760915" y="4029189"/>
              <a:ext cx="802919" cy="297702"/>
              <a:chOff x="3093110" y="2744654"/>
              <a:chExt cx="773752" cy="297702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ED53D198-18E4-46C4-A620-56C7C5955551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BD6FF39A-EACA-4049-A8DB-2CEDC0C59C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D1EB7AFC-EE3F-4EFD-ADA5-2253CDA6FA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072E722C-4326-4EAA-9909-D48D589EC3C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A84D90F5-415F-477F-B053-DD267D3494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B0E10F3-93DB-4D2A-B83F-D1EB5D97B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AC8222E4-D87A-4623-AD50-923B89695A5F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27833685-E492-4334-842E-126DEC2559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E9D40ED6-5A13-4EE8-8C17-A89163795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DD8D9D08-FEB9-4E73-A5F5-293562C255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28B73AF-8414-4AC2-89D0-E85A2CFB8330}"/>
                </a:ext>
              </a:extLst>
            </p:cNvPr>
            <p:cNvGrpSpPr/>
            <p:nvPr/>
          </p:nvGrpSpPr>
          <p:grpSpPr>
            <a:xfrm>
              <a:off x="4597761" y="3362819"/>
              <a:ext cx="297702" cy="1770946"/>
              <a:chOff x="4597761" y="3362819"/>
              <a:chExt cx="297702" cy="1770946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D76741F8-F00A-437F-8D52-B7D1C0190E1D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5CE57F3E-9B54-4B88-A014-D0B4BDFA8443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C887569C-73D2-4309-A33C-A47EA1C54B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>
                    <a:extLst>
                      <a:ext uri="{FF2B5EF4-FFF2-40B4-BE49-F238E27FC236}">
                        <a16:creationId xmlns:a16="http://schemas.microsoft.com/office/drawing/2014/main" id="{61AD6702-AA0B-4DF1-8BF6-9A91F84A49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A0033002-4992-4FE5-8AB3-036C70EA2F8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994F63EE-1E59-4C10-95FE-FE1C3044D3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>
                    <a:extLst>
                      <a:ext uri="{FF2B5EF4-FFF2-40B4-BE49-F238E27FC236}">
                        <a16:creationId xmlns:a16="http://schemas.microsoft.com/office/drawing/2014/main" id="{729FAF91-DBE5-4BC3-AA17-E639038EF2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69FB11B3-EA75-44EA-89E0-3647627495D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86" name="Straight Connector 85">
                    <a:extLst>
                      <a:ext uri="{FF2B5EF4-FFF2-40B4-BE49-F238E27FC236}">
                        <a16:creationId xmlns:a16="http://schemas.microsoft.com/office/drawing/2014/main" id="{E7039430-89CF-4DF8-B437-933E5E813C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31F944B-762F-4050-A313-F773E79388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E5BDDFB0-CFD5-4EC2-BFB6-EF5E7D8F01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DDB0BB86-A555-4DEB-9880-01F5555516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7" y="3362819"/>
                <a:ext cx="7100" cy="4345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B6BA5F0F-F265-4692-AFF8-6BA7A5C3B8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6860" y="4609812"/>
                <a:ext cx="0" cy="5239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Content Placeholder 2">
              <a:extLst>
                <a:ext uri="{FF2B5EF4-FFF2-40B4-BE49-F238E27FC236}">
                  <a16:creationId xmlns:a16="http://schemas.microsoft.com/office/drawing/2014/main" id="{781ED4B3-1024-44D1-8599-EA9D33C5D9C9}"/>
                </a:ext>
              </a:extLst>
            </p:cNvPr>
            <p:cNvSpPr txBox="1">
              <a:spLocks/>
            </p:cNvSpPr>
            <p:nvPr/>
          </p:nvSpPr>
          <p:spPr>
            <a:xfrm>
              <a:off x="2236508" y="402409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r</a:t>
              </a:r>
              <a:r>
                <a:rPr lang="el-GR" sz="2000" baseline="-25000" dirty="0"/>
                <a:t>π</a:t>
              </a:r>
              <a:endParaRPr lang="en-US" sz="2000" baseline="-25000" dirty="0"/>
            </a:p>
          </p:txBody>
        </p:sp>
        <p:sp>
          <p:nvSpPr>
            <p:cNvPr id="97" name="Content Placeholder 2">
              <a:extLst>
                <a:ext uri="{FF2B5EF4-FFF2-40B4-BE49-F238E27FC236}">
                  <a16:creationId xmlns:a16="http://schemas.microsoft.com/office/drawing/2014/main" id="{D4B73F8C-B855-4A0B-A334-19CEDB530856}"/>
                </a:ext>
              </a:extLst>
            </p:cNvPr>
            <p:cNvSpPr txBox="1">
              <a:spLocks/>
            </p:cNvSpPr>
            <p:nvPr/>
          </p:nvSpPr>
          <p:spPr>
            <a:xfrm>
              <a:off x="4908329" y="4061383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/>
                <a:t>r</a:t>
              </a:r>
              <a:r>
                <a:rPr lang="en-US" sz="2000" baseline="-25000" dirty="0" err="1"/>
                <a:t>o</a:t>
              </a:r>
              <a:endParaRPr lang="en-US" sz="2000" baseline="-250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91ECABC-6CC9-40EB-9700-CB6E5C2A4431}"/>
              </a:ext>
            </a:extLst>
          </p:cNvPr>
          <p:cNvGrpSpPr/>
          <p:nvPr/>
        </p:nvGrpSpPr>
        <p:grpSpPr>
          <a:xfrm>
            <a:off x="6101324" y="2834041"/>
            <a:ext cx="5174467" cy="2869501"/>
            <a:chOff x="6101324" y="2834041"/>
            <a:chExt cx="5174467" cy="2869501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E0F3CFD-4B8A-49F4-AA9C-1C5A31F1EBCE}"/>
                </a:ext>
              </a:extLst>
            </p:cNvPr>
            <p:cNvGrpSpPr/>
            <p:nvPr/>
          </p:nvGrpSpPr>
          <p:grpSpPr>
            <a:xfrm>
              <a:off x="6101324" y="2834041"/>
              <a:ext cx="4915367" cy="2869501"/>
              <a:chOff x="6101324" y="2834041"/>
              <a:chExt cx="4915367" cy="2869501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A7E1C351-3847-4745-82E6-60C5A0ED60D4}"/>
                  </a:ext>
                </a:extLst>
              </p:cNvPr>
              <p:cNvGrpSpPr/>
              <p:nvPr/>
            </p:nvGrpSpPr>
            <p:grpSpPr>
              <a:xfrm>
                <a:off x="6973349" y="3443748"/>
                <a:ext cx="4043342" cy="1751870"/>
                <a:chOff x="2959510" y="3452848"/>
                <a:chExt cx="4043342" cy="1751870"/>
              </a:xfrm>
            </p:grpSpPr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id="{8622094A-221A-42AB-AC59-9F7EFF4D899A}"/>
                    </a:ext>
                  </a:extLst>
                </p:cNvPr>
                <p:cNvGrpSpPr/>
                <p:nvPr/>
              </p:nvGrpSpPr>
              <p:grpSpPr>
                <a:xfrm>
                  <a:off x="2959510" y="3544094"/>
                  <a:ext cx="3838517" cy="1660624"/>
                  <a:chOff x="2959510" y="3544094"/>
                  <a:chExt cx="3838517" cy="1660624"/>
                </a:xfrm>
              </p:grpSpPr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147B7D3A-C26B-4088-B1C4-0C1D7F2A1899}"/>
                      </a:ext>
                    </a:extLst>
                  </p:cNvPr>
                  <p:cNvGrpSpPr/>
                  <p:nvPr/>
                </p:nvGrpSpPr>
                <p:grpSpPr>
                  <a:xfrm>
                    <a:off x="2959510" y="3544094"/>
                    <a:ext cx="3838517" cy="1660624"/>
                    <a:chOff x="2959510" y="3544094"/>
                    <a:chExt cx="3838517" cy="1660624"/>
                  </a:xfrm>
                </p:grpSpPr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F9C33EBE-2457-4B31-98AC-372534FFD67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921892" y="3544094"/>
                      <a:ext cx="12235" cy="1658895"/>
                      <a:chOff x="3921892" y="3544094"/>
                      <a:chExt cx="12235" cy="1658895"/>
                    </a:xfrm>
                  </p:grpSpPr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0FE49563-6D50-440B-801F-1E0870FCD27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921892" y="4754233"/>
                        <a:ext cx="1178" cy="4487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" name="Straight Connector 46">
                        <a:extLst>
                          <a:ext uri="{FF2B5EF4-FFF2-40B4-BE49-F238E27FC236}">
                            <a16:creationId xmlns:a16="http://schemas.microsoft.com/office/drawing/2014/main" id="{26DDF08D-6E41-4418-B895-DCA1858EFC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934127" y="3544094"/>
                        <a:ext cx="0" cy="43551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F1DCB0DD-263C-41B3-BFB0-2F02B37A701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959510" y="3559277"/>
                      <a:ext cx="96356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18BFF7F2-78D3-40B6-8886-41F948D1CB7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959511" y="5202989"/>
                      <a:ext cx="3838516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3" name="Diamond 42">
                      <a:extLst>
                        <a:ext uri="{FF2B5EF4-FFF2-40B4-BE49-F238E27FC236}">
                          <a16:creationId xmlns:a16="http://schemas.microsoft.com/office/drawing/2014/main" id="{BB2C501D-AB59-4739-A485-C9D0973EE0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36EDE074-15ED-4C97-A99A-E30D4B67CF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4881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9" name="Straight Arrow Connector 38">
                    <a:extLst>
                      <a:ext uri="{FF2B5EF4-FFF2-40B4-BE49-F238E27FC236}">
                        <a16:creationId xmlns:a16="http://schemas.microsoft.com/office/drawing/2014/main" id="{13D79F31-5F83-48EF-B083-EFC4240F6A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2BFD3D16-42D1-4162-928E-2E9C41F8BC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289755" y="3452848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B1F7A3AB-E6F6-46FD-AC58-1962C32B0C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5298405" y="3467596"/>
                  <a:ext cx="1704447" cy="77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C736F48D-E0BF-427D-8FD0-4DCB94F782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38704" y="4043278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Content Placeholder 2">
                <a:extLst>
                  <a:ext uri="{FF2B5EF4-FFF2-40B4-BE49-F238E27FC236}">
                    <a16:creationId xmlns:a16="http://schemas.microsoft.com/office/drawing/2014/main" id="{1015CABF-0927-4166-8DC0-3E27AF75C9C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15052" y="4012706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52" name="Content Placeholder 2">
                <a:extLst>
                  <a:ext uri="{FF2B5EF4-FFF2-40B4-BE49-F238E27FC236}">
                    <a16:creationId xmlns:a16="http://schemas.microsoft.com/office/drawing/2014/main" id="{D8E71A73-47C2-4145-A79B-242267178C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564240" y="4053518"/>
                <a:ext cx="771444" cy="4537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g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m</a:t>
                </a:r>
                <a:r>
                  <a:rPr lang="en-US" sz="2000" dirty="0">
                    <a:solidFill>
                      <a:srgbClr val="FF0000"/>
                    </a:solidFill>
                  </a:rPr>
                  <a:t> V</a:t>
                </a:r>
                <a:r>
                  <a:rPr lang="el-GR" sz="2000" baseline="-25000" dirty="0">
                    <a:solidFill>
                      <a:srgbClr val="FF0000"/>
                    </a:solidFill>
                  </a:rPr>
                  <a:t>π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3" name="Content Placeholder 2">
                <a:extLst>
                  <a:ext uri="{FF2B5EF4-FFF2-40B4-BE49-F238E27FC236}">
                    <a16:creationId xmlns:a16="http://schemas.microsoft.com/office/drawing/2014/main" id="{154F800F-2931-440D-9954-829E502786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01324" y="3362819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base</a:t>
                </a:r>
              </a:p>
            </p:txBody>
          </p:sp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E7A82FA9-CC98-4267-A518-72B6D3A58EC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30846" y="5328827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emitter</a:t>
                </a:r>
              </a:p>
            </p:txBody>
          </p:sp>
          <p:sp>
            <p:nvSpPr>
              <p:cNvPr id="55" name="Content Placeholder 2">
                <a:extLst>
                  <a:ext uri="{FF2B5EF4-FFF2-40B4-BE49-F238E27FC236}">
                    <a16:creationId xmlns:a16="http://schemas.microsoft.com/office/drawing/2014/main" id="{BD0C9BAB-1B27-4574-ADD7-4084C8E3BE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39427" y="2955445"/>
                <a:ext cx="1157567" cy="4067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collector</a:t>
                </a:r>
              </a:p>
            </p:txBody>
          </p:sp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17F1AC67-9944-44C3-82CB-CA7BC24539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10254" y="2834041"/>
                <a:ext cx="1293340" cy="523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 err="1"/>
                  <a:t>npn</a:t>
                </a:r>
                <a:r>
                  <a:rPr lang="en-US" sz="2400" b="1" dirty="0"/>
                  <a:t> BJT</a:t>
                </a:r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990246BA-B77F-4041-87B1-44959A89EDF0}"/>
                </a:ext>
              </a:extLst>
            </p:cNvPr>
            <p:cNvGrpSpPr/>
            <p:nvPr/>
          </p:nvGrpSpPr>
          <p:grpSpPr>
            <a:xfrm rot="5400000">
              <a:off x="7542625" y="4223121"/>
              <a:ext cx="802919" cy="297702"/>
              <a:chOff x="3093110" y="2744654"/>
              <a:chExt cx="773752" cy="297702"/>
            </a:xfrm>
          </p:grpSpPr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5086539A-36B9-4CF0-A884-67D0B2842F22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7D95489E-96A0-4EC5-ACDC-25FF70D4EC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60004732-8A2F-417D-A393-CB623C5E5F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0DA7CF25-5C1A-4951-B5EB-385D7E469AEA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5AB6A6-CAEB-4C52-A34C-6DFC4DA54D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0AEA0052-56C0-4E0E-AFF8-B85393E4AD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79906D69-E588-4308-A7BE-399E5F5C2F06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A636FC98-5E35-496E-8C68-CABAD41B30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3468858B-EDBE-4486-824E-21D86E42CD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2DDB900F-04E7-49AA-A6F6-4BD6E605BE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Content Placeholder 2">
              <a:extLst>
                <a:ext uri="{FF2B5EF4-FFF2-40B4-BE49-F238E27FC236}">
                  <a16:creationId xmlns:a16="http://schemas.microsoft.com/office/drawing/2014/main" id="{9AEF6706-4840-465E-B0FB-E4AB9A7C774F}"/>
                </a:ext>
              </a:extLst>
            </p:cNvPr>
            <p:cNvSpPr txBox="1">
              <a:spLocks/>
            </p:cNvSpPr>
            <p:nvPr/>
          </p:nvSpPr>
          <p:spPr>
            <a:xfrm>
              <a:off x="8113148" y="411061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r</a:t>
              </a:r>
              <a:r>
                <a:rPr lang="el-GR" sz="2000" baseline="-25000" dirty="0"/>
                <a:t>π</a:t>
              </a:r>
              <a:endParaRPr lang="en-US" sz="2000" baseline="-25000" dirty="0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CE32FD45-4252-4F71-9EA0-A8D3714CE8B7}"/>
                </a:ext>
              </a:extLst>
            </p:cNvPr>
            <p:cNvGrpSpPr/>
            <p:nvPr/>
          </p:nvGrpSpPr>
          <p:grpSpPr>
            <a:xfrm>
              <a:off x="10348143" y="3457139"/>
              <a:ext cx="297702" cy="1770946"/>
              <a:chOff x="4597761" y="3362819"/>
              <a:chExt cx="297702" cy="1770946"/>
            </a:xfrm>
          </p:grpSpPr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DD8E9961-604E-4887-92BF-D9FA611160F2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4481E359-19C3-4534-8B14-B01118A7F7D4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10" name="Straight Connector 109">
                    <a:extLst>
                      <a:ext uri="{FF2B5EF4-FFF2-40B4-BE49-F238E27FC236}">
                        <a16:creationId xmlns:a16="http://schemas.microsoft.com/office/drawing/2014/main" id="{0BF6CC65-143A-4635-A917-3E6136CAC3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09ECBE04-8622-4440-B8DF-5DC58EF446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B5C7824E-CB29-44E5-AE85-CD9D966050B9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8" name="Straight Connector 107">
                    <a:extLst>
                      <a:ext uri="{FF2B5EF4-FFF2-40B4-BE49-F238E27FC236}">
                        <a16:creationId xmlns:a16="http://schemas.microsoft.com/office/drawing/2014/main" id="{562A1304-7940-4110-8AB6-957B72BB31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414344A1-30C4-4002-B05C-FC5DCD3301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4" name="Group 103">
                  <a:extLst>
                    <a:ext uri="{FF2B5EF4-FFF2-40B4-BE49-F238E27FC236}">
                      <a16:creationId xmlns:a16="http://schemas.microsoft.com/office/drawing/2014/main" id="{B3B05D8B-A544-4462-9C48-DC03CE2DADD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6" name="Straight Connector 105">
                    <a:extLst>
                      <a:ext uri="{FF2B5EF4-FFF2-40B4-BE49-F238E27FC236}">
                        <a16:creationId xmlns:a16="http://schemas.microsoft.com/office/drawing/2014/main" id="{42519174-73CA-4130-A835-7D764DA9E9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2B8DE944-DD4C-4B19-9445-F435807AC1A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14D2D372-67E0-4DFA-9EA6-4D43F57547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A4FF6862-BD25-4D9A-8CD7-A18BCD3F19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7" y="3362819"/>
                <a:ext cx="7100" cy="4345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B7B9C6A3-EEE4-447E-BF84-266260C962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6860" y="4609812"/>
                <a:ext cx="0" cy="5239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Content Placeholder 2">
              <a:extLst>
                <a:ext uri="{FF2B5EF4-FFF2-40B4-BE49-F238E27FC236}">
                  <a16:creationId xmlns:a16="http://schemas.microsoft.com/office/drawing/2014/main" id="{CB9553FB-F876-4A8F-9065-8D70FAFE782D}"/>
                </a:ext>
              </a:extLst>
            </p:cNvPr>
            <p:cNvSpPr txBox="1">
              <a:spLocks/>
            </p:cNvSpPr>
            <p:nvPr/>
          </p:nvSpPr>
          <p:spPr>
            <a:xfrm>
              <a:off x="10713592" y="4104404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/>
                <a:t>r</a:t>
              </a:r>
              <a:r>
                <a:rPr lang="en-US" sz="2000" baseline="-25000" dirty="0" err="1"/>
                <a:t>o</a:t>
              </a:r>
              <a:endParaRPr lang="en-US" sz="2000" baseline="-25000" dirty="0"/>
            </a:p>
          </p:txBody>
        </p:sp>
      </p:grp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708914D0-5CEA-4267-AB83-392F3F227E0A}"/>
              </a:ext>
            </a:extLst>
          </p:cNvPr>
          <p:cNvSpPr txBox="1">
            <a:spLocks/>
          </p:cNvSpPr>
          <p:nvPr/>
        </p:nvSpPr>
        <p:spPr>
          <a:xfrm>
            <a:off x="6944890" y="6113521"/>
            <a:ext cx="1730457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r</a:t>
            </a:r>
            <a:r>
              <a:rPr lang="en-US" sz="2000" baseline="-25000" dirty="0" err="1"/>
              <a:t>o</a:t>
            </a:r>
            <a:r>
              <a:rPr lang="en-US" sz="2000" dirty="0"/>
              <a:t>= V</a:t>
            </a:r>
            <a:r>
              <a:rPr lang="en-US" sz="2000" baseline="-25000" dirty="0"/>
              <a:t>A</a:t>
            </a:r>
            <a:r>
              <a:rPr lang="el-GR" sz="2000" baseline="-25000" dirty="0"/>
              <a:t> </a:t>
            </a:r>
            <a:r>
              <a:rPr lang="en-US" sz="2000" dirty="0"/>
              <a:t>/ I</a:t>
            </a:r>
            <a:r>
              <a:rPr lang="en-US" sz="2000" baseline="-25000" dirty="0"/>
              <a:t>CQ</a:t>
            </a:r>
            <a:endParaRPr lang="en-US" sz="2000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2897514D-EE3F-4A01-AFDD-69EC3694203C}"/>
              </a:ext>
            </a:extLst>
          </p:cNvPr>
          <p:cNvSpPr/>
          <p:nvPr/>
        </p:nvSpPr>
        <p:spPr>
          <a:xfrm>
            <a:off x="6927192" y="6086781"/>
            <a:ext cx="1185956" cy="478360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8D177514-BC21-4F25-8DC4-1257D0731F64}"/>
              </a:ext>
            </a:extLst>
          </p:cNvPr>
          <p:cNvSpPr txBox="1">
            <a:spLocks/>
          </p:cNvSpPr>
          <p:nvPr/>
        </p:nvSpPr>
        <p:spPr>
          <a:xfrm>
            <a:off x="2397160" y="3802322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V</a:t>
            </a:r>
            <a:r>
              <a:rPr lang="el-GR" sz="2000" baseline="-25000" dirty="0">
                <a:solidFill>
                  <a:srgbClr val="FF0000"/>
                </a:solidFill>
              </a:rPr>
              <a:t>π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16" name="Content Placeholder 2">
            <a:extLst>
              <a:ext uri="{FF2B5EF4-FFF2-40B4-BE49-F238E27FC236}">
                <a16:creationId xmlns:a16="http://schemas.microsoft.com/office/drawing/2014/main" id="{314214A2-CE65-4151-B90C-B485E593EED1}"/>
              </a:ext>
            </a:extLst>
          </p:cNvPr>
          <p:cNvSpPr txBox="1">
            <a:spLocks/>
          </p:cNvSpPr>
          <p:nvPr/>
        </p:nvSpPr>
        <p:spPr>
          <a:xfrm>
            <a:off x="2304715" y="4477698"/>
            <a:ext cx="288618" cy="3198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+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17" name="Content Placeholder 2">
            <a:extLst>
              <a:ext uri="{FF2B5EF4-FFF2-40B4-BE49-F238E27FC236}">
                <a16:creationId xmlns:a16="http://schemas.microsoft.com/office/drawing/2014/main" id="{4124450D-47BC-4030-B1F9-249BD9AE3485}"/>
              </a:ext>
            </a:extLst>
          </p:cNvPr>
          <p:cNvSpPr txBox="1">
            <a:spLocks/>
          </p:cNvSpPr>
          <p:nvPr/>
        </p:nvSpPr>
        <p:spPr>
          <a:xfrm>
            <a:off x="2277944" y="3483123"/>
            <a:ext cx="288618" cy="3198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-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18" name="Content Placeholder 2">
            <a:extLst>
              <a:ext uri="{FF2B5EF4-FFF2-40B4-BE49-F238E27FC236}">
                <a16:creationId xmlns:a16="http://schemas.microsoft.com/office/drawing/2014/main" id="{6671E3D4-CAF3-4B5E-9A0D-73DCC142969C}"/>
              </a:ext>
            </a:extLst>
          </p:cNvPr>
          <p:cNvSpPr txBox="1">
            <a:spLocks/>
          </p:cNvSpPr>
          <p:nvPr/>
        </p:nvSpPr>
        <p:spPr>
          <a:xfrm>
            <a:off x="8249096" y="3925136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V</a:t>
            </a:r>
            <a:r>
              <a:rPr lang="el-GR" sz="2000" baseline="-25000" dirty="0">
                <a:solidFill>
                  <a:srgbClr val="FF0000"/>
                </a:solidFill>
              </a:rPr>
              <a:t>π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9DC4B152-7B8F-44F0-BD0E-6E85A040774A}"/>
              </a:ext>
            </a:extLst>
          </p:cNvPr>
          <p:cNvSpPr txBox="1">
            <a:spLocks/>
          </p:cNvSpPr>
          <p:nvPr/>
        </p:nvSpPr>
        <p:spPr>
          <a:xfrm>
            <a:off x="8055601" y="3637248"/>
            <a:ext cx="288618" cy="3198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+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20" name="Content Placeholder 2">
            <a:extLst>
              <a:ext uri="{FF2B5EF4-FFF2-40B4-BE49-F238E27FC236}">
                <a16:creationId xmlns:a16="http://schemas.microsoft.com/office/drawing/2014/main" id="{62482B45-FF0B-4D9A-BAE2-F7EE9DB267D7}"/>
              </a:ext>
            </a:extLst>
          </p:cNvPr>
          <p:cNvSpPr txBox="1">
            <a:spLocks/>
          </p:cNvSpPr>
          <p:nvPr/>
        </p:nvSpPr>
        <p:spPr>
          <a:xfrm>
            <a:off x="8087047" y="4639124"/>
            <a:ext cx="288618" cy="3198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-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21" name="Content Placeholder 2">
            <a:extLst>
              <a:ext uri="{FF2B5EF4-FFF2-40B4-BE49-F238E27FC236}">
                <a16:creationId xmlns:a16="http://schemas.microsoft.com/office/drawing/2014/main" id="{52199031-A345-43E5-9904-799260E7B90E}"/>
              </a:ext>
            </a:extLst>
          </p:cNvPr>
          <p:cNvSpPr txBox="1">
            <a:spLocks/>
          </p:cNvSpPr>
          <p:nvPr/>
        </p:nvSpPr>
        <p:spPr>
          <a:xfrm>
            <a:off x="4953000" y="1780368"/>
            <a:ext cx="1293340" cy="584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g</a:t>
            </a:r>
            <a:r>
              <a:rPr lang="en-US" sz="2000" baseline="-25000" dirty="0">
                <a:solidFill>
                  <a:srgbClr val="FF0000"/>
                </a:solidFill>
              </a:rPr>
              <a:t>m</a:t>
            </a:r>
            <a:r>
              <a:rPr lang="en-US" sz="2000" dirty="0">
                <a:solidFill>
                  <a:srgbClr val="FF0000"/>
                </a:solidFill>
              </a:rPr>
              <a:t> r</a:t>
            </a:r>
            <a:r>
              <a:rPr lang="el-GR" sz="2000" baseline="-25000" dirty="0">
                <a:solidFill>
                  <a:srgbClr val="FF0000"/>
                </a:solidFill>
              </a:rPr>
              <a:t>π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l-GR" sz="2000" dirty="0">
                <a:solidFill>
                  <a:srgbClr val="FF0000"/>
                </a:solidFill>
              </a:rPr>
              <a:t>β</a:t>
            </a:r>
            <a:endParaRPr lang="en-US" sz="2000" dirty="0">
              <a:solidFill>
                <a:srgbClr val="FF000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D1C218E-EC32-4C8C-AA70-90E125F11696}"/>
              </a:ext>
            </a:extLst>
          </p:cNvPr>
          <p:cNvGrpSpPr/>
          <p:nvPr/>
        </p:nvGrpSpPr>
        <p:grpSpPr>
          <a:xfrm>
            <a:off x="1387358" y="3445659"/>
            <a:ext cx="365760" cy="1666280"/>
            <a:chOff x="1387358" y="3445659"/>
            <a:chExt cx="365760" cy="1666280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B80EE24B-D464-473A-A39C-32058646A2DB}"/>
                </a:ext>
              </a:extLst>
            </p:cNvPr>
            <p:cNvCxnSpPr>
              <a:cxnSpLocks/>
            </p:cNvCxnSpPr>
            <p:nvPr/>
          </p:nvCxnSpPr>
          <p:spPr>
            <a:xfrm>
              <a:off x="1570238" y="3445659"/>
              <a:ext cx="0" cy="868680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6A1C881C-9A8B-42C1-8711-68C5A9368D2D}"/>
                </a:ext>
              </a:extLst>
            </p:cNvPr>
            <p:cNvCxnSpPr>
              <a:cxnSpLocks/>
            </p:cNvCxnSpPr>
            <p:nvPr/>
          </p:nvCxnSpPr>
          <p:spPr>
            <a:xfrm>
              <a:off x="1570238" y="4471859"/>
              <a:ext cx="0" cy="640080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44147015-7A10-47B0-BA83-6B5E3A005AFF}"/>
                </a:ext>
              </a:extLst>
            </p:cNvPr>
            <p:cNvCxnSpPr/>
            <p:nvPr/>
          </p:nvCxnSpPr>
          <p:spPr>
            <a:xfrm flipH="1">
              <a:off x="1387358" y="4327542"/>
              <a:ext cx="365760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2D5E51FE-32FD-4D50-9BF2-5A6EEA6B5A52}"/>
                </a:ext>
              </a:extLst>
            </p:cNvPr>
            <p:cNvCxnSpPr/>
            <p:nvPr/>
          </p:nvCxnSpPr>
          <p:spPr>
            <a:xfrm flipH="1">
              <a:off x="1387358" y="4463692"/>
              <a:ext cx="365760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72933CDE-48E0-4624-B27F-8A3B712D2F4A}"/>
              </a:ext>
            </a:extLst>
          </p:cNvPr>
          <p:cNvGrpSpPr/>
          <p:nvPr/>
        </p:nvGrpSpPr>
        <p:grpSpPr>
          <a:xfrm rot="16200000">
            <a:off x="2650884" y="2773154"/>
            <a:ext cx="365760" cy="1367813"/>
            <a:chOff x="1387358" y="3744126"/>
            <a:chExt cx="365760" cy="1367813"/>
          </a:xfrm>
        </p:grpSpPr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2A3CA687-9573-494D-9BD7-25347E47931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1291889" y="4029233"/>
              <a:ext cx="570214" cy="0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899D4662-8742-4B8E-A6BB-06D2044619B4}"/>
                </a:ext>
              </a:extLst>
            </p:cNvPr>
            <p:cNvCxnSpPr>
              <a:cxnSpLocks/>
            </p:cNvCxnSpPr>
            <p:nvPr/>
          </p:nvCxnSpPr>
          <p:spPr>
            <a:xfrm>
              <a:off x="1570238" y="4471859"/>
              <a:ext cx="0" cy="640080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07166066-A773-48E7-B359-DCD89C689AF3}"/>
                </a:ext>
              </a:extLst>
            </p:cNvPr>
            <p:cNvCxnSpPr/>
            <p:nvPr/>
          </p:nvCxnSpPr>
          <p:spPr>
            <a:xfrm flipH="1">
              <a:off x="1387358" y="4327542"/>
              <a:ext cx="365760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3A68231F-B047-42A4-9551-B4736EDFDA1B}"/>
                </a:ext>
              </a:extLst>
            </p:cNvPr>
            <p:cNvCxnSpPr/>
            <p:nvPr/>
          </p:nvCxnSpPr>
          <p:spPr>
            <a:xfrm flipH="1">
              <a:off x="1387358" y="4463692"/>
              <a:ext cx="365760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052C8A78-511E-4055-9F6B-E0FDB97B92FE}"/>
              </a:ext>
            </a:extLst>
          </p:cNvPr>
          <p:cNvSpPr txBox="1">
            <a:spLocks/>
          </p:cNvSpPr>
          <p:nvPr/>
        </p:nvSpPr>
        <p:spPr>
          <a:xfrm>
            <a:off x="1802317" y="5777538"/>
            <a:ext cx="2106845" cy="3606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transconductance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04923738-586B-49F0-9AAA-49EFF9CCC84F}"/>
              </a:ext>
            </a:extLst>
          </p:cNvPr>
          <p:cNvCxnSpPr>
            <a:cxnSpLocks/>
          </p:cNvCxnSpPr>
          <p:nvPr/>
        </p:nvCxnSpPr>
        <p:spPr>
          <a:xfrm flipV="1">
            <a:off x="3611149" y="4497740"/>
            <a:ext cx="298013" cy="1260572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9048A615-E28C-4FDC-BD9B-D3EBC93079BD}"/>
              </a:ext>
            </a:extLst>
          </p:cNvPr>
          <p:cNvSpPr txBox="1">
            <a:spLocks/>
          </p:cNvSpPr>
          <p:nvPr/>
        </p:nvSpPr>
        <p:spPr>
          <a:xfrm>
            <a:off x="954737" y="1655351"/>
            <a:ext cx="3650119" cy="739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Intrinsic capacitance can be added for high frequency analysis</a:t>
            </a:r>
          </a:p>
        </p:txBody>
      </p: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210C0221-135F-4728-97CE-3A26598E4881}"/>
              </a:ext>
            </a:extLst>
          </p:cNvPr>
          <p:cNvCxnSpPr>
            <a:cxnSpLocks/>
          </p:cNvCxnSpPr>
          <p:nvPr/>
        </p:nvCxnSpPr>
        <p:spPr>
          <a:xfrm>
            <a:off x="1828853" y="2316890"/>
            <a:ext cx="480388" cy="968493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12A63684-6431-48C9-B510-C6D1AE9AC66B}"/>
              </a:ext>
            </a:extLst>
          </p:cNvPr>
          <p:cNvCxnSpPr>
            <a:cxnSpLocks/>
          </p:cNvCxnSpPr>
          <p:nvPr/>
        </p:nvCxnSpPr>
        <p:spPr>
          <a:xfrm>
            <a:off x="1424062" y="2256255"/>
            <a:ext cx="50670" cy="1567677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334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133" grpId="0" build="allAtOnce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41C25-150D-452E-AD01-755319558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E8C78-5B36-4431-B0D0-3B0D4C801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569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From Before: </a:t>
            </a:r>
            <a:br>
              <a:rPr lang="en-US" dirty="0"/>
            </a:br>
            <a:r>
              <a:rPr lang="en-US" dirty="0"/>
              <a:t>Common Emitter Amplifier Circuit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A339098-A18B-4704-8633-009D34130D2C}"/>
              </a:ext>
            </a:extLst>
          </p:cNvPr>
          <p:cNvGrpSpPr/>
          <p:nvPr/>
        </p:nvGrpSpPr>
        <p:grpSpPr>
          <a:xfrm>
            <a:off x="165219" y="1977194"/>
            <a:ext cx="6227713" cy="2986461"/>
            <a:chOff x="1018910" y="2732182"/>
            <a:chExt cx="6227713" cy="2986461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3D55C7ED-3534-4102-886B-5029AA96A03F}"/>
                </a:ext>
              </a:extLst>
            </p:cNvPr>
            <p:cNvGrpSpPr/>
            <p:nvPr/>
          </p:nvGrpSpPr>
          <p:grpSpPr>
            <a:xfrm>
              <a:off x="1018910" y="2732182"/>
              <a:ext cx="6227713" cy="2763402"/>
              <a:chOff x="529812" y="2668386"/>
              <a:chExt cx="6227713" cy="2763402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226945" y="352557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/>
                  <p:nvPr/>
                </p:nvSpPr>
                <p:spPr>
                  <a:xfrm>
                    <a:off x="2037558" y="3852080"/>
                    <a:ext cx="54111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37558" y="3852080"/>
                    <a:ext cx="541110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110168" y="3346038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0168" y="3346038"/>
                    <a:ext cx="64735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/>
                  <p:nvPr/>
                </p:nvSpPr>
                <p:spPr>
                  <a:xfrm>
                    <a:off x="3605823" y="3189094"/>
                    <a:ext cx="48308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05823" y="3189094"/>
                    <a:ext cx="483081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/>
                  <p:nvPr/>
                </p:nvSpPr>
                <p:spPr>
                  <a:xfrm>
                    <a:off x="1109304" y="398956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09304" y="3989568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5349644" y="2950824"/>
                    <a:ext cx="50058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49644" y="2950824"/>
                    <a:ext cx="500585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529812" y="3781561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9812" y="3781561"/>
                    <a:ext cx="573298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4482702" y="5030751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251EB08D-A4C9-48A7-A0D5-B704C19D0454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4471"/>
                <a:chOff x="1495046" y="2668386"/>
                <a:chExt cx="3734917" cy="2364471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2C22FBDC-0B74-40BF-8A05-267DA1D55369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92411F75-780B-4FF4-8F5B-D1057DF7009D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89B70155-E860-4D0C-877F-12C7C1D62DC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B5E8588B-25D4-42C2-A371-FFD474860E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80878921-5277-4FC5-8234-DB0B6F5263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Arrow Connector 7">
                      <a:extLst>
                        <a:ext uri="{FF2B5EF4-FFF2-40B4-BE49-F238E27FC236}">
                          <a16:creationId xmlns:a16="http://schemas.microsoft.com/office/drawing/2014/main" id="{F5755409-D6F5-4821-A344-CFA0D2A381A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E25465C7-BDF3-4ECB-8841-6C099691FF1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5C216F7A-E136-4D2A-BB07-2786DD4417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EDDA74E1-F3E0-4FEC-B607-EE23F83A0F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7706AD0C-D5E1-4F17-8210-0228DEBDCA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C4D40C0F-805D-4811-B82B-7A971BCAC6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08830" y="2689465"/>
                  <a:ext cx="4058" cy="11422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859EB0A9-BE3F-442B-940B-2CC2AE4112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63" y="4849977"/>
                  <a:ext cx="0" cy="18288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52" y="3888925"/>
                  <a:ext cx="82541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C35AC96F-8ACB-4242-971B-33F2B4BB7FA8}"/>
                  </a:ext>
                </a:extLst>
              </p:cNvPr>
              <p:cNvGrpSpPr/>
              <p:nvPr/>
            </p:nvGrpSpPr>
            <p:grpSpPr>
              <a:xfrm flipV="1">
                <a:off x="1326070" y="3833467"/>
                <a:ext cx="373658" cy="217606"/>
                <a:chOff x="1360627" y="3631962"/>
                <a:chExt cx="373658" cy="217606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5205B488-B5D6-4174-A23C-E235D808BFC1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0F026405-EC34-4123-9EFE-43FBC7D4AD6F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6E1C9834-C081-4B70-9F52-F85302B67A5D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CA8D76F7-A340-446A-9408-5FA8FD1E9D1A}"/>
                    </a:ext>
                  </a:extLst>
                </p:cNvPr>
                <p:cNvGrpSpPr/>
                <p:nvPr/>
              </p:nvGrpSpPr>
              <p:grpSpPr>
                <a:xfrm>
                  <a:off x="1368525" y="3777633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E844EFFE-542F-4327-B68F-20BA2195C3F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ECB3E447-F5BD-4F13-9C10-9C4F7EF2B2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5A750D59-8F31-4944-BD75-D28A27247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12888" y="4051066"/>
                <a:ext cx="0" cy="9823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5F042DBD-36AF-48BB-ADF1-65D9F9D7828F}"/>
                  </a:ext>
                </a:extLst>
              </p:cNvPr>
              <p:cNvGrpSpPr/>
              <p:nvPr/>
            </p:nvGrpSpPr>
            <p:grpSpPr>
              <a:xfrm flipV="1">
                <a:off x="2573134" y="4635681"/>
                <a:ext cx="373658" cy="217606"/>
                <a:chOff x="1360627" y="3631962"/>
                <a:chExt cx="373658" cy="217606"/>
              </a:xfrm>
            </p:grpSpPr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id="{78E33141-A7ED-4E5E-B934-936B7C6E97DA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B3A47901-6533-4BFF-9DEA-C6549F8E14D2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D9143515-A1B1-42C5-A0CE-AF89F0B5B15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16E616B2-4080-4796-AFC6-B4BBE1AD68BE}"/>
                    </a:ext>
                  </a:extLst>
                </p:cNvPr>
                <p:cNvGrpSpPr/>
                <p:nvPr/>
              </p:nvGrpSpPr>
              <p:grpSpPr>
                <a:xfrm>
                  <a:off x="1368525" y="3777633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98C1F390-B63B-4879-B700-2BDBE01E80AC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C8A17300-E257-4CDC-8509-CB11BDCDE808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4299822" y="5303520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id="{E74B5087-5E80-4459-B931-8ECC3EF4234D}"/>
                      </a:ext>
                    </a:extLst>
                  </p:cNvPr>
                  <p:cNvSpPr/>
                  <p:nvPr/>
                </p:nvSpPr>
                <p:spPr>
                  <a:xfrm>
                    <a:off x="2247956" y="473056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id="{E74B5087-5E80-4459-B931-8ECC3EF4234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47956" y="4730566"/>
                    <a:ext cx="410690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/>
                  <p:nvPr/>
                </p:nvSpPr>
                <p:spPr>
                  <a:xfrm>
                    <a:off x="1140715" y="3550714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40715" y="3550714"/>
                    <a:ext cx="410690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id="{AC2F28A7-CB3E-4864-B8ED-9D6461BB3EB6}"/>
                      </a:ext>
                    </a:extLst>
                  </p:cNvPr>
                  <p:cNvSpPr/>
                  <p:nvPr/>
                </p:nvSpPr>
                <p:spPr>
                  <a:xfrm>
                    <a:off x="2243784" y="4372389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id="{AC2F28A7-CB3E-4864-B8ED-9D6461BB3EB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43784" y="4372389"/>
                    <a:ext cx="410690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2573134" y="403569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9156AAF-E826-413E-88B2-0024315D5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4409284"/>
                <a:ext cx="0" cy="228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323" y="3892762"/>
                <a:ext cx="0" cy="1469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2552347" y="409930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52347" y="4099300"/>
                    <a:ext cx="410690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2549627" y="394727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49627" y="3947270"/>
                    <a:ext cx="410690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60FB8F73-7131-477C-AA93-A100A3DC6B9B}"/>
                    </a:ext>
                  </a:extLst>
                </p:cNvPr>
                <p:cNvSpPr/>
                <p:nvPr/>
              </p:nvSpPr>
              <p:spPr>
                <a:xfrm>
                  <a:off x="2535777" y="4547751"/>
                  <a:ext cx="56720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60FB8F73-7131-477C-AA93-A100A3DC6B9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5777" y="4547751"/>
                  <a:ext cx="567207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C5816396-EE39-4F2A-997A-45BA5F89E7D0}"/>
                </a:ext>
              </a:extLst>
            </p:cNvPr>
            <p:cNvSpPr txBox="1">
              <a:spLocks/>
            </p:cNvSpPr>
            <p:nvPr/>
          </p:nvSpPr>
          <p:spPr>
            <a:xfrm>
              <a:off x="1408728" y="5349311"/>
              <a:ext cx="957915" cy="36933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DC bias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B2B51994-F78C-4ADA-BADA-D478B12E4B4C}"/>
                </a:ext>
              </a:extLst>
            </p:cNvPr>
            <p:cNvCxnSpPr/>
            <p:nvPr/>
          </p:nvCxnSpPr>
          <p:spPr>
            <a:xfrm flipV="1">
              <a:off x="2116286" y="4944455"/>
              <a:ext cx="616596" cy="412059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Content Placeholder 2">
              <a:extLst>
                <a:ext uri="{FF2B5EF4-FFF2-40B4-BE49-F238E27FC236}">
                  <a16:creationId xmlns:a16="http://schemas.microsoft.com/office/drawing/2014/main" id="{BC73A931-2A14-4A21-A69B-FDC98376CDB5}"/>
                </a:ext>
              </a:extLst>
            </p:cNvPr>
            <p:cNvSpPr txBox="1">
              <a:spLocks/>
            </p:cNvSpPr>
            <p:nvPr/>
          </p:nvSpPr>
          <p:spPr>
            <a:xfrm>
              <a:off x="2483560" y="3328600"/>
              <a:ext cx="976147" cy="2758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AC signal</a:t>
              </a: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D72CE24D-55EF-4718-BFB8-37B2BA037289}"/>
                </a:ext>
              </a:extLst>
            </p:cNvPr>
            <p:cNvCxnSpPr>
              <a:cxnSpLocks/>
            </p:cNvCxnSpPr>
            <p:nvPr/>
          </p:nvCxnSpPr>
          <p:spPr>
            <a:xfrm>
              <a:off x="2888906" y="3616800"/>
              <a:ext cx="151499" cy="354138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E026F25-314D-4054-BD6C-29CAFA45832B}"/>
              </a:ext>
            </a:extLst>
          </p:cNvPr>
          <p:cNvGrpSpPr/>
          <p:nvPr/>
        </p:nvGrpSpPr>
        <p:grpSpPr>
          <a:xfrm>
            <a:off x="7582928" y="2521545"/>
            <a:ext cx="3107550" cy="568824"/>
            <a:chOff x="6719899" y="3178771"/>
            <a:chExt cx="3107550" cy="568824"/>
          </a:xfrm>
        </p:grpSpPr>
        <p:sp>
          <p:nvSpPr>
            <p:cNvPr id="103" name="Content Placeholder 2">
              <a:extLst>
                <a:ext uri="{FF2B5EF4-FFF2-40B4-BE49-F238E27FC236}">
                  <a16:creationId xmlns:a16="http://schemas.microsoft.com/office/drawing/2014/main" id="{A38C0F17-304C-4DD7-87F2-9C64CF01B303}"/>
                </a:ext>
              </a:extLst>
            </p:cNvPr>
            <p:cNvSpPr txBox="1">
              <a:spLocks/>
            </p:cNvSpPr>
            <p:nvPr/>
          </p:nvSpPr>
          <p:spPr>
            <a:xfrm>
              <a:off x="6719899" y="3178771"/>
              <a:ext cx="3107550" cy="56186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A</a:t>
              </a:r>
              <a:r>
                <a:rPr lang="en-US" sz="2400" baseline="-25000" dirty="0"/>
                <a:t>V</a:t>
              </a:r>
              <a:r>
                <a:rPr lang="en-US" sz="2400" dirty="0"/>
                <a:t> =    </a:t>
              </a:r>
              <a:r>
                <a:rPr lang="en-US" sz="2400" b="1" dirty="0">
                  <a:solidFill>
                    <a:srgbClr val="7030A0"/>
                  </a:solidFill>
                </a:rPr>
                <a:t>R</a:t>
              </a:r>
              <a:r>
                <a:rPr lang="en-US" sz="2400" b="1" baseline="-25000" dirty="0">
                  <a:solidFill>
                    <a:srgbClr val="7030A0"/>
                  </a:solidFill>
                </a:rPr>
                <a:t>C</a:t>
              </a:r>
              <a:r>
                <a:rPr lang="en-US" sz="2400" b="1" dirty="0">
                  <a:solidFill>
                    <a:srgbClr val="7030A0"/>
                  </a:solidFill>
                </a:rPr>
                <a:t> </a:t>
              </a:r>
              <a:r>
                <a:rPr lang="el-GR" sz="2400" b="1" dirty="0">
                  <a:solidFill>
                    <a:srgbClr val="7030A0"/>
                  </a:solidFill>
                </a:rPr>
                <a:t>β </a:t>
              </a:r>
              <a:r>
                <a:rPr lang="en-US" sz="2400" b="1" dirty="0">
                  <a:solidFill>
                    <a:srgbClr val="7030A0"/>
                  </a:solidFill>
                </a:rPr>
                <a:t> / R</a:t>
              </a:r>
              <a:r>
                <a:rPr lang="en-US" sz="2400" b="1" baseline="-25000" dirty="0">
                  <a:solidFill>
                    <a:srgbClr val="7030A0"/>
                  </a:solidFill>
                </a:rPr>
                <a:t>1</a:t>
              </a:r>
              <a:r>
                <a:rPr lang="en-US" sz="2400" b="1" dirty="0">
                  <a:solidFill>
                    <a:srgbClr val="7030A0"/>
                  </a:solidFill>
                </a:rPr>
                <a:t> </a:t>
              </a:r>
            </a:p>
          </p:txBody>
        </p:sp>
        <p:sp>
          <p:nvSpPr>
            <p:cNvPr id="108" name="Content Placeholder 2">
              <a:extLst>
                <a:ext uri="{FF2B5EF4-FFF2-40B4-BE49-F238E27FC236}">
                  <a16:creationId xmlns:a16="http://schemas.microsoft.com/office/drawing/2014/main" id="{76BC541F-AF40-4C17-91F7-97AFACEA4B4F}"/>
                </a:ext>
              </a:extLst>
            </p:cNvPr>
            <p:cNvSpPr txBox="1">
              <a:spLocks/>
            </p:cNvSpPr>
            <p:nvPr/>
          </p:nvSpPr>
          <p:spPr>
            <a:xfrm>
              <a:off x="7268918" y="3185735"/>
              <a:ext cx="405757" cy="56186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>
                  <a:solidFill>
                    <a:srgbClr val="FF0000"/>
                  </a:solidFill>
                </a:rPr>
                <a:t>‒</a:t>
              </a:r>
            </a:p>
          </p:txBody>
        </p:sp>
      </p:grp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6099F196-E56A-46C0-A1D3-B0034121BCF8}"/>
              </a:ext>
            </a:extLst>
          </p:cNvPr>
          <p:cNvSpPr txBox="1">
            <a:spLocks/>
          </p:cNvSpPr>
          <p:nvPr/>
        </p:nvSpPr>
        <p:spPr>
          <a:xfrm>
            <a:off x="5742308" y="3224171"/>
            <a:ext cx="6034475" cy="502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More accurate results using small signal model</a:t>
            </a:r>
          </a:p>
        </p:txBody>
      </p:sp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2F896839-D6B0-4DF8-9E53-CD3A8B2C98AF}"/>
              </a:ext>
            </a:extLst>
          </p:cNvPr>
          <p:cNvSpPr txBox="1">
            <a:spLocks/>
          </p:cNvSpPr>
          <p:nvPr/>
        </p:nvSpPr>
        <p:spPr>
          <a:xfrm>
            <a:off x="5755667" y="3935491"/>
            <a:ext cx="4636449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</a:t>
            </a:r>
            <a:r>
              <a:rPr lang="en-US" sz="2400" baseline="-25000" dirty="0"/>
              <a:t>V</a:t>
            </a:r>
            <a:r>
              <a:rPr lang="en-US" sz="2400" dirty="0"/>
              <a:t> =   </a:t>
            </a:r>
            <a:r>
              <a:rPr lang="en-US" sz="2400" dirty="0">
                <a:solidFill>
                  <a:srgbClr val="7030A0"/>
                </a:solidFill>
              </a:rPr>
              <a:t>‒</a:t>
            </a:r>
            <a:r>
              <a:rPr lang="en-US" sz="2400" dirty="0"/>
              <a:t> (</a:t>
            </a:r>
            <a:r>
              <a:rPr lang="en-US" sz="2400" b="1" dirty="0">
                <a:solidFill>
                  <a:srgbClr val="7030A0"/>
                </a:solidFill>
              </a:rPr>
              <a:t>R</a:t>
            </a:r>
            <a:r>
              <a:rPr lang="en-US" sz="2400" b="1" baseline="-25000" dirty="0">
                <a:solidFill>
                  <a:srgbClr val="7030A0"/>
                </a:solidFill>
              </a:rPr>
              <a:t>C</a:t>
            </a:r>
            <a:r>
              <a:rPr lang="en-US" sz="2400" b="1" dirty="0">
                <a:solidFill>
                  <a:srgbClr val="7030A0"/>
                </a:solidFill>
              </a:rPr>
              <a:t> || </a:t>
            </a:r>
            <a:r>
              <a:rPr lang="en-US" sz="2400" b="1" dirty="0" err="1">
                <a:solidFill>
                  <a:srgbClr val="7030A0"/>
                </a:solidFill>
              </a:rPr>
              <a:t>r</a:t>
            </a:r>
            <a:r>
              <a:rPr lang="en-US" sz="2400" b="1" baseline="-25000" dirty="0" err="1">
                <a:solidFill>
                  <a:srgbClr val="7030A0"/>
                </a:solidFill>
              </a:rPr>
              <a:t>o</a:t>
            </a:r>
            <a:r>
              <a:rPr lang="en-US" sz="2400" b="1" dirty="0">
                <a:solidFill>
                  <a:srgbClr val="7030A0"/>
                </a:solidFill>
              </a:rPr>
              <a:t> ) </a:t>
            </a:r>
            <a:r>
              <a:rPr lang="el-GR" sz="2400" b="1" dirty="0">
                <a:solidFill>
                  <a:srgbClr val="7030A0"/>
                </a:solidFill>
              </a:rPr>
              <a:t>β </a:t>
            </a:r>
            <a:r>
              <a:rPr lang="en-US" sz="2400" b="1" dirty="0">
                <a:solidFill>
                  <a:srgbClr val="7030A0"/>
                </a:solidFill>
              </a:rPr>
              <a:t> / (R</a:t>
            </a:r>
            <a:r>
              <a:rPr lang="en-US" sz="2400" b="1" baseline="-25000" dirty="0">
                <a:solidFill>
                  <a:srgbClr val="7030A0"/>
                </a:solidFill>
              </a:rPr>
              <a:t>1</a:t>
            </a:r>
            <a:r>
              <a:rPr lang="en-US" sz="2400" b="1" dirty="0">
                <a:solidFill>
                  <a:srgbClr val="7030A0"/>
                </a:solidFill>
              </a:rPr>
              <a:t> + r</a:t>
            </a:r>
            <a:r>
              <a:rPr lang="el-GR" sz="2400" b="1" baseline="-25000" dirty="0">
                <a:solidFill>
                  <a:srgbClr val="7030A0"/>
                </a:solidFill>
              </a:rPr>
              <a:t>π</a:t>
            </a:r>
            <a:r>
              <a:rPr lang="en-US" sz="2400" b="1" dirty="0">
                <a:solidFill>
                  <a:srgbClr val="7030A0"/>
                </a:solidFill>
              </a:rPr>
              <a:t> )</a:t>
            </a:r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376022EA-D97E-433A-9D89-7E3FBB26C2DD}"/>
              </a:ext>
            </a:extLst>
          </p:cNvPr>
          <p:cNvSpPr txBox="1">
            <a:spLocks/>
          </p:cNvSpPr>
          <p:nvPr/>
        </p:nvSpPr>
        <p:spPr>
          <a:xfrm>
            <a:off x="3220771" y="5370491"/>
            <a:ext cx="8749845" cy="7350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r</a:t>
            </a:r>
            <a:r>
              <a:rPr lang="el-GR" sz="2400" baseline="-25000" dirty="0">
                <a:solidFill>
                  <a:srgbClr val="0070C0"/>
                </a:solidFill>
              </a:rPr>
              <a:t>π</a:t>
            </a:r>
            <a:r>
              <a:rPr lang="en-US" sz="2400" dirty="0">
                <a:solidFill>
                  <a:srgbClr val="0070C0"/>
                </a:solidFill>
              </a:rPr>
              <a:t> &lt;&lt; 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and R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&lt;&lt; </a:t>
            </a: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o</a:t>
            </a:r>
            <a:r>
              <a:rPr lang="en-US" sz="2400" dirty="0">
                <a:solidFill>
                  <a:srgbClr val="0070C0"/>
                </a:solidFill>
              </a:rPr>
              <a:t> then this is equivalent to the former result  </a:t>
            </a:r>
          </a:p>
        </p:txBody>
      </p:sp>
    </p:spTree>
    <p:extLst>
      <p:ext uri="{BB962C8B-B14F-4D97-AF65-F5344CB8AC3E}">
        <p14:creationId xmlns:p14="http://schemas.microsoft.com/office/powerpoint/2010/main" val="307637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7" y="378020"/>
            <a:ext cx="11150585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From Prior Lecture: </a:t>
            </a:r>
            <a:r>
              <a:rPr lang="en-US" dirty="0"/>
              <a:t>Common Emitter Amplifier Circuit – Biasing with Voltage Divider and Emitter Resistor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F59BE6D-DC25-4D14-8536-C6763F3DD88C}"/>
              </a:ext>
            </a:extLst>
          </p:cNvPr>
          <p:cNvGrpSpPr/>
          <p:nvPr/>
        </p:nvGrpSpPr>
        <p:grpSpPr>
          <a:xfrm>
            <a:off x="0" y="3164685"/>
            <a:ext cx="6227713" cy="3212777"/>
            <a:chOff x="1596817" y="2420053"/>
            <a:chExt cx="6227713" cy="321277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6125557" y="2586040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6277564" y="2423838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6300680" y="3356738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3114163" y="4172639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4163" y="4172639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7177173" y="310035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7173" y="3100350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335073" y="2699399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5073" y="2699399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2176309" y="37438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6309" y="3743880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6416649" y="2705136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6649" y="2705136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596817" y="3535873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6817" y="3535873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201547" y="522792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852448" y="2943423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58041" y="5227925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2562051" y="2422698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613013" y="2877139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579893" y="2420053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2893" y="3764579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2393075" y="3587779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71995" y="3805378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5039530" y="5504562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2207720" y="330502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7720" y="3305026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627871" y="4244451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821977" y="4606622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805984" y="3764579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607471" y="430742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7471" y="430742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600639" y="415656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0639" y="4156562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929441" y="2422698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949926" y="3356738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646757" y="4465611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983257" y="4946878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4436920" y="3754547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4334636" y="3755859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382546" y="423005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2546" y="423005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6132668" y="438133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93950" y="5036562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430875" y="4515813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0875" y="4515813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1" name="Content Placeholder 2">
            <a:extLst>
              <a:ext uri="{FF2B5EF4-FFF2-40B4-BE49-F238E27FC236}">
                <a16:creationId xmlns:a16="http://schemas.microsoft.com/office/drawing/2014/main" id="{834C437B-177B-41C9-879B-8B9BA8CA5556}"/>
              </a:ext>
            </a:extLst>
          </p:cNvPr>
          <p:cNvSpPr txBox="1">
            <a:spLocks/>
          </p:cNvSpPr>
          <p:nvPr/>
        </p:nvSpPr>
        <p:spPr>
          <a:xfrm>
            <a:off x="6389292" y="3164686"/>
            <a:ext cx="5581324" cy="1752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Next time we will use the small signal model of the transistor to analyze the common emitter amplifier with voltage divider biasing and with an emitter resistor. </a:t>
            </a:r>
          </a:p>
        </p:txBody>
      </p:sp>
    </p:spTree>
    <p:extLst>
      <p:ext uri="{BB962C8B-B14F-4D97-AF65-F5344CB8AC3E}">
        <p14:creationId xmlns:p14="http://schemas.microsoft.com/office/powerpoint/2010/main" val="23007714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F670-BADB-4927-B042-A8A2A6E13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E4A59-5FDA-471D-897F-396E6F009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90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082188"/>
            <a:ext cx="10311158" cy="4318467"/>
          </a:xfrm>
        </p:spPr>
        <p:txBody>
          <a:bodyPr>
            <a:normAutofit/>
          </a:bodyPr>
          <a:lstStyle/>
          <a:p>
            <a:pPr marL="914400" algn="l"/>
            <a:r>
              <a:rPr lang="en-US" sz="2800" dirty="0"/>
              <a:t>Small signal analysis using DC results</a:t>
            </a:r>
          </a:p>
          <a:p>
            <a:pPr marL="914400" algn="l"/>
            <a:endParaRPr lang="en-US" sz="2800" dirty="0"/>
          </a:p>
          <a:p>
            <a:pPr marL="914400" algn="l"/>
            <a:r>
              <a:rPr lang="en-US" sz="2800" dirty="0"/>
              <a:t>Small signal models of BJT</a:t>
            </a:r>
          </a:p>
          <a:p>
            <a:pPr marL="914400" algn="l"/>
            <a:endParaRPr lang="en-US" sz="2800" dirty="0"/>
          </a:p>
          <a:p>
            <a:pPr marL="1828800" algn="l"/>
            <a:r>
              <a:rPr lang="en-US" sz="2800" dirty="0"/>
              <a:t>Modification for Early Effect</a:t>
            </a:r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– graphical solution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0A8E477-7811-439D-9025-A797716BE8FF}"/>
              </a:ext>
            </a:extLst>
          </p:cNvPr>
          <p:cNvSpPr txBox="1">
            <a:spLocks/>
          </p:cNvSpPr>
          <p:nvPr/>
        </p:nvSpPr>
        <p:spPr>
          <a:xfrm>
            <a:off x="2044072" y="2159957"/>
            <a:ext cx="1936115" cy="680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find base (diode) current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343035C-A55A-425E-AFBA-6C11917DB6B9}"/>
              </a:ext>
            </a:extLst>
          </p:cNvPr>
          <p:cNvSpPr txBox="1">
            <a:spLocks/>
          </p:cNvSpPr>
          <p:nvPr/>
        </p:nvSpPr>
        <p:spPr>
          <a:xfrm>
            <a:off x="9082778" y="2037293"/>
            <a:ext cx="2781727" cy="1241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On transistor characteristics drawing, find curve corresponding to base current 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BD8937D-8FB9-4535-AF3C-D19641C7E4A2}"/>
              </a:ext>
            </a:extLst>
          </p:cNvPr>
          <p:cNvSpPr txBox="1">
            <a:spLocks/>
          </p:cNvSpPr>
          <p:nvPr/>
        </p:nvSpPr>
        <p:spPr>
          <a:xfrm>
            <a:off x="720843" y="5729354"/>
            <a:ext cx="3362496" cy="999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semi-ideal diode model with load line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BEE236D-AC68-4A9F-9E1C-16E52D71704B}"/>
              </a:ext>
            </a:extLst>
          </p:cNvPr>
          <p:cNvGrpSpPr/>
          <p:nvPr/>
        </p:nvGrpSpPr>
        <p:grpSpPr>
          <a:xfrm>
            <a:off x="287257" y="1285390"/>
            <a:ext cx="3523987" cy="4351338"/>
            <a:chOff x="185095" y="2034540"/>
            <a:chExt cx="4251821" cy="4351338"/>
          </a:xfrm>
        </p:grpSpPr>
        <p:sp>
          <p:nvSpPr>
            <p:cNvPr id="20" name="Content Placeholder 2">
              <a:extLst>
                <a:ext uri="{FF2B5EF4-FFF2-40B4-BE49-F238E27FC236}">
                  <a16:creationId xmlns:a16="http://schemas.microsoft.com/office/drawing/2014/main" id="{8F8E78F3-F724-416B-8093-7E8CD769B2E8}"/>
                </a:ext>
              </a:extLst>
            </p:cNvPr>
            <p:cNvSpPr txBox="1">
              <a:spLocks/>
            </p:cNvSpPr>
            <p:nvPr/>
          </p:nvSpPr>
          <p:spPr>
            <a:xfrm>
              <a:off x="185095" y="2753115"/>
              <a:ext cx="1046276" cy="4960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 err="1"/>
                <a:t>V</a:t>
              </a:r>
              <a:r>
                <a:rPr lang="en-US" sz="1600" baseline="-25000" dirty="0" err="1"/>
                <a:t>bb</a:t>
              </a:r>
              <a:r>
                <a:rPr lang="en-US" sz="1600" dirty="0"/>
                <a:t> /R</a:t>
              </a:r>
              <a:r>
                <a:rPr lang="en-US" sz="1600" baseline="-25000" dirty="0"/>
                <a:t>1</a:t>
              </a:r>
            </a:p>
          </p:txBody>
        </p:sp>
        <p:graphicFrame>
          <p:nvGraphicFramePr>
            <p:cNvPr id="10" name="Chart 9">
              <a:extLst>
                <a:ext uri="{FF2B5EF4-FFF2-40B4-BE49-F238E27FC236}">
                  <a16:creationId xmlns:a16="http://schemas.microsoft.com/office/drawing/2014/main" id="{CE537780-4C06-4267-A675-4A3B2C8DF77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839090182"/>
                </p:ext>
              </p:extLst>
            </p:nvPr>
          </p:nvGraphicFramePr>
          <p:xfrm>
            <a:off x="681018" y="2034540"/>
            <a:ext cx="3755898" cy="43513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60667C-8F86-45E9-920C-7646250F48C5}"/>
                </a:ext>
              </a:extLst>
            </p:cNvPr>
            <p:cNvCxnSpPr>
              <a:cxnSpLocks/>
            </p:cNvCxnSpPr>
            <p:nvPr/>
          </p:nvCxnSpPr>
          <p:spPr>
            <a:xfrm>
              <a:off x="1214044" y="3249143"/>
              <a:ext cx="2603576" cy="2733333"/>
            </a:xfrm>
            <a:prstGeom prst="line">
              <a:avLst/>
            </a:prstGeom>
            <a:ln w="127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E993320F-0F3B-41FB-9F1F-F97C22E3F0C1}"/>
                </a:ext>
              </a:extLst>
            </p:cNvPr>
            <p:cNvSpPr txBox="1">
              <a:spLocks/>
            </p:cNvSpPr>
            <p:nvPr/>
          </p:nvSpPr>
          <p:spPr>
            <a:xfrm>
              <a:off x="3575091" y="5982476"/>
              <a:ext cx="738450" cy="33928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 err="1"/>
                <a:t>V</a:t>
              </a:r>
              <a:r>
                <a:rPr lang="en-US" sz="1600" baseline="-25000" dirty="0" err="1"/>
                <a:t>bb</a:t>
              </a:r>
              <a:endParaRPr lang="en-US" sz="1600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59A8008-4ABB-460D-81E9-9FB32C60D95A}"/>
              </a:ext>
            </a:extLst>
          </p:cNvPr>
          <p:cNvGrpSpPr/>
          <p:nvPr/>
        </p:nvGrpSpPr>
        <p:grpSpPr>
          <a:xfrm>
            <a:off x="4137303" y="1128646"/>
            <a:ext cx="5151812" cy="3333782"/>
            <a:chOff x="4758379" y="2944624"/>
            <a:chExt cx="5151812" cy="333378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C97B67A-9C75-43C2-ACAC-C7D796A86292}"/>
                </a:ext>
              </a:extLst>
            </p:cNvPr>
            <p:cNvGrpSpPr/>
            <p:nvPr/>
          </p:nvGrpSpPr>
          <p:grpSpPr>
            <a:xfrm>
              <a:off x="4758379" y="2944624"/>
              <a:ext cx="5151812" cy="3333782"/>
              <a:chOff x="2829820" y="4305520"/>
              <a:chExt cx="3593249" cy="2360751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8CBED0D-D0F2-4DE8-A077-1559B115B6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02085" y="4522839"/>
                <a:ext cx="0" cy="2143432"/>
              </a:xfrm>
              <a:prstGeom prst="line">
                <a:avLst/>
              </a:prstGeom>
              <a:ln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7D82EE0F-3BD9-4C58-B268-3C32C704B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9820" y="6050510"/>
                <a:ext cx="2743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224E6-D490-42C4-B15B-605B387352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97261" y="4305520"/>
                <a:ext cx="240748" cy="308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</a:t>
                </a:r>
              </a:p>
            </p:txBody>
          </p:sp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142B870-C3A3-4856-867B-A44552AF96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41969" y="5924969"/>
                <a:ext cx="1181100" cy="3087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EC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E8ECD29-87EA-476C-9A30-7753C40A2400}"/>
                </a:ext>
              </a:extLst>
            </p:cNvPr>
            <p:cNvGrpSpPr/>
            <p:nvPr/>
          </p:nvGrpSpPr>
          <p:grpSpPr>
            <a:xfrm>
              <a:off x="4819379" y="3528336"/>
              <a:ext cx="3642100" cy="2106155"/>
              <a:chOff x="8126322" y="3792682"/>
              <a:chExt cx="3386805" cy="2106155"/>
            </a:xfrm>
          </p:grpSpPr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1BF387C-4A70-44C5-8E6E-A08E20F4271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CC0C25-1C4E-4A86-B34D-C4C7B5E8BA3F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08A9385-E816-4ADB-97E3-8995E7BBDC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E21B57E-A6DB-490C-BF05-FD0C4E12FE22}"/>
                </a:ext>
              </a:extLst>
            </p:cNvPr>
            <p:cNvGrpSpPr/>
            <p:nvPr/>
          </p:nvGrpSpPr>
          <p:grpSpPr>
            <a:xfrm>
              <a:off x="4875508" y="3848888"/>
              <a:ext cx="3540363" cy="1727087"/>
              <a:chOff x="8126322" y="3792682"/>
              <a:chExt cx="3386805" cy="2106155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F1A915DE-A4D4-4871-A0C5-2BCE697C5F3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37714A2D-A0B6-4356-B4EA-716FB95CF032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B4A25B37-57A3-4FA6-AF2A-35D7B05058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8508350-7916-4927-8FAE-19954A2EDDF6}"/>
                </a:ext>
              </a:extLst>
            </p:cNvPr>
            <p:cNvGrpSpPr/>
            <p:nvPr/>
          </p:nvGrpSpPr>
          <p:grpSpPr>
            <a:xfrm>
              <a:off x="4880398" y="4118138"/>
              <a:ext cx="3535473" cy="1419767"/>
              <a:chOff x="8126322" y="3792682"/>
              <a:chExt cx="3386805" cy="2106155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7A8D8AC-4DCF-4717-AEFC-B82C4442E4C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20265F54-F7F8-423A-ABBB-B6B377D5EF76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77CE414B-F8B2-4594-BAAA-EB4910FCD2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11E3B70-2939-43A1-B20B-BBC1AA967ACF}"/>
                </a:ext>
              </a:extLst>
            </p:cNvPr>
            <p:cNvGrpSpPr/>
            <p:nvPr/>
          </p:nvGrpSpPr>
          <p:grpSpPr>
            <a:xfrm>
              <a:off x="4913605" y="4399044"/>
              <a:ext cx="3474275" cy="1106289"/>
              <a:chOff x="8126322" y="3808026"/>
              <a:chExt cx="3425998" cy="2090811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4A7737D0-84D0-4159-8D33-B2106DF00DF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6C218C7-F3AD-4D4C-AEAA-57ED93078E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8026"/>
                <a:ext cx="1372693" cy="1929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6177AE6-EA2A-463C-B99C-5C39488D87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1BDEE03-43D6-492A-BB47-C373DCEE6FF7}"/>
                </a:ext>
              </a:extLst>
            </p:cNvPr>
            <p:cNvGrpSpPr/>
            <p:nvPr/>
          </p:nvGrpSpPr>
          <p:grpSpPr>
            <a:xfrm>
              <a:off x="4926961" y="4671882"/>
              <a:ext cx="3485599" cy="824585"/>
              <a:chOff x="8126322" y="3801356"/>
              <a:chExt cx="3504941" cy="2097481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EFD929F-1621-4598-B3EB-E853693225C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A388F3F-AC6D-4055-B1BC-EEA9955614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1356"/>
                <a:ext cx="1451636" cy="2596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0796E9A-0084-4D9C-9B28-1F6D047C3B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CA49A48-DA61-4766-B3A2-78DF7356AA29}"/>
                </a:ext>
              </a:extLst>
            </p:cNvPr>
            <p:cNvGrpSpPr/>
            <p:nvPr/>
          </p:nvGrpSpPr>
          <p:grpSpPr>
            <a:xfrm>
              <a:off x="5004008" y="4946284"/>
              <a:ext cx="3387908" cy="504898"/>
              <a:chOff x="8126322" y="3813237"/>
              <a:chExt cx="3577879" cy="2085600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A3BC3EC-344C-4484-912A-C930D43A66E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45044FF-7489-451D-807F-CC011CB30F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13237"/>
                <a:ext cx="1524574" cy="140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231FE53-2945-4C5C-B747-2F7CD1199E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16EEE17-56BC-488B-B94E-4339D7B93F99}"/>
                </a:ext>
              </a:extLst>
            </p:cNvPr>
            <p:cNvGrpSpPr/>
            <p:nvPr/>
          </p:nvGrpSpPr>
          <p:grpSpPr>
            <a:xfrm>
              <a:off x="5009038" y="5168648"/>
              <a:ext cx="3339094" cy="286284"/>
              <a:chOff x="8126322" y="3827318"/>
              <a:chExt cx="3617140" cy="2071519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FF8B7F8-293D-4552-A79D-CE935055006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9B5463B-BA10-4652-A3D1-99126F2A06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27320"/>
                <a:ext cx="1563835" cy="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CFAC094-5FDD-4701-9CD3-0362E159FE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D18F0FA-4C70-4EA4-99DA-B5FE6CC3567A}"/>
                </a:ext>
              </a:extLst>
            </p:cNvPr>
            <p:cNvGrpSpPr/>
            <p:nvPr/>
          </p:nvGrpSpPr>
          <p:grpSpPr>
            <a:xfrm>
              <a:off x="4965625" y="5324910"/>
              <a:ext cx="3382509" cy="107011"/>
              <a:chOff x="8126322" y="3703738"/>
              <a:chExt cx="3664170" cy="2195099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4B19C6C-1CFD-4295-AEAB-CA02403ECBA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84E5CCF3-E03F-4B5E-9526-61502A16F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703738"/>
                <a:ext cx="1610865" cy="1236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CA27D56-6524-4CCD-8F1D-F578A0366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058BD00-76CA-40E4-B009-77DF3F193892}"/>
              </a:ext>
            </a:extLst>
          </p:cNvPr>
          <p:cNvCxnSpPr/>
          <p:nvPr/>
        </p:nvCxnSpPr>
        <p:spPr>
          <a:xfrm flipH="1">
            <a:off x="1638854" y="2499993"/>
            <a:ext cx="430918" cy="457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3137840A-DA34-4AED-95E1-2307B979E8F6}"/>
              </a:ext>
            </a:extLst>
          </p:cNvPr>
          <p:cNvSpPr txBox="1">
            <a:spLocks/>
          </p:cNvSpPr>
          <p:nvPr/>
        </p:nvSpPr>
        <p:spPr>
          <a:xfrm>
            <a:off x="8674474" y="3763506"/>
            <a:ext cx="1930886" cy="436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load line  </a:t>
            </a:r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8D90C03D-F472-4AE2-A337-5DE94E44C15D}"/>
              </a:ext>
            </a:extLst>
          </p:cNvPr>
          <p:cNvSpPr txBox="1">
            <a:spLocks/>
          </p:cNvSpPr>
          <p:nvPr/>
        </p:nvSpPr>
        <p:spPr>
          <a:xfrm>
            <a:off x="5062864" y="1475157"/>
            <a:ext cx="838200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FF0000"/>
                </a:solidFill>
              </a:rPr>
              <a:t>V</a:t>
            </a:r>
            <a:r>
              <a:rPr lang="en-US" sz="1600" baseline="-25000" dirty="0" err="1">
                <a:solidFill>
                  <a:srgbClr val="FF0000"/>
                </a:solidFill>
              </a:rPr>
              <a:t>cc</a:t>
            </a:r>
            <a:r>
              <a:rPr lang="en-US" sz="1600" dirty="0">
                <a:solidFill>
                  <a:srgbClr val="FF0000"/>
                </a:solidFill>
              </a:rPr>
              <a:t> /R</a:t>
            </a:r>
            <a:r>
              <a:rPr lang="en-US" sz="1600" baseline="-25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146AA566-C9AB-445D-8E1B-4033D713F5C7}"/>
              </a:ext>
            </a:extLst>
          </p:cNvPr>
          <p:cNvSpPr txBox="1">
            <a:spLocks/>
          </p:cNvSpPr>
          <p:nvPr/>
        </p:nvSpPr>
        <p:spPr>
          <a:xfrm>
            <a:off x="7645189" y="2601335"/>
            <a:ext cx="991521" cy="2964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solidFill>
                  <a:srgbClr val="FF0000"/>
                </a:solidFill>
              </a:rPr>
              <a:t>slope = -1 /R</a:t>
            </a:r>
            <a:r>
              <a:rPr lang="en-US" sz="1200" baseline="-25000" dirty="0">
                <a:solidFill>
                  <a:srgbClr val="FF0000"/>
                </a:solidFill>
              </a:rPr>
              <a:t>C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E1DB626-B526-44BA-9946-1FD2EDEB1A29}"/>
              </a:ext>
            </a:extLst>
          </p:cNvPr>
          <p:cNvCxnSpPr/>
          <p:nvPr/>
        </p:nvCxnSpPr>
        <p:spPr>
          <a:xfrm flipH="1">
            <a:off x="7093975" y="2702908"/>
            <a:ext cx="529091" cy="804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240A5F25-E875-40AA-8FDD-748525714FAF}"/>
              </a:ext>
            </a:extLst>
          </p:cNvPr>
          <p:cNvSpPr txBox="1">
            <a:spLocks/>
          </p:cNvSpPr>
          <p:nvPr/>
        </p:nvSpPr>
        <p:spPr>
          <a:xfrm>
            <a:off x="5900639" y="4469452"/>
            <a:ext cx="3879528" cy="523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Choose a value for </a:t>
            </a:r>
            <a:r>
              <a:rPr lang="en-US" sz="2400" dirty="0" err="1"/>
              <a:t>R</a:t>
            </a:r>
            <a:r>
              <a:rPr lang="en-US" sz="2400" baseline="-25000" dirty="0" err="1"/>
              <a:t>c</a:t>
            </a:r>
            <a:endParaRPr lang="en-US" sz="2400" baseline="-25000" dirty="0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2699E90-A95A-410F-B5CA-B0C78EB48935}"/>
              </a:ext>
            </a:extLst>
          </p:cNvPr>
          <p:cNvCxnSpPr>
            <a:cxnSpLocks/>
          </p:cNvCxnSpPr>
          <p:nvPr/>
        </p:nvCxnSpPr>
        <p:spPr>
          <a:xfrm>
            <a:off x="5818035" y="1660827"/>
            <a:ext cx="2082742" cy="1925769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43E3B7D6-2002-4824-87ED-5EE9A0F105BB}"/>
              </a:ext>
            </a:extLst>
          </p:cNvPr>
          <p:cNvSpPr txBox="1">
            <a:spLocks/>
          </p:cNvSpPr>
          <p:nvPr/>
        </p:nvSpPr>
        <p:spPr>
          <a:xfrm>
            <a:off x="7755545" y="3586596"/>
            <a:ext cx="538958" cy="357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FF0000"/>
                </a:solidFill>
              </a:rPr>
              <a:t>V</a:t>
            </a:r>
            <a:r>
              <a:rPr lang="en-US" sz="1600" baseline="-25000" dirty="0" err="1">
                <a:solidFill>
                  <a:srgbClr val="FF0000"/>
                </a:solidFill>
              </a:rPr>
              <a:t>cc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F7909B7-692E-4ECA-8FF4-0E0DFAFDAD90}"/>
              </a:ext>
            </a:extLst>
          </p:cNvPr>
          <p:cNvSpPr/>
          <p:nvPr/>
        </p:nvSpPr>
        <p:spPr>
          <a:xfrm>
            <a:off x="6789649" y="2550552"/>
            <a:ext cx="73152" cy="731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24FA780A-4745-4B47-AAF4-846EB36BAD83}"/>
              </a:ext>
            </a:extLst>
          </p:cNvPr>
          <p:cNvCxnSpPr>
            <a:cxnSpLocks/>
          </p:cNvCxnSpPr>
          <p:nvPr/>
        </p:nvCxnSpPr>
        <p:spPr>
          <a:xfrm flipH="1" flipV="1">
            <a:off x="8265049" y="3785386"/>
            <a:ext cx="438622" cy="1291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2CEC5A68-7658-44E9-B7EB-02F738D80BFF}"/>
              </a:ext>
            </a:extLst>
          </p:cNvPr>
          <p:cNvSpPr txBox="1">
            <a:spLocks/>
          </p:cNvSpPr>
          <p:nvPr/>
        </p:nvSpPr>
        <p:spPr>
          <a:xfrm>
            <a:off x="8406098" y="1386896"/>
            <a:ext cx="3296653" cy="390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Curves of constant base current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5D360F1-D291-416C-8099-CE5E972266B8}"/>
              </a:ext>
            </a:extLst>
          </p:cNvPr>
          <p:cNvCxnSpPr>
            <a:cxnSpLocks/>
            <a:stCxn id="65" idx="1"/>
          </p:cNvCxnSpPr>
          <p:nvPr/>
        </p:nvCxnSpPr>
        <p:spPr>
          <a:xfrm flipH="1">
            <a:off x="7938402" y="1581926"/>
            <a:ext cx="467696" cy="108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C262115-08A8-493F-AD82-8C8341DCB513}"/>
              </a:ext>
            </a:extLst>
          </p:cNvPr>
          <p:cNvCxnSpPr>
            <a:cxnSpLocks/>
          </p:cNvCxnSpPr>
          <p:nvPr/>
        </p:nvCxnSpPr>
        <p:spPr>
          <a:xfrm flipH="1">
            <a:off x="8070359" y="2431790"/>
            <a:ext cx="1012419" cy="1187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903E82E0-BDC1-41EC-8DAD-9F16865F397D}"/>
              </a:ext>
            </a:extLst>
          </p:cNvPr>
          <p:cNvSpPr txBox="1">
            <a:spLocks/>
          </p:cNvSpPr>
          <p:nvPr/>
        </p:nvSpPr>
        <p:spPr>
          <a:xfrm>
            <a:off x="5893618" y="5271942"/>
            <a:ext cx="4711742" cy="523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Find quiescent (DC) operating point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519864B1-5B5B-47B4-BAF1-EFE31C0611DD}"/>
              </a:ext>
            </a:extLst>
          </p:cNvPr>
          <p:cNvSpPr txBox="1">
            <a:spLocks/>
          </p:cNvSpPr>
          <p:nvPr/>
        </p:nvSpPr>
        <p:spPr>
          <a:xfrm>
            <a:off x="6083338" y="1073950"/>
            <a:ext cx="2147862" cy="407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Transistor curves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376491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repeatCount="3000" accel="30000" decel="3000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-0.01185 -0.02037 " pathEditMode="relative" rAng="0" ptsTypes="AA">
                                      <p:cBhvr>
                                        <p:cTn id="5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" y="-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7" grpId="0"/>
      <p:bldP spid="63" grpId="0"/>
      <p:bldP spid="69" grpId="0"/>
      <p:bldP spid="70" grpId="0"/>
      <p:bldP spid="83" grpId="0"/>
      <p:bldP spid="103" grpId="0"/>
      <p:bldP spid="3" grpId="0" animBg="1"/>
      <p:bldP spid="3" grpId="1" animBg="1"/>
      <p:bldP spid="65" grpId="0"/>
      <p:bldP spid="68" grpId="0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A1FA4E0B-1C5D-4775-960B-E57BDF1BDD2B}"/>
              </a:ext>
            </a:extLst>
          </p:cNvPr>
          <p:cNvGrpSpPr/>
          <p:nvPr/>
        </p:nvGrpSpPr>
        <p:grpSpPr>
          <a:xfrm>
            <a:off x="1020764" y="1845425"/>
            <a:ext cx="6223919" cy="4095768"/>
            <a:chOff x="1020764" y="1845425"/>
            <a:chExt cx="6223919" cy="409576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73669" y="2608449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4191" y="2214757"/>
              <a:ext cx="21852" cy="3932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41989" y="3356008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275261" y="4513272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5261" y="4513272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7326" y="320949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7326" y="320949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64178" y="2777196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64178" y="2777196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1973" y="356049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1973" y="3560490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45856" y="2774846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5856" y="2774846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020764" y="3784532"/>
                  <a:ext cx="57329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0764" y="3784532"/>
                  <a:ext cx="573297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185039" y="3141965"/>
              <a:ext cx="1452267" cy="1672297"/>
              <a:chOff x="8765875" y="3410667"/>
              <a:chExt cx="1452267" cy="1672297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002269" y="3192604"/>
                <a:ext cx="3655" cy="4764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076351" y="3272935"/>
                <a:ext cx="4059" cy="2795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619737" y="3546131"/>
                <a:ext cx="442913" cy="1948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84277" y="4464474"/>
                <a:ext cx="1225325" cy="116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2005079" y="2227593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26008" y="2896478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214757"/>
              <a:ext cx="0" cy="16807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44148" y="401363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4148" y="4013637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>
              <a:cxnSpLocks/>
            </p:cNvCxnSpPr>
            <p:nvPr/>
          </p:nvCxnSpPr>
          <p:spPr>
            <a:xfrm>
              <a:off x="4327069" y="2227593"/>
              <a:ext cx="13985" cy="5057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59066" y="3376077"/>
              <a:ext cx="15732" cy="12176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4539587" y="4670584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9587" y="4670584"/>
                  <a:ext cx="488403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204081" y="184542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13740" y="4445933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/>
                <p:nvPr/>
              </p:nvSpPr>
              <p:spPr>
                <a:xfrm>
                  <a:off x="4781431" y="3728946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81431" y="3728946"/>
                  <a:ext cx="479041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CD9138F-21CB-4F8A-911D-47CDC21F28FC}"/>
                </a:ext>
              </a:extLst>
            </p:cNvPr>
            <p:cNvGrpSpPr/>
            <p:nvPr/>
          </p:nvGrpSpPr>
          <p:grpSpPr>
            <a:xfrm>
              <a:off x="2807000" y="3724666"/>
              <a:ext cx="1268024" cy="1820527"/>
              <a:chOff x="2807000" y="3724666"/>
              <a:chExt cx="1268024" cy="1820527"/>
            </a:xfrm>
          </p:grpSpPr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28833" y="3867618"/>
                <a:ext cx="17816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2819404" y="4561555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9156AAF-E826-413E-88B2-0024315D5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3510" y="4923726"/>
                <a:ext cx="0" cy="6214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3510" y="3895468"/>
                <a:ext cx="0" cy="6567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2807000" y="4489743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07000" y="4489743"/>
                    <a:ext cx="410690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2808988" y="464100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08988" y="4641000"/>
                    <a:ext cx="410690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6C06FF0D-C6B0-417C-A732-4C7615E7D06E}"/>
                  </a:ext>
                </a:extLst>
              </p:cNvPr>
              <p:cNvCxnSpPr/>
              <p:nvPr/>
            </p:nvCxnSpPr>
            <p:spPr>
              <a:xfrm rot="5400000" flipH="1">
                <a:off x="3960724" y="3869055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3F208530-7886-4408-8F9A-A3763B2DF38D}"/>
                  </a:ext>
                </a:extLst>
              </p:cNvPr>
              <p:cNvCxnSpPr/>
              <p:nvPr/>
            </p:nvCxnSpPr>
            <p:spPr>
              <a:xfrm rot="5400000" flipH="1">
                <a:off x="3896386" y="3869055"/>
                <a:ext cx="228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C3193CE1-CFB2-41AB-A039-A0A5A403DFAF}"/>
                  </a:ext>
                </a:extLst>
              </p:cNvPr>
              <p:cNvGrpSpPr/>
              <p:nvPr/>
            </p:nvGrpSpPr>
            <p:grpSpPr>
              <a:xfrm rot="10800000">
                <a:off x="3171504" y="3724666"/>
                <a:ext cx="660991" cy="298206"/>
                <a:chOff x="9391502" y="3838294"/>
                <a:chExt cx="660991" cy="298206"/>
              </a:xfrm>
            </p:grpSpPr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027A0386-7E82-430D-8217-B07B610334B9}"/>
                    </a:ext>
                  </a:extLst>
                </p:cNvPr>
                <p:cNvGrpSpPr/>
                <p:nvPr/>
              </p:nvGrpSpPr>
              <p:grpSpPr>
                <a:xfrm rot="10800000">
                  <a:off x="9883480" y="3845406"/>
                  <a:ext cx="169013" cy="291094"/>
                  <a:chOff x="3608294" y="2623632"/>
                  <a:chExt cx="204010" cy="290601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07EB2BE3-73E4-4271-BBCA-E850709917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D4D6BF27-36F3-4C0A-958F-C3E45468B4B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6" name="Group 145">
                  <a:extLst>
                    <a:ext uri="{FF2B5EF4-FFF2-40B4-BE49-F238E27FC236}">
                      <a16:creationId xmlns:a16="http://schemas.microsoft.com/office/drawing/2014/main" id="{29F2E957-F865-4AF7-A76D-BD96E0FBE107}"/>
                    </a:ext>
                  </a:extLst>
                </p:cNvPr>
                <p:cNvGrpSpPr/>
                <p:nvPr/>
              </p:nvGrpSpPr>
              <p:grpSpPr>
                <a:xfrm rot="10800000">
                  <a:off x="9665237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52" name="Straight Connector 151">
                    <a:extLst>
                      <a:ext uri="{FF2B5EF4-FFF2-40B4-BE49-F238E27FC236}">
                        <a16:creationId xmlns:a16="http://schemas.microsoft.com/office/drawing/2014/main" id="{F64DB052-578A-44B0-A775-1E57DDBEFD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7CBC067B-DB1D-4C95-A3F0-375DBB51657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8" name="Group 147">
                  <a:extLst>
                    <a:ext uri="{FF2B5EF4-FFF2-40B4-BE49-F238E27FC236}">
                      <a16:creationId xmlns:a16="http://schemas.microsoft.com/office/drawing/2014/main" id="{A26EA648-FF54-4963-A37F-9E7B09739E52}"/>
                    </a:ext>
                  </a:extLst>
                </p:cNvPr>
                <p:cNvGrpSpPr/>
                <p:nvPr/>
              </p:nvGrpSpPr>
              <p:grpSpPr>
                <a:xfrm rot="10800000">
                  <a:off x="9446996" y="3838294"/>
                  <a:ext cx="218348" cy="291095"/>
                  <a:chOff x="3548743" y="2623631"/>
                  <a:chExt cx="263561" cy="290602"/>
                </a:xfrm>
              </p:grpSpPr>
              <p:cxnSp>
                <p:nvCxnSpPr>
                  <p:cNvPr id="150" name="Straight Connector 149">
                    <a:extLst>
                      <a:ext uri="{FF2B5EF4-FFF2-40B4-BE49-F238E27FC236}">
                        <a16:creationId xmlns:a16="http://schemas.microsoft.com/office/drawing/2014/main" id="{4FE83992-5C10-4AE5-8BAA-5B79F398EA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DC2A5B34-4623-4417-AC59-CBB42E0E6C4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87E29ED2-91B6-42E2-BCBE-006FD27580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9391502" y="3840281"/>
                  <a:ext cx="55708" cy="1496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9FA2F263-6337-4EF4-89C3-D6B824E85C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3510" y="3895468"/>
                <a:ext cx="1579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id="{42C644F5-A24E-4526-9285-B6D5896E80DA}"/>
                    </a:ext>
                  </a:extLst>
                </p:cNvPr>
                <p:cNvSpPr/>
                <p:nvPr/>
              </p:nvSpPr>
              <p:spPr>
                <a:xfrm>
                  <a:off x="3098871" y="33011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id="{42C644F5-A24E-4526-9285-B6D5896E80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8871" y="3301194"/>
                  <a:ext cx="483081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AF0FEA52-C630-4731-9173-42CC44CF0273}"/>
              </a:ext>
            </a:extLst>
          </p:cNvPr>
          <p:cNvSpPr/>
          <p:nvPr/>
        </p:nvSpPr>
        <p:spPr>
          <a:xfrm>
            <a:off x="2364808" y="3398862"/>
            <a:ext cx="1840675" cy="1998023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sp>
        <p:nvSpPr>
          <p:cNvPr id="167" name="Content Placeholder 2">
            <a:extLst>
              <a:ext uri="{FF2B5EF4-FFF2-40B4-BE49-F238E27FC236}">
                <a16:creationId xmlns:a16="http://schemas.microsoft.com/office/drawing/2014/main" id="{032AA397-DF3E-4E8D-AE8A-6D52F65C8F60}"/>
              </a:ext>
            </a:extLst>
          </p:cNvPr>
          <p:cNvSpPr txBox="1">
            <a:spLocks/>
          </p:cNvSpPr>
          <p:nvPr/>
        </p:nvSpPr>
        <p:spPr>
          <a:xfrm>
            <a:off x="7248960" y="2037294"/>
            <a:ext cx="4615545" cy="735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So far we have ignored the effects of this part of the circuit</a:t>
            </a: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BE1479B7-C196-4A43-88E4-2E3F0DAA231D}"/>
              </a:ext>
            </a:extLst>
          </p:cNvPr>
          <p:cNvSpPr txBox="1">
            <a:spLocks/>
          </p:cNvSpPr>
          <p:nvPr/>
        </p:nvSpPr>
        <p:spPr>
          <a:xfrm>
            <a:off x="7254085" y="2907537"/>
            <a:ext cx="3858416" cy="52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The capacitor blocked DC signals </a:t>
            </a:r>
          </a:p>
        </p:txBody>
      </p:sp>
      <p:sp>
        <p:nvSpPr>
          <p:cNvPr id="169" name="Content Placeholder 2">
            <a:extLst>
              <a:ext uri="{FF2B5EF4-FFF2-40B4-BE49-F238E27FC236}">
                <a16:creationId xmlns:a16="http://schemas.microsoft.com/office/drawing/2014/main" id="{681E5D46-5090-4326-A159-F57B8E0C4970}"/>
              </a:ext>
            </a:extLst>
          </p:cNvPr>
          <p:cNvSpPr txBox="1">
            <a:spLocks/>
          </p:cNvSpPr>
          <p:nvPr/>
        </p:nvSpPr>
        <p:spPr>
          <a:xfrm>
            <a:off x="7254085" y="3811491"/>
            <a:ext cx="3858416" cy="892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The small signal response looks at how these signals are amplified</a:t>
            </a:r>
          </a:p>
        </p:txBody>
      </p:sp>
    </p:spTree>
    <p:extLst>
      <p:ext uri="{BB962C8B-B14F-4D97-AF65-F5344CB8AC3E}">
        <p14:creationId xmlns:p14="http://schemas.microsoft.com/office/powerpoint/2010/main" val="78877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67" grpId="0"/>
      <p:bldP spid="168" grpId="0"/>
      <p:bldP spid="1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33501-0E7D-4854-9DAC-CF5087284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E5D43-DDC2-4503-B249-ACFACD5C0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0570" y="2370528"/>
            <a:ext cx="8109857" cy="211694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Easiest but not as Accurate Method: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Modify results from DC analysis</a:t>
            </a:r>
          </a:p>
        </p:txBody>
      </p:sp>
    </p:spTree>
    <p:extLst>
      <p:ext uri="{BB962C8B-B14F-4D97-AF65-F5344CB8AC3E}">
        <p14:creationId xmlns:p14="http://schemas.microsoft.com/office/powerpoint/2010/main" val="2189206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From Prior Lecture: </a:t>
            </a:r>
            <a:br>
              <a:rPr lang="en-US" dirty="0"/>
            </a:br>
            <a:r>
              <a:rPr lang="en-US" dirty="0"/>
              <a:t>Common Emitter Amplifier Circuit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A339098-A18B-4704-8633-009D34130D2C}"/>
              </a:ext>
            </a:extLst>
          </p:cNvPr>
          <p:cNvGrpSpPr/>
          <p:nvPr/>
        </p:nvGrpSpPr>
        <p:grpSpPr>
          <a:xfrm>
            <a:off x="165219" y="1977194"/>
            <a:ext cx="6227713" cy="2986461"/>
            <a:chOff x="1018910" y="2732182"/>
            <a:chExt cx="6227713" cy="2986461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3D55C7ED-3534-4102-886B-5029AA96A03F}"/>
                </a:ext>
              </a:extLst>
            </p:cNvPr>
            <p:cNvGrpSpPr/>
            <p:nvPr/>
          </p:nvGrpSpPr>
          <p:grpSpPr>
            <a:xfrm>
              <a:off x="1018910" y="2732182"/>
              <a:ext cx="6227713" cy="2763402"/>
              <a:chOff x="529812" y="2668386"/>
              <a:chExt cx="6227713" cy="2763402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226945" y="352557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/>
                  <p:nvPr/>
                </p:nvSpPr>
                <p:spPr>
                  <a:xfrm>
                    <a:off x="2037558" y="3852080"/>
                    <a:ext cx="54111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37558" y="3852080"/>
                    <a:ext cx="541110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110168" y="3346038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0168" y="3346038"/>
                    <a:ext cx="64735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/>
                  <p:nvPr/>
                </p:nvSpPr>
                <p:spPr>
                  <a:xfrm>
                    <a:off x="3605823" y="3189094"/>
                    <a:ext cx="48308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05823" y="3189094"/>
                    <a:ext cx="483081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/>
                  <p:nvPr/>
                </p:nvSpPr>
                <p:spPr>
                  <a:xfrm>
                    <a:off x="1109304" y="398956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09304" y="3989568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5349644" y="2950824"/>
                    <a:ext cx="50058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49644" y="2950824"/>
                    <a:ext cx="500585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529812" y="3781561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9812" y="3781561"/>
                    <a:ext cx="573298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4482702" y="5030751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251EB08D-A4C9-48A7-A0D5-B704C19D0454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4471"/>
                <a:chOff x="1495046" y="2668386"/>
                <a:chExt cx="3734917" cy="2364471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2C22FBDC-0B74-40BF-8A05-267DA1D55369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92411F75-780B-4FF4-8F5B-D1057DF7009D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89B70155-E860-4D0C-877F-12C7C1D62DC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B5E8588B-25D4-42C2-A371-FFD474860E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80878921-5277-4FC5-8234-DB0B6F5263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Arrow Connector 7">
                      <a:extLst>
                        <a:ext uri="{FF2B5EF4-FFF2-40B4-BE49-F238E27FC236}">
                          <a16:creationId xmlns:a16="http://schemas.microsoft.com/office/drawing/2014/main" id="{F5755409-D6F5-4821-A344-CFA0D2A381A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E25465C7-BDF3-4ECB-8841-6C099691FF1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5C216F7A-E136-4D2A-BB07-2786DD4417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EDDA74E1-F3E0-4FEC-B607-EE23F83A0F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7706AD0C-D5E1-4F17-8210-0228DEBDCA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C4D40C0F-805D-4811-B82B-7A971BCAC6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08830" y="2689465"/>
                  <a:ext cx="4058" cy="11422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859EB0A9-BE3F-442B-940B-2CC2AE4112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63" y="4849977"/>
                  <a:ext cx="0" cy="18288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52" y="3888925"/>
                  <a:ext cx="82541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C35AC96F-8ACB-4242-971B-33F2B4BB7FA8}"/>
                  </a:ext>
                </a:extLst>
              </p:cNvPr>
              <p:cNvGrpSpPr/>
              <p:nvPr/>
            </p:nvGrpSpPr>
            <p:grpSpPr>
              <a:xfrm flipV="1">
                <a:off x="1326070" y="3833467"/>
                <a:ext cx="373658" cy="217606"/>
                <a:chOff x="1360627" y="3631962"/>
                <a:chExt cx="373658" cy="217606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5205B488-B5D6-4174-A23C-E235D808BFC1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0F026405-EC34-4123-9EFE-43FBC7D4AD6F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6E1C9834-C081-4B70-9F52-F85302B67A5D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CA8D76F7-A340-446A-9408-5FA8FD1E9D1A}"/>
                    </a:ext>
                  </a:extLst>
                </p:cNvPr>
                <p:cNvGrpSpPr/>
                <p:nvPr/>
              </p:nvGrpSpPr>
              <p:grpSpPr>
                <a:xfrm>
                  <a:off x="1368525" y="3777633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E844EFFE-542F-4327-B68F-20BA2195C3F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ECB3E447-F5BD-4F13-9C10-9C4F7EF2B2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5A750D59-8F31-4944-BD75-D28A27247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12888" y="4051066"/>
                <a:ext cx="0" cy="9823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5F042DBD-36AF-48BB-ADF1-65D9F9D7828F}"/>
                  </a:ext>
                </a:extLst>
              </p:cNvPr>
              <p:cNvGrpSpPr/>
              <p:nvPr/>
            </p:nvGrpSpPr>
            <p:grpSpPr>
              <a:xfrm flipV="1">
                <a:off x="2573134" y="4635681"/>
                <a:ext cx="373658" cy="217606"/>
                <a:chOff x="1360627" y="3631962"/>
                <a:chExt cx="373658" cy="217606"/>
              </a:xfrm>
            </p:grpSpPr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id="{78E33141-A7ED-4E5E-B934-936B7C6E97DA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B3A47901-6533-4BFF-9DEA-C6549F8E14D2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D9143515-A1B1-42C5-A0CE-AF89F0B5B15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16E616B2-4080-4796-AFC6-B4BBE1AD68BE}"/>
                    </a:ext>
                  </a:extLst>
                </p:cNvPr>
                <p:cNvGrpSpPr/>
                <p:nvPr/>
              </p:nvGrpSpPr>
              <p:grpSpPr>
                <a:xfrm>
                  <a:off x="1368525" y="3777633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98C1F390-B63B-4879-B700-2BDBE01E80AC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C8A17300-E257-4CDC-8509-CB11BDCDE808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4299822" y="5303520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id="{E74B5087-5E80-4459-B931-8ECC3EF4234D}"/>
                      </a:ext>
                    </a:extLst>
                  </p:cNvPr>
                  <p:cNvSpPr/>
                  <p:nvPr/>
                </p:nvSpPr>
                <p:spPr>
                  <a:xfrm>
                    <a:off x="2247956" y="473056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id="{E74B5087-5E80-4459-B931-8ECC3EF4234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47956" y="4730566"/>
                    <a:ext cx="410690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/>
                  <p:nvPr/>
                </p:nvSpPr>
                <p:spPr>
                  <a:xfrm>
                    <a:off x="1140715" y="3550714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40715" y="3550714"/>
                    <a:ext cx="410690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id="{AC2F28A7-CB3E-4864-B8ED-9D6461BB3EB6}"/>
                      </a:ext>
                    </a:extLst>
                  </p:cNvPr>
                  <p:cNvSpPr/>
                  <p:nvPr/>
                </p:nvSpPr>
                <p:spPr>
                  <a:xfrm>
                    <a:off x="2243784" y="4372389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id="{AC2F28A7-CB3E-4864-B8ED-9D6461BB3EB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43784" y="4372389"/>
                    <a:ext cx="410690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2573134" y="403569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9156AAF-E826-413E-88B2-0024315D5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4409284"/>
                <a:ext cx="0" cy="228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323" y="3892762"/>
                <a:ext cx="0" cy="1469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2552347" y="409930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52347" y="4099300"/>
                    <a:ext cx="410690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2549627" y="394727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49627" y="3947270"/>
                    <a:ext cx="410690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60FB8F73-7131-477C-AA93-A100A3DC6B9B}"/>
                    </a:ext>
                  </a:extLst>
                </p:cNvPr>
                <p:cNvSpPr/>
                <p:nvPr/>
              </p:nvSpPr>
              <p:spPr>
                <a:xfrm>
                  <a:off x="2535777" y="4547751"/>
                  <a:ext cx="56720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60FB8F73-7131-477C-AA93-A100A3DC6B9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5777" y="4547751"/>
                  <a:ext cx="567207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C5816396-EE39-4F2A-997A-45BA5F89E7D0}"/>
                </a:ext>
              </a:extLst>
            </p:cNvPr>
            <p:cNvSpPr txBox="1">
              <a:spLocks/>
            </p:cNvSpPr>
            <p:nvPr/>
          </p:nvSpPr>
          <p:spPr>
            <a:xfrm>
              <a:off x="1408728" y="5349311"/>
              <a:ext cx="957915" cy="36933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DC bias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B2B51994-F78C-4ADA-BADA-D478B12E4B4C}"/>
                </a:ext>
              </a:extLst>
            </p:cNvPr>
            <p:cNvCxnSpPr/>
            <p:nvPr/>
          </p:nvCxnSpPr>
          <p:spPr>
            <a:xfrm flipV="1">
              <a:off x="2116286" y="4944455"/>
              <a:ext cx="616596" cy="412059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Content Placeholder 2">
              <a:extLst>
                <a:ext uri="{FF2B5EF4-FFF2-40B4-BE49-F238E27FC236}">
                  <a16:creationId xmlns:a16="http://schemas.microsoft.com/office/drawing/2014/main" id="{BC73A931-2A14-4A21-A69B-FDC98376CDB5}"/>
                </a:ext>
              </a:extLst>
            </p:cNvPr>
            <p:cNvSpPr txBox="1">
              <a:spLocks/>
            </p:cNvSpPr>
            <p:nvPr/>
          </p:nvSpPr>
          <p:spPr>
            <a:xfrm>
              <a:off x="2483560" y="3328600"/>
              <a:ext cx="976147" cy="2758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AC signal</a:t>
              </a: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D72CE24D-55EF-4718-BFB8-37B2BA037289}"/>
                </a:ext>
              </a:extLst>
            </p:cNvPr>
            <p:cNvCxnSpPr>
              <a:cxnSpLocks/>
            </p:cNvCxnSpPr>
            <p:nvPr/>
          </p:nvCxnSpPr>
          <p:spPr>
            <a:xfrm>
              <a:off x="2888906" y="3616800"/>
              <a:ext cx="151499" cy="354138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284304E6-CE21-4ABD-86F0-49535F217854}"/>
              </a:ext>
            </a:extLst>
          </p:cNvPr>
          <p:cNvSpPr txBox="1">
            <a:spLocks/>
          </p:cNvSpPr>
          <p:nvPr/>
        </p:nvSpPr>
        <p:spPr>
          <a:xfrm>
            <a:off x="6431375" y="2041164"/>
            <a:ext cx="5338114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 </a:t>
            </a:r>
            <a:r>
              <a:rPr lang="en-US" dirty="0" err="1"/>
              <a:t>V</a:t>
            </a:r>
            <a:r>
              <a:rPr lang="en-US" baseline="-25000" dirty="0" err="1"/>
              <a:t>cc</a:t>
            </a:r>
            <a:r>
              <a:rPr lang="en-US" dirty="0"/>
              <a:t>  + R</a:t>
            </a:r>
            <a:r>
              <a:rPr lang="en-US" baseline="-25000" dirty="0"/>
              <a:t>C</a:t>
            </a:r>
            <a:r>
              <a:rPr lang="en-US" dirty="0"/>
              <a:t> </a:t>
            </a:r>
            <a:r>
              <a:rPr lang="el-GR" dirty="0"/>
              <a:t>β </a:t>
            </a:r>
            <a:r>
              <a:rPr lang="en-US" dirty="0"/>
              <a:t> ( </a:t>
            </a:r>
            <a:r>
              <a:rPr lang="en-US" dirty="0" err="1"/>
              <a:t>V</a:t>
            </a:r>
            <a:r>
              <a:rPr lang="en-US" baseline="-25000" dirty="0" err="1"/>
              <a:t>bb</a:t>
            </a:r>
            <a:r>
              <a:rPr lang="en-US" dirty="0"/>
              <a:t>  - 0.7 V) / R</a:t>
            </a:r>
            <a:r>
              <a:rPr lang="en-US" baseline="-25000" dirty="0"/>
              <a:t>1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3A1CBC2E-4A22-4078-BCFD-27BCF157BA05}"/>
              </a:ext>
            </a:extLst>
          </p:cNvPr>
          <p:cNvSpPr txBox="1">
            <a:spLocks/>
          </p:cNvSpPr>
          <p:nvPr/>
        </p:nvSpPr>
        <p:spPr>
          <a:xfrm>
            <a:off x="6561742" y="2895505"/>
            <a:ext cx="3772080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Include </a:t>
            </a:r>
            <a:r>
              <a:rPr lang="en-US" i="1" dirty="0">
                <a:solidFill>
                  <a:srgbClr val="0070C0"/>
                </a:solidFill>
              </a:rPr>
              <a:t>v</a:t>
            </a:r>
            <a:r>
              <a:rPr lang="en-US" i="1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with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bb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880CAD4B-7B53-413C-8FAF-2EEC6B4817EF}"/>
              </a:ext>
            </a:extLst>
          </p:cNvPr>
          <p:cNvSpPr txBox="1">
            <a:spLocks/>
          </p:cNvSpPr>
          <p:nvPr/>
        </p:nvSpPr>
        <p:spPr>
          <a:xfrm>
            <a:off x="6069253" y="3592774"/>
            <a:ext cx="6025150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= - </a:t>
            </a:r>
            <a:r>
              <a:rPr lang="en-US" sz="2400" dirty="0" err="1"/>
              <a:t>V</a:t>
            </a:r>
            <a:r>
              <a:rPr lang="en-US" sz="2400" baseline="-25000" dirty="0" err="1"/>
              <a:t>cc</a:t>
            </a:r>
            <a:r>
              <a:rPr lang="en-US" sz="2400" dirty="0"/>
              <a:t>  + R</a:t>
            </a:r>
            <a:r>
              <a:rPr lang="en-US" sz="2400" baseline="-25000" dirty="0"/>
              <a:t>C</a:t>
            </a:r>
            <a:r>
              <a:rPr lang="en-US" sz="2400" dirty="0"/>
              <a:t> </a:t>
            </a:r>
            <a:r>
              <a:rPr lang="el-GR" sz="2400" dirty="0"/>
              <a:t>β </a:t>
            </a:r>
            <a:r>
              <a:rPr lang="en-US" sz="2400" dirty="0"/>
              <a:t> ( </a:t>
            </a:r>
            <a:r>
              <a:rPr lang="en-US" sz="2400" b="1" dirty="0"/>
              <a:t>[ </a:t>
            </a:r>
            <a:r>
              <a:rPr lang="en-US" sz="2400" b="1" dirty="0" err="1"/>
              <a:t>V</a:t>
            </a:r>
            <a:r>
              <a:rPr lang="en-US" sz="2400" b="1" baseline="-25000" dirty="0" err="1"/>
              <a:t>bb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7030A0"/>
                </a:solidFill>
              </a:rPr>
              <a:t>+</a:t>
            </a:r>
            <a:r>
              <a:rPr lang="en-US" sz="2400" b="1" i="1" dirty="0">
                <a:solidFill>
                  <a:srgbClr val="7030A0"/>
                </a:solidFill>
              </a:rPr>
              <a:t> v</a:t>
            </a:r>
            <a:r>
              <a:rPr lang="en-US" sz="2400" b="1" i="1" baseline="-25000" dirty="0">
                <a:solidFill>
                  <a:srgbClr val="7030A0"/>
                </a:solidFill>
              </a:rPr>
              <a:t>in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/>
              <a:t>] </a:t>
            </a:r>
            <a:r>
              <a:rPr lang="en-US" sz="2400" dirty="0"/>
              <a:t>- 0.7 V) / R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49228E6D-9135-42DE-A912-9509A80A675E}"/>
              </a:ext>
            </a:extLst>
          </p:cNvPr>
          <p:cNvSpPr txBox="1">
            <a:spLocks/>
          </p:cNvSpPr>
          <p:nvPr/>
        </p:nvSpPr>
        <p:spPr>
          <a:xfrm>
            <a:off x="4647362" y="5040251"/>
            <a:ext cx="6572807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= - </a:t>
            </a:r>
            <a:r>
              <a:rPr lang="en-US" sz="2400" dirty="0" err="1"/>
              <a:t>V</a:t>
            </a:r>
            <a:r>
              <a:rPr lang="en-US" sz="2400" baseline="-25000" dirty="0" err="1"/>
              <a:t>cc</a:t>
            </a:r>
            <a:r>
              <a:rPr lang="en-US" sz="2400" dirty="0"/>
              <a:t>  + R</a:t>
            </a:r>
            <a:r>
              <a:rPr lang="en-US" sz="2400" baseline="-25000" dirty="0"/>
              <a:t>C</a:t>
            </a:r>
            <a:r>
              <a:rPr lang="en-US" sz="2400" dirty="0"/>
              <a:t> </a:t>
            </a:r>
            <a:r>
              <a:rPr lang="el-GR" sz="2400" dirty="0"/>
              <a:t>β </a:t>
            </a:r>
            <a:r>
              <a:rPr lang="en-US" sz="2400" dirty="0"/>
              <a:t> ( </a:t>
            </a:r>
            <a:r>
              <a:rPr lang="en-US" sz="2400" dirty="0" err="1"/>
              <a:t>V</a:t>
            </a:r>
            <a:r>
              <a:rPr lang="en-US" sz="2400" baseline="-25000" dirty="0" err="1"/>
              <a:t>bb</a:t>
            </a:r>
            <a:r>
              <a:rPr lang="en-US" sz="2400" dirty="0"/>
              <a:t> - 0.7 V) / R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b="1" dirty="0">
                <a:solidFill>
                  <a:srgbClr val="7030A0"/>
                </a:solidFill>
              </a:rPr>
              <a:t>R</a:t>
            </a:r>
            <a:r>
              <a:rPr lang="en-US" sz="2400" b="1" baseline="-25000" dirty="0">
                <a:solidFill>
                  <a:srgbClr val="7030A0"/>
                </a:solidFill>
              </a:rPr>
              <a:t>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l-GR" sz="2400" b="1" dirty="0">
                <a:solidFill>
                  <a:srgbClr val="7030A0"/>
                </a:solidFill>
              </a:rPr>
              <a:t>β 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i="1" dirty="0">
                <a:solidFill>
                  <a:srgbClr val="7030A0"/>
                </a:solidFill>
              </a:rPr>
              <a:t>v</a:t>
            </a:r>
            <a:r>
              <a:rPr lang="en-US" sz="2400" b="1" i="1" baseline="-25000" dirty="0">
                <a:solidFill>
                  <a:srgbClr val="7030A0"/>
                </a:solidFill>
              </a:rPr>
              <a:t>in</a:t>
            </a:r>
            <a:r>
              <a:rPr lang="en-US" sz="2400" b="1" dirty="0">
                <a:solidFill>
                  <a:srgbClr val="7030A0"/>
                </a:solidFill>
              </a:rPr>
              <a:t> / R</a:t>
            </a:r>
            <a:r>
              <a:rPr lang="en-US" sz="2400" b="1" baseline="-25000" dirty="0">
                <a:solidFill>
                  <a:srgbClr val="7030A0"/>
                </a:solidFill>
              </a:rPr>
              <a:t>1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3C37F08A-A9E4-4D27-9DEE-0FF632717458}"/>
              </a:ext>
            </a:extLst>
          </p:cNvPr>
          <p:cNvSpPr txBox="1">
            <a:spLocks/>
          </p:cNvSpPr>
          <p:nvPr/>
        </p:nvSpPr>
        <p:spPr>
          <a:xfrm>
            <a:off x="5745574" y="4330987"/>
            <a:ext cx="4635191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Separate out the term with </a:t>
            </a:r>
            <a:r>
              <a:rPr lang="en-US" i="1" dirty="0">
                <a:solidFill>
                  <a:srgbClr val="0070C0"/>
                </a:solidFill>
              </a:rPr>
              <a:t>v</a:t>
            </a:r>
            <a:r>
              <a:rPr lang="en-US" i="1" baseline="-25000" dirty="0">
                <a:solidFill>
                  <a:srgbClr val="0070C0"/>
                </a:solidFill>
              </a:rPr>
              <a:t>in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7136B3AB-2D31-416E-9C9A-30364B7D142D}"/>
              </a:ext>
            </a:extLst>
          </p:cNvPr>
          <p:cNvSpPr txBox="1">
            <a:spLocks/>
          </p:cNvSpPr>
          <p:nvPr/>
        </p:nvSpPr>
        <p:spPr>
          <a:xfrm>
            <a:off x="6764434" y="5930609"/>
            <a:ext cx="1683348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DC part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8486EFC2-2DF8-4566-866D-AD91B245267F}"/>
              </a:ext>
            </a:extLst>
          </p:cNvPr>
          <p:cNvSpPr txBox="1">
            <a:spLocks/>
          </p:cNvSpPr>
          <p:nvPr/>
        </p:nvSpPr>
        <p:spPr>
          <a:xfrm>
            <a:off x="9196632" y="5752539"/>
            <a:ext cx="2703267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</a:rPr>
              <a:t>Small signal part</a:t>
            </a:r>
            <a:endParaRPr lang="en-US" b="1" baseline="-250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D8E93A35-A33F-467F-AC6E-402299AD62F6}"/>
              </a:ext>
            </a:extLst>
          </p:cNvPr>
          <p:cNvSpPr/>
          <p:nvPr/>
        </p:nvSpPr>
        <p:spPr>
          <a:xfrm rot="5400000">
            <a:off x="7049275" y="3923233"/>
            <a:ext cx="404817" cy="35052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9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From Prior Lecture: </a:t>
            </a:r>
            <a:br>
              <a:rPr lang="en-US" dirty="0"/>
            </a:br>
            <a:r>
              <a:rPr lang="en-US" dirty="0"/>
              <a:t>Common Emitter Amplifier Circuit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A339098-A18B-4704-8633-009D34130D2C}"/>
              </a:ext>
            </a:extLst>
          </p:cNvPr>
          <p:cNvGrpSpPr/>
          <p:nvPr/>
        </p:nvGrpSpPr>
        <p:grpSpPr>
          <a:xfrm>
            <a:off x="165219" y="1977194"/>
            <a:ext cx="6227713" cy="2986461"/>
            <a:chOff x="1018910" y="2732182"/>
            <a:chExt cx="6227713" cy="2986461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3D55C7ED-3534-4102-886B-5029AA96A03F}"/>
                </a:ext>
              </a:extLst>
            </p:cNvPr>
            <p:cNvGrpSpPr/>
            <p:nvPr/>
          </p:nvGrpSpPr>
          <p:grpSpPr>
            <a:xfrm>
              <a:off x="1018910" y="2732182"/>
              <a:ext cx="6227713" cy="2763402"/>
              <a:chOff x="529812" y="2668386"/>
              <a:chExt cx="6227713" cy="2763402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226945" y="352557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/>
                  <p:nvPr/>
                </p:nvSpPr>
                <p:spPr>
                  <a:xfrm>
                    <a:off x="2037558" y="3852080"/>
                    <a:ext cx="54111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37558" y="3852080"/>
                    <a:ext cx="541110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110168" y="3346038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0168" y="3346038"/>
                    <a:ext cx="64735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/>
                  <p:nvPr/>
                </p:nvSpPr>
                <p:spPr>
                  <a:xfrm>
                    <a:off x="3605823" y="3189094"/>
                    <a:ext cx="48308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05823" y="3189094"/>
                    <a:ext cx="483081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/>
                  <p:nvPr/>
                </p:nvSpPr>
                <p:spPr>
                  <a:xfrm>
                    <a:off x="1109304" y="398956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09304" y="3989568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5349644" y="2950824"/>
                    <a:ext cx="50058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49644" y="2950824"/>
                    <a:ext cx="500585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529812" y="3781561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9812" y="3781561"/>
                    <a:ext cx="573298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4482702" y="5030751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251EB08D-A4C9-48A7-A0D5-B704C19D0454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4471"/>
                <a:chOff x="1495046" y="2668386"/>
                <a:chExt cx="3734917" cy="2364471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2C22FBDC-0B74-40BF-8A05-267DA1D55369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92411F75-780B-4FF4-8F5B-D1057DF7009D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89B70155-E860-4D0C-877F-12C7C1D62DC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B5E8588B-25D4-42C2-A371-FFD474860E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80878921-5277-4FC5-8234-DB0B6F5263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Arrow Connector 7">
                      <a:extLst>
                        <a:ext uri="{FF2B5EF4-FFF2-40B4-BE49-F238E27FC236}">
                          <a16:creationId xmlns:a16="http://schemas.microsoft.com/office/drawing/2014/main" id="{F5755409-D6F5-4821-A344-CFA0D2A381A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E25465C7-BDF3-4ECB-8841-6C099691FF1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5C216F7A-E136-4D2A-BB07-2786DD4417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EDDA74E1-F3E0-4FEC-B607-EE23F83A0F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7706AD0C-D5E1-4F17-8210-0228DEBDCA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C4D40C0F-805D-4811-B82B-7A971BCAC6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08830" y="2689465"/>
                  <a:ext cx="4058" cy="11422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859EB0A9-BE3F-442B-940B-2CC2AE4112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63" y="4849977"/>
                  <a:ext cx="0" cy="18288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52" y="3888925"/>
                  <a:ext cx="82541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C35AC96F-8ACB-4242-971B-33F2B4BB7FA8}"/>
                  </a:ext>
                </a:extLst>
              </p:cNvPr>
              <p:cNvGrpSpPr/>
              <p:nvPr/>
            </p:nvGrpSpPr>
            <p:grpSpPr>
              <a:xfrm flipV="1">
                <a:off x="1326070" y="3833467"/>
                <a:ext cx="373658" cy="217606"/>
                <a:chOff x="1360627" y="3631962"/>
                <a:chExt cx="373658" cy="217606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5205B488-B5D6-4174-A23C-E235D808BFC1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0F026405-EC34-4123-9EFE-43FBC7D4AD6F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6E1C9834-C081-4B70-9F52-F85302B67A5D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CA8D76F7-A340-446A-9408-5FA8FD1E9D1A}"/>
                    </a:ext>
                  </a:extLst>
                </p:cNvPr>
                <p:cNvGrpSpPr/>
                <p:nvPr/>
              </p:nvGrpSpPr>
              <p:grpSpPr>
                <a:xfrm>
                  <a:off x="1368525" y="3777633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E844EFFE-542F-4327-B68F-20BA2195C3F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ECB3E447-F5BD-4F13-9C10-9C4F7EF2B2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5A750D59-8F31-4944-BD75-D28A27247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12888" y="4051066"/>
                <a:ext cx="0" cy="9823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5F042DBD-36AF-48BB-ADF1-65D9F9D7828F}"/>
                  </a:ext>
                </a:extLst>
              </p:cNvPr>
              <p:cNvGrpSpPr/>
              <p:nvPr/>
            </p:nvGrpSpPr>
            <p:grpSpPr>
              <a:xfrm flipV="1">
                <a:off x="2573134" y="4635681"/>
                <a:ext cx="373658" cy="217606"/>
                <a:chOff x="1360627" y="3631962"/>
                <a:chExt cx="373658" cy="217606"/>
              </a:xfrm>
            </p:grpSpPr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id="{78E33141-A7ED-4E5E-B934-936B7C6E97DA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B3A47901-6533-4BFF-9DEA-C6549F8E14D2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D9143515-A1B1-42C5-A0CE-AF89F0B5B15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16E616B2-4080-4796-AFC6-B4BBE1AD68BE}"/>
                    </a:ext>
                  </a:extLst>
                </p:cNvPr>
                <p:cNvGrpSpPr/>
                <p:nvPr/>
              </p:nvGrpSpPr>
              <p:grpSpPr>
                <a:xfrm>
                  <a:off x="1368525" y="3777633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98C1F390-B63B-4879-B700-2BDBE01E80AC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C8A17300-E257-4CDC-8509-CB11BDCDE808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4299822" y="5303520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id="{E74B5087-5E80-4459-B931-8ECC3EF4234D}"/>
                      </a:ext>
                    </a:extLst>
                  </p:cNvPr>
                  <p:cNvSpPr/>
                  <p:nvPr/>
                </p:nvSpPr>
                <p:spPr>
                  <a:xfrm>
                    <a:off x="2247956" y="473056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id="{E74B5087-5E80-4459-B931-8ECC3EF4234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47956" y="4730566"/>
                    <a:ext cx="410690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/>
                  <p:nvPr/>
                </p:nvSpPr>
                <p:spPr>
                  <a:xfrm>
                    <a:off x="1140715" y="3550714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40715" y="3550714"/>
                    <a:ext cx="410690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id="{AC2F28A7-CB3E-4864-B8ED-9D6461BB3EB6}"/>
                      </a:ext>
                    </a:extLst>
                  </p:cNvPr>
                  <p:cNvSpPr/>
                  <p:nvPr/>
                </p:nvSpPr>
                <p:spPr>
                  <a:xfrm>
                    <a:off x="2243784" y="4372389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id="{AC2F28A7-CB3E-4864-B8ED-9D6461BB3EB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43784" y="4372389"/>
                    <a:ext cx="410690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2573134" y="403569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9156AAF-E826-413E-88B2-0024315D5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4409284"/>
                <a:ext cx="0" cy="228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323" y="3892762"/>
                <a:ext cx="0" cy="1469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2552347" y="409930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52347" y="4099300"/>
                    <a:ext cx="410690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2549627" y="3947270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49627" y="3947270"/>
                    <a:ext cx="410690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60FB8F73-7131-477C-AA93-A100A3DC6B9B}"/>
                    </a:ext>
                  </a:extLst>
                </p:cNvPr>
                <p:cNvSpPr/>
                <p:nvPr/>
              </p:nvSpPr>
              <p:spPr>
                <a:xfrm>
                  <a:off x="2535777" y="4547751"/>
                  <a:ext cx="56720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60FB8F73-7131-477C-AA93-A100A3DC6B9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5777" y="4547751"/>
                  <a:ext cx="567207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C5816396-EE39-4F2A-997A-45BA5F89E7D0}"/>
                </a:ext>
              </a:extLst>
            </p:cNvPr>
            <p:cNvSpPr txBox="1">
              <a:spLocks/>
            </p:cNvSpPr>
            <p:nvPr/>
          </p:nvSpPr>
          <p:spPr>
            <a:xfrm>
              <a:off x="1408728" y="5349311"/>
              <a:ext cx="957915" cy="36933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DC bias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B2B51994-F78C-4ADA-BADA-D478B12E4B4C}"/>
                </a:ext>
              </a:extLst>
            </p:cNvPr>
            <p:cNvCxnSpPr/>
            <p:nvPr/>
          </p:nvCxnSpPr>
          <p:spPr>
            <a:xfrm flipV="1">
              <a:off x="2116286" y="4944455"/>
              <a:ext cx="616596" cy="412059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Content Placeholder 2">
              <a:extLst>
                <a:ext uri="{FF2B5EF4-FFF2-40B4-BE49-F238E27FC236}">
                  <a16:creationId xmlns:a16="http://schemas.microsoft.com/office/drawing/2014/main" id="{BC73A931-2A14-4A21-A69B-FDC98376CDB5}"/>
                </a:ext>
              </a:extLst>
            </p:cNvPr>
            <p:cNvSpPr txBox="1">
              <a:spLocks/>
            </p:cNvSpPr>
            <p:nvPr/>
          </p:nvSpPr>
          <p:spPr>
            <a:xfrm>
              <a:off x="2483560" y="3328600"/>
              <a:ext cx="976147" cy="2758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AC signal</a:t>
              </a: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D72CE24D-55EF-4718-BFB8-37B2BA037289}"/>
                </a:ext>
              </a:extLst>
            </p:cNvPr>
            <p:cNvCxnSpPr>
              <a:cxnSpLocks/>
            </p:cNvCxnSpPr>
            <p:nvPr/>
          </p:nvCxnSpPr>
          <p:spPr>
            <a:xfrm>
              <a:off x="2888906" y="3616800"/>
              <a:ext cx="151499" cy="354138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49228E6D-9135-42DE-A912-9509A80A675E}"/>
              </a:ext>
            </a:extLst>
          </p:cNvPr>
          <p:cNvSpPr txBox="1">
            <a:spLocks/>
          </p:cNvSpPr>
          <p:nvPr/>
        </p:nvSpPr>
        <p:spPr>
          <a:xfrm>
            <a:off x="4925952" y="1634169"/>
            <a:ext cx="6572807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= - </a:t>
            </a:r>
            <a:r>
              <a:rPr lang="en-US" sz="2400" dirty="0" err="1"/>
              <a:t>V</a:t>
            </a:r>
            <a:r>
              <a:rPr lang="en-US" sz="2400" baseline="-25000" dirty="0" err="1"/>
              <a:t>cc</a:t>
            </a:r>
            <a:r>
              <a:rPr lang="en-US" sz="2400" dirty="0"/>
              <a:t>  + R</a:t>
            </a:r>
            <a:r>
              <a:rPr lang="en-US" sz="2400" baseline="-25000" dirty="0"/>
              <a:t>C</a:t>
            </a:r>
            <a:r>
              <a:rPr lang="en-US" sz="2400" dirty="0"/>
              <a:t> </a:t>
            </a:r>
            <a:r>
              <a:rPr lang="el-GR" sz="2400" dirty="0"/>
              <a:t>β </a:t>
            </a:r>
            <a:r>
              <a:rPr lang="en-US" sz="2400" dirty="0"/>
              <a:t> ( </a:t>
            </a:r>
            <a:r>
              <a:rPr lang="en-US" sz="2400" dirty="0" err="1"/>
              <a:t>V</a:t>
            </a:r>
            <a:r>
              <a:rPr lang="en-US" sz="2400" baseline="-25000" dirty="0" err="1"/>
              <a:t>bb</a:t>
            </a:r>
            <a:r>
              <a:rPr lang="en-US" sz="2400" dirty="0"/>
              <a:t> - 0.7 V) / R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b="1" dirty="0">
                <a:solidFill>
                  <a:srgbClr val="7030A0"/>
                </a:solidFill>
              </a:rPr>
              <a:t>R</a:t>
            </a:r>
            <a:r>
              <a:rPr lang="en-US" sz="2400" b="1" baseline="-25000" dirty="0">
                <a:solidFill>
                  <a:srgbClr val="7030A0"/>
                </a:solidFill>
              </a:rPr>
              <a:t>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l-GR" sz="2400" b="1" dirty="0">
                <a:solidFill>
                  <a:srgbClr val="7030A0"/>
                </a:solidFill>
              </a:rPr>
              <a:t>β 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i="1" dirty="0">
                <a:solidFill>
                  <a:srgbClr val="7030A0"/>
                </a:solidFill>
              </a:rPr>
              <a:t>v</a:t>
            </a:r>
            <a:r>
              <a:rPr lang="en-US" sz="2400" b="1" i="1" baseline="-25000" dirty="0">
                <a:solidFill>
                  <a:srgbClr val="7030A0"/>
                </a:solidFill>
              </a:rPr>
              <a:t>in</a:t>
            </a:r>
            <a:r>
              <a:rPr lang="en-US" sz="2400" b="1" dirty="0">
                <a:solidFill>
                  <a:srgbClr val="7030A0"/>
                </a:solidFill>
              </a:rPr>
              <a:t> / R</a:t>
            </a:r>
            <a:r>
              <a:rPr lang="en-US" sz="2400" b="1" baseline="-25000" dirty="0">
                <a:solidFill>
                  <a:srgbClr val="7030A0"/>
                </a:solidFill>
              </a:rPr>
              <a:t>1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7136B3AB-2D31-416E-9C9A-30364B7D142D}"/>
              </a:ext>
            </a:extLst>
          </p:cNvPr>
          <p:cNvSpPr txBox="1">
            <a:spLocks/>
          </p:cNvSpPr>
          <p:nvPr/>
        </p:nvSpPr>
        <p:spPr>
          <a:xfrm>
            <a:off x="7043024" y="2524527"/>
            <a:ext cx="1683348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DC part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8486EFC2-2DF8-4566-866D-AD91B245267F}"/>
              </a:ext>
            </a:extLst>
          </p:cNvPr>
          <p:cNvSpPr txBox="1">
            <a:spLocks/>
          </p:cNvSpPr>
          <p:nvPr/>
        </p:nvSpPr>
        <p:spPr>
          <a:xfrm>
            <a:off x="9475222" y="2346457"/>
            <a:ext cx="2703267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</a:rPr>
              <a:t>Small signal part</a:t>
            </a:r>
            <a:endParaRPr lang="en-US" b="1" baseline="-250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D8E93A35-A33F-467F-AC6E-402299AD62F6}"/>
              </a:ext>
            </a:extLst>
          </p:cNvPr>
          <p:cNvSpPr/>
          <p:nvPr/>
        </p:nvSpPr>
        <p:spPr>
          <a:xfrm rot="5400000">
            <a:off x="7327865" y="517151"/>
            <a:ext cx="404817" cy="35052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A47141E7-2CAB-46DF-934C-DD40CA65CA84}"/>
              </a:ext>
            </a:extLst>
          </p:cNvPr>
          <p:cNvSpPr txBox="1">
            <a:spLocks/>
          </p:cNvSpPr>
          <p:nvPr/>
        </p:nvSpPr>
        <p:spPr>
          <a:xfrm>
            <a:off x="5590655" y="3367134"/>
            <a:ext cx="6617060" cy="1060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Small signal gain is the small signal output divided by the small signal input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A38C0F17-304C-4DD7-87F2-9C64CF01B303}"/>
              </a:ext>
            </a:extLst>
          </p:cNvPr>
          <p:cNvSpPr txBox="1">
            <a:spLocks/>
          </p:cNvSpPr>
          <p:nvPr/>
        </p:nvSpPr>
        <p:spPr>
          <a:xfrm>
            <a:off x="5608187" y="4459666"/>
            <a:ext cx="3708024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</a:t>
            </a:r>
            <a:r>
              <a:rPr lang="en-US" sz="2400" baseline="-25000" dirty="0"/>
              <a:t>V</a:t>
            </a:r>
            <a:r>
              <a:rPr lang="en-US" sz="2400" dirty="0"/>
              <a:t> =    </a:t>
            </a:r>
            <a:r>
              <a:rPr lang="en-US" sz="2400" b="1" dirty="0">
                <a:solidFill>
                  <a:srgbClr val="7030A0"/>
                </a:solidFill>
              </a:rPr>
              <a:t>R</a:t>
            </a:r>
            <a:r>
              <a:rPr lang="en-US" sz="2400" b="1" baseline="-25000" dirty="0">
                <a:solidFill>
                  <a:srgbClr val="7030A0"/>
                </a:solidFill>
              </a:rPr>
              <a:t>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l-GR" sz="2400" b="1" dirty="0">
                <a:solidFill>
                  <a:srgbClr val="7030A0"/>
                </a:solidFill>
              </a:rPr>
              <a:t>β </a:t>
            </a:r>
            <a:r>
              <a:rPr lang="en-US" sz="2400" b="1" dirty="0">
                <a:solidFill>
                  <a:srgbClr val="7030A0"/>
                </a:solidFill>
              </a:rPr>
              <a:t> / R</a:t>
            </a:r>
            <a:r>
              <a:rPr lang="en-US" sz="2400" b="1" baseline="-25000" dirty="0">
                <a:solidFill>
                  <a:srgbClr val="7030A0"/>
                </a:solidFill>
              </a:rPr>
              <a:t>1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A4EFEF66-351D-4373-80D1-279594AA8FE5}"/>
              </a:ext>
            </a:extLst>
          </p:cNvPr>
          <p:cNvSpPr txBox="1">
            <a:spLocks/>
          </p:cNvSpPr>
          <p:nvPr/>
        </p:nvSpPr>
        <p:spPr>
          <a:xfrm>
            <a:off x="657925" y="5348810"/>
            <a:ext cx="5194052" cy="1060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Usually the small signal polarity is shown opposite of what we did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50676F7A-7391-4A4D-824F-C60B6C056EB5}"/>
              </a:ext>
            </a:extLst>
          </p:cNvPr>
          <p:cNvCxnSpPr>
            <a:cxnSpLocks/>
          </p:cNvCxnSpPr>
          <p:nvPr/>
        </p:nvCxnSpPr>
        <p:spPr>
          <a:xfrm flipH="1" flipV="1">
            <a:off x="2682635" y="3777440"/>
            <a:ext cx="800135" cy="1412657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Content Placeholder 2">
            <a:extLst>
              <a:ext uri="{FF2B5EF4-FFF2-40B4-BE49-F238E27FC236}">
                <a16:creationId xmlns:a16="http://schemas.microsoft.com/office/drawing/2014/main" id="{43111342-6263-4174-AEAD-2BC0F9CE38F3}"/>
              </a:ext>
            </a:extLst>
          </p:cNvPr>
          <p:cNvSpPr txBox="1">
            <a:spLocks/>
          </p:cNvSpPr>
          <p:nvPr/>
        </p:nvSpPr>
        <p:spPr>
          <a:xfrm>
            <a:off x="6392932" y="5603571"/>
            <a:ext cx="5615864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Which results in a negative sign here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0E03CB16-8552-449D-9715-F1F68E2CF3CF}"/>
              </a:ext>
            </a:extLst>
          </p:cNvPr>
          <p:cNvCxnSpPr>
            <a:cxnSpLocks/>
          </p:cNvCxnSpPr>
          <p:nvPr/>
        </p:nvCxnSpPr>
        <p:spPr>
          <a:xfrm flipH="1" flipV="1">
            <a:off x="6347813" y="4780286"/>
            <a:ext cx="573687" cy="81811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Content Placeholder 2">
            <a:extLst>
              <a:ext uri="{FF2B5EF4-FFF2-40B4-BE49-F238E27FC236}">
                <a16:creationId xmlns:a16="http://schemas.microsoft.com/office/drawing/2014/main" id="{76BC541F-AF40-4C17-91F7-97AFACEA4B4F}"/>
              </a:ext>
            </a:extLst>
          </p:cNvPr>
          <p:cNvSpPr txBox="1">
            <a:spLocks/>
          </p:cNvSpPr>
          <p:nvPr/>
        </p:nvSpPr>
        <p:spPr>
          <a:xfrm>
            <a:off x="6184325" y="4475943"/>
            <a:ext cx="484162" cy="561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‒</a:t>
            </a:r>
          </a:p>
        </p:txBody>
      </p:sp>
    </p:spTree>
    <p:extLst>
      <p:ext uri="{BB962C8B-B14F-4D97-AF65-F5344CB8AC3E}">
        <p14:creationId xmlns:p14="http://schemas.microsoft.com/office/powerpoint/2010/main" val="3227529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EACA-BDA7-4BAB-BC0B-3F000E26F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E83339-877F-4326-AC11-23E1A43BC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0571" y="2370528"/>
            <a:ext cx="7598230" cy="211694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Common Emitter </a:t>
            </a:r>
          </a:p>
          <a:p>
            <a:pPr marL="0" indent="0" algn="ctr">
              <a:buNone/>
            </a:pPr>
            <a:r>
              <a:rPr lang="en-US" dirty="0"/>
              <a:t>with </a:t>
            </a:r>
          </a:p>
          <a:p>
            <a:pPr marL="0" indent="0" algn="ctr">
              <a:buNone/>
            </a:pPr>
            <a:r>
              <a:rPr lang="en-US" dirty="0"/>
              <a:t>Emitter Resistor and Voltage Divider</a:t>
            </a:r>
          </a:p>
        </p:txBody>
      </p:sp>
    </p:spTree>
    <p:extLst>
      <p:ext uri="{BB962C8B-B14F-4D97-AF65-F5344CB8AC3E}">
        <p14:creationId xmlns:p14="http://schemas.microsoft.com/office/powerpoint/2010/main" val="3832460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31709</TotalTime>
  <Words>1184</Words>
  <Application>Microsoft Office PowerPoint</Application>
  <PresentationFormat>Widescreen</PresentationFormat>
  <Paragraphs>316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Common Emitter Amplifier Circuit – graphical solution</vt:lpstr>
      <vt:lpstr>Small signal response of Common Emitter Amplifier</vt:lpstr>
      <vt:lpstr>PowerPoint Presentation</vt:lpstr>
      <vt:lpstr>From Prior Lecture:  Common Emitter Amplifier Circuit</vt:lpstr>
      <vt:lpstr>From Prior Lecture:  Common Emitter Amplifier Circuit</vt:lpstr>
      <vt:lpstr>PowerPoint Presentation</vt:lpstr>
      <vt:lpstr>From Prior Lecture: Common Emitter Amplifier Circuit – Biasing with Voltage Divider and Emitter Resistor</vt:lpstr>
      <vt:lpstr>From Prior Lecture: Common Emitter Amplifier Circuit – Biasing with Voltage Divider and Emitter Resistor</vt:lpstr>
      <vt:lpstr>PowerPoint Presentation</vt:lpstr>
      <vt:lpstr>PowerPoint Presentation</vt:lpstr>
      <vt:lpstr>Large signal model of BJT in forward active region – diode and dependent current source</vt:lpstr>
      <vt:lpstr>Small signal model of BJT in forward active region – resistor and dependent current source</vt:lpstr>
      <vt:lpstr>Small Signal BJT Analysis</vt:lpstr>
      <vt:lpstr>PowerPoint Presentation</vt:lpstr>
      <vt:lpstr>Common Emitter Amplifier Operating Curves</vt:lpstr>
      <vt:lpstr>Common Emitter Amplifier – Early Effect</vt:lpstr>
      <vt:lpstr>Common Emitter Amplifier – Early Effect</vt:lpstr>
      <vt:lpstr>Bipolar Junction Transistor (BJT)</vt:lpstr>
      <vt:lpstr>Common Emitter Amplifier – Early Effect</vt:lpstr>
      <vt:lpstr>Adjusted small signal model of common emitter BJT in forward active region </vt:lpstr>
      <vt:lpstr>Equivalent model of common emitter BJT in forward active region </vt:lpstr>
      <vt:lpstr>PowerPoint Presentation</vt:lpstr>
      <vt:lpstr>From Before:  Common Emitter Amplifier Circuit</vt:lpstr>
      <vt:lpstr>From Prior Lecture: Common Emitter Amplifier Circuit – Biasing with Voltage Divider and Emitter Resistor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780</cp:revision>
  <dcterms:created xsi:type="dcterms:W3CDTF">2018-11-17T00:51:02Z</dcterms:created>
  <dcterms:modified xsi:type="dcterms:W3CDTF">2020-10-05T19:11:15Z</dcterms:modified>
</cp:coreProperties>
</file>