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4" r:id="rId3"/>
    <p:sldId id="425" r:id="rId4"/>
    <p:sldId id="521" r:id="rId5"/>
    <p:sldId id="411" r:id="rId6"/>
    <p:sldId id="448" r:id="rId7"/>
    <p:sldId id="449" r:id="rId8"/>
    <p:sldId id="522" r:id="rId9"/>
    <p:sldId id="451" r:id="rId10"/>
    <p:sldId id="523" r:id="rId11"/>
    <p:sldId id="555" r:id="rId12"/>
    <p:sldId id="556" r:id="rId13"/>
    <p:sldId id="557" r:id="rId14"/>
    <p:sldId id="558" r:id="rId15"/>
    <p:sldId id="559" r:id="rId16"/>
    <p:sldId id="560" r:id="rId17"/>
    <p:sldId id="561" r:id="rId18"/>
    <p:sldId id="562" r:id="rId19"/>
    <p:sldId id="563" r:id="rId20"/>
    <p:sldId id="564" r:id="rId21"/>
    <p:sldId id="565" r:id="rId22"/>
    <p:sldId id="566" r:id="rId23"/>
    <p:sldId id="552" r:id="rId24"/>
    <p:sldId id="545" r:id="rId25"/>
    <p:sldId id="548" r:id="rId26"/>
    <p:sldId id="567" r:id="rId27"/>
    <p:sldId id="568" r:id="rId28"/>
    <p:sldId id="546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D5D"/>
    <a:srgbClr val="C4563C"/>
    <a:srgbClr val="66CCFF"/>
    <a:srgbClr val="75C4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05" autoAdjust="0"/>
    <p:restoredTop sz="94660"/>
  </p:normalViewPr>
  <p:slideViewPr>
    <p:cSldViewPr snapToGrid="0">
      <p:cViewPr varScale="1">
        <p:scale>
          <a:sx n="58" d="100"/>
          <a:sy n="58" d="100"/>
        </p:scale>
        <p:origin x="5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png"/><Relationship Id="rId13" Type="http://schemas.openxmlformats.org/officeDocument/2006/relationships/image" Target="../media/image37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8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5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9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37.png"/><Relationship Id="rId18" Type="http://schemas.openxmlformats.org/officeDocument/2006/relationships/image" Target="../media/image40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8.png"/><Relationship Id="rId17" Type="http://schemas.openxmlformats.org/officeDocument/2006/relationships/image" Target="../media/image39.png"/><Relationship Id="rId2" Type="http://schemas.openxmlformats.org/officeDocument/2006/relationships/image" Target="../media/image25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5.png"/><Relationship Id="rId5" Type="http://schemas.openxmlformats.org/officeDocument/2006/relationships/image" Target="../media/image28.png"/><Relationship Id="rId15" Type="http://schemas.openxmlformats.org/officeDocument/2006/relationships/image" Target="../media/image10.png"/><Relationship Id="rId10" Type="http://schemas.openxmlformats.org/officeDocument/2006/relationships/image" Target="../media/image33.png"/><Relationship Id="rId9" Type="http://schemas.openxmlformats.org/officeDocument/2006/relationships/image" Target="../media/image32.png"/><Relationship Id="rId1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8.png"/><Relationship Id="rId18" Type="http://schemas.openxmlformats.org/officeDocument/2006/relationships/image" Target="../media/image63.png"/><Relationship Id="rId3" Type="http://schemas.openxmlformats.org/officeDocument/2006/relationships/image" Target="../media/image42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17" Type="http://schemas.openxmlformats.org/officeDocument/2006/relationships/image" Target="../media/image62.png"/><Relationship Id="rId2" Type="http://schemas.openxmlformats.org/officeDocument/2006/relationships/image" Target="../media/image41.png"/><Relationship Id="rId16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6.png"/><Relationship Id="rId5" Type="http://schemas.openxmlformats.org/officeDocument/2006/relationships/image" Target="../media/image46.png"/><Relationship Id="rId15" Type="http://schemas.openxmlformats.org/officeDocument/2006/relationships/image" Target="../media/image60.png"/><Relationship Id="rId10" Type="http://schemas.openxmlformats.org/officeDocument/2006/relationships/image" Target="../media/image55.png"/><Relationship Id="rId4" Type="http://schemas.openxmlformats.org/officeDocument/2006/relationships/image" Target="../media/image45.png"/><Relationship Id="rId9" Type="http://schemas.openxmlformats.org/officeDocument/2006/relationships/image" Target="../media/image54.png"/><Relationship Id="rId14" Type="http://schemas.openxmlformats.org/officeDocument/2006/relationships/image" Target="../media/image5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8.png"/><Relationship Id="rId18" Type="http://schemas.openxmlformats.org/officeDocument/2006/relationships/image" Target="../media/image65.png"/><Relationship Id="rId3" Type="http://schemas.openxmlformats.org/officeDocument/2006/relationships/image" Target="../media/image42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17" Type="http://schemas.openxmlformats.org/officeDocument/2006/relationships/image" Target="../media/image62.png"/><Relationship Id="rId2" Type="http://schemas.openxmlformats.org/officeDocument/2006/relationships/image" Target="../media/image64.png"/><Relationship Id="rId16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6.png"/><Relationship Id="rId5" Type="http://schemas.openxmlformats.org/officeDocument/2006/relationships/image" Target="../media/image46.png"/><Relationship Id="rId15" Type="http://schemas.openxmlformats.org/officeDocument/2006/relationships/image" Target="../media/image60.png"/><Relationship Id="rId10" Type="http://schemas.openxmlformats.org/officeDocument/2006/relationships/image" Target="../media/image55.png"/><Relationship Id="rId4" Type="http://schemas.openxmlformats.org/officeDocument/2006/relationships/image" Target="../media/image45.png"/><Relationship Id="rId9" Type="http://schemas.openxmlformats.org/officeDocument/2006/relationships/image" Target="../media/image54.png"/><Relationship Id="rId14" Type="http://schemas.openxmlformats.org/officeDocument/2006/relationships/image" Target="../media/image5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13" Type="http://schemas.openxmlformats.org/officeDocument/2006/relationships/image" Target="../media/image77.png"/><Relationship Id="rId18" Type="http://schemas.openxmlformats.org/officeDocument/2006/relationships/image" Target="../media/image82.png"/><Relationship Id="rId3" Type="http://schemas.openxmlformats.org/officeDocument/2006/relationships/image" Target="../media/image67.png"/><Relationship Id="rId7" Type="http://schemas.openxmlformats.org/officeDocument/2006/relationships/image" Target="../media/image71.png"/><Relationship Id="rId12" Type="http://schemas.openxmlformats.org/officeDocument/2006/relationships/image" Target="../media/image76.png"/><Relationship Id="rId17" Type="http://schemas.openxmlformats.org/officeDocument/2006/relationships/image" Target="../media/image81.png"/><Relationship Id="rId2" Type="http://schemas.openxmlformats.org/officeDocument/2006/relationships/image" Target="../media/image66.png"/><Relationship Id="rId16" Type="http://schemas.openxmlformats.org/officeDocument/2006/relationships/image" Target="../media/image80.png"/><Relationship Id="rId20" Type="http://schemas.openxmlformats.org/officeDocument/2006/relationships/image" Target="../media/image8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11" Type="http://schemas.openxmlformats.org/officeDocument/2006/relationships/image" Target="../media/image75.png"/><Relationship Id="rId5" Type="http://schemas.openxmlformats.org/officeDocument/2006/relationships/image" Target="../media/image69.png"/><Relationship Id="rId15" Type="http://schemas.openxmlformats.org/officeDocument/2006/relationships/image" Target="../media/image79.png"/><Relationship Id="rId10" Type="http://schemas.openxmlformats.org/officeDocument/2006/relationships/image" Target="../media/image74.png"/><Relationship Id="rId19" Type="http://schemas.openxmlformats.org/officeDocument/2006/relationships/image" Target="../media/image83.png"/><Relationship Id="rId4" Type="http://schemas.openxmlformats.org/officeDocument/2006/relationships/image" Target="../media/image68.png"/><Relationship Id="rId9" Type="http://schemas.openxmlformats.org/officeDocument/2006/relationships/image" Target="../media/image73.png"/><Relationship Id="rId14" Type="http://schemas.openxmlformats.org/officeDocument/2006/relationships/image" Target="../media/image7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18" Type="http://schemas.openxmlformats.org/officeDocument/2006/relationships/image" Target="../media/image85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17" Type="http://schemas.openxmlformats.org/officeDocument/2006/relationships/image" Target="../media/image19.png"/><Relationship Id="rId2" Type="http://schemas.openxmlformats.org/officeDocument/2006/relationships/image" Target="../media/image67.png"/><Relationship Id="rId16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5" Type="http://schemas.openxmlformats.org/officeDocument/2006/relationships/image" Target="../media/image80.png"/><Relationship Id="rId10" Type="http://schemas.openxmlformats.org/officeDocument/2006/relationships/image" Target="../media/image75.png"/><Relationship Id="rId19" Type="http://schemas.openxmlformats.org/officeDocument/2006/relationships/image" Target="../media/image86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Relationship Id="rId14" Type="http://schemas.openxmlformats.org/officeDocument/2006/relationships/image" Target="../media/image7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7" Type="http://schemas.openxmlformats.org/officeDocument/2006/relationships/image" Target="../media/image93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4" Type="http://schemas.openxmlformats.org/officeDocument/2006/relationships/image" Target="../media/image9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6.png"/><Relationship Id="rId4" Type="http://schemas.openxmlformats.org/officeDocument/2006/relationships/image" Target="../media/image9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8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18" Type="http://schemas.openxmlformats.org/officeDocument/2006/relationships/image" Target="../media/image100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17" Type="http://schemas.openxmlformats.org/officeDocument/2006/relationships/image" Target="../media/image99.png"/><Relationship Id="rId2" Type="http://schemas.openxmlformats.org/officeDocument/2006/relationships/image" Target="../media/image67.png"/><Relationship Id="rId16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5" Type="http://schemas.openxmlformats.org/officeDocument/2006/relationships/image" Target="../media/image80.png"/><Relationship Id="rId10" Type="http://schemas.openxmlformats.org/officeDocument/2006/relationships/image" Target="../media/image75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Relationship Id="rId14" Type="http://schemas.openxmlformats.org/officeDocument/2006/relationships/image" Target="../media/image7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9.png"/><Relationship Id="rId4" Type="http://schemas.openxmlformats.org/officeDocument/2006/relationships/image" Target="../media/image10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png"/><Relationship Id="rId5" Type="http://schemas.openxmlformats.org/officeDocument/2006/relationships/image" Target="../media/image112.png"/><Relationship Id="rId4" Type="http://schemas.openxmlformats.org/officeDocument/2006/relationships/image" Target="../media/image11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5" Type="http://schemas.openxmlformats.org/officeDocument/2006/relationships/image" Target="../media/image115.png"/><Relationship Id="rId4" Type="http://schemas.openxmlformats.org/officeDocument/2006/relationships/image" Target="../media/image11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7.png"/><Relationship Id="rId4" Type="http://schemas.openxmlformats.org/officeDocument/2006/relationships/image" Target="../media/image11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4.png"/><Relationship Id="rId5" Type="http://schemas.openxmlformats.org/officeDocument/2006/relationships/image" Target="../media/image6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0.png"/><Relationship Id="rId13" Type="http://schemas.openxmlformats.org/officeDocument/2006/relationships/image" Target="../media/image490.png"/><Relationship Id="rId18" Type="http://schemas.openxmlformats.org/officeDocument/2006/relationships/image" Target="../media/image24.png"/><Relationship Id="rId3" Type="http://schemas.openxmlformats.org/officeDocument/2006/relationships/image" Target="../media/image48.png"/><Relationship Id="rId7" Type="http://schemas.openxmlformats.org/officeDocument/2006/relationships/image" Target="../media/image49.png"/><Relationship Id="rId12" Type="http://schemas.openxmlformats.org/officeDocument/2006/relationships/image" Target="../media/image801.png"/><Relationship Id="rId17" Type="http://schemas.openxmlformats.org/officeDocument/2006/relationships/image" Target="../media/image23.png"/><Relationship Id="rId2" Type="http://schemas.openxmlformats.org/officeDocument/2006/relationships/image" Target="../media/image21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791.png"/><Relationship Id="rId5" Type="http://schemas.openxmlformats.org/officeDocument/2006/relationships/image" Target="../media/image43.png"/><Relationship Id="rId15" Type="http://schemas.openxmlformats.org/officeDocument/2006/relationships/image" Target="../media/image51.png"/><Relationship Id="rId4" Type="http://schemas.openxmlformats.org/officeDocument/2006/relationships/image" Target="../media/image34.png"/><Relationship Id="rId14" Type="http://schemas.openxmlformats.org/officeDocument/2006/relationships/image" Target="../media/image5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0.png"/><Relationship Id="rId13" Type="http://schemas.openxmlformats.org/officeDocument/2006/relationships/image" Target="../media/image490.png"/><Relationship Id="rId18" Type="http://schemas.openxmlformats.org/officeDocument/2006/relationships/image" Target="../media/image18.png"/><Relationship Id="rId3" Type="http://schemas.openxmlformats.org/officeDocument/2006/relationships/image" Target="../media/image48.png"/><Relationship Id="rId7" Type="http://schemas.openxmlformats.org/officeDocument/2006/relationships/image" Target="../media/image49.png"/><Relationship Id="rId12" Type="http://schemas.openxmlformats.org/officeDocument/2006/relationships/image" Target="../media/image801.png"/><Relationship Id="rId17" Type="http://schemas.openxmlformats.org/officeDocument/2006/relationships/image" Target="../media/image23.png"/><Relationship Id="rId2" Type="http://schemas.openxmlformats.org/officeDocument/2006/relationships/image" Target="../media/image21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791.png"/><Relationship Id="rId5" Type="http://schemas.openxmlformats.org/officeDocument/2006/relationships/image" Target="../media/image43.png"/><Relationship Id="rId15" Type="http://schemas.openxmlformats.org/officeDocument/2006/relationships/image" Target="../media/image51.png"/><Relationship Id="rId4" Type="http://schemas.openxmlformats.org/officeDocument/2006/relationships/image" Target="../media/image34.png"/><Relationship Id="rId1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7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5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small signal response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9567518" y="385077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>
            <a:cxnSpLocks/>
          </p:cNvCxnSpPr>
          <p:nvPr/>
        </p:nvCxnSpPr>
        <p:spPr>
          <a:xfrm>
            <a:off x="7980351" y="3027763"/>
            <a:ext cx="1775379" cy="1084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168022" y="42825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8022" y="42825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9006986" y="2399832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6986" y="2399832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9877487" y="4045763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7487" y="4045763"/>
                <a:ext cx="50058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5652767" y="5230944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>
            <a:off x="2984347" y="5217340"/>
            <a:ext cx="68045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>
            <a:off x="3895994" y="3260736"/>
            <a:ext cx="245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5474381" y="5503713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2811684" y="4276537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2984347" y="4664891"/>
            <a:ext cx="0" cy="5524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 flipH="1">
            <a:off x="2994471" y="3275484"/>
            <a:ext cx="0" cy="1009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2795945" y="420194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5945" y="4201946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2789515" y="435314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515" y="4353144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>
            <a:cxnSpLocks/>
          </p:cNvCxnSpPr>
          <p:nvPr/>
        </p:nvCxnSpPr>
        <p:spPr>
          <a:xfrm>
            <a:off x="9775928" y="4510003"/>
            <a:ext cx="0" cy="711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353437" y="4326248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679383" y="4777993"/>
            <a:ext cx="9075" cy="443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4097427" y="3264444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4018967" y="3264444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764709" y="4221736"/>
                <a:ext cx="76536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||</m:t>
                          </m:r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709" y="4221736"/>
                <a:ext cx="765369" cy="369332"/>
              </a:xfrm>
              <a:prstGeom prst="rect">
                <a:avLst/>
              </a:prstGeom>
              <a:blipFill>
                <a:blip r:embed="rId8"/>
                <a:stretch>
                  <a:fillRect r="-1600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6348738" y="4385436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6518025" y="5047985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6719475" y="4629980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9475" y="4629980"/>
                <a:ext cx="50456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7147935" y="3845435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7935" y="3845435"/>
                <a:ext cx="47468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7131189" y="4205791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/>
              <p:nvPr/>
            </p:nvSpPr>
            <p:spPr>
              <a:xfrm>
                <a:off x="5182363" y="2822772"/>
                <a:ext cx="4790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2363" y="2822772"/>
                <a:ext cx="479041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5" name="Group 134">
            <a:extLst>
              <a:ext uri="{FF2B5EF4-FFF2-40B4-BE49-F238E27FC236}">
                <a16:creationId xmlns:a16="http://schemas.microsoft.com/office/drawing/2014/main" id="{2BDF66C1-E56B-4CCD-BA1E-638C0D6895A1}"/>
              </a:ext>
            </a:extLst>
          </p:cNvPr>
          <p:cNvGrpSpPr/>
          <p:nvPr/>
        </p:nvGrpSpPr>
        <p:grpSpPr>
          <a:xfrm rot="16200000">
            <a:off x="6179525" y="3645018"/>
            <a:ext cx="660991" cy="298206"/>
            <a:chOff x="9391502" y="3838294"/>
            <a:chExt cx="660991" cy="298206"/>
          </a:xfrm>
        </p:grpSpPr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0E57DBA5-5FA0-4B0B-B805-74FE26363892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DC196F0B-EBE2-40FB-AB56-C96F27B2392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569D55B5-4618-458D-AA10-18FF57BEAB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2023DD81-745E-4BE9-9BA3-7270E2FD62A0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98197ACC-5446-452C-ACB9-EF1F0179F4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DF1DFD3D-F58F-4230-8A82-0A2D74133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5436FA56-68EF-48E6-B4BA-9BCC45DF90B9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2392AFF6-CE88-4438-9D12-C17E286EB3D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9D8F94CC-2339-4C36-A7B9-F2BDAF39B1E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4590FB52-6D89-4FA7-90B7-DF5B4A4AEAAF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04465C9-3991-4567-86C9-F83726F6ECEA}"/>
              </a:ext>
            </a:extLst>
          </p:cNvPr>
          <p:cNvCxnSpPr>
            <a:cxnSpLocks/>
          </p:cNvCxnSpPr>
          <p:nvPr/>
        </p:nvCxnSpPr>
        <p:spPr>
          <a:xfrm>
            <a:off x="4211135" y="3257004"/>
            <a:ext cx="2291256" cy="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D7A0C9A0-825A-4290-9349-96D2D9D721F8}"/>
              </a:ext>
            </a:extLst>
          </p:cNvPr>
          <p:cNvCxnSpPr>
            <a:cxnSpLocks/>
          </p:cNvCxnSpPr>
          <p:nvPr/>
        </p:nvCxnSpPr>
        <p:spPr>
          <a:xfrm flipV="1">
            <a:off x="6510020" y="4139368"/>
            <a:ext cx="0" cy="2404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4E2341E-1CAC-4596-A991-4BB0D62D9814}"/>
              </a:ext>
            </a:extLst>
          </p:cNvPr>
          <p:cNvCxnSpPr>
            <a:cxnSpLocks/>
          </p:cNvCxnSpPr>
          <p:nvPr/>
        </p:nvCxnSpPr>
        <p:spPr>
          <a:xfrm flipV="1">
            <a:off x="6501097" y="3234209"/>
            <a:ext cx="1294" cy="25459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54D4B16-AB06-492C-8A29-A5AE458F6A10}"/>
                  </a:ext>
                </a:extLst>
              </p:cNvPr>
              <p:cNvSpPr/>
              <p:nvPr/>
            </p:nvSpPr>
            <p:spPr>
              <a:xfrm>
                <a:off x="5944100" y="3560896"/>
                <a:ext cx="4285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54D4B16-AB06-492C-8A29-A5AE458F6A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4100" y="3560896"/>
                <a:ext cx="428514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93C451F9-FA73-4810-8038-8E9AE446D4FD}"/>
              </a:ext>
            </a:extLst>
          </p:cNvPr>
          <p:cNvCxnSpPr>
            <a:cxnSpLocks/>
          </p:cNvCxnSpPr>
          <p:nvPr/>
        </p:nvCxnSpPr>
        <p:spPr>
          <a:xfrm>
            <a:off x="6518025" y="4218876"/>
            <a:ext cx="2216479" cy="286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C00C9F79-CA57-4F9A-8EBA-1B5B0DE09D50}"/>
              </a:ext>
            </a:extLst>
          </p:cNvPr>
          <p:cNvGrpSpPr/>
          <p:nvPr/>
        </p:nvGrpSpPr>
        <p:grpSpPr>
          <a:xfrm>
            <a:off x="6755540" y="2635841"/>
            <a:ext cx="1689784" cy="1867012"/>
            <a:chOff x="8087432" y="3362823"/>
            <a:chExt cx="1689784" cy="1867012"/>
          </a:xfrm>
        </p:grpSpPr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3D84352D-FC8A-4F83-A1E5-FD274ADFEF3F}"/>
                </a:ext>
              </a:extLst>
            </p:cNvPr>
            <p:cNvGrpSpPr/>
            <p:nvPr/>
          </p:nvGrpSpPr>
          <p:grpSpPr>
            <a:xfrm>
              <a:off x="9012362" y="3769820"/>
              <a:ext cx="589935" cy="1179896"/>
              <a:chOff x="4998523" y="3778920"/>
              <a:chExt cx="589935" cy="1179896"/>
            </a:xfrm>
          </p:grpSpPr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53C9A16-A6C7-4828-9ABB-E8A23671352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8336E829-9600-4E51-A4F3-0F0DC31927A5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225" name="Diamond 224">
                    <a:extLst>
                      <a:ext uri="{FF2B5EF4-FFF2-40B4-BE49-F238E27FC236}">
                        <a16:creationId xmlns:a16="http://schemas.microsoft.com/office/drawing/2014/main" id="{CEC542CB-471C-45DA-8F97-769038CCE344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8DE0D3D6-EAAF-4165-8D5D-0025C6351E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1" name="Straight Arrow Connector 220">
                  <a:extLst>
                    <a:ext uri="{FF2B5EF4-FFF2-40B4-BE49-F238E27FC236}">
                      <a16:creationId xmlns:a16="http://schemas.microsoft.com/office/drawing/2014/main" id="{91F62361-A6BD-4B09-B83A-D9BA037E4B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B8890DBC-0A1A-4B08-9240-EBCF2F9553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755" y="3778920"/>
                <a:ext cx="0" cy="13112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1" name="Content Placeholder 2">
              <a:extLst>
                <a:ext uri="{FF2B5EF4-FFF2-40B4-BE49-F238E27FC236}">
                  <a16:creationId xmlns:a16="http://schemas.microsoft.com/office/drawing/2014/main" id="{6B2C7F55-D287-4A2E-8AF7-E72921CCFE58}"/>
                </a:ext>
              </a:extLst>
            </p:cNvPr>
            <p:cNvSpPr txBox="1">
              <a:spLocks/>
            </p:cNvSpPr>
            <p:nvPr/>
          </p:nvSpPr>
          <p:spPr>
            <a:xfrm>
              <a:off x="8087432" y="4293530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12" name="Content Placeholder 2">
              <a:extLst>
                <a:ext uri="{FF2B5EF4-FFF2-40B4-BE49-F238E27FC236}">
                  <a16:creationId xmlns:a16="http://schemas.microsoft.com/office/drawing/2014/main" id="{9B07E943-F84F-400B-9F10-C39DD26F24D8}"/>
                </a:ext>
              </a:extLst>
            </p:cNvPr>
            <p:cNvSpPr txBox="1">
              <a:spLocks/>
            </p:cNvSpPr>
            <p:nvPr/>
          </p:nvSpPr>
          <p:spPr>
            <a:xfrm>
              <a:off x="8552782" y="3926711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14" name="Content Placeholder 2">
              <a:extLst>
                <a:ext uri="{FF2B5EF4-FFF2-40B4-BE49-F238E27FC236}">
                  <a16:creationId xmlns:a16="http://schemas.microsoft.com/office/drawing/2014/main" id="{CA01CDB0-7F0B-4211-AF7C-EDCE5CEA026F}"/>
                </a:ext>
              </a:extLst>
            </p:cNvPr>
            <p:cNvSpPr txBox="1">
              <a:spLocks/>
            </p:cNvSpPr>
            <p:nvPr/>
          </p:nvSpPr>
          <p:spPr>
            <a:xfrm>
              <a:off x="9003329" y="4968719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215" name="Content Placeholder 2">
              <a:extLst>
                <a:ext uri="{FF2B5EF4-FFF2-40B4-BE49-F238E27FC236}">
                  <a16:creationId xmlns:a16="http://schemas.microsoft.com/office/drawing/2014/main" id="{15763148-BEA8-4301-B238-600D2C7FDF4C}"/>
                </a:ext>
              </a:extLst>
            </p:cNvPr>
            <p:cNvSpPr txBox="1">
              <a:spLocks/>
            </p:cNvSpPr>
            <p:nvPr/>
          </p:nvSpPr>
          <p:spPr>
            <a:xfrm>
              <a:off x="8787737" y="3362823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1C7002F6-C5C3-47E2-9F77-FEB3B48A964C}"/>
              </a:ext>
            </a:extLst>
          </p:cNvPr>
          <p:cNvGrpSpPr/>
          <p:nvPr/>
        </p:nvGrpSpPr>
        <p:grpSpPr>
          <a:xfrm>
            <a:off x="8583727" y="3050623"/>
            <a:ext cx="297702" cy="1164144"/>
            <a:chOff x="4597761" y="3653441"/>
            <a:chExt cx="297702" cy="1131808"/>
          </a:xfrm>
        </p:grpSpPr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78A692D3-19B2-4D2D-A22C-B45C7AD27E0F}"/>
                </a:ext>
              </a:extLst>
            </p:cNvPr>
            <p:cNvGrpSpPr/>
            <p:nvPr/>
          </p:nvGrpSpPr>
          <p:grpSpPr>
            <a:xfrm rot="5400000">
              <a:off x="4345152" y="4059501"/>
              <a:ext cx="802919" cy="297702"/>
              <a:chOff x="3093110" y="2744654"/>
              <a:chExt cx="773752" cy="297702"/>
            </a:xfrm>
          </p:grpSpPr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41205703-FD21-4E61-A147-E376B5B73656}"/>
                  </a:ext>
                </a:extLst>
              </p:cNvPr>
              <p:cNvGrpSpPr/>
              <p:nvPr/>
            </p:nvGrpSpPr>
            <p:grpSpPr>
              <a:xfrm>
                <a:off x="3093110" y="2744654"/>
                <a:ext cx="179903" cy="290602"/>
                <a:chOff x="3632401" y="2623631"/>
                <a:chExt cx="179903" cy="290602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806583B3-AF01-4420-B5DD-A5E2ED2D40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3583380" y="2672652"/>
                  <a:ext cx="146293" cy="4825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4F1AD703-A026-48F2-83B0-61891F2BCC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BCB1AC54-9639-46CB-866D-7FA923CBB69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8D31D0A4-E4BD-4326-BFE6-C956BAAC60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1E89FC81-8C36-4B82-92F2-23D0394E5A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64A7943A-8B47-4AB8-902A-D105F96685C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D4993558-CF45-401B-8F2A-B94717988F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56FF855A-7463-495B-9FEE-FDC2FE3265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1C95FAA3-5EAA-4818-97F7-6DAEA35BB2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BD82A14E-711A-45B3-804E-7DF182656086}"/>
                </a:ext>
              </a:extLst>
            </p:cNvPr>
            <p:cNvCxnSpPr>
              <a:cxnSpLocks/>
            </p:cNvCxnSpPr>
            <p:nvPr/>
          </p:nvCxnSpPr>
          <p:spPr>
            <a:xfrm>
              <a:off x="4748538" y="3653441"/>
              <a:ext cx="7099" cy="143944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14035942-22A1-47D2-A888-5E985C8B12A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50162" y="4609812"/>
              <a:ext cx="1223" cy="17543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84BC013C-8D9F-40A5-B2C7-98222206E774}"/>
              </a:ext>
            </a:extLst>
          </p:cNvPr>
          <p:cNvSpPr txBox="1">
            <a:spLocks/>
          </p:cNvSpPr>
          <p:nvPr/>
        </p:nvSpPr>
        <p:spPr>
          <a:xfrm>
            <a:off x="8904563" y="3426324"/>
            <a:ext cx="562199" cy="416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r</a:t>
            </a:r>
            <a:r>
              <a:rPr lang="en-US" sz="2000" baseline="-25000" dirty="0" err="1">
                <a:solidFill>
                  <a:srgbClr val="FF0000"/>
                </a:solidFill>
              </a:rPr>
              <a:t>o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229" name="Content Placeholder 2">
            <a:extLst>
              <a:ext uri="{FF2B5EF4-FFF2-40B4-BE49-F238E27FC236}">
                <a16:creationId xmlns:a16="http://schemas.microsoft.com/office/drawing/2014/main" id="{451DEF2C-3735-433C-B659-A6D5991558CB}"/>
              </a:ext>
            </a:extLst>
          </p:cNvPr>
          <p:cNvSpPr txBox="1">
            <a:spLocks/>
          </p:cNvSpPr>
          <p:nvPr/>
        </p:nvSpPr>
        <p:spPr>
          <a:xfrm>
            <a:off x="5668955" y="2847474"/>
            <a:ext cx="736809" cy="311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base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CC36F4C7-966A-45BF-A63A-41DAF397406B}"/>
              </a:ext>
            </a:extLst>
          </p:cNvPr>
          <p:cNvCxnSpPr>
            <a:cxnSpLocks/>
          </p:cNvCxnSpPr>
          <p:nvPr/>
        </p:nvCxnSpPr>
        <p:spPr>
          <a:xfrm>
            <a:off x="6739430" y="3561919"/>
            <a:ext cx="8009" cy="379976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5D8A5091-4247-4FBC-ADF3-AA4032CC5481}"/>
              </a:ext>
            </a:extLst>
          </p:cNvPr>
          <p:cNvCxnSpPr>
            <a:cxnSpLocks/>
          </p:cNvCxnSpPr>
          <p:nvPr/>
        </p:nvCxnSpPr>
        <p:spPr>
          <a:xfrm>
            <a:off x="4659385" y="3234209"/>
            <a:ext cx="4041" cy="935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A93E915B-C451-4D0A-BDE6-977BCC0EA0EC}"/>
              </a:ext>
            </a:extLst>
          </p:cNvPr>
          <p:cNvCxnSpPr>
            <a:cxnSpLocks/>
          </p:cNvCxnSpPr>
          <p:nvPr/>
        </p:nvCxnSpPr>
        <p:spPr>
          <a:xfrm flipH="1">
            <a:off x="9728620" y="3012746"/>
            <a:ext cx="12549" cy="85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B91307E1-F036-466B-9A05-14CB8BB6A873}"/>
              </a:ext>
            </a:extLst>
          </p:cNvPr>
          <p:cNvGrpSpPr/>
          <p:nvPr/>
        </p:nvGrpSpPr>
        <p:grpSpPr>
          <a:xfrm rot="10800000">
            <a:off x="3240500" y="3108888"/>
            <a:ext cx="660991" cy="298206"/>
            <a:chOff x="9391502" y="3838294"/>
            <a:chExt cx="660991" cy="298206"/>
          </a:xfrm>
        </p:grpSpPr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EBE82F12-03B4-4304-8756-D1BD9188673F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8698DACB-98C9-4101-B64D-DB243D5D53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DD85FDD-E2EC-4DF0-92CE-24496088733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94C54D4B-667D-451D-BF64-D0EA5F7BEEC2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8CE60991-EDC0-423F-90F7-65B58B7658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C5AD0691-F34F-4872-9868-E0B1E7E2623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AABDF8A4-7E04-4746-8433-07CE0A6F178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D29B3CED-210E-404E-BB26-1ECA17B6DD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3CAA31C-779F-416B-828C-55004CF046E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8282935C-25A1-4ECC-AF00-62C9C0E38314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D3547F81-3C44-4DCC-A83E-C0FA8B9D2EEC}"/>
              </a:ext>
            </a:extLst>
          </p:cNvPr>
          <p:cNvCxnSpPr>
            <a:cxnSpLocks/>
          </p:cNvCxnSpPr>
          <p:nvPr/>
        </p:nvCxnSpPr>
        <p:spPr>
          <a:xfrm>
            <a:off x="2994564" y="3282538"/>
            <a:ext cx="245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72C3F557-F031-4164-91CF-D90C2CD5A7B6}"/>
                  </a:ext>
                </a:extLst>
              </p:cNvPr>
              <p:cNvSpPr/>
              <p:nvPr/>
            </p:nvSpPr>
            <p:spPr>
              <a:xfrm>
                <a:off x="3328914" y="2658431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72C3F557-F031-4164-91CF-D90C2CD5A7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8914" y="2658431"/>
                <a:ext cx="488403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FD18DDB9-F4A6-4A7D-8E30-B407D762A1C5}"/>
              </a:ext>
            </a:extLst>
          </p:cNvPr>
          <p:cNvSpPr txBox="1">
            <a:spLocks/>
          </p:cNvSpPr>
          <p:nvPr/>
        </p:nvSpPr>
        <p:spPr>
          <a:xfrm>
            <a:off x="2668387" y="1451018"/>
            <a:ext cx="8174306" cy="117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We assume that the capacitor that was used was large enough that no attenuation occurs at the frequencies of interest.  Replace it with a wire. </a:t>
            </a:r>
          </a:p>
        </p:txBody>
      </p: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52B2CB28-4BF9-43AD-86F5-DF52DBF8F9A0}"/>
              </a:ext>
            </a:extLst>
          </p:cNvPr>
          <p:cNvCxnSpPr>
            <a:cxnSpLocks/>
          </p:cNvCxnSpPr>
          <p:nvPr/>
        </p:nvCxnSpPr>
        <p:spPr>
          <a:xfrm rot="5400000" flipV="1">
            <a:off x="4179706" y="3133037"/>
            <a:ext cx="1294" cy="25459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Content Placeholder 2">
            <a:extLst>
              <a:ext uri="{FF2B5EF4-FFF2-40B4-BE49-F238E27FC236}">
                <a16:creationId xmlns:a16="http://schemas.microsoft.com/office/drawing/2014/main" id="{91E7BC79-B5AB-402E-8539-2FCCE157AA62}"/>
              </a:ext>
            </a:extLst>
          </p:cNvPr>
          <p:cNvSpPr txBox="1">
            <a:spLocks/>
          </p:cNvSpPr>
          <p:nvPr/>
        </p:nvSpPr>
        <p:spPr>
          <a:xfrm>
            <a:off x="2804418" y="5847779"/>
            <a:ext cx="8174306" cy="834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Replace the parallel resistors R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 and R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with a single resistor of equivalent resistance </a:t>
            </a:r>
          </a:p>
        </p:txBody>
      </p:sp>
    </p:spTree>
    <p:extLst>
      <p:ext uri="{BB962C8B-B14F-4D97-AF65-F5344CB8AC3E}">
        <p14:creationId xmlns:p14="http://schemas.microsoft.com/office/powerpoint/2010/main" val="413633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" grpId="0"/>
      <p:bldP spid="2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9567518" y="385077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>
            <a:cxnSpLocks/>
          </p:cNvCxnSpPr>
          <p:nvPr/>
        </p:nvCxnSpPr>
        <p:spPr>
          <a:xfrm>
            <a:off x="7980351" y="3027763"/>
            <a:ext cx="1775379" cy="1084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168022" y="42825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8022" y="42825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9006986" y="2399832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6986" y="2399832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9877487" y="4045763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7487" y="4045763"/>
                <a:ext cx="50058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5652767" y="5230944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>
            <a:off x="2984347" y="5217340"/>
            <a:ext cx="68045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>
            <a:off x="3895994" y="3260736"/>
            <a:ext cx="245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5474381" y="5503713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2811684" y="4276537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2984347" y="4664891"/>
            <a:ext cx="0" cy="5524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 flipH="1">
            <a:off x="2994471" y="3275484"/>
            <a:ext cx="0" cy="1009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2795945" y="420194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5945" y="4201946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2789515" y="435314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515" y="4353144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>
            <a:cxnSpLocks/>
          </p:cNvCxnSpPr>
          <p:nvPr/>
        </p:nvCxnSpPr>
        <p:spPr>
          <a:xfrm>
            <a:off x="9775928" y="4510003"/>
            <a:ext cx="0" cy="711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353437" y="4326248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679383" y="4777993"/>
            <a:ext cx="9075" cy="443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711607" y="4168478"/>
                <a:ext cx="76536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||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1607" y="4168478"/>
                <a:ext cx="765369" cy="369332"/>
              </a:xfrm>
              <a:prstGeom prst="rect">
                <a:avLst/>
              </a:prstGeom>
              <a:blipFill>
                <a:blip r:embed="rId8"/>
                <a:stretch>
                  <a:fillRect r="-1600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6348738" y="4385436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6518025" y="5047985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6719475" y="4629980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9475" y="4629980"/>
                <a:ext cx="50456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7147935" y="3845435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7935" y="3845435"/>
                <a:ext cx="47468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7131189" y="4205791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/>
              <p:nvPr/>
            </p:nvSpPr>
            <p:spPr>
              <a:xfrm>
                <a:off x="5182363" y="2822772"/>
                <a:ext cx="4790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2363" y="2822772"/>
                <a:ext cx="479041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5" name="Group 134">
            <a:extLst>
              <a:ext uri="{FF2B5EF4-FFF2-40B4-BE49-F238E27FC236}">
                <a16:creationId xmlns:a16="http://schemas.microsoft.com/office/drawing/2014/main" id="{2BDF66C1-E56B-4CCD-BA1E-638C0D6895A1}"/>
              </a:ext>
            </a:extLst>
          </p:cNvPr>
          <p:cNvGrpSpPr/>
          <p:nvPr/>
        </p:nvGrpSpPr>
        <p:grpSpPr>
          <a:xfrm rot="16200000">
            <a:off x="6179525" y="3645018"/>
            <a:ext cx="660991" cy="298206"/>
            <a:chOff x="9391502" y="3838294"/>
            <a:chExt cx="660991" cy="298206"/>
          </a:xfrm>
        </p:grpSpPr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0E57DBA5-5FA0-4B0B-B805-74FE26363892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DC196F0B-EBE2-40FB-AB56-C96F27B2392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569D55B5-4618-458D-AA10-18FF57BEAB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2023DD81-745E-4BE9-9BA3-7270E2FD62A0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98197ACC-5446-452C-ACB9-EF1F0179F4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DF1DFD3D-F58F-4230-8A82-0A2D74133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5436FA56-68EF-48E6-B4BA-9BCC45DF90B9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2392AFF6-CE88-4438-9D12-C17E286EB3D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9D8F94CC-2339-4C36-A7B9-F2BDAF39B1E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4590FB52-6D89-4FA7-90B7-DF5B4A4AEAAF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04465C9-3991-4567-86C9-F83726F6ECEA}"/>
              </a:ext>
            </a:extLst>
          </p:cNvPr>
          <p:cNvCxnSpPr>
            <a:cxnSpLocks/>
          </p:cNvCxnSpPr>
          <p:nvPr/>
        </p:nvCxnSpPr>
        <p:spPr>
          <a:xfrm>
            <a:off x="4211135" y="3257004"/>
            <a:ext cx="2291256" cy="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D7A0C9A0-825A-4290-9349-96D2D9D721F8}"/>
              </a:ext>
            </a:extLst>
          </p:cNvPr>
          <p:cNvCxnSpPr>
            <a:cxnSpLocks/>
          </p:cNvCxnSpPr>
          <p:nvPr/>
        </p:nvCxnSpPr>
        <p:spPr>
          <a:xfrm flipV="1">
            <a:off x="6510020" y="4139368"/>
            <a:ext cx="0" cy="2404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4E2341E-1CAC-4596-A991-4BB0D62D9814}"/>
              </a:ext>
            </a:extLst>
          </p:cNvPr>
          <p:cNvCxnSpPr>
            <a:cxnSpLocks/>
          </p:cNvCxnSpPr>
          <p:nvPr/>
        </p:nvCxnSpPr>
        <p:spPr>
          <a:xfrm flipV="1">
            <a:off x="6501097" y="3234209"/>
            <a:ext cx="1294" cy="25459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54D4B16-AB06-492C-8A29-A5AE458F6A10}"/>
                  </a:ext>
                </a:extLst>
              </p:cNvPr>
              <p:cNvSpPr/>
              <p:nvPr/>
            </p:nvSpPr>
            <p:spPr>
              <a:xfrm>
                <a:off x="5944100" y="3560896"/>
                <a:ext cx="4285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54D4B16-AB06-492C-8A29-A5AE458F6A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4100" y="3560896"/>
                <a:ext cx="428514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93C451F9-FA73-4810-8038-8E9AE446D4FD}"/>
              </a:ext>
            </a:extLst>
          </p:cNvPr>
          <p:cNvCxnSpPr>
            <a:cxnSpLocks/>
          </p:cNvCxnSpPr>
          <p:nvPr/>
        </p:nvCxnSpPr>
        <p:spPr>
          <a:xfrm>
            <a:off x="6518025" y="4218876"/>
            <a:ext cx="2216479" cy="286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C00C9F79-CA57-4F9A-8EBA-1B5B0DE09D50}"/>
              </a:ext>
            </a:extLst>
          </p:cNvPr>
          <p:cNvGrpSpPr/>
          <p:nvPr/>
        </p:nvGrpSpPr>
        <p:grpSpPr>
          <a:xfrm>
            <a:off x="6755540" y="2635841"/>
            <a:ext cx="1689784" cy="1867012"/>
            <a:chOff x="8087432" y="3362823"/>
            <a:chExt cx="1689784" cy="1867012"/>
          </a:xfrm>
        </p:grpSpPr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3D84352D-FC8A-4F83-A1E5-FD274ADFEF3F}"/>
                </a:ext>
              </a:extLst>
            </p:cNvPr>
            <p:cNvGrpSpPr/>
            <p:nvPr/>
          </p:nvGrpSpPr>
          <p:grpSpPr>
            <a:xfrm>
              <a:off x="9012362" y="3769820"/>
              <a:ext cx="589935" cy="1179896"/>
              <a:chOff x="4998523" y="3778920"/>
              <a:chExt cx="589935" cy="1179896"/>
            </a:xfrm>
          </p:grpSpPr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53C9A16-A6C7-4828-9ABB-E8A23671352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8336E829-9600-4E51-A4F3-0F0DC31927A5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225" name="Diamond 224">
                    <a:extLst>
                      <a:ext uri="{FF2B5EF4-FFF2-40B4-BE49-F238E27FC236}">
                        <a16:creationId xmlns:a16="http://schemas.microsoft.com/office/drawing/2014/main" id="{CEC542CB-471C-45DA-8F97-769038CCE344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8DE0D3D6-EAAF-4165-8D5D-0025C6351E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1" name="Straight Arrow Connector 220">
                  <a:extLst>
                    <a:ext uri="{FF2B5EF4-FFF2-40B4-BE49-F238E27FC236}">
                      <a16:creationId xmlns:a16="http://schemas.microsoft.com/office/drawing/2014/main" id="{91F62361-A6BD-4B09-B83A-D9BA037E4B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B8890DBC-0A1A-4B08-9240-EBCF2F9553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755" y="3778920"/>
                <a:ext cx="0" cy="13112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1" name="Content Placeholder 2">
              <a:extLst>
                <a:ext uri="{FF2B5EF4-FFF2-40B4-BE49-F238E27FC236}">
                  <a16:creationId xmlns:a16="http://schemas.microsoft.com/office/drawing/2014/main" id="{6B2C7F55-D287-4A2E-8AF7-E72921CCFE58}"/>
                </a:ext>
              </a:extLst>
            </p:cNvPr>
            <p:cNvSpPr txBox="1">
              <a:spLocks/>
            </p:cNvSpPr>
            <p:nvPr/>
          </p:nvSpPr>
          <p:spPr>
            <a:xfrm>
              <a:off x="8087432" y="4293530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12" name="Content Placeholder 2">
              <a:extLst>
                <a:ext uri="{FF2B5EF4-FFF2-40B4-BE49-F238E27FC236}">
                  <a16:creationId xmlns:a16="http://schemas.microsoft.com/office/drawing/2014/main" id="{9B07E943-F84F-400B-9F10-C39DD26F24D8}"/>
                </a:ext>
              </a:extLst>
            </p:cNvPr>
            <p:cNvSpPr txBox="1">
              <a:spLocks/>
            </p:cNvSpPr>
            <p:nvPr/>
          </p:nvSpPr>
          <p:spPr>
            <a:xfrm>
              <a:off x="8552782" y="3926711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14" name="Content Placeholder 2">
              <a:extLst>
                <a:ext uri="{FF2B5EF4-FFF2-40B4-BE49-F238E27FC236}">
                  <a16:creationId xmlns:a16="http://schemas.microsoft.com/office/drawing/2014/main" id="{CA01CDB0-7F0B-4211-AF7C-EDCE5CEA026F}"/>
                </a:ext>
              </a:extLst>
            </p:cNvPr>
            <p:cNvSpPr txBox="1">
              <a:spLocks/>
            </p:cNvSpPr>
            <p:nvPr/>
          </p:nvSpPr>
          <p:spPr>
            <a:xfrm>
              <a:off x="9003329" y="4968719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215" name="Content Placeholder 2">
              <a:extLst>
                <a:ext uri="{FF2B5EF4-FFF2-40B4-BE49-F238E27FC236}">
                  <a16:creationId xmlns:a16="http://schemas.microsoft.com/office/drawing/2014/main" id="{15763148-BEA8-4301-B238-600D2C7FDF4C}"/>
                </a:ext>
              </a:extLst>
            </p:cNvPr>
            <p:cNvSpPr txBox="1">
              <a:spLocks/>
            </p:cNvSpPr>
            <p:nvPr/>
          </p:nvSpPr>
          <p:spPr>
            <a:xfrm>
              <a:off x="8787737" y="3362823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1C7002F6-C5C3-47E2-9F77-FEB3B48A964C}"/>
              </a:ext>
            </a:extLst>
          </p:cNvPr>
          <p:cNvGrpSpPr/>
          <p:nvPr/>
        </p:nvGrpSpPr>
        <p:grpSpPr>
          <a:xfrm>
            <a:off x="8583727" y="3050623"/>
            <a:ext cx="297702" cy="1164144"/>
            <a:chOff x="4597761" y="3653441"/>
            <a:chExt cx="297702" cy="1131808"/>
          </a:xfrm>
        </p:grpSpPr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78A692D3-19B2-4D2D-A22C-B45C7AD27E0F}"/>
                </a:ext>
              </a:extLst>
            </p:cNvPr>
            <p:cNvGrpSpPr/>
            <p:nvPr/>
          </p:nvGrpSpPr>
          <p:grpSpPr>
            <a:xfrm rot="5400000">
              <a:off x="4345152" y="4059501"/>
              <a:ext cx="802919" cy="297702"/>
              <a:chOff x="3093110" y="2744654"/>
              <a:chExt cx="773752" cy="297702"/>
            </a:xfrm>
          </p:grpSpPr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41205703-FD21-4E61-A147-E376B5B73656}"/>
                  </a:ext>
                </a:extLst>
              </p:cNvPr>
              <p:cNvGrpSpPr/>
              <p:nvPr/>
            </p:nvGrpSpPr>
            <p:grpSpPr>
              <a:xfrm>
                <a:off x="3093110" y="2744654"/>
                <a:ext cx="179903" cy="290602"/>
                <a:chOff x="3632401" y="2623631"/>
                <a:chExt cx="179903" cy="290602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806583B3-AF01-4420-B5DD-A5E2ED2D40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3583380" y="2672652"/>
                  <a:ext cx="146293" cy="4825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4F1AD703-A026-48F2-83B0-61891F2BCC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BCB1AC54-9639-46CB-866D-7FA923CBB69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8D31D0A4-E4BD-4326-BFE6-C956BAAC60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1E89FC81-8C36-4B82-92F2-23D0394E5A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64A7943A-8B47-4AB8-902A-D105F96685C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D4993558-CF45-401B-8F2A-B94717988F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56FF855A-7463-495B-9FEE-FDC2FE3265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1C95FAA3-5EAA-4818-97F7-6DAEA35BB2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BD82A14E-711A-45B3-804E-7DF182656086}"/>
                </a:ext>
              </a:extLst>
            </p:cNvPr>
            <p:cNvCxnSpPr>
              <a:cxnSpLocks/>
            </p:cNvCxnSpPr>
            <p:nvPr/>
          </p:nvCxnSpPr>
          <p:spPr>
            <a:xfrm>
              <a:off x="4748538" y="3653441"/>
              <a:ext cx="7099" cy="143944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14035942-22A1-47D2-A888-5E985C8B12A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50162" y="4609812"/>
              <a:ext cx="1223" cy="17543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84BC013C-8D9F-40A5-B2C7-98222206E774}"/>
              </a:ext>
            </a:extLst>
          </p:cNvPr>
          <p:cNvSpPr txBox="1">
            <a:spLocks/>
          </p:cNvSpPr>
          <p:nvPr/>
        </p:nvSpPr>
        <p:spPr>
          <a:xfrm>
            <a:off x="8904563" y="3426324"/>
            <a:ext cx="562199" cy="416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r</a:t>
            </a:r>
            <a:r>
              <a:rPr lang="en-US" sz="2000" baseline="-25000" dirty="0" err="1">
                <a:solidFill>
                  <a:srgbClr val="FF0000"/>
                </a:solidFill>
              </a:rPr>
              <a:t>o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229" name="Content Placeholder 2">
            <a:extLst>
              <a:ext uri="{FF2B5EF4-FFF2-40B4-BE49-F238E27FC236}">
                <a16:creationId xmlns:a16="http://schemas.microsoft.com/office/drawing/2014/main" id="{451DEF2C-3735-433C-B659-A6D5991558CB}"/>
              </a:ext>
            </a:extLst>
          </p:cNvPr>
          <p:cNvSpPr txBox="1">
            <a:spLocks/>
          </p:cNvSpPr>
          <p:nvPr/>
        </p:nvSpPr>
        <p:spPr>
          <a:xfrm>
            <a:off x="5668955" y="2847474"/>
            <a:ext cx="736809" cy="311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base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CC36F4C7-966A-45BF-A63A-41DAF397406B}"/>
              </a:ext>
            </a:extLst>
          </p:cNvPr>
          <p:cNvCxnSpPr>
            <a:cxnSpLocks/>
          </p:cNvCxnSpPr>
          <p:nvPr/>
        </p:nvCxnSpPr>
        <p:spPr>
          <a:xfrm>
            <a:off x="6739430" y="3561919"/>
            <a:ext cx="8009" cy="379976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5D8A5091-4247-4FBC-ADF3-AA4032CC5481}"/>
              </a:ext>
            </a:extLst>
          </p:cNvPr>
          <p:cNvCxnSpPr>
            <a:cxnSpLocks/>
          </p:cNvCxnSpPr>
          <p:nvPr/>
        </p:nvCxnSpPr>
        <p:spPr>
          <a:xfrm>
            <a:off x="4659385" y="3234209"/>
            <a:ext cx="4041" cy="935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A93E915B-C451-4D0A-BDE6-977BCC0EA0EC}"/>
              </a:ext>
            </a:extLst>
          </p:cNvPr>
          <p:cNvCxnSpPr>
            <a:cxnSpLocks/>
          </p:cNvCxnSpPr>
          <p:nvPr/>
        </p:nvCxnSpPr>
        <p:spPr>
          <a:xfrm flipH="1">
            <a:off x="9728620" y="3012746"/>
            <a:ext cx="12549" cy="85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B91307E1-F036-466B-9A05-14CB8BB6A873}"/>
              </a:ext>
            </a:extLst>
          </p:cNvPr>
          <p:cNvGrpSpPr/>
          <p:nvPr/>
        </p:nvGrpSpPr>
        <p:grpSpPr>
          <a:xfrm rot="10800000">
            <a:off x="3240500" y="3108888"/>
            <a:ext cx="660991" cy="298206"/>
            <a:chOff x="9391502" y="3838294"/>
            <a:chExt cx="660991" cy="298206"/>
          </a:xfrm>
        </p:grpSpPr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EBE82F12-03B4-4304-8756-D1BD9188673F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8698DACB-98C9-4101-B64D-DB243D5D53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DD85FDD-E2EC-4DF0-92CE-24496088733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94C54D4B-667D-451D-BF64-D0EA5F7BEEC2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8CE60991-EDC0-423F-90F7-65B58B7658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C5AD0691-F34F-4872-9868-E0B1E7E2623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AABDF8A4-7E04-4746-8433-07CE0A6F178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D29B3CED-210E-404E-BB26-1ECA17B6DD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3CAA31C-779F-416B-828C-55004CF046E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8282935C-25A1-4ECC-AF00-62C9C0E38314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D3547F81-3C44-4DCC-A83E-C0FA8B9D2EEC}"/>
              </a:ext>
            </a:extLst>
          </p:cNvPr>
          <p:cNvCxnSpPr>
            <a:cxnSpLocks/>
          </p:cNvCxnSpPr>
          <p:nvPr/>
        </p:nvCxnSpPr>
        <p:spPr>
          <a:xfrm>
            <a:off x="2994564" y="3282538"/>
            <a:ext cx="245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72C3F557-F031-4164-91CF-D90C2CD5A7B6}"/>
                  </a:ext>
                </a:extLst>
              </p:cNvPr>
              <p:cNvSpPr/>
              <p:nvPr/>
            </p:nvSpPr>
            <p:spPr>
              <a:xfrm>
                <a:off x="3328914" y="2658431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72C3F557-F031-4164-91CF-D90C2CD5A7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8914" y="2658431"/>
                <a:ext cx="488403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FD18DDB9-F4A6-4A7D-8E30-B407D762A1C5}"/>
              </a:ext>
            </a:extLst>
          </p:cNvPr>
          <p:cNvSpPr txBox="1">
            <a:spLocks/>
          </p:cNvSpPr>
          <p:nvPr/>
        </p:nvSpPr>
        <p:spPr>
          <a:xfrm>
            <a:off x="3573115" y="1540146"/>
            <a:ext cx="6899131" cy="709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Label the current around each loop </a:t>
            </a:r>
          </a:p>
        </p:txBody>
      </p: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52B2CB28-4BF9-43AD-86F5-DF52DBF8F9A0}"/>
              </a:ext>
            </a:extLst>
          </p:cNvPr>
          <p:cNvCxnSpPr>
            <a:cxnSpLocks/>
          </p:cNvCxnSpPr>
          <p:nvPr/>
        </p:nvCxnSpPr>
        <p:spPr>
          <a:xfrm rot="5400000" flipV="1">
            <a:off x="4179706" y="3133037"/>
            <a:ext cx="1294" cy="25459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Content Placeholder 2">
            <a:extLst>
              <a:ext uri="{FF2B5EF4-FFF2-40B4-BE49-F238E27FC236}">
                <a16:creationId xmlns:a16="http://schemas.microsoft.com/office/drawing/2014/main" id="{91E7BC79-B5AB-402E-8539-2FCCE157AA62}"/>
              </a:ext>
            </a:extLst>
          </p:cNvPr>
          <p:cNvSpPr txBox="1">
            <a:spLocks/>
          </p:cNvSpPr>
          <p:nvPr/>
        </p:nvSpPr>
        <p:spPr>
          <a:xfrm>
            <a:off x="2672665" y="5850873"/>
            <a:ext cx="4504244" cy="506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Recognize that i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is the same as I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12EFA160-D25A-4B6F-9DDD-C7618D8D9EB5}"/>
              </a:ext>
            </a:extLst>
          </p:cNvPr>
          <p:cNvSpPr/>
          <p:nvPr/>
        </p:nvSpPr>
        <p:spPr>
          <a:xfrm>
            <a:off x="4956210" y="3421348"/>
            <a:ext cx="1135284" cy="1567320"/>
          </a:xfrm>
          <a:custGeom>
            <a:avLst/>
            <a:gdLst>
              <a:gd name="connsiteX0" fmla="*/ 530190 w 1135284"/>
              <a:gd name="connsiteY0" fmla="*/ 1533424 h 1567320"/>
              <a:gd name="connsiteX1" fmla="*/ 232478 w 1135284"/>
              <a:gd name="connsiteY1" fmla="*/ 1554689 h 1567320"/>
              <a:gd name="connsiteX2" fmla="*/ 41092 w 1135284"/>
              <a:gd name="connsiteY2" fmla="*/ 1363303 h 1567320"/>
              <a:gd name="connsiteX3" fmla="*/ 9195 w 1135284"/>
              <a:gd name="connsiteY3" fmla="*/ 874205 h 1567320"/>
              <a:gd name="connsiteX4" fmla="*/ 9195 w 1135284"/>
              <a:gd name="connsiteY4" fmla="*/ 491433 h 1567320"/>
              <a:gd name="connsiteX5" fmla="*/ 115520 w 1135284"/>
              <a:gd name="connsiteY5" fmla="*/ 108661 h 1567320"/>
              <a:gd name="connsiteX6" fmla="*/ 764106 w 1135284"/>
              <a:gd name="connsiteY6" fmla="*/ 2336 h 1567320"/>
              <a:gd name="connsiteX7" fmla="*/ 1029920 w 1135284"/>
              <a:gd name="connsiteY7" fmla="*/ 183089 h 1567320"/>
              <a:gd name="connsiteX8" fmla="*/ 1125613 w 1135284"/>
              <a:gd name="connsiteY8" fmla="*/ 746615 h 1567320"/>
              <a:gd name="connsiteX9" fmla="*/ 1104348 w 1135284"/>
              <a:gd name="connsiteY9" fmla="*/ 1108122 h 1567320"/>
              <a:gd name="connsiteX10" fmla="*/ 881064 w 1135284"/>
              <a:gd name="connsiteY10" fmla="*/ 1448364 h 156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35284" h="1567320">
                <a:moveTo>
                  <a:pt x="530190" y="1533424"/>
                </a:moveTo>
                <a:cubicBezTo>
                  <a:pt x="422092" y="1558233"/>
                  <a:pt x="313994" y="1583043"/>
                  <a:pt x="232478" y="1554689"/>
                </a:cubicBezTo>
                <a:cubicBezTo>
                  <a:pt x="150962" y="1526335"/>
                  <a:pt x="78306" y="1476717"/>
                  <a:pt x="41092" y="1363303"/>
                </a:cubicBezTo>
                <a:cubicBezTo>
                  <a:pt x="3878" y="1249889"/>
                  <a:pt x="14511" y="1019517"/>
                  <a:pt x="9195" y="874205"/>
                </a:cubicBezTo>
                <a:cubicBezTo>
                  <a:pt x="3879" y="728893"/>
                  <a:pt x="-8526" y="619024"/>
                  <a:pt x="9195" y="491433"/>
                </a:cubicBezTo>
                <a:cubicBezTo>
                  <a:pt x="26916" y="363842"/>
                  <a:pt x="-10299" y="190177"/>
                  <a:pt x="115520" y="108661"/>
                </a:cubicBezTo>
                <a:cubicBezTo>
                  <a:pt x="241338" y="27145"/>
                  <a:pt x="611706" y="-10069"/>
                  <a:pt x="764106" y="2336"/>
                </a:cubicBezTo>
                <a:cubicBezTo>
                  <a:pt x="916506" y="14741"/>
                  <a:pt x="969669" y="59043"/>
                  <a:pt x="1029920" y="183089"/>
                </a:cubicBezTo>
                <a:cubicBezTo>
                  <a:pt x="1090171" y="307135"/>
                  <a:pt x="1113208" y="592443"/>
                  <a:pt x="1125613" y="746615"/>
                </a:cubicBezTo>
                <a:cubicBezTo>
                  <a:pt x="1138018" y="900787"/>
                  <a:pt x="1145106" y="991164"/>
                  <a:pt x="1104348" y="1108122"/>
                </a:cubicBezTo>
                <a:cubicBezTo>
                  <a:pt x="1063590" y="1225080"/>
                  <a:pt x="972327" y="1336722"/>
                  <a:pt x="881064" y="1448364"/>
                </a:cubicBezTo>
              </a:path>
            </a:pathLst>
          </a:custGeom>
          <a:noFill/>
          <a:ln w="19050">
            <a:solidFill>
              <a:srgbClr val="7030A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646EC143-8552-4698-8287-0B384201E441}"/>
              </a:ext>
            </a:extLst>
          </p:cNvPr>
          <p:cNvSpPr/>
          <p:nvPr/>
        </p:nvSpPr>
        <p:spPr>
          <a:xfrm>
            <a:off x="3267656" y="3542122"/>
            <a:ext cx="1253421" cy="1567320"/>
          </a:xfrm>
          <a:custGeom>
            <a:avLst/>
            <a:gdLst>
              <a:gd name="connsiteX0" fmla="*/ 530190 w 1135284"/>
              <a:gd name="connsiteY0" fmla="*/ 1533424 h 1567320"/>
              <a:gd name="connsiteX1" fmla="*/ 232478 w 1135284"/>
              <a:gd name="connsiteY1" fmla="*/ 1554689 h 1567320"/>
              <a:gd name="connsiteX2" fmla="*/ 41092 w 1135284"/>
              <a:gd name="connsiteY2" fmla="*/ 1363303 h 1567320"/>
              <a:gd name="connsiteX3" fmla="*/ 9195 w 1135284"/>
              <a:gd name="connsiteY3" fmla="*/ 874205 h 1567320"/>
              <a:gd name="connsiteX4" fmla="*/ 9195 w 1135284"/>
              <a:gd name="connsiteY4" fmla="*/ 491433 h 1567320"/>
              <a:gd name="connsiteX5" fmla="*/ 115520 w 1135284"/>
              <a:gd name="connsiteY5" fmla="*/ 108661 h 1567320"/>
              <a:gd name="connsiteX6" fmla="*/ 764106 w 1135284"/>
              <a:gd name="connsiteY6" fmla="*/ 2336 h 1567320"/>
              <a:gd name="connsiteX7" fmla="*/ 1029920 w 1135284"/>
              <a:gd name="connsiteY7" fmla="*/ 183089 h 1567320"/>
              <a:gd name="connsiteX8" fmla="*/ 1125613 w 1135284"/>
              <a:gd name="connsiteY8" fmla="*/ 746615 h 1567320"/>
              <a:gd name="connsiteX9" fmla="*/ 1104348 w 1135284"/>
              <a:gd name="connsiteY9" fmla="*/ 1108122 h 1567320"/>
              <a:gd name="connsiteX10" fmla="*/ 881064 w 1135284"/>
              <a:gd name="connsiteY10" fmla="*/ 1448364 h 156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35284" h="1567320">
                <a:moveTo>
                  <a:pt x="530190" y="1533424"/>
                </a:moveTo>
                <a:cubicBezTo>
                  <a:pt x="422092" y="1558233"/>
                  <a:pt x="313994" y="1583043"/>
                  <a:pt x="232478" y="1554689"/>
                </a:cubicBezTo>
                <a:cubicBezTo>
                  <a:pt x="150962" y="1526335"/>
                  <a:pt x="78306" y="1476717"/>
                  <a:pt x="41092" y="1363303"/>
                </a:cubicBezTo>
                <a:cubicBezTo>
                  <a:pt x="3878" y="1249889"/>
                  <a:pt x="14511" y="1019517"/>
                  <a:pt x="9195" y="874205"/>
                </a:cubicBezTo>
                <a:cubicBezTo>
                  <a:pt x="3879" y="728893"/>
                  <a:pt x="-8526" y="619024"/>
                  <a:pt x="9195" y="491433"/>
                </a:cubicBezTo>
                <a:cubicBezTo>
                  <a:pt x="26916" y="363842"/>
                  <a:pt x="-10299" y="190177"/>
                  <a:pt x="115520" y="108661"/>
                </a:cubicBezTo>
                <a:cubicBezTo>
                  <a:pt x="241338" y="27145"/>
                  <a:pt x="611706" y="-10069"/>
                  <a:pt x="764106" y="2336"/>
                </a:cubicBezTo>
                <a:cubicBezTo>
                  <a:pt x="916506" y="14741"/>
                  <a:pt x="969669" y="59043"/>
                  <a:pt x="1029920" y="183089"/>
                </a:cubicBezTo>
                <a:cubicBezTo>
                  <a:pt x="1090171" y="307135"/>
                  <a:pt x="1113208" y="592443"/>
                  <a:pt x="1125613" y="746615"/>
                </a:cubicBezTo>
                <a:cubicBezTo>
                  <a:pt x="1138018" y="900787"/>
                  <a:pt x="1145106" y="991164"/>
                  <a:pt x="1104348" y="1108122"/>
                </a:cubicBezTo>
                <a:cubicBezTo>
                  <a:pt x="1063590" y="1225080"/>
                  <a:pt x="972327" y="1336722"/>
                  <a:pt x="881064" y="1448364"/>
                </a:cubicBezTo>
              </a:path>
            </a:pathLst>
          </a:custGeom>
          <a:noFill/>
          <a:ln w="19050">
            <a:solidFill>
              <a:srgbClr val="7030A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4B9B938-E4AE-4981-91B6-625068EF453E}"/>
                  </a:ext>
                </a:extLst>
              </p:cNvPr>
              <p:cNvSpPr/>
              <p:nvPr/>
            </p:nvSpPr>
            <p:spPr>
              <a:xfrm>
                <a:off x="3681058" y="3510365"/>
                <a:ext cx="29174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4B9B938-E4AE-4981-91B6-625068EF45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1058" y="3510365"/>
                <a:ext cx="291740" cy="369332"/>
              </a:xfrm>
              <a:prstGeom prst="rect">
                <a:avLst/>
              </a:prstGeom>
              <a:blipFill>
                <a:blip r:embed="rId14"/>
                <a:stretch>
                  <a:fillRect r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4E63A428-4BAA-4F41-85FE-F87B99A4533E}"/>
                  </a:ext>
                </a:extLst>
              </p:cNvPr>
              <p:cNvSpPr/>
              <p:nvPr/>
            </p:nvSpPr>
            <p:spPr>
              <a:xfrm>
                <a:off x="5339040" y="3402666"/>
                <a:ext cx="29174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4E63A428-4BAA-4F41-85FE-F87B99A453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040" y="3402666"/>
                <a:ext cx="291740" cy="369332"/>
              </a:xfrm>
              <a:prstGeom prst="rect">
                <a:avLst/>
              </a:prstGeom>
              <a:blipFill>
                <a:blip r:embed="rId15"/>
                <a:stretch>
                  <a:fillRect r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3" name="Freeform: Shape 202">
            <a:extLst>
              <a:ext uri="{FF2B5EF4-FFF2-40B4-BE49-F238E27FC236}">
                <a16:creationId xmlns:a16="http://schemas.microsoft.com/office/drawing/2014/main" id="{F1169510-9248-4990-BDD4-13CC3C34983A}"/>
              </a:ext>
            </a:extLst>
          </p:cNvPr>
          <p:cNvSpPr/>
          <p:nvPr/>
        </p:nvSpPr>
        <p:spPr>
          <a:xfrm>
            <a:off x="8244788" y="3073836"/>
            <a:ext cx="316849" cy="1056464"/>
          </a:xfrm>
          <a:custGeom>
            <a:avLst/>
            <a:gdLst>
              <a:gd name="connsiteX0" fmla="*/ 530190 w 1135284"/>
              <a:gd name="connsiteY0" fmla="*/ 1533424 h 1567320"/>
              <a:gd name="connsiteX1" fmla="*/ 232478 w 1135284"/>
              <a:gd name="connsiteY1" fmla="*/ 1554689 h 1567320"/>
              <a:gd name="connsiteX2" fmla="*/ 41092 w 1135284"/>
              <a:gd name="connsiteY2" fmla="*/ 1363303 h 1567320"/>
              <a:gd name="connsiteX3" fmla="*/ 9195 w 1135284"/>
              <a:gd name="connsiteY3" fmla="*/ 874205 h 1567320"/>
              <a:gd name="connsiteX4" fmla="*/ 9195 w 1135284"/>
              <a:gd name="connsiteY4" fmla="*/ 491433 h 1567320"/>
              <a:gd name="connsiteX5" fmla="*/ 115520 w 1135284"/>
              <a:gd name="connsiteY5" fmla="*/ 108661 h 1567320"/>
              <a:gd name="connsiteX6" fmla="*/ 764106 w 1135284"/>
              <a:gd name="connsiteY6" fmla="*/ 2336 h 1567320"/>
              <a:gd name="connsiteX7" fmla="*/ 1029920 w 1135284"/>
              <a:gd name="connsiteY7" fmla="*/ 183089 h 1567320"/>
              <a:gd name="connsiteX8" fmla="*/ 1125613 w 1135284"/>
              <a:gd name="connsiteY8" fmla="*/ 746615 h 1567320"/>
              <a:gd name="connsiteX9" fmla="*/ 1104348 w 1135284"/>
              <a:gd name="connsiteY9" fmla="*/ 1108122 h 1567320"/>
              <a:gd name="connsiteX10" fmla="*/ 881064 w 1135284"/>
              <a:gd name="connsiteY10" fmla="*/ 1448364 h 156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35284" h="1567320">
                <a:moveTo>
                  <a:pt x="530190" y="1533424"/>
                </a:moveTo>
                <a:cubicBezTo>
                  <a:pt x="422092" y="1558233"/>
                  <a:pt x="313994" y="1583043"/>
                  <a:pt x="232478" y="1554689"/>
                </a:cubicBezTo>
                <a:cubicBezTo>
                  <a:pt x="150962" y="1526335"/>
                  <a:pt x="78306" y="1476717"/>
                  <a:pt x="41092" y="1363303"/>
                </a:cubicBezTo>
                <a:cubicBezTo>
                  <a:pt x="3878" y="1249889"/>
                  <a:pt x="14511" y="1019517"/>
                  <a:pt x="9195" y="874205"/>
                </a:cubicBezTo>
                <a:cubicBezTo>
                  <a:pt x="3879" y="728893"/>
                  <a:pt x="-8526" y="619024"/>
                  <a:pt x="9195" y="491433"/>
                </a:cubicBezTo>
                <a:cubicBezTo>
                  <a:pt x="26916" y="363842"/>
                  <a:pt x="-10299" y="190177"/>
                  <a:pt x="115520" y="108661"/>
                </a:cubicBezTo>
                <a:cubicBezTo>
                  <a:pt x="241338" y="27145"/>
                  <a:pt x="611706" y="-10069"/>
                  <a:pt x="764106" y="2336"/>
                </a:cubicBezTo>
                <a:cubicBezTo>
                  <a:pt x="916506" y="14741"/>
                  <a:pt x="969669" y="59043"/>
                  <a:pt x="1029920" y="183089"/>
                </a:cubicBezTo>
                <a:cubicBezTo>
                  <a:pt x="1090171" y="307135"/>
                  <a:pt x="1113208" y="592443"/>
                  <a:pt x="1125613" y="746615"/>
                </a:cubicBezTo>
                <a:cubicBezTo>
                  <a:pt x="1138018" y="900787"/>
                  <a:pt x="1145106" y="991164"/>
                  <a:pt x="1104348" y="1108122"/>
                </a:cubicBezTo>
                <a:cubicBezTo>
                  <a:pt x="1063590" y="1225080"/>
                  <a:pt x="972327" y="1336722"/>
                  <a:pt x="881064" y="1448364"/>
                </a:cubicBezTo>
              </a:path>
            </a:pathLst>
          </a:custGeom>
          <a:noFill/>
          <a:ln w="19050">
            <a:solidFill>
              <a:srgbClr val="7030A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9697BE9C-0F99-4FE6-B8F1-B8DBBB4EDE1D}"/>
                  </a:ext>
                </a:extLst>
              </p:cNvPr>
              <p:cNvSpPr/>
              <p:nvPr/>
            </p:nvSpPr>
            <p:spPr>
              <a:xfrm>
                <a:off x="8241735" y="3338348"/>
                <a:ext cx="29174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9697BE9C-0F99-4FE6-B8F1-B8DBBB4EDE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1735" y="3338348"/>
                <a:ext cx="291740" cy="369332"/>
              </a:xfrm>
              <a:prstGeom prst="rect">
                <a:avLst/>
              </a:prstGeom>
              <a:blipFill>
                <a:blip r:embed="rId16"/>
                <a:stretch>
                  <a:fillRect r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F130F38D-2272-420B-87C8-3983921E661F}"/>
                  </a:ext>
                </a:extLst>
              </p:cNvPr>
              <p:cNvSpPr/>
              <p:nvPr/>
            </p:nvSpPr>
            <p:spPr>
              <a:xfrm>
                <a:off x="9038924" y="4536953"/>
                <a:ext cx="29174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F130F38D-2272-420B-87C8-3983921E66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8924" y="4536953"/>
                <a:ext cx="291740" cy="369332"/>
              </a:xfrm>
              <a:prstGeom prst="rect">
                <a:avLst/>
              </a:prstGeom>
              <a:blipFill>
                <a:blip r:embed="rId17"/>
                <a:stretch>
                  <a:fillRect r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: Shape 3">
            <a:extLst>
              <a:ext uri="{FF2B5EF4-FFF2-40B4-BE49-F238E27FC236}">
                <a16:creationId xmlns:a16="http://schemas.microsoft.com/office/drawing/2014/main" id="{55A1DA06-F4A4-4A71-8E56-E08C5C8136CF}"/>
              </a:ext>
            </a:extLst>
          </p:cNvPr>
          <p:cNvSpPr/>
          <p:nvPr/>
        </p:nvSpPr>
        <p:spPr>
          <a:xfrm>
            <a:off x="7187182" y="3145243"/>
            <a:ext cx="2412712" cy="2003052"/>
          </a:xfrm>
          <a:custGeom>
            <a:avLst/>
            <a:gdLst>
              <a:gd name="connsiteX0" fmla="*/ 867851 w 2412712"/>
              <a:gd name="connsiteY0" fmla="*/ 1988237 h 1999267"/>
              <a:gd name="connsiteX1" fmla="*/ 452214 w 2412712"/>
              <a:gd name="connsiteY1" fmla="*/ 1996550 h 1999267"/>
              <a:gd name="connsiteX2" fmla="*/ 128018 w 2412712"/>
              <a:gd name="connsiteY2" fmla="*/ 1946674 h 1999267"/>
              <a:gd name="connsiteX3" fmla="*/ 19953 w 2412712"/>
              <a:gd name="connsiteY3" fmla="*/ 1722230 h 1999267"/>
              <a:gd name="connsiteX4" fmla="*/ 11640 w 2412712"/>
              <a:gd name="connsiteY4" fmla="*/ 1531037 h 1999267"/>
              <a:gd name="connsiteX5" fmla="*/ 144643 w 2412712"/>
              <a:gd name="connsiteY5" fmla="*/ 1381408 h 1999267"/>
              <a:gd name="connsiteX6" fmla="*/ 468840 w 2412712"/>
              <a:gd name="connsiteY6" fmla="*/ 1339845 h 1999267"/>
              <a:gd name="connsiteX7" fmla="*/ 1325051 w 2412712"/>
              <a:gd name="connsiteY7" fmla="*/ 1323219 h 1999267"/>
              <a:gd name="connsiteX8" fmla="*/ 1599371 w 2412712"/>
              <a:gd name="connsiteY8" fmla="*/ 1306594 h 1999267"/>
              <a:gd name="connsiteX9" fmla="*/ 1890316 w 2412712"/>
              <a:gd name="connsiteY9" fmla="*/ 1107088 h 1999267"/>
              <a:gd name="connsiteX10" fmla="*/ 1990069 w 2412712"/>
              <a:gd name="connsiteY10" fmla="*/ 741328 h 1999267"/>
              <a:gd name="connsiteX11" fmla="*/ 2015007 w 2412712"/>
              <a:gd name="connsiteY11" fmla="*/ 192688 h 1999267"/>
              <a:gd name="connsiteX12" fmla="*/ 2039945 w 2412712"/>
              <a:gd name="connsiteY12" fmla="*/ 67997 h 1999267"/>
              <a:gd name="connsiteX13" fmla="*/ 2114760 w 2412712"/>
              <a:gd name="connsiteY13" fmla="*/ 43059 h 1999267"/>
              <a:gd name="connsiteX14" fmla="*/ 2206200 w 2412712"/>
              <a:gd name="connsiteY14" fmla="*/ 1496 h 1999267"/>
              <a:gd name="connsiteX15" fmla="*/ 2405705 w 2412712"/>
              <a:gd name="connsiteY15" fmla="*/ 101248 h 1999267"/>
              <a:gd name="connsiteX16" fmla="*/ 2364142 w 2412712"/>
              <a:gd name="connsiteY16" fmla="*/ 450383 h 1999267"/>
              <a:gd name="connsiteX17" fmla="*/ 2330891 w 2412712"/>
              <a:gd name="connsiteY17" fmla="*/ 1057212 h 1999267"/>
              <a:gd name="connsiteX18" fmla="*/ 2330891 w 2412712"/>
              <a:gd name="connsiteY18" fmla="*/ 1489474 h 1999267"/>
              <a:gd name="connsiteX19" fmla="*/ 2339203 w 2412712"/>
              <a:gd name="connsiteY19" fmla="*/ 1738856 h 1999267"/>
              <a:gd name="connsiteX20" fmla="*/ 2281014 w 2412712"/>
              <a:gd name="connsiteY20" fmla="*/ 1913423 h 1999267"/>
              <a:gd name="connsiteX21" fmla="*/ 1981756 w 2412712"/>
              <a:gd name="connsiteY21" fmla="*/ 1988237 h 1999267"/>
              <a:gd name="connsiteX22" fmla="*/ 1142171 w 2412712"/>
              <a:gd name="connsiteY22" fmla="*/ 1988237 h 1999267"/>
              <a:gd name="connsiteX0" fmla="*/ 867851 w 2412712"/>
              <a:gd name="connsiteY0" fmla="*/ 1992022 h 2003052"/>
              <a:gd name="connsiteX1" fmla="*/ 452214 w 2412712"/>
              <a:gd name="connsiteY1" fmla="*/ 2000335 h 2003052"/>
              <a:gd name="connsiteX2" fmla="*/ 128018 w 2412712"/>
              <a:gd name="connsiteY2" fmla="*/ 1950459 h 2003052"/>
              <a:gd name="connsiteX3" fmla="*/ 19953 w 2412712"/>
              <a:gd name="connsiteY3" fmla="*/ 1726015 h 2003052"/>
              <a:gd name="connsiteX4" fmla="*/ 11640 w 2412712"/>
              <a:gd name="connsiteY4" fmla="*/ 1534822 h 2003052"/>
              <a:gd name="connsiteX5" fmla="*/ 144643 w 2412712"/>
              <a:gd name="connsiteY5" fmla="*/ 1385193 h 2003052"/>
              <a:gd name="connsiteX6" fmla="*/ 468840 w 2412712"/>
              <a:gd name="connsiteY6" fmla="*/ 1343630 h 2003052"/>
              <a:gd name="connsiteX7" fmla="*/ 1325051 w 2412712"/>
              <a:gd name="connsiteY7" fmla="*/ 1327004 h 2003052"/>
              <a:gd name="connsiteX8" fmla="*/ 1599371 w 2412712"/>
              <a:gd name="connsiteY8" fmla="*/ 1310379 h 2003052"/>
              <a:gd name="connsiteX9" fmla="*/ 1890316 w 2412712"/>
              <a:gd name="connsiteY9" fmla="*/ 1110873 h 2003052"/>
              <a:gd name="connsiteX10" fmla="*/ 1990069 w 2412712"/>
              <a:gd name="connsiteY10" fmla="*/ 745113 h 2003052"/>
              <a:gd name="connsiteX11" fmla="*/ 2015007 w 2412712"/>
              <a:gd name="connsiteY11" fmla="*/ 196473 h 2003052"/>
              <a:gd name="connsiteX12" fmla="*/ 2039945 w 2412712"/>
              <a:gd name="connsiteY12" fmla="*/ 71782 h 2003052"/>
              <a:gd name="connsiteX13" fmla="*/ 2098576 w 2412712"/>
              <a:gd name="connsiteY13" fmla="*/ 19871 h 2003052"/>
              <a:gd name="connsiteX14" fmla="*/ 2206200 w 2412712"/>
              <a:gd name="connsiteY14" fmla="*/ 5281 h 2003052"/>
              <a:gd name="connsiteX15" fmla="*/ 2405705 w 2412712"/>
              <a:gd name="connsiteY15" fmla="*/ 105033 h 2003052"/>
              <a:gd name="connsiteX16" fmla="*/ 2364142 w 2412712"/>
              <a:gd name="connsiteY16" fmla="*/ 454168 h 2003052"/>
              <a:gd name="connsiteX17" fmla="*/ 2330891 w 2412712"/>
              <a:gd name="connsiteY17" fmla="*/ 1060997 h 2003052"/>
              <a:gd name="connsiteX18" fmla="*/ 2330891 w 2412712"/>
              <a:gd name="connsiteY18" fmla="*/ 1493259 h 2003052"/>
              <a:gd name="connsiteX19" fmla="*/ 2339203 w 2412712"/>
              <a:gd name="connsiteY19" fmla="*/ 1742641 h 2003052"/>
              <a:gd name="connsiteX20" fmla="*/ 2281014 w 2412712"/>
              <a:gd name="connsiteY20" fmla="*/ 1917208 h 2003052"/>
              <a:gd name="connsiteX21" fmla="*/ 1981756 w 2412712"/>
              <a:gd name="connsiteY21" fmla="*/ 1992022 h 2003052"/>
              <a:gd name="connsiteX22" fmla="*/ 1142171 w 2412712"/>
              <a:gd name="connsiteY22" fmla="*/ 1992022 h 2003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412712" h="2003052">
                <a:moveTo>
                  <a:pt x="867851" y="1992022"/>
                </a:moveTo>
                <a:cubicBezTo>
                  <a:pt x="721685" y="1999642"/>
                  <a:pt x="575519" y="2007262"/>
                  <a:pt x="452214" y="2000335"/>
                </a:cubicBezTo>
                <a:cubicBezTo>
                  <a:pt x="328909" y="1993408"/>
                  <a:pt x="200061" y="1996179"/>
                  <a:pt x="128018" y="1950459"/>
                </a:cubicBezTo>
                <a:cubicBezTo>
                  <a:pt x="55974" y="1904739"/>
                  <a:pt x="39349" y="1795288"/>
                  <a:pt x="19953" y="1726015"/>
                </a:cubicBezTo>
                <a:cubicBezTo>
                  <a:pt x="557" y="1656742"/>
                  <a:pt x="-9142" y="1591626"/>
                  <a:pt x="11640" y="1534822"/>
                </a:cubicBezTo>
                <a:cubicBezTo>
                  <a:pt x="32422" y="1478018"/>
                  <a:pt x="68443" y="1417058"/>
                  <a:pt x="144643" y="1385193"/>
                </a:cubicBezTo>
                <a:cubicBezTo>
                  <a:pt x="220843" y="1353328"/>
                  <a:pt x="272105" y="1353328"/>
                  <a:pt x="468840" y="1343630"/>
                </a:cubicBezTo>
                <a:cubicBezTo>
                  <a:pt x="665575" y="1333932"/>
                  <a:pt x="1136629" y="1332546"/>
                  <a:pt x="1325051" y="1327004"/>
                </a:cubicBezTo>
                <a:cubicBezTo>
                  <a:pt x="1513473" y="1321462"/>
                  <a:pt x="1505160" y="1346401"/>
                  <a:pt x="1599371" y="1310379"/>
                </a:cubicBezTo>
                <a:cubicBezTo>
                  <a:pt x="1693582" y="1274357"/>
                  <a:pt x="1825200" y="1205084"/>
                  <a:pt x="1890316" y="1110873"/>
                </a:cubicBezTo>
                <a:cubicBezTo>
                  <a:pt x="1955432" y="1016662"/>
                  <a:pt x="1969287" y="897513"/>
                  <a:pt x="1990069" y="745113"/>
                </a:cubicBezTo>
                <a:cubicBezTo>
                  <a:pt x="2010851" y="592713"/>
                  <a:pt x="2006694" y="308695"/>
                  <a:pt x="2015007" y="196473"/>
                </a:cubicBezTo>
                <a:cubicBezTo>
                  <a:pt x="2023320" y="84251"/>
                  <a:pt x="2026017" y="101216"/>
                  <a:pt x="2039945" y="71782"/>
                </a:cubicBezTo>
                <a:cubicBezTo>
                  <a:pt x="2053873" y="42348"/>
                  <a:pt x="2070867" y="30954"/>
                  <a:pt x="2098576" y="19871"/>
                </a:cubicBezTo>
                <a:cubicBezTo>
                  <a:pt x="2126285" y="8787"/>
                  <a:pt x="2155012" y="-8913"/>
                  <a:pt x="2206200" y="5281"/>
                </a:cubicBezTo>
                <a:cubicBezTo>
                  <a:pt x="2257388" y="19475"/>
                  <a:pt x="2379381" y="30218"/>
                  <a:pt x="2405705" y="105033"/>
                </a:cubicBezTo>
                <a:cubicBezTo>
                  <a:pt x="2432029" y="179847"/>
                  <a:pt x="2376611" y="294841"/>
                  <a:pt x="2364142" y="454168"/>
                </a:cubicBezTo>
                <a:cubicBezTo>
                  <a:pt x="2351673" y="613495"/>
                  <a:pt x="2336433" y="887815"/>
                  <a:pt x="2330891" y="1060997"/>
                </a:cubicBezTo>
                <a:cubicBezTo>
                  <a:pt x="2325349" y="1234179"/>
                  <a:pt x="2329506" y="1379652"/>
                  <a:pt x="2330891" y="1493259"/>
                </a:cubicBezTo>
                <a:cubicBezTo>
                  <a:pt x="2332276" y="1606866"/>
                  <a:pt x="2347516" y="1671983"/>
                  <a:pt x="2339203" y="1742641"/>
                </a:cubicBezTo>
                <a:cubicBezTo>
                  <a:pt x="2330890" y="1813299"/>
                  <a:pt x="2340588" y="1875645"/>
                  <a:pt x="2281014" y="1917208"/>
                </a:cubicBezTo>
                <a:cubicBezTo>
                  <a:pt x="2221440" y="1958771"/>
                  <a:pt x="2171563" y="1979553"/>
                  <a:pt x="1981756" y="1992022"/>
                </a:cubicBezTo>
                <a:cubicBezTo>
                  <a:pt x="1791949" y="2004491"/>
                  <a:pt x="1467060" y="1998256"/>
                  <a:pt x="1142171" y="1992022"/>
                </a:cubicBezTo>
              </a:path>
            </a:pathLst>
          </a:custGeom>
          <a:noFill/>
          <a:ln>
            <a:solidFill>
              <a:srgbClr val="7030A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E107E4AC-AADD-46CE-B615-C8DF29005687}"/>
                  </a:ext>
                </a:extLst>
              </p:cNvPr>
              <p:cNvSpPr/>
              <p:nvPr/>
            </p:nvSpPr>
            <p:spPr>
              <a:xfrm>
                <a:off x="5435499" y="3812256"/>
                <a:ext cx="29174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E107E4AC-AADD-46CE-B615-C8DF290056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5499" y="3812256"/>
                <a:ext cx="291740" cy="369332"/>
              </a:xfrm>
              <a:prstGeom prst="rect">
                <a:avLst/>
              </a:prstGeom>
              <a:blipFill>
                <a:blip r:embed="rId18"/>
                <a:stretch>
                  <a:fillRect r="-145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7" name="Content Placeholder 2">
            <a:extLst>
              <a:ext uri="{FF2B5EF4-FFF2-40B4-BE49-F238E27FC236}">
                <a16:creationId xmlns:a16="http://schemas.microsoft.com/office/drawing/2014/main" id="{3DBCEC95-4048-4DAD-AB37-935B0A9B71DD}"/>
              </a:ext>
            </a:extLst>
          </p:cNvPr>
          <p:cNvSpPr txBox="1">
            <a:spLocks/>
          </p:cNvSpPr>
          <p:nvPr/>
        </p:nvSpPr>
        <p:spPr>
          <a:xfrm>
            <a:off x="7267213" y="5892776"/>
            <a:ext cx="4504244" cy="506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Recognize that i</a:t>
            </a:r>
            <a:r>
              <a:rPr lang="en-US" sz="2400" baseline="-25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is  - </a:t>
            </a:r>
            <a:r>
              <a:rPr lang="el-GR" sz="2400" dirty="0">
                <a:solidFill>
                  <a:srgbClr val="FF0000"/>
                </a:solidFill>
              </a:rPr>
              <a:t>β</a:t>
            </a:r>
            <a:r>
              <a:rPr lang="en-US" sz="2400" dirty="0">
                <a:solidFill>
                  <a:srgbClr val="FF0000"/>
                </a:solidFill>
              </a:rPr>
              <a:t> I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25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3" grpId="0" animBg="1"/>
      <p:bldP spid="136" grpId="0" animBg="1"/>
      <p:bldP spid="142" grpId="0"/>
      <p:bldP spid="145" grpId="0"/>
      <p:bldP spid="145" grpId="1"/>
      <p:bldP spid="203" grpId="0" animBg="1"/>
      <p:bldP spid="204" grpId="0"/>
      <p:bldP spid="205" grpId="0"/>
      <p:bldP spid="4" grpId="0" animBg="1"/>
      <p:bldP spid="206" grpId="0"/>
      <p:bldP spid="20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FD18DDB9-F4A6-4A7D-8E30-B407D762A1C5}"/>
              </a:ext>
            </a:extLst>
          </p:cNvPr>
          <p:cNvSpPr txBox="1">
            <a:spLocks/>
          </p:cNvSpPr>
          <p:nvPr/>
        </p:nvSpPr>
        <p:spPr>
          <a:xfrm>
            <a:off x="3256100" y="1473589"/>
            <a:ext cx="6817656" cy="508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Apply KVL around loop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2" name="Content Placeholder 2">
                <a:extLst>
                  <a:ext uri="{FF2B5EF4-FFF2-40B4-BE49-F238E27FC236}">
                    <a16:creationId xmlns:a16="http://schemas.microsoft.com/office/drawing/2014/main" id="{91E7BC79-B5AB-402E-8539-2FCCE157AA6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27647" y="4628731"/>
                <a:ext cx="4486421" cy="5065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v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in</a:t>
                </a:r>
                <a:r>
                  <a:rPr lang="en-US" sz="2400" dirty="0">
                    <a:solidFill>
                      <a:srgbClr val="0070C0"/>
                    </a:solidFill>
                  </a:rPr>
                  <a:t> – 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 R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S</a:t>
                </a:r>
                <a:r>
                  <a:rPr lang="en-US" sz="2400" dirty="0">
                    <a:solidFill>
                      <a:srgbClr val="0070C0"/>
                    </a:solidFill>
                  </a:rPr>
                  <a:t> –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 – 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 )(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</a:t>
                </a:r>
              </a:p>
            </p:txBody>
          </p:sp>
        </mc:Choice>
        <mc:Fallback xmlns="">
          <p:sp>
            <p:nvSpPr>
              <p:cNvPr id="202" name="Content Placeholder 2">
                <a:extLst>
                  <a:ext uri="{FF2B5EF4-FFF2-40B4-BE49-F238E27FC236}">
                    <a16:creationId xmlns:a16="http://schemas.microsoft.com/office/drawing/2014/main" id="{91E7BC79-B5AB-402E-8539-2FCCE157AA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7647" y="4628731"/>
                <a:ext cx="4486421" cy="506559"/>
              </a:xfrm>
              <a:prstGeom prst="rect">
                <a:avLst/>
              </a:prstGeom>
              <a:blipFill>
                <a:blip r:embed="rId2"/>
                <a:stretch>
                  <a:fillRect l="-2174" t="-16867" b="-10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362CABC5-0AF2-450C-AB5A-A7D1DA054C86}"/>
              </a:ext>
            </a:extLst>
          </p:cNvPr>
          <p:cNvGrpSpPr/>
          <p:nvPr/>
        </p:nvGrpSpPr>
        <p:grpSpPr>
          <a:xfrm>
            <a:off x="1632764" y="1884889"/>
            <a:ext cx="8323366" cy="2996140"/>
            <a:chOff x="1621613" y="1926792"/>
            <a:chExt cx="8323366" cy="2996140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9021109" y="3141725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>
              <a:cxnSpLocks/>
            </p:cNvCxnSpPr>
            <p:nvPr/>
          </p:nvCxnSpPr>
          <p:spPr>
            <a:xfrm>
              <a:off x="7433942" y="2318714"/>
              <a:ext cx="1775379" cy="1084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5106358" y="452189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4508291"/>
              <a:ext cx="68045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3349585" y="2551687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927972" y="4794664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265275" y="3567488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3955842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48062" y="2566435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>
              <a:cxnSpLocks/>
            </p:cNvCxnSpPr>
            <p:nvPr/>
          </p:nvCxnSpPr>
          <p:spPr>
            <a:xfrm>
              <a:off x="9229519" y="3800954"/>
              <a:ext cx="0" cy="7113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3807028" y="3617199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132974" y="4068944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  <a:blipFill>
                  <a:blip r:embed="rId8"/>
                  <a:stretch>
                    <a:fillRect r="-1587"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802329" y="3676387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1616" y="433893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6584780" y="3496742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/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2BDF66C1-E56B-4CCD-BA1E-638C0D6895A1}"/>
                </a:ext>
              </a:extLst>
            </p:cNvPr>
            <p:cNvGrpSpPr/>
            <p:nvPr/>
          </p:nvGrpSpPr>
          <p:grpSpPr>
            <a:xfrm rot="16200000">
              <a:off x="5633116" y="2935969"/>
              <a:ext cx="660991" cy="298206"/>
              <a:chOff x="9391502" y="3838294"/>
              <a:chExt cx="660991" cy="298206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57DBA5-5FA0-4B0B-B805-74FE26363892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DC196F0B-EBE2-40FB-AB56-C96F27B239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569D55B5-4618-458D-AA10-18FF57BEAB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2023DD81-745E-4BE9-9BA3-7270E2FD62A0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8197ACC-5446-452C-ACB9-EF1F0179F4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DF1DFD3D-F58F-4230-8A82-0A2D74133C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5436FA56-68EF-48E6-B4BA-9BCC45DF90B9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2392AFF6-CE88-4438-9D12-C17E286EB3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9D8F94CC-2339-4C36-A7B9-F2BDAF39B1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4590FB52-6D89-4FA7-90B7-DF5B4A4AE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604465C9-3991-4567-86C9-F83726F6ECEA}"/>
                </a:ext>
              </a:extLst>
            </p:cNvPr>
            <p:cNvCxnSpPr>
              <a:cxnSpLocks/>
            </p:cNvCxnSpPr>
            <p:nvPr/>
          </p:nvCxnSpPr>
          <p:spPr>
            <a:xfrm>
              <a:off x="3664726" y="2547955"/>
              <a:ext cx="2291256" cy="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D7A0C9A0-825A-4290-9349-96D2D9D721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3611" y="3430319"/>
              <a:ext cx="0" cy="2404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4E2341E-1CAC-4596-A991-4BB0D62D98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4688" y="2525160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/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93C451F9-FA73-4810-8038-8E9AE446D4FD}"/>
                </a:ext>
              </a:extLst>
            </p:cNvPr>
            <p:cNvCxnSpPr>
              <a:cxnSpLocks/>
            </p:cNvCxnSpPr>
            <p:nvPr/>
          </p:nvCxnSpPr>
          <p:spPr>
            <a:xfrm>
              <a:off x="5971616" y="3509827"/>
              <a:ext cx="2216479" cy="286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C00C9F79-CA57-4F9A-8EBA-1B5B0DE09D50}"/>
                </a:ext>
              </a:extLst>
            </p:cNvPr>
            <p:cNvGrpSpPr/>
            <p:nvPr/>
          </p:nvGrpSpPr>
          <p:grpSpPr>
            <a:xfrm>
              <a:off x="6209131" y="1926792"/>
              <a:ext cx="1689784" cy="1867012"/>
              <a:chOff x="8087432" y="3362823"/>
              <a:chExt cx="1689784" cy="1867012"/>
            </a:xfrm>
          </p:grpSpPr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3D84352D-FC8A-4F83-A1E5-FD274ADFEF3F}"/>
                  </a:ext>
                </a:extLst>
              </p:cNvPr>
              <p:cNvGrpSpPr/>
              <p:nvPr/>
            </p:nvGrpSpPr>
            <p:grpSpPr>
              <a:xfrm>
                <a:off x="9012362" y="3769820"/>
                <a:ext cx="589935" cy="1179896"/>
                <a:chOff x="4998523" y="3778920"/>
                <a:chExt cx="589935" cy="1179896"/>
              </a:xfrm>
            </p:grpSpPr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253C9A16-A6C7-4828-9ABB-E8A23671352A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grpSp>
                <p:nvGrpSpPr>
                  <p:cNvPr id="220" name="Group 219">
                    <a:extLst>
                      <a:ext uri="{FF2B5EF4-FFF2-40B4-BE49-F238E27FC236}">
                        <a16:creationId xmlns:a16="http://schemas.microsoft.com/office/drawing/2014/main" id="{8336E829-9600-4E51-A4F3-0F0DC31927A5}"/>
                      </a:ext>
                    </a:extLst>
                  </p:cNvPr>
                  <p:cNvGrpSpPr/>
                  <p:nvPr/>
                </p:nvGrpSpPr>
                <p:grpSpPr>
                  <a:xfrm>
                    <a:off x="4998523" y="3910048"/>
                    <a:ext cx="589935" cy="1048768"/>
                    <a:chOff x="4998523" y="3910048"/>
                    <a:chExt cx="589935" cy="1048768"/>
                  </a:xfrm>
                </p:grpSpPr>
                <p:sp>
                  <p:nvSpPr>
                    <p:cNvPr id="225" name="Diamond 224">
                      <a:extLst>
                        <a:ext uri="{FF2B5EF4-FFF2-40B4-BE49-F238E27FC236}">
                          <a16:creationId xmlns:a16="http://schemas.microsoft.com/office/drawing/2014/main" id="{CEC542CB-471C-45DA-8F97-769038CCE3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26" name="Straight Connector 225">
                      <a:extLst>
                        <a:ext uri="{FF2B5EF4-FFF2-40B4-BE49-F238E27FC236}">
                          <a16:creationId xmlns:a16="http://schemas.microsoft.com/office/drawing/2014/main" id="{8DE0D3D6-EAAF-4165-8D5D-0025C6351E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24228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21" name="Straight Arrow Connector 220">
                    <a:extLst>
                      <a:ext uri="{FF2B5EF4-FFF2-40B4-BE49-F238E27FC236}">
                        <a16:creationId xmlns:a16="http://schemas.microsoft.com/office/drawing/2014/main" id="{91F62361-A6BD-4B09-B83A-D9BA037E4B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B8890DBC-0A1A-4B08-9240-EBCF2F9553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3778920"/>
                  <a:ext cx="0" cy="13112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6B2C7F55-D287-4A2E-8AF7-E72921CCFE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87432" y="4293530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2" name="Content Placeholder 2">
                <a:extLst>
                  <a:ext uri="{FF2B5EF4-FFF2-40B4-BE49-F238E27FC236}">
                    <a16:creationId xmlns:a16="http://schemas.microsoft.com/office/drawing/2014/main" id="{9B07E943-F84F-400B-9F10-C39DD26F24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52782" y="3926711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>
                    <a:solidFill>
                      <a:srgbClr val="FF0000"/>
                    </a:solidFill>
                  </a:rPr>
                  <a:t>β</a:t>
                </a:r>
                <a:r>
                  <a:rPr lang="en-US" sz="2000" dirty="0">
                    <a:solidFill>
                      <a:srgbClr val="FF0000"/>
                    </a:solidFill>
                  </a:rPr>
                  <a:t>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4" name="Content Placeholder 2">
                <a:extLst>
                  <a:ext uri="{FF2B5EF4-FFF2-40B4-BE49-F238E27FC236}">
                    <a16:creationId xmlns:a16="http://schemas.microsoft.com/office/drawing/2014/main" id="{CA01CDB0-7F0B-4211-AF7C-EDCE5CEA02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03329" y="4968719"/>
                <a:ext cx="773887" cy="2611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emitter</a:t>
                </a:r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15763148-BEA8-4301-B238-600D2C7FDF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87737" y="3362823"/>
                <a:ext cx="814560" cy="287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collector</a:t>
                </a:r>
              </a:p>
            </p:txBody>
          </p: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1C7002F6-C5C3-47E2-9F77-FEB3B48A964C}"/>
                </a:ext>
              </a:extLst>
            </p:cNvPr>
            <p:cNvGrpSpPr/>
            <p:nvPr/>
          </p:nvGrpSpPr>
          <p:grpSpPr>
            <a:xfrm>
              <a:off x="8037318" y="2341574"/>
              <a:ext cx="297702" cy="1164144"/>
              <a:chOff x="4597761" y="3653441"/>
              <a:chExt cx="297702" cy="1131808"/>
            </a:xfrm>
          </p:grpSpPr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78A692D3-19B2-4D2D-A22C-B45C7AD27E0F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183" name="Group 182">
                  <a:extLst>
                    <a:ext uri="{FF2B5EF4-FFF2-40B4-BE49-F238E27FC236}">
                      <a16:creationId xmlns:a16="http://schemas.microsoft.com/office/drawing/2014/main" id="{41205703-FD21-4E61-A147-E376B5B73656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806583B3-AF01-4420-B5DD-A5E2ED2D40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4F1AD703-A026-48F2-83B0-61891F2BCC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BCB1AC54-9639-46CB-866D-7FA923CBB69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8D31D0A4-E4BD-4326-BFE6-C956BAAC60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1E89FC81-8C36-4B82-92F2-23D0394E5A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64A7943A-8B47-4AB8-902A-D105F96685C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D4993558-CF45-401B-8F2A-B94717988F6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56FF855A-7463-495B-9FEE-FDC2FE3265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1C95FAA3-5EAA-4818-97F7-6DAEA35BB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BD82A14E-711A-45B3-804E-7DF1826560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8" y="3653441"/>
                <a:ext cx="7099" cy="143944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14035942-22A1-47D2-A888-5E985C8B12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4" name="Content Placeholder 2">
              <a:extLst>
                <a:ext uri="{FF2B5EF4-FFF2-40B4-BE49-F238E27FC236}">
                  <a16:creationId xmlns:a16="http://schemas.microsoft.com/office/drawing/2014/main" id="{84BC013C-8D9F-40A5-B2C7-98222206E774}"/>
                </a:ext>
              </a:extLst>
            </p:cNvPr>
            <p:cNvSpPr txBox="1">
              <a:spLocks/>
            </p:cNvSpPr>
            <p:nvPr/>
          </p:nvSpPr>
          <p:spPr>
            <a:xfrm>
              <a:off x="8358154" y="2717275"/>
              <a:ext cx="562199" cy="4168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29" name="Content Placeholder 2">
              <a:extLst>
                <a:ext uri="{FF2B5EF4-FFF2-40B4-BE49-F238E27FC236}">
                  <a16:creationId xmlns:a16="http://schemas.microsoft.com/office/drawing/2014/main" id="{451DEF2C-3735-433C-B659-A6D5991558CB}"/>
                </a:ext>
              </a:extLst>
            </p:cNvPr>
            <p:cNvSpPr txBox="1">
              <a:spLocks/>
            </p:cNvSpPr>
            <p:nvPr/>
          </p:nvSpPr>
          <p:spPr>
            <a:xfrm>
              <a:off x="5122546" y="2138425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base</a:t>
              </a:r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CC36F4C7-966A-45BF-A63A-41DAF397406B}"/>
                </a:ext>
              </a:extLst>
            </p:cNvPr>
            <p:cNvCxnSpPr>
              <a:cxnSpLocks/>
            </p:cNvCxnSpPr>
            <p:nvPr/>
          </p:nvCxnSpPr>
          <p:spPr>
            <a:xfrm>
              <a:off x="6193021" y="2852870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5D8A5091-4247-4FBC-ADF3-AA4032CC5481}"/>
                </a:ext>
              </a:extLst>
            </p:cNvPr>
            <p:cNvCxnSpPr>
              <a:cxnSpLocks/>
            </p:cNvCxnSpPr>
            <p:nvPr/>
          </p:nvCxnSpPr>
          <p:spPr>
            <a:xfrm>
              <a:off x="4112976" y="2525160"/>
              <a:ext cx="4041" cy="935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A93E915B-C451-4D0A-BDE6-977BCC0EA0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182211" y="2303697"/>
              <a:ext cx="12549" cy="8575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B91307E1-F036-466B-9A05-14CB8BB6A873}"/>
                </a:ext>
              </a:extLst>
            </p:cNvPr>
            <p:cNvGrpSpPr/>
            <p:nvPr/>
          </p:nvGrpSpPr>
          <p:grpSpPr>
            <a:xfrm rot="10800000">
              <a:off x="2694091" y="2399839"/>
              <a:ext cx="660991" cy="298206"/>
              <a:chOff x="9391502" y="3838294"/>
              <a:chExt cx="660991" cy="298206"/>
            </a:xfrm>
          </p:grpSpPr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EBE82F12-03B4-4304-8756-D1BD9188673F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8698DACB-98C9-4101-B64D-DB243D5D53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DD85FDD-E2EC-4DF0-92CE-2449608873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94C54D4B-667D-451D-BF64-D0EA5F7BEEC2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8CE60991-EDC0-423F-90F7-65B58B7658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5AD0691-F34F-4872-9868-E0B1E7E262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AABDF8A4-7E04-4746-8433-07CE0A6F178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D29B3CED-210E-404E-BB26-1ECA17B6DD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73CAA31C-779F-416B-828C-55004CF046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8282935C-25A1-4ECC-AF00-62C9C0E3831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D3547F81-3C44-4DCC-A83E-C0FA8B9D2EEC}"/>
                </a:ext>
              </a:extLst>
            </p:cNvPr>
            <p:cNvCxnSpPr>
              <a:cxnSpLocks/>
            </p:cNvCxnSpPr>
            <p:nvPr/>
          </p:nvCxnSpPr>
          <p:spPr>
            <a:xfrm>
              <a:off x="2448155" y="2573489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/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52B2CB28-4BF9-43AD-86F5-DF52DBF8F9A0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3633297" y="2423988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12EFA160-D25A-4B6F-9DDD-C7618D8D9EB5}"/>
                </a:ext>
              </a:extLst>
            </p:cNvPr>
            <p:cNvSpPr/>
            <p:nvPr/>
          </p:nvSpPr>
          <p:spPr>
            <a:xfrm>
              <a:off x="4409801" y="2712299"/>
              <a:ext cx="1135284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46EC143-8552-4698-8287-0B384201E441}"/>
                </a:ext>
              </a:extLst>
            </p:cNvPr>
            <p:cNvSpPr/>
            <p:nvPr/>
          </p:nvSpPr>
          <p:spPr>
            <a:xfrm>
              <a:off x="2721247" y="2833073"/>
              <a:ext cx="1253421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ln>
              <a:solidFill>
                <a:srgbClr val="FF5D5D"/>
              </a:solidFill>
              <a:tailEnd type="stealt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/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F1169510-9248-4990-BDD4-13CC3C34983A}"/>
                </a:ext>
              </a:extLst>
            </p:cNvPr>
            <p:cNvSpPr/>
            <p:nvPr/>
          </p:nvSpPr>
          <p:spPr>
            <a:xfrm>
              <a:off x="7698379" y="2364787"/>
              <a:ext cx="316849" cy="1056464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/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/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  <a:blipFill>
                  <a:blip r:embed="rId16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5A1DA06-F4A4-4A71-8E56-E08C5C8136CF}"/>
                </a:ext>
              </a:extLst>
            </p:cNvPr>
            <p:cNvSpPr/>
            <p:nvPr/>
          </p:nvSpPr>
          <p:spPr>
            <a:xfrm>
              <a:off x="6640773" y="2436194"/>
              <a:ext cx="2412712" cy="2003052"/>
            </a:xfrm>
            <a:custGeom>
              <a:avLst/>
              <a:gdLst>
                <a:gd name="connsiteX0" fmla="*/ 867851 w 2412712"/>
                <a:gd name="connsiteY0" fmla="*/ 1988237 h 1999267"/>
                <a:gd name="connsiteX1" fmla="*/ 452214 w 2412712"/>
                <a:gd name="connsiteY1" fmla="*/ 1996550 h 1999267"/>
                <a:gd name="connsiteX2" fmla="*/ 128018 w 2412712"/>
                <a:gd name="connsiteY2" fmla="*/ 1946674 h 1999267"/>
                <a:gd name="connsiteX3" fmla="*/ 19953 w 2412712"/>
                <a:gd name="connsiteY3" fmla="*/ 1722230 h 1999267"/>
                <a:gd name="connsiteX4" fmla="*/ 11640 w 2412712"/>
                <a:gd name="connsiteY4" fmla="*/ 1531037 h 1999267"/>
                <a:gd name="connsiteX5" fmla="*/ 144643 w 2412712"/>
                <a:gd name="connsiteY5" fmla="*/ 1381408 h 1999267"/>
                <a:gd name="connsiteX6" fmla="*/ 468840 w 2412712"/>
                <a:gd name="connsiteY6" fmla="*/ 1339845 h 1999267"/>
                <a:gd name="connsiteX7" fmla="*/ 1325051 w 2412712"/>
                <a:gd name="connsiteY7" fmla="*/ 1323219 h 1999267"/>
                <a:gd name="connsiteX8" fmla="*/ 1599371 w 2412712"/>
                <a:gd name="connsiteY8" fmla="*/ 1306594 h 1999267"/>
                <a:gd name="connsiteX9" fmla="*/ 1890316 w 2412712"/>
                <a:gd name="connsiteY9" fmla="*/ 1107088 h 1999267"/>
                <a:gd name="connsiteX10" fmla="*/ 1990069 w 2412712"/>
                <a:gd name="connsiteY10" fmla="*/ 741328 h 1999267"/>
                <a:gd name="connsiteX11" fmla="*/ 2015007 w 2412712"/>
                <a:gd name="connsiteY11" fmla="*/ 192688 h 1999267"/>
                <a:gd name="connsiteX12" fmla="*/ 2039945 w 2412712"/>
                <a:gd name="connsiteY12" fmla="*/ 67997 h 1999267"/>
                <a:gd name="connsiteX13" fmla="*/ 2114760 w 2412712"/>
                <a:gd name="connsiteY13" fmla="*/ 43059 h 1999267"/>
                <a:gd name="connsiteX14" fmla="*/ 2206200 w 2412712"/>
                <a:gd name="connsiteY14" fmla="*/ 1496 h 1999267"/>
                <a:gd name="connsiteX15" fmla="*/ 2405705 w 2412712"/>
                <a:gd name="connsiteY15" fmla="*/ 101248 h 1999267"/>
                <a:gd name="connsiteX16" fmla="*/ 2364142 w 2412712"/>
                <a:gd name="connsiteY16" fmla="*/ 450383 h 1999267"/>
                <a:gd name="connsiteX17" fmla="*/ 2330891 w 2412712"/>
                <a:gd name="connsiteY17" fmla="*/ 1057212 h 1999267"/>
                <a:gd name="connsiteX18" fmla="*/ 2330891 w 2412712"/>
                <a:gd name="connsiteY18" fmla="*/ 1489474 h 1999267"/>
                <a:gd name="connsiteX19" fmla="*/ 2339203 w 2412712"/>
                <a:gd name="connsiteY19" fmla="*/ 1738856 h 1999267"/>
                <a:gd name="connsiteX20" fmla="*/ 2281014 w 2412712"/>
                <a:gd name="connsiteY20" fmla="*/ 1913423 h 1999267"/>
                <a:gd name="connsiteX21" fmla="*/ 1981756 w 2412712"/>
                <a:gd name="connsiteY21" fmla="*/ 1988237 h 1999267"/>
                <a:gd name="connsiteX22" fmla="*/ 1142171 w 2412712"/>
                <a:gd name="connsiteY22" fmla="*/ 1988237 h 1999267"/>
                <a:gd name="connsiteX0" fmla="*/ 867851 w 2412712"/>
                <a:gd name="connsiteY0" fmla="*/ 1992022 h 2003052"/>
                <a:gd name="connsiteX1" fmla="*/ 452214 w 2412712"/>
                <a:gd name="connsiteY1" fmla="*/ 2000335 h 2003052"/>
                <a:gd name="connsiteX2" fmla="*/ 128018 w 2412712"/>
                <a:gd name="connsiteY2" fmla="*/ 1950459 h 2003052"/>
                <a:gd name="connsiteX3" fmla="*/ 19953 w 2412712"/>
                <a:gd name="connsiteY3" fmla="*/ 1726015 h 2003052"/>
                <a:gd name="connsiteX4" fmla="*/ 11640 w 2412712"/>
                <a:gd name="connsiteY4" fmla="*/ 1534822 h 2003052"/>
                <a:gd name="connsiteX5" fmla="*/ 144643 w 2412712"/>
                <a:gd name="connsiteY5" fmla="*/ 1385193 h 2003052"/>
                <a:gd name="connsiteX6" fmla="*/ 468840 w 2412712"/>
                <a:gd name="connsiteY6" fmla="*/ 1343630 h 2003052"/>
                <a:gd name="connsiteX7" fmla="*/ 1325051 w 2412712"/>
                <a:gd name="connsiteY7" fmla="*/ 1327004 h 2003052"/>
                <a:gd name="connsiteX8" fmla="*/ 1599371 w 2412712"/>
                <a:gd name="connsiteY8" fmla="*/ 1310379 h 2003052"/>
                <a:gd name="connsiteX9" fmla="*/ 1890316 w 2412712"/>
                <a:gd name="connsiteY9" fmla="*/ 1110873 h 2003052"/>
                <a:gd name="connsiteX10" fmla="*/ 1990069 w 2412712"/>
                <a:gd name="connsiteY10" fmla="*/ 745113 h 2003052"/>
                <a:gd name="connsiteX11" fmla="*/ 2015007 w 2412712"/>
                <a:gd name="connsiteY11" fmla="*/ 196473 h 2003052"/>
                <a:gd name="connsiteX12" fmla="*/ 2039945 w 2412712"/>
                <a:gd name="connsiteY12" fmla="*/ 71782 h 2003052"/>
                <a:gd name="connsiteX13" fmla="*/ 2098576 w 2412712"/>
                <a:gd name="connsiteY13" fmla="*/ 19871 h 2003052"/>
                <a:gd name="connsiteX14" fmla="*/ 2206200 w 2412712"/>
                <a:gd name="connsiteY14" fmla="*/ 5281 h 2003052"/>
                <a:gd name="connsiteX15" fmla="*/ 2405705 w 2412712"/>
                <a:gd name="connsiteY15" fmla="*/ 105033 h 2003052"/>
                <a:gd name="connsiteX16" fmla="*/ 2364142 w 2412712"/>
                <a:gd name="connsiteY16" fmla="*/ 454168 h 2003052"/>
                <a:gd name="connsiteX17" fmla="*/ 2330891 w 2412712"/>
                <a:gd name="connsiteY17" fmla="*/ 1060997 h 2003052"/>
                <a:gd name="connsiteX18" fmla="*/ 2330891 w 2412712"/>
                <a:gd name="connsiteY18" fmla="*/ 1493259 h 2003052"/>
                <a:gd name="connsiteX19" fmla="*/ 2339203 w 2412712"/>
                <a:gd name="connsiteY19" fmla="*/ 1742641 h 2003052"/>
                <a:gd name="connsiteX20" fmla="*/ 2281014 w 2412712"/>
                <a:gd name="connsiteY20" fmla="*/ 1917208 h 2003052"/>
                <a:gd name="connsiteX21" fmla="*/ 1981756 w 2412712"/>
                <a:gd name="connsiteY21" fmla="*/ 1992022 h 2003052"/>
                <a:gd name="connsiteX22" fmla="*/ 1142171 w 2412712"/>
                <a:gd name="connsiteY22" fmla="*/ 1992022 h 2003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12712" h="2003052">
                  <a:moveTo>
                    <a:pt x="867851" y="1992022"/>
                  </a:moveTo>
                  <a:cubicBezTo>
                    <a:pt x="721685" y="1999642"/>
                    <a:pt x="575519" y="2007262"/>
                    <a:pt x="452214" y="2000335"/>
                  </a:cubicBezTo>
                  <a:cubicBezTo>
                    <a:pt x="328909" y="1993408"/>
                    <a:pt x="200061" y="1996179"/>
                    <a:pt x="128018" y="1950459"/>
                  </a:cubicBezTo>
                  <a:cubicBezTo>
                    <a:pt x="55974" y="1904739"/>
                    <a:pt x="39349" y="1795288"/>
                    <a:pt x="19953" y="1726015"/>
                  </a:cubicBezTo>
                  <a:cubicBezTo>
                    <a:pt x="557" y="1656742"/>
                    <a:pt x="-9142" y="1591626"/>
                    <a:pt x="11640" y="1534822"/>
                  </a:cubicBezTo>
                  <a:cubicBezTo>
                    <a:pt x="32422" y="1478018"/>
                    <a:pt x="68443" y="1417058"/>
                    <a:pt x="144643" y="1385193"/>
                  </a:cubicBezTo>
                  <a:cubicBezTo>
                    <a:pt x="220843" y="1353328"/>
                    <a:pt x="272105" y="1353328"/>
                    <a:pt x="468840" y="1343630"/>
                  </a:cubicBezTo>
                  <a:cubicBezTo>
                    <a:pt x="665575" y="1333932"/>
                    <a:pt x="1136629" y="1332546"/>
                    <a:pt x="1325051" y="1327004"/>
                  </a:cubicBezTo>
                  <a:cubicBezTo>
                    <a:pt x="1513473" y="1321462"/>
                    <a:pt x="1505160" y="1346401"/>
                    <a:pt x="1599371" y="1310379"/>
                  </a:cubicBezTo>
                  <a:cubicBezTo>
                    <a:pt x="1693582" y="1274357"/>
                    <a:pt x="1825200" y="1205084"/>
                    <a:pt x="1890316" y="1110873"/>
                  </a:cubicBezTo>
                  <a:cubicBezTo>
                    <a:pt x="1955432" y="1016662"/>
                    <a:pt x="1969287" y="897513"/>
                    <a:pt x="1990069" y="745113"/>
                  </a:cubicBezTo>
                  <a:cubicBezTo>
                    <a:pt x="2010851" y="592713"/>
                    <a:pt x="2006694" y="308695"/>
                    <a:pt x="2015007" y="196473"/>
                  </a:cubicBezTo>
                  <a:cubicBezTo>
                    <a:pt x="2023320" y="84251"/>
                    <a:pt x="2026017" y="101216"/>
                    <a:pt x="2039945" y="71782"/>
                  </a:cubicBezTo>
                  <a:cubicBezTo>
                    <a:pt x="2053873" y="42348"/>
                    <a:pt x="2070867" y="30954"/>
                    <a:pt x="2098576" y="19871"/>
                  </a:cubicBezTo>
                  <a:cubicBezTo>
                    <a:pt x="2126285" y="8787"/>
                    <a:pt x="2155012" y="-8913"/>
                    <a:pt x="2206200" y="5281"/>
                  </a:cubicBezTo>
                  <a:cubicBezTo>
                    <a:pt x="2257388" y="19475"/>
                    <a:pt x="2379381" y="30218"/>
                    <a:pt x="2405705" y="105033"/>
                  </a:cubicBezTo>
                  <a:cubicBezTo>
                    <a:pt x="2432029" y="179847"/>
                    <a:pt x="2376611" y="294841"/>
                    <a:pt x="2364142" y="454168"/>
                  </a:cubicBezTo>
                  <a:cubicBezTo>
                    <a:pt x="2351673" y="613495"/>
                    <a:pt x="2336433" y="887815"/>
                    <a:pt x="2330891" y="1060997"/>
                  </a:cubicBezTo>
                  <a:cubicBezTo>
                    <a:pt x="2325349" y="1234179"/>
                    <a:pt x="2329506" y="1379652"/>
                    <a:pt x="2330891" y="1493259"/>
                  </a:cubicBezTo>
                  <a:cubicBezTo>
                    <a:pt x="2332276" y="1606866"/>
                    <a:pt x="2347516" y="1671983"/>
                    <a:pt x="2339203" y="1742641"/>
                  </a:cubicBezTo>
                  <a:cubicBezTo>
                    <a:pt x="2330890" y="1813299"/>
                    <a:pt x="2340588" y="1875645"/>
                    <a:pt x="2281014" y="1917208"/>
                  </a:cubicBezTo>
                  <a:cubicBezTo>
                    <a:pt x="2221440" y="1958771"/>
                    <a:pt x="2171563" y="1979553"/>
                    <a:pt x="1981756" y="1992022"/>
                  </a:cubicBezTo>
                  <a:cubicBezTo>
                    <a:pt x="1791949" y="2004491"/>
                    <a:pt x="1467060" y="1998256"/>
                    <a:pt x="1142171" y="1992022"/>
                  </a:cubicBezTo>
                </a:path>
              </a:pathLst>
            </a:custGeom>
            <a:noFill/>
            <a:ln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/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  <a:blipFill>
                  <a:blip r:embed="rId17"/>
                  <a:stretch>
                    <a:fillRect r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5F39D10A-245A-47FE-B8C6-79AD83E2A3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13480" y="5178259"/>
                <a:ext cx="5315378" cy="7113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v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in</a:t>
                </a:r>
                <a:r>
                  <a:rPr lang="en-US" sz="2400" dirty="0">
                    <a:solidFill>
                      <a:srgbClr val="0070C0"/>
                    </a:solidFill>
                  </a:rPr>
                  <a:t> =  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 [R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S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) ]  –  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</a:t>
                </a:r>
              </a:p>
            </p:txBody>
          </p:sp>
        </mc:Choice>
        <mc:Fallback xmlns=""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5F39D10A-245A-47FE-B8C6-79AD83E2A3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3480" y="5178259"/>
                <a:ext cx="5315378" cy="711369"/>
              </a:xfrm>
              <a:prstGeom prst="rect">
                <a:avLst/>
              </a:prstGeom>
              <a:blipFill>
                <a:blip r:embed="rId18"/>
                <a:stretch>
                  <a:fillRect l="-1835" t="-11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469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20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FD18DDB9-F4A6-4A7D-8E30-B407D762A1C5}"/>
              </a:ext>
            </a:extLst>
          </p:cNvPr>
          <p:cNvSpPr txBox="1">
            <a:spLocks/>
          </p:cNvSpPr>
          <p:nvPr/>
        </p:nvSpPr>
        <p:spPr>
          <a:xfrm>
            <a:off x="3256100" y="1473589"/>
            <a:ext cx="6817656" cy="508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Apply KVL around loop 2 (labelled current </a:t>
            </a:r>
            <a:r>
              <a:rPr lang="en-US" sz="2400" dirty="0" err="1">
                <a:solidFill>
                  <a:srgbClr val="FF0000"/>
                </a:solidFill>
              </a:rPr>
              <a:t>i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2" name="Content Placeholder 2">
                <a:extLst>
                  <a:ext uri="{FF2B5EF4-FFF2-40B4-BE49-F238E27FC236}">
                    <a16:creationId xmlns:a16="http://schemas.microsoft.com/office/drawing/2014/main" id="{91E7BC79-B5AB-402E-8539-2FCCE157AA6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27074" y="5175449"/>
                <a:ext cx="5924820" cy="5065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– (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 – 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 )(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– 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 r</a:t>
                </a:r>
                <a:r>
                  <a:rPr lang="el-GR" sz="2400" baseline="-25000" dirty="0">
                    <a:solidFill>
                      <a:srgbClr val="0070C0"/>
                    </a:solidFill>
                  </a:rPr>
                  <a:t>π</a:t>
                </a:r>
                <a:r>
                  <a:rPr lang="en-US" sz="2400" dirty="0">
                    <a:solidFill>
                      <a:srgbClr val="0070C0"/>
                    </a:solidFill>
                  </a:rPr>
                  <a:t>  – (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 – 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4</a:t>
                </a:r>
                <a:r>
                  <a:rPr lang="en-US" sz="2400" dirty="0">
                    <a:solidFill>
                      <a:srgbClr val="0070C0"/>
                    </a:solidFill>
                  </a:rPr>
                  <a:t> 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2" name="Content Placeholder 2">
                <a:extLst>
                  <a:ext uri="{FF2B5EF4-FFF2-40B4-BE49-F238E27FC236}">
                    <a16:creationId xmlns:a16="http://schemas.microsoft.com/office/drawing/2014/main" id="{91E7BC79-B5AB-402E-8539-2FCCE157AA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7074" y="5175449"/>
                <a:ext cx="5924820" cy="506559"/>
              </a:xfrm>
              <a:prstGeom prst="rect">
                <a:avLst/>
              </a:prstGeom>
              <a:blipFill>
                <a:blip r:embed="rId2"/>
                <a:stretch>
                  <a:fillRect l="-1543" t="-16867" b="-10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362CABC5-0AF2-450C-AB5A-A7D1DA054C86}"/>
              </a:ext>
            </a:extLst>
          </p:cNvPr>
          <p:cNvGrpSpPr/>
          <p:nvPr/>
        </p:nvGrpSpPr>
        <p:grpSpPr>
          <a:xfrm>
            <a:off x="1632764" y="1884889"/>
            <a:ext cx="8323366" cy="2996140"/>
            <a:chOff x="1621613" y="1926792"/>
            <a:chExt cx="8323366" cy="2996140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9021109" y="3141725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>
              <a:cxnSpLocks/>
            </p:cNvCxnSpPr>
            <p:nvPr/>
          </p:nvCxnSpPr>
          <p:spPr>
            <a:xfrm>
              <a:off x="7433942" y="2318714"/>
              <a:ext cx="1775379" cy="1084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5106358" y="452189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4508291"/>
              <a:ext cx="68045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3349585" y="2551687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927972" y="4794664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265275" y="3567488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3955842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48062" y="2566435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>
              <a:cxnSpLocks/>
            </p:cNvCxnSpPr>
            <p:nvPr/>
          </p:nvCxnSpPr>
          <p:spPr>
            <a:xfrm>
              <a:off x="9229519" y="3800954"/>
              <a:ext cx="0" cy="7113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3807028" y="3617199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132974" y="4068944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  <a:blipFill>
                  <a:blip r:embed="rId8"/>
                  <a:stretch>
                    <a:fillRect r="-1587"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802329" y="3676387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1616" y="433893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6584780" y="3496742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/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2BDF66C1-E56B-4CCD-BA1E-638C0D6895A1}"/>
                </a:ext>
              </a:extLst>
            </p:cNvPr>
            <p:cNvGrpSpPr/>
            <p:nvPr/>
          </p:nvGrpSpPr>
          <p:grpSpPr>
            <a:xfrm rot="16200000">
              <a:off x="5633116" y="2935969"/>
              <a:ext cx="660991" cy="298206"/>
              <a:chOff x="9391502" y="3838294"/>
              <a:chExt cx="660991" cy="298206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57DBA5-5FA0-4B0B-B805-74FE26363892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DC196F0B-EBE2-40FB-AB56-C96F27B239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569D55B5-4618-458D-AA10-18FF57BEAB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2023DD81-745E-4BE9-9BA3-7270E2FD62A0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8197ACC-5446-452C-ACB9-EF1F0179F4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DF1DFD3D-F58F-4230-8A82-0A2D74133C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5436FA56-68EF-48E6-B4BA-9BCC45DF90B9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2392AFF6-CE88-4438-9D12-C17E286EB3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9D8F94CC-2339-4C36-A7B9-F2BDAF39B1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4590FB52-6D89-4FA7-90B7-DF5B4A4AE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604465C9-3991-4567-86C9-F83726F6ECEA}"/>
                </a:ext>
              </a:extLst>
            </p:cNvPr>
            <p:cNvCxnSpPr>
              <a:cxnSpLocks/>
            </p:cNvCxnSpPr>
            <p:nvPr/>
          </p:nvCxnSpPr>
          <p:spPr>
            <a:xfrm>
              <a:off x="3664726" y="2547955"/>
              <a:ext cx="2291256" cy="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D7A0C9A0-825A-4290-9349-96D2D9D721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3611" y="3430319"/>
              <a:ext cx="0" cy="2404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4E2341E-1CAC-4596-A991-4BB0D62D98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4688" y="2525160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/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93C451F9-FA73-4810-8038-8E9AE446D4FD}"/>
                </a:ext>
              </a:extLst>
            </p:cNvPr>
            <p:cNvCxnSpPr>
              <a:cxnSpLocks/>
            </p:cNvCxnSpPr>
            <p:nvPr/>
          </p:nvCxnSpPr>
          <p:spPr>
            <a:xfrm>
              <a:off x="5971616" y="3509827"/>
              <a:ext cx="2216479" cy="286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C00C9F79-CA57-4F9A-8EBA-1B5B0DE09D50}"/>
                </a:ext>
              </a:extLst>
            </p:cNvPr>
            <p:cNvGrpSpPr/>
            <p:nvPr/>
          </p:nvGrpSpPr>
          <p:grpSpPr>
            <a:xfrm>
              <a:off x="6209131" y="1926792"/>
              <a:ext cx="1689784" cy="1867012"/>
              <a:chOff x="8087432" y="3362823"/>
              <a:chExt cx="1689784" cy="1867012"/>
            </a:xfrm>
          </p:grpSpPr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3D84352D-FC8A-4F83-A1E5-FD274ADFEF3F}"/>
                  </a:ext>
                </a:extLst>
              </p:cNvPr>
              <p:cNvGrpSpPr/>
              <p:nvPr/>
            </p:nvGrpSpPr>
            <p:grpSpPr>
              <a:xfrm>
                <a:off x="9012362" y="3769820"/>
                <a:ext cx="589935" cy="1179896"/>
                <a:chOff x="4998523" y="3778920"/>
                <a:chExt cx="589935" cy="1179896"/>
              </a:xfrm>
            </p:grpSpPr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253C9A16-A6C7-4828-9ABB-E8A23671352A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grpSp>
                <p:nvGrpSpPr>
                  <p:cNvPr id="220" name="Group 219">
                    <a:extLst>
                      <a:ext uri="{FF2B5EF4-FFF2-40B4-BE49-F238E27FC236}">
                        <a16:creationId xmlns:a16="http://schemas.microsoft.com/office/drawing/2014/main" id="{8336E829-9600-4E51-A4F3-0F0DC31927A5}"/>
                      </a:ext>
                    </a:extLst>
                  </p:cNvPr>
                  <p:cNvGrpSpPr/>
                  <p:nvPr/>
                </p:nvGrpSpPr>
                <p:grpSpPr>
                  <a:xfrm>
                    <a:off x="4998523" y="3910048"/>
                    <a:ext cx="589935" cy="1048768"/>
                    <a:chOff x="4998523" y="3910048"/>
                    <a:chExt cx="589935" cy="1048768"/>
                  </a:xfrm>
                </p:grpSpPr>
                <p:sp>
                  <p:nvSpPr>
                    <p:cNvPr id="225" name="Diamond 224">
                      <a:extLst>
                        <a:ext uri="{FF2B5EF4-FFF2-40B4-BE49-F238E27FC236}">
                          <a16:creationId xmlns:a16="http://schemas.microsoft.com/office/drawing/2014/main" id="{CEC542CB-471C-45DA-8F97-769038CCE3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26" name="Straight Connector 225">
                      <a:extLst>
                        <a:ext uri="{FF2B5EF4-FFF2-40B4-BE49-F238E27FC236}">
                          <a16:creationId xmlns:a16="http://schemas.microsoft.com/office/drawing/2014/main" id="{8DE0D3D6-EAAF-4165-8D5D-0025C6351E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24228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21" name="Straight Arrow Connector 220">
                    <a:extLst>
                      <a:ext uri="{FF2B5EF4-FFF2-40B4-BE49-F238E27FC236}">
                        <a16:creationId xmlns:a16="http://schemas.microsoft.com/office/drawing/2014/main" id="{91F62361-A6BD-4B09-B83A-D9BA037E4B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B8890DBC-0A1A-4B08-9240-EBCF2F9553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3778920"/>
                  <a:ext cx="0" cy="13112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6B2C7F55-D287-4A2E-8AF7-E72921CCFE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87432" y="4293530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2" name="Content Placeholder 2">
                <a:extLst>
                  <a:ext uri="{FF2B5EF4-FFF2-40B4-BE49-F238E27FC236}">
                    <a16:creationId xmlns:a16="http://schemas.microsoft.com/office/drawing/2014/main" id="{9B07E943-F84F-400B-9F10-C39DD26F24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52782" y="3926711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>
                    <a:solidFill>
                      <a:srgbClr val="FF0000"/>
                    </a:solidFill>
                  </a:rPr>
                  <a:t>β</a:t>
                </a:r>
                <a:r>
                  <a:rPr lang="en-US" sz="2000" dirty="0">
                    <a:solidFill>
                      <a:srgbClr val="FF0000"/>
                    </a:solidFill>
                  </a:rPr>
                  <a:t>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4" name="Content Placeholder 2">
                <a:extLst>
                  <a:ext uri="{FF2B5EF4-FFF2-40B4-BE49-F238E27FC236}">
                    <a16:creationId xmlns:a16="http://schemas.microsoft.com/office/drawing/2014/main" id="{CA01CDB0-7F0B-4211-AF7C-EDCE5CEA02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03329" y="4968719"/>
                <a:ext cx="773887" cy="2611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emitter</a:t>
                </a:r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15763148-BEA8-4301-B238-600D2C7FDF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87737" y="3362823"/>
                <a:ext cx="814560" cy="287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collector</a:t>
                </a:r>
              </a:p>
            </p:txBody>
          </p: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1C7002F6-C5C3-47E2-9F77-FEB3B48A964C}"/>
                </a:ext>
              </a:extLst>
            </p:cNvPr>
            <p:cNvGrpSpPr/>
            <p:nvPr/>
          </p:nvGrpSpPr>
          <p:grpSpPr>
            <a:xfrm>
              <a:off x="8037318" y="2341574"/>
              <a:ext cx="297702" cy="1164144"/>
              <a:chOff x="4597761" y="3653441"/>
              <a:chExt cx="297702" cy="1131808"/>
            </a:xfrm>
          </p:grpSpPr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78A692D3-19B2-4D2D-A22C-B45C7AD27E0F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183" name="Group 182">
                  <a:extLst>
                    <a:ext uri="{FF2B5EF4-FFF2-40B4-BE49-F238E27FC236}">
                      <a16:creationId xmlns:a16="http://schemas.microsoft.com/office/drawing/2014/main" id="{41205703-FD21-4E61-A147-E376B5B73656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806583B3-AF01-4420-B5DD-A5E2ED2D40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4F1AD703-A026-48F2-83B0-61891F2BCC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BCB1AC54-9639-46CB-866D-7FA923CBB69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8D31D0A4-E4BD-4326-BFE6-C956BAAC60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1E89FC81-8C36-4B82-92F2-23D0394E5A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64A7943A-8B47-4AB8-902A-D105F96685C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D4993558-CF45-401B-8F2A-B94717988F6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56FF855A-7463-495B-9FEE-FDC2FE3265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1C95FAA3-5EAA-4818-97F7-6DAEA35BB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BD82A14E-711A-45B3-804E-7DF1826560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8" y="3653441"/>
                <a:ext cx="7099" cy="143944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14035942-22A1-47D2-A888-5E985C8B12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4" name="Content Placeholder 2">
              <a:extLst>
                <a:ext uri="{FF2B5EF4-FFF2-40B4-BE49-F238E27FC236}">
                  <a16:creationId xmlns:a16="http://schemas.microsoft.com/office/drawing/2014/main" id="{84BC013C-8D9F-40A5-B2C7-98222206E774}"/>
                </a:ext>
              </a:extLst>
            </p:cNvPr>
            <p:cNvSpPr txBox="1">
              <a:spLocks/>
            </p:cNvSpPr>
            <p:nvPr/>
          </p:nvSpPr>
          <p:spPr>
            <a:xfrm>
              <a:off x="8358154" y="2717275"/>
              <a:ext cx="562199" cy="4168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29" name="Content Placeholder 2">
              <a:extLst>
                <a:ext uri="{FF2B5EF4-FFF2-40B4-BE49-F238E27FC236}">
                  <a16:creationId xmlns:a16="http://schemas.microsoft.com/office/drawing/2014/main" id="{451DEF2C-3735-433C-B659-A6D5991558CB}"/>
                </a:ext>
              </a:extLst>
            </p:cNvPr>
            <p:cNvSpPr txBox="1">
              <a:spLocks/>
            </p:cNvSpPr>
            <p:nvPr/>
          </p:nvSpPr>
          <p:spPr>
            <a:xfrm>
              <a:off x="5122546" y="2138425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base</a:t>
              </a:r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CC36F4C7-966A-45BF-A63A-41DAF397406B}"/>
                </a:ext>
              </a:extLst>
            </p:cNvPr>
            <p:cNvCxnSpPr>
              <a:cxnSpLocks/>
            </p:cNvCxnSpPr>
            <p:nvPr/>
          </p:nvCxnSpPr>
          <p:spPr>
            <a:xfrm>
              <a:off x="6193021" y="2852870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5D8A5091-4247-4FBC-ADF3-AA4032CC5481}"/>
                </a:ext>
              </a:extLst>
            </p:cNvPr>
            <p:cNvCxnSpPr>
              <a:cxnSpLocks/>
            </p:cNvCxnSpPr>
            <p:nvPr/>
          </p:nvCxnSpPr>
          <p:spPr>
            <a:xfrm>
              <a:off x="4112976" y="2525160"/>
              <a:ext cx="4041" cy="935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A93E915B-C451-4D0A-BDE6-977BCC0EA0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182211" y="2303697"/>
              <a:ext cx="12549" cy="8575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B91307E1-F036-466B-9A05-14CB8BB6A873}"/>
                </a:ext>
              </a:extLst>
            </p:cNvPr>
            <p:cNvGrpSpPr/>
            <p:nvPr/>
          </p:nvGrpSpPr>
          <p:grpSpPr>
            <a:xfrm rot="10800000">
              <a:off x="2694091" y="2399839"/>
              <a:ext cx="660991" cy="298206"/>
              <a:chOff x="9391502" y="3838294"/>
              <a:chExt cx="660991" cy="298206"/>
            </a:xfrm>
          </p:grpSpPr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EBE82F12-03B4-4304-8756-D1BD9188673F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8698DACB-98C9-4101-B64D-DB243D5D53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DD85FDD-E2EC-4DF0-92CE-2449608873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94C54D4B-667D-451D-BF64-D0EA5F7BEEC2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8CE60991-EDC0-423F-90F7-65B58B7658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5AD0691-F34F-4872-9868-E0B1E7E262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AABDF8A4-7E04-4746-8433-07CE0A6F178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D29B3CED-210E-404E-BB26-1ECA17B6DD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73CAA31C-779F-416B-828C-55004CF046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8282935C-25A1-4ECC-AF00-62C9C0E3831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D3547F81-3C44-4DCC-A83E-C0FA8B9D2EEC}"/>
                </a:ext>
              </a:extLst>
            </p:cNvPr>
            <p:cNvCxnSpPr>
              <a:cxnSpLocks/>
            </p:cNvCxnSpPr>
            <p:nvPr/>
          </p:nvCxnSpPr>
          <p:spPr>
            <a:xfrm>
              <a:off x="2448155" y="2573489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/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52B2CB28-4BF9-43AD-86F5-DF52DBF8F9A0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3633297" y="2423988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12EFA160-D25A-4B6F-9DDD-C7618D8D9EB5}"/>
                </a:ext>
              </a:extLst>
            </p:cNvPr>
            <p:cNvSpPr/>
            <p:nvPr/>
          </p:nvSpPr>
          <p:spPr>
            <a:xfrm>
              <a:off x="4409801" y="2712299"/>
              <a:ext cx="1135284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ln>
              <a:solidFill>
                <a:srgbClr val="FF5D5D"/>
              </a:solidFill>
              <a:tailEnd type="stealt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46EC143-8552-4698-8287-0B384201E441}"/>
                </a:ext>
              </a:extLst>
            </p:cNvPr>
            <p:cNvSpPr/>
            <p:nvPr/>
          </p:nvSpPr>
          <p:spPr>
            <a:xfrm>
              <a:off x="2721247" y="2833073"/>
              <a:ext cx="1253421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/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F1169510-9248-4990-BDD4-13CC3C34983A}"/>
                </a:ext>
              </a:extLst>
            </p:cNvPr>
            <p:cNvSpPr/>
            <p:nvPr/>
          </p:nvSpPr>
          <p:spPr>
            <a:xfrm>
              <a:off x="7698379" y="2364787"/>
              <a:ext cx="316849" cy="1056464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/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/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  <a:blipFill>
                  <a:blip r:embed="rId16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5A1DA06-F4A4-4A71-8E56-E08C5C8136CF}"/>
                </a:ext>
              </a:extLst>
            </p:cNvPr>
            <p:cNvSpPr/>
            <p:nvPr/>
          </p:nvSpPr>
          <p:spPr>
            <a:xfrm>
              <a:off x="6640773" y="2436194"/>
              <a:ext cx="2412712" cy="2003052"/>
            </a:xfrm>
            <a:custGeom>
              <a:avLst/>
              <a:gdLst>
                <a:gd name="connsiteX0" fmla="*/ 867851 w 2412712"/>
                <a:gd name="connsiteY0" fmla="*/ 1988237 h 1999267"/>
                <a:gd name="connsiteX1" fmla="*/ 452214 w 2412712"/>
                <a:gd name="connsiteY1" fmla="*/ 1996550 h 1999267"/>
                <a:gd name="connsiteX2" fmla="*/ 128018 w 2412712"/>
                <a:gd name="connsiteY2" fmla="*/ 1946674 h 1999267"/>
                <a:gd name="connsiteX3" fmla="*/ 19953 w 2412712"/>
                <a:gd name="connsiteY3" fmla="*/ 1722230 h 1999267"/>
                <a:gd name="connsiteX4" fmla="*/ 11640 w 2412712"/>
                <a:gd name="connsiteY4" fmla="*/ 1531037 h 1999267"/>
                <a:gd name="connsiteX5" fmla="*/ 144643 w 2412712"/>
                <a:gd name="connsiteY5" fmla="*/ 1381408 h 1999267"/>
                <a:gd name="connsiteX6" fmla="*/ 468840 w 2412712"/>
                <a:gd name="connsiteY6" fmla="*/ 1339845 h 1999267"/>
                <a:gd name="connsiteX7" fmla="*/ 1325051 w 2412712"/>
                <a:gd name="connsiteY7" fmla="*/ 1323219 h 1999267"/>
                <a:gd name="connsiteX8" fmla="*/ 1599371 w 2412712"/>
                <a:gd name="connsiteY8" fmla="*/ 1306594 h 1999267"/>
                <a:gd name="connsiteX9" fmla="*/ 1890316 w 2412712"/>
                <a:gd name="connsiteY9" fmla="*/ 1107088 h 1999267"/>
                <a:gd name="connsiteX10" fmla="*/ 1990069 w 2412712"/>
                <a:gd name="connsiteY10" fmla="*/ 741328 h 1999267"/>
                <a:gd name="connsiteX11" fmla="*/ 2015007 w 2412712"/>
                <a:gd name="connsiteY11" fmla="*/ 192688 h 1999267"/>
                <a:gd name="connsiteX12" fmla="*/ 2039945 w 2412712"/>
                <a:gd name="connsiteY12" fmla="*/ 67997 h 1999267"/>
                <a:gd name="connsiteX13" fmla="*/ 2114760 w 2412712"/>
                <a:gd name="connsiteY13" fmla="*/ 43059 h 1999267"/>
                <a:gd name="connsiteX14" fmla="*/ 2206200 w 2412712"/>
                <a:gd name="connsiteY14" fmla="*/ 1496 h 1999267"/>
                <a:gd name="connsiteX15" fmla="*/ 2405705 w 2412712"/>
                <a:gd name="connsiteY15" fmla="*/ 101248 h 1999267"/>
                <a:gd name="connsiteX16" fmla="*/ 2364142 w 2412712"/>
                <a:gd name="connsiteY16" fmla="*/ 450383 h 1999267"/>
                <a:gd name="connsiteX17" fmla="*/ 2330891 w 2412712"/>
                <a:gd name="connsiteY17" fmla="*/ 1057212 h 1999267"/>
                <a:gd name="connsiteX18" fmla="*/ 2330891 w 2412712"/>
                <a:gd name="connsiteY18" fmla="*/ 1489474 h 1999267"/>
                <a:gd name="connsiteX19" fmla="*/ 2339203 w 2412712"/>
                <a:gd name="connsiteY19" fmla="*/ 1738856 h 1999267"/>
                <a:gd name="connsiteX20" fmla="*/ 2281014 w 2412712"/>
                <a:gd name="connsiteY20" fmla="*/ 1913423 h 1999267"/>
                <a:gd name="connsiteX21" fmla="*/ 1981756 w 2412712"/>
                <a:gd name="connsiteY21" fmla="*/ 1988237 h 1999267"/>
                <a:gd name="connsiteX22" fmla="*/ 1142171 w 2412712"/>
                <a:gd name="connsiteY22" fmla="*/ 1988237 h 1999267"/>
                <a:gd name="connsiteX0" fmla="*/ 867851 w 2412712"/>
                <a:gd name="connsiteY0" fmla="*/ 1992022 h 2003052"/>
                <a:gd name="connsiteX1" fmla="*/ 452214 w 2412712"/>
                <a:gd name="connsiteY1" fmla="*/ 2000335 h 2003052"/>
                <a:gd name="connsiteX2" fmla="*/ 128018 w 2412712"/>
                <a:gd name="connsiteY2" fmla="*/ 1950459 h 2003052"/>
                <a:gd name="connsiteX3" fmla="*/ 19953 w 2412712"/>
                <a:gd name="connsiteY3" fmla="*/ 1726015 h 2003052"/>
                <a:gd name="connsiteX4" fmla="*/ 11640 w 2412712"/>
                <a:gd name="connsiteY4" fmla="*/ 1534822 h 2003052"/>
                <a:gd name="connsiteX5" fmla="*/ 144643 w 2412712"/>
                <a:gd name="connsiteY5" fmla="*/ 1385193 h 2003052"/>
                <a:gd name="connsiteX6" fmla="*/ 468840 w 2412712"/>
                <a:gd name="connsiteY6" fmla="*/ 1343630 h 2003052"/>
                <a:gd name="connsiteX7" fmla="*/ 1325051 w 2412712"/>
                <a:gd name="connsiteY7" fmla="*/ 1327004 h 2003052"/>
                <a:gd name="connsiteX8" fmla="*/ 1599371 w 2412712"/>
                <a:gd name="connsiteY8" fmla="*/ 1310379 h 2003052"/>
                <a:gd name="connsiteX9" fmla="*/ 1890316 w 2412712"/>
                <a:gd name="connsiteY9" fmla="*/ 1110873 h 2003052"/>
                <a:gd name="connsiteX10" fmla="*/ 1990069 w 2412712"/>
                <a:gd name="connsiteY10" fmla="*/ 745113 h 2003052"/>
                <a:gd name="connsiteX11" fmla="*/ 2015007 w 2412712"/>
                <a:gd name="connsiteY11" fmla="*/ 196473 h 2003052"/>
                <a:gd name="connsiteX12" fmla="*/ 2039945 w 2412712"/>
                <a:gd name="connsiteY12" fmla="*/ 71782 h 2003052"/>
                <a:gd name="connsiteX13" fmla="*/ 2098576 w 2412712"/>
                <a:gd name="connsiteY13" fmla="*/ 19871 h 2003052"/>
                <a:gd name="connsiteX14" fmla="*/ 2206200 w 2412712"/>
                <a:gd name="connsiteY14" fmla="*/ 5281 h 2003052"/>
                <a:gd name="connsiteX15" fmla="*/ 2405705 w 2412712"/>
                <a:gd name="connsiteY15" fmla="*/ 105033 h 2003052"/>
                <a:gd name="connsiteX16" fmla="*/ 2364142 w 2412712"/>
                <a:gd name="connsiteY16" fmla="*/ 454168 h 2003052"/>
                <a:gd name="connsiteX17" fmla="*/ 2330891 w 2412712"/>
                <a:gd name="connsiteY17" fmla="*/ 1060997 h 2003052"/>
                <a:gd name="connsiteX18" fmla="*/ 2330891 w 2412712"/>
                <a:gd name="connsiteY18" fmla="*/ 1493259 h 2003052"/>
                <a:gd name="connsiteX19" fmla="*/ 2339203 w 2412712"/>
                <a:gd name="connsiteY19" fmla="*/ 1742641 h 2003052"/>
                <a:gd name="connsiteX20" fmla="*/ 2281014 w 2412712"/>
                <a:gd name="connsiteY20" fmla="*/ 1917208 h 2003052"/>
                <a:gd name="connsiteX21" fmla="*/ 1981756 w 2412712"/>
                <a:gd name="connsiteY21" fmla="*/ 1992022 h 2003052"/>
                <a:gd name="connsiteX22" fmla="*/ 1142171 w 2412712"/>
                <a:gd name="connsiteY22" fmla="*/ 1992022 h 2003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12712" h="2003052">
                  <a:moveTo>
                    <a:pt x="867851" y="1992022"/>
                  </a:moveTo>
                  <a:cubicBezTo>
                    <a:pt x="721685" y="1999642"/>
                    <a:pt x="575519" y="2007262"/>
                    <a:pt x="452214" y="2000335"/>
                  </a:cubicBezTo>
                  <a:cubicBezTo>
                    <a:pt x="328909" y="1993408"/>
                    <a:pt x="200061" y="1996179"/>
                    <a:pt x="128018" y="1950459"/>
                  </a:cubicBezTo>
                  <a:cubicBezTo>
                    <a:pt x="55974" y="1904739"/>
                    <a:pt x="39349" y="1795288"/>
                    <a:pt x="19953" y="1726015"/>
                  </a:cubicBezTo>
                  <a:cubicBezTo>
                    <a:pt x="557" y="1656742"/>
                    <a:pt x="-9142" y="1591626"/>
                    <a:pt x="11640" y="1534822"/>
                  </a:cubicBezTo>
                  <a:cubicBezTo>
                    <a:pt x="32422" y="1478018"/>
                    <a:pt x="68443" y="1417058"/>
                    <a:pt x="144643" y="1385193"/>
                  </a:cubicBezTo>
                  <a:cubicBezTo>
                    <a:pt x="220843" y="1353328"/>
                    <a:pt x="272105" y="1353328"/>
                    <a:pt x="468840" y="1343630"/>
                  </a:cubicBezTo>
                  <a:cubicBezTo>
                    <a:pt x="665575" y="1333932"/>
                    <a:pt x="1136629" y="1332546"/>
                    <a:pt x="1325051" y="1327004"/>
                  </a:cubicBezTo>
                  <a:cubicBezTo>
                    <a:pt x="1513473" y="1321462"/>
                    <a:pt x="1505160" y="1346401"/>
                    <a:pt x="1599371" y="1310379"/>
                  </a:cubicBezTo>
                  <a:cubicBezTo>
                    <a:pt x="1693582" y="1274357"/>
                    <a:pt x="1825200" y="1205084"/>
                    <a:pt x="1890316" y="1110873"/>
                  </a:cubicBezTo>
                  <a:cubicBezTo>
                    <a:pt x="1955432" y="1016662"/>
                    <a:pt x="1969287" y="897513"/>
                    <a:pt x="1990069" y="745113"/>
                  </a:cubicBezTo>
                  <a:cubicBezTo>
                    <a:pt x="2010851" y="592713"/>
                    <a:pt x="2006694" y="308695"/>
                    <a:pt x="2015007" y="196473"/>
                  </a:cubicBezTo>
                  <a:cubicBezTo>
                    <a:pt x="2023320" y="84251"/>
                    <a:pt x="2026017" y="101216"/>
                    <a:pt x="2039945" y="71782"/>
                  </a:cubicBezTo>
                  <a:cubicBezTo>
                    <a:pt x="2053873" y="42348"/>
                    <a:pt x="2070867" y="30954"/>
                    <a:pt x="2098576" y="19871"/>
                  </a:cubicBezTo>
                  <a:cubicBezTo>
                    <a:pt x="2126285" y="8787"/>
                    <a:pt x="2155012" y="-8913"/>
                    <a:pt x="2206200" y="5281"/>
                  </a:cubicBezTo>
                  <a:cubicBezTo>
                    <a:pt x="2257388" y="19475"/>
                    <a:pt x="2379381" y="30218"/>
                    <a:pt x="2405705" y="105033"/>
                  </a:cubicBezTo>
                  <a:cubicBezTo>
                    <a:pt x="2432029" y="179847"/>
                    <a:pt x="2376611" y="294841"/>
                    <a:pt x="2364142" y="454168"/>
                  </a:cubicBezTo>
                  <a:cubicBezTo>
                    <a:pt x="2351673" y="613495"/>
                    <a:pt x="2336433" y="887815"/>
                    <a:pt x="2330891" y="1060997"/>
                  </a:cubicBezTo>
                  <a:cubicBezTo>
                    <a:pt x="2325349" y="1234179"/>
                    <a:pt x="2329506" y="1379652"/>
                    <a:pt x="2330891" y="1493259"/>
                  </a:cubicBezTo>
                  <a:cubicBezTo>
                    <a:pt x="2332276" y="1606866"/>
                    <a:pt x="2347516" y="1671983"/>
                    <a:pt x="2339203" y="1742641"/>
                  </a:cubicBezTo>
                  <a:cubicBezTo>
                    <a:pt x="2330890" y="1813299"/>
                    <a:pt x="2340588" y="1875645"/>
                    <a:pt x="2281014" y="1917208"/>
                  </a:cubicBezTo>
                  <a:cubicBezTo>
                    <a:pt x="2221440" y="1958771"/>
                    <a:pt x="2171563" y="1979553"/>
                    <a:pt x="1981756" y="1992022"/>
                  </a:cubicBezTo>
                  <a:cubicBezTo>
                    <a:pt x="1791949" y="2004491"/>
                    <a:pt x="1467060" y="1998256"/>
                    <a:pt x="1142171" y="1992022"/>
                  </a:cubicBezTo>
                </a:path>
              </a:pathLst>
            </a:custGeom>
            <a:noFill/>
            <a:ln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/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  <a:blipFill>
                  <a:blip r:embed="rId17"/>
                  <a:stretch>
                    <a:fillRect r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425D6F55-4866-4D15-92CE-0EA7A79B24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64704" y="5868885"/>
                <a:ext cx="7187129" cy="5065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– (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)[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+ r</a:t>
                </a:r>
                <a:r>
                  <a:rPr lang="el-GR" sz="2400" baseline="-25000" dirty="0">
                    <a:solidFill>
                      <a:srgbClr val="0070C0"/>
                    </a:solidFill>
                  </a:rPr>
                  <a:t>π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] +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)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+ (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400" baseline="-25000" dirty="0">
                            <a:solidFill>
                              <a:srgbClr val="0070C0"/>
                            </a:solidFill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 )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425D6F55-4866-4D15-92CE-0EA7A79B24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4704" y="5868885"/>
                <a:ext cx="7187129" cy="506559"/>
              </a:xfrm>
              <a:prstGeom prst="rect">
                <a:avLst/>
              </a:prstGeom>
              <a:blipFill>
                <a:blip r:embed="rId18"/>
                <a:stretch>
                  <a:fillRect l="-1272" t="-16867" b="-10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2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1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FD18DDB9-F4A6-4A7D-8E30-B407D762A1C5}"/>
              </a:ext>
            </a:extLst>
          </p:cNvPr>
          <p:cNvSpPr txBox="1">
            <a:spLocks/>
          </p:cNvSpPr>
          <p:nvPr/>
        </p:nvSpPr>
        <p:spPr>
          <a:xfrm>
            <a:off x="3421328" y="1092441"/>
            <a:ext cx="6817656" cy="508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Apply KVL around loop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2" name="Content Placeholder 2">
                <a:extLst>
                  <a:ext uri="{FF2B5EF4-FFF2-40B4-BE49-F238E27FC236}">
                    <a16:creationId xmlns:a16="http://schemas.microsoft.com/office/drawing/2014/main" id="{91E7BC79-B5AB-402E-8539-2FCCE157AA6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31777" y="4415945"/>
                <a:ext cx="5924820" cy="5065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–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4</a:t>
                </a:r>
                <a:r>
                  <a:rPr lang="en-US" sz="2400" dirty="0">
                    <a:solidFill>
                      <a:srgbClr val="0070C0"/>
                    </a:solidFill>
                  </a:rPr>
                  <a:t> – 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 )(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) –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4</a:t>
                </a:r>
                <a:r>
                  <a:rPr lang="en-US" sz="2400" dirty="0">
                    <a:solidFill>
                      <a:srgbClr val="0070C0"/>
                    </a:solidFill>
                  </a:rPr>
                  <a:t> – 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sz="2400" dirty="0">
                    <a:solidFill>
                      <a:srgbClr val="0070C0"/>
                    </a:solidFill>
                  </a:rPr>
                  <a:t> 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– 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4</a:t>
                </a:r>
                <a:r>
                  <a:rPr lang="en-US" sz="2400" dirty="0">
                    <a:solidFill>
                      <a:srgbClr val="0070C0"/>
                    </a:solidFill>
                  </a:rPr>
                  <a:t> R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C</a:t>
                </a:r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02" name="Content Placeholder 2">
                <a:extLst>
                  <a:ext uri="{FF2B5EF4-FFF2-40B4-BE49-F238E27FC236}">
                    <a16:creationId xmlns:a16="http://schemas.microsoft.com/office/drawing/2014/main" id="{91E7BC79-B5AB-402E-8539-2FCCE157AA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1777" y="4415945"/>
                <a:ext cx="5924820" cy="506559"/>
              </a:xfrm>
              <a:prstGeom prst="rect">
                <a:avLst/>
              </a:prstGeom>
              <a:blipFill>
                <a:blip r:embed="rId2"/>
                <a:stretch>
                  <a:fillRect l="-1543" t="-16867" b="-10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362CABC5-0AF2-450C-AB5A-A7D1DA054C86}"/>
              </a:ext>
            </a:extLst>
          </p:cNvPr>
          <p:cNvGrpSpPr/>
          <p:nvPr/>
        </p:nvGrpSpPr>
        <p:grpSpPr>
          <a:xfrm>
            <a:off x="1596585" y="1352373"/>
            <a:ext cx="8323366" cy="2996140"/>
            <a:chOff x="1621613" y="1926792"/>
            <a:chExt cx="8323366" cy="2996140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9021109" y="3141725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>
              <a:cxnSpLocks/>
            </p:cNvCxnSpPr>
            <p:nvPr/>
          </p:nvCxnSpPr>
          <p:spPr>
            <a:xfrm>
              <a:off x="7433942" y="2318714"/>
              <a:ext cx="1775379" cy="1084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5106358" y="452189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4508291"/>
              <a:ext cx="68045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3349585" y="2551687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927972" y="4794664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265275" y="3567488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3955842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48062" y="2566435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>
              <a:cxnSpLocks/>
            </p:cNvCxnSpPr>
            <p:nvPr/>
          </p:nvCxnSpPr>
          <p:spPr>
            <a:xfrm>
              <a:off x="9229519" y="3800954"/>
              <a:ext cx="0" cy="7113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3807028" y="3617199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132974" y="4068944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  <a:blipFill>
                  <a:blip r:embed="rId8"/>
                  <a:stretch>
                    <a:fillRect r="-1587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802329" y="3676387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1616" y="433893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6584780" y="3496742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/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2BDF66C1-E56B-4CCD-BA1E-638C0D6895A1}"/>
                </a:ext>
              </a:extLst>
            </p:cNvPr>
            <p:cNvGrpSpPr/>
            <p:nvPr/>
          </p:nvGrpSpPr>
          <p:grpSpPr>
            <a:xfrm rot="16200000">
              <a:off x="5633116" y="2935969"/>
              <a:ext cx="660991" cy="298206"/>
              <a:chOff x="9391502" y="3838294"/>
              <a:chExt cx="660991" cy="298206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57DBA5-5FA0-4B0B-B805-74FE26363892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DC196F0B-EBE2-40FB-AB56-C96F27B239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569D55B5-4618-458D-AA10-18FF57BEAB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2023DD81-745E-4BE9-9BA3-7270E2FD62A0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8197ACC-5446-452C-ACB9-EF1F0179F4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DF1DFD3D-F58F-4230-8A82-0A2D74133C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5436FA56-68EF-48E6-B4BA-9BCC45DF90B9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2392AFF6-CE88-4438-9D12-C17E286EB3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9D8F94CC-2339-4C36-A7B9-F2BDAF39B1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4590FB52-6D89-4FA7-90B7-DF5B4A4AE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604465C9-3991-4567-86C9-F83726F6ECEA}"/>
                </a:ext>
              </a:extLst>
            </p:cNvPr>
            <p:cNvCxnSpPr>
              <a:cxnSpLocks/>
            </p:cNvCxnSpPr>
            <p:nvPr/>
          </p:nvCxnSpPr>
          <p:spPr>
            <a:xfrm>
              <a:off x="3664726" y="2547955"/>
              <a:ext cx="2291256" cy="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D7A0C9A0-825A-4290-9349-96D2D9D721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3611" y="3430319"/>
              <a:ext cx="0" cy="2404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4E2341E-1CAC-4596-A991-4BB0D62D98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4688" y="2525160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/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93C451F9-FA73-4810-8038-8E9AE446D4FD}"/>
                </a:ext>
              </a:extLst>
            </p:cNvPr>
            <p:cNvCxnSpPr>
              <a:cxnSpLocks/>
            </p:cNvCxnSpPr>
            <p:nvPr/>
          </p:nvCxnSpPr>
          <p:spPr>
            <a:xfrm>
              <a:off x="5971616" y="3509827"/>
              <a:ext cx="2216479" cy="286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C00C9F79-CA57-4F9A-8EBA-1B5B0DE09D50}"/>
                </a:ext>
              </a:extLst>
            </p:cNvPr>
            <p:cNvGrpSpPr/>
            <p:nvPr/>
          </p:nvGrpSpPr>
          <p:grpSpPr>
            <a:xfrm>
              <a:off x="6209131" y="1926792"/>
              <a:ext cx="1689784" cy="1867012"/>
              <a:chOff x="8087432" y="3362823"/>
              <a:chExt cx="1689784" cy="1867012"/>
            </a:xfrm>
          </p:grpSpPr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3D84352D-FC8A-4F83-A1E5-FD274ADFEF3F}"/>
                  </a:ext>
                </a:extLst>
              </p:cNvPr>
              <p:cNvGrpSpPr/>
              <p:nvPr/>
            </p:nvGrpSpPr>
            <p:grpSpPr>
              <a:xfrm>
                <a:off x="9012362" y="3769820"/>
                <a:ext cx="589935" cy="1179896"/>
                <a:chOff x="4998523" y="3778920"/>
                <a:chExt cx="589935" cy="1179896"/>
              </a:xfrm>
            </p:grpSpPr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253C9A16-A6C7-4828-9ABB-E8A23671352A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grpSp>
                <p:nvGrpSpPr>
                  <p:cNvPr id="220" name="Group 219">
                    <a:extLst>
                      <a:ext uri="{FF2B5EF4-FFF2-40B4-BE49-F238E27FC236}">
                        <a16:creationId xmlns:a16="http://schemas.microsoft.com/office/drawing/2014/main" id="{8336E829-9600-4E51-A4F3-0F0DC31927A5}"/>
                      </a:ext>
                    </a:extLst>
                  </p:cNvPr>
                  <p:cNvGrpSpPr/>
                  <p:nvPr/>
                </p:nvGrpSpPr>
                <p:grpSpPr>
                  <a:xfrm>
                    <a:off x="4998523" y="3910048"/>
                    <a:ext cx="589935" cy="1048768"/>
                    <a:chOff x="4998523" y="3910048"/>
                    <a:chExt cx="589935" cy="1048768"/>
                  </a:xfrm>
                </p:grpSpPr>
                <p:sp>
                  <p:nvSpPr>
                    <p:cNvPr id="225" name="Diamond 224">
                      <a:extLst>
                        <a:ext uri="{FF2B5EF4-FFF2-40B4-BE49-F238E27FC236}">
                          <a16:creationId xmlns:a16="http://schemas.microsoft.com/office/drawing/2014/main" id="{CEC542CB-471C-45DA-8F97-769038CCE3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26" name="Straight Connector 225">
                      <a:extLst>
                        <a:ext uri="{FF2B5EF4-FFF2-40B4-BE49-F238E27FC236}">
                          <a16:creationId xmlns:a16="http://schemas.microsoft.com/office/drawing/2014/main" id="{8DE0D3D6-EAAF-4165-8D5D-0025C6351E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24228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21" name="Straight Arrow Connector 220">
                    <a:extLst>
                      <a:ext uri="{FF2B5EF4-FFF2-40B4-BE49-F238E27FC236}">
                        <a16:creationId xmlns:a16="http://schemas.microsoft.com/office/drawing/2014/main" id="{91F62361-A6BD-4B09-B83A-D9BA037E4B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B8890DBC-0A1A-4B08-9240-EBCF2F9553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3778920"/>
                  <a:ext cx="0" cy="13112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6B2C7F55-D287-4A2E-8AF7-E72921CCFE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87432" y="4293530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2" name="Content Placeholder 2">
                <a:extLst>
                  <a:ext uri="{FF2B5EF4-FFF2-40B4-BE49-F238E27FC236}">
                    <a16:creationId xmlns:a16="http://schemas.microsoft.com/office/drawing/2014/main" id="{9B07E943-F84F-400B-9F10-C39DD26F24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52782" y="3926711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>
                    <a:solidFill>
                      <a:srgbClr val="FF0000"/>
                    </a:solidFill>
                  </a:rPr>
                  <a:t>β</a:t>
                </a:r>
                <a:r>
                  <a:rPr lang="en-US" sz="2000" dirty="0">
                    <a:solidFill>
                      <a:srgbClr val="FF0000"/>
                    </a:solidFill>
                  </a:rPr>
                  <a:t>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4" name="Content Placeholder 2">
                <a:extLst>
                  <a:ext uri="{FF2B5EF4-FFF2-40B4-BE49-F238E27FC236}">
                    <a16:creationId xmlns:a16="http://schemas.microsoft.com/office/drawing/2014/main" id="{CA01CDB0-7F0B-4211-AF7C-EDCE5CEA02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03329" y="4968719"/>
                <a:ext cx="773887" cy="2611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emitter</a:t>
                </a:r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15763148-BEA8-4301-B238-600D2C7FDF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87737" y="3362823"/>
                <a:ext cx="814560" cy="287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collector</a:t>
                </a:r>
              </a:p>
            </p:txBody>
          </p: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1C7002F6-C5C3-47E2-9F77-FEB3B48A964C}"/>
                </a:ext>
              </a:extLst>
            </p:cNvPr>
            <p:cNvGrpSpPr/>
            <p:nvPr/>
          </p:nvGrpSpPr>
          <p:grpSpPr>
            <a:xfrm>
              <a:off x="8037318" y="2341574"/>
              <a:ext cx="297702" cy="1164144"/>
              <a:chOff x="4597761" y="3653441"/>
              <a:chExt cx="297702" cy="1131808"/>
            </a:xfrm>
          </p:grpSpPr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78A692D3-19B2-4D2D-A22C-B45C7AD27E0F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183" name="Group 182">
                  <a:extLst>
                    <a:ext uri="{FF2B5EF4-FFF2-40B4-BE49-F238E27FC236}">
                      <a16:creationId xmlns:a16="http://schemas.microsoft.com/office/drawing/2014/main" id="{41205703-FD21-4E61-A147-E376B5B73656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806583B3-AF01-4420-B5DD-A5E2ED2D40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4F1AD703-A026-48F2-83B0-61891F2BCC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BCB1AC54-9639-46CB-866D-7FA923CBB69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8D31D0A4-E4BD-4326-BFE6-C956BAAC60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1E89FC81-8C36-4B82-92F2-23D0394E5A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64A7943A-8B47-4AB8-902A-D105F96685C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D4993558-CF45-401B-8F2A-B94717988F6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56FF855A-7463-495B-9FEE-FDC2FE3265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1C95FAA3-5EAA-4818-97F7-6DAEA35BB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BD82A14E-711A-45B3-804E-7DF1826560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8" y="3653441"/>
                <a:ext cx="7099" cy="143944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14035942-22A1-47D2-A888-5E985C8B12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4" name="Content Placeholder 2">
              <a:extLst>
                <a:ext uri="{FF2B5EF4-FFF2-40B4-BE49-F238E27FC236}">
                  <a16:creationId xmlns:a16="http://schemas.microsoft.com/office/drawing/2014/main" id="{84BC013C-8D9F-40A5-B2C7-98222206E774}"/>
                </a:ext>
              </a:extLst>
            </p:cNvPr>
            <p:cNvSpPr txBox="1">
              <a:spLocks/>
            </p:cNvSpPr>
            <p:nvPr/>
          </p:nvSpPr>
          <p:spPr>
            <a:xfrm>
              <a:off x="8358154" y="2717275"/>
              <a:ext cx="562199" cy="4168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29" name="Content Placeholder 2">
              <a:extLst>
                <a:ext uri="{FF2B5EF4-FFF2-40B4-BE49-F238E27FC236}">
                  <a16:creationId xmlns:a16="http://schemas.microsoft.com/office/drawing/2014/main" id="{451DEF2C-3735-433C-B659-A6D5991558CB}"/>
                </a:ext>
              </a:extLst>
            </p:cNvPr>
            <p:cNvSpPr txBox="1">
              <a:spLocks/>
            </p:cNvSpPr>
            <p:nvPr/>
          </p:nvSpPr>
          <p:spPr>
            <a:xfrm>
              <a:off x="5122546" y="2138425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base</a:t>
              </a:r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CC36F4C7-966A-45BF-A63A-41DAF397406B}"/>
                </a:ext>
              </a:extLst>
            </p:cNvPr>
            <p:cNvCxnSpPr>
              <a:cxnSpLocks/>
            </p:cNvCxnSpPr>
            <p:nvPr/>
          </p:nvCxnSpPr>
          <p:spPr>
            <a:xfrm>
              <a:off x="6193021" y="2852870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5D8A5091-4247-4FBC-ADF3-AA4032CC5481}"/>
                </a:ext>
              </a:extLst>
            </p:cNvPr>
            <p:cNvCxnSpPr>
              <a:cxnSpLocks/>
            </p:cNvCxnSpPr>
            <p:nvPr/>
          </p:nvCxnSpPr>
          <p:spPr>
            <a:xfrm>
              <a:off x="4112976" y="2525160"/>
              <a:ext cx="4041" cy="935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A93E915B-C451-4D0A-BDE6-977BCC0EA0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182211" y="2303697"/>
              <a:ext cx="12549" cy="8575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B91307E1-F036-466B-9A05-14CB8BB6A873}"/>
                </a:ext>
              </a:extLst>
            </p:cNvPr>
            <p:cNvGrpSpPr/>
            <p:nvPr/>
          </p:nvGrpSpPr>
          <p:grpSpPr>
            <a:xfrm rot="10800000">
              <a:off x="2694091" y="2399839"/>
              <a:ext cx="660991" cy="298206"/>
              <a:chOff x="9391502" y="3838294"/>
              <a:chExt cx="660991" cy="298206"/>
            </a:xfrm>
          </p:grpSpPr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EBE82F12-03B4-4304-8756-D1BD9188673F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8698DACB-98C9-4101-B64D-DB243D5D53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DD85FDD-E2EC-4DF0-92CE-2449608873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94C54D4B-667D-451D-BF64-D0EA5F7BEEC2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8CE60991-EDC0-423F-90F7-65B58B7658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5AD0691-F34F-4872-9868-E0B1E7E262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AABDF8A4-7E04-4746-8433-07CE0A6F178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D29B3CED-210E-404E-BB26-1ECA17B6DD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73CAA31C-779F-416B-828C-55004CF046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8282935C-25A1-4ECC-AF00-62C9C0E3831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D3547F81-3C44-4DCC-A83E-C0FA8B9D2EEC}"/>
                </a:ext>
              </a:extLst>
            </p:cNvPr>
            <p:cNvCxnSpPr>
              <a:cxnSpLocks/>
            </p:cNvCxnSpPr>
            <p:nvPr/>
          </p:nvCxnSpPr>
          <p:spPr>
            <a:xfrm>
              <a:off x="2448155" y="2573489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/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52B2CB28-4BF9-43AD-86F5-DF52DBF8F9A0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3633297" y="2423988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12EFA160-D25A-4B6F-9DDD-C7618D8D9EB5}"/>
                </a:ext>
              </a:extLst>
            </p:cNvPr>
            <p:cNvSpPr/>
            <p:nvPr/>
          </p:nvSpPr>
          <p:spPr>
            <a:xfrm>
              <a:off x="4409801" y="2712299"/>
              <a:ext cx="1135284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ln>
              <a:solidFill>
                <a:srgbClr val="7030A0"/>
              </a:solidFill>
              <a:tailEnd type="stealt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46EC143-8552-4698-8287-0B384201E441}"/>
                </a:ext>
              </a:extLst>
            </p:cNvPr>
            <p:cNvSpPr/>
            <p:nvPr/>
          </p:nvSpPr>
          <p:spPr>
            <a:xfrm>
              <a:off x="2721247" y="2833073"/>
              <a:ext cx="1253421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/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F1169510-9248-4990-BDD4-13CC3C34983A}"/>
                </a:ext>
              </a:extLst>
            </p:cNvPr>
            <p:cNvSpPr/>
            <p:nvPr/>
          </p:nvSpPr>
          <p:spPr>
            <a:xfrm>
              <a:off x="7698379" y="2364787"/>
              <a:ext cx="316849" cy="1056464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/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/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  <a:blipFill>
                  <a:blip r:embed="rId16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5A1DA06-F4A4-4A71-8E56-E08C5C8136CF}"/>
                </a:ext>
              </a:extLst>
            </p:cNvPr>
            <p:cNvSpPr/>
            <p:nvPr/>
          </p:nvSpPr>
          <p:spPr>
            <a:xfrm>
              <a:off x="6640773" y="2436194"/>
              <a:ext cx="2412712" cy="2003052"/>
            </a:xfrm>
            <a:custGeom>
              <a:avLst/>
              <a:gdLst>
                <a:gd name="connsiteX0" fmla="*/ 867851 w 2412712"/>
                <a:gd name="connsiteY0" fmla="*/ 1988237 h 1999267"/>
                <a:gd name="connsiteX1" fmla="*/ 452214 w 2412712"/>
                <a:gd name="connsiteY1" fmla="*/ 1996550 h 1999267"/>
                <a:gd name="connsiteX2" fmla="*/ 128018 w 2412712"/>
                <a:gd name="connsiteY2" fmla="*/ 1946674 h 1999267"/>
                <a:gd name="connsiteX3" fmla="*/ 19953 w 2412712"/>
                <a:gd name="connsiteY3" fmla="*/ 1722230 h 1999267"/>
                <a:gd name="connsiteX4" fmla="*/ 11640 w 2412712"/>
                <a:gd name="connsiteY4" fmla="*/ 1531037 h 1999267"/>
                <a:gd name="connsiteX5" fmla="*/ 144643 w 2412712"/>
                <a:gd name="connsiteY5" fmla="*/ 1381408 h 1999267"/>
                <a:gd name="connsiteX6" fmla="*/ 468840 w 2412712"/>
                <a:gd name="connsiteY6" fmla="*/ 1339845 h 1999267"/>
                <a:gd name="connsiteX7" fmla="*/ 1325051 w 2412712"/>
                <a:gd name="connsiteY7" fmla="*/ 1323219 h 1999267"/>
                <a:gd name="connsiteX8" fmla="*/ 1599371 w 2412712"/>
                <a:gd name="connsiteY8" fmla="*/ 1306594 h 1999267"/>
                <a:gd name="connsiteX9" fmla="*/ 1890316 w 2412712"/>
                <a:gd name="connsiteY9" fmla="*/ 1107088 h 1999267"/>
                <a:gd name="connsiteX10" fmla="*/ 1990069 w 2412712"/>
                <a:gd name="connsiteY10" fmla="*/ 741328 h 1999267"/>
                <a:gd name="connsiteX11" fmla="*/ 2015007 w 2412712"/>
                <a:gd name="connsiteY11" fmla="*/ 192688 h 1999267"/>
                <a:gd name="connsiteX12" fmla="*/ 2039945 w 2412712"/>
                <a:gd name="connsiteY12" fmla="*/ 67997 h 1999267"/>
                <a:gd name="connsiteX13" fmla="*/ 2114760 w 2412712"/>
                <a:gd name="connsiteY13" fmla="*/ 43059 h 1999267"/>
                <a:gd name="connsiteX14" fmla="*/ 2206200 w 2412712"/>
                <a:gd name="connsiteY14" fmla="*/ 1496 h 1999267"/>
                <a:gd name="connsiteX15" fmla="*/ 2405705 w 2412712"/>
                <a:gd name="connsiteY15" fmla="*/ 101248 h 1999267"/>
                <a:gd name="connsiteX16" fmla="*/ 2364142 w 2412712"/>
                <a:gd name="connsiteY16" fmla="*/ 450383 h 1999267"/>
                <a:gd name="connsiteX17" fmla="*/ 2330891 w 2412712"/>
                <a:gd name="connsiteY17" fmla="*/ 1057212 h 1999267"/>
                <a:gd name="connsiteX18" fmla="*/ 2330891 w 2412712"/>
                <a:gd name="connsiteY18" fmla="*/ 1489474 h 1999267"/>
                <a:gd name="connsiteX19" fmla="*/ 2339203 w 2412712"/>
                <a:gd name="connsiteY19" fmla="*/ 1738856 h 1999267"/>
                <a:gd name="connsiteX20" fmla="*/ 2281014 w 2412712"/>
                <a:gd name="connsiteY20" fmla="*/ 1913423 h 1999267"/>
                <a:gd name="connsiteX21" fmla="*/ 1981756 w 2412712"/>
                <a:gd name="connsiteY21" fmla="*/ 1988237 h 1999267"/>
                <a:gd name="connsiteX22" fmla="*/ 1142171 w 2412712"/>
                <a:gd name="connsiteY22" fmla="*/ 1988237 h 1999267"/>
                <a:gd name="connsiteX0" fmla="*/ 867851 w 2412712"/>
                <a:gd name="connsiteY0" fmla="*/ 1992022 h 2003052"/>
                <a:gd name="connsiteX1" fmla="*/ 452214 w 2412712"/>
                <a:gd name="connsiteY1" fmla="*/ 2000335 h 2003052"/>
                <a:gd name="connsiteX2" fmla="*/ 128018 w 2412712"/>
                <a:gd name="connsiteY2" fmla="*/ 1950459 h 2003052"/>
                <a:gd name="connsiteX3" fmla="*/ 19953 w 2412712"/>
                <a:gd name="connsiteY3" fmla="*/ 1726015 h 2003052"/>
                <a:gd name="connsiteX4" fmla="*/ 11640 w 2412712"/>
                <a:gd name="connsiteY4" fmla="*/ 1534822 h 2003052"/>
                <a:gd name="connsiteX5" fmla="*/ 144643 w 2412712"/>
                <a:gd name="connsiteY5" fmla="*/ 1385193 h 2003052"/>
                <a:gd name="connsiteX6" fmla="*/ 468840 w 2412712"/>
                <a:gd name="connsiteY6" fmla="*/ 1343630 h 2003052"/>
                <a:gd name="connsiteX7" fmla="*/ 1325051 w 2412712"/>
                <a:gd name="connsiteY7" fmla="*/ 1327004 h 2003052"/>
                <a:gd name="connsiteX8" fmla="*/ 1599371 w 2412712"/>
                <a:gd name="connsiteY8" fmla="*/ 1310379 h 2003052"/>
                <a:gd name="connsiteX9" fmla="*/ 1890316 w 2412712"/>
                <a:gd name="connsiteY9" fmla="*/ 1110873 h 2003052"/>
                <a:gd name="connsiteX10" fmla="*/ 1990069 w 2412712"/>
                <a:gd name="connsiteY10" fmla="*/ 745113 h 2003052"/>
                <a:gd name="connsiteX11" fmla="*/ 2015007 w 2412712"/>
                <a:gd name="connsiteY11" fmla="*/ 196473 h 2003052"/>
                <a:gd name="connsiteX12" fmla="*/ 2039945 w 2412712"/>
                <a:gd name="connsiteY12" fmla="*/ 71782 h 2003052"/>
                <a:gd name="connsiteX13" fmla="*/ 2098576 w 2412712"/>
                <a:gd name="connsiteY13" fmla="*/ 19871 h 2003052"/>
                <a:gd name="connsiteX14" fmla="*/ 2206200 w 2412712"/>
                <a:gd name="connsiteY14" fmla="*/ 5281 h 2003052"/>
                <a:gd name="connsiteX15" fmla="*/ 2405705 w 2412712"/>
                <a:gd name="connsiteY15" fmla="*/ 105033 h 2003052"/>
                <a:gd name="connsiteX16" fmla="*/ 2364142 w 2412712"/>
                <a:gd name="connsiteY16" fmla="*/ 454168 h 2003052"/>
                <a:gd name="connsiteX17" fmla="*/ 2330891 w 2412712"/>
                <a:gd name="connsiteY17" fmla="*/ 1060997 h 2003052"/>
                <a:gd name="connsiteX18" fmla="*/ 2330891 w 2412712"/>
                <a:gd name="connsiteY18" fmla="*/ 1493259 h 2003052"/>
                <a:gd name="connsiteX19" fmla="*/ 2339203 w 2412712"/>
                <a:gd name="connsiteY19" fmla="*/ 1742641 h 2003052"/>
                <a:gd name="connsiteX20" fmla="*/ 2281014 w 2412712"/>
                <a:gd name="connsiteY20" fmla="*/ 1917208 h 2003052"/>
                <a:gd name="connsiteX21" fmla="*/ 1981756 w 2412712"/>
                <a:gd name="connsiteY21" fmla="*/ 1992022 h 2003052"/>
                <a:gd name="connsiteX22" fmla="*/ 1142171 w 2412712"/>
                <a:gd name="connsiteY22" fmla="*/ 1992022 h 2003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12712" h="2003052">
                  <a:moveTo>
                    <a:pt x="867851" y="1992022"/>
                  </a:moveTo>
                  <a:cubicBezTo>
                    <a:pt x="721685" y="1999642"/>
                    <a:pt x="575519" y="2007262"/>
                    <a:pt x="452214" y="2000335"/>
                  </a:cubicBezTo>
                  <a:cubicBezTo>
                    <a:pt x="328909" y="1993408"/>
                    <a:pt x="200061" y="1996179"/>
                    <a:pt x="128018" y="1950459"/>
                  </a:cubicBezTo>
                  <a:cubicBezTo>
                    <a:pt x="55974" y="1904739"/>
                    <a:pt x="39349" y="1795288"/>
                    <a:pt x="19953" y="1726015"/>
                  </a:cubicBezTo>
                  <a:cubicBezTo>
                    <a:pt x="557" y="1656742"/>
                    <a:pt x="-9142" y="1591626"/>
                    <a:pt x="11640" y="1534822"/>
                  </a:cubicBezTo>
                  <a:cubicBezTo>
                    <a:pt x="32422" y="1478018"/>
                    <a:pt x="68443" y="1417058"/>
                    <a:pt x="144643" y="1385193"/>
                  </a:cubicBezTo>
                  <a:cubicBezTo>
                    <a:pt x="220843" y="1353328"/>
                    <a:pt x="272105" y="1353328"/>
                    <a:pt x="468840" y="1343630"/>
                  </a:cubicBezTo>
                  <a:cubicBezTo>
                    <a:pt x="665575" y="1333932"/>
                    <a:pt x="1136629" y="1332546"/>
                    <a:pt x="1325051" y="1327004"/>
                  </a:cubicBezTo>
                  <a:cubicBezTo>
                    <a:pt x="1513473" y="1321462"/>
                    <a:pt x="1505160" y="1346401"/>
                    <a:pt x="1599371" y="1310379"/>
                  </a:cubicBezTo>
                  <a:cubicBezTo>
                    <a:pt x="1693582" y="1274357"/>
                    <a:pt x="1825200" y="1205084"/>
                    <a:pt x="1890316" y="1110873"/>
                  </a:cubicBezTo>
                  <a:cubicBezTo>
                    <a:pt x="1955432" y="1016662"/>
                    <a:pt x="1969287" y="897513"/>
                    <a:pt x="1990069" y="745113"/>
                  </a:cubicBezTo>
                  <a:cubicBezTo>
                    <a:pt x="2010851" y="592713"/>
                    <a:pt x="2006694" y="308695"/>
                    <a:pt x="2015007" y="196473"/>
                  </a:cubicBezTo>
                  <a:cubicBezTo>
                    <a:pt x="2023320" y="84251"/>
                    <a:pt x="2026017" y="101216"/>
                    <a:pt x="2039945" y="71782"/>
                  </a:cubicBezTo>
                  <a:cubicBezTo>
                    <a:pt x="2053873" y="42348"/>
                    <a:pt x="2070867" y="30954"/>
                    <a:pt x="2098576" y="19871"/>
                  </a:cubicBezTo>
                  <a:cubicBezTo>
                    <a:pt x="2126285" y="8787"/>
                    <a:pt x="2155012" y="-8913"/>
                    <a:pt x="2206200" y="5281"/>
                  </a:cubicBezTo>
                  <a:cubicBezTo>
                    <a:pt x="2257388" y="19475"/>
                    <a:pt x="2379381" y="30218"/>
                    <a:pt x="2405705" y="105033"/>
                  </a:cubicBezTo>
                  <a:cubicBezTo>
                    <a:pt x="2432029" y="179847"/>
                    <a:pt x="2376611" y="294841"/>
                    <a:pt x="2364142" y="454168"/>
                  </a:cubicBezTo>
                  <a:cubicBezTo>
                    <a:pt x="2351673" y="613495"/>
                    <a:pt x="2336433" y="887815"/>
                    <a:pt x="2330891" y="1060997"/>
                  </a:cubicBezTo>
                  <a:cubicBezTo>
                    <a:pt x="2325349" y="1234179"/>
                    <a:pt x="2329506" y="1379652"/>
                    <a:pt x="2330891" y="1493259"/>
                  </a:cubicBezTo>
                  <a:cubicBezTo>
                    <a:pt x="2332276" y="1606866"/>
                    <a:pt x="2347516" y="1671983"/>
                    <a:pt x="2339203" y="1742641"/>
                  </a:cubicBezTo>
                  <a:cubicBezTo>
                    <a:pt x="2330890" y="1813299"/>
                    <a:pt x="2340588" y="1875645"/>
                    <a:pt x="2281014" y="1917208"/>
                  </a:cubicBezTo>
                  <a:cubicBezTo>
                    <a:pt x="2221440" y="1958771"/>
                    <a:pt x="2171563" y="1979553"/>
                    <a:pt x="1981756" y="1992022"/>
                  </a:cubicBezTo>
                  <a:cubicBezTo>
                    <a:pt x="1791949" y="2004491"/>
                    <a:pt x="1467060" y="1998256"/>
                    <a:pt x="1142171" y="1992022"/>
                  </a:cubicBezTo>
                </a:path>
              </a:pathLst>
            </a:custGeom>
            <a:ln>
              <a:solidFill>
                <a:srgbClr val="FF5D5D"/>
              </a:solidFill>
              <a:tailEnd type="stealt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/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  <a:blipFill>
                  <a:blip r:embed="rId17"/>
                  <a:stretch>
                    <a:fillRect r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425D6F55-4866-4D15-92CE-0EA7A79B24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06608" y="5631035"/>
                <a:ext cx="5321034" cy="5065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–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dirty="0">
                        <a:solidFill>
                          <a:srgbClr val="0070C0"/>
                        </a:solidFill>
                      </a:rPr>
                      <m:t>i</m:t>
                    </m:r>
                    <m:r>
                      <m:rPr>
                        <m:nor/>
                      </m:rPr>
                      <a:rPr lang="en-US" sz="2400" baseline="-25000" dirty="0">
                        <a:solidFill>
                          <a:srgbClr val="0070C0"/>
                        </a:solidFill>
                      </a:rPr>
                      <m:t>4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070C0"/>
                        </a:solidFill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)[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+ 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r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o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] + (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)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- </a:t>
                </a:r>
                <a:r>
                  <a:rPr lang="el-GR" sz="2400" dirty="0">
                    <a:solidFill>
                      <a:srgbClr val="0070C0"/>
                    </a:solidFill>
                  </a:rPr>
                  <a:t>β 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r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o</a:t>
                </a:r>
                <a:r>
                  <a:rPr lang="en-US" sz="2400" dirty="0">
                    <a:solidFill>
                      <a:srgbClr val="0070C0"/>
                    </a:solidFill>
                  </a:rPr>
                  <a:t> )</a:t>
                </a:r>
              </a:p>
            </p:txBody>
          </p:sp>
        </mc:Choice>
        <mc:Fallback xmlns="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425D6F55-4866-4D15-92CE-0EA7A79B24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6608" y="5631035"/>
                <a:ext cx="5321034" cy="506559"/>
              </a:xfrm>
              <a:prstGeom prst="rect">
                <a:avLst/>
              </a:prstGeom>
              <a:blipFill>
                <a:blip r:embed="rId18"/>
                <a:stretch>
                  <a:fillRect l="-1833" t="-16867" b="-10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7" name="Content Placeholder 2">
                <a:extLst>
                  <a:ext uri="{FF2B5EF4-FFF2-40B4-BE49-F238E27FC236}">
                    <a16:creationId xmlns:a16="http://schemas.microsoft.com/office/drawing/2014/main" id="{AE76B900-A98F-4368-8622-2ABBC9BFC9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06608" y="4987228"/>
                <a:ext cx="5924820" cy="5065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–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4</a:t>
                </a:r>
                <a:r>
                  <a:rPr lang="en-US" sz="2400" dirty="0">
                    <a:solidFill>
                      <a:srgbClr val="0070C0"/>
                    </a:solidFill>
                  </a:rPr>
                  <a:t> – 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 )(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) –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4</a:t>
                </a:r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</a:rPr>
                  <a:t>+ </a:t>
                </a:r>
                <a:r>
                  <a:rPr lang="el-GR" sz="2400" dirty="0">
                    <a:solidFill>
                      <a:srgbClr val="FF0000"/>
                    </a:solidFill>
                  </a:rPr>
                  <a:t>β</a:t>
                </a:r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FF0000"/>
                    </a:solidFill>
                  </a:rPr>
                  <a:t>B</a:t>
                </a:r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>
                    <a:solidFill>
                      <a:srgbClr val="0070C0"/>
                    </a:solidFill>
                  </a:rPr>
                  <a:t>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– 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4</a:t>
                </a:r>
                <a:r>
                  <a:rPr lang="en-US" sz="2400" dirty="0">
                    <a:solidFill>
                      <a:srgbClr val="0070C0"/>
                    </a:solidFill>
                  </a:rPr>
                  <a:t> R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C</a:t>
                </a:r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07" name="Content Placeholder 2">
                <a:extLst>
                  <a:ext uri="{FF2B5EF4-FFF2-40B4-BE49-F238E27FC236}">
                    <a16:creationId xmlns:a16="http://schemas.microsoft.com/office/drawing/2014/main" id="{AE76B900-A98F-4368-8622-2ABBC9BFC9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6608" y="4987228"/>
                <a:ext cx="5924820" cy="506559"/>
              </a:xfrm>
              <a:prstGeom prst="rect">
                <a:avLst/>
              </a:prstGeom>
              <a:blipFill>
                <a:blip r:embed="rId19"/>
                <a:stretch>
                  <a:fillRect l="-1646" t="-16867" b="-10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8" name="Content Placeholder 2">
            <a:extLst>
              <a:ext uri="{FF2B5EF4-FFF2-40B4-BE49-F238E27FC236}">
                <a16:creationId xmlns:a16="http://schemas.microsoft.com/office/drawing/2014/main" id="{C4D8DCBC-9FAD-4D23-9B48-1AFFF947687E}"/>
              </a:ext>
            </a:extLst>
          </p:cNvPr>
          <p:cNvSpPr txBox="1">
            <a:spLocks/>
          </p:cNvSpPr>
          <p:nvPr/>
        </p:nvSpPr>
        <p:spPr>
          <a:xfrm>
            <a:off x="9311945" y="4317409"/>
            <a:ext cx="1701686" cy="506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</a:t>
            </a:r>
            <a:r>
              <a:rPr lang="en-US" sz="2400" baseline="-25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= –</a:t>
            </a:r>
            <a:r>
              <a:rPr lang="el-GR" sz="2400" dirty="0">
                <a:solidFill>
                  <a:srgbClr val="FF0000"/>
                </a:solidFill>
              </a:rPr>
              <a:t>β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endParaRPr 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14D63D75-F6E6-496D-8854-ABD53DF779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88985" y="5222389"/>
                <a:ext cx="3697962" cy="1086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14D63D75-F6E6-496D-8854-ABD53DF779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8985" y="5222389"/>
                <a:ext cx="3697962" cy="108634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3" name="Content Placeholder 2">
            <a:extLst>
              <a:ext uri="{FF2B5EF4-FFF2-40B4-BE49-F238E27FC236}">
                <a16:creationId xmlns:a16="http://schemas.microsoft.com/office/drawing/2014/main" id="{50710471-9201-41C6-B76D-372C6AC16D35}"/>
              </a:ext>
            </a:extLst>
          </p:cNvPr>
          <p:cNvSpPr txBox="1">
            <a:spLocks/>
          </p:cNvSpPr>
          <p:nvPr/>
        </p:nvSpPr>
        <p:spPr>
          <a:xfrm>
            <a:off x="3736212" y="6086940"/>
            <a:ext cx="7747938" cy="497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We now have three equations with three unknowns</a:t>
            </a:r>
          </a:p>
        </p:txBody>
      </p:sp>
    </p:spTree>
    <p:extLst>
      <p:ext uri="{BB962C8B-B14F-4D97-AF65-F5344CB8AC3E}">
        <p14:creationId xmlns:p14="http://schemas.microsoft.com/office/powerpoint/2010/main" val="356897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145" grpId="0"/>
      <p:bldP spid="207" grpId="0"/>
      <p:bldP spid="208" grpId="0"/>
      <p:bldP spid="210" grpId="0"/>
      <p:bldP spid="2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62CABC5-0AF2-450C-AB5A-A7D1DA054C86}"/>
              </a:ext>
            </a:extLst>
          </p:cNvPr>
          <p:cNvGrpSpPr/>
          <p:nvPr/>
        </p:nvGrpSpPr>
        <p:grpSpPr>
          <a:xfrm>
            <a:off x="1596585" y="1352373"/>
            <a:ext cx="8323366" cy="2996140"/>
            <a:chOff x="1621613" y="1926792"/>
            <a:chExt cx="8323366" cy="2996140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9021109" y="3141725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>
              <a:cxnSpLocks/>
            </p:cNvCxnSpPr>
            <p:nvPr/>
          </p:nvCxnSpPr>
          <p:spPr>
            <a:xfrm>
              <a:off x="7433942" y="2318714"/>
              <a:ext cx="1775379" cy="1084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5106358" y="452189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4508291"/>
              <a:ext cx="68045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3349585" y="2551687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927972" y="4794664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265275" y="3567488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3955842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48062" y="2566435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>
              <a:cxnSpLocks/>
            </p:cNvCxnSpPr>
            <p:nvPr/>
          </p:nvCxnSpPr>
          <p:spPr>
            <a:xfrm>
              <a:off x="9229519" y="3800954"/>
              <a:ext cx="0" cy="7113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3807028" y="3617199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132974" y="4068944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  <a:blipFill>
                  <a:blip r:embed="rId7"/>
                  <a:stretch>
                    <a:fillRect r="-1587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802329" y="3676387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1616" y="433893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6584780" y="3496742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/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2BDF66C1-E56B-4CCD-BA1E-638C0D6895A1}"/>
                </a:ext>
              </a:extLst>
            </p:cNvPr>
            <p:cNvGrpSpPr/>
            <p:nvPr/>
          </p:nvGrpSpPr>
          <p:grpSpPr>
            <a:xfrm rot="16200000">
              <a:off x="5633116" y="2935969"/>
              <a:ext cx="660991" cy="298206"/>
              <a:chOff x="9391502" y="3838294"/>
              <a:chExt cx="660991" cy="298206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57DBA5-5FA0-4B0B-B805-74FE26363892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DC196F0B-EBE2-40FB-AB56-C96F27B239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569D55B5-4618-458D-AA10-18FF57BEAB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2023DD81-745E-4BE9-9BA3-7270E2FD62A0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8197ACC-5446-452C-ACB9-EF1F0179F4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DF1DFD3D-F58F-4230-8A82-0A2D74133C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5436FA56-68EF-48E6-B4BA-9BCC45DF90B9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2392AFF6-CE88-4438-9D12-C17E286EB3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9D8F94CC-2339-4C36-A7B9-F2BDAF39B1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4590FB52-6D89-4FA7-90B7-DF5B4A4AE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604465C9-3991-4567-86C9-F83726F6ECEA}"/>
                </a:ext>
              </a:extLst>
            </p:cNvPr>
            <p:cNvCxnSpPr>
              <a:cxnSpLocks/>
            </p:cNvCxnSpPr>
            <p:nvPr/>
          </p:nvCxnSpPr>
          <p:spPr>
            <a:xfrm>
              <a:off x="3664726" y="2547955"/>
              <a:ext cx="2291256" cy="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D7A0C9A0-825A-4290-9349-96D2D9D721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3611" y="3430319"/>
              <a:ext cx="0" cy="2404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4E2341E-1CAC-4596-A991-4BB0D62D98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4688" y="2525160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/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93C451F9-FA73-4810-8038-8E9AE446D4FD}"/>
                </a:ext>
              </a:extLst>
            </p:cNvPr>
            <p:cNvCxnSpPr>
              <a:cxnSpLocks/>
            </p:cNvCxnSpPr>
            <p:nvPr/>
          </p:nvCxnSpPr>
          <p:spPr>
            <a:xfrm>
              <a:off x="5971616" y="3509827"/>
              <a:ext cx="2216479" cy="286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C00C9F79-CA57-4F9A-8EBA-1B5B0DE09D50}"/>
                </a:ext>
              </a:extLst>
            </p:cNvPr>
            <p:cNvGrpSpPr/>
            <p:nvPr/>
          </p:nvGrpSpPr>
          <p:grpSpPr>
            <a:xfrm>
              <a:off x="6209131" y="1926792"/>
              <a:ext cx="1689784" cy="1867012"/>
              <a:chOff x="8087432" y="3362823"/>
              <a:chExt cx="1689784" cy="1867012"/>
            </a:xfrm>
          </p:grpSpPr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3D84352D-FC8A-4F83-A1E5-FD274ADFEF3F}"/>
                  </a:ext>
                </a:extLst>
              </p:cNvPr>
              <p:cNvGrpSpPr/>
              <p:nvPr/>
            </p:nvGrpSpPr>
            <p:grpSpPr>
              <a:xfrm>
                <a:off x="9012362" y="3769820"/>
                <a:ext cx="589935" cy="1179896"/>
                <a:chOff x="4998523" y="3778920"/>
                <a:chExt cx="589935" cy="1179896"/>
              </a:xfrm>
            </p:grpSpPr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253C9A16-A6C7-4828-9ABB-E8A23671352A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grpSp>
                <p:nvGrpSpPr>
                  <p:cNvPr id="220" name="Group 219">
                    <a:extLst>
                      <a:ext uri="{FF2B5EF4-FFF2-40B4-BE49-F238E27FC236}">
                        <a16:creationId xmlns:a16="http://schemas.microsoft.com/office/drawing/2014/main" id="{8336E829-9600-4E51-A4F3-0F0DC31927A5}"/>
                      </a:ext>
                    </a:extLst>
                  </p:cNvPr>
                  <p:cNvGrpSpPr/>
                  <p:nvPr/>
                </p:nvGrpSpPr>
                <p:grpSpPr>
                  <a:xfrm>
                    <a:off x="4998523" y="3910048"/>
                    <a:ext cx="589935" cy="1048768"/>
                    <a:chOff x="4998523" y="3910048"/>
                    <a:chExt cx="589935" cy="1048768"/>
                  </a:xfrm>
                </p:grpSpPr>
                <p:sp>
                  <p:nvSpPr>
                    <p:cNvPr id="225" name="Diamond 224">
                      <a:extLst>
                        <a:ext uri="{FF2B5EF4-FFF2-40B4-BE49-F238E27FC236}">
                          <a16:creationId xmlns:a16="http://schemas.microsoft.com/office/drawing/2014/main" id="{CEC542CB-471C-45DA-8F97-769038CCE3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26" name="Straight Connector 225">
                      <a:extLst>
                        <a:ext uri="{FF2B5EF4-FFF2-40B4-BE49-F238E27FC236}">
                          <a16:creationId xmlns:a16="http://schemas.microsoft.com/office/drawing/2014/main" id="{8DE0D3D6-EAAF-4165-8D5D-0025C6351E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24228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21" name="Straight Arrow Connector 220">
                    <a:extLst>
                      <a:ext uri="{FF2B5EF4-FFF2-40B4-BE49-F238E27FC236}">
                        <a16:creationId xmlns:a16="http://schemas.microsoft.com/office/drawing/2014/main" id="{91F62361-A6BD-4B09-B83A-D9BA037E4B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B8890DBC-0A1A-4B08-9240-EBCF2F9553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3778920"/>
                  <a:ext cx="0" cy="13112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6B2C7F55-D287-4A2E-8AF7-E72921CCFE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87432" y="4293530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2" name="Content Placeholder 2">
                <a:extLst>
                  <a:ext uri="{FF2B5EF4-FFF2-40B4-BE49-F238E27FC236}">
                    <a16:creationId xmlns:a16="http://schemas.microsoft.com/office/drawing/2014/main" id="{9B07E943-F84F-400B-9F10-C39DD26F24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52782" y="3926711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>
                    <a:solidFill>
                      <a:srgbClr val="FF0000"/>
                    </a:solidFill>
                  </a:rPr>
                  <a:t>β</a:t>
                </a:r>
                <a:r>
                  <a:rPr lang="en-US" sz="2000" dirty="0">
                    <a:solidFill>
                      <a:srgbClr val="FF0000"/>
                    </a:solidFill>
                  </a:rPr>
                  <a:t>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4" name="Content Placeholder 2">
                <a:extLst>
                  <a:ext uri="{FF2B5EF4-FFF2-40B4-BE49-F238E27FC236}">
                    <a16:creationId xmlns:a16="http://schemas.microsoft.com/office/drawing/2014/main" id="{CA01CDB0-7F0B-4211-AF7C-EDCE5CEA02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03329" y="4968719"/>
                <a:ext cx="773887" cy="2611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emitter</a:t>
                </a:r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15763148-BEA8-4301-B238-600D2C7FDF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87737" y="3362823"/>
                <a:ext cx="814560" cy="287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collector</a:t>
                </a:r>
              </a:p>
            </p:txBody>
          </p: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1C7002F6-C5C3-47E2-9F77-FEB3B48A964C}"/>
                </a:ext>
              </a:extLst>
            </p:cNvPr>
            <p:cNvGrpSpPr/>
            <p:nvPr/>
          </p:nvGrpSpPr>
          <p:grpSpPr>
            <a:xfrm>
              <a:off x="8037318" y="2341574"/>
              <a:ext cx="297702" cy="1164144"/>
              <a:chOff x="4597761" y="3653441"/>
              <a:chExt cx="297702" cy="1131808"/>
            </a:xfrm>
          </p:grpSpPr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78A692D3-19B2-4D2D-A22C-B45C7AD27E0F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183" name="Group 182">
                  <a:extLst>
                    <a:ext uri="{FF2B5EF4-FFF2-40B4-BE49-F238E27FC236}">
                      <a16:creationId xmlns:a16="http://schemas.microsoft.com/office/drawing/2014/main" id="{41205703-FD21-4E61-A147-E376B5B73656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806583B3-AF01-4420-B5DD-A5E2ED2D40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4F1AD703-A026-48F2-83B0-61891F2BCC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BCB1AC54-9639-46CB-866D-7FA923CBB69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8D31D0A4-E4BD-4326-BFE6-C956BAAC60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1E89FC81-8C36-4B82-92F2-23D0394E5A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64A7943A-8B47-4AB8-902A-D105F96685C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D4993558-CF45-401B-8F2A-B94717988F6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56FF855A-7463-495B-9FEE-FDC2FE3265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1C95FAA3-5EAA-4818-97F7-6DAEA35BB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BD82A14E-711A-45B3-804E-7DF1826560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8" y="3653441"/>
                <a:ext cx="7099" cy="143944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14035942-22A1-47D2-A888-5E985C8B12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4" name="Content Placeholder 2">
              <a:extLst>
                <a:ext uri="{FF2B5EF4-FFF2-40B4-BE49-F238E27FC236}">
                  <a16:creationId xmlns:a16="http://schemas.microsoft.com/office/drawing/2014/main" id="{84BC013C-8D9F-40A5-B2C7-98222206E774}"/>
                </a:ext>
              </a:extLst>
            </p:cNvPr>
            <p:cNvSpPr txBox="1">
              <a:spLocks/>
            </p:cNvSpPr>
            <p:nvPr/>
          </p:nvSpPr>
          <p:spPr>
            <a:xfrm>
              <a:off x="8358154" y="2717275"/>
              <a:ext cx="562199" cy="4168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29" name="Content Placeholder 2">
              <a:extLst>
                <a:ext uri="{FF2B5EF4-FFF2-40B4-BE49-F238E27FC236}">
                  <a16:creationId xmlns:a16="http://schemas.microsoft.com/office/drawing/2014/main" id="{451DEF2C-3735-433C-B659-A6D5991558CB}"/>
                </a:ext>
              </a:extLst>
            </p:cNvPr>
            <p:cNvSpPr txBox="1">
              <a:spLocks/>
            </p:cNvSpPr>
            <p:nvPr/>
          </p:nvSpPr>
          <p:spPr>
            <a:xfrm>
              <a:off x="5122546" y="2138425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base</a:t>
              </a:r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CC36F4C7-966A-45BF-A63A-41DAF397406B}"/>
                </a:ext>
              </a:extLst>
            </p:cNvPr>
            <p:cNvCxnSpPr>
              <a:cxnSpLocks/>
            </p:cNvCxnSpPr>
            <p:nvPr/>
          </p:nvCxnSpPr>
          <p:spPr>
            <a:xfrm>
              <a:off x="6193021" y="2852870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5D8A5091-4247-4FBC-ADF3-AA4032CC5481}"/>
                </a:ext>
              </a:extLst>
            </p:cNvPr>
            <p:cNvCxnSpPr>
              <a:cxnSpLocks/>
            </p:cNvCxnSpPr>
            <p:nvPr/>
          </p:nvCxnSpPr>
          <p:spPr>
            <a:xfrm>
              <a:off x="4112976" y="2525160"/>
              <a:ext cx="4041" cy="935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A93E915B-C451-4D0A-BDE6-977BCC0EA0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182211" y="2303697"/>
              <a:ext cx="12549" cy="8575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B91307E1-F036-466B-9A05-14CB8BB6A873}"/>
                </a:ext>
              </a:extLst>
            </p:cNvPr>
            <p:cNvGrpSpPr/>
            <p:nvPr/>
          </p:nvGrpSpPr>
          <p:grpSpPr>
            <a:xfrm rot="10800000">
              <a:off x="2694091" y="2399839"/>
              <a:ext cx="660991" cy="298206"/>
              <a:chOff x="9391502" y="3838294"/>
              <a:chExt cx="660991" cy="298206"/>
            </a:xfrm>
          </p:grpSpPr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EBE82F12-03B4-4304-8756-D1BD9188673F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8698DACB-98C9-4101-B64D-DB243D5D53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DD85FDD-E2EC-4DF0-92CE-2449608873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94C54D4B-667D-451D-BF64-D0EA5F7BEEC2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8CE60991-EDC0-423F-90F7-65B58B7658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5AD0691-F34F-4872-9868-E0B1E7E262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AABDF8A4-7E04-4746-8433-07CE0A6F178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D29B3CED-210E-404E-BB26-1ECA17B6DD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73CAA31C-779F-416B-828C-55004CF046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8282935C-25A1-4ECC-AF00-62C9C0E3831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D3547F81-3C44-4DCC-A83E-C0FA8B9D2EEC}"/>
                </a:ext>
              </a:extLst>
            </p:cNvPr>
            <p:cNvCxnSpPr>
              <a:cxnSpLocks/>
            </p:cNvCxnSpPr>
            <p:nvPr/>
          </p:nvCxnSpPr>
          <p:spPr>
            <a:xfrm>
              <a:off x="2448155" y="2573489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/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52B2CB28-4BF9-43AD-86F5-DF52DBF8F9A0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3633297" y="2423988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12EFA160-D25A-4B6F-9DDD-C7618D8D9EB5}"/>
                </a:ext>
              </a:extLst>
            </p:cNvPr>
            <p:cNvSpPr/>
            <p:nvPr/>
          </p:nvSpPr>
          <p:spPr>
            <a:xfrm>
              <a:off x="4409801" y="2712299"/>
              <a:ext cx="1135284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ln>
              <a:solidFill>
                <a:srgbClr val="7030A0"/>
              </a:solidFill>
              <a:tailEnd type="stealt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46EC143-8552-4698-8287-0B384201E441}"/>
                </a:ext>
              </a:extLst>
            </p:cNvPr>
            <p:cNvSpPr/>
            <p:nvPr/>
          </p:nvSpPr>
          <p:spPr>
            <a:xfrm>
              <a:off x="2721247" y="2833073"/>
              <a:ext cx="1253421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/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  <a:blipFill>
                  <a:blip r:embed="rId13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F1169510-9248-4990-BDD4-13CC3C34983A}"/>
                </a:ext>
              </a:extLst>
            </p:cNvPr>
            <p:cNvSpPr/>
            <p:nvPr/>
          </p:nvSpPr>
          <p:spPr>
            <a:xfrm>
              <a:off x="7698379" y="2364787"/>
              <a:ext cx="316849" cy="1056464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/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/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5A1DA06-F4A4-4A71-8E56-E08C5C8136CF}"/>
                </a:ext>
              </a:extLst>
            </p:cNvPr>
            <p:cNvSpPr/>
            <p:nvPr/>
          </p:nvSpPr>
          <p:spPr>
            <a:xfrm>
              <a:off x="6640773" y="2436194"/>
              <a:ext cx="2412712" cy="2003052"/>
            </a:xfrm>
            <a:custGeom>
              <a:avLst/>
              <a:gdLst>
                <a:gd name="connsiteX0" fmla="*/ 867851 w 2412712"/>
                <a:gd name="connsiteY0" fmla="*/ 1988237 h 1999267"/>
                <a:gd name="connsiteX1" fmla="*/ 452214 w 2412712"/>
                <a:gd name="connsiteY1" fmla="*/ 1996550 h 1999267"/>
                <a:gd name="connsiteX2" fmla="*/ 128018 w 2412712"/>
                <a:gd name="connsiteY2" fmla="*/ 1946674 h 1999267"/>
                <a:gd name="connsiteX3" fmla="*/ 19953 w 2412712"/>
                <a:gd name="connsiteY3" fmla="*/ 1722230 h 1999267"/>
                <a:gd name="connsiteX4" fmla="*/ 11640 w 2412712"/>
                <a:gd name="connsiteY4" fmla="*/ 1531037 h 1999267"/>
                <a:gd name="connsiteX5" fmla="*/ 144643 w 2412712"/>
                <a:gd name="connsiteY5" fmla="*/ 1381408 h 1999267"/>
                <a:gd name="connsiteX6" fmla="*/ 468840 w 2412712"/>
                <a:gd name="connsiteY6" fmla="*/ 1339845 h 1999267"/>
                <a:gd name="connsiteX7" fmla="*/ 1325051 w 2412712"/>
                <a:gd name="connsiteY7" fmla="*/ 1323219 h 1999267"/>
                <a:gd name="connsiteX8" fmla="*/ 1599371 w 2412712"/>
                <a:gd name="connsiteY8" fmla="*/ 1306594 h 1999267"/>
                <a:gd name="connsiteX9" fmla="*/ 1890316 w 2412712"/>
                <a:gd name="connsiteY9" fmla="*/ 1107088 h 1999267"/>
                <a:gd name="connsiteX10" fmla="*/ 1990069 w 2412712"/>
                <a:gd name="connsiteY10" fmla="*/ 741328 h 1999267"/>
                <a:gd name="connsiteX11" fmla="*/ 2015007 w 2412712"/>
                <a:gd name="connsiteY11" fmla="*/ 192688 h 1999267"/>
                <a:gd name="connsiteX12" fmla="*/ 2039945 w 2412712"/>
                <a:gd name="connsiteY12" fmla="*/ 67997 h 1999267"/>
                <a:gd name="connsiteX13" fmla="*/ 2114760 w 2412712"/>
                <a:gd name="connsiteY13" fmla="*/ 43059 h 1999267"/>
                <a:gd name="connsiteX14" fmla="*/ 2206200 w 2412712"/>
                <a:gd name="connsiteY14" fmla="*/ 1496 h 1999267"/>
                <a:gd name="connsiteX15" fmla="*/ 2405705 w 2412712"/>
                <a:gd name="connsiteY15" fmla="*/ 101248 h 1999267"/>
                <a:gd name="connsiteX16" fmla="*/ 2364142 w 2412712"/>
                <a:gd name="connsiteY16" fmla="*/ 450383 h 1999267"/>
                <a:gd name="connsiteX17" fmla="*/ 2330891 w 2412712"/>
                <a:gd name="connsiteY17" fmla="*/ 1057212 h 1999267"/>
                <a:gd name="connsiteX18" fmla="*/ 2330891 w 2412712"/>
                <a:gd name="connsiteY18" fmla="*/ 1489474 h 1999267"/>
                <a:gd name="connsiteX19" fmla="*/ 2339203 w 2412712"/>
                <a:gd name="connsiteY19" fmla="*/ 1738856 h 1999267"/>
                <a:gd name="connsiteX20" fmla="*/ 2281014 w 2412712"/>
                <a:gd name="connsiteY20" fmla="*/ 1913423 h 1999267"/>
                <a:gd name="connsiteX21" fmla="*/ 1981756 w 2412712"/>
                <a:gd name="connsiteY21" fmla="*/ 1988237 h 1999267"/>
                <a:gd name="connsiteX22" fmla="*/ 1142171 w 2412712"/>
                <a:gd name="connsiteY22" fmla="*/ 1988237 h 1999267"/>
                <a:gd name="connsiteX0" fmla="*/ 867851 w 2412712"/>
                <a:gd name="connsiteY0" fmla="*/ 1992022 h 2003052"/>
                <a:gd name="connsiteX1" fmla="*/ 452214 w 2412712"/>
                <a:gd name="connsiteY1" fmla="*/ 2000335 h 2003052"/>
                <a:gd name="connsiteX2" fmla="*/ 128018 w 2412712"/>
                <a:gd name="connsiteY2" fmla="*/ 1950459 h 2003052"/>
                <a:gd name="connsiteX3" fmla="*/ 19953 w 2412712"/>
                <a:gd name="connsiteY3" fmla="*/ 1726015 h 2003052"/>
                <a:gd name="connsiteX4" fmla="*/ 11640 w 2412712"/>
                <a:gd name="connsiteY4" fmla="*/ 1534822 h 2003052"/>
                <a:gd name="connsiteX5" fmla="*/ 144643 w 2412712"/>
                <a:gd name="connsiteY5" fmla="*/ 1385193 h 2003052"/>
                <a:gd name="connsiteX6" fmla="*/ 468840 w 2412712"/>
                <a:gd name="connsiteY6" fmla="*/ 1343630 h 2003052"/>
                <a:gd name="connsiteX7" fmla="*/ 1325051 w 2412712"/>
                <a:gd name="connsiteY7" fmla="*/ 1327004 h 2003052"/>
                <a:gd name="connsiteX8" fmla="*/ 1599371 w 2412712"/>
                <a:gd name="connsiteY8" fmla="*/ 1310379 h 2003052"/>
                <a:gd name="connsiteX9" fmla="*/ 1890316 w 2412712"/>
                <a:gd name="connsiteY9" fmla="*/ 1110873 h 2003052"/>
                <a:gd name="connsiteX10" fmla="*/ 1990069 w 2412712"/>
                <a:gd name="connsiteY10" fmla="*/ 745113 h 2003052"/>
                <a:gd name="connsiteX11" fmla="*/ 2015007 w 2412712"/>
                <a:gd name="connsiteY11" fmla="*/ 196473 h 2003052"/>
                <a:gd name="connsiteX12" fmla="*/ 2039945 w 2412712"/>
                <a:gd name="connsiteY12" fmla="*/ 71782 h 2003052"/>
                <a:gd name="connsiteX13" fmla="*/ 2098576 w 2412712"/>
                <a:gd name="connsiteY13" fmla="*/ 19871 h 2003052"/>
                <a:gd name="connsiteX14" fmla="*/ 2206200 w 2412712"/>
                <a:gd name="connsiteY14" fmla="*/ 5281 h 2003052"/>
                <a:gd name="connsiteX15" fmla="*/ 2405705 w 2412712"/>
                <a:gd name="connsiteY15" fmla="*/ 105033 h 2003052"/>
                <a:gd name="connsiteX16" fmla="*/ 2364142 w 2412712"/>
                <a:gd name="connsiteY16" fmla="*/ 454168 h 2003052"/>
                <a:gd name="connsiteX17" fmla="*/ 2330891 w 2412712"/>
                <a:gd name="connsiteY17" fmla="*/ 1060997 h 2003052"/>
                <a:gd name="connsiteX18" fmla="*/ 2330891 w 2412712"/>
                <a:gd name="connsiteY18" fmla="*/ 1493259 h 2003052"/>
                <a:gd name="connsiteX19" fmla="*/ 2339203 w 2412712"/>
                <a:gd name="connsiteY19" fmla="*/ 1742641 h 2003052"/>
                <a:gd name="connsiteX20" fmla="*/ 2281014 w 2412712"/>
                <a:gd name="connsiteY20" fmla="*/ 1917208 h 2003052"/>
                <a:gd name="connsiteX21" fmla="*/ 1981756 w 2412712"/>
                <a:gd name="connsiteY21" fmla="*/ 1992022 h 2003052"/>
                <a:gd name="connsiteX22" fmla="*/ 1142171 w 2412712"/>
                <a:gd name="connsiteY22" fmla="*/ 1992022 h 2003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12712" h="2003052">
                  <a:moveTo>
                    <a:pt x="867851" y="1992022"/>
                  </a:moveTo>
                  <a:cubicBezTo>
                    <a:pt x="721685" y="1999642"/>
                    <a:pt x="575519" y="2007262"/>
                    <a:pt x="452214" y="2000335"/>
                  </a:cubicBezTo>
                  <a:cubicBezTo>
                    <a:pt x="328909" y="1993408"/>
                    <a:pt x="200061" y="1996179"/>
                    <a:pt x="128018" y="1950459"/>
                  </a:cubicBezTo>
                  <a:cubicBezTo>
                    <a:pt x="55974" y="1904739"/>
                    <a:pt x="39349" y="1795288"/>
                    <a:pt x="19953" y="1726015"/>
                  </a:cubicBezTo>
                  <a:cubicBezTo>
                    <a:pt x="557" y="1656742"/>
                    <a:pt x="-9142" y="1591626"/>
                    <a:pt x="11640" y="1534822"/>
                  </a:cubicBezTo>
                  <a:cubicBezTo>
                    <a:pt x="32422" y="1478018"/>
                    <a:pt x="68443" y="1417058"/>
                    <a:pt x="144643" y="1385193"/>
                  </a:cubicBezTo>
                  <a:cubicBezTo>
                    <a:pt x="220843" y="1353328"/>
                    <a:pt x="272105" y="1353328"/>
                    <a:pt x="468840" y="1343630"/>
                  </a:cubicBezTo>
                  <a:cubicBezTo>
                    <a:pt x="665575" y="1333932"/>
                    <a:pt x="1136629" y="1332546"/>
                    <a:pt x="1325051" y="1327004"/>
                  </a:cubicBezTo>
                  <a:cubicBezTo>
                    <a:pt x="1513473" y="1321462"/>
                    <a:pt x="1505160" y="1346401"/>
                    <a:pt x="1599371" y="1310379"/>
                  </a:cubicBezTo>
                  <a:cubicBezTo>
                    <a:pt x="1693582" y="1274357"/>
                    <a:pt x="1825200" y="1205084"/>
                    <a:pt x="1890316" y="1110873"/>
                  </a:cubicBezTo>
                  <a:cubicBezTo>
                    <a:pt x="1955432" y="1016662"/>
                    <a:pt x="1969287" y="897513"/>
                    <a:pt x="1990069" y="745113"/>
                  </a:cubicBezTo>
                  <a:cubicBezTo>
                    <a:pt x="2010851" y="592713"/>
                    <a:pt x="2006694" y="308695"/>
                    <a:pt x="2015007" y="196473"/>
                  </a:cubicBezTo>
                  <a:cubicBezTo>
                    <a:pt x="2023320" y="84251"/>
                    <a:pt x="2026017" y="101216"/>
                    <a:pt x="2039945" y="71782"/>
                  </a:cubicBezTo>
                  <a:cubicBezTo>
                    <a:pt x="2053873" y="42348"/>
                    <a:pt x="2070867" y="30954"/>
                    <a:pt x="2098576" y="19871"/>
                  </a:cubicBezTo>
                  <a:cubicBezTo>
                    <a:pt x="2126285" y="8787"/>
                    <a:pt x="2155012" y="-8913"/>
                    <a:pt x="2206200" y="5281"/>
                  </a:cubicBezTo>
                  <a:cubicBezTo>
                    <a:pt x="2257388" y="19475"/>
                    <a:pt x="2379381" y="30218"/>
                    <a:pt x="2405705" y="105033"/>
                  </a:cubicBezTo>
                  <a:cubicBezTo>
                    <a:pt x="2432029" y="179847"/>
                    <a:pt x="2376611" y="294841"/>
                    <a:pt x="2364142" y="454168"/>
                  </a:cubicBezTo>
                  <a:cubicBezTo>
                    <a:pt x="2351673" y="613495"/>
                    <a:pt x="2336433" y="887815"/>
                    <a:pt x="2330891" y="1060997"/>
                  </a:cubicBezTo>
                  <a:cubicBezTo>
                    <a:pt x="2325349" y="1234179"/>
                    <a:pt x="2329506" y="1379652"/>
                    <a:pt x="2330891" y="1493259"/>
                  </a:cubicBezTo>
                  <a:cubicBezTo>
                    <a:pt x="2332276" y="1606866"/>
                    <a:pt x="2347516" y="1671983"/>
                    <a:pt x="2339203" y="1742641"/>
                  </a:cubicBezTo>
                  <a:cubicBezTo>
                    <a:pt x="2330890" y="1813299"/>
                    <a:pt x="2340588" y="1875645"/>
                    <a:pt x="2281014" y="1917208"/>
                  </a:cubicBezTo>
                  <a:cubicBezTo>
                    <a:pt x="2221440" y="1958771"/>
                    <a:pt x="2171563" y="1979553"/>
                    <a:pt x="1981756" y="1992022"/>
                  </a:cubicBezTo>
                  <a:cubicBezTo>
                    <a:pt x="1791949" y="2004491"/>
                    <a:pt x="1467060" y="1998256"/>
                    <a:pt x="1142171" y="1992022"/>
                  </a:cubicBezTo>
                </a:path>
              </a:pathLst>
            </a:custGeom>
            <a:ln>
              <a:solidFill>
                <a:srgbClr val="FF5D5D"/>
              </a:solidFill>
              <a:tailEnd type="stealt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/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  <a:blipFill>
                  <a:blip r:embed="rId16"/>
                  <a:stretch>
                    <a:fillRect r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14D63D75-F6E6-496D-8854-ABD53DF779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96508" y="4699181"/>
                <a:ext cx="3185988" cy="1086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14D63D75-F6E6-496D-8854-ABD53DF779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6508" y="4699181"/>
                <a:ext cx="3185988" cy="108634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3" name="Content Placeholder 2">
                <a:extLst>
                  <a:ext uri="{FF2B5EF4-FFF2-40B4-BE49-F238E27FC236}">
                    <a16:creationId xmlns:a16="http://schemas.microsoft.com/office/drawing/2014/main" id="{728D16F4-A9D7-4819-B7DD-B7D0589497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22969" y="4492580"/>
                <a:ext cx="5315378" cy="7113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v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in</a:t>
                </a:r>
                <a:r>
                  <a:rPr lang="en-US" sz="2400" dirty="0">
                    <a:solidFill>
                      <a:srgbClr val="0070C0"/>
                    </a:solidFill>
                  </a:rPr>
                  <a:t> =  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 [R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S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) ]  –  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</a:t>
                </a:r>
              </a:p>
            </p:txBody>
          </p:sp>
        </mc:Choice>
        <mc:Fallback xmlns="">
          <p:sp>
            <p:nvSpPr>
              <p:cNvPr id="213" name="Content Placeholder 2">
                <a:extLst>
                  <a:ext uri="{FF2B5EF4-FFF2-40B4-BE49-F238E27FC236}">
                    <a16:creationId xmlns:a16="http://schemas.microsoft.com/office/drawing/2014/main" id="{728D16F4-A9D7-4819-B7DD-B7D058949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2969" y="4492580"/>
                <a:ext cx="5315378" cy="711369"/>
              </a:xfrm>
              <a:prstGeom prst="rect">
                <a:avLst/>
              </a:prstGeom>
              <a:blipFill>
                <a:blip r:embed="rId18"/>
                <a:stretch>
                  <a:fillRect l="-1720" t="-11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6" name="Content Placeholder 2">
                <a:extLst>
                  <a:ext uri="{FF2B5EF4-FFF2-40B4-BE49-F238E27FC236}">
                    <a16:creationId xmlns:a16="http://schemas.microsoft.com/office/drawing/2014/main" id="{21205754-3AAB-4DF5-88B1-D5D34E8E498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09379" y="5591940"/>
                <a:ext cx="7187129" cy="5065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– (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)[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+ r</a:t>
                </a:r>
                <a:r>
                  <a:rPr lang="el-GR" sz="2400" baseline="-25000" dirty="0">
                    <a:solidFill>
                      <a:srgbClr val="0070C0"/>
                    </a:solidFill>
                  </a:rPr>
                  <a:t>π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] +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)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+ (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400" baseline="-25000" dirty="0">
                            <a:solidFill>
                              <a:srgbClr val="0070C0"/>
                            </a:solidFill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 )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6" name="Content Placeholder 2">
                <a:extLst>
                  <a:ext uri="{FF2B5EF4-FFF2-40B4-BE49-F238E27FC236}">
                    <a16:creationId xmlns:a16="http://schemas.microsoft.com/office/drawing/2014/main" id="{21205754-3AAB-4DF5-88B1-D5D34E8E49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9379" y="5591940"/>
                <a:ext cx="7187129" cy="506559"/>
              </a:xfrm>
              <a:prstGeom prst="rect">
                <a:avLst/>
              </a:prstGeom>
              <a:blipFill>
                <a:blip r:embed="rId19"/>
                <a:stretch>
                  <a:fillRect l="-1357" t="-16867" b="-10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0C89090-E104-4957-BEDB-80BD0AD69732}"/>
              </a:ext>
            </a:extLst>
          </p:cNvPr>
          <p:cNvSpPr/>
          <p:nvPr/>
        </p:nvSpPr>
        <p:spPr>
          <a:xfrm>
            <a:off x="7342500" y="5186816"/>
            <a:ext cx="1295400" cy="279400"/>
          </a:xfrm>
          <a:custGeom>
            <a:avLst/>
            <a:gdLst>
              <a:gd name="connsiteX0" fmla="*/ 1295400 w 1295400"/>
              <a:gd name="connsiteY0" fmla="*/ 0 h 279400"/>
              <a:gd name="connsiteX1" fmla="*/ 774700 w 1295400"/>
              <a:gd name="connsiteY1" fmla="*/ 50800 h 279400"/>
              <a:gd name="connsiteX2" fmla="*/ 254000 w 1295400"/>
              <a:gd name="connsiteY2" fmla="*/ 127000 h 279400"/>
              <a:gd name="connsiteX3" fmla="*/ 0 w 1295400"/>
              <a:gd name="connsiteY3" fmla="*/ 27940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5400" h="279400">
                <a:moveTo>
                  <a:pt x="1295400" y="0"/>
                </a:moveTo>
                <a:cubicBezTo>
                  <a:pt x="1121833" y="14816"/>
                  <a:pt x="948267" y="29633"/>
                  <a:pt x="774700" y="50800"/>
                </a:cubicBezTo>
                <a:cubicBezTo>
                  <a:pt x="601133" y="71967"/>
                  <a:pt x="383117" y="88900"/>
                  <a:pt x="254000" y="127000"/>
                </a:cubicBezTo>
                <a:cubicBezTo>
                  <a:pt x="124883" y="165100"/>
                  <a:pt x="62441" y="222250"/>
                  <a:pt x="0" y="279400"/>
                </a:cubicBezTo>
              </a:path>
            </a:pathLst>
          </a:custGeom>
          <a:noFill/>
          <a:ln w="19050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E2B36B33-C662-4F13-AA3A-CF379D3DF578}"/>
              </a:ext>
            </a:extLst>
          </p:cNvPr>
          <p:cNvSpPr txBox="1">
            <a:spLocks/>
          </p:cNvSpPr>
          <p:nvPr/>
        </p:nvSpPr>
        <p:spPr>
          <a:xfrm>
            <a:off x="3541364" y="974136"/>
            <a:ext cx="3185988" cy="497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Our three equations:</a:t>
            </a:r>
          </a:p>
        </p:txBody>
      </p:sp>
      <p:sp>
        <p:nvSpPr>
          <p:cNvPr id="202" name="Content Placeholder 2">
            <a:extLst>
              <a:ext uri="{FF2B5EF4-FFF2-40B4-BE49-F238E27FC236}">
                <a16:creationId xmlns:a16="http://schemas.microsoft.com/office/drawing/2014/main" id="{94791697-98F3-4CB3-ADB0-4638F3F313EC}"/>
              </a:ext>
            </a:extLst>
          </p:cNvPr>
          <p:cNvSpPr txBox="1">
            <a:spLocks/>
          </p:cNvSpPr>
          <p:nvPr/>
        </p:nvSpPr>
        <p:spPr>
          <a:xfrm>
            <a:off x="625084" y="4009430"/>
            <a:ext cx="3185988" cy="497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From loop 1:</a:t>
            </a:r>
          </a:p>
        </p:txBody>
      </p:sp>
      <p:sp>
        <p:nvSpPr>
          <p:cNvPr id="207" name="Content Placeholder 2">
            <a:extLst>
              <a:ext uri="{FF2B5EF4-FFF2-40B4-BE49-F238E27FC236}">
                <a16:creationId xmlns:a16="http://schemas.microsoft.com/office/drawing/2014/main" id="{C522849D-BFC1-443F-B65E-1810BF8D1AAD}"/>
              </a:ext>
            </a:extLst>
          </p:cNvPr>
          <p:cNvSpPr txBox="1">
            <a:spLocks/>
          </p:cNvSpPr>
          <p:nvPr/>
        </p:nvSpPr>
        <p:spPr>
          <a:xfrm>
            <a:off x="616862" y="5026595"/>
            <a:ext cx="3185988" cy="497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From loop 2:</a:t>
            </a:r>
          </a:p>
        </p:txBody>
      </p:sp>
      <p:sp>
        <p:nvSpPr>
          <p:cNvPr id="208" name="Content Placeholder 2">
            <a:extLst>
              <a:ext uri="{FF2B5EF4-FFF2-40B4-BE49-F238E27FC236}">
                <a16:creationId xmlns:a16="http://schemas.microsoft.com/office/drawing/2014/main" id="{8E13DADB-9A1B-4460-87FF-B59A86853B17}"/>
              </a:ext>
            </a:extLst>
          </p:cNvPr>
          <p:cNvSpPr txBox="1">
            <a:spLocks/>
          </p:cNvSpPr>
          <p:nvPr/>
        </p:nvSpPr>
        <p:spPr>
          <a:xfrm>
            <a:off x="8258802" y="4202929"/>
            <a:ext cx="3185988" cy="497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From loops 3&amp;4:</a:t>
            </a:r>
          </a:p>
        </p:txBody>
      </p:sp>
    </p:spTree>
    <p:extLst>
      <p:ext uri="{BB962C8B-B14F-4D97-AF65-F5344CB8AC3E}">
        <p14:creationId xmlns:p14="http://schemas.microsoft.com/office/powerpoint/2010/main" val="143594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" grpId="0"/>
      <p:bldP spid="213" grpId="0"/>
      <p:bldP spid="216" grpId="0"/>
      <p:bldP spid="6" grpId="0" animBg="1"/>
      <p:bldP spid="145" grpId="0"/>
      <p:bldP spid="202" grpId="0"/>
      <p:bldP spid="207" grpId="0"/>
      <p:bldP spid="20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14D63D75-F6E6-496D-8854-ABD53DF779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58604" y="1813529"/>
                <a:ext cx="3697962" cy="1086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14D63D75-F6E6-496D-8854-ABD53DF779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8604" y="1813529"/>
                <a:ext cx="3697962" cy="10863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3" name="Content Placeholder 2">
                <a:extLst>
                  <a:ext uri="{FF2B5EF4-FFF2-40B4-BE49-F238E27FC236}">
                    <a16:creationId xmlns:a16="http://schemas.microsoft.com/office/drawing/2014/main" id="{728D16F4-A9D7-4819-B7DD-B7D0589497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5434" y="1813529"/>
                <a:ext cx="5315378" cy="7113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v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in</a:t>
                </a:r>
                <a:r>
                  <a:rPr lang="en-US" sz="2400" dirty="0">
                    <a:solidFill>
                      <a:srgbClr val="0070C0"/>
                    </a:solidFill>
                  </a:rPr>
                  <a:t> =  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 [R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S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) ]  –  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</a:t>
                </a:r>
              </a:p>
            </p:txBody>
          </p:sp>
        </mc:Choice>
        <mc:Fallback xmlns="">
          <p:sp>
            <p:nvSpPr>
              <p:cNvPr id="213" name="Content Placeholder 2">
                <a:extLst>
                  <a:ext uri="{FF2B5EF4-FFF2-40B4-BE49-F238E27FC236}">
                    <a16:creationId xmlns:a16="http://schemas.microsoft.com/office/drawing/2014/main" id="{728D16F4-A9D7-4819-B7DD-B7D058949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434" y="1813529"/>
                <a:ext cx="5315378" cy="711369"/>
              </a:xfrm>
              <a:prstGeom prst="rect">
                <a:avLst/>
              </a:prstGeom>
              <a:blipFill>
                <a:blip r:embed="rId3"/>
                <a:stretch>
                  <a:fillRect l="-1720" t="-11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6" name="Content Placeholder 2">
                <a:extLst>
                  <a:ext uri="{FF2B5EF4-FFF2-40B4-BE49-F238E27FC236}">
                    <a16:creationId xmlns:a16="http://schemas.microsoft.com/office/drawing/2014/main" id="{21205754-3AAB-4DF5-88B1-D5D34E8E498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0162" y="2524898"/>
                <a:ext cx="7187129" cy="5065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– (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)[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+ r</a:t>
                </a:r>
                <a:r>
                  <a:rPr lang="el-GR" sz="2400" baseline="-25000" dirty="0">
                    <a:solidFill>
                      <a:srgbClr val="0070C0"/>
                    </a:solidFill>
                  </a:rPr>
                  <a:t>π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] +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)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+ (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400" baseline="-25000" dirty="0">
                            <a:solidFill>
                              <a:srgbClr val="0070C0"/>
                            </a:solidFill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 )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6" name="Content Placeholder 2">
                <a:extLst>
                  <a:ext uri="{FF2B5EF4-FFF2-40B4-BE49-F238E27FC236}">
                    <a16:creationId xmlns:a16="http://schemas.microsoft.com/office/drawing/2014/main" id="{21205754-3AAB-4DF5-88B1-D5D34E8E49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162" y="2524898"/>
                <a:ext cx="7187129" cy="506559"/>
              </a:xfrm>
              <a:prstGeom prst="rect">
                <a:avLst/>
              </a:prstGeom>
              <a:blipFill>
                <a:blip r:embed="rId4"/>
                <a:stretch>
                  <a:fillRect l="-1357" t="-16867" b="-10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68174E8A-0DDD-4B6E-B027-FCE80824D0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0162" y="3359013"/>
                <a:ext cx="9176366" cy="804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– (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)[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+ r</a:t>
                </a:r>
                <a:r>
                  <a:rPr lang="el-GR" sz="2400" baseline="-25000" dirty="0">
                    <a:solidFill>
                      <a:srgbClr val="0070C0"/>
                    </a:solidFill>
                  </a:rPr>
                  <a:t>π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] +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)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+ (</m:t>
                        </m:r>
                        <m:f>
                          <m:fPr>
                            <m:ctrlPr>
                              <a:rPr lang="en-US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− </m:t>
                                </m:r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+ 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</m:sSub>
                              </m:e>
                            </m:d>
                          </m:den>
                        </m:f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)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68174E8A-0DDD-4B6E-B027-FCE80824D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162" y="3359013"/>
                <a:ext cx="9176366" cy="804410"/>
              </a:xfrm>
              <a:prstGeom prst="rect">
                <a:avLst/>
              </a:prstGeom>
              <a:blipFill>
                <a:blip r:embed="rId5"/>
                <a:stretch>
                  <a:fillRect l="-1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2" name="Content Placeholder 2">
                <a:extLst>
                  <a:ext uri="{FF2B5EF4-FFF2-40B4-BE49-F238E27FC236}">
                    <a16:creationId xmlns:a16="http://schemas.microsoft.com/office/drawing/2014/main" id="{3A8D41E3-9EC8-4D0C-B310-4FBA23C4D5C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0162" y="4342933"/>
                <a:ext cx="9176366" cy="804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– (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)[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+ r</a:t>
                </a:r>
                <a:r>
                  <a:rPr lang="el-GR" sz="2400" baseline="-25000" dirty="0">
                    <a:solidFill>
                      <a:srgbClr val="0070C0"/>
                    </a:solidFill>
                  </a:rPr>
                  <a:t>π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400" dirty="0" smtClean="0">
                            <a:solidFill>
                              <a:srgbClr val="FF0000"/>
                            </a:solidFill>
                          </a:rPr>
                          <m:t>–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rgbClr val="0070C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FF0000"/>
                            </a:solidFill>
                          </a:rPr>
                          <m:t>(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− </m:t>
                                </m:r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+ 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</m:sSub>
                              </m:e>
                            </m:d>
                          </m:den>
                        </m:f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FF0000"/>
                            </a:solidFill>
                          </a:rPr>
                          <m:t>)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] +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)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</a:t>
                </a:r>
              </a:p>
            </p:txBody>
          </p:sp>
        </mc:Choice>
        <mc:Fallback xmlns="">
          <p:sp>
            <p:nvSpPr>
              <p:cNvPr id="202" name="Content Placeholder 2">
                <a:extLst>
                  <a:ext uri="{FF2B5EF4-FFF2-40B4-BE49-F238E27FC236}">
                    <a16:creationId xmlns:a16="http://schemas.microsoft.com/office/drawing/2014/main" id="{3A8D41E3-9EC8-4D0C-B310-4FBA23C4D5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162" y="4342933"/>
                <a:ext cx="9176366" cy="804410"/>
              </a:xfrm>
              <a:prstGeom prst="rect">
                <a:avLst/>
              </a:prstGeom>
              <a:blipFill>
                <a:blip r:embed="rId6"/>
                <a:stretch>
                  <a:fillRect l="-1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7" name="Content Placeholder 2">
                <a:extLst>
                  <a:ext uri="{FF2B5EF4-FFF2-40B4-BE49-F238E27FC236}">
                    <a16:creationId xmlns:a16="http://schemas.microsoft.com/office/drawing/2014/main" id="{E47F6FB5-E31B-4C9C-A4DA-D42A64970A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0162" y="5326853"/>
                <a:ext cx="9176366" cy="804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– (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)</a:t>
                </a:r>
                <a:r>
                  <a:rPr lang="en-US" sz="4000" dirty="0">
                    <a:solidFill>
                      <a:srgbClr val="0070C0"/>
                    </a:solidFill>
                  </a:rPr>
                  <a:t>[</a:t>
                </a:r>
                <a:r>
                  <a:rPr lang="en-US" sz="24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+ r</a:t>
                </a:r>
                <a:r>
                  <a:rPr lang="el-GR" sz="2400" baseline="-25000" dirty="0">
                    <a:solidFill>
                      <a:srgbClr val="0070C0"/>
                    </a:solidFill>
                  </a:rPr>
                  <a:t>π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– 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FF0000"/>
                            </a:solidFill>
                          </a:rPr>
                          <m:t>(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− </m:t>
                                </m:r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+ 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</m:sSub>
                              </m:e>
                            </m:d>
                          </m:den>
                        </m:f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FF0000"/>
                            </a:solidFill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4000" dirty="0">
                    <a:solidFill>
                      <a:srgbClr val="0070C0"/>
                    </a:solidFill>
                  </a:rPr>
                  <a:t>]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)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</a:t>
                </a:r>
              </a:p>
            </p:txBody>
          </p:sp>
        </mc:Choice>
        <mc:Fallback xmlns="">
          <p:sp>
            <p:nvSpPr>
              <p:cNvPr id="207" name="Content Placeholder 2">
                <a:extLst>
                  <a:ext uri="{FF2B5EF4-FFF2-40B4-BE49-F238E27FC236}">
                    <a16:creationId xmlns:a16="http://schemas.microsoft.com/office/drawing/2014/main" id="{E47F6FB5-E31B-4C9C-A4DA-D42A64970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162" y="5326853"/>
                <a:ext cx="9176366" cy="804410"/>
              </a:xfrm>
              <a:prstGeom prst="rect">
                <a:avLst/>
              </a:prstGeom>
              <a:blipFill>
                <a:blip r:embed="rId7"/>
                <a:stretch>
                  <a:fillRect l="-1063" t="-23485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605EE164-B25C-4CAD-B40C-27E7E688EBC5}"/>
              </a:ext>
            </a:extLst>
          </p:cNvPr>
          <p:cNvSpPr/>
          <p:nvPr/>
        </p:nvSpPr>
        <p:spPr>
          <a:xfrm>
            <a:off x="660400" y="1813529"/>
            <a:ext cx="5315378" cy="506559"/>
          </a:xfrm>
          <a:prstGeom prst="rect">
            <a:avLst/>
          </a:prstGeom>
          <a:solidFill>
            <a:srgbClr val="FFFF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397D6F6B-3AD6-49FA-8C9C-56AFB1C44896}"/>
              </a:ext>
            </a:extLst>
          </p:cNvPr>
          <p:cNvSpPr/>
          <p:nvPr/>
        </p:nvSpPr>
        <p:spPr>
          <a:xfrm>
            <a:off x="560162" y="5326853"/>
            <a:ext cx="8202838" cy="804410"/>
          </a:xfrm>
          <a:prstGeom prst="rect">
            <a:avLst/>
          </a:prstGeom>
          <a:solidFill>
            <a:srgbClr val="FFFF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Content Placeholder 2">
            <a:extLst>
              <a:ext uri="{FF2B5EF4-FFF2-40B4-BE49-F238E27FC236}">
                <a16:creationId xmlns:a16="http://schemas.microsoft.com/office/drawing/2014/main" id="{AA70F27A-76A5-42D6-9BDA-4F57A718CF6A}"/>
              </a:ext>
            </a:extLst>
          </p:cNvPr>
          <p:cNvSpPr txBox="1">
            <a:spLocks/>
          </p:cNvSpPr>
          <p:nvPr/>
        </p:nvSpPr>
        <p:spPr>
          <a:xfrm>
            <a:off x="9108608" y="3706843"/>
            <a:ext cx="3083392" cy="898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Two equations with two unknowns</a:t>
            </a:r>
          </a:p>
        </p:txBody>
      </p:sp>
    </p:spTree>
    <p:extLst>
      <p:ext uri="{BB962C8B-B14F-4D97-AF65-F5344CB8AC3E}">
        <p14:creationId xmlns:p14="http://schemas.microsoft.com/office/powerpoint/2010/main" val="3562141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/>
      <p:bldP spid="202" grpId="0"/>
      <p:bldP spid="207" grpId="0"/>
      <p:bldP spid="6" grpId="0" animBg="1"/>
      <p:bldP spid="208" grpId="0" animBg="1"/>
      <p:bldP spid="2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3" name="Content Placeholder 2">
                <a:extLst>
                  <a:ext uri="{FF2B5EF4-FFF2-40B4-BE49-F238E27FC236}">
                    <a16:creationId xmlns:a16="http://schemas.microsoft.com/office/drawing/2014/main" id="{728D16F4-A9D7-4819-B7DD-B7D0589497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5434" y="1813529"/>
                <a:ext cx="5315378" cy="7113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v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in</a:t>
                </a:r>
                <a:r>
                  <a:rPr lang="en-US" sz="2400" dirty="0">
                    <a:solidFill>
                      <a:srgbClr val="0070C0"/>
                    </a:solidFill>
                  </a:rPr>
                  <a:t> =  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 [R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S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) ]  –  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</a:t>
                </a:r>
              </a:p>
            </p:txBody>
          </p:sp>
        </mc:Choice>
        <mc:Fallback xmlns="">
          <p:sp>
            <p:nvSpPr>
              <p:cNvPr id="213" name="Content Placeholder 2">
                <a:extLst>
                  <a:ext uri="{FF2B5EF4-FFF2-40B4-BE49-F238E27FC236}">
                    <a16:creationId xmlns:a16="http://schemas.microsoft.com/office/drawing/2014/main" id="{728D16F4-A9D7-4819-B7DD-B7D058949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434" y="1813529"/>
                <a:ext cx="5315378" cy="711369"/>
              </a:xfrm>
              <a:prstGeom prst="rect">
                <a:avLst/>
              </a:prstGeom>
              <a:blipFill>
                <a:blip r:embed="rId2"/>
                <a:stretch>
                  <a:fillRect l="-1720" t="-11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7" name="Content Placeholder 2">
                <a:extLst>
                  <a:ext uri="{FF2B5EF4-FFF2-40B4-BE49-F238E27FC236}">
                    <a16:creationId xmlns:a16="http://schemas.microsoft.com/office/drawing/2014/main" id="{E47F6FB5-E31B-4C9C-A4DA-D42A64970A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5434" y="2524898"/>
                <a:ext cx="9176366" cy="804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 = – (</a:t>
                </a:r>
                <a:r>
                  <a:rPr lang="en-US" sz="2400" dirty="0" err="1">
                    <a:solidFill>
                      <a:srgbClr val="0070C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0070C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)</a:t>
                </a:r>
                <a:r>
                  <a:rPr lang="en-US" sz="4000" dirty="0">
                    <a:solidFill>
                      <a:srgbClr val="0070C0"/>
                    </a:solidFill>
                  </a:rPr>
                  <a:t>[</a:t>
                </a:r>
                <a:r>
                  <a:rPr lang="en-US" sz="24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 + r</a:t>
                </a:r>
                <a:r>
                  <a:rPr lang="el-GR" sz="2400" baseline="-25000" dirty="0">
                    <a:solidFill>
                      <a:srgbClr val="0070C0"/>
                    </a:solidFill>
                  </a:rPr>
                  <a:t>π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70C0"/>
                            </a:solidFill>
                          </a:rPr>
                          <m:t>– 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FF0000"/>
                            </a:solidFill>
                          </a:rPr>
                          <m:t>(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− </m:t>
                                </m:r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+ 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</m:sSub>
                              </m:e>
                            </m:d>
                          </m:den>
                        </m:f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FF0000"/>
                            </a:solidFill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4000" dirty="0">
                    <a:solidFill>
                      <a:srgbClr val="0070C0"/>
                    </a:solidFill>
                  </a:rPr>
                  <a:t>]</a:t>
                </a:r>
                <a:r>
                  <a:rPr lang="en-US" sz="2400" dirty="0">
                    <a:solidFill>
                      <a:srgbClr val="0070C0"/>
                    </a:solidFill>
                  </a:rPr>
                  <a:t> + (i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sz="2400" dirty="0">
                    <a:solidFill>
                      <a:srgbClr val="0070C0"/>
                    </a:solidFill>
                  </a:rPr>
                  <a:t>)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</a:t>
                </a:r>
              </a:p>
            </p:txBody>
          </p:sp>
        </mc:Choice>
        <mc:Fallback xmlns="">
          <p:sp>
            <p:nvSpPr>
              <p:cNvPr id="207" name="Content Placeholder 2">
                <a:extLst>
                  <a:ext uri="{FF2B5EF4-FFF2-40B4-BE49-F238E27FC236}">
                    <a16:creationId xmlns:a16="http://schemas.microsoft.com/office/drawing/2014/main" id="{E47F6FB5-E31B-4C9C-A4DA-D42A64970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434" y="2524898"/>
                <a:ext cx="9176366" cy="804410"/>
              </a:xfrm>
              <a:prstGeom prst="rect">
                <a:avLst/>
              </a:prstGeom>
              <a:blipFill>
                <a:blip r:embed="rId3"/>
                <a:stretch>
                  <a:fillRect l="-996" t="-23485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17A05F52-550A-4B22-9BC2-DAEC8DC86E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5034" y="3761218"/>
                <a:ext cx="9176366" cy="804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– 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FF0000"/>
                                  </a:solidFill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FF0000"/>
                                  </a:solidFill>
                                </a:rPr>
                                <m:t>)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17A05F52-550A-4B22-9BC2-DAEC8DC86E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34" y="3761218"/>
                <a:ext cx="9176366" cy="8044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7B558585-C208-4B82-B9F3-1C5F270703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384" y="4997538"/>
                <a:ext cx="11925300" cy="11155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7030A0"/>
                                  </a:solidFill>
                                </a:rPr>
                                <m:t>– (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7030A0"/>
                                  </a:solidFill>
                                </a:rPr>
                                <m:t>)</m:t>
                              </m:r>
                            </m:e>
                          </m:d>
                        </m:e>
                      </m:d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7B558585-C208-4B82-B9F3-1C5F270703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384" y="4997538"/>
                <a:ext cx="11925300" cy="111558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308E699-F472-4C51-A45B-1105E376AE51}"/>
              </a:ext>
            </a:extLst>
          </p:cNvPr>
          <p:cNvSpPr txBox="1">
            <a:spLocks/>
          </p:cNvSpPr>
          <p:nvPr/>
        </p:nvSpPr>
        <p:spPr>
          <a:xfrm>
            <a:off x="8013700" y="3167314"/>
            <a:ext cx="4406900" cy="5233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Solve the bottom equation for i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AB6B164-24CD-4EB2-939C-1EF01EC1E654}"/>
              </a:ext>
            </a:extLst>
          </p:cNvPr>
          <p:cNvSpPr txBox="1">
            <a:spLocks/>
          </p:cNvSpPr>
          <p:nvPr/>
        </p:nvSpPr>
        <p:spPr>
          <a:xfrm>
            <a:off x="7908350" y="4565628"/>
            <a:ext cx="4157266" cy="5233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Substitute into the top equation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07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7B558585-C208-4B82-B9F3-1C5F270703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384" y="1797138"/>
                <a:ext cx="11925300" cy="11155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7030A0"/>
                                  </a:solidFill>
                                </a:rPr>
                                <m:t>– (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7030A0"/>
                                  </a:solidFill>
                                </a:rPr>
                                <m:t>)</m:t>
                              </m:r>
                            </m:e>
                          </m:d>
                        </m:e>
                      </m:d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7B558585-C208-4B82-B9F3-1C5F270703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384" y="1797138"/>
                <a:ext cx="11925300" cy="11155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0296C55-4B3B-4BE8-A15B-5889097D6B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384" y="3429000"/>
                <a:ext cx="11925300" cy="11155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400" dirty="0">
                                      <a:solidFill>
                                        <a:srgbClr val="7030A0"/>
                                      </a:solidFill>
                                    </a:rPr>
                                    <m:t>– (</m:t>
                                  </m:r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− 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+ 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𝐶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  <m:r>
                                    <m:rPr>
                                      <m:nor/>
                                    </m:rPr>
                                    <a:rPr lang="en-US" sz="2400" dirty="0">
                                      <a:solidFill>
                                        <a:srgbClr val="7030A0"/>
                                      </a:solidFill>
                                    </a:rPr>
                                    <m:t>)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0296C55-4B3B-4BE8-A15B-5889097D6B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384" y="3429000"/>
                <a:ext cx="11925300" cy="11155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BADF80B-AC7D-4129-933E-50AA0CB6D332}"/>
              </a:ext>
            </a:extLst>
          </p:cNvPr>
          <p:cNvSpPr txBox="1">
            <a:spLocks/>
          </p:cNvSpPr>
          <p:nvPr/>
        </p:nvSpPr>
        <p:spPr>
          <a:xfrm>
            <a:off x="5410200" y="2757389"/>
            <a:ext cx="4406900" cy="5233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Factor out </a:t>
            </a:r>
            <a:r>
              <a:rPr lang="en-US" sz="2400" dirty="0" err="1">
                <a:solidFill>
                  <a:srgbClr val="FF0000"/>
                </a:solidFill>
              </a:rPr>
              <a:t>i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 and rearrange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6EAA5961-73FD-4100-808F-D66E004D2B3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3350" y="4692821"/>
                <a:ext cx="11925300" cy="11155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6EAA5961-73FD-4100-808F-D66E004D2B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50" y="4692821"/>
                <a:ext cx="11925300" cy="111558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631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62CABC5-0AF2-450C-AB5A-A7D1DA054C86}"/>
              </a:ext>
            </a:extLst>
          </p:cNvPr>
          <p:cNvGrpSpPr/>
          <p:nvPr/>
        </p:nvGrpSpPr>
        <p:grpSpPr>
          <a:xfrm>
            <a:off x="1596585" y="1352373"/>
            <a:ext cx="8323366" cy="2996140"/>
            <a:chOff x="1621613" y="1926792"/>
            <a:chExt cx="8323366" cy="2996140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9021109" y="3141725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>
              <a:cxnSpLocks/>
            </p:cNvCxnSpPr>
            <p:nvPr/>
          </p:nvCxnSpPr>
          <p:spPr>
            <a:xfrm>
              <a:off x="7433942" y="2318714"/>
              <a:ext cx="1775379" cy="1084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5106358" y="452189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4508291"/>
              <a:ext cx="68045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3349585" y="2551687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927972" y="4794664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265275" y="3567488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3955842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48062" y="2566435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>
              <a:cxnSpLocks/>
            </p:cNvCxnSpPr>
            <p:nvPr/>
          </p:nvCxnSpPr>
          <p:spPr>
            <a:xfrm>
              <a:off x="9229519" y="3800954"/>
              <a:ext cx="0" cy="7113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3807028" y="3617199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132974" y="4068944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  <a:blipFill>
                  <a:blip r:embed="rId7"/>
                  <a:stretch>
                    <a:fillRect r="-1587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802329" y="3676387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1616" y="433893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6584780" y="3496742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/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2BDF66C1-E56B-4CCD-BA1E-638C0D6895A1}"/>
                </a:ext>
              </a:extLst>
            </p:cNvPr>
            <p:cNvGrpSpPr/>
            <p:nvPr/>
          </p:nvGrpSpPr>
          <p:grpSpPr>
            <a:xfrm rot="16200000">
              <a:off x="5633116" y="2935969"/>
              <a:ext cx="660991" cy="298206"/>
              <a:chOff x="9391502" y="3838294"/>
              <a:chExt cx="660991" cy="298206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57DBA5-5FA0-4B0B-B805-74FE26363892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DC196F0B-EBE2-40FB-AB56-C96F27B239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569D55B5-4618-458D-AA10-18FF57BEAB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2023DD81-745E-4BE9-9BA3-7270E2FD62A0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8197ACC-5446-452C-ACB9-EF1F0179F4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DF1DFD3D-F58F-4230-8A82-0A2D74133C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5436FA56-68EF-48E6-B4BA-9BCC45DF90B9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2392AFF6-CE88-4438-9D12-C17E286EB3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9D8F94CC-2339-4C36-A7B9-F2BDAF39B1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4590FB52-6D89-4FA7-90B7-DF5B4A4AE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604465C9-3991-4567-86C9-F83726F6ECEA}"/>
                </a:ext>
              </a:extLst>
            </p:cNvPr>
            <p:cNvCxnSpPr>
              <a:cxnSpLocks/>
            </p:cNvCxnSpPr>
            <p:nvPr/>
          </p:nvCxnSpPr>
          <p:spPr>
            <a:xfrm>
              <a:off x="3664726" y="2547955"/>
              <a:ext cx="2291256" cy="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D7A0C9A0-825A-4290-9349-96D2D9D721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3611" y="3430319"/>
              <a:ext cx="0" cy="2404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4E2341E-1CAC-4596-A991-4BB0D62D98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4688" y="2525160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/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93C451F9-FA73-4810-8038-8E9AE446D4FD}"/>
                </a:ext>
              </a:extLst>
            </p:cNvPr>
            <p:cNvCxnSpPr>
              <a:cxnSpLocks/>
            </p:cNvCxnSpPr>
            <p:nvPr/>
          </p:nvCxnSpPr>
          <p:spPr>
            <a:xfrm>
              <a:off x="5971616" y="3509827"/>
              <a:ext cx="2216479" cy="286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C00C9F79-CA57-4F9A-8EBA-1B5B0DE09D50}"/>
                </a:ext>
              </a:extLst>
            </p:cNvPr>
            <p:cNvGrpSpPr/>
            <p:nvPr/>
          </p:nvGrpSpPr>
          <p:grpSpPr>
            <a:xfrm>
              <a:off x="6209131" y="1926792"/>
              <a:ext cx="1689784" cy="1867012"/>
              <a:chOff x="8087432" y="3362823"/>
              <a:chExt cx="1689784" cy="1867012"/>
            </a:xfrm>
          </p:grpSpPr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3D84352D-FC8A-4F83-A1E5-FD274ADFEF3F}"/>
                  </a:ext>
                </a:extLst>
              </p:cNvPr>
              <p:cNvGrpSpPr/>
              <p:nvPr/>
            </p:nvGrpSpPr>
            <p:grpSpPr>
              <a:xfrm>
                <a:off x="9012362" y="3769820"/>
                <a:ext cx="589935" cy="1179896"/>
                <a:chOff x="4998523" y="3778920"/>
                <a:chExt cx="589935" cy="1179896"/>
              </a:xfrm>
            </p:grpSpPr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253C9A16-A6C7-4828-9ABB-E8A23671352A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grpSp>
                <p:nvGrpSpPr>
                  <p:cNvPr id="220" name="Group 219">
                    <a:extLst>
                      <a:ext uri="{FF2B5EF4-FFF2-40B4-BE49-F238E27FC236}">
                        <a16:creationId xmlns:a16="http://schemas.microsoft.com/office/drawing/2014/main" id="{8336E829-9600-4E51-A4F3-0F0DC31927A5}"/>
                      </a:ext>
                    </a:extLst>
                  </p:cNvPr>
                  <p:cNvGrpSpPr/>
                  <p:nvPr/>
                </p:nvGrpSpPr>
                <p:grpSpPr>
                  <a:xfrm>
                    <a:off x="4998523" y="3910048"/>
                    <a:ext cx="589935" cy="1048768"/>
                    <a:chOff x="4998523" y="3910048"/>
                    <a:chExt cx="589935" cy="1048768"/>
                  </a:xfrm>
                </p:grpSpPr>
                <p:sp>
                  <p:nvSpPr>
                    <p:cNvPr id="225" name="Diamond 224">
                      <a:extLst>
                        <a:ext uri="{FF2B5EF4-FFF2-40B4-BE49-F238E27FC236}">
                          <a16:creationId xmlns:a16="http://schemas.microsoft.com/office/drawing/2014/main" id="{CEC542CB-471C-45DA-8F97-769038CCE3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26" name="Straight Connector 225">
                      <a:extLst>
                        <a:ext uri="{FF2B5EF4-FFF2-40B4-BE49-F238E27FC236}">
                          <a16:creationId xmlns:a16="http://schemas.microsoft.com/office/drawing/2014/main" id="{8DE0D3D6-EAAF-4165-8D5D-0025C6351E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24228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21" name="Straight Arrow Connector 220">
                    <a:extLst>
                      <a:ext uri="{FF2B5EF4-FFF2-40B4-BE49-F238E27FC236}">
                        <a16:creationId xmlns:a16="http://schemas.microsoft.com/office/drawing/2014/main" id="{91F62361-A6BD-4B09-B83A-D9BA037E4B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B8890DBC-0A1A-4B08-9240-EBCF2F9553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3778920"/>
                  <a:ext cx="0" cy="13112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6B2C7F55-D287-4A2E-8AF7-E72921CCFE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87432" y="4293530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2" name="Content Placeholder 2">
                <a:extLst>
                  <a:ext uri="{FF2B5EF4-FFF2-40B4-BE49-F238E27FC236}">
                    <a16:creationId xmlns:a16="http://schemas.microsoft.com/office/drawing/2014/main" id="{9B07E943-F84F-400B-9F10-C39DD26F24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52782" y="3926711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>
                    <a:solidFill>
                      <a:srgbClr val="FF0000"/>
                    </a:solidFill>
                  </a:rPr>
                  <a:t>β</a:t>
                </a:r>
                <a:r>
                  <a:rPr lang="en-US" sz="2000" dirty="0">
                    <a:solidFill>
                      <a:srgbClr val="FF0000"/>
                    </a:solidFill>
                  </a:rPr>
                  <a:t>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4" name="Content Placeholder 2">
                <a:extLst>
                  <a:ext uri="{FF2B5EF4-FFF2-40B4-BE49-F238E27FC236}">
                    <a16:creationId xmlns:a16="http://schemas.microsoft.com/office/drawing/2014/main" id="{CA01CDB0-7F0B-4211-AF7C-EDCE5CEA02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03329" y="4968719"/>
                <a:ext cx="773887" cy="2611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emitter</a:t>
                </a:r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15763148-BEA8-4301-B238-600D2C7FDF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87737" y="3362823"/>
                <a:ext cx="814560" cy="287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collector</a:t>
                </a:r>
              </a:p>
            </p:txBody>
          </p: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1C7002F6-C5C3-47E2-9F77-FEB3B48A964C}"/>
                </a:ext>
              </a:extLst>
            </p:cNvPr>
            <p:cNvGrpSpPr/>
            <p:nvPr/>
          </p:nvGrpSpPr>
          <p:grpSpPr>
            <a:xfrm>
              <a:off x="8037318" y="2341574"/>
              <a:ext cx="297702" cy="1164144"/>
              <a:chOff x="4597761" y="3653441"/>
              <a:chExt cx="297702" cy="1131808"/>
            </a:xfrm>
          </p:grpSpPr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78A692D3-19B2-4D2D-A22C-B45C7AD27E0F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183" name="Group 182">
                  <a:extLst>
                    <a:ext uri="{FF2B5EF4-FFF2-40B4-BE49-F238E27FC236}">
                      <a16:creationId xmlns:a16="http://schemas.microsoft.com/office/drawing/2014/main" id="{41205703-FD21-4E61-A147-E376B5B73656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806583B3-AF01-4420-B5DD-A5E2ED2D40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4F1AD703-A026-48F2-83B0-61891F2BCC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BCB1AC54-9639-46CB-866D-7FA923CBB69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8D31D0A4-E4BD-4326-BFE6-C956BAAC60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1E89FC81-8C36-4B82-92F2-23D0394E5A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64A7943A-8B47-4AB8-902A-D105F96685C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D4993558-CF45-401B-8F2A-B94717988F6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56FF855A-7463-495B-9FEE-FDC2FE3265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1C95FAA3-5EAA-4818-97F7-6DAEA35BB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BD82A14E-711A-45B3-804E-7DF1826560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8" y="3653441"/>
                <a:ext cx="7099" cy="143944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14035942-22A1-47D2-A888-5E985C8B12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4" name="Content Placeholder 2">
              <a:extLst>
                <a:ext uri="{FF2B5EF4-FFF2-40B4-BE49-F238E27FC236}">
                  <a16:creationId xmlns:a16="http://schemas.microsoft.com/office/drawing/2014/main" id="{84BC013C-8D9F-40A5-B2C7-98222206E774}"/>
                </a:ext>
              </a:extLst>
            </p:cNvPr>
            <p:cNvSpPr txBox="1">
              <a:spLocks/>
            </p:cNvSpPr>
            <p:nvPr/>
          </p:nvSpPr>
          <p:spPr>
            <a:xfrm>
              <a:off x="8358154" y="2717275"/>
              <a:ext cx="562199" cy="4168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29" name="Content Placeholder 2">
              <a:extLst>
                <a:ext uri="{FF2B5EF4-FFF2-40B4-BE49-F238E27FC236}">
                  <a16:creationId xmlns:a16="http://schemas.microsoft.com/office/drawing/2014/main" id="{451DEF2C-3735-433C-B659-A6D5991558CB}"/>
                </a:ext>
              </a:extLst>
            </p:cNvPr>
            <p:cNvSpPr txBox="1">
              <a:spLocks/>
            </p:cNvSpPr>
            <p:nvPr/>
          </p:nvSpPr>
          <p:spPr>
            <a:xfrm>
              <a:off x="5122546" y="2138425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base</a:t>
              </a:r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CC36F4C7-966A-45BF-A63A-41DAF397406B}"/>
                </a:ext>
              </a:extLst>
            </p:cNvPr>
            <p:cNvCxnSpPr>
              <a:cxnSpLocks/>
            </p:cNvCxnSpPr>
            <p:nvPr/>
          </p:nvCxnSpPr>
          <p:spPr>
            <a:xfrm>
              <a:off x="6193021" y="2852870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5D8A5091-4247-4FBC-ADF3-AA4032CC5481}"/>
                </a:ext>
              </a:extLst>
            </p:cNvPr>
            <p:cNvCxnSpPr>
              <a:cxnSpLocks/>
            </p:cNvCxnSpPr>
            <p:nvPr/>
          </p:nvCxnSpPr>
          <p:spPr>
            <a:xfrm>
              <a:off x="4112976" y="2525160"/>
              <a:ext cx="4041" cy="935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A93E915B-C451-4D0A-BDE6-977BCC0EA0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182211" y="2303697"/>
              <a:ext cx="12549" cy="8575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B91307E1-F036-466B-9A05-14CB8BB6A873}"/>
                </a:ext>
              </a:extLst>
            </p:cNvPr>
            <p:cNvGrpSpPr/>
            <p:nvPr/>
          </p:nvGrpSpPr>
          <p:grpSpPr>
            <a:xfrm rot="10800000">
              <a:off x="2694091" y="2399839"/>
              <a:ext cx="660991" cy="298206"/>
              <a:chOff x="9391502" y="3838294"/>
              <a:chExt cx="660991" cy="298206"/>
            </a:xfrm>
          </p:grpSpPr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EBE82F12-03B4-4304-8756-D1BD9188673F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8698DACB-98C9-4101-B64D-DB243D5D53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DD85FDD-E2EC-4DF0-92CE-2449608873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94C54D4B-667D-451D-BF64-D0EA5F7BEEC2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8CE60991-EDC0-423F-90F7-65B58B7658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5AD0691-F34F-4872-9868-E0B1E7E262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AABDF8A4-7E04-4746-8433-07CE0A6F178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D29B3CED-210E-404E-BB26-1ECA17B6DD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73CAA31C-779F-416B-828C-55004CF046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8282935C-25A1-4ECC-AF00-62C9C0E3831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D3547F81-3C44-4DCC-A83E-C0FA8B9D2EEC}"/>
                </a:ext>
              </a:extLst>
            </p:cNvPr>
            <p:cNvCxnSpPr>
              <a:cxnSpLocks/>
            </p:cNvCxnSpPr>
            <p:nvPr/>
          </p:nvCxnSpPr>
          <p:spPr>
            <a:xfrm>
              <a:off x="2448155" y="2573489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/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52B2CB28-4BF9-43AD-86F5-DF52DBF8F9A0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3633297" y="2423988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12EFA160-D25A-4B6F-9DDD-C7618D8D9EB5}"/>
                </a:ext>
              </a:extLst>
            </p:cNvPr>
            <p:cNvSpPr/>
            <p:nvPr/>
          </p:nvSpPr>
          <p:spPr>
            <a:xfrm>
              <a:off x="4409801" y="2712299"/>
              <a:ext cx="1135284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ln>
              <a:solidFill>
                <a:srgbClr val="7030A0"/>
              </a:solidFill>
              <a:tailEnd type="stealt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46EC143-8552-4698-8287-0B384201E441}"/>
                </a:ext>
              </a:extLst>
            </p:cNvPr>
            <p:cNvSpPr/>
            <p:nvPr/>
          </p:nvSpPr>
          <p:spPr>
            <a:xfrm>
              <a:off x="2721247" y="2833073"/>
              <a:ext cx="1253421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/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  <a:blipFill>
                  <a:blip r:embed="rId13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F1169510-9248-4990-BDD4-13CC3C34983A}"/>
                </a:ext>
              </a:extLst>
            </p:cNvPr>
            <p:cNvSpPr/>
            <p:nvPr/>
          </p:nvSpPr>
          <p:spPr>
            <a:xfrm>
              <a:off x="7698379" y="2364787"/>
              <a:ext cx="316849" cy="1056464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/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/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5A1DA06-F4A4-4A71-8E56-E08C5C8136CF}"/>
                </a:ext>
              </a:extLst>
            </p:cNvPr>
            <p:cNvSpPr/>
            <p:nvPr/>
          </p:nvSpPr>
          <p:spPr>
            <a:xfrm>
              <a:off x="6640773" y="2436194"/>
              <a:ext cx="2412712" cy="2003052"/>
            </a:xfrm>
            <a:custGeom>
              <a:avLst/>
              <a:gdLst>
                <a:gd name="connsiteX0" fmla="*/ 867851 w 2412712"/>
                <a:gd name="connsiteY0" fmla="*/ 1988237 h 1999267"/>
                <a:gd name="connsiteX1" fmla="*/ 452214 w 2412712"/>
                <a:gd name="connsiteY1" fmla="*/ 1996550 h 1999267"/>
                <a:gd name="connsiteX2" fmla="*/ 128018 w 2412712"/>
                <a:gd name="connsiteY2" fmla="*/ 1946674 h 1999267"/>
                <a:gd name="connsiteX3" fmla="*/ 19953 w 2412712"/>
                <a:gd name="connsiteY3" fmla="*/ 1722230 h 1999267"/>
                <a:gd name="connsiteX4" fmla="*/ 11640 w 2412712"/>
                <a:gd name="connsiteY4" fmla="*/ 1531037 h 1999267"/>
                <a:gd name="connsiteX5" fmla="*/ 144643 w 2412712"/>
                <a:gd name="connsiteY5" fmla="*/ 1381408 h 1999267"/>
                <a:gd name="connsiteX6" fmla="*/ 468840 w 2412712"/>
                <a:gd name="connsiteY6" fmla="*/ 1339845 h 1999267"/>
                <a:gd name="connsiteX7" fmla="*/ 1325051 w 2412712"/>
                <a:gd name="connsiteY7" fmla="*/ 1323219 h 1999267"/>
                <a:gd name="connsiteX8" fmla="*/ 1599371 w 2412712"/>
                <a:gd name="connsiteY8" fmla="*/ 1306594 h 1999267"/>
                <a:gd name="connsiteX9" fmla="*/ 1890316 w 2412712"/>
                <a:gd name="connsiteY9" fmla="*/ 1107088 h 1999267"/>
                <a:gd name="connsiteX10" fmla="*/ 1990069 w 2412712"/>
                <a:gd name="connsiteY10" fmla="*/ 741328 h 1999267"/>
                <a:gd name="connsiteX11" fmla="*/ 2015007 w 2412712"/>
                <a:gd name="connsiteY11" fmla="*/ 192688 h 1999267"/>
                <a:gd name="connsiteX12" fmla="*/ 2039945 w 2412712"/>
                <a:gd name="connsiteY12" fmla="*/ 67997 h 1999267"/>
                <a:gd name="connsiteX13" fmla="*/ 2114760 w 2412712"/>
                <a:gd name="connsiteY13" fmla="*/ 43059 h 1999267"/>
                <a:gd name="connsiteX14" fmla="*/ 2206200 w 2412712"/>
                <a:gd name="connsiteY14" fmla="*/ 1496 h 1999267"/>
                <a:gd name="connsiteX15" fmla="*/ 2405705 w 2412712"/>
                <a:gd name="connsiteY15" fmla="*/ 101248 h 1999267"/>
                <a:gd name="connsiteX16" fmla="*/ 2364142 w 2412712"/>
                <a:gd name="connsiteY16" fmla="*/ 450383 h 1999267"/>
                <a:gd name="connsiteX17" fmla="*/ 2330891 w 2412712"/>
                <a:gd name="connsiteY17" fmla="*/ 1057212 h 1999267"/>
                <a:gd name="connsiteX18" fmla="*/ 2330891 w 2412712"/>
                <a:gd name="connsiteY18" fmla="*/ 1489474 h 1999267"/>
                <a:gd name="connsiteX19" fmla="*/ 2339203 w 2412712"/>
                <a:gd name="connsiteY19" fmla="*/ 1738856 h 1999267"/>
                <a:gd name="connsiteX20" fmla="*/ 2281014 w 2412712"/>
                <a:gd name="connsiteY20" fmla="*/ 1913423 h 1999267"/>
                <a:gd name="connsiteX21" fmla="*/ 1981756 w 2412712"/>
                <a:gd name="connsiteY21" fmla="*/ 1988237 h 1999267"/>
                <a:gd name="connsiteX22" fmla="*/ 1142171 w 2412712"/>
                <a:gd name="connsiteY22" fmla="*/ 1988237 h 1999267"/>
                <a:gd name="connsiteX0" fmla="*/ 867851 w 2412712"/>
                <a:gd name="connsiteY0" fmla="*/ 1992022 h 2003052"/>
                <a:gd name="connsiteX1" fmla="*/ 452214 w 2412712"/>
                <a:gd name="connsiteY1" fmla="*/ 2000335 h 2003052"/>
                <a:gd name="connsiteX2" fmla="*/ 128018 w 2412712"/>
                <a:gd name="connsiteY2" fmla="*/ 1950459 h 2003052"/>
                <a:gd name="connsiteX3" fmla="*/ 19953 w 2412712"/>
                <a:gd name="connsiteY3" fmla="*/ 1726015 h 2003052"/>
                <a:gd name="connsiteX4" fmla="*/ 11640 w 2412712"/>
                <a:gd name="connsiteY4" fmla="*/ 1534822 h 2003052"/>
                <a:gd name="connsiteX5" fmla="*/ 144643 w 2412712"/>
                <a:gd name="connsiteY5" fmla="*/ 1385193 h 2003052"/>
                <a:gd name="connsiteX6" fmla="*/ 468840 w 2412712"/>
                <a:gd name="connsiteY6" fmla="*/ 1343630 h 2003052"/>
                <a:gd name="connsiteX7" fmla="*/ 1325051 w 2412712"/>
                <a:gd name="connsiteY7" fmla="*/ 1327004 h 2003052"/>
                <a:gd name="connsiteX8" fmla="*/ 1599371 w 2412712"/>
                <a:gd name="connsiteY8" fmla="*/ 1310379 h 2003052"/>
                <a:gd name="connsiteX9" fmla="*/ 1890316 w 2412712"/>
                <a:gd name="connsiteY9" fmla="*/ 1110873 h 2003052"/>
                <a:gd name="connsiteX10" fmla="*/ 1990069 w 2412712"/>
                <a:gd name="connsiteY10" fmla="*/ 745113 h 2003052"/>
                <a:gd name="connsiteX11" fmla="*/ 2015007 w 2412712"/>
                <a:gd name="connsiteY11" fmla="*/ 196473 h 2003052"/>
                <a:gd name="connsiteX12" fmla="*/ 2039945 w 2412712"/>
                <a:gd name="connsiteY12" fmla="*/ 71782 h 2003052"/>
                <a:gd name="connsiteX13" fmla="*/ 2098576 w 2412712"/>
                <a:gd name="connsiteY13" fmla="*/ 19871 h 2003052"/>
                <a:gd name="connsiteX14" fmla="*/ 2206200 w 2412712"/>
                <a:gd name="connsiteY14" fmla="*/ 5281 h 2003052"/>
                <a:gd name="connsiteX15" fmla="*/ 2405705 w 2412712"/>
                <a:gd name="connsiteY15" fmla="*/ 105033 h 2003052"/>
                <a:gd name="connsiteX16" fmla="*/ 2364142 w 2412712"/>
                <a:gd name="connsiteY16" fmla="*/ 454168 h 2003052"/>
                <a:gd name="connsiteX17" fmla="*/ 2330891 w 2412712"/>
                <a:gd name="connsiteY17" fmla="*/ 1060997 h 2003052"/>
                <a:gd name="connsiteX18" fmla="*/ 2330891 w 2412712"/>
                <a:gd name="connsiteY18" fmla="*/ 1493259 h 2003052"/>
                <a:gd name="connsiteX19" fmla="*/ 2339203 w 2412712"/>
                <a:gd name="connsiteY19" fmla="*/ 1742641 h 2003052"/>
                <a:gd name="connsiteX20" fmla="*/ 2281014 w 2412712"/>
                <a:gd name="connsiteY20" fmla="*/ 1917208 h 2003052"/>
                <a:gd name="connsiteX21" fmla="*/ 1981756 w 2412712"/>
                <a:gd name="connsiteY21" fmla="*/ 1992022 h 2003052"/>
                <a:gd name="connsiteX22" fmla="*/ 1142171 w 2412712"/>
                <a:gd name="connsiteY22" fmla="*/ 1992022 h 2003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12712" h="2003052">
                  <a:moveTo>
                    <a:pt x="867851" y="1992022"/>
                  </a:moveTo>
                  <a:cubicBezTo>
                    <a:pt x="721685" y="1999642"/>
                    <a:pt x="575519" y="2007262"/>
                    <a:pt x="452214" y="2000335"/>
                  </a:cubicBezTo>
                  <a:cubicBezTo>
                    <a:pt x="328909" y="1993408"/>
                    <a:pt x="200061" y="1996179"/>
                    <a:pt x="128018" y="1950459"/>
                  </a:cubicBezTo>
                  <a:cubicBezTo>
                    <a:pt x="55974" y="1904739"/>
                    <a:pt x="39349" y="1795288"/>
                    <a:pt x="19953" y="1726015"/>
                  </a:cubicBezTo>
                  <a:cubicBezTo>
                    <a:pt x="557" y="1656742"/>
                    <a:pt x="-9142" y="1591626"/>
                    <a:pt x="11640" y="1534822"/>
                  </a:cubicBezTo>
                  <a:cubicBezTo>
                    <a:pt x="32422" y="1478018"/>
                    <a:pt x="68443" y="1417058"/>
                    <a:pt x="144643" y="1385193"/>
                  </a:cubicBezTo>
                  <a:cubicBezTo>
                    <a:pt x="220843" y="1353328"/>
                    <a:pt x="272105" y="1353328"/>
                    <a:pt x="468840" y="1343630"/>
                  </a:cubicBezTo>
                  <a:cubicBezTo>
                    <a:pt x="665575" y="1333932"/>
                    <a:pt x="1136629" y="1332546"/>
                    <a:pt x="1325051" y="1327004"/>
                  </a:cubicBezTo>
                  <a:cubicBezTo>
                    <a:pt x="1513473" y="1321462"/>
                    <a:pt x="1505160" y="1346401"/>
                    <a:pt x="1599371" y="1310379"/>
                  </a:cubicBezTo>
                  <a:cubicBezTo>
                    <a:pt x="1693582" y="1274357"/>
                    <a:pt x="1825200" y="1205084"/>
                    <a:pt x="1890316" y="1110873"/>
                  </a:cubicBezTo>
                  <a:cubicBezTo>
                    <a:pt x="1955432" y="1016662"/>
                    <a:pt x="1969287" y="897513"/>
                    <a:pt x="1990069" y="745113"/>
                  </a:cubicBezTo>
                  <a:cubicBezTo>
                    <a:pt x="2010851" y="592713"/>
                    <a:pt x="2006694" y="308695"/>
                    <a:pt x="2015007" y="196473"/>
                  </a:cubicBezTo>
                  <a:cubicBezTo>
                    <a:pt x="2023320" y="84251"/>
                    <a:pt x="2026017" y="101216"/>
                    <a:pt x="2039945" y="71782"/>
                  </a:cubicBezTo>
                  <a:cubicBezTo>
                    <a:pt x="2053873" y="42348"/>
                    <a:pt x="2070867" y="30954"/>
                    <a:pt x="2098576" y="19871"/>
                  </a:cubicBezTo>
                  <a:cubicBezTo>
                    <a:pt x="2126285" y="8787"/>
                    <a:pt x="2155012" y="-8913"/>
                    <a:pt x="2206200" y="5281"/>
                  </a:cubicBezTo>
                  <a:cubicBezTo>
                    <a:pt x="2257388" y="19475"/>
                    <a:pt x="2379381" y="30218"/>
                    <a:pt x="2405705" y="105033"/>
                  </a:cubicBezTo>
                  <a:cubicBezTo>
                    <a:pt x="2432029" y="179847"/>
                    <a:pt x="2376611" y="294841"/>
                    <a:pt x="2364142" y="454168"/>
                  </a:cubicBezTo>
                  <a:cubicBezTo>
                    <a:pt x="2351673" y="613495"/>
                    <a:pt x="2336433" y="887815"/>
                    <a:pt x="2330891" y="1060997"/>
                  </a:cubicBezTo>
                  <a:cubicBezTo>
                    <a:pt x="2325349" y="1234179"/>
                    <a:pt x="2329506" y="1379652"/>
                    <a:pt x="2330891" y="1493259"/>
                  </a:cubicBezTo>
                  <a:cubicBezTo>
                    <a:pt x="2332276" y="1606866"/>
                    <a:pt x="2347516" y="1671983"/>
                    <a:pt x="2339203" y="1742641"/>
                  </a:cubicBezTo>
                  <a:cubicBezTo>
                    <a:pt x="2330890" y="1813299"/>
                    <a:pt x="2340588" y="1875645"/>
                    <a:pt x="2281014" y="1917208"/>
                  </a:cubicBezTo>
                  <a:cubicBezTo>
                    <a:pt x="2221440" y="1958771"/>
                    <a:pt x="2171563" y="1979553"/>
                    <a:pt x="1981756" y="1992022"/>
                  </a:cubicBezTo>
                  <a:cubicBezTo>
                    <a:pt x="1791949" y="2004491"/>
                    <a:pt x="1467060" y="1998256"/>
                    <a:pt x="1142171" y="1992022"/>
                  </a:cubicBezTo>
                </a:path>
              </a:pathLst>
            </a:custGeom>
            <a:ln>
              <a:solidFill>
                <a:srgbClr val="FF5D5D"/>
              </a:solidFill>
              <a:tailEnd type="stealt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/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  <a:blipFill>
                  <a:blip r:embed="rId16"/>
                  <a:stretch>
                    <a:fillRect r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14D63D75-F6E6-496D-8854-ABD53DF779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9059" y="4156011"/>
                <a:ext cx="3697962" cy="1086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14D63D75-F6E6-496D-8854-ABD53DF779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9059" y="4156011"/>
                <a:ext cx="3697962" cy="108634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3" name="Content Placeholder 2">
            <a:extLst>
              <a:ext uri="{FF2B5EF4-FFF2-40B4-BE49-F238E27FC236}">
                <a16:creationId xmlns:a16="http://schemas.microsoft.com/office/drawing/2014/main" id="{728D16F4-A9D7-4819-B7DD-B7D058949747}"/>
              </a:ext>
            </a:extLst>
          </p:cNvPr>
          <p:cNvSpPr txBox="1">
            <a:spLocks/>
          </p:cNvSpPr>
          <p:nvPr/>
        </p:nvSpPr>
        <p:spPr>
          <a:xfrm>
            <a:off x="633719" y="4264529"/>
            <a:ext cx="7954413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could now use substitution to solve for all of the currents</a:t>
            </a:r>
          </a:p>
        </p:txBody>
      </p:sp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FC5A160E-8267-4FC8-9544-2CA181C83F1A}"/>
              </a:ext>
            </a:extLst>
          </p:cNvPr>
          <p:cNvSpPr txBox="1">
            <a:spLocks/>
          </p:cNvSpPr>
          <p:nvPr/>
        </p:nvSpPr>
        <p:spPr>
          <a:xfrm>
            <a:off x="658944" y="4937796"/>
            <a:ext cx="7954413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What we really want to determine is the output voltage</a:t>
            </a:r>
          </a:p>
        </p:txBody>
      </p:sp>
      <p:sp>
        <p:nvSpPr>
          <p:cNvPr id="202" name="Content Placeholder 2">
            <a:extLst>
              <a:ext uri="{FF2B5EF4-FFF2-40B4-BE49-F238E27FC236}">
                <a16:creationId xmlns:a16="http://schemas.microsoft.com/office/drawing/2014/main" id="{1AB85AC7-CFC4-4081-A5C0-E479C912E637}"/>
              </a:ext>
            </a:extLst>
          </p:cNvPr>
          <p:cNvSpPr txBox="1">
            <a:spLocks/>
          </p:cNvSpPr>
          <p:nvPr/>
        </p:nvSpPr>
        <p:spPr>
          <a:xfrm>
            <a:off x="719167" y="5574813"/>
            <a:ext cx="2118804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dirty="0">
                <a:solidFill>
                  <a:srgbClr val="0070C0"/>
                </a:solidFill>
              </a:rPr>
              <a:t> = i</a:t>
            </a:r>
            <a:r>
              <a:rPr lang="en-US" sz="2400" baseline="-25000" dirty="0">
                <a:solidFill>
                  <a:srgbClr val="0070C0"/>
                </a:solidFill>
              </a:rPr>
              <a:t>4 </a:t>
            </a:r>
            <a:r>
              <a:rPr lang="en-US" sz="2400" dirty="0" err="1">
                <a:solidFill>
                  <a:srgbClr val="0070C0"/>
                </a:solidFill>
              </a:rPr>
              <a:t>R</a:t>
            </a:r>
            <a:r>
              <a:rPr lang="en-US" sz="2400" baseline="-25000" dirty="0" err="1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207" name="Content Placeholder 2">
            <a:extLst>
              <a:ext uri="{FF2B5EF4-FFF2-40B4-BE49-F238E27FC236}">
                <a16:creationId xmlns:a16="http://schemas.microsoft.com/office/drawing/2014/main" id="{3A2A5328-4315-4DD8-98DA-0DC26E2AB3D6}"/>
              </a:ext>
            </a:extLst>
          </p:cNvPr>
          <p:cNvSpPr txBox="1">
            <a:spLocks/>
          </p:cNvSpPr>
          <p:nvPr/>
        </p:nvSpPr>
        <p:spPr>
          <a:xfrm>
            <a:off x="9404504" y="3642819"/>
            <a:ext cx="1947229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From before: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F3CE8522-809C-4F97-99DB-B32915E3EDB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63067" y="5088242"/>
                <a:ext cx="3697962" cy="1086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F3CE8522-809C-4F97-99DB-B32915E3E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3067" y="5088242"/>
                <a:ext cx="3697962" cy="108634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310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" grpId="0"/>
      <p:bldP spid="213" grpId="0"/>
      <p:bldP spid="145" grpId="0"/>
      <p:bldP spid="202" grpId="0"/>
      <p:bldP spid="207" grpId="0"/>
      <p:bldP spid="2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472540"/>
            <a:ext cx="10311158" cy="514859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DC Biasing</a:t>
            </a:r>
          </a:p>
          <a:p>
            <a:pPr marL="914400" algn="l"/>
            <a:r>
              <a:rPr lang="en-US" dirty="0"/>
              <a:t>Small Signal Analysis</a:t>
            </a:r>
          </a:p>
          <a:p>
            <a:pPr marL="1828800" algn="l"/>
            <a:r>
              <a:rPr lang="en-US" dirty="0"/>
              <a:t>Small Signal Model</a:t>
            </a:r>
          </a:p>
          <a:p>
            <a:pPr marL="18288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Common Base Amplifier Circuits</a:t>
            </a:r>
          </a:p>
          <a:p>
            <a:pPr marL="1828800" algn="l"/>
            <a:r>
              <a:rPr lang="en-US" dirty="0"/>
              <a:t>Common Collector Amplifier Circuits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33171" y="4307201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F3CE8522-809C-4F97-99DB-B32915E3EDB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90967" y="1481442"/>
                <a:ext cx="3697962" cy="1086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F3CE8522-809C-4F97-99DB-B32915E3E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0967" y="1481442"/>
                <a:ext cx="3697962" cy="10863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6" name="Content Placeholder 2">
                <a:extLst>
                  <a:ext uri="{FF2B5EF4-FFF2-40B4-BE49-F238E27FC236}">
                    <a16:creationId xmlns:a16="http://schemas.microsoft.com/office/drawing/2014/main" id="{2A0B73A6-D70A-4C8F-9AA4-B8F34B5391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6700" y="2567782"/>
                <a:ext cx="11925300" cy="11155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6" name="Content Placeholder 2">
                <a:extLst>
                  <a:ext uri="{FF2B5EF4-FFF2-40B4-BE49-F238E27FC236}">
                    <a16:creationId xmlns:a16="http://schemas.microsoft.com/office/drawing/2014/main" id="{2A0B73A6-D70A-4C8F-9AA4-B8F34B5391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" y="2567782"/>
                <a:ext cx="11925300" cy="11155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Content Placeholder 2">
                <a:extLst>
                  <a:ext uri="{FF2B5EF4-FFF2-40B4-BE49-F238E27FC236}">
                    <a16:creationId xmlns:a16="http://schemas.microsoft.com/office/drawing/2014/main" id="{BFA0233E-986D-49E9-A1EB-6152AF3C16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4262742"/>
                <a:ext cx="12192000" cy="13125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19" name="Content Placeholder 2">
                <a:extLst>
                  <a:ext uri="{FF2B5EF4-FFF2-40B4-BE49-F238E27FC236}">
                    <a16:creationId xmlns:a16="http://schemas.microsoft.com/office/drawing/2014/main" id="{BFA0233E-986D-49E9-A1EB-6152AF3C16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262742"/>
                <a:ext cx="12192000" cy="13125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267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" grpId="0"/>
      <p:bldP spid="2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F3CE8522-809C-4F97-99DB-B32915E3EDB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99167" y="1584726"/>
                <a:ext cx="3697962" cy="1086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F3CE8522-809C-4F97-99DB-B32915E3E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9167" y="1584726"/>
                <a:ext cx="3697962" cy="10863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Content Placeholder 2">
                <a:extLst>
                  <a:ext uri="{FF2B5EF4-FFF2-40B4-BE49-F238E27FC236}">
                    <a16:creationId xmlns:a16="http://schemas.microsoft.com/office/drawing/2014/main" id="{BFA0233E-986D-49E9-A1EB-6152AF3C16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3386835"/>
                <a:ext cx="12192000" cy="13125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19" name="Content Placeholder 2">
                <a:extLst>
                  <a:ext uri="{FF2B5EF4-FFF2-40B4-BE49-F238E27FC236}">
                    <a16:creationId xmlns:a16="http://schemas.microsoft.com/office/drawing/2014/main" id="{BFA0233E-986D-49E9-A1EB-6152AF3C16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386835"/>
                <a:ext cx="12192000" cy="13125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05F2AFA-C466-451D-A59F-27D2DE0C44FA}"/>
              </a:ext>
            </a:extLst>
          </p:cNvPr>
          <p:cNvSpPr txBox="1">
            <a:spLocks/>
          </p:cNvSpPr>
          <p:nvPr/>
        </p:nvSpPr>
        <p:spPr>
          <a:xfrm>
            <a:off x="3517901" y="1771372"/>
            <a:ext cx="2070100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Voltage gain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2D8ED15-1F22-43FA-BD97-8BA424F50767}"/>
              </a:ext>
            </a:extLst>
          </p:cNvPr>
          <p:cNvSpPr txBox="1">
            <a:spLocks/>
          </p:cNvSpPr>
          <p:nvPr/>
        </p:nvSpPr>
        <p:spPr>
          <a:xfrm>
            <a:off x="658944" y="4937796"/>
            <a:ext cx="7954413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can look at approximations for various conditions</a:t>
            </a:r>
          </a:p>
        </p:txBody>
      </p:sp>
    </p:spTree>
    <p:extLst>
      <p:ext uri="{BB962C8B-B14F-4D97-AF65-F5344CB8AC3E}">
        <p14:creationId xmlns:p14="http://schemas.microsoft.com/office/powerpoint/2010/main" val="3993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Content Placeholder 2">
                <a:extLst>
                  <a:ext uri="{FF2B5EF4-FFF2-40B4-BE49-F238E27FC236}">
                    <a16:creationId xmlns:a16="http://schemas.microsoft.com/office/drawing/2014/main" id="{BFA0233E-986D-49E9-A1EB-6152AF3C16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6966" y="2582782"/>
                <a:ext cx="12192000" cy="13125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9" name="Content Placeholder 2">
                <a:extLst>
                  <a:ext uri="{FF2B5EF4-FFF2-40B4-BE49-F238E27FC236}">
                    <a16:creationId xmlns:a16="http://schemas.microsoft.com/office/drawing/2014/main" id="{BFA0233E-986D-49E9-A1EB-6152AF3C16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966" y="2582782"/>
                <a:ext cx="12192000" cy="13125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2D8ED15-1F22-43FA-BD97-8BA424F50767}"/>
              </a:ext>
            </a:extLst>
          </p:cNvPr>
          <p:cNvSpPr txBox="1">
            <a:spLocks/>
          </p:cNvSpPr>
          <p:nvPr/>
        </p:nvSpPr>
        <p:spPr>
          <a:xfrm>
            <a:off x="3287844" y="1361146"/>
            <a:ext cx="7954413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What happens if the source resistance is very small?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B2B38E8-40C7-4129-B7A3-B26A5AAEF794}"/>
              </a:ext>
            </a:extLst>
          </p:cNvPr>
          <p:cNvCxnSpPr/>
          <p:nvPr/>
        </p:nvCxnSpPr>
        <p:spPr>
          <a:xfrm flipV="1">
            <a:off x="3086100" y="2972361"/>
            <a:ext cx="201744" cy="29210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ight Brace 4">
            <a:extLst>
              <a:ext uri="{FF2B5EF4-FFF2-40B4-BE49-F238E27FC236}">
                <a16:creationId xmlns:a16="http://schemas.microsoft.com/office/drawing/2014/main" id="{AF505021-06E3-4DFA-9419-19BB64A1852D}"/>
              </a:ext>
            </a:extLst>
          </p:cNvPr>
          <p:cNvSpPr/>
          <p:nvPr/>
        </p:nvSpPr>
        <p:spPr>
          <a:xfrm rot="5400000">
            <a:off x="3822700" y="2921731"/>
            <a:ext cx="292099" cy="176529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FFE1EB-9EA5-4A92-AE85-32989431AF6C}"/>
              </a:ext>
            </a:extLst>
          </p:cNvPr>
          <p:cNvSpPr txBox="1">
            <a:spLocks/>
          </p:cNvSpPr>
          <p:nvPr/>
        </p:nvSpPr>
        <p:spPr>
          <a:xfrm>
            <a:off x="3789571" y="4081013"/>
            <a:ext cx="655430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= 1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79C0F5D-6797-4C48-8D13-093043682B3E}"/>
              </a:ext>
            </a:extLst>
          </p:cNvPr>
          <p:cNvSpPr txBox="1">
            <a:spLocks/>
          </p:cNvSpPr>
          <p:nvPr/>
        </p:nvSpPr>
        <p:spPr>
          <a:xfrm>
            <a:off x="2817944" y="1873497"/>
            <a:ext cx="7954413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What happens if the output resistance is very large?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9ADD2F4-E94A-442C-B1BC-2AF8E3411A67}"/>
              </a:ext>
            </a:extLst>
          </p:cNvPr>
          <p:cNvCxnSpPr>
            <a:cxnSpLocks/>
          </p:cNvCxnSpPr>
          <p:nvPr/>
        </p:nvCxnSpPr>
        <p:spPr>
          <a:xfrm flipV="1">
            <a:off x="1334681" y="2527692"/>
            <a:ext cx="288556" cy="29210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F939024-775F-4F5B-BAED-32E0818B17BE}"/>
              </a:ext>
            </a:extLst>
          </p:cNvPr>
          <p:cNvCxnSpPr>
            <a:cxnSpLocks/>
          </p:cNvCxnSpPr>
          <p:nvPr/>
        </p:nvCxnSpPr>
        <p:spPr>
          <a:xfrm flipV="1">
            <a:off x="1106733" y="2972361"/>
            <a:ext cx="288556" cy="29210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AB79B82-35EA-45EF-AC9D-19AF17046B07}"/>
              </a:ext>
            </a:extLst>
          </p:cNvPr>
          <p:cNvCxnSpPr>
            <a:cxnSpLocks/>
          </p:cNvCxnSpPr>
          <p:nvPr/>
        </p:nvCxnSpPr>
        <p:spPr>
          <a:xfrm flipV="1">
            <a:off x="2364710" y="2972361"/>
            <a:ext cx="288556" cy="29210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Brace 15">
            <a:extLst>
              <a:ext uri="{FF2B5EF4-FFF2-40B4-BE49-F238E27FC236}">
                <a16:creationId xmlns:a16="http://schemas.microsoft.com/office/drawing/2014/main" id="{2D6A478E-BCD1-4DFC-8FD3-9F0877A8BAF0}"/>
              </a:ext>
            </a:extLst>
          </p:cNvPr>
          <p:cNvSpPr/>
          <p:nvPr/>
        </p:nvSpPr>
        <p:spPr>
          <a:xfrm rot="5400000">
            <a:off x="1728086" y="2625341"/>
            <a:ext cx="292099" cy="176529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17A3091-4D00-4240-80BF-A0D3E9DC3A54}"/>
              </a:ext>
            </a:extLst>
          </p:cNvPr>
          <p:cNvSpPr txBox="1">
            <a:spLocks/>
          </p:cNvSpPr>
          <p:nvPr/>
        </p:nvSpPr>
        <p:spPr>
          <a:xfrm>
            <a:off x="1538323" y="3729533"/>
            <a:ext cx="826387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= ‒ </a:t>
            </a:r>
            <a:r>
              <a:rPr lang="el-GR" sz="2400" dirty="0">
                <a:solidFill>
                  <a:srgbClr val="FF0000"/>
                </a:solidFill>
              </a:rPr>
              <a:t>β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D7DDF668-BF2D-4F27-B9F0-6C65CB7402C4}"/>
              </a:ext>
            </a:extLst>
          </p:cNvPr>
          <p:cNvSpPr/>
          <p:nvPr/>
        </p:nvSpPr>
        <p:spPr>
          <a:xfrm rot="5400000">
            <a:off x="8814243" y="2943329"/>
            <a:ext cx="292099" cy="176529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B977C94A-B1B1-4B06-8961-DA8A6CE1082F}"/>
              </a:ext>
            </a:extLst>
          </p:cNvPr>
          <p:cNvSpPr txBox="1">
            <a:spLocks/>
          </p:cNvSpPr>
          <p:nvPr/>
        </p:nvSpPr>
        <p:spPr>
          <a:xfrm>
            <a:off x="8624480" y="4047521"/>
            <a:ext cx="826387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= ‒ </a:t>
            </a:r>
            <a:r>
              <a:rPr lang="el-GR" sz="2400" dirty="0">
                <a:solidFill>
                  <a:srgbClr val="FF0000"/>
                </a:solidFill>
              </a:rPr>
              <a:t>β</a:t>
            </a:r>
            <a:endParaRPr 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BC5858D7-867A-4882-8ED7-87A82133712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3560" y="4751186"/>
                <a:ext cx="7683114" cy="10633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BC5858D7-867A-4882-8ED7-87A821337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560" y="4751186"/>
                <a:ext cx="7683114" cy="10633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C275A1-A42E-4385-8271-051DAF5F7B0A}"/>
              </a:ext>
            </a:extLst>
          </p:cNvPr>
          <p:cNvCxnSpPr>
            <a:cxnSpLocks/>
          </p:cNvCxnSpPr>
          <p:nvPr/>
        </p:nvCxnSpPr>
        <p:spPr>
          <a:xfrm flipV="1">
            <a:off x="1877119" y="5218754"/>
            <a:ext cx="1208981" cy="21013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0374C9-5BDF-4987-A2B6-78EFCCDA1EF1}"/>
              </a:ext>
            </a:extLst>
          </p:cNvPr>
          <p:cNvCxnSpPr>
            <a:cxnSpLocks/>
          </p:cNvCxnSpPr>
          <p:nvPr/>
        </p:nvCxnSpPr>
        <p:spPr>
          <a:xfrm flipV="1">
            <a:off x="6322549" y="5218754"/>
            <a:ext cx="1208981" cy="21013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F8F2B9E-298B-4BB1-B1C0-08360B97D61A}"/>
              </a:ext>
            </a:extLst>
          </p:cNvPr>
          <p:cNvSpPr txBox="1">
            <a:spLocks/>
          </p:cNvSpPr>
          <p:nvPr/>
        </p:nvSpPr>
        <p:spPr>
          <a:xfrm>
            <a:off x="670068" y="5949059"/>
            <a:ext cx="4181332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If 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 is very large and r</a:t>
            </a:r>
            <a:r>
              <a:rPr lang="el-GR" sz="2400" baseline="-25000" dirty="0">
                <a:solidFill>
                  <a:srgbClr val="0070C0"/>
                </a:solidFill>
              </a:rPr>
              <a:t>π</a:t>
            </a:r>
            <a:r>
              <a:rPr lang="en-US" sz="2400" dirty="0">
                <a:solidFill>
                  <a:srgbClr val="0070C0"/>
                </a:solidFill>
              </a:rPr>
              <a:t> is small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ontent Placeholder 2">
                <a:extLst>
                  <a:ext uri="{FF2B5EF4-FFF2-40B4-BE49-F238E27FC236}">
                    <a16:creationId xmlns:a16="http://schemas.microsoft.com/office/drawing/2014/main" id="{8F758951-9126-425E-B193-D34C8D705F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43789" y="4747498"/>
                <a:ext cx="2986549" cy="10633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5" name="Content Placeholder 2">
                <a:extLst>
                  <a:ext uri="{FF2B5EF4-FFF2-40B4-BE49-F238E27FC236}">
                    <a16:creationId xmlns:a16="http://schemas.microsoft.com/office/drawing/2014/main" id="{8F758951-9126-425E-B193-D34C8D705F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3789" y="4747498"/>
                <a:ext cx="2986549" cy="10633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9ABF8655-4741-4610-91D9-FDAA1FCA911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536329" y="4743810"/>
                <a:ext cx="1368102" cy="10633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9ABF8655-4741-4610-91D9-FDAA1FCA9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36329" y="4743810"/>
                <a:ext cx="1368102" cy="10633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522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 animBg="1"/>
      <p:bldP spid="10" grpId="0"/>
      <p:bldP spid="11" grpId="0"/>
      <p:bldP spid="16" grpId="0" animBg="1"/>
      <p:bldP spid="17" grpId="0"/>
      <p:bldP spid="18" grpId="0" animBg="1"/>
      <p:bldP spid="19" grpId="0"/>
      <p:bldP spid="20" grpId="0"/>
      <p:bldP spid="24" grpId="0"/>
      <p:bldP spid="25" grpId="0"/>
      <p:bldP spid="2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7CE53-6AD0-4B65-93A9-76BFDA1FC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09975-3EBC-4B85-A4EB-07A0BCC0E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1609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9F0C1-22C8-4E6C-BFF4-0F0A9E0AD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3CA75E1-E25C-49E5-8398-99DA5F6219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396089"/>
                <a:ext cx="10515600" cy="1144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/>
                  <a:t>A common emitter BJT has a collector current of 1 mA, a base current of 10 </a:t>
                </a:r>
                <a:r>
                  <a:rPr lang="el-GR" sz="2400" dirty="0"/>
                  <a:t>μ</a:t>
                </a:r>
                <a:r>
                  <a:rPr lang="en-US" sz="2400" dirty="0"/>
                  <a:t>A, a collector resistance of 1 k</a:t>
                </a:r>
                <a:r>
                  <a:rPr lang="el-G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baseline="-25000" dirty="0"/>
                  <a:t> </a:t>
                </a:r>
                <a:r>
                  <a:rPr lang="en-US" sz="2400" dirty="0"/>
                  <a:t>a negligible source resistance, an Early voltage of 100 V, and no emitter resistance.  What is the small signal gain of the amplifier? </a:t>
                </a:r>
                <a:endParaRPr lang="en-US" sz="2400" baseline="-250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3CA75E1-E25C-49E5-8398-99DA5F6219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396089"/>
                <a:ext cx="10515600" cy="1144865"/>
              </a:xfrm>
              <a:prstGeom prst="rect">
                <a:avLst/>
              </a:prstGeom>
              <a:blipFill>
                <a:blip r:embed="rId2"/>
                <a:stretch>
                  <a:fillRect l="-928" t="-7447" r="-1275" b="-6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B3DFAEE-8A82-4EE6-A4B4-C0305B5195F9}"/>
              </a:ext>
            </a:extLst>
          </p:cNvPr>
          <p:cNvSpPr txBox="1">
            <a:spLocks/>
          </p:cNvSpPr>
          <p:nvPr/>
        </p:nvSpPr>
        <p:spPr>
          <a:xfrm>
            <a:off x="711479" y="5233239"/>
            <a:ext cx="4241752" cy="58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r</a:t>
            </a:r>
            <a:r>
              <a:rPr lang="el-GR" sz="2000" baseline="-25000" dirty="0"/>
              <a:t>π</a:t>
            </a:r>
            <a:r>
              <a:rPr lang="en-US" sz="2000" dirty="0"/>
              <a:t> = V</a:t>
            </a:r>
            <a:r>
              <a:rPr lang="en-US" sz="2000" baseline="-25000" dirty="0"/>
              <a:t>T</a:t>
            </a:r>
            <a:r>
              <a:rPr lang="el-GR" sz="2000" baseline="-25000" dirty="0"/>
              <a:t> </a:t>
            </a:r>
            <a:r>
              <a:rPr lang="en-US" sz="2000" dirty="0"/>
              <a:t>/ I</a:t>
            </a:r>
            <a:r>
              <a:rPr lang="en-US" sz="2000" baseline="-25000" dirty="0"/>
              <a:t>BQ </a:t>
            </a:r>
            <a:r>
              <a:rPr lang="en-US" sz="2000" dirty="0"/>
              <a:t>= 0.026 V</a:t>
            </a:r>
            <a:r>
              <a:rPr lang="el-GR" sz="2000" baseline="-25000" dirty="0"/>
              <a:t> </a:t>
            </a:r>
            <a:r>
              <a:rPr lang="en-US" sz="2000" dirty="0"/>
              <a:t>/ 10 </a:t>
            </a:r>
            <a:r>
              <a:rPr lang="el-GR" sz="2000" dirty="0"/>
              <a:t>μ</a:t>
            </a:r>
            <a:r>
              <a:rPr lang="en-US" sz="2000" dirty="0"/>
              <a:t>A = 2.6 k</a:t>
            </a:r>
            <a:r>
              <a:rPr lang="el-GR" sz="2000" dirty="0"/>
              <a:t>Ω</a:t>
            </a:r>
            <a:r>
              <a:rPr lang="en-US" sz="2000" dirty="0"/>
              <a:t>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C74B2C-1DEF-4717-9870-14DF89E34860}"/>
              </a:ext>
            </a:extLst>
          </p:cNvPr>
          <p:cNvSpPr txBox="1">
            <a:spLocks/>
          </p:cNvSpPr>
          <p:nvPr/>
        </p:nvSpPr>
        <p:spPr>
          <a:xfrm>
            <a:off x="5179409" y="5233239"/>
            <a:ext cx="3888391" cy="56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r</a:t>
            </a:r>
            <a:r>
              <a:rPr lang="en-US" sz="2000" baseline="-25000" dirty="0" err="1"/>
              <a:t>o</a:t>
            </a:r>
            <a:r>
              <a:rPr lang="en-US" sz="2000" dirty="0"/>
              <a:t>= V</a:t>
            </a:r>
            <a:r>
              <a:rPr lang="en-US" sz="2000" baseline="-25000" dirty="0"/>
              <a:t>A</a:t>
            </a:r>
            <a:r>
              <a:rPr lang="el-GR" sz="2000" baseline="-25000" dirty="0"/>
              <a:t> </a:t>
            </a:r>
            <a:r>
              <a:rPr lang="en-US" sz="2000" dirty="0"/>
              <a:t>/ I</a:t>
            </a:r>
            <a:r>
              <a:rPr lang="en-US" sz="2000" baseline="-25000" dirty="0"/>
              <a:t>CQ</a:t>
            </a:r>
            <a:r>
              <a:rPr lang="en-US" sz="2000" dirty="0"/>
              <a:t> = 100 V/ 1 mA = 100 k</a:t>
            </a:r>
            <a:r>
              <a:rPr lang="el-GR" sz="2000" dirty="0"/>
              <a:t>Ω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42BA1608-B755-479A-9C0E-BEA50E3AC1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6966" y="2582782"/>
                <a:ext cx="12192000" cy="13125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42BA1608-B755-479A-9C0E-BEA50E3AC1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966" y="2582782"/>
                <a:ext cx="12192000" cy="13125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58E9A634-8B23-4A95-98ED-BF8123C12947}"/>
              </a:ext>
            </a:extLst>
          </p:cNvPr>
          <p:cNvSpPr/>
          <p:nvPr/>
        </p:nvSpPr>
        <p:spPr>
          <a:xfrm>
            <a:off x="3009900" y="2971800"/>
            <a:ext cx="1892300" cy="600118"/>
          </a:xfrm>
          <a:prstGeom prst="rect">
            <a:avLst/>
          </a:prstGeom>
          <a:solidFill>
            <a:schemeClr val="bg1">
              <a:lumMod val="85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4A533-5584-459E-8303-5CD678B17FE6}"/>
              </a:ext>
            </a:extLst>
          </p:cNvPr>
          <p:cNvSpPr/>
          <p:nvPr/>
        </p:nvSpPr>
        <p:spPr>
          <a:xfrm>
            <a:off x="4318000" y="1779647"/>
            <a:ext cx="3670300" cy="300059"/>
          </a:xfrm>
          <a:prstGeom prst="rect">
            <a:avLst/>
          </a:prstGeom>
          <a:solidFill>
            <a:srgbClr val="FFFF0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2F86EB6-02AF-43A3-8DE5-27E5BB6937D2}"/>
              </a:ext>
            </a:extLst>
          </p:cNvPr>
          <p:cNvSpPr/>
          <p:nvPr/>
        </p:nvSpPr>
        <p:spPr>
          <a:xfrm>
            <a:off x="1466784" y="2113988"/>
            <a:ext cx="2731143" cy="321641"/>
          </a:xfrm>
          <a:prstGeom prst="rect">
            <a:avLst/>
          </a:prstGeom>
          <a:solidFill>
            <a:srgbClr val="FFFF0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4893BB1-3406-43B5-BD6F-32320D62B31E}"/>
              </a:ext>
            </a:extLst>
          </p:cNvPr>
          <p:cNvSpPr/>
          <p:nvPr/>
        </p:nvSpPr>
        <p:spPr>
          <a:xfrm>
            <a:off x="1300249" y="2582782"/>
            <a:ext cx="412173" cy="276147"/>
          </a:xfrm>
          <a:prstGeom prst="rect">
            <a:avLst/>
          </a:prstGeom>
          <a:solidFill>
            <a:schemeClr val="bg1">
              <a:lumMod val="85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D14C4-8264-4F73-9E86-FB4689B8D64A}"/>
              </a:ext>
            </a:extLst>
          </p:cNvPr>
          <p:cNvSpPr/>
          <p:nvPr/>
        </p:nvSpPr>
        <p:spPr>
          <a:xfrm>
            <a:off x="1089294" y="2993610"/>
            <a:ext cx="412173" cy="276147"/>
          </a:xfrm>
          <a:prstGeom prst="rect">
            <a:avLst/>
          </a:prstGeom>
          <a:solidFill>
            <a:schemeClr val="bg1">
              <a:lumMod val="85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4AF48A0-5E8C-47A3-9DBD-53C6E4501A7A}"/>
              </a:ext>
            </a:extLst>
          </p:cNvPr>
          <p:cNvSpPr/>
          <p:nvPr/>
        </p:nvSpPr>
        <p:spPr>
          <a:xfrm>
            <a:off x="7007366" y="2962007"/>
            <a:ext cx="3192350" cy="728844"/>
          </a:xfrm>
          <a:prstGeom prst="rect">
            <a:avLst/>
          </a:prstGeom>
          <a:solidFill>
            <a:schemeClr val="bg1">
              <a:lumMod val="85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A3B1372-66E1-48A4-BF61-C8D9FF6282D6}"/>
              </a:ext>
            </a:extLst>
          </p:cNvPr>
          <p:cNvCxnSpPr>
            <a:cxnSpLocks/>
          </p:cNvCxnSpPr>
          <p:nvPr/>
        </p:nvCxnSpPr>
        <p:spPr>
          <a:xfrm flipV="1">
            <a:off x="5047336" y="3164691"/>
            <a:ext cx="1208981" cy="21013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EEB80DD-653A-48D9-A2DF-F800102B30E0}"/>
              </a:ext>
            </a:extLst>
          </p:cNvPr>
          <p:cNvCxnSpPr>
            <a:cxnSpLocks/>
          </p:cNvCxnSpPr>
          <p:nvPr/>
        </p:nvCxnSpPr>
        <p:spPr>
          <a:xfrm flipV="1">
            <a:off x="10587884" y="3164691"/>
            <a:ext cx="1208981" cy="21013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7768A204-D71A-4B52-A3C7-234C5B66D3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15364" y="3960936"/>
                <a:ext cx="3586836" cy="8794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7768A204-D71A-4B52-A3C7-234C5B66D3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5364" y="3960936"/>
                <a:ext cx="3586836" cy="8794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5AB723A-697B-4BFB-BF7D-FA321659E548}"/>
              </a:ext>
            </a:extLst>
          </p:cNvPr>
          <p:cNvSpPr txBox="1">
            <a:spLocks/>
          </p:cNvSpPr>
          <p:nvPr/>
        </p:nvSpPr>
        <p:spPr>
          <a:xfrm>
            <a:off x="711479" y="5896771"/>
            <a:ext cx="3888391" cy="56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dirty="0"/>
              <a:t>β</a:t>
            </a:r>
            <a:r>
              <a:rPr lang="en-US" sz="2000" dirty="0"/>
              <a:t>= I</a:t>
            </a:r>
            <a:r>
              <a:rPr lang="en-US" sz="2000" baseline="-25000" dirty="0"/>
              <a:t>CQ</a:t>
            </a:r>
            <a:r>
              <a:rPr lang="el-GR" sz="2000" baseline="-25000" dirty="0"/>
              <a:t> </a:t>
            </a:r>
            <a:r>
              <a:rPr lang="en-US" sz="2000" dirty="0"/>
              <a:t>/ I</a:t>
            </a:r>
            <a:r>
              <a:rPr lang="en-US" sz="2000" baseline="-25000" dirty="0"/>
              <a:t>BQ</a:t>
            </a:r>
            <a:r>
              <a:rPr lang="en-US" sz="2000" dirty="0"/>
              <a:t> = 1 mA / 0.01 mA = 100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4E999A35-5871-4E06-817F-7E185B91BB6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02200" y="4037537"/>
                <a:ext cx="3586836" cy="8794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100 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100 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k</m:t>
                              </m:r>
                              <m:r>
                                <m:rPr>
                                  <m:nor/>
                                </m:rPr>
                                <a:rPr lang="el-GR" sz="2400" dirty="0">
                                  <a:solidFill>
                                    <a:srgbClr val="0070C0"/>
                                  </a:solidFill>
                                </a:rPr>
                                <m:t>Ω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2.6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4E999A35-5871-4E06-817F-7E185B91BB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2200" y="4037537"/>
                <a:ext cx="3586836" cy="879424"/>
              </a:xfrm>
              <a:prstGeom prst="rect">
                <a:avLst/>
              </a:prstGeom>
              <a:blipFill>
                <a:blip r:embed="rId5"/>
                <a:stretch>
                  <a:fillRect r="-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9AAB8C40-9CC2-4DDF-BF2D-C32713B6C5B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603541" y="4171015"/>
                <a:ext cx="1289964" cy="4592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38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9AAB8C40-9CC2-4DDF-BF2D-C32713B6C5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3541" y="4171015"/>
                <a:ext cx="1289964" cy="4592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680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3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/>
      <p:bldP spid="21" grpId="0"/>
      <p:bldP spid="22" grpId="0"/>
      <p:bldP spid="2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64098A6-11E5-4720-A42A-717B105F5A5C}"/>
              </a:ext>
            </a:extLst>
          </p:cNvPr>
          <p:cNvSpPr txBox="1">
            <a:spLocks/>
          </p:cNvSpPr>
          <p:nvPr/>
        </p:nvSpPr>
        <p:spPr>
          <a:xfrm>
            <a:off x="838200" y="2469540"/>
            <a:ext cx="10515600" cy="570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A 500 </a:t>
            </a:r>
            <a:r>
              <a:rPr lang="el-GR" sz="2400" dirty="0"/>
              <a:t>Ω</a:t>
            </a:r>
            <a:r>
              <a:rPr lang="en-US" sz="2400" dirty="0"/>
              <a:t> emitter resistor is added to the previous amplifier.  Now what is the gain?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21470108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9F0C1-22C8-4E6C-BFF4-0F0A9E0AD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3CA75E1-E25C-49E5-8398-99DA5F6219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396089"/>
                <a:ext cx="10515600" cy="1144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/>
                  <a:t>A common emitter BJT has a collector current of 1 mA, a base current of 10 </a:t>
                </a:r>
                <a:r>
                  <a:rPr lang="el-GR" sz="2400" dirty="0"/>
                  <a:t>μ</a:t>
                </a:r>
                <a:r>
                  <a:rPr lang="en-US" sz="2400" dirty="0"/>
                  <a:t>A, a collector resistance of 1 k</a:t>
                </a:r>
                <a:r>
                  <a:rPr lang="el-G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baseline="-25000" dirty="0"/>
                  <a:t> </a:t>
                </a:r>
                <a:r>
                  <a:rPr lang="en-US" sz="2400" dirty="0"/>
                  <a:t>a negligible source resistance, an Early voltage of 100 V, and no emitter resistance.  What is the small signal gain of the amplifier? </a:t>
                </a:r>
                <a:endParaRPr lang="en-US" sz="2400" baseline="-250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3CA75E1-E25C-49E5-8398-99DA5F6219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396089"/>
                <a:ext cx="10515600" cy="1144865"/>
              </a:xfrm>
              <a:prstGeom prst="rect">
                <a:avLst/>
              </a:prstGeom>
              <a:blipFill>
                <a:blip r:embed="rId2"/>
                <a:stretch>
                  <a:fillRect l="-928" t="-7447" r="-1275" b="-6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B3DFAEE-8A82-4EE6-A4B4-C0305B5195F9}"/>
              </a:ext>
            </a:extLst>
          </p:cNvPr>
          <p:cNvSpPr txBox="1">
            <a:spLocks/>
          </p:cNvSpPr>
          <p:nvPr/>
        </p:nvSpPr>
        <p:spPr>
          <a:xfrm>
            <a:off x="3987800" y="569950"/>
            <a:ext cx="2400021" cy="58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r</a:t>
            </a:r>
            <a:r>
              <a:rPr lang="el-GR" sz="2000" baseline="-25000" dirty="0">
                <a:solidFill>
                  <a:srgbClr val="FF0000"/>
                </a:solidFill>
              </a:rPr>
              <a:t>π</a:t>
            </a:r>
            <a:r>
              <a:rPr lang="en-US" sz="2000" dirty="0">
                <a:solidFill>
                  <a:srgbClr val="FF0000"/>
                </a:solidFill>
              </a:rPr>
              <a:t> = V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l-GR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/ I</a:t>
            </a:r>
            <a:r>
              <a:rPr lang="en-US" sz="2000" baseline="-25000" dirty="0">
                <a:solidFill>
                  <a:srgbClr val="FF0000"/>
                </a:solidFill>
              </a:rPr>
              <a:t>BQ </a:t>
            </a:r>
            <a:r>
              <a:rPr lang="en-US" sz="2000" dirty="0">
                <a:solidFill>
                  <a:srgbClr val="FF0000"/>
                </a:solidFill>
              </a:rPr>
              <a:t>= 2.6 k</a:t>
            </a:r>
            <a:r>
              <a:rPr lang="el-GR" sz="2000" dirty="0">
                <a:solidFill>
                  <a:srgbClr val="FF0000"/>
                </a:solidFill>
              </a:rPr>
              <a:t>Ω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C74B2C-1DEF-4717-9870-14DF89E34860}"/>
              </a:ext>
            </a:extLst>
          </p:cNvPr>
          <p:cNvSpPr txBox="1">
            <a:spLocks/>
          </p:cNvSpPr>
          <p:nvPr/>
        </p:nvSpPr>
        <p:spPr>
          <a:xfrm>
            <a:off x="6589767" y="561527"/>
            <a:ext cx="2400021" cy="56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r</a:t>
            </a:r>
            <a:r>
              <a:rPr lang="en-US" sz="2000" baseline="-25000" dirty="0" err="1">
                <a:solidFill>
                  <a:srgbClr val="FF0000"/>
                </a:solidFill>
              </a:rPr>
              <a:t>o</a:t>
            </a:r>
            <a:r>
              <a:rPr lang="en-US" sz="2000" dirty="0">
                <a:solidFill>
                  <a:srgbClr val="FF0000"/>
                </a:solidFill>
              </a:rPr>
              <a:t>= V</a:t>
            </a:r>
            <a:r>
              <a:rPr lang="en-US" sz="2000" baseline="-25000" dirty="0">
                <a:solidFill>
                  <a:srgbClr val="FF0000"/>
                </a:solidFill>
              </a:rPr>
              <a:t>A</a:t>
            </a:r>
            <a:r>
              <a:rPr lang="el-GR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/ I</a:t>
            </a:r>
            <a:r>
              <a:rPr lang="en-US" sz="2000" baseline="-25000" dirty="0">
                <a:solidFill>
                  <a:srgbClr val="FF0000"/>
                </a:solidFill>
              </a:rPr>
              <a:t>CQ</a:t>
            </a:r>
            <a:r>
              <a:rPr lang="en-US" sz="2000" dirty="0">
                <a:solidFill>
                  <a:srgbClr val="FF0000"/>
                </a:solidFill>
              </a:rPr>
              <a:t> = 100 k</a:t>
            </a:r>
            <a:r>
              <a:rPr lang="el-GR" sz="2000" dirty="0">
                <a:solidFill>
                  <a:srgbClr val="FF0000"/>
                </a:solidFill>
              </a:rPr>
              <a:t>Ω</a:t>
            </a:r>
            <a:endParaRPr lang="en-US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42BA1608-B755-479A-9C0E-BEA50E3AC1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6966" y="2582782"/>
                <a:ext cx="12192000" cy="13125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42BA1608-B755-479A-9C0E-BEA50E3AC1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966" y="2582782"/>
                <a:ext cx="12192000" cy="13125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58E9A634-8B23-4A95-98ED-BF8123C12947}"/>
              </a:ext>
            </a:extLst>
          </p:cNvPr>
          <p:cNvSpPr/>
          <p:nvPr/>
        </p:nvSpPr>
        <p:spPr>
          <a:xfrm>
            <a:off x="3009900" y="2971800"/>
            <a:ext cx="1892300" cy="600118"/>
          </a:xfrm>
          <a:prstGeom prst="rect">
            <a:avLst/>
          </a:prstGeom>
          <a:solidFill>
            <a:schemeClr val="bg1">
              <a:lumMod val="85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4A533-5584-459E-8303-5CD678B17FE6}"/>
              </a:ext>
            </a:extLst>
          </p:cNvPr>
          <p:cNvSpPr/>
          <p:nvPr/>
        </p:nvSpPr>
        <p:spPr>
          <a:xfrm>
            <a:off x="4318000" y="1779647"/>
            <a:ext cx="3670300" cy="300059"/>
          </a:xfrm>
          <a:prstGeom prst="rect">
            <a:avLst/>
          </a:prstGeom>
          <a:solidFill>
            <a:srgbClr val="FFFF0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A3B1372-66E1-48A4-BF61-C8D9FF6282D6}"/>
              </a:ext>
            </a:extLst>
          </p:cNvPr>
          <p:cNvCxnSpPr>
            <a:cxnSpLocks/>
          </p:cNvCxnSpPr>
          <p:nvPr/>
        </p:nvCxnSpPr>
        <p:spPr>
          <a:xfrm flipV="1">
            <a:off x="5047336" y="3164691"/>
            <a:ext cx="1208981" cy="21013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EEB80DD-653A-48D9-A2DF-F800102B30E0}"/>
              </a:ext>
            </a:extLst>
          </p:cNvPr>
          <p:cNvCxnSpPr>
            <a:cxnSpLocks/>
          </p:cNvCxnSpPr>
          <p:nvPr/>
        </p:nvCxnSpPr>
        <p:spPr>
          <a:xfrm flipV="1">
            <a:off x="10587884" y="3164691"/>
            <a:ext cx="1208981" cy="21013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5AB723A-697B-4BFB-BF7D-FA321659E548}"/>
              </a:ext>
            </a:extLst>
          </p:cNvPr>
          <p:cNvSpPr txBox="1">
            <a:spLocks/>
          </p:cNvSpPr>
          <p:nvPr/>
        </p:nvSpPr>
        <p:spPr>
          <a:xfrm>
            <a:off x="9393120" y="548419"/>
            <a:ext cx="2162626" cy="56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dirty="0">
                <a:solidFill>
                  <a:srgbClr val="FF0000"/>
                </a:solidFill>
              </a:rPr>
              <a:t>β</a:t>
            </a:r>
            <a:r>
              <a:rPr lang="en-US" sz="2000" dirty="0">
                <a:solidFill>
                  <a:srgbClr val="FF0000"/>
                </a:solidFill>
              </a:rPr>
              <a:t>= I</a:t>
            </a:r>
            <a:r>
              <a:rPr lang="en-US" sz="2000" baseline="-25000" dirty="0">
                <a:solidFill>
                  <a:srgbClr val="FF0000"/>
                </a:solidFill>
              </a:rPr>
              <a:t>CQ</a:t>
            </a:r>
            <a:r>
              <a:rPr lang="el-GR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/ I</a:t>
            </a:r>
            <a:r>
              <a:rPr lang="en-US" sz="2000" baseline="-25000" dirty="0">
                <a:solidFill>
                  <a:srgbClr val="FF0000"/>
                </a:solidFill>
              </a:rPr>
              <a:t>BQ</a:t>
            </a:r>
            <a:r>
              <a:rPr lang="en-US" sz="2000" dirty="0">
                <a:solidFill>
                  <a:srgbClr val="FF0000"/>
                </a:solidFill>
              </a:rPr>
              <a:t> = 100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9AAB8C40-9CC2-4DDF-BF2D-C32713B6C5B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5600" y="6151559"/>
                <a:ext cx="1524000" cy="4175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1.88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9AAB8C40-9CC2-4DDF-BF2D-C32713B6C5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00" y="6151559"/>
                <a:ext cx="1524000" cy="41751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8CE64-DD10-43E2-8728-B8BD621F4F04}"/>
              </a:ext>
            </a:extLst>
          </p:cNvPr>
          <p:cNvCxnSpPr>
            <a:cxnSpLocks/>
          </p:cNvCxnSpPr>
          <p:nvPr/>
        </p:nvCxnSpPr>
        <p:spPr>
          <a:xfrm>
            <a:off x="1473200" y="2281277"/>
            <a:ext cx="25781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38AD5AC-423E-4450-87B3-376976FAAFD1}"/>
              </a:ext>
            </a:extLst>
          </p:cNvPr>
          <p:cNvSpPr txBox="1">
            <a:spLocks/>
          </p:cNvSpPr>
          <p:nvPr/>
        </p:nvSpPr>
        <p:spPr>
          <a:xfrm>
            <a:off x="3009900" y="2312587"/>
            <a:ext cx="1498600" cy="417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R</a:t>
            </a:r>
            <a:r>
              <a:rPr lang="en-US" sz="2000" baseline="-25000" dirty="0">
                <a:solidFill>
                  <a:srgbClr val="FF0000"/>
                </a:solidFill>
              </a:rPr>
              <a:t>E</a:t>
            </a:r>
            <a:r>
              <a:rPr lang="el-GR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= 500 </a:t>
            </a:r>
            <a:r>
              <a:rPr lang="el-GR" sz="2000" dirty="0">
                <a:solidFill>
                  <a:srgbClr val="FF0000"/>
                </a:solidFill>
              </a:rPr>
              <a:t>Ω</a:t>
            </a:r>
            <a:endParaRPr lang="en-US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280326A9-0AEE-49FD-A8F1-9C21A49EE1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5600" y="3693001"/>
                <a:ext cx="7924800" cy="13125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280326A9-0AEE-49FD-A8F1-9C21A49EE1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00" y="3693001"/>
                <a:ext cx="7924800" cy="1312558"/>
              </a:xfrm>
              <a:prstGeom prst="rect">
                <a:avLst/>
              </a:prstGeom>
              <a:blipFill>
                <a:blip r:embed="rId5"/>
                <a:stretch>
                  <a:fillRect t="-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ontent Placeholder 2">
                <a:extLst>
                  <a:ext uri="{FF2B5EF4-FFF2-40B4-BE49-F238E27FC236}">
                    <a16:creationId xmlns:a16="http://schemas.microsoft.com/office/drawing/2014/main" id="{D8297A3F-ED30-4BE0-A618-768526C8AC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1094" y="4826529"/>
                <a:ext cx="11811206" cy="13125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0.5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100 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0.5 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2.6 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0.5 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0.5 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el-GR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Ω</m:t>
                                                  </m:r>
                                                </m:e>
                                              </m:d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100 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100 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el-GR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Ω</m:t>
                                                  </m:r>
                                                </m:e>
                                              </m:d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0.5 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el-GR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Ω</m:t>
                                                  </m:r>
                                                </m:e>
                                              </m:d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100 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el-GR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Ω</m:t>
                                                  </m:r>
                                                </m:e>
                                              </m:d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1 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el-GR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Ω</m:t>
                                                  </m:r>
                                                </m:e>
                                              </m:d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Content Placeholder 2">
                <a:extLst>
                  <a:ext uri="{FF2B5EF4-FFF2-40B4-BE49-F238E27FC236}">
                    <a16:creationId xmlns:a16="http://schemas.microsoft.com/office/drawing/2014/main" id="{D8297A3F-ED30-4BE0-A618-768526C8AC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094" y="4826529"/>
                <a:ext cx="11811206" cy="1312558"/>
              </a:xfrm>
              <a:prstGeom prst="rect">
                <a:avLst/>
              </a:prstGeom>
              <a:blipFill>
                <a:blip r:embed="rId6"/>
                <a:stretch>
                  <a:fillRect l="-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0219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3" grpId="0" animBg="1"/>
      <p:bldP spid="13" grpId="0" animBg="1"/>
      <p:bldP spid="21" grpId="0"/>
      <p:bldP spid="23" grpId="0"/>
      <p:bldP spid="26" grpId="0"/>
      <p:bldP spid="2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9F0C1-22C8-4E6C-BFF4-0F0A9E0AD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3CA75E1-E25C-49E5-8398-99DA5F6219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396089"/>
                <a:ext cx="10515600" cy="1144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/>
                  <a:t>A common emitter BJT has a collector current of 1 mA, a base current of 10 </a:t>
                </a:r>
                <a:r>
                  <a:rPr lang="el-GR" sz="2400" dirty="0"/>
                  <a:t>μ</a:t>
                </a:r>
                <a:r>
                  <a:rPr lang="en-US" sz="2400" dirty="0"/>
                  <a:t>A, a collector resistance of 1 k</a:t>
                </a:r>
                <a:r>
                  <a:rPr lang="el-G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baseline="-25000" dirty="0"/>
                  <a:t> </a:t>
                </a:r>
                <a:r>
                  <a:rPr lang="en-US" sz="2400" dirty="0"/>
                  <a:t>a negligible source resistance, an Early voltage of 100 V, and no emitter resistance.  What is the small signal gain of the amplifier? </a:t>
                </a:r>
                <a:endParaRPr lang="en-US" sz="2400" baseline="-250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3CA75E1-E25C-49E5-8398-99DA5F6219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396089"/>
                <a:ext cx="10515600" cy="1144865"/>
              </a:xfrm>
              <a:prstGeom prst="rect">
                <a:avLst/>
              </a:prstGeom>
              <a:blipFill>
                <a:blip r:embed="rId2"/>
                <a:stretch>
                  <a:fillRect l="-928" t="-7447" r="-1275" b="-6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B3DFAEE-8A82-4EE6-A4B4-C0305B5195F9}"/>
              </a:ext>
            </a:extLst>
          </p:cNvPr>
          <p:cNvSpPr txBox="1">
            <a:spLocks/>
          </p:cNvSpPr>
          <p:nvPr/>
        </p:nvSpPr>
        <p:spPr>
          <a:xfrm>
            <a:off x="3987800" y="569950"/>
            <a:ext cx="2400021" cy="58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r</a:t>
            </a:r>
            <a:r>
              <a:rPr lang="el-GR" sz="2000" baseline="-25000" dirty="0">
                <a:solidFill>
                  <a:srgbClr val="FF0000"/>
                </a:solidFill>
              </a:rPr>
              <a:t>π</a:t>
            </a:r>
            <a:r>
              <a:rPr lang="en-US" sz="2000" dirty="0">
                <a:solidFill>
                  <a:srgbClr val="FF0000"/>
                </a:solidFill>
              </a:rPr>
              <a:t> = V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l-GR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/ I</a:t>
            </a:r>
            <a:r>
              <a:rPr lang="en-US" sz="2000" baseline="-25000" dirty="0">
                <a:solidFill>
                  <a:srgbClr val="FF0000"/>
                </a:solidFill>
              </a:rPr>
              <a:t>BQ </a:t>
            </a:r>
            <a:r>
              <a:rPr lang="en-US" sz="2000" dirty="0">
                <a:solidFill>
                  <a:srgbClr val="FF0000"/>
                </a:solidFill>
              </a:rPr>
              <a:t>= 2.6 k</a:t>
            </a:r>
            <a:r>
              <a:rPr lang="el-GR" sz="2000" dirty="0">
                <a:solidFill>
                  <a:srgbClr val="FF0000"/>
                </a:solidFill>
              </a:rPr>
              <a:t>Ω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C74B2C-1DEF-4717-9870-14DF89E34860}"/>
              </a:ext>
            </a:extLst>
          </p:cNvPr>
          <p:cNvSpPr txBox="1">
            <a:spLocks/>
          </p:cNvSpPr>
          <p:nvPr/>
        </p:nvSpPr>
        <p:spPr>
          <a:xfrm>
            <a:off x="6589767" y="561527"/>
            <a:ext cx="2400021" cy="56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r</a:t>
            </a:r>
            <a:r>
              <a:rPr lang="en-US" sz="2000" baseline="-25000" dirty="0" err="1">
                <a:solidFill>
                  <a:srgbClr val="FF0000"/>
                </a:solidFill>
              </a:rPr>
              <a:t>o</a:t>
            </a:r>
            <a:r>
              <a:rPr lang="en-US" sz="2000" dirty="0">
                <a:solidFill>
                  <a:srgbClr val="FF0000"/>
                </a:solidFill>
              </a:rPr>
              <a:t>= V</a:t>
            </a:r>
            <a:r>
              <a:rPr lang="en-US" sz="2000" baseline="-25000" dirty="0">
                <a:solidFill>
                  <a:srgbClr val="FF0000"/>
                </a:solidFill>
              </a:rPr>
              <a:t>A</a:t>
            </a:r>
            <a:r>
              <a:rPr lang="el-GR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/ I</a:t>
            </a:r>
            <a:r>
              <a:rPr lang="en-US" sz="2000" baseline="-25000" dirty="0">
                <a:solidFill>
                  <a:srgbClr val="FF0000"/>
                </a:solidFill>
              </a:rPr>
              <a:t>CQ</a:t>
            </a:r>
            <a:r>
              <a:rPr lang="en-US" sz="2000" dirty="0">
                <a:solidFill>
                  <a:srgbClr val="FF0000"/>
                </a:solidFill>
              </a:rPr>
              <a:t> = 100 k</a:t>
            </a:r>
            <a:r>
              <a:rPr lang="el-GR" sz="2000" dirty="0">
                <a:solidFill>
                  <a:srgbClr val="FF0000"/>
                </a:solidFill>
              </a:rPr>
              <a:t>Ω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4A533-5584-459E-8303-5CD678B17FE6}"/>
              </a:ext>
            </a:extLst>
          </p:cNvPr>
          <p:cNvSpPr/>
          <p:nvPr/>
        </p:nvSpPr>
        <p:spPr>
          <a:xfrm>
            <a:off x="4318000" y="1779647"/>
            <a:ext cx="3670300" cy="300059"/>
          </a:xfrm>
          <a:prstGeom prst="rect">
            <a:avLst/>
          </a:prstGeom>
          <a:solidFill>
            <a:srgbClr val="FFFF0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5AB723A-697B-4BFB-BF7D-FA321659E548}"/>
              </a:ext>
            </a:extLst>
          </p:cNvPr>
          <p:cNvSpPr txBox="1">
            <a:spLocks/>
          </p:cNvSpPr>
          <p:nvPr/>
        </p:nvSpPr>
        <p:spPr>
          <a:xfrm>
            <a:off x="9393120" y="548419"/>
            <a:ext cx="2162626" cy="56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dirty="0">
                <a:solidFill>
                  <a:srgbClr val="FF0000"/>
                </a:solidFill>
              </a:rPr>
              <a:t>β</a:t>
            </a:r>
            <a:r>
              <a:rPr lang="en-US" sz="2000" dirty="0">
                <a:solidFill>
                  <a:srgbClr val="FF0000"/>
                </a:solidFill>
              </a:rPr>
              <a:t>= I</a:t>
            </a:r>
            <a:r>
              <a:rPr lang="en-US" sz="2000" baseline="-25000" dirty="0">
                <a:solidFill>
                  <a:srgbClr val="FF0000"/>
                </a:solidFill>
              </a:rPr>
              <a:t>CQ</a:t>
            </a:r>
            <a:r>
              <a:rPr lang="el-GR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/ I</a:t>
            </a:r>
            <a:r>
              <a:rPr lang="en-US" sz="2000" baseline="-25000" dirty="0">
                <a:solidFill>
                  <a:srgbClr val="FF0000"/>
                </a:solidFill>
              </a:rPr>
              <a:t>BQ</a:t>
            </a:r>
            <a:r>
              <a:rPr lang="en-US" sz="2000" dirty="0">
                <a:solidFill>
                  <a:srgbClr val="FF0000"/>
                </a:solidFill>
              </a:rPr>
              <a:t> = 100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9AAB8C40-9CC2-4DDF-BF2D-C32713B6C5B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5600" y="6151559"/>
                <a:ext cx="1524000" cy="4175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1.88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9AAB8C40-9CC2-4DDF-BF2D-C32713B6C5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00" y="6151559"/>
                <a:ext cx="1524000" cy="4175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8CE64-DD10-43E2-8728-B8BD621F4F04}"/>
              </a:ext>
            </a:extLst>
          </p:cNvPr>
          <p:cNvCxnSpPr>
            <a:cxnSpLocks/>
          </p:cNvCxnSpPr>
          <p:nvPr/>
        </p:nvCxnSpPr>
        <p:spPr>
          <a:xfrm>
            <a:off x="1473200" y="2281277"/>
            <a:ext cx="25781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38AD5AC-423E-4450-87B3-376976FAAFD1}"/>
              </a:ext>
            </a:extLst>
          </p:cNvPr>
          <p:cNvSpPr txBox="1">
            <a:spLocks/>
          </p:cNvSpPr>
          <p:nvPr/>
        </p:nvSpPr>
        <p:spPr>
          <a:xfrm>
            <a:off x="3009900" y="2312587"/>
            <a:ext cx="1498600" cy="417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R</a:t>
            </a:r>
            <a:r>
              <a:rPr lang="en-US" sz="2000" baseline="-25000" dirty="0">
                <a:solidFill>
                  <a:srgbClr val="FF0000"/>
                </a:solidFill>
              </a:rPr>
              <a:t>E</a:t>
            </a:r>
            <a:r>
              <a:rPr lang="el-GR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= 500 </a:t>
            </a:r>
            <a:r>
              <a:rPr lang="el-GR" sz="2000" dirty="0">
                <a:solidFill>
                  <a:srgbClr val="FF0000"/>
                </a:solidFill>
              </a:rPr>
              <a:t>Ω</a:t>
            </a:r>
            <a:endParaRPr lang="en-US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280326A9-0AEE-49FD-A8F1-9C21A49EE1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5600" y="3693001"/>
                <a:ext cx="7924800" cy="13125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280326A9-0AEE-49FD-A8F1-9C21A49EE1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00" y="3693001"/>
                <a:ext cx="7924800" cy="1312558"/>
              </a:xfrm>
              <a:prstGeom prst="rect">
                <a:avLst/>
              </a:prstGeom>
              <a:blipFill>
                <a:blip r:embed="rId4"/>
                <a:stretch>
                  <a:fillRect t="-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ontent Placeholder 2">
                <a:extLst>
                  <a:ext uri="{FF2B5EF4-FFF2-40B4-BE49-F238E27FC236}">
                    <a16:creationId xmlns:a16="http://schemas.microsoft.com/office/drawing/2014/main" id="{D8297A3F-ED30-4BE0-A618-768526C8AC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1094" y="5005559"/>
                <a:ext cx="11811206" cy="11335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=−98.5 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2.6 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0.5 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−98.5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=−98.5 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2.6 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49.8 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Content Placeholder 2">
                <a:extLst>
                  <a:ext uri="{FF2B5EF4-FFF2-40B4-BE49-F238E27FC236}">
                    <a16:creationId xmlns:a16="http://schemas.microsoft.com/office/drawing/2014/main" id="{D8297A3F-ED30-4BE0-A618-768526C8AC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094" y="5005559"/>
                <a:ext cx="11811206" cy="11335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6A4B357-2F97-4809-9132-20C75A76BEB9}"/>
              </a:ext>
            </a:extLst>
          </p:cNvPr>
          <p:cNvSpPr txBox="1">
            <a:spLocks/>
          </p:cNvSpPr>
          <p:nvPr/>
        </p:nvSpPr>
        <p:spPr>
          <a:xfrm>
            <a:off x="3721099" y="2756625"/>
            <a:ext cx="6753333" cy="58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Our simple model said that the gain should be -2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1136C4E-A86F-44C0-850B-CE0221E16952}"/>
              </a:ext>
            </a:extLst>
          </p:cNvPr>
          <p:cNvSpPr/>
          <p:nvPr/>
        </p:nvSpPr>
        <p:spPr>
          <a:xfrm>
            <a:off x="1295400" y="5193444"/>
            <a:ext cx="927100" cy="402705"/>
          </a:xfrm>
          <a:prstGeom prst="rect">
            <a:avLst/>
          </a:prstGeom>
          <a:solidFill>
            <a:srgbClr val="FFFF0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7AE40DA-3C37-48E6-A8D6-FE4F12F7E4E0}"/>
              </a:ext>
            </a:extLst>
          </p:cNvPr>
          <p:cNvSpPr txBox="1">
            <a:spLocks/>
          </p:cNvSpPr>
          <p:nvPr/>
        </p:nvSpPr>
        <p:spPr>
          <a:xfrm>
            <a:off x="2082799" y="5883175"/>
            <a:ext cx="2857501" cy="58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Output resistance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A64061A-DCDB-4A27-9CFA-2972C5338B1C}"/>
              </a:ext>
            </a:extLst>
          </p:cNvPr>
          <p:cNvSpPr/>
          <p:nvPr/>
        </p:nvSpPr>
        <p:spPr>
          <a:xfrm>
            <a:off x="8623300" y="5453120"/>
            <a:ext cx="1130300" cy="402705"/>
          </a:xfrm>
          <a:prstGeom prst="rect">
            <a:avLst/>
          </a:prstGeom>
          <a:solidFill>
            <a:srgbClr val="FFFF0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2D63634E-085F-4E0C-9A81-1C5B46E56C09}"/>
              </a:ext>
            </a:extLst>
          </p:cNvPr>
          <p:cNvSpPr txBox="1">
            <a:spLocks/>
          </p:cNvSpPr>
          <p:nvPr/>
        </p:nvSpPr>
        <p:spPr>
          <a:xfrm>
            <a:off x="8496299" y="5984539"/>
            <a:ext cx="2857501" cy="58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Junction resistance</a:t>
            </a:r>
          </a:p>
        </p:txBody>
      </p:sp>
    </p:spTree>
    <p:extLst>
      <p:ext uri="{BB962C8B-B14F-4D97-AF65-F5344CB8AC3E}">
        <p14:creationId xmlns:p14="http://schemas.microsoft.com/office/powerpoint/2010/main" val="97089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17" grpId="0"/>
      <p:bldP spid="20" grpId="0" animBg="1"/>
      <p:bldP spid="22" grpId="0"/>
      <p:bldP spid="28" grpId="0" animBg="1"/>
      <p:bldP spid="2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8C7BA-ECF9-4363-9160-563488AD4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6C8B0-D64E-47CF-8975-4D50BEDA5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89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082188"/>
            <a:ext cx="10311158" cy="4318467"/>
          </a:xfrm>
        </p:spPr>
        <p:txBody>
          <a:bodyPr>
            <a:normAutofit/>
          </a:bodyPr>
          <a:lstStyle/>
          <a:p>
            <a:pPr marL="914400" algn="l"/>
            <a:r>
              <a:rPr lang="en-US" sz="2800" dirty="0"/>
              <a:t>Small signal response of common emitter amplifier with resistive ladder biasing and emitter resistor.</a:t>
            </a:r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AB55-EFCC-43ED-8BBD-7E320DE47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234" y="351567"/>
            <a:ext cx="11222619" cy="1533898"/>
          </a:xfrm>
        </p:spPr>
        <p:txBody>
          <a:bodyPr>
            <a:normAutofit/>
          </a:bodyPr>
          <a:lstStyle/>
          <a:p>
            <a:r>
              <a:rPr lang="en-US" sz="4900" b="1" dirty="0">
                <a:solidFill>
                  <a:srgbClr val="FF0000"/>
                </a:solidFill>
              </a:rPr>
              <a:t>Adjusted small signal </a:t>
            </a:r>
            <a:r>
              <a:rPr lang="en-US" b="1" dirty="0">
                <a:solidFill>
                  <a:srgbClr val="0070C0"/>
                </a:solidFill>
              </a:rPr>
              <a:t>model of common emitter BJT </a:t>
            </a:r>
            <a:r>
              <a:rPr lang="en-US" dirty="0"/>
              <a:t>in forward active region 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4E6ECD-C228-4162-A021-B74244F4F6B5}"/>
              </a:ext>
            </a:extLst>
          </p:cNvPr>
          <p:cNvGrpSpPr/>
          <p:nvPr/>
        </p:nvGrpSpPr>
        <p:grpSpPr>
          <a:xfrm>
            <a:off x="315449" y="2327917"/>
            <a:ext cx="5155079" cy="3285189"/>
            <a:chOff x="315449" y="2327917"/>
            <a:chExt cx="5155079" cy="3285189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D1D75842-56E7-48F6-A334-8CBEFA01A4E0}"/>
                </a:ext>
              </a:extLst>
            </p:cNvPr>
            <p:cNvGrpSpPr/>
            <p:nvPr/>
          </p:nvGrpSpPr>
          <p:grpSpPr>
            <a:xfrm>
              <a:off x="315449" y="2327917"/>
              <a:ext cx="4701051" cy="3285189"/>
              <a:chOff x="986273" y="2403605"/>
              <a:chExt cx="4701051" cy="3285189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532059F0-C06F-48C9-B753-9FDFAC30F053}"/>
                  </a:ext>
                </a:extLst>
              </p:cNvPr>
              <p:cNvGrpSpPr/>
              <p:nvPr/>
            </p:nvGrpSpPr>
            <p:grpSpPr>
              <a:xfrm>
                <a:off x="1858298" y="3429000"/>
                <a:ext cx="3829026" cy="1751870"/>
                <a:chOff x="2959510" y="3452848"/>
                <a:chExt cx="3829026" cy="1751870"/>
              </a:xfrm>
            </p:grpSpPr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D592E4EC-BACE-4B26-A7F7-2DE2E27AB567}"/>
                    </a:ext>
                  </a:extLst>
                </p:cNvPr>
                <p:cNvGrpSpPr/>
                <p:nvPr/>
              </p:nvGrpSpPr>
              <p:grpSpPr>
                <a:xfrm>
                  <a:off x="2959510" y="3558324"/>
                  <a:ext cx="3829026" cy="1646394"/>
                  <a:chOff x="2959510" y="3558324"/>
                  <a:chExt cx="3829026" cy="1646394"/>
                </a:xfrm>
              </p:grpSpPr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E103361D-9D86-41A5-BCC3-D13EC309183B}"/>
                      </a:ext>
                    </a:extLst>
                  </p:cNvPr>
                  <p:cNvGrpSpPr/>
                  <p:nvPr/>
                </p:nvGrpSpPr>
                <p:grpSpPr>
                  <a:xfrm>
                    <a:off x="2959510" y="3558324"/>
                    <a:ext cx="3829026" cy="1646394"/>
                    <a:chOff x="2959510" y="3558324"/>
                    <a:chExt cx="3829026" cy="1646394"/>
                  </a:xfrm>
                </p:grpSpPr>
                <p:grpSp>
                  <p:nvGrpSpPr>
                    <p:cNvPr id="10" name="Group 9">
                      <a:extLst>
                        <a:ext uri="{FF2B5EF4-FFF2-40B4-BE49-F238E27FC236}">
                          <a16:creationId xmlns:a16="http://schemas.microsoft.com/office/drawing/2014/main" id="{6D7107B6-7D2D-4A7D-B0CB-63466D94571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923070" y="3558324"/>
                      <a:ext cx="13899" cy="1644665"/>
                      <a:chOff x="3923070" y="3558324"/>
                      <a:chExt cx="13899" cy="1644665"/>
                    </a:xfrm>
                  </p:grpSpPr>
                  <p:cxnSp>
                    <p:nvCxnSpPr>
                      <p:cNvPr id="8" name="Straight Connector 7">
                        <a:extLst>
                          <a:ext uri="{FF2B5EF4-FFF2-40B4-BE49-F238E27FC236}">
                            <a16:creationId xmlns:a16="http://schemas.microsoft.com/office/drawing/2014/main" id="{D4820E7C-4FF5-458B-9B2F-7250F172951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3923070" y="4679035"/>
                        <a:ext cx="6799" cy="52395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" name="Straight Connector 8">
                        <a:extLst>
                          <a:ext uri="{FF2B5EF4-FFF2-40B4-BE49-F238E27FC236}">
                            <a16:creationId xmlns:a16="http://schemas.microsoft.com/office/drawing/2014/main" id="{23665A9B-9DE0-4985-9841-298FFECCCC8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929869" y="3558324"/>
                        <a:ext cx="7100" cy="317793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2" name="Straight Connector 11">
                      <a:extLst>
                        <a:ext uri="{FF2B5EF4-FFF2-40B4-BE49-F238E27FC236}">
                          <a16:creationId xmlns:a16="http://schemas.microsoft.com/office/drawing/2014/main" id="{8CB211FE-718D-4161-87FA-1592FDDE7E6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959510" y="3559277"/>
                      <a:ext cx="96356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" name="Straight Connector 12">
                      <a:extLst>
                        <a:ext uri="{FF2B5EF4-FFF2-40B4-BE49-F238E27FC236}">
                          <a16:creationId xmlns:a16="http://schemas.microsoft.com/office/drawing/2014/main" id="{2FB08BCE-DB60-43B6-A842-8868E6C596B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959511" y="5202989"/>
                      <a:ext cx="3829025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" name="Diamond 13">
                      <a:extLst>
                        <a:ext uri="{FF2B5EF4-FFF2-40B4-BE49-F238E27FC236}">
                          <a16:creationId xmlns:a16="http://schemas.microsoft.com/office/drawing/2014/main" id="{019E2E7D-C2EB-4C5B-AEB4-4EA86C05EE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3B210C7A-9F1C-4072-B28D-E6F90DD431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4881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9" name="Straight Arrow Connector 18">
                    <a:extLst>
                      <a:ext uri="{FF2B5EF4-FFF2-40B4-BE49-F238E27FC236}">
                        <a16:creationId xmlns:a16="http://schemas.microsoft.com/office/drawing/2014/main" id="{8A3A2F44-6754-4CAD-B277-CE93DB1F3EE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289755" y="4119716"/>
                    <a:ext cx="0" cy="344129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D71E85BA-22FD-4594-879C-AC70B63B75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289755" y="3452848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7CB56D7-A486-4D6C-9FA3-269FFB0F15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298405" y="3462355"/>
                  <a:ext cx="1426631" cy="524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5161F604-1B67-421A-BBE0-A201009ED13E}"/>
                  </a:ext>
                </a:extLst>
              </p:cNvPr>
              <p:cNvCxnSpPr/>
              <p:nvPr/>
            </p:nvCxnSpPr>
            <p:spPr>
              <a:xfrm flipV="1">
                <a:off x="2423653" y="4028530"/>
                <a:ext cx="0" cy="34412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27ADF2B3-A8CE-4787-B847-EEFEA167D47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00001" y="3997958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</a:t>
                </a:r>
              </a:p>
            </p:txBody>
          </p:sp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2650E905-7A49-4B61-B880-7447B76274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79776" y="4123441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/>
                  <a:t>β</a:t>
                </a:r>
                <a:r>
                  <a:rPr lang="en-US" sz="2000" dirty="0"/>
                  <a:t> I</a:t>
                </a:r>
                <a:r>
                  <a:rPr lang="en-US" sz="2000" baseline="-25000" dirty="0"/>
                  <a:t>B</a:t>
                </a:r>
              </a:p>
            </p:txBody>
          </p:sp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D278103C-9BEE-484F-B787-529AF89986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6273" y="3348071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base</a:t>
                </a:r>
              </a:p>
            </p:txBody>
          </p:sp>
          <p:sp>
            <p:nvSpPr>
              <p:cNvPr id="31" name="Content Placeholder 2">
                <a:extLst>
                  <a:ext uri="{FF2B5EF4-FFF2-40B4-BE49-F238E27FC236}">
                    <a16:creationId xmlns:a16="http://schemas.microsoft.com/office/drawing/2014/main" id="{485DCFB3-E3EB-4C14-A42B-BBD498B9782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15795" y="5314079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emitter</a:t>
                </a:r>
              </a:p>
            </p:txBody>
          </p:sp>
          <p:sp>
            <p:nvSpPr>
              <p:cNvPr id="32" name="Content Placeholder 2">
                <a:extLst>
                  <a:ext uri="{FF2B5EF4-FFF2-40B4-BE49-F238E27FC236}">
                    <a16:creationId xmlns:a16="http://schemas.microsoft.com/office/drawing/2014/main" id="{09DCDB75-6B0C-4AED-A1A3-7ECCF93F86B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10842" y="3019341"/>
                <a:ext cx="1157567" cy="4067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collector</a:t>
                </a:r>
              </a:p>
            </p:txBody>
          </p:sp>
          <p:sp>
            <p:nvSpPr>
              <p:cNvPr id="33" name="Content Placeholder 2">
                <a:extLst>
                  <a:ext uri="{FF2B5EF4-FFF2-40B4-BE49-F238E27FC236}">
                    <a16:creationId xmlns:a16="http://schemas.microsoft.com/office/drawing/2014/main" id="{CC1C6754-4CE8-43D7-9AF9-33E694D2D25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20680" y="2403605"/>
                <a:ext cx="1293340" cy="523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 err="1"/>
                  <a:t>pnp</a:t>
                </a:r>
                <a:r>
                  <a:rPr lang="en-US" sz="2400" b="1" dirty="0"/>
                  <a:t> BJT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BB63FB3-2F55-462A-8AE9-930C8F4B6D06}"/>
                </a:ext>
              </a:extLst>
            </p:cNvPr>
            <p:cNvGrpSpPr/>
            <p:nvPr/>
          </p:nvGrpSpPr>
          <p:grpSpPr>
            <a:xfrm rot="5400000">
              <a:off x="1760915" y="4029189"/>
              <a:ext cx="802919" cy="297702"/>
              <a:chOff x="3093110" y="2744654"/>
              <a:chExt cx="773752" cy="297702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ED53D198-18E4-46C4-A620-56C7C5955551}"/>
                  </a:ext>
                </a:extLst>
              </p:cNvPr>
              <p:cNvGrpSpPr/>
              <p:nvPr/>
            </p:nvGrpSpPr>
            <p:grpSpPr>
              <a:xfrm>
                <a:off x="3093110" y="2744654"/>
                <a:ext cx="179903" cy="290602"/>
                <a:chOff x="3632401" y="2623631"/>
                <a:chExt cx="179903" cy="290602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BD6FF39A-EACA-4049-A8DB-2CEDC0C59C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3583380" y="2672652"/>
                  <a:ext cx="146293" cy="482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D1EB7AFC-EE3F-4EFD-ADA5-2253CDA6FA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072E722C-4326-4EAA-9909-D48D589EC3C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A84D90F5-415F-477F-B053-DD267D3494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B0E10F3-93DB-4D2A-B83F-D1EB5D97BD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AC8222E4-D87A-4623-AD50-923B89695A5F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27833685-E492-4334-842E-126DEC2559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E9D40ED6-5A13-4EE8-8C17-A89163795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DD8D9D08-FEB9-4E73-A5F5-293562C255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28B73AF-8414-4AC2-89D0-E85A2CFB8330}"/>
                </a:ext>
              </a:extLst>
            </p:cNvPr>
            <p:cNvGrpSpPr/>
            <p:nvPr/>
          </p:nvGrpSpPr>
          <p:grpSpPr>
            <a:xfrm>
              <a:off x="4597761" y="3362819"/>
              <a:ext cx="297702" cy="1770946"/>
              <a:chOff x="4597761" y="3362819"/>
              <a:chExt cx="297702" cy="1770946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D76741F8-F00A-437F-8D52-B7D1C0190E1D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5CE57F3E-9B54-4B88-A014-D0B4BDFA8443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90" name="Straight Connector 89">
                    <a:extLst>
                      <a:ext uri="{FF2B5EF4-FFF2-40B4-BE49-F238E27FC236}">
                        <a16:creationId xmlns:a16="http://schemas.microsoft.com/office/drawing/2014/main" id="{C887569C-73D2-4309-A33C-A47EA1C54B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>
                    <a:extLst>
                      <a:ext uri="{FF2B5EF4-FFF2-40B4-BE49-F238E27FC236}">
                        <a16:creationId xmlns:a16="http://schemas.microsoft.com/office/drawing/2014/main" id="{61AD6702-AA0B-4DF1-8BF6-9A91F84A49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A0033002-4992-4FE5-8AB3-036C70EA2F8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88" name="Straight Connector 87">
                    <a:extLst>
                      <a:ext uri="{FF2B5EF4-FFF2-40B4-BE49-F238E27FC236}">
                        <a16:creationId xmlns:a16="http://schemas.microsoft.com/office/drawing/2014/main" id="{994F63EE-1E59-4C10-95FE-FE1C3044D3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Straight Connector 88">
                    <a:extLst>
                      <a:ext uri="{FF2B5EF4-FFF2-40B4-BE49-F238E27FC236}">
                        <a16:creationId xmlns:a16="http://schemas.microsoft.com/office/drawing/2014/main" id="{729FAF91-DBE5-4BC3-AA17-E639038EF2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69FB11B3-EA75-44EA-89E0-3647627495D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86" name="Straight Connector 85">
                    <a:extLst>
                      <a:ext uri="{FF2B5EF4-FFF2-40B4-BE49-F238E27FC236}">
                        <a16:creationId xmlns:a16="http://schemas.microsoft.com/office/drawing/2014/main" id="{E7039430-89CF-4DF8-B437-933E5E813C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931F944B-762F-4050-A313-F773E79388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E5BDDFB0-CFD5-4EC2-BFB6-EF5E7D8F01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DDB0BB86-A555-4DEB-9880-01F5555516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7" y="3362819"/>
                <a:ext cx="7100" cy="4345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B6BA5F0F-F265-4692-AFF8-6BA7A5C3B8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6860" y="4609812"/>
                <a:ext cx="0" cy="5239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4" name="Content Placeholder 2">
              <a:extLst>
                <a:ext uri="{FF2B5EF4-FFF2-40B4-BE49-F238E27FC236}">
                  <a16:creationId xmlns:a16="http://schemas.microsoft.com/office/drawing/2014/main" id="{781ED4B3-1024-44D1-8599-EA9D33C5D9C9}"/>
                </a:ext>
              </a:extLst>
            </p:cNvPr>
            <p:cNvSpPr txBox="1">
              <a:spLocks/>
            </p:cNvSpPr>
            <p:nvPr/>
          </p:nvSpPr>
          <p:spPr>
            <a:xfrm>
              <a:off x="2292741" y="4061383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r</a:t>
              </a:r>
              <a:r>
                <a:rPr lang="el-GR" sz="2000" baseline="-25000" dirty="0"/>
                <a:t>π</a:t>
              </a:r>
              <a:endParaRPr lang="en-US" sz="2000" baseline="-25000" dirty="0"/>
            </a:p>
          </p:txBody>
        </p:sp>
        <p:sp>
          <p:nvSpPr>
            <p:cNvPr id="97" name="Content Placeholder 2">
              <a:extLst>
                <a:ext uri="{FF2B5EF4-FFF2-40B4-BE49-F238E27FC236}">
                  <a16:creationId xmlns:a16="http://schemas.microsoft.com/office/drawing/2014/main" id="{D4B73F8C-B855-4A0B-A334-19CEDB530856}"/>
                </a:ext>
              </a:extLst>
            </p:cNvPr>
            <p:cNvSpPr txBox="1">
              <a:spLocks/>
            </p:cNvSpPr>
            <p:nvPr/>
          </p:nvSpPr>
          <p:spPr>
            <a:xfrm>
              <a:off x="4908329" y="4061383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/>
                <a:t>r</a:t>
              </a:r>
              <a:r>
                <a:rPr lang="en-US" sz="2000" baseline="-25000" dirty="0" err="1"/>
                <a:t>o</a:t>
              </a:r>
              <a:endParaRPr lang="en-US" sz="2000" baseline="-250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91ECABC-6CC9-40EB-9700-CB6E5C2A4431}"/>
              </a:ext>
            </a:extLst>
          </p:cNvPr>
          <p:cNvGrpSpPr/>
          <p:nvPr/>
        </p:nvGrpSpPr>
        <p:grpSpPr>
          <a:xfrm>
            <a:off x="6101324" y="2418353"/>
            <a:ext cx="5174467" cy="3285189"/>
            <a:chOff x="6101324" y="2418353"/>
            <a:chExt cx="5174467" cy="3285189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E0F3CFD-4B8A-49F4-AA9C-1C5A31F1EBCE}"/>
                </a:ext>
              </a:extLst>
            </p:cNvPr>
            <p:cNvGrpSpPr/>
            <p:nvPr/>
          </p:nvGrpSpPr>
          <p:grpSpPr>
            <a:xfrm>
              <a:off x="6101324" y="2418353"/>
              <a:ext cx="4915367" cy="3285189"/>
              <a:chOff x="6101324" y="2418353"/>
              <a:chExt cx="4915367" cy="3285189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A7E1C351-3847-4745-82E6-60C5A0ED60D4}"/>
                  </a:ext>
                </a:extLst>
              </p:cNvPr>
              <p:cNvGrpSpPr/>
              <p:nvPr/>
            </p:nvGrpSpPr>
            <p:grpSpPr>
              <a:xfrm>
                <a:off x="6973349" y="3443748"/>
                <a:ext cx="4043342" cy="1751870"/>
                <a:chOff x="2959510" y="3452848"/>
                <a:chExt cx="4043342" cy="1751870"/>
              </a:xfrm>
            </p:grpSpPr>
            <p:grpSp>
              <p:nvGrpSpPr>
                <p:cNvPr id="35" name="Group 34">
                  <a:extLst>
                    <a:ext uri="{FF2B5EF4-FFF2-40B4-BE49-F238E27FC236}">
                      <a16:creationId xmlns:a16="http://schemas.microsoft.com/office/drawing/2014/main" id="{8622094A-221A-42AB-AC59-9F7EFF4D899A}"/>
                    </a:ext>
                  </a:extLst>
                </p:cNvPr>
                <p:cNvGrpSpPr/>
                <p:nvPr/>
              </p:nvGrpSpPr>
              <p:grpSpPr>
                <a:xfrm>
                  <a:off x="2959510" y="3544094"/>
                  <a:ext cx="3838517" cy="1660624"/>
                  <a:chOff x="2959510" y="3544094"/>
                  <a:chExt cx="3838517" cy="1660624"/>
                </a:xfrm>
              </p:grpSpPr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147B7D3A-C26B-4088-B1C4-0C1D7F2A1899}"/>
                      </a:ext>
                    </a:extLst>
                  </p:cNvPr>
                  <p:cNvGrpSpPr/>
                  <p:nvPr/>
                </p:nvGrpSpPr>
                <p:grpSpPr>
                  <a:xfrm>
                    <a:off x="2959510" y="3544094"/>
                    <a:ext cx="3838517" cy="1660624"/>
                    <a:chOff x="2959510" y="3544094"/>
                    <a:chExt cx="3838517" cy="1660624"/>
                  </a:xfrm>
                </p:grpSpPr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F9C33EBE-2457-4B31-98AC-372534FFD67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921892" y="3544094"/>
                      <a:ext cx="12235" cy="1658895"/>
                      <a:chOff x="3921892" y="3544094"/>
                      <a:chExt cx="12235" cy="1658895"/>
                    </a:xfrm>
                  </p:grpSpPr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0FE49563-6D50-440B-801F-1E0870FCD27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921892" y="4754233"/>
                        <a:ext cx="1178" cy="4487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" name="Straight Connector 46">
                        <a:extLst>
                          <a:ext uri="{FF2B5EF4-FFF2-40B4-BE49-F238E27FC236}">
                            <a16:creationId xmlns:a16="http://schemas.microsoft.com/office/drawing/2014/main" id="{26DDF08D-6E41-4418-B895-DCA1858EFC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934127" y="3544094"/>
                        <a:ext cx="0" cy="43551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F1DCB0DD-263C-41B3-BFB0-2F02B37A701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959510" y="3559277"/>
                      <a:ext cx="96356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18BFF7F2-78D3-40B6-8886-41F948D1CB7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959511" y="5202989"/>
                      <a:ext cx="3838516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3" name="Diamond 42">
                      <a:extLst>
                        <a:ext uri="{FF2B5EF4-FFF2-40B4-BE49-F238E27FC236}">
                          <a16:creationId xmlns:a16="http://schemas.microsoft.com/office/drawing/2014/main" id="{BB2C501D-AB59-4739-A485-C9D0973EE0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44" name="Straight Connector 43">
                      <a:extLst>
                        <a:ext uri="{FF2B5EF4-FFF2-40B4-BE49-F238E27FC236}">
                          <a16:creationId xmlns:a16="http://schemas.microsoft.com/office/drawing/2014/main" id="{36EDE074-15ED-4C97-A99A-E30D4B67CF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4881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9" name="Straight Arrow Connector 38">
                    <a:extLst>
                      <a:ext uri="{FF2B5EF4-FFF2-40B4-BE49-F238E27FC236}">
                        <a16:creationId xmlns:a16="http://schemas.microsoft.com/office/drawing/2014/main" id="{13D79F31-5F83-48EF-B083-EFC4240F6A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2BFD3D16-42D1-4162-928E-2E9C41F8BC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289755" y="3452848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B1F7A3AB-E6F6-46FD-AC58-1962C32B0C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5298405" y="3467596"/>
                  <a:ext cx="1704447" cy="77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C736F48D-E0BF-427D-8FD0-4DCB94F782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38704" y="4043278"/>
                <a:ext cx="0" cy="34412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Content Placeholder 2">
                <a:extLst>
                  <a:ext uri="{FF2B5EF4-FFF2-40B4-BE49-F238E27FC236}">
                    <a16:creationId xmlns:a16="http://schemas.microsoft.com/office/drawing/2014/main" id="{1015CABF-0927-4166-8DC0-3E27AF75C9C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15052" y="4012706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</a:t>
                </a:r>
              </a:p>
            </p:txBody>
          </p:sp>
          <p:sp>
            <p:nvSpPr>
              <p:cNvPr id="52" name="Content Placeholder 2">
                <a:extLst>
                  <a:ext uri="{FF2B5EF4-FFF2-40B4-BE49-F238E27FC236}">
                    <a16:creationId xmlns:a16="http://schemas.microsoft.com/office/drawing/2014/main" id="{D8E71A73-47C2-4145-A79B-242267178C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637112" y="4123557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/>
                  <a:t>β</a:t>
                </a:r>
                <a:r>
                  <a:rPr lang="en-US" sz="2000" dirty="0"/>
                  <a:t> I</a:t>
                </a:r>
                <a:r>
                  <a:rPr lang="en-US" sz="2000" baseline="-25000" dirty="0"/>
                  <a:t>B</a:t>
                </a:r>
              </a:p>
            </p:txBody>
          </p:sp>
          <p:sp>
            <p:nvSpPr>
              <p:cNvPr id="53" name="Content Placeholder 2">
                <a:extLst>
                  <a:ext uri="{FF2B5EF4-FFF2-40B4-BE49-F238E27FC236}">
                    <a16:creationId xmlns:a16="http://schemas.microsoft.com/office/drawing/2014/main" id="{154F800F-2931-440D-9954-829E502786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01324" y="3362819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base</a:t>
                </a:r>
              </a:p>
            </p:txBody>
          </p:sp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E7A82FA9-CC98-4267-A518-72B6D3A58EC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30846" y="5328827"/>
                <a:ext cx="1018066" cy="3747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emitter</a:t>
                </a:r>
              </a:p>
            </p:txBody>
          </p:sp>
          <p:sp>
            <p:nvSpPr>
              <p:cNvPr id="55" name="Content Placeholder 2">
                <a:extLst>
                  <a:ext uri="{FF2B5EF4-FFF2-40B4-BE49-F238E27FC236}">
                    <a16:creationId xmlns:a16="http://schemas.microsoft.com/office/drawing/2014/main" id="{BD0C9BAB-1B27-4574-ADD7-4084C8E3BE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39427" y="2955445"/>
                <a:ext cx="1157567" cy="4067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collector</a:t>
                </a:r>
              </a:p>
            </p:txBody>
          </p:sp>
          <p:sp>
            <p:nvSpPr>
              <p:cNvPr id="56" name="Content Placeholder 2">
                <a:extLst>
                  <a:ext uri="{FF2B5EF4-FFF2-40B4-BE49-F238E27FC236}">
                    <a16:creationId xmlns:a16="http://schemas.microsoft.com/office/drawing/2014/main" id="{17F1AC67-9944-44C3-82CB-CA7BC24539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35731" y="2418353"/>
                <a:ext cx="1293340" cy="523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 err="1"/>
                  <a:t>npn</a:t>
                </a:r>
                <a:r>
                  <a:rPr lang="en-US" sz="2400" b="1" dirty="0"/>
                  <a:t> BJT</a:t>
                </a:r>
              </a:p>
            </p:txBody>
          </p: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990246BA-B77F-4041-87B1-44959A89EDF0}"/>
                </a:ext>
              </a:extLst>
            </p:cNvPr>
            <p:cNvGrpSpPr/>
            <p:nvPr/>
          </p:nvGrpSpPr>
          <p:grpSpPr>
            <a:xfrm rot="5400000">
              <a:off x="7542625" y="4223121"/>
              <a:ext cx="802919" cy="297702"/>
              <a:chOff x="3093110" y="2744654"/>
              <a:chExt cx="773752" cy="297702"/>
            </a:xfrm>
          </p:grpSpPr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5086539A-36B9-4CF0-A884-67D0B2842F22}"/>
                  </a:ext>
                </a:extLst>
              </p:cNvPr>
              <p:cNvGrpSpPr/>
              <p:nvPr/>
            </p:nvGrpSpPr>
            <p:grpSpPr>
              <a:xfrm>
                <a:off x="3093110" y="2744654"/>
                <a:ext cx="179903" cy="290602"/>
                <a:chOff x="3632401" y="2623631"/>
                <a:chExt cx="179903" cy="290602"/>
              </a:xfrm>
            </p:grpSpPr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7D95489E-96A0-4EC5-ACDC-25FF70D4EC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3583380" y="2672652"/>
                  <a:ext cx="146293" cy="482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60004732-8A2F-417D-A393-CB623C5E5F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0DA7CF25-5C1A-4951-B5EB-385D7E469AEA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5AB6A6-CAEB-4C52-A34C-6DFC4DA54D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0AEA0052-56C0-4E0E-AFF8-B85393E4AD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79906D69-E588-4308-A7BE-399E5F5C2F06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A636FC98-5E35-496E-8C68-CABAD41B30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3468858B-EDBE-4486-824E-21D86E42CD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2DDB900F-04E7-49AA-A6F6-4BD6E605BE7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Content Placeholder 2">
              <a:extLst>
                <a:ext uri="{FF2B5EF4-FFF2-40B4-BE49-F238E27FC236}">
                  <a16:creationId xmlns:a16="http://schemas.microsoft.com/office/drawing/2014/main" id="{9AEF6706-4840-465E-B0FB-E4AB9A7C774F}"/>
                </a:ext>
              </a:extLst>
            </p:cNvPr>
            <p:cNvSpPr txBox="1">
              <a:spLocks/>
            </p:cNvSpPr>
            <p:nvPr/>
          </p:nvSpPr>
          <p:spPr>
            <a:xfrm>
              <a:off x="8113148" y="4110616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r</a:t>
              </a:r>
              <a:r>
                <a:rPr lang="el-GR" sz="2000" baseline="-25000" dirty="0"/>
                <a:t>π</a:t>
              </a:r>
              <a:endParaRPr lang="en-US" sz="2000" baseline="-25000" dirty="0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CE32FD45-4252-4F71-9EA0-A8D3714CE8B7}"/>
                </a:ext>
              </a:extLst>
            </p:cNvPr>
            <p:cNvGrpSpPr/>
            <p:nvPr/>
          </p:nvGrpSpPr>
          <p:grpSpPr>
            <a:xfrm>
              <a:off x="10348143" y="3457139"/>
              <a:ext cx="297702" cy="1770946"/>
              <a:chOff x="4597761" y="3362819"/>
              <a:chExt cx="297702" cy="1770946"/>
            </a:xfrm>
          </p:grpSpPr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DD8E9961-604E-4887-92BF-D9FA611160F2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4481E359-19C3-4534-8B14-B01118A7F7D4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110" name="Straight Connector 109">
                    <a:extLst>
                      <a:ext uri="{FF2B5EF4-FFF2-40B4-BE49-F238E27FC236}">
                        <a16:creationId xmlns:a16="http://schemas.microsoft.com/office/drawing/2014/main" id="{0BF6CC65-143A-4635-A917-3E6136CAC34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09ECBE04-8622-4440-B8DF-5DC58EF446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B5C7824E-CB29-44E5-AE85-CD9D966050B9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8" name="Straight Connector 107">
                    <a:extLst>
                      <a:ext uri="{FF2B5EF4-FFF2-40B4-BE49-F238E27FC236}">
                        <a16:creationId xmlns:a16="http://schemas.microsoft.com/office/drawing/2014/main" id="{562A1304-7940-4110-8AB6-957B72BB31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414344A1-30C4-4002-B05C-FC5DCD3301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4" name="Group 103">
                  <a:extLst>
                    <a:ext uri="{FF2B5EF4-FFF2-40B4-BE49-F238E27FC236}">
                      <a16:creationId xmlns:a16="http://schemas.microsoft.com/office/drawing/2014/main" id="{B3B05D8B-A544-4462-9C48-DC03CE2DADD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6" name="Straight Connector 105">
                    <a:extLst>
                      <a:ext uri="{FF2B5EF4-FFF2-40B4-BE49-F238E27FC236}">
                        <a16:creationId xmlns:a16="http://schemas.microsoft.com/office/drawing/2014/main" id="{42519174-73CA-4130-A835-7D764DA9E9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2B8DE944-DD4C-4B19-9445-F435807AC1A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14D2D372-67E0-4DFA-9EA6-4D43F57547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A4FF6862-BD25-4D9A-8CD7-A18BCD3F19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7" y="3362819"/>
                <a:ext cx="7100" cy="4345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B7B9C6A3-EEE4-447E-BF84-266260C962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6860" y="4609812"/>
                <a:ext cx="0" cy="5239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" name="Content Placeholder 2">
              <a:extLst>
                <a:ext uri="{FF2B5EF4-FFF2-40B4-BE49-F238E27FC236}">
                  <a16:creationId xmlns:a16="http://schemas.microsoft.com/office/drawing/2014/main" id="{CB9553FB-F876-4A8F-9065-8D70FAFE782D}"/>
                </a:ext>
              </a:extLst>
            </p:cNvPr>
            <p:cNvSpPr txBox="1">
              <a:spLocks/>
            </p:cNvSpPr>
            <p:nvPr/>
          </p:nvSpPr>
          <p:spPr>
            <a:xfrm>
              <a:off x="10713592" y="4104404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/>
                <a:t>r</a:t>
              </a:r>
              <a:r>
                <a:rPr lang="en-US" sz="2000" baseline="-25000" dirty="0" err="1"/>
                <a:t>o</a:t>
              </a:r>
              <a:endParaRPr lang="en-US" sz="2000" baseline="-25000" dirty="0"/>
            </a:p>
          </p:txBody>
        </p:sp>
      </p:grp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708914D0-5CEA-4267-AB83-392F3F227E0A}"/>
              </a:ext>
            </a:extLst>
          </p:cNvPr>
          <p:cNvSpPr txBox="1">
            <a:spLocks/>
          </p:cNvSpPr>
          <p:nvPr/>
        </p:nvSpPr>
        <p:spPr>
          <a:xfrm>
            <a:off x="1545133" y="6012688"/>
            <a:ext cx="5147768" cy="603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Last time we added an output resistor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152092D-2E82-4BAC-BB76-8D8B4CAB4BDD}"/>
              </a:ext>
            </a:extLst>
          </p:cNvPr>
          <p:cNvSpPr/>
          <p:nvPr/>
        </p:nvSpPr>
        <p:spPr>
          <a:xfrm>
            <a:off x="4427387" y="3716345"/>
            <a:ext cx="801085" cy="1100914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66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0B4C3-FFB0-4557-9598-7C78222D2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Determine the small signal gain of the common emitter BJT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863A0F-1615-4C6D-8069-003D4D47570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012141"/>
                <a:ext cx="10515600" cy="1585259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𝑉𝑜𝑙𝑡𝑎𝑔𝑒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𝐺𝑎𝑖𝑛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𝑠𝑚𝑎𝑙𝑙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𝑠𝑖𝑔𝑛𝑎𝑙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𝑜𝑢𝑡𝑝𝑢𝑡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𝑣𝑜𝑙𝑡𝑎𝑔𝑒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𝑠𝑚𝑎𝑙𝑙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𝑠𝑖𝑔𝑛𝑎𝑙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𝑖𝑛𝑝𝑢𝑡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𝑣𝑜𝑙𝑡𝑎𝑔𝑒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863A0F-1615-4C6D-8069-003D4D47570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012141"/>
                <a:ext cx="10515600" cy="158525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8402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73669" y="2608449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4191" y="2214757"/>
            <a:ext cx="21852" cy="393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41989" y="3356008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275261" y="4513272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261" y="4513272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7326" y="320949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7326" y="320949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764178" y="2777196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178" y="2777196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61973" y="356049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1973" y="3560490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45856" y="2774846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856" y="2774846"/>
                <a:ext cx="5005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1020764" y="3784532"/>
                <a:ext cx="5732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764" y="3784532"/>
                <a:ext cx="57329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185039" y="3141965"/>
            <a:ext cx="1452267" cy="1672297"/>
            <a:chOff x="8765875" y="3410667"/>
            <a:chExt cx="1452267" cy="1672297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002269" y="3192604"/>
              <a:ext cx="3655" cy="4764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10076351" y="3272935"/>
              <a:ext cx="4059" cy="2795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619737" y="3546131"/>
              <a:ext cx="442913" cy="1948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84277" y="4464474"/>
              <a:ext cx="1225325" cy="116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2005079" y="2227593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26008" y="2896478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214757"/>
            <a:ext cx="0" cy="1680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44148" y="401363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4148" y="4013637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>
            <a:cxnSpLocks/>
          </p:cNvCxnSpPr>
          <p:nvPr/>
        </p:nvCxnSpPr>
        <p:spPr>
          <a:xfrm>
            <a:off x="4327069" y="2227593"/>
            <a:ext cx="13985" cy="505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59066" y="3376077"/>
            <a:ext cx="15732" cy="1217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4539587" y="4670584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587" y="4670584"/>
                <a:ext cx="488403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13740" y="4445933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/>
              <p:nvPr/>
            </p:nvSpPr>
            <p:spPr>
              <a:xfrm>
                <a:off x="4781431" y="3728946"/>
                <a:ext cx="4790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1431" y="3728946"/>
                <a:ext cx="479041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FCD9138F-21CB-4F8A-911D-47CDC21F28FC}"/>
              </a:ext>
            </a:extLst>
          </p:cNvPr>
          <p:cNvGrpSpPr/>
          <p:nvPr/>
        </p:nvGrpSpPr>
        <p:grpSpPr>
          <a:xfrm>
            <a:off x="2807000" y="3724666"/>
            <a:ext cx="1268024" cy="1820527"/>
            <a:chOff x="2807000" y="3724666"/>
            <a:chExt cx="1268024" cy="1820527"/>
          </a:xfrm>
        </p:grpSpPr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3828833" y="3867618"/>
              <a:ext cx="17816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819404" y="456155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492372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3895468"/>
              <a:ext cx="0" cy="6567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807000" y="448974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7000" y="4489743"/>
                  <a:ext cx="410690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808988" y="464100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8988" y="4641000"/>
                  <a:ext cx="410690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960724" y="3869055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896386" y="3869055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C3193CE1-CFB2-41AB-A039-A0A5A403DFAF}"/>
                </a:ext>
              </a:extLst>
            </p:cNvPr>
            <p:cNvGrpSpPr/>
            <p:nvPr/>
          </p:nvGrpSpPr>
          <p:grpSpPr>
            <a:xfrm rot="10800000">
              <a:off x="3171504" y="3724666"/>
              <a:ext cx="660991" cy="298206"/>
              <a:chOff x="9391502" y="3838294"/>
              <a:chExt cx="660991" cy="298206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27A0386-7E82-430D-8217-B07B610334B9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07EB2BE3-73E4-4271-BBCA-E850709917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D4D6BF27-36F3-4C0A-958F-C3E45468B4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29F2E957-F865-4AF7-A76D-BD96E0FBE107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F64DB052-578A-44B0-A775-1E57DDBEFD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7CBC067B-DB1D-4C95-A3F0-375DBB5165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A26EA648-FF54-4963-A37F-9E7B09739E52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4FE83992-5C10-4AE5-8BAA-5B79F398EA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DC2A5B34-4623-4417-AC59-CBB42E0E6C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87E29ED2-91B6-42E2-BCBE-006FD27580B5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9FA2F263-6337-4EF4-89C3-D6B824E85C4C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3895468"/>
              <a:ext cx="15799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42C644F5-A24E-4526-9285-B6D5896E80DA}"/>
                  </a:ext>
                </a:extLst>
              </p:cNvPr>
              <p:cNvSpPr/>
              <p:nvPr/>
            </p:nvSpPr>
            <p:spPr>
              <a:xfrm>
                <a:off x="3098871" y="3301194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42C644F5-A24E-4526-9285-B6D5896E80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871" y="3301194"/>
                <a:ext cx="48308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127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74068" y="2526437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716695" y="2189431"/>
            <a:ext cx="7867" cy="337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>
            <a:cxnSpLocks/>
          </p:cNvCxnSpPr>
          <p:nvPr/>
        </p:nvCxnSpPr>
        <p:spPr>
          <a:xfrm flipV="1">
            <a:off x="5741989" y="3344114"/>
            <a:ext cx="2300010" cy="11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288404" y="4496992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404" y="4496992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8063387" y="3133465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3387" y="3133465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61973" y="356049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1973" y="3560490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45856" y="2774846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856" y="2774846"/>
                <a:ext cx="5005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1018563" y="3806752"/>
                <a:ext cx="5732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563" y="3806752"/>
                <a:ext cx="57329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2005079" y="2227593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26008" y="2896478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214757"/>
            <a:ext cx="0" cy="1680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44148" y="401363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4148" y="4013637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>
            <a:cxnSpLocks/>
          </p:cNvCxnSpPr>
          <p:nvPr/>
        </p:nvCxnSpPr>
        <p:spPr>
          <a:xfrm>
            <a:off x="4327069" y="2227593"/>
            <a:ext cx="13985" cy="505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59066" y="3376077"/>
            <a:ext cx="15732" cy="1217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23172" y="4150820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3172" y="4150820"/>
                <a:ext cx="474682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511176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/>
              <p:nvPr/>
            </p:nvSpPr>
            <p:spPr>
              <a:xfrm>
                <a:off x="4576300" y="3868115"/>
                <a:ext cx="4790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6300" y="3868115"/>
                <a:ext cx="47904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5" name="Group 134">
            <a:extLst>
              <a:ext uri="{FF2B5EF4-FFF2-40B4-BE49-F238E27FC236}">
                <a16:creationId xmlns:a16="http://schemas.microsoft.com/office/drawing/2014/main" id="{2BDF66C1-E56B-4CCD-BA1E-638C0D6895A1}"/>
              </a:ext>
            </a:extLst>
          </p:cNvPr>
          <p:cNvGrpSpPr/>
          <p:nvPr/>
        </p:nvGrpSpPr>
        <p:grpSpPr>
          <a:xfrm rot="13351323">
            <a:off x="5072469" y="3928566"/>
            <a:ext cx="660991" cy="298206"/>
            <a:chOff x="9391502" y="3838294"/>
            <a:chExt cx="660991" cy="298206"/>
          </a:xfrm>
        </p:grpSpPr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0E57DBA5-5FA0-4B0B-B805-74FE26363892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DC196F0B-EBE2-40FB-AB56-C96F27B2392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569D55B5-4618-458D-AA10-18FF57BEAB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2023DD81-745E-4BE9-9BA3-7270E2FD62A0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98197ACC-5446-452C-ACB9-EF1F0179F4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DF1DFD3D-F58F-4230-8A82-0A2D74133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5436FA56-68EF-48E6-B4BA-9BCC45DF90B9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2392AFF6-CE88-4438-9D12-C17E286EB3D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9D8F94CC-2339-4C36-A7B9-F2BDAF39B1E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4590FB52-6D89-4FA7-90B7-DF5B4A4AEAAF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04465C9-3991-4567-86C9-F83726F6ECEA}"/>
              </a:ext>
            </a:extLst>
          </p:cNvPr>
          <p:cNvCxnSpPr>
            <a:cxnSpLocks/>
          </p:cNvCxnSpPr>
          <p:nvPr/>
        </p:nvCxnSpPr>
        <p:spPr>
          <a:xfrm>
            <a:off x="3995910" y="3861615"/>
            <a:ext cx="1155054" cy="3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D7A0C9A0-825A-4290-9349-96D2D9D721F8}"/>
              </a:ext>
            </a:extLst>
          </p:cNvPr>
          <p:cNvCxnSpPr>
            <a:cxnSpLocks/>
          </p:cNvCxnSpPr>
          <p:nvPr/>
        </p:nvCxnSpPr>
        <p:spPr>
          <a:xfrm flipV="1">
            <a:off x="5721011" y="4409470"/>
            <a:ext cx="4323" cy="28135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4E2341E-1CAC-4596-A991-4BB0D62D9814}"/>
              </a:ext>
            </a:extLst>
          </p:cNvPr>
          <p:cNvCxnSpPr/>
          <p:nvPr/>
        </p:nvCxnSpPr>
        <p:spPr>
          <a:xfrm>
            <a:off x="5647110" y="4298246"/>
            <a:ext cx="87950" cy="1112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54D4B16-AB06-492C-8A29-A5AE458F6A10}"/>
                  </a:ext>
                </a:extLst>
              </p:cNvPr>
              <p:cNvSpPr/>
              <p:nvPr/>
            </p:nvSpPr>
            <p:spPr>
              <a:xfrm>
                <a:off x="5011946" y="4091021"/>
                <a:ext cx="4285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54D4B16-AB06-492C-8A29-A5AE458F6A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1946" y="4091021"/>
                <a:ext cx="428514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93C451F9-FA73-4810-8038-8E9AE446D4FD}"/>
              </a:ext>
            </a:extLst>
          </p:cNvPr>
          <p:cNvCxnSpPr>
            <a:cxnSpLocks/>
          </p:cNvCxnSpPr>
          <p:nvPr/>
        </p:nvCxnSpPr>
        <p:spPr>
          <a:xfrm flipV="1">
            <a:off x="5716043" y="4524261"/>
            <a:ext cx="1708898" cy="977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C00C9F79-CA57-4F9A-8EBA-1B5B0DE09D50}"/>
              </a:ext>
            </a:extLst>
          </p:cNvPr>
          <p:cNvGrpSpPr/>
          <p:nvPr/>
        </p:nvGrpSpPr>
        <p:grpSpPr>
          <a:xfrm>
            <a:off x="5401736" y="3026728"/>
            <a:ext cx="1634838" cy="1781510"/>
            <a:chOff x="8158391" y="3448325"/>
            <a:chExt cx="1634838" cy="1781510"/>
          </a:xfrm>
        </p:grpSpPr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3D84352D-FC8A-4F83-A1E5-FD274ADFEF3F}"/>
                </a:ext>
              </a:extLst>
            </p:cNvPr>
            <p:cNvGrpSpPr/>
            <p:nvPr/>
          </p:nvGrpSpPr>
          <p:grpSpPr>
            <a:xfrm>
              <a:off x="9012362" y="3769820"/>
              <a:ext cx="589935" cy="1179896"/>
              <a:chOff x="4998523" y="3778920"/>
              <a:chExt cx="589935" cy="1179896"/>
            </a:xfrm>
          </p:grpSpPr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53C9A16-A6C7-4828-9ABB-E8A23671352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8336E829-9600-4E51-A4F3-0F0DC31927A5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225" name="Diamond 224">
                    <a:extLst>
                      <a:ext uri="{FF2B5EF4-FFF2-40B4-BE49-F238E27FC236}">
                        <a16:creationId xmlns:a16="http://schemas.microsoft.com/office/drawing/2014/main" id="{CEC542CB-471C-45DA-8F97-769038CCE344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8DE0D3D6-EAAF-4165-8D5D-0025C6351E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1" name="Straight Arrow Connector 220">
                  <a:extLst>
                    <a:ext uri="{FF2B5EF4-FFF2-40B4-BE49-F238E27FC236}">
                      <a16:creationId xmlns:a16="http://schemas.microsoft.com/office/drawing/2014/main" id="{91F62361-A6BD-4B09-B83A-D9BA037E4B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B8890DBC-0A1A-4B08-9240-EBCF2F9553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755" y="3778920"/>
                <a:ext cx="0" cy="13112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1" name="Content Placeholder 2">
              <a:extLst>
                <a:ext uri="{FF2B5EF4-FFF2-40B4-BE49-F238E27FC236}">
                  <a16:creationId xmlns:a16="http://schemas.microsoft.com/office/drawing/2014/main" id="{6B2C7F55-D287-4A2E-8AF7-E72921CCFE58}"/>
                </a:ext>
              </a:extLst>
            </p:cNvPr>
            <p:cNvSpPr txBox="1">
              <a:spLocks/>
            </p:cNvSpPr>
            <p:nvPr/>
          </p:nvSpPr>
          <p:spPr>
            <a:xfrm>
              <a:off x="8158391" y="3884440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12" name="Content Placeholder 2">
              <a:extLst>
                <a:ext uri="{FF2B5EF4-FFF2-40B4-BE49-F238E27FC236}">
                  <a16:creationId xmlns:a16="http://schemas.microsoft.com/office/drawing/2014/main" id="{9B07E943-F84F-400B-9F10-C39DD26F24D8}"/>
                </a:ext>
              </a:extLst>
            </p:cNvPr>
            <p:cNvSpPr txBox="1">
              <a:spLocks/>
            </p:cNvSpPr>
            <p:nvPr/>
          </p:nvSpPr>
          <p:spPr>
            <a:xfrm>
              <a:off x="8552782" y="3926711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14" name="Content Placeholder 2">
              <a:extLst>
                <a:ext uri="{FF2B5EF4-FFF2-40B4-BE49-F238E27FC236}">
                  <a16:creationId xmlns:a16="http://schemas.microsoft.com/office/drawing/2014/main" id="{CA01CDB0-7F0B-4211-AF7C-EDCE5CEA026F}"/>
                </a:ext>
              </a:extLst>
            </p:cNvPr>
            <p:cNvSpPr txBox="1">
              <a:spLocks/>
            </p:cNvSpPr>
            <p:nvPr/>
          </p:nvSpPr>
          <p:spPr>
            <a:xfrm>
              <a:off x="9003329" y="4968719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215" name="Content Placeholder 2">
              <a:extLst>
                <a:ext uri="{FF2B5EF4-FFF2-40B4-BE49-F238E27FC236}">
                  <a16:creationId xmlns:a16="http://schemas.microsoft.com/office/drawing/2014/main" id="{15763148-BEA8-4301-B238-600D2C7FDF4C}"/>
                </a:ext>
              </a:extLst>
            </p:cNvPr>
            <p:cNvSpPr txBox="1">
              <a:spLocks/>
            </p:cNvSpPr>
            <p:nvPr/>
          </p:nvSpPr>
          <p:spPr>
            <a:xfrm>
              <a:off x="8978669" y="3448325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1C7002F6-C5C3-47E2-9F77-FEB3B48A964C}"/>
              </a:ext>
            </a:extLst>
          </p:cNvPr>
          <p:cNvGrpSpPr/>
          <p:nvPr/>
        </p:nvGrpSpPr>
        <p:grpSpPr>
          <a:xfrm>
            <a:off x="7158964" y="3356008"/>
            <a:ext cx="297702" cy="1164144"/>
            <a:chOff x="4597761" y="3653441"/>
            <a:chExt cx="297702" cy="1131808"/>
          </a:xfrm>
        </p:grpSpPr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78A692D3-19B2-4D2D-A22C-B45C7AD27E0F}"/>
                </a:ext>
              </a:extLst>
            </p:cNvPr>
            <p:cNvGrpSpPr/>
            <p:nvPr/>
          </p:nvGrpSpPr>
          <p:grpSpPr>
            <a:xfrm rot="5400000">
              <a:off x="4345152" y="4059501"/>
              <a:ext cx="802919" cy="297702"/>
              <a:chOff x="3093110" y="2744654"/>
              <a:chExt cx="773752" cy="297702"/>
            </a:xfrm>
          </p:grpSpPr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41205703-FD21-4E61-A147-E376B5B73656}"/>
                  </a:ext>
                </a:extLst>
              </p:cNvPr>
              <p:cNvGrpSpPr/>
              <p:nvPr/>
            </p:nvGrpSpPr>
            <p:grpSpPr>
              <a:xfrm>
                <a:off x="3093110" y="2744654"/>
                <a:ext cx="179903" cy="290602"/>
                <a:chOff x="3632401" y="2623631"/>
                <a:chExt cx="179903" cy="290602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806583B3-AF01-4420-B5DD-A5E2ED2D40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3583380" y="2672652"/>
                  <a:ext cx="146293" cy="4825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4F1AD703-A026-48F2-83B0-61891F2BCC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BCB1AC54-9639-46CB-866D-7FA923CBB69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8D31D0A4-E4BD-4326-BFE6-C956BAAC60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1E89FC81-8C36-4B82-92F2-23D0394E5A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64A7943A-8B47-4AB8-902A-D105F96685C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D4993558-CF45-401B-8F2A-B94717988F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56FF855A-7463-495B-9FEE-FDC2FE3265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1C95FAA3-5EAA-4818-97F7-6DAEA35BB2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BD82A14E-711A-45B3-804E-7DF182656086}"/>
                </a:ext>
              </a:extLst>
            </p:cNvPr>
            <p:cNvCxnSpPr>
              <a:cxnSpLocks/>
            </p:cNvCxnSpPr>
            <p:nvPr/>
          </p:nvCxnSpPr>
          <p:spPr>
            <a:xfrm>
              <a:off x="4748538" y="3653441"/>
              <a:ext cx="7099" cy="143944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14035942-22A1-47D2-A888-5E985C8B12A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50162" y="4609812"/>
              <a:ext cx="1223" cy="17543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84BC013C-8D9F-40A5-B2C7-98222206E774}"/>
              </a:ext>
            </a:extLst>
          </p:cNvPr>
          <p:cNvSpPr txBox="1">
            <a:spLocks/>
          </p:cNvSpPr>
          <p:nvPr/>
        </p:nvSpPr>
        <p:spPr>
          <a:xfrm>
            <a:off x="7479800" y="3731709"/>
            <a:ext cx="562199" cy="416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r</a:t>
            </a:r>
            <a:r>
              <a:rPr lang="en-US" sz="2000" baseline="-25000" dirty="0" err="1">
                <a:solidFill>
                  <a:srgbClr val="FF0000"/>
                </a:solidFill>
              </a:rPr>
              <a:t>o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229" name="Content Placeholder 2">
            <a:extLst>
              <a:ext uri="{FF2B5EF4-FFF2-40B4-BE49-F238E27FC236}">
                <a16:creationId xmlns:a16="http://schemas.microsoft.com/office/drawing/2014/main" id="{451DEF2C-3735-433C-B659-A6D5991558CB}"/>
              </a:ext>
            </a:extLst>
          </p:cNvPr>
          <p:cNvSpPr txBox="1">
            <a:spLocks/>
          </p:cNvSpPr>
          <p:nvPr/>
        </p:nvSpPr>
        <p:spPr>
          <a:xfrm>
            <a:off x="4801718" y="3477205"/>
            <a:ext cx="736809" cy="311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base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CC36F4C7-966A-45BF-A63A-41DAF397406B}"/>
              </a:ext>
            </a:extLst>
          </p:cNvPr>
          <p:cNvCxnSpPr>
            <a:cxnSpLocks/>
          </p:cNvCxnSpPr>
          <p:nvPr/>
        </p:nvCxnSpPr>
        <p:spPr>
          <a:xfrm>
            <a:off x="5438384" y="3814969"/>
            <a:ext cx="239888" cy="227397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378CE891-6922-4D4C-B588-19E4F44CE1F9}"/>
              </a:ext>
            </a:extLst>
          </p:cNvPr>
          <p:cNvCxnSpPr>
            <a:cxnSpLocks/>
          </p:cNvCxnSpPr>
          <p:nvPr/>
        </p:nvCxnSpPr>
        <p:spPr>
          <a:xfrm>
            <a:off x="5742341" y="3182300"/>
            <a:ext cx="0" cy="173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Content Placeholder 2">
            <a:extLst>
              <a:ext uri="{FF2B5EF4-FFF2-40B4-BE49-F238E27FC236}">
                <a16:creationId xmlns:a16="http://schemas.microsoft.com/office/drawing/2014/main" id="{FF3B4A61-ED26-4310-B800-17029C4CFE65}"/>
              </a:ext>
            </a:extLst>
          </p:cNvPr>
          <p:cNvSpPr txBox="1">
            <a:spLocks/>
          </p:cNvSpPr>
          <p:nvPr/>
        </p:nvSpPr>
        <p:spPr>
          <a:xfrm>
            <a:off x="7383517" y="1701060"/>
            <a:ext cx="4651529" cy="5679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Substitute in the small signal model</a:t>
            </a:r>
          </a:p>
        </p:txBody>
      </p:sp>
      <p:grpSp>
        <p:nvGrpSpPr>
          <p:cNvPr id="321" name="Group 320">
            <a:extLst>
              <a:ext uri="{FF2B5EF4-FFF2-40B4-BE49-F238E27FC236}">
                <a16:creationId xmlns:a16="http://schemas.microsoft.com/office/drawing/2014/main" id="{31CBD9F2-1C69-4301-B241-1A89B42040E6}"/>
              </a:ext>
            </a:extLst>
          </p:cNvPr>
          <p:cNvGrpSpPr/>
          <p:nvPr/>
        </p:nvGrpSpPr>
        <p:grpSpPr>
          <a:xfrm>
            <a:off x="2727376" y="3720143"/>
            <a:ext cx="1268024" cy="1820527"/>
            <a:chOff x="2807000" y="3724666"/>
            <a:chExt cx="1268024" cy="1820527"/>
          </a:xfrm>
        </p:grpSpPr>
        <p:cxnSp>
          <p:nvCxnSpPr>
            <p:cNvPr id="322" name="Straight Connector 321">
              <a:extLst>
                <a:ext uri="{FF2B5EF4-FFF2-40B4-BE49-F238E27FC236}">
                  <a16:creationId xmlns:a16="http://schemas.microsoft.com/office/drawing/2014/main" id="{9838D83B-F05A-4226-A098-1BAC414CB8D1}"/>
                </a:ext>
              </a:extLst>
            </p:cNvPr>
            <p:cNvCxnSpPr>
              <a:cxnSpLocks/>
            </p:cNvCxnSpPr>
            <p:nvPr/>
          </p:nvCxnSpPr>
          <p:spPr>
            <a:xfrm>
              <a:off x="3828833" y="3867618"/>
              <a:ext cx="17816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355EEA24-84A8-4820-8245-251D7DAD54CF}"/>
                </a:ext>
              </a:extLst>
            </p:cNvPr>
            <p:cNvSpPr/>
            <p:nvPr/>
          </p:nvSpPr>
          <p:spPr>
            <a:xfrm>
              <a:off x="2819404" y="456155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4" name="Straight Connector 323">
              <a:extLst>
                <a:ext uri="{FF2B5EF4-FFF2-40B4-BE49-F238E27FC236}">
                  <a16:creationId xmlns:a16="http://schemas.microsoft.com/office/drawing/2014/main" id="{B8021104-2DC1-4D35-AFF0-1253C62767AF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492372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>
              <a:extLst>
                <a:ext uri="{FF2B5EF4-FFF2-40B4-BE49-F238E27FC236}">
                  <a16:creationId xmlns:a16="http://schemas.microsoft.com/office/drawing/2014/main" id="{8BFFBF22-941B-420A-90AA-6DFA4E5CB147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3895468"/>
              <a:ext cx="0" cy="6567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58F4BF93-2B65-43D8-87DC-3CCED1FCAA7E}"/>
                    </a:ext>
                  </a:extLst>
                </p:cNvPr>
                <p:cNvSpPr/>
                <p:nvPr/>
              </p:nvSpPr>
              <p:spPr>
                <a:xfrm>
                  <a:off x="2807000" y="448974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58F4BF93-2B65-43D8-87DC-3CCED1FCAA7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7000" y="4489743"/>
                  <a:ext cx="410690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EC3642B4-F7FD-43B5-A125-4F210C1AB586}"/>
                    </a:ext>
                  </a:extLst>
                </p:cNvPr>
                <p:cNvSpPr/>
                <p:nvPr/>
              </p:nvSpPr>
              <p:spPr>
                <a:xfrm>
                  <a:off x="2808988" y="464100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EC3642B4-F7FD-43B5-A125-4F210C1AB58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8988" y="4641000"/>
                  <a:ext cx="410690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8" name="Straight Connector 327">
              <a:extLst>
                <a:ext uri="{FF2B5EF4-FFF2-40B4-BE49-F238E27FC236}">
                  <a16:creationId xmlns:a16="http://schemas.microsoft.com/office/drawing/2014/main" id="{917F0381-DB32-4871-A242-E9C6A0F8BD08}"/>
                </a:ext>
              </a:extLst>
            </p:cNvPr>
            <p:cNvCxnSpPr/>
            <p:nvPr/>
          </p:nvCxnSpPr>
          <p:spPr>
            <a:xfrm rot="5400000" flipH="1">
              <a:off x="3960724" y="3869055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>
              <a:extLst>
                <a:ext uri="{FF2B5EF4-FFF2-40B4-BE49-F238E27FC236}">
                  <a16:creationId xmlns:a16="http://schemas.microsoft.com/office/drawing/2014/main" id="{53C235B5-F3C7-49BB-859A-F1462C2816BB}"/>
                </a:ext>
              </a:extLst>
            </p:cNvPr>
            <p:cNvCxnSpPr/>
            <p:nvPr/>
          </p:nvCxnSpPr>
          <p:spPr>
            <a:xfrm rot="5400000" flipH="1">
              <a:off x="3896386" y="3869055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0" name="Group 329">
              <a:extLst>
                <a:ext uri="{FF2B5EF4-FFF2-40B4-BE49-F238E27FC236}">
                  <a16:creationId xmlns:a16="http://schemas.microsoft.com/office/drawing/2014/main" id="{24D51E38-7866-4725-A215-44CE988FBDED}"/>
                </a:ext>
              </a:extLst>
            </p:cNvPr>
            <p:cNvGrpSpPr/>
            <p:nvPr/>
          </p:nvGrpSpPr>
          <p:grpSpPr>
            <a:xfrm rot="10800000">
              <a:off x="3171504" y="3724666"/>
              <a:ext cx="660991" cy="298206"/>
              <a:chOff x="9391502" y="3838294"/>
              <a:chExt cx="660991" cy="298206"/>
            </a:xfrm>
          </p:grpSpPr>
          <p:grpSp>
            <p:nvGrpSpPr>
              <p:cNvPr id="332" name="Group 331">
                <a:extLst>
                  <a:ext uri="{FF2B5EF4-FFF2-40B4-BE49-F238E27FC236}">
                    <a16:creationId xmlns:a16="http://schemas.microsoft.com/office/drawing/2014/main" id="{27124EB2-8516-4B11-B961-2003B8DFF1AC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340" name="Straight Connector 339">
                  <a:extLst>
                    <a:ext uri="{FF2B5EF4-FFF2-40B4-BE49-F238E27FC236}">
                      <a16:creationId xmlns:a16="http://schemas.microsoft.com/office/drawing/2014/main" id="{FCCF8362-534F-4ABE-BD33-706970977C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Straight Connector 340">
                  <a:extLst>
                    <a:ext uri="{FF2B5EF4-FFF2-40B4-BE49-F238E27FC236}">
                      <a16:creationId xmlns:a16="http://schemas.microsoft.com/office/drawing/2014/main" id="{DFB2F401-AA4E-4809-A5DC-C5193770C2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3" name="Group 332">
                <a:extLst>
                  <a:ext uri="{FF2B5EF4-FFF2-40B4-BE49-F238E27FC236}">
                    <a16:creationId xmlns:a16="http://schemas.microsoft.com/office/drawing/2014/main" id="{4FFBA951-F5DE-4380-98CA-5B12890E3307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38" name="Straight Connector 337">
                  <a:extLst>
                    <a:ext uri="{FF2B5EF4-FFF2-40B4-BE49-F238E27FC236}">
                      <a16:creationId xmlns:a16="http://schemas.microsoft.com/office/drawing/2014/main" id="{F991F2CB-3D19-4C03-8A81-DD152249D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Straight Connector 338">
                  <a:extLst>
                    <a:ext uri="{FF2B5EF4-FFF2-40B4-BE49-F238E27FC236}">
                      <a16:creationId xmlns:a16="http://schemas.microsoft.com/office/drawing/2014/main" id="{2A50A94C-6D3F-47C9-8A3F-E3A97D3741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4" name="Group 333">
                <a:extLst>
                  <a:ext uri="{FF2B5EF4-FFF2-40B4-BE49-F238E27FC236}">
                    <a16:creationId xmlns:a16="http://schemas.microsoft.com/office/drawing/2014/main" id="{2E6DB19B-0A28-4CB6-BCFB-B875BEEB848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36" name="Straight Connector 335">
                  <a:extLst>
                    <a:ext uri="{FF2B5EF4-FFF2-40B4-BE49-F238E27FC236}">
                      <a16:creationId xmlns:a16="http://schemas.microsoft.com/office/drawing/2014/main" id="{649E5673-AFC3-4F83-9F58-F0A992976E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7" name="Straight Connector 336">
                  <a:extLst>
                    <a:ext uri="{FF2B5EF4-FFF2-40B4-BE49-F238E27FC236}">
                      <a16:creationId xmlns:a16="http://schemas.microsoft.com/office/drawing/2014/main" id="{FFE53308-C904-4617-8390-448EBD2EA1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5" name="Straight Connector 334">
                <a:extLst>
                  <a:ext uri="{FF2B5EF4-FFF2-40B4-BE49-F238E27FC236}">
                    <a16:creationId xmlns:a16="http://schemas.microsoft.com/office/drawing/2014/main" id="{3B4E1FF9-73A3-4F1F-8160-C6FD88B675CE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1" name="Straight Connector 330">
              <a:extLst>
                <a:ext uri="{FF2B5EF4-FFF2-40B4-BE49-F238E27FC236}">
                  <a16:creationId xmlns:a16="http://schemas.microsoft.com/office/drawing/2014/main" id="{1C98F516-398E-429D-8E69-EB88FE42AA6E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3895468"/>
              <a:ext cx="15799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2" name="Rectangle 341">
                <a:extLst>
                  <a:ext uri="{FF2B5EF4-FFF2-40B4-BE49-F238E27FC236}">
                    <a16:creationId xmlns:a16="http://schemas.microsoft.com/office/drawing/2014/main" id="{F71E786B-F2B7-4698-A57E-21603301DCCD}"/>
                  </a:ext>
                </a:extLst>
              </p:cNvPr>
              <p:cNvSpPr/>
              <p:nvPr/>
            </p:nvSpPr>
            <p:spPr>
              <a:xfrm>
                <a:off x="3087171" y="3282015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2" name="Rectangle 341">
                <a:extLst>
                  <a:ext uri="{FF2B5EF4-FFF2-40B4-BE49-F238E27FC236}">
                    <a16:creationId xmlns:a16="http://schemas.microsoft.com/office/drawing/2014/main" id="{F71E786B-F2B7-4698-A57E-21603301DC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7171" y="3282015"/>
                <a:ext cx="483081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2488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74068" y="2526437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716695" y="2189431"/>
            <a:ext cx="7867" cy="337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>
            <a:cxnSpLocks/>
          </p:cNvCxnSpPr>
          <p:nvPr/>
        </p:nvCxnSpPr>
        <p:spPr>
          <a:xfrm flipV="1">
            <a:off x="5741989" y="3344114"/>
            <a:ext cx="2300010" cy="11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288404" y="4496992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404" y="4496992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8063387" y="3133465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3387" y="3133465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61973" y="356049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1973" y="3560490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45856" y="2774846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856" y="2774846"/>
                <a:ext cx="5005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1018563" y="3806752"/>
                <a:ext cx="5732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563" y="3806752"/>
                <a:ext cx="57329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2005079" y="2227593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26008" y="2896478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214757"/>
            <a:ext cx="0" cy="1680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57" y="3909546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44148" y="401363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4148" y="4013637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>
            <a:cxnSpLocks/>
          </p:cNvCxnSpPr>
          <p:nvPr/>
        </p:nvCxnSpPr>
        <p:spPr>
          <a:xfrm>
            <a:off x="4327069" y="2227593"/>
            <a:ext cx="13985" cy="505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59066" y="3376077"/>
            <a:ext cx="15732" cy="1217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23172" y="4150820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3172" y="4150820"/>
                <a:ext cx="474682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511176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/>
              <p:nvPr/>
            </p:nvSpPr>
            <p:spPr>
              <a:xfrm>
                <a:off x="4576300" y="3868115"/>
                <a:ext cx="4790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6300" y="3868115"/>
                <a:ext cx="479041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5" name="Group 134">
            <a:extLst>
              <a:ext uri="{FF2B5EF4-FFF2-40B4-BE49-F238E27FC236}">
                <a16:creationId xmlns:a16="http://schemas.microsoft.com/office/drawing/2014/main" id="{2BDF66C1-E56B-4CCD-BA1E-638C0D6895A1}"/>
              </a:ext>
            </a:extLst>
          </p:cNvPr>
          <p:cNvGrpSpPr/>
          <p:nvPr/>
        </p:nvGrpSpPr>
        <p:grpSpPr>
          <a:xfrm rot="13351323">
            <a:off x="5072469" y="3928566"/>
            <a:ext cx="660991" cy="298206"/>
            <a:chOff x="9391502" y="3838294"/>
            <a:chExt cx="660991" cy="298206"/>
          </a:xfrm>
        </p:grpSpPr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0E57DBA5-5FA0-4B0B-B805-74FE26363892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DC196F0B-EBE2-40FB-AB56-C96F27B2392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569D55B5-4618-458D-AA10-18FF57BEAB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2023DD81-745E-4BE9-9BA3-7270E2FD62A0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98197ACC-5446-452C-ACB9-EF1F0179F4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DF1DFD3D-F58F-4230-8A82-0A2D74133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5436FA56-68EF-48E6-B4BA-9BCC45DF90B9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2392AFF6-CE88-4438-9D12-C17E286EB3D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9D8F94CC-2339-4C36-A7B9-F2BDAF39B1E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4590FB52-6D89-4FA7-90B7-DF5B4A4AEAAF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04465C9-3991-4567-86C9-F83726F6ECEA}"/>
              </a:ext>
            </a:extLst>
          </p:cNvPr>
          <p:cNvCxnSpPr>
            <a:cxnSpLocks/>
          </p:cNvCxnSpPr>
          <p:nvPr/>
        </p:nvCxnSpPr>
        <p:spPr>
          <a:xfrm>
            <a:off x="3995910" y="3861615"/>
            <a:ext cx="1155054" cy="3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D7A0C9A0-825A-4290-9349-96D2D9D721F8}"/>
              </a:ext>
            </a:extLst>
          </p:cNvPr>
          <p:cNvCxnSpPr>
            <a:cxnSpLocks/>
          </p:cNvCxnSpPr>
          <p:nvPr/>
        </p:nvCxnSpPr>
        <p:spPr>
          <a:xfrm flipV="1">
            <a:off x="5721011" y="4409470"/>
            <a:ext cx="4323" cy="28135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4E2341E-1CAC-4596-A991-4BB0D62D9814}"/>
              </a:ext>
            </a:extLst>
          </p:cNvPr>
          <p:cNvCxnSpPr/>
          <p:nvPr/>
        </p:nvCxnSpPr>
        <p:spPr>
          <a:xfrm>
            <a:off x="5647110" y="4298246"/>
            <a:ext cx="87950" cy="1112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54D4B16-AB06-492C-8A29-A5AE458F6A10}"/>
                  </a:ext>
                </a:extLst>
              </p:cNvPr>
              <p:cNvSpPr/>
              <p:nvPr/>
            </p:nvSpPr>
            <p:spPr>
              <a:xfrm>
                <a:off x="5011946" y="4091021"/>
                <a:ext cx="4285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54D4B16-AB06-492C-8A29-A5AE458F6A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1946" y="4091021"/>
                <a:ext cx="428514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93C451F9-FA73-4810-8038-8E9AE446D4FD}"/>
              </a:ext>
            </a:extLst>
          </p:cNvPr>
          <p:cNvCxnSpPr>
            <a:cxnSpLocks/>
          </p:cNvCxnSpPr>
          <p:nvPr/>
        </p:nvCxnSpPr>
        <p:spPr>
          <a:xfrm flipV="1">
            <a:off x="5716043" y="4524261"/>
            <a:ext cx="1708898" cy="977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C00C9F79-CA57-4F9A-8EBA-1B5B0DE09D50}"/>
              </a:ext>
            </a:extLst>
          </p:cNvPr>
          <p:cNvGrpSpPr/>
          <p:nvPr/>
        </p:nvGrpSpPr>
        <p:grpSpPr>
          <a:xfrm>
            <a:off x="5401736" y="3026728"/>
            <a:ext cx="1634838" cy="1781510"/>
            <a:chOff x="8158391" y="3448325"/>
            <a:chExt cx="1634838" cy="1781510"/>
          </a:xfrm>
        </p:grpSpPr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3D84352D-FC8A-4F83-A1E5-FD274ADFEF3F}"/>
                </a:ext>
              </a:extLst>
            </p:cNvPr>
            <p:cNvGrpSpPr/>
            <p:nvPr/>
          </p:nvGrpSpPr>
          <p:grpSpPr>
            <a:xfrm>
              <a:off x="9012362" y="3769820"/>
              <a:ext cx="589935" cy="1179896"/>
              <a:chOff x="4998523" y="3778920"/>
              <a:chExt cx="589935" cy="1179896"/>
            </a:xfrm>
          </p:grpSpPr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53C9A16-A6C7-4828-9ABB-E8A23671352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8336E829-9600-4E51-A4F3-0F0DC31927A5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225" name="Diamond 224">
                    <a:extLst>
                      <a:ext uri="{FF2B5EF4-FFF2-40B4-BE49-F238E27FC236}">
                        <a16:creationId xmlns:a16="http://schemas.microsoft.com/office/drawing/2014/main" id="{CEC542CB-471C-45DA-8F97-769038CCE344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8DE0D3D6-EAAF-4165-8D5D-0025C6351E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1" name="Straight Arrow Connector 220">
                  <a:extLst>
                    <a:ext uri="{FF2B5EF4-FFF2-40B4-BE49-F238E27FC236}">
                      <a16:creationId xmlns:a16="http://schemas.microsoft.com/office/drawing/2014/main" id="{91F62361-A6BD-4B09-B83A-D9BA037E4B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B8890DBC-0A1A-4B08-9240-EBCF2F9553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755" y="3778920"/>
                <a:ext cx="0" cy="13112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1" name="Content Placeholder 2">
              <a:extLst>
                <a:ext uri="{FF2B5EF4-FFF2-40B4-BE49-F238E27FC236}">
                  <a16:creationId xmlns:a16="http://schemas.microsoft.com/office/drawing/2014/main" id="{6B2C7F55-D287-4A2E-8AF7-E72921CCFE58}"/>
                </a:ext>
              </a:extLst>
            </p:cNvPr>
            <p:cNvSpPr txBox="1">
              <a:spLocks/>
            </p:cNvSpPr>
            <p:nvPr/>
          </p:nvSpPr>
          <p:spPr>
            <a:xfrm>
              <a:off x="8158391" y="3884440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12" name="Content Placeholder 2">
              <a:extLst>
                <a:ext uri="{FF2B5EF4-FFF2-40B4-BE49-F238E27FC236}">
                  <a16:creationId xmlns:a16="http://schemas.microsoft.com/office/drawing/2014/main" id="{9B07E943-F84F-400B-9F10-C39DD26F24D8}"/>
                </a:ext>
              </a:extLst>
            </p:cNvPr>
            <p:cNvSpPr txBox="1">
              <a:spLocks/>
            </p:cNvSpPr>
            <p:nvPr/>
          </p:nvSpPr>
          <p:spPr>
            <a:xfrm>
              <a:off x="8552782" y="3926711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14" name="Content Placeholder 2">
              <a:extLst>
                <a:ext uri="{FF2B5EF4-FFF2-40B4-BE49-F238E27FC236}">
                  <a16:creationId xmlns:a16="http://schemas.microsoft.com/office/drawing/2014/main" id="{CA01CDB0-7F0B-4211-AF7C-EDCE5CEA026F}"/>
                </a:ext>
              </a:extLst>
            </p:cNvPr>
            <p:cNvSpPr txBox="1">
              <a:spLocks/>
            </p:cNvSpPr>
            <p:nvPr/>
          </p:nvSpPr>
          <p:spPr>
            <a:xfrm>
              <a:off x="9003329" y="4968719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215" name="Content Placeholder 2">
              <a:extLst>
                <a:ext uri="{FF2B5EF4-FFF2-40B4-BE49-F238E27FC236}">
                  <a16:creationId xmlns:a16="http://schemas.microsoft.com/office/drawing/2014/main" id="{15763148-BEA8-4301-B238-600D2C7FDF4C}"/>
                </a:ext>
              </a:extLst>
            </p:cNvPr>
            <p:cNvSpPr txBox="1">
              <a:spLocks/>
            </p:cNvSpPr>
            <p:nvPr/>
          </p:nvSpPr>
          <p:spPr>
            <a:xfrm>
              <a:off x="8978669" y="3448325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1C7002F6-C5C3-47E2-9F77-FEB3B48A964C}"/>
              </a:ext>
            </a:extLst>
          </p:cNvPr>
          <p:cNvGrpSpPr/>
          <p:nvPr/>
        </p:nvGrpSpPr>
        <p:grpSpPr>
          <a:xfrm>
            <a:off x="7158964" y="3356008"/>
            <a:ext cx="297702" cy="1164144"/>
            <a:chOff x="4597761" y="3653441"/>
            <a:chExt cx="297702" cy="1131808"/>
          </a:xfrm>
        </p:grpSpPr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78A692D3-19B2-4D2D-A22C-B45C7AD27E0F}"/>
                </a:ext>
              </a:extLst>
            </p:cNvPr>
            <p:cNvGrpSpPr/>
            <p:nvPr/>
          </p:nvGrpSpPr>
          <p:grpSpPr>
            <a:xfrm rot="5400000">
              <a:off x="4345152" y="4059501"/>
              <a:ext cx="802919" cy="297702"/>
              <a:chOff x="3093110" y="2744654"/>
              <a:chExt cx="773752" cy="297702"/>
            </a:xfrm>
          </p:grpSpPr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41205703-FD21-4E61-A147-E376B5B73656}"/>
                  </a:ext>
                </a:extLst>
              </p:cNvPr>
              <p:cNvGrpSpPr/>
              <p:nvPr/>
            </p:nvGrpSpPr>
            <p:grpSpPr>
              <a:xfrm>
                <a:off x="3093110" y="2744654"/>
                <a:ext cx="179903" cy="290602"/>
                <a:chOff x="3632401" y="2623631"/>
                <a:chExt cx="179903" cy="290602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806583B3-AF01-4420-B5DD-A5E2ED2D40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3583380" y="2672652"/>
                  <a:ext cx="146293" cy="4825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4F1AD703-A026-48F2-83B0-61891F2BCC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BCB1AC54-9639-46CB-866D-7FA923CBB69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8D31D0A4-E4BD-4326-BFE6-C956BAAC60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1E89FC81-8C36-4B82-92F2-23D0394E5A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64A7943A-8B47-4AB8-902A-D105F96685C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D4993558-CF45-401B-8F2A-B94717988F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56FF855A-7463-495B-9FEE-FDC2FE3265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1C95FAA3-5EAA-4818-97F7-6DAEA35BB2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BD82A14E-711A-45B3-804E-7DF182656086}"/>
                </a:ext>
              </a:extLst>
            </p:cNvPr>
            <p:cNvCxnSpPr>
              <a:cxnSpLocks/>
            </p:cNvCxnSpPr>
            <p:nvPr/>
          </p:nvCxnSpPr>
          <p:spPr>
            <a:xfrm>
              <a:off x="4748538" y="3653441"/>
              <a:ext cx="7099" cy="143944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14035942-22A1-47D2-A888-5E985C8B12A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50162" y="4609812"/>
              <a:ext cx="1223" cy="17543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84BC013C-8D9F-40A5-B2C7-98222206E774}"/>
              </a:ext>
            </a:extLst>
          </p:cNvPr>
          <p:cNvSpPr txBox="1">
            <a:spLocks/>
          </p:cNvSpPr>
          <p:nvPr/>
        </p:nvSpPr>
        <p:spPr>
          <a:xfrm>
            <a:off x="7479800" y="3731709"/>
            <a:ext cx="562199" cy="416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r</a:t>
            </a:r>
            <a:r>
              <a:rPr lang="en-US" sz="2000" baseline="-25000" dirty="0" err="1">
                <a:solidFill>
                  <a:srgbClr val="FF0000"/>
                </a:solidFill>
              </a:rPr>
              <a:t>o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229" name="Content Placeholder 2">
            <a:extLst>
              <a:ext uri="{FF2B5EF4-FFF2-40B4-BE49-F238E27FC236}">
                <a16:creationId xmlns:a16="http://schemas.microsoft.com/office/drawing/2014/main" id="{451DEF2C-3735-433C-B659-A6D5991558CB}"/>
              </a:ext>
            </a:extLst>
          </p:cNvPr>
          <p:cNvSpPr txBox="1">
            <a:spLocks/>
          </p:cNvSpPr>
          <p:nvPr/>
        </p:nvSpPr>
        <p:spPr>
          <a:xfrm>
            <a:off x="4801718" y="3477205"/>
            <a:ext cx="736809" cy="311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base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CC36F4C7-966A-45BF-A63A-41DAF397406B}"/>
              </a:ext>
            </a:extLst>
          </p:cNvPr>
          <p:cNvCxnSpPr>
            <a:cxnSpLocks/>
          </p:cNvCxnSpPr>
          <p:nvPr/>
        </p:nvCxnSpPr>
        <p:spPr>
          <a:xfrm>
            <a:off x="5438384" y="3814969"/>
            <a:ext cx="239888" cy="227397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378CE891-6922-4D4C-B588-19E4F44CE1F9}"/>
              </a:ext>
            </a:extLst>
          </p:cNvPr>
          <p:cNvCxnSpPr>
            <a:cxnSpLocks/>
          </p:cNvCxnSpPr>
          <p:nvPr/>
        </p:nvCxnSpPr>
        <p:spPr>
          <a:xfrm>
            <a:off x="5742341" y="3182300"/>
            <a:ext cx="0" cy="173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1" name="Group 320">
            <a:extLst>
              <a:ext uri="{FF2B5EF4-FFF2-40B4-BE49-F238E27FC236}">
                <a16:creationId xmlns:a16="http://schemas.microsoft.com/office/drawing/2014/main" id="{31CBD9F2-1C69-4301-B241-1A89B42040E6}"/>
              </a:ext>
            </a:extLst>
          </p:cNvPr>
          <p:cNvGrpSpPr/>
          <p:nvPr/>
        </p:nvGrpSpPr>
        <p:grpSpPr>
          <a:xfrm>
            <a:off x="2727376" y="3720143"/>
            <a:ext cx="1268024" cy="1820527"/>
            <a:chOff x="2807000" y="3724666"/>
            <a:chExt cx="1268024" cy="1820527"/>
          </a:xfrm>
        </p:grpSpPr>
        <p:cxnSp>
          <p:nvCxnSpPr>
            <p:cNvPr id="322" name="Straight Connector 321">
              <a:extLst>
                <a:ext uri="{FF2B5EF4-FFF2-40B4-BE49-F238E27FC236}">
                  <a16:creationId xmlns:a16="http://schemas.microsoft.com/office/drawing/2014/main" id="{9838D83B-F05A-4226-A098-1BAC414CB8D1}"/>
                </a:ext>
              </a:extLst>
            </p:cNvPr>
            <p:cNvCxnSpPr>
              <a:cxnSpLocks/>
            </p:cNvCxnSpPr>
            <p:nvPr/>
          </p:nvCxnSpPr>
          <p:spPr>
            <a:xfrm>
              <a:off x="3828833" y="3867618"/>
              <a:ext cx="17816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355EEA24-84A8-4820-8245-251D7DAD54CF}"/>
                </a:ext>
              </a:extLst>
            </p:cNvPr>
            <p:cNvSpPr/>
            <p:nvPr/>
          </p:nvSpPr>
          <p:spPr>
            <a:xfrm>
              <a:off x="2819404" y="456155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4" name="Straight Connector 323">
              <a:extLst>
                <a:ext uri="{FF2B5EF4-FFF2-40B4-BE49-F238E27FC236}">
                  <a16:creationId xmlns:a16="http://schemas.microsoft.com/office/drawing/2014/main" id="{B8021104-2DC1-4D35-AFF0-1253C62767AF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492372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>
              <a:extLst>
                <a:ext uri="{FF2B5EF4-FFF2-40B4-BE49-F238E27FC236}">
                  <a16:creationId xmlns:a16="http://schemas.microsoft.com/office/drawing/2014/main" id="{8BFFBF22-941B-420A-90AA-6DFA4E5CB147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3895468"/>
              <a:ext cx="0" cy="6567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58F4BF93-2B65-43D8-87DC-3CCED1FCAA7E}"/>
                    </a:ext>
                  </a:extLst>
                </p:cNvPr>
                <p:cNvSpPr/>
                <p:nvPr/>
              </p:nvSpPr>
              <p:spPr>
                <a:xfrm>
                  <a:off x="2807000" y="448974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58F4BF93-2B65-43D8-87DC-3CCED1FCAA7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7000" y="4489743"/>
                  <a:ext cx="410690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EC3642B4-F7FD-43B5-A125-4F210C1AB586}"/>
                    </a:ext>
                  </a:extLst>
                </p:cNvPr>
                <p:cNvSpPr/>
                <p:nvPr/>
              </p:nvSpPr>
              <p:spPr>
                <a:xfrm>
                  <a:off x="2808988" y="464100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EC3642B4-F7FD-43B5-A125-4F210C1AB58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8988" y="4641000"/>
                  <a:ext cx="410690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8" name="Straight Connector 327">
              <a:extLst>
                <a:ext uri="{FF2B5EF4-FFF2-40B4-BE49-F238E27FC236}">
                  <a16:creationId xmlns:a16="http://schemas.microsoft.com/office/drawing/2014/main" id="{917F0381-DB32-4871-A242-E9C6A0F8BD08}"/>
                </a:ext>
              </a:extLst>
            </p:cNvPr>
            <p:cNvCxnSpPr/>
            <p:nvPr/>
          </p:nvCxnSpPr>
          <p:spPr>
            <a:xfrm rot="5400000" flipH="1">
              <a:off x="3960724" y="3869055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>
              <a:extLst>
                <a:ext uri="{FF2B5EF4-FFF2-40B4-BE49-F238E27FC236}">
                  <a16:creationId xmlns:a16="http://schemas.microsoft.com/office/drawing/2014/main" id="{53C235B5-F3C7-49BB-859A-F1462C2816BB}"/>
                </a:ext>
              </a:extLst>
            </p:cNvPr>
            <p:cNvCxnSpPr/>
            <p:nvPr/>
          </p:nvCxnSpPr>
          <p:spPr>
            <a:xfrm rot="5400000" flipH="1">
              <a:off x="3896386" y="3869055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0" name="Group 329">
              <a:extLst>
                <a:ext uri="{FF2B5EF4-FFF2-40B4-BE49-F238E27FC236}">
                  <a16:creationId xmlns:a16="http://schemas.microsoft.com/office/drawing/2014/main" id="{24D51E38-7866-4725-A215-44CE988FBDED}"/>
                </a:ext>
              </a:extLst>
            </p:cNvPr>
            <p:cNvGrpSpPr/>
            <p:nvPr/>
          </p:nvGrpSpPr>
          <p:grpSpPr>
            <a:xfrm rot="10800000">
              <a:off x="3171504" y="3724666"/>
              <a:ext cx="660991" cy="298206"/>
              <a:chOff x="9391502" y="3838294"/>
              <a:chExt cx="660991" cy="298206"/>
            </a:xfrm>
          </p:grpSpPr>
          <p:grpSp>
            <p:nvGrpSpPr>
              <p:cNvPr id="332" name="Group 331">
                <a:extLst>
                  <a:ext uri="{FF2B5EF4-FFF2-40B4-BE49-F238E27FC236}">
                    <a16:creationId xmlns:a16="http://schemas.microsoft.com/office/drawing/2014/main" id="{27124EB2-8516-4B11-B961-2003B8DFF1AC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340" name="Straight Connector 339">
                  <a:extLst>
                    <a:ext uri="{FF2B5EF4-FFF2-40B4-BE49-F238E27FC236}">
                      <a16:creationId xmlns:a16="http://schemas.microsoft.com/office/drawing/2014/main" id="{FCCF8362-534F-4ABE-BD33-706970977C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Straight Connector 340">
                  <a:extLst>
                    <a:ext uri="{FF2B5EF4-FFF2-40B4-BE49-F238E27FC236}">
                      <a16:creationId xmlns:a16="http://schemas.microsoft.com/office/drawing/2014/main" id="{DFB2F401-AA4E-4809-A5DC-C5193770C2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3" name="Group 332">
                <a:extLst>
                  <a:ext uri="{FF2B5EF4-FFF2-40B4-BE49-F238E27FC236}">
                    <a16:creationId xmlns:a16="http://schemas.microsoft.com/office/drawing/2014/main" id="{4FFBA951-F5DE-4380-98CA-5B12890E3307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38" name="Straight Connector 337">
                  <a:extLst>
                    <a:ext uri="{FF2B5EF4-FFF2-40B4-BE49-F238E27FC236}">
                      <a16:creationId xmlns:a16="http://schemas.microsoft.com/office/drawing/2014/main" id="{F991F2CB-3D19-4C03-8A81-DD152249D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Straight Connector 338">
                  <a:extLst>
                    <a:ext uri="{FF2B5EF4-FFF2-40B4-BE49-F238E27FC236}">
                      <a16:creationId xmlns:a16="http://schemas.microsoft.com/office/drawing/2014/main" id="{2A50A94C-6D3F-47C9-8A3F-E3A97D3741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4" name="Group 333">
                <a:extLst>
                  <a:ext uri="{FF2B5EF4-FFF2-40B4-BE49-F238E27FC236}">
                    <a16:creationId xmlns:a16="http://schemas.microsoft.com/office/drawing/2014/main" id="{2E6DB19B-0A28-4CB6-BCFB-B875BEEB848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36" name="Straight Connector 335">
                  <a:extLst>
                    <a:ext uri="{FF2B5EF4-FFF2-40B4-BE49-F238E27FC236}">
                      <a16:creationId xmlns:a16="http://schemas.microsoft.com/office/drawing/2014/main" id="{649E5673-AFC3-4F83-9F58-F0A992976E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7" name="Straight Connector 336">
                  <a:extLst>
                    <a:ext uri="{FF2B5EF4-FFF2-40B4-BE49-F238E27FC236}">
                      <a16:creationId xmlns:a16="http://schemas.microsoft.com/office/drawing/2014/main" id="{FFE53308-C904-4617-8390-448EBD2EA1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5" name="Straight Connector 334">
                <a:extLst>
                  <a:ext uri="{FF2B5EF4-FFF2-40B4-BE49-F238E27FC236}">
                    <a16:creationId xmlns:a16="http://schemas.microsoft.com/office/drawing/2014/main" id="{3B4E1FF9-73A3-4F1F-8160-C6FD88B675CE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1" name="Straight Connector 330">
              <a:extLst>
                <a:ext uri="{FF2B5EF4-FFF2-40B4-BE49-F238E27FC236}">
                  <a16:creationId xmlns:a16="http://schemas.microsoft.com/office/drawing/2014/main" id="{1C98F516-398E-429D-8E69-EB88FE42AA6E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3895468"/>
              <a:ext cx="15799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Content Placeholder 2">
            <a:extLst>
              <a:ext uri="{FF2B5EF4-FFF2-40B4-BE49-F238E27FC236}">
                <a16:creationId xmlns:a16="http://schemas.microsoft.com/office/drawing/2014/main" id="{7C38DC81-32BA-4203-971C-CD8B06AC271B}"/>
              </a:ext>
            </a:extLst>
          </p:cNvPr>
          <p:cNvSpPr txBox="1">
            <a:spLocks/>
          </p:cNvSpPr>
          <p:nvPr/>
        </p:nvSpPr>
        <p:spPr>
          <a:xfrm>
            <a:off x="7383517" y="1701060"/>
            <a:ext cx="4651529" cy="9421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For the small signal analysis we short out all independent voltage sources.</a:t>
            </a:r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CB397716-06C9-49FC-A0C4-2D45BCF0881C}"/>
              </a:ext>
            </a:extLst>
          </p:cNvPr>
          <p:cNvCxnSpPr>
            <a:cxnSpLocks/>
          </p:cNvCxnSpPr>
          <p:nvPr/>
        </p:nvCxnSpPr>
        <p:spPr>
          <a:xfrm>
            <a:off x="2003787" y="3630478"/>
            <a:ext cx="0" cy="606969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69B55F18-F37A-4D26-B274-4BBAB2F17221}"/>
                  </a:ext>
                </a:extLst>
              </p:cNvPr>
              <p:cNvSpPr/>
              <p:nvPr/>
            </p:nvSpPr>
            <p:spPr>
              <a:xfrm>
                <a:off x="3098871" y="3301194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69B55F18-F37A-4D26-B274-4BBAB2F172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871" y="3301194"/>
                <a:ext cx="483081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523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145" grpId="0"/>
      <p:bldP spid="1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9567518" y="385077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>
            <a:cxnSpLocks/>
          </p:cNvCxnSpPr>
          <p:nvPr/>
        </p:nvCxnSpPr>
        <p:spPr>
          <a:xfrm>
            <a:off x="7980351" y="3027763"/>
            <a:ext cx="1775379" cy="108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168022" y="42825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8022" y="42825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9006986" y="2399832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6986" y="2399832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5285503" y="4317228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5503" y="4317228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9877487" y="4045763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7487" y="4045763"/>
                <a:ext cx="50058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5652767" y="5230944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>
            <a:off x="2984347" y="5217340"/>
            <a:ext cx="68045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843167" y="4318142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>
            <a:off x="3895994" y="3260736"/>
            <a:ext cx="245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5474381" y="5503713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2811684" y="4276537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2984347" y="4664891"/>
            <a:ext cx="0" cy="5524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 flipH="1">
            <a:off x="2994471" y="3275484"/>
            <a:ext cx="0" cy="1009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2795945" y="420194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5945" y="4201946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2789515" y="435314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515" y="4353144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>
            <a:cxnSpLocks/>
          </p:cNvCxnSpPr>
          <p:nvPr/>
        </p:nvCxnSpPr>
        <p:spPr>
          <a:xfrm>
            <a:off x="9775928" y="4510003"/>
            <a:ext cx="0" cy="711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353437" y="4326248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679383" y="4777993"/>
            <a:ext cx="9075" cy="443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4097427" y="3264444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4018967" y="3264444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4041675" y="4221737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1675" y="4221737"/>
                <a:ext cx="488403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6348738" y="4385436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6518025" y="5047985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6719475" y="4629980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9475" y="4629980"/>
                <a:ext cx="50456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7147935" y="3845435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7935" y="3845435"/>
                <a:ext cx="47468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7131189" y="4205791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/>
              <p:nvPr/>
            </p:nvSpPr>
            <p:spPr>
              <a:xfrm>
                <a:off x="5182363" y="2822772"/>
                <a:ext cx="4790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2363" y="2822772"/>
                <a:ext cx="479041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5" name="Group 134">
            <a:extLst>
              <a:ext uri="{FF2B5EF4-FFF2-40B4-BE49-F238E27FC236}">
                <a16:creationId xmlns:a16="http://schemas.microsoft.com/office/drawing/2014/main" id="{2BDF66C1-E56B-4CCD-BA1E-638C0D6895A1}"/>
              </a:ext>
            </a:extLst>
          </p:cNvPr>
          <p:cNvGrpSpPr/>
          <p:nvPr/>
        </p:nvGrpSpPr>
        <p:grpSpPr>
          <a:xfrm rot="16200000">
            <a:off x="6179525" y="3645018"/>
            <a:ext cx="660991" cy="298206"/>
            <a:chOff x="9391502" y="3838294"/>
            <a:chExt cx="660991" cy="298206"/>
          </a:xfrm>
        </p:grpSpPr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0E57DBA5-5FA0-4B0B-B805-74FE26363892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DC196F0B-EBE2-40FB-AB56-C96F27B2392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569D55B5-4618-458D-AA10-18FF57BEAB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2023DD81-745E-4BE9-9BA3-7270E2FD62A0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98197ACC-5446-452C-ACB9-EF1F0179F4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DF1DFD3D-F58F-4230-8A82-0A2D74133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5436FA56-68EF-48E6-B4BA-9BCC45DF90B9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2392AFF6-CE88-4438-9D12-C17E286EB3D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9D8F94CC-2339-4C36-A7B9-F2BDAF39B1E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4590FB52-6D89-4FA7-90B7-DF5B4A4AEAAF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04465C9-3991-4567-86C9-F83726F6ECEA}"/>
              </a:ext>
            </a:extLst>
          </p:cNvPr>
          <p:cNvCxnSpPr>
            <a:cxnSpLocks/>
          </p:cNvCxnSpPr>
          <p:nvPr/>
        </p:nvCxnSpPr>
        <p:spPr>
          <a:xfrm>
            <a:off x="4211135" y="3257004"/>
            <a:ext cx="2291256" cy="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D7A0C9A0-825A-4290-9349-96D2D9D721F8}"/>
              </a:ext>
            </a:extLst>
          </p:cNvPr>
          <p:cNvCxnSpPr>
            <a:cxnSpLocks/>
          </p:cNvCxnSpPr>
          <p:nvPr/>
        </p:nvCxnSpPr>
        <p:spPr>
          <a:xfrm flipV="1">
            <a:off x="6510020" y="4139368"/>
            <a:ext cx="0" cy="2404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4E2341E-1CAC-4596-A991-4BB0D62D9814}"/>
              </a:ext>
            </a:extLst>
          </p:cNvPr>
          <p:cNvCxnSpPr>
            <a:cxnSpLocks/>
          </p:cNvCxnSpPr>
          <p:nvPr/>
        </p:nvCxnSpPr>
        <p:spPr>
          <a:xfrm flipV="1">
            <a:off x="6501097" y="3234209"/>
            <a:ext cx="1294" cy="25459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54D4B16-AB06-492C-8A29-A5AE458F6A10}"/>
                  </a:ext>
                </a:extLst>
              </p:cNvPr>
              <p:cNvSpPr/>
              <p:nvPr/>
            </p:nvSpPr>
            <p:spPr>
              <a:xfrm>
                <a:off x="5913918" y="3470252"/>
                <a:ext cx="4285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54D4B16-AB06-492C-8A29-A5AE458F6A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918" y="3470252"/>
                <a:ext cx="428514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93C451F9-FA73-4810-8038-8E9AE446D4FD}"/>
              </a:ext>
            </a:extLst>
          </p:cNvPr>
          <p:cNvCxnSpPr>
            <a:cxnSpLocks/>
          </p:cNvCxnSpPr>
          <p:nvPr/>
        </p:nvCxnSpPr>
        <p:spPr>
          <a:xfrm>
            <a:off x="6518025" y="4218876"/>
            <a:ext cx="2216479" cy="286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C00C9F79-CA57-4F9A-8EBA-1B5B0DE09D50}"/>
              </a:ext>
            </a:extLst>
          </p:cNvPr>
          <p:cNvGrpSpPr/>
          <p:nvPr/>
        </p:nvGrpSpPr>
        <p:grpSpPr>
          <a:xfrm>
            <a:off x="6755540" y="2635841"/>
            <a:ext cx="1689784" cy="1867012"/>
            <a:chOff x="8087432" y="3362823"/>
            <a:chExt cx="1689784" cy="1867012"/>
          </a:xfrm>
        </p:grpSpPr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3D84352D-FC8A-4F83-A1E5-FD274ADFEF3F}"/>
                </a:ext>
              </a:extLst>
            </p:cNvPr>
            <p:cNvGrpSpPr/>
            <p:nvPr/>
          </p:nvGrpSpPr>
          <p:grpSpPr>
            <a:xfrm>
              <a:off x="9012362" y="3769820"/>
              <a:ext cx="589935" cy="1179896"/>
              <a:chOff x="4998523" y="3778920"/>
              <a:chExt cx="589935" cy="1179896"/>
            </a:xfrm>
          </p:grpSpPr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53C9A16-A6C7-4828-9ABB-E8A23671352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8336E829-9600-4E51-A4F3-0F0DC31927A5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225" name="Diamond 224">
                    <a:extLst>
                      <a:ext uri="{FF2B5EF4-FFF2-40B4-BE49-F238E27FC236}">
                        <a16:creationId xmlns:a16="http://schemas.microsoft.com/office/drawing/2014/main" id="{CEC542CB-471C-45DA-8F97-769038CCE344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8DE0D3D6-EAAF-4165-8D5D-0025C6351E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1" name="Straight Arrow Connector 220">
                  <a:extLst>
                    <a:ext uri="{FF2B5EF4-FFF2-40B4-BE49-F238E27FC236}">
                      <a16:creationId xmlns:a16="http://schemas.microsoft.com/office/drawing/2014/main" id="{91F62361-A6BD-4B09-B83A-D9BA037E4B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B8890DBC-0A1A-4B08-9240-EBCF2F9553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755" y="3778920"/>
                <a:ext cx="0" cy="13112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1" name="Content Placeholder 2">
              <a:extLst>
                <a:ext uri="{FF2B5EF4-FFF2-40B4-BE49-F238E27FC236}">
                  <a16:creationId xmlns:a16="http://schemas.microsoft.com/office/drawing/2014/main" id="{6B2C7F55-D287-4A2E-8AF7-E72921CCFE58}"/>
                </a:ext>
              </a:extLst>
            </p:cNvPr>
            <p:cNvSpPr txBox="1">
              <a:spLocks/>
            </p:cNvSpPr>
            <p:nvPr/>
          </p:nvSpPr>
          <p:spPr>
            <a:xfrm>
              <a:off x="8087432" y="4293530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12" name="Content Placeholder 2">
              <a:extLst>
                <a:ext uri="{FF2B5EF4-FFF2-40B4-BE49-F238E27FC236}">
                  <a16:creationId xmlns:a16="http://schemas.microsoft.com/office/drawing/2014/main" id="{9B07E943-F84F-400B-9F10-C39DD26F24D8}"/>
                </a:ext>
              </a:extLst>
            </p:cNvPr>
            <p:cNvSpPr txBox="1">
              <a:spLocks/>
            </p:cNvSpPr>
            <p:nvPr/>
          </p:nvSpPr>
          <p:spPr>
            <a:xfrm>
              <a:off x="8552782" y="3926711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14" name="Content Placeholder 2">
              <a:extLst>
                <a:ext uri="{FF2B5EF4-FFF2-40B4-BE49-F238E27FC236}">
                  <a16:creationId xmlns:a16="http://schemas.microsoft.com/office/drawing/2014/main" id="{CA01CDB0-7F0B-4211-AF7C-EDCE5CEA026F}"/>
                </a:ext>
              </a:extLst>
            </p:cNvPr>
            <p:cNvSpPr txBox="1">
              <a:spLocks/>
            </p:cNvSpPr>
            <p:nvPr/>
          </p:nvSpPr>
          <p:spPr>
            <a:xfrm>
              <a:off x="9003329" y="4968719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215" name="Content Placeholder 2">
              <a:extLst>
                <a:ext uri="{FF2B5EF4-FFF2-40B4-BE49-F238E27FC236}">
                  <a16:creationId xmlns:a16="http://schemas.microsoft.com/office/drawing/2014/main" id="{15763148-BEA8-4301-B238-600D2C7FDF4C}"/>
                </a:ext>
              </a:extLst>
            </p:cNvPr>
            <p:cNvSpPr txBox="1">
              <a:spLocks/>
            </p:cNvSpPr>
            <p:nvPr/>
          </p:nvSpPr>
          <p:spPr>
            <a:xfrm>
              <a:off x="8787737" y="3362823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1C7002F6-C5C3-47E2-9F77-FEB3B48A964C}"/>
              </a:ext>
            </a:extLst>
          </p:cNvPr>
          <p:cNvGrpSpPr/>
          <p:nvPr/>
        </p:nvGrpSpPr>
        <p:grpSpPr>
          <a:xfrm>
            <a:off x="8583727" y="3050623"/>
            <a:ext cx="297702" cy="1164144"/>
            <a:chOff x="4597761" y="3653441"/>
            <a:chExt cx="297702" cy="1131808"/>
          </a:xfrm>
        </p:grpSpPr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78A692D3-19B2-4D2D-A22C-B45C7AD27E0F}"/>
                </a:ext>
              </a:extLst>
            </p:cNvPr>
            <p:cNvGrpSpPr/>
            <p:nvPr/>
          </p:nvGrpSpPr>
          <p:grpSpPr>
            <a:xfrm rot="5400000">
              <a:off x="4345152" y="4059501"/>
              <a:ext cx="802919" cy="297702"/>
              <a:chOff x="3093110" y="2744654"/>
              <a:chExt cx="773752" cy="297702"/>
            </a:xfrm>
          </p:grpSpPr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41205703-FD21-4E61-A147-E376B5B73656}"/>
                  </a:ext>
                </a:extLst>
              </p:cNvPr>
              <p:cNvGrpSpPr/>
              <p:nvPr/>
            </p:nvGrpSpPr>
            <p:grpSpPr>
              <a:xfrm>
                <a:off x="3093110" y="2744654"/>
                <a:ext cx="179903" cy="290602"/>
                <a:chOff x="3632401" y="2623631"/>
                <a:chExt cx="179903" cy="290602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806583B3-AF01-4420-B5DD-A5E2ED2D40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3583380" y="2672652"/>
                  <a:ext cx="146293" cy="4825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4F1AD703-A026-48F2-83B0-61891F2BCC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BCB1AC54-9639-46CB-866D-7FA923CBB69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8D31D0A4-E4BD-4326-BFE6-C956BAAC60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1E89FC81-8C36-4B82-92F2-23D0394E5A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64A7943A-8B47-4AB8-902A-D105F96685C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D4993558-CF45-401B-8F2A-B94717988F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56FF855A-7463-495B-9FEE-FDC2FE3265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1C95FAA3-5EAA-4818-97F7-6DAEA35BB2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BD82A14E-711A-45B3-804E-7DF182656086}"/>
                </a:ext>
              </a:extLst>
            </p:cNvPr>
            <p:cNvCxnSpPr>
              <a:cxnSpLocks/>
            </p:cNvCxnSpPr>
            <p:nvPr/>
          </p:nvCxnSpPr>
          <p:spPr>
            <a:xfrm>
              <a:off x="4748538" y="3653441"/>
              <a:ext cx="7099" cy="143944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14035942-22A1-47D2-A888-5E985C8B12A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50162" y="4609812"/>
              <a:ext cx="1223" cy="17543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" name="Content Placeholder 2">
            <a:extLst>
              <a:ext uri="{FF2B5EF4-FFF2-40B4-BE49-F238E27FC236}">
                <a16:creationId xmlns:a16="http://schemas.microsoft.com/office/drawing/2014/main" id="{84BC013C-8D9F-40A5-B2C7-98222206E774}"/>
              </a:ext>
            </a:extLst>
          </p:cNvPr>
          <p:cNvSpPr txBox="1">
            <a:spLocks/>
          </p:cNvSpPr>
          <p:nvPr/>
        </p:nvSpPr>
        <p:spPr>
          <a:xfrm>
            <a:off x="8904563" y="3426324"/>
            <a:ext cx="562199" cy="416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r</a:t>
            </a:r>
            <a:r>
              <a:rPr lang="en-US" sz="2000" baseline="-25000" dirty="0" err="1">
                <a:solidFill>
                  <a:srgbClr val="FF0000"/>
                </a:solidFill>
              </a:rPr>
              <a:t>o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229" name="Content Placeholder 2">
            <a:extLst>
              <a:ext uri="{FF2B5EF4-FFF2-40B4-BE49-F238E27FC236}">
                <a16:creationId xmlns:a16="http://schemas.microsoft.com/office/drawing/2014/main" id="{451DEF2C-3735-433C-B659-A6D5991558CB}"/>
              </a:ext>
            </a:extLst>
          </p:cNvPr>
          <p:cNvSpPr txBox="1">
            <a:spLocks/>
          </p:cNvSpPr>
          <p:nvPr/>
        </p:nvSpPr>
        <p:spPr>
          <a:xfrm>
            <a:off x="5668955" y="2847474"/>
            <a:ext cx="736809" cy="311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base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CC36F4C7-966A-45BF-A63A-41DAF397406B}"/>
              </a:ext>
            </a:extLst>
          </p:cNvPr>
          <p:cNvCxnSpPr>
            <a:cxnSpLocks/>
          </p:cNvCxnSpPr>
          <p:nvPr/>
        </p:nvCxnSpPr>
        <p:spPr>
          <a:xfrm>
            <a:off x="6739430" y="3561919"/>
            <a:ext cx="8009" cy="379976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Content Placeholder 2">
            <a:extLst>
              <a:ext uri="{FF2B5EF4-FFF2-40B4-BE49-F238E27FC236}">
                <a16:creationId xmlns:a16="http://schemas.microsoft.com/office/drawing/2014/main" id="{FF3B4A61-ED26-4310-B800-17029C4CFE65}"/>
              </a:ext>
            </a:extLst>
          </p:cNvPr>
          <p:cNvSpPr txBox="1">
            <a:spLocks/>
          </p:cNvSpPr>
          <p:nvPr/>
        </p:nvSpPr>
        <p:spPr>
          <a:xfrm>
            <a:off x="7383517" y="1701060"/>
            <a:ext cx="4651529" cy="942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Rearrange to make an equivalent circuit</a:t>
            </a: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85D18D01-2D11-4EFF-9AE9-2E211E0566E3}"/>
              </a:ext>
            </a:extLst>
          </p:cNvPr>
          <p:cNvCxnSpPr>
            <a:cxnSpLocks/>
          </p:cNvCxnSpPr>
          <p:nvPr/>
        </p:nvCxnSpPr>
        <p:spPr>
          <a:xfrm>
            <a:off x="5169113" y="4788056"/>
            <a:ext cx="9075" cy="443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5D8A5091-4247-4FBC-ADF3-AA4032CC5481}"/>
              </a:ext>
            </a:extLst>
          </p:cNvPr>
          <p:cNvCxnSpPr>
            <a:cxnSpLocks/>
          </p:cNvCxnSpPr>
          <p:nvPr/>
        </p:nvCxnSpPr>
        <p:spPr>
          <a:xfrm>
            <a:off x="4659385" y="3234209"/>
            <a:ext cx="4041" cy="935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2AE78D67-F9DA-40BD-B38A-9901A41C0048}"/>
              </a:ext>
            </a:extLst>
          </p:cNvPr>
          <p:cNvCxnSpPr>
            <a:cxnSpLocks/>
          </p:cNvCxnSpPr>
          <p:nvPr/>
        </p:nvCxnSpPr>
        <p:spPr>
          <a:xfrm>
            <a:off x="5149115" y="3257004"/>
            <a:ext cx="0" cy="897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A93E915B-C451-4D0A-BDE6-977BCC0EA0EC}"/>
              </a:ext>
            </a:extLst>
          </p:cNvPr>
          <p:cNvCxnSpPr>
            <a:cxnSpLocks/>
          </p:cNvCxnSpPr>
          <p:nvPr/>
        </p:nvCxnSpPr>
        <p:spPr>
          <a:xfrm flipH="1">
            <a:off x="9728620" y="3012746"/>
            <a:ext cx="12549" cy="85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B91307E1-F036-466B-9A05-14CB8BB6A873}"/>
              </a:ext>
            </a:extLst>
          </p:cNvPr>
          <p:cNvGrpSpPr/>
          <p:nvPr/>
        </p:nvGrpSpPr>
        <p:grpSpPr>
          <a:xfrm rot="10800000">
            <a:off x="3240500" y="3108888"/>
            <a:ext cx="660991" cy="298206"/>
            <a:chOff x="9391502" y="3838294"/>
            <a:chExt cx="660991" cy="298206"/>
          </a:xfrm>
        </p:grpSpPr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EBE82F12-03B4-4304-8756-D1BD9188673F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8698DACB-98C9-4101-B64D-DB243D5D53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DD85FDD-E2EC-4DF0-92CE-24496088733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94C54D4B-667D-451D-BF64-D0EA5F7BEEC2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8CE60991-EDC0-423F-90F7-65B58B7658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C5AD0691-F34F-4872-9868-E0B1E7E2623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AABDF8A4-7E04-4746-8433-07CE0A6F178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D29B3CED-210E-404E-BB26-1ECA17B6DD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3CAA31C-779F-416B-828C-55004CF046E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8282935C-25A1-4ECC-AF00-62C9C0E38314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D3547F81-3C44-4DCC-A83E-C0FA8B9D2EEC}"/>
              </a:ext>
            </a:extLst>
          </p:cNvPr>
          <p:cNvCxnSpPr>
            <a:cxnSpLocks/>
          </p:cNvCxnSpPr>
          <p:nvPr/>
        </p:nvCxnSpPr>
        <p:spPr>
          <a:xfrm>
            <a:off x="2994564" y="3282538"/>
            <a:ext cx="245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72C3F557-F031-4164-91CF-D90C2CD5A7B6}"/>
                  </a:ext>
                </a:extLst>
              </p:cNvPr>
              <p:cNvSpPr/>
              <p:nvPr/>
            </p:nvSpPr>
            <p:spPr>
              <a:xfrm>
                <a:off x="3328914" y="2658431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72C3F557-F031-4164-91CF-D90C2CD5A7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8914" y="2658431"/>
                <a:ext cx="488403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6340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32750</TotalTime>
  <Words>1435</Words>
  <Application>Microsoft Office PowerPoint</Application>
  <PresentationFormat>Widescreen</PresentationFormat>
  <Paragraphs>370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Adjusted small signal model of common emitter BJT in forward active region </vt:lpstr>
      <vt:lpstr>Determine the small signal gain of the common emitter BJT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PowerPoint Presentation</vt:lpstr>
      <vt:lpstr>Example 1</vt:lpstr>
      <vt:lpstr>PowerPoint Presentation</vt:lpstr>
      <vt:lpstr>Example 2</vt:lpstr>
      <vt:lpstr>Example 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815</cp:revision>
  <dcterms:created xsi:type="dcterms:W3CDTF">2018-11-17T00:51:02Z</dcterms:created>
  <dcterms:modified xsi:type="dcterms:W3CDTF">2020-10-05T22:39:00Z</dcterms:modified>
</cp:coreProperties>
</file>