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424" r:id="rId3"/>
    <p:sldId id="425" r:id="rId4"/>
    <p:sldId id="524" r:id="rId5"/>
    <p:sldId id="535" r:id="rId6"/>
    <p:sldId id="542" r:id="rId7"/>
    <p:sldId id="536" r:id="rId8"/>
    <p:sldId id="537" r:id="rId9"/>
    <p:sldId id="543" r:id="rId10"/>
    <p:sldId id="572" r:id="rId11"/>
    <p:sldId id="571" r:id="rId12"/>
    <p:sldId id="538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5D5D"/>
    <a:srgbClr val="C4563C"/>
    <a:srgbClr val="66CCFF"/>
    <a:srgbClr val="75C4FF"/>
    <a:srgbClr val="C2D1EC"/>
    <a:srgbClr val="96B0D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5105" autoAdjust="0"/>
    <p:restoredTop sz="94660"/>
  </p:normalViewPr>
  <p:slideViewPr>
    <p:cSldViewPr snapToGrid="0">
      <p:cViewPr varScale="1">
        <p:scale>
          <a:sx n="50" d="100"/>
          <a:sy n="50" d="100"/>
        </p:scale>
        <p:origin x="40" y="2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-8552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B38188-14D6-4A9A-9FA9-7EBDD112DA1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1592BF4-DFD0-411D-A151-1B81E27244C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945529-6FC8-40C9-9DD2-D5B2436F27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0D66-CEA5-4238-9019-0841486E46CD}" type="datetimeFigureOut">
              <a:rPr lang="en-US" smtClean="0"/>
              <a:t>10/5/2020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DB8F9C-20E6-4A43-AF9E-B93AC47028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306068-8E8D-4FAB-8C88-F9C8932247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E2C6F-B73C-48F5-8D69-320B92C5B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2638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7D1D2D-E8D7-40B2-B189-0ECCA5A0E8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EF520C9-8C02-4B4F-BBFA-2923B55F349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F859535-B688-480B-B281-4751E215CD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0D66-CEA5-4238-9019-0841486E46CD}" type="datetimeFigureOut">
              <a:rPr lang="en-US" smtClean="0"/>
              <a:t>10/5/2020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D801A1-3F50-48C5-95FC-60DE0881F6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0033F0A-2969-490D-8C5A-A2CBC8F08E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E2C6F-B73C-48F5-8D69-320B92C5B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42447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F36474B-7075-457E-8C67-9BBBDE9F4F8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1885A51-50BB-4E62-95B9-88965EEA7EA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907D804-C681-4CD2-8C9E-0D00FE8F05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0D66-CEA5-4238-9019-0841486E46CD}" type="datetimeFigureOut">
              <a:rPr lang="en-US" smtClean="0"/>
              <a:t>10/5/2020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4D946D-4EEF-45D4-A4EE-433C641BF7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AB6AFA3-7434-4226-B932-65F4847A0B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E2C6F-B73C-48F5-8D69-320B92C5B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03618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474961-28F2-4AB4-9401-A639AEBAFD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8E7DAF-6705-49F3-886C-FBC8338611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386C4E-C201-4AF6-A610-90CD243B1F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0D66-CEA5-4238-9019-0841486E46CD}" type="datetimeFigureOut">
              <a:rPr lang="en-US" smtClean="0"/>
              <a:t>10/5/2020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FD4AF83-6CF9-4B31-BE30-C964391F08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256144-3E52-43CD-947F-C0AD8ADDF0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E2C6F-B73C-48F5-8D69-320B92C5B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61513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E365F8-50AF-4724-A279-B0ED267EAC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F0CBA42-F42A-4940-BE96-680059D7CB3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ED59E6-6E72-4491-9C54-7DA0781DE6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0D66-CEA5-4238-9019-0841486E46CD}" type="datetimeFigureOut">
              <a:rPr lang="en-US" smtClean="0"/>
              <a:t>10/5/2020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E14EDE-BA4F-4004-A450-EBFEA71969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110AC17-8A12-4ACA-B254-750703290E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E2C6F-B73C-48F5-8D69-320B92C5B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71367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EE34B7-9A71-4A17-8692-80721A9CBB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5E29B9-C086-491C-8B46-F52C74EB7C7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327706B-DEDE-4C80-812C-F3DA46718AC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E7BF317-FAA1-4B7B-8F9C-4AC687E701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0D66-CEA5-4238-9019-0841486E46CD}" type="datetimeFigureOut">
              <a:rPr lang="en-US" smtClean="0"/>
              <a:t>10/5/2020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0CA0AE4-B118-424D-94DF-81B16E204E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B5D90C8-829D-4924-9BBB-F0D21C90C9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E2C6F-B73C-48F5-8D69-320B92C5B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79422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090E4E-04D9-44B2-8A42-8646D0E390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6E3F4B2-5625-47D5-8A0D-2596762F12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B15B86D-8C26-48B7-891F-DC0CEABE766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9806089-9743-4A82-83E3-FF402E29447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8956118-E025-4A07-81D3-21494E39D32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ABA94D5-ACA8-403C-9988-931184263F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0D66-CEA5-4238-9019-0841486E46CD}" type="datetimeFigureOut">
              <a:rPr lang="en-US" smtClean="0"/>
              <a:t>10/5/2020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06B6315-C14D-481D-AA2D-149B3BE72A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9CC78A9-2204-47BC-8269-F386B6A051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E2C6F-B73C-48F5-8D69-320B92C5B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50822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CD14EB-2B61-418C-9E7D-6C535213D7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A16DB4E-43BC-4DC6-AE34-D8676EA7B4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0D66-CEA5-4238-9019-0841486E46CD}" type="datetimeFigureOut">
              <a:rPr lang="en-US" smtClean="0"/>
              <a:t>10/5/2020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3A9AD57-ED99-4A02-BF71-E60884EE99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4EB66B4-A171-4C0F-8EFA-93C783E099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E2C6F-B73C-48F5-8D69-320B92C5B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27622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E6701CA-A3C4-4C87-80B3-9335991EE5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0D66-CEA5-4238-9019-0841486E46CD}" type="datetimeFigureOut">
              <a:rPr lang="en-US" smtClean="0"/>
              <a:t>10/5/2020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6611207-472C-481B-8FA6-85D1617D24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6F7D427-B0D1-4CCF-8B98-7019C8ADDD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E2C6F-B73C-48F5-8D69-320B92C5B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61438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AC87F5-F4C4-4003-B174-E08E13627D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E29976-DE4E-4895-8B13-D76398E0A1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58B9B74-B2B1-4F8F-959F-7C84B0C63D4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E83158C-38D7-4860-8E55-D6980AB848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0D66-CEA5-4238-9019-0841486E46CD}" type="datetimeFigureOut">
              <a:rPr lang="en-US" smtClean="0"/>
              <a:t>10/5/2020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B4410D9-F40C-44DD-A632-E9CEF2E60F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C7F8495-F4EC-4BCF-ABD9-BDD033E309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E2C6F-B73C-48F5-8D69-320B92C5B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28704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8BC5B1-2A43-432E-A6D1-882BB92F7B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84D62E4-CC57-47BD-A45E-29D3067775B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B15511A-BA96-495B-8248-0493B80DE7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C1824AD-95AE-4542-AAF2-0D4BCEB55E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0D66-CEA5-4238-9019-0841486E46CD}" type="datetimeFigureOut">
              <a:rPr lang="en-US" smtClean="0"/>
              <a:t>10/5/2020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2151054-9223-4872-831F-B4B74A66DF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43A2317-6D84-4B6F-87C3-495B417F9C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E2C6F-B73C-48F5-8D69-320B92C5B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284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8C47D65-B3C7-4D06-A729-26F73F119C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A2EBDB4-F077-43CB-A5E3-8F169FEE52E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A5E2FA-B16A-4404-B196-0AB6C238B2B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5E0D66-CEA5-4238-9019-0841486E46CD}" type="datetimeFigureOut">
              <a:rPr lang="en-US" smtClean="0"/>
              <a:t>10/5/2020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EE342B-C874-494B-89D4-FFDC53A2450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7AD2EB-379F-4E6F-9C4D-04342F79023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0E2C6F-B73C-48F5-8D69-320B92C5B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62831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871.png"/><Relationship Id="rId3" Type="http://schemas.openxmlformats.org/officeDocument/2006/relationships/image" Target="../media/image2100.png"/><Relationship Id="rId7" Type="http://schemas.openxmlformats.org/officeDocument/2006/relationships/image" Target="../media/image832.png"/><Relationship Id="rId12" Type="http://schemas.openxmlformats.org/officeDocument/2006/relationships/image" Target="../media/image971.png"/><Relationship Id="rId2" Type="http://schemas.openxmlformats.org/officeDocument/2006/relationships/image" Target="../media/image76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51.png"/><Relationship Id="rId11" Type="http://schemas.openxmlformats.org/officeDocument/2006/relationships/image" Target="../media/image961.png"/><Relationship Id="rId5" Type="http://schemas.openxmlformats.org/officeDocument/2006/relationships/image" Target="../media/image862.png"/><Relationship Id="rId10" Type="http://schemas.openxmlformats.org/officeDocument/2006/relationships/image" Target="../media/image891.png"/><Relationship Id="rId4" Type="http://schemas.openxmlformats.org/officeDocument/2006/relationships/image" Target="../media/image940.png"/><Relationship Id="rId9" Type="http://schemas.openxmlformats.org/officeDocument/2006/relationships/image" Target="../media/image881.png"/><Relationship Id="rId14" Type="http://schemas.openxmlformats.org/officeDocument/2006/relationships/image" Target="../media/image813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6.png"/><Relationship Id="rId7" Type="http://schemas.openxmlformats.org/officeDocument/2006/relationships/image" Target="../media/image130.png"/><Relationship Id="rId2" Type="http://schemas.openxmlformats.org/officeDocument/2006/relationships/image" Target="../media/image12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9.png"/><Relationship Id="rId5" Type="http://schemas.openxmlformats.org/officeDocument/2006/relationships/image" Target="../media/image128.png"/><Relationship Id="rId4" Type="http://schemas.openxmlformats.org/officeDocument/2006/relationships/image" Target="../media/image127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871.png"/><Relationship Id="rId3" Type="http://schemas.openxmlformats.org/officeDocument/2006/relationships/image" Target="../media/image2100.png"/><Relationship Id="rId7" Type="http://schemas.openxmlformats.org/officeDocument/2006/relationships/image" Target="../media/image832.png"/><Relationship Id="rId12" Type="http://schemas.openxmlformats.org/officeDocument/2006/relationships/image" Target="../media/image971.png"/><Relationship Id="rId2" Type="http://schemas.openxmlformats.org/officeDocument/2006/relationships/image" Target="../media/image76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51.png"/><Relationship Id="rId11" Type="http://schemas.openxmlformats.org/officeDocument/2006/relationships/image" Target="../media/image961.png"/><Relationship Id="rId5" Type="http://schemas.openxmlformats.org/officeDocument/2006/relationships/image" Target="../media/image862.png"/><Relationship Id="rId10" Type="http://schemas.openxmlformats.org/officeDocument/2006/relationships/image" Target="../media/image891.png"/><Relationship Id="rId4" Type="http://schemas.openxmlformats.org/officeDocument/2006/relationships/image" Target="../media/image940.png"/><Relationship Id="rId9" Type="http://schemas.openxmlformats.org/officeDocument/2006/relationships/image" Target="../media/image881.png"/><Relationship Id="rId14" Type="http://schemas.openxmlformats.org/officeDocument/2006/relationships/image" Target="../media/image813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871.png"/><Relationship Id="rId18" Type="http://schemas.openxmlformats.org/officeDocument/2006/relationships/image" Target="../media/image4.png"/><Relationship Id="rId3" Type="http://schemas.openxmlformats.org/officeDocument/2006/relationships/image" Target="../media/image2100.png"/><Relationship Id="rId7" Type="http://schemas.openxmlformats.org/officeDocument/2006/relationships/image" Target="../media/image832.png"/><Relationship Id="rId12" Type="http://schemas.openxmlformats.org/officeDocument/2006/relationships/image" Target="../media/image971.png"/><Relationship Id="rId17" Type="http://schemas.openxmlformats.org/officeDocument/2006/relationships/image" Target="../media/image3.png"/><Relationship Id="rId2" Type="http://schemas.openxmlformats.org/officeDocument/2006/relationships/image" Target="../media/image762.png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51.png"/><Relationship Id="rId11" Type="http://schemas.openxmlformats.org/officeDocument/2006/relationships/image" Target="../media/image961.png"/><Relationship Id="rId5" Type="http://schemas.openxmlformats.org/officeDocument/2006/relationships/image" Target="../media/image862.png"/><Relationship Id="rId15" Type="http://schemas.openxmlformats.org/officeDocument/2006/relationships/image" Target="../media/image1.png"/><Relationship Id="rId10" Type="http://schemas.openxmlformats.org/officeDocument/2006/relationships/image" Target="../media/image891.png"/><Relationship Id="rId4" Type="http://schemas.openxmlformats.org/officeDocument/2006/relationships/image" Target="../media/image940.png"/><Relationship Id="rId9" Type="http://schemas.openxmlformats.org/officeDocument/2006/relationships/image" Target="../media/image881.png"/><Relationship Id="rId14" Type="http://schemas.openxmlformats.org/officeDocument/2006/relationships/image" Target="../media/image813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62.png"/><Relationship Id="rId13" Type="http://schemas.openxmlformats.org/officeDocument/2006/relationships/image" Target="../media/image1110.png"/><Relationship Id="rId18" Type="http://schemas.openxmlformats.org/officeDocument/2006/relationships/image" Target="../media/image1160.png"/><Relationship Id="rId3" Type="http://schemas.openxmlformats.org/officeDocument/2006/relationships/image" Target="../media/image1011.png"/><Relationship Id="rId7" Type="http://schemas.openxmlformats.org/officeDocument/2006/relationships/image" Target="../media/image1052.png"/><Relationship Id="rId12" Type="http://schemas.openxmlformats.org/officeDocument/2006/relationships/image" Target="../media/image1100.png"/><Relationship Id="rId17" Type="http://schemas.openxmlformats.org/officeDocument/2006/relationships/image" Target="../media/image1150.png"/><Relationship Id="rId2" Type="http://schemas.openxmlformats.org/officeDocument/2006/relationships/image" Target="../media/image1001.png"/><Relationship Id="rId16" Type="http://schemas.openxmlformats.org/officeDocument/2006/relationships/image" Target="../media/image114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41.png"/><Relationship Id="rId11" Type="http://schemas.openxmlformats.org/officeDocument/2006/relationships/image" Target="../media/image1090.png"/><Relationship Id="rId5" Type="http://schemas.openxmlformats.org/officeDocument/2006/relationships/image" Target="../media/image1031.png"/><Relationship Id="rId15" Type="http://schemas.openxmlformats.org/officeDocument/2006/relationships/image" Target="../media/image1130.png"/><Relationship Id="rId10" Type="http://schemas.openxmlformats.org/officeDocument/2006/relationships/image" Target="../media/image1080.png"/><Relationship Id="rId4" Type="http://schemas.openxmlformats.org/officeDocument/2006/relationships/image" Target="../media/image1021.png"/><Relationship Id="rId9" Type="http://schemas.openxmlformats.org/officeDocument/2006/relationships/image" Target="../media/image1070.png"/><Relationship Id="rId14" Type="http://schemas.openxmlformats.org/officeDocument/2006/relationships/image" Target="../media/image1120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70.png"/><Relationship Id="rId13" Type="http://schemas.openxmlformats.org/officeDocument/2006/relationships/image" Target="../media/image1120.png"/><Relationship Id="rId18" Type="http://schemas.openxmlformats.org/officeDocument/2006/relationships/image" Target="../media/image122.png"/><Relationship Id="rId3" Type="http://schemas.openxmlformats.org/officeDocument/2006/relationships/image" Target="../media/image1021.png"/><Relationship Id="rId7" Type="http://schemas.openxmlformats.org/officeDocument/2006/relationships/image" Target="../media/image1062.png"/><Relationship Id="rId12" Type="http://schemas.openxmlformats.org/officeDocument/2006/relationships/image" Target="../media/image1110.png"/><Relationship Id="rId17" Type="http://schemas.openxmlformats.org/officeDocument/2006/relationships/image" Target="../media/image121.png"/><Relationship Id="rId2" Type="http://schemas.openxmlformats.org/officeDocument/2006/relationships/image" Target="../media/image1170.png"/><Relationship Id="rId16" Type="http://schemas.openxmlformats.org/officeDocument/2006/relationships/image" Target="../media/image12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52.png"/><Relationship Id="rId11" Type="http://schemas.openxmlformats.org/officeDocument/2006/relationships/image" Target="../media/image1100.png"/><Relationship Id="rId5" Type="http://schemas.openxmlformats.org/officeDocument/2006/relationships/image" Target="../media/image1041.png"/><Relationship Id="rId15" Type="http://schemas.openxmlformats.org/officeDocument/2006/relationships/image" Target="../media/image119.png"/><Relationship Id="rId10" Type="http://schemas.openxmlformats.org/officeDocument/2006/relationships/image" Target="../media/image1090.png"/><Relationship Id="rId4" Type="http://schemas.openxmlformats.org/officeDocument/2006/relationships/image" Target="../media/image1031.png"/><Relationship Id="rId9" Type="http://schemas.openxmlformats.org/officeDocument/2006/relationships/image" Target="../media/image1080.png"/><Relationship Id="rId14" Type="http://schemas.openxmlformats.org/officeDocument/2006/relationships/image" Target="../media/image118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CEC841-1A6E-4480-AFF1-2181C7F5A5E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86037" y="1122363"/>
            <a:ext cx="9567511" cy="1832593"/>
          </a:xfrm>
        </p:spPr>
        <p:txBody>
          <a:bodyPr/>
          <a:lstStyle/>
          <a:p>
            <a:r>
              <a:rPr lang="en-US" dirty="0"/>
              <a:t>Analog Electronics Technology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35F2E71-1BB2-4560-96F9-16C56271F10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BJT small signal response</a:t>
            </a:r>
          </a:p>
        </p:txBody>
      </p:sp>
    </p:spTree>
    <p:extLst>
      <p:ext uri="{BB962C8B-B14F-4D97-AF65-F5344CB8AC3E}">
        <p14:creationId xmlns:p14="http://schemas.microsoft.com/office/powerpoint/2010/main" val="35736816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2B873C-BDF3-47A7-990F-4F0F018797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5034" y="365220"/>
            <a:ext cx="10668000" cy="1325563"/>
          </a:xfrm>
        </p:spPr>
        <p:txBody>
          <a:bodyPr/>
          <a:lstStyle/>
          <a:p>
            <a:r>
              <a:rPr lang="en-US" dirty="0"/>
              <a:t>Common Emitter Amplifier Circuit – Example 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59C463-062A-4391-A005-C3CFA0280E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99681"/>
            <a:ext cx="10515600" cy="1019502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/>
              <a:t>Find the values of the DC currents and voltages of the circuit, and find the small signal gain.  Assume that the </a:t>
            </a:r>
            <a:r>
              <a:rPr lang="en-US" dirty="0">
                <a:solidFill>
                  <a:srgbClr val="FF0000"/>
                </a:solidFill>
              </a:rPr>
              <a:t>source resistance is negligible</a:t>
            </a:r>
            <a:r>
              <a:rPr lang="en-US" dirty="0"/>
              <a:t>.  The transistor has </a:t>
            </a:r>
            <a:r>
              <a:rPr lang="el-GR" dirty="0"/>
              <a:t>β</a:t>
            </a:r>
            <a:r>
              <a:rPr lang="en-US" dirty="0"/>
              <a:t> = 96 and an Early voltage of 50 V.</a:t>
            </a:r>
          </a:p>
        </p:txBody>
      </p:sp>
      <p:grpSp>
        <p:nvGrpSpPr>
          <p:cNvPr id="116" name="Group 115">
            <a:extLst>
              <a:ext uri="{FF2B5EF4-FFF2-40B4-BE49-F238E27FC236}">
                <a16:creationId xmlns:a16="http://schemas.microsoft.com/office/drawing/2014/main" id="{B6EC8711-B3C5-48A0-AE95-D2C11E8D46A1}"/>
              </a:ext>
            </a:extLst>
          </p:cNvPr>
          <p:cNvGrpSpPr/>
          <p:nvPr/>
        </p:nvGrpSpPr>
        <p:grpSpPr>
          <a:xfrm>
            <a:off x="5547650" y="2895524"/>
            <a:ext cx="298207" cy="660991"/>
            <a:chOff x="4147623" y="3602364"/>
            <a:chExt cx="297702" cy="797860"/>
          </a:xfrm>
        </p:grpSpPr>
        <p:grpSp>
          <p:nvGrpSpPr>
            <p:cNvPr id="117" name="Group 116">
              <a:extLst>
                <a:ext uri="{FF2B5EF4-FFF2-40B4-BE49-F238E27FC236}">
                  <a16:creationId xmlns:a16="http://schemas.microsoft.com/office/drawing/2014/main" id="{B698F0B2-9AD2-46A3-87D3-7283ACF4511C}"/>
                </a:ext>
              </a:extLst>
            </p:cNvPr>
            <p:cNvGrpSpPr/>
            <p:nvPr/>
          </p:nvGrpSpPr>
          <p:grpSpPr>
            <a:xfrm rot="16200000">
              <a:off x="4190919" y="4152918"/>
              <a:ext cx="204010" cy="290601"/>
              <a:chOff x="3608294" y="2623632"/>
              <a:chExt cx="204010" cy="290601"/>
            </a:xfrm>
          </p:grpSpPr>
          <p:cxnSp>
            <p:nvCxnSpPr>
              <p:cNvPr id="125" name="Straight Connector 124">
                <a:extLst>
                  <a:ext uri="{FF2B5EF4-FFF2-40B4-BE49-F238E27FC236}">
                    <a16:creationId xmlns:a16="http://schemas.microsoft.com/office/drawing/2014/main" id="{8A4A04E1-4457-4CC2-8046-F3E8B370B537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608294" y="2623632"/>
                <a:ext cx="72358" cy="173356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6" name="Straight Connector 125">
                <a:extLst>
                  <a:ext uri="{FF2B5EF4-FFF2-40B4-BE49-F238E27FC236}">
                    <a16:creationId xmlns:a16="http://schemas.microsoft.com/office/drawing/2014/main" id="{F857E697-93BB-4568-B3E7-DECFE7AE2D41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18" name="Group 117">
              <a:extLst>
                <a:ext uri="{FF2B5EF4-FFF2-40B4-BE49-F238E27FC236}">
                  <a16:creationId xmlns:a16="http://schemas.microsoft.com/office/drawing/2014/main" id="{D43EA4A0-D5A0-4D41-B56C-F98F8D605A79}"/>
                </a:ext>
              </a:extLst>
            </p:cNvPr>
            <p:cNvGrpSpPr/>
            <p:nvPr/>
          </p:nvGrpSpPr>
          <p:grpSpPr>
            <a:xfrm rot="16200000">
              <a:off x="4168243" y="3919260"/>
              <a:ext cx="263561" cy="290602"/>
              <a:chOff x="3548743" y="2623631"/>
              <a:chExt cx="263561" cy="290602"/>
            </a:xfrm>
          </p:grpSpPr>
          <p:cxnSp>
            <p:nvCxnSpPr>
              <p:cNvPr id="123" name="Straight Connector 122">
                <a:extLst>
                  <a:ext uri="{FF2B5EF4-FFF2-40B4-BE49-F238E27FC236}">
                    <a16:creationId xmlns:a16="http://schemas.microsoft.com/office/drawing/2014/main" id="{0840DCFF-B140-4BB7-8185-7CE0A74939E5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4" name="Straight Connector 123">
                <a:extLst>
                  <a:ext uri="{FF2B5EF4-FFF2-40B4-BE49-F238E27FC236}">
                    <a16:creationId xmlns:a16="http://schemas.microsoft.com/office/drawing/2014/main" id="{4B08FBD4-B753-435C-9865-B2072C847223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19" name="Group 118">
              <a:extLst>
                <a:ext uri="{FF2B5EF4-FFF2-40B4-BE49-F238E27FC236}">
                  <a16:creationId xmlns:a16="http://schemas.microsoft.com/office/drawing/2014/main" id="{FD680264-579F-4AFA-8D27-F4D97F63BDD2}"/>
                </a:ext>
              </a:extLst>
            </p:cNvPr>
            <p:cNvGrpSpPr/>
            <p:nvPr/>
          </p:nvGrpSpPr>
          <p:grpSpPr>
            <a:xfrm rot="16200000">
              <a:off x="4168243" y="3655828"/>
              <a:ext cx="263561" cy="290602"/>
              <a:chOff x="3548743" y="2623631"/>
              <a:chExt cx="263561" cy="290602"/>
            </a:xfrm>
          </p:grpSpPr>
          <p:cxnSp>
            <p:nvCxnSpPr>
              <p:cNvPr id="121" name="Straight Connector 120">
                <a:extLst>
                  <a:ext uri="{FF2B5EF4-FFF2-40B4-BE49-F238E27FC236}">
                    <a16:creationId xmlns:a16="http://schemas.microsoft.com/office/drawing/2014/main" id="{EA091034-A84F-4BAE-ABA8-DE1D033960B2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2" name="Straight Connector 121">
                <a:extLst>
                  <a:ext uri="{FF2B5EF4-FFF2-40B4-BE49-F238E27FC236}">
                    <a16:creationId xmlns:a16="http://schemas.microsoft.com/office/drawing/2014/main" id="{18CC830C-9927-4CCD-A509-0D7DC6861400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20" name="Straight Connector 119">
              <a:extLst>
                <a:ext uri="{FF2B5EF4-FFF2-40B4-BE49-F238E27FC236}">
                  <a16:creationId xmlns:a16="http://schemas.microsoft.com/office/drawing/2014/main" id="{A68A7AFD-32CA-4FB3-99F5-ABF4BFDD2530}"/>
                </a:ext>
              </a:extLst>
            </p:cNvPr>
            <p:cNvCxnSpPr>
              <a:cxnSpLocks/>
            </p:cNvCxnSpPr>
            <p:nvPr/>
          </p:nvCxnSpPr>
          <p:spPr>
            <a:xfrm rot="16200000" flipV="1">
              <a:off x="4335006" y="3561273"/>
              <a:ext cx="67243" cy="14942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28" name="Straight Connector 127">
            <a:extLst>
              <a:ext uri="{FF2B5EF4-FFF2-40B4-BE49-F238E27FC236}">
                <a16:creationId xmlns:a16="http://schemas.microsoft.com/office/drawing/2014/main" id="{7A968A10-339E-4412-A313-E8AACADC8AF3}"/>
              </a:ext>
            </a:extLst>
          </p:cNvPr>
          <p:cNvCxnSpPr>
            <a:cxnSpLocks/>
          </p:cNvCxnSpPr>
          <p:nvPr/>
        </p:nvCxnSpPr>
        <p:spPr>
          <a:xfrm>
            <a:off x="5699657" y="2733322"/>
            <a:ext cx="0" cy="16459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3" name="Straight Connector 132">
            <a:extLst>
              <a:ext uri="{FF2B5EF4-FFF2-40B4-BE49-F238E27FC236}">
                <a16:creationId xmlns:a16="http://schemas.microsoft.com/office/drawing/2014/main" id="{28521335-D02D-47DA-B556-6271C161BBD4}"/>
              </a:ext>
            </a:extLst>
          </p:cNvPr>
          <p:cNvCxnSpPr/>
          <p:nvPr/>
        </p:nvCxnSpPr>
        <p:spPr>
          <a:xfrm flipV="1">
            <a:off x="5722773" y="3666222"/>
            <a:ext cx="93034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39" name="Rectangle 138">
                <a:extLst>
                  <a:ext uri="{FF2B5EF4-FFF2-40B4-BE49-F238E27FC236}">
                    <a16:creationId xmlns:a16="http://schemas.microsoft.com/office/drawing/2014/main" id="{EC8679BA-8C7C-4D2A-BA44-289C78D97E30}"/>
                  </a:ext>
                </a:extLst>
              </p:cNvPr>
              <p:cNvSpPr/>
              <p:nvPr/>
            </p:nvSpPr>
            <p:spPr>
              <a:xfrm>
                <a:off x="2536256" y="4482123"/>
                <a:ext cx="53194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𝑖𝑛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39" name="Rectangle 138">
                <a:extLst>
                  <a:ext uri="{FF2B5EF4-FFF2-40B4-BE49-F238E27FC236}">
                    <a16:creationId xmlns:a16="http://schemas.microsoft.com/office/drawing/2014/main" id="{EC8679BA-8C7C-4D2A-BA44-289C78D97E30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36256" y="4482123"/>
                <a:ext cx="531940" cy="369332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0" name="Rectangle 139">
                <a:extLst>
                  <a:ext uri="{FF2B5EF4-FFF2-40B4-BE49-F238E27FC236}">
                    <a16:creationId xmlns:a16="http://schemas.microsoft.com/office/drawing/2014/main" id="{F8A2A834-263B-4F69-B29A-EEA5005D9245}"/>
                  </a:ext>
                </a:extLst>
              </p:cNvPr>
              <p:cNvSpPr/>
              <p:nvPr/>
            </p:nvSpPr>
            <p:spPr>
              <a:xfrm>
                <a:off x="6599266" y="3409834"/>
                <a:ext cx="647357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𝑜𝑢𝑡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40" name="Rectangle 139">
                <a:extLst>
                  <a:ext uri="{FF2B5EF4-FFF2-40B4-BE49-F238E27FC236}">
                    <a16:creationId xmlns:a16="http://schemas.microsoft.com/office/drawing/2014/main" id="{F8A2A834-263B-4F69-B29A-EEA5005D9245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99266" y="3409834"/>
                <a:ext cx="647357" cy="369332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2" name="Rectangle 141">
                <a:extLst>
                  <a:ext uri="{FF2B5EF4-FFF2-40B4-BE49-F238E27FC236}">
                    <a16:creationId xmlns:a16="http://schemas.microsoft.com/office/drawing/2014/main" id="{B669BC25-7512-44AC-8DDD-13207FB5B690}"/>
                  </a:ext>
                </a:extLst>
              </p:cNvPr>
              <p:cNvSpPr/>
              <p:nvPr/>
            </p:nvSpPr>
            <p:spPr>
              <a:xfrm>
                <a:off x="3439209" y="3060860"/>
                <a:ext cx="829073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12 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𝑘</m:t>
                      </m:r>
                      <m:r>
                        <m:rPr>
                          <m:sty m:val="p"/>
                        </m:rPr>
                        <a:rPr lang="el-GR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Ω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42" name="Rectangle 141">
                <a:extLst>
                  <a:ext uri="{FF2B5EF4-FFF2-40B4-BE49-F238E27FC236}">
                    <a16:creationId xmlns:a16="http://schemas.microsoft.com/office/drawing/2014/main" id="{B669BC25-7512-44AC-8DDD-13207FB5B690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39209" y="3060860"/>
                <a:ext cx="829073" cy="369332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3" name="Rectangle 142">
                <a:extLst>
                  <a:ext uri="{FF2B5EF4-FFF2-40B4-BE49-F238E27FC236}">
                    <a16:creationId xmlns:a16="http://schemas.microsoft.com/office/drawing/2014/main" id="{88F09F6F-4669-4B7C-9FBC-6F15C44FBB68}"/>
                  </a:ext>
                </a:extLst>
              </p:cNvPr>
              <p:cNvSpPr/>
              <p:nvPr/>
            </p:nvSpPr>
            <p:spPr>
              <a:xfrm>
                <a:off x="1546635" y="3532193"/>
                <a:ext cx="41069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latin typeface="Cambria Math" panose="02040503050406030204" pitchFamily="18" charset="0"/>
                        </a:rPr>
                        <m:t>+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43" name="Rectangle 142">
                <a:extLst>
                  <a:ext uri="{FF2B5EF4-FFF2-40B4-BE49-F238E27FC236}">
                    <a16:creationId xmlns:a16="http://schemas.microsoft.com/office/drawing/2014/main" id="{88F09F6F-4669-4B7C-9FBC-6F15C44FBB68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46635" y="3532193"/>
                <a:ext cx="410690" cy="369332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4" name="Rectangle 143">
                <a:extLst>
                  <a:ext uri="{FF2B5EF4-FFF2-40B4-BE49-F238E27FC236}">
                    <a16:creationId xmlns:a16="http://schemas.microsoft.com/office/drawing/2014/main" id="{2F34035C-63FF-4610-9654-DE84DD52E2D1}"/>
                  </a:ext>
                </a:extLst>
              </p:cNvPr>
              <p:cNvSpPr/>
              <p:nvPr/>
            </p:nvSpPr>
            <p:spPr>
              <a:xfrm>
                <a:off x="5838742" y="3014620"/>
                <a:ext cx="700833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>
                          <a:latin typeface="Cambria Math" panose="02040503050406030204" pitchFamily="18" charset="0"/>
                        </a:rPr>
                        <m:t>2 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𝑘</m:t>
                      </m:r>
                      <m:r>
                        <m:rPr>
                          <m:sty m:val="p"/>
                        </m:rPr>
                        <a:rPr lang="el-GR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Ω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44" name="Rectangle 143">
                <a:extLst>
                  <a:ext uri="{FF2B5EF4-FFF2-40B4-BE49-F238E27FC236}">
                    <a16:creationId xmlns:a16="http://schemas.microsoft.com/office/drawing/2014/main" id="{2F34035C-63FF-4610-9654-DE84DD52E2D1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38742" y="3014620"/>
                <a:ext cx="700833" cy="369332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5" name="Rectangle 144">
                <a:extLst>
                  <a:ext uri="{FF2B5EF4-FFF2-40B4-BE49-F238E27FC236}">
                    <a16:creationId xmlns:a16="http://schemas.microsoft.com/office/drawing/2014/main" id="{DA883D58-111C-4598-A228-DF754EF2CC42}"/>
                  </a:ext>
                </a:extLst>
              </p:cNvPr>
              <p:cNvSpPr/>
              <p:nvPr/>
            </p:nvSpPr>
            <p:spPr>
              <a:xfrm>
                <a:off x="708069" y="3828722"/>
                <a:ext cx="1107098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𝐶𝐶</m:t>
                        </m:r>
                      </m:sub>
                    </m:sSub>
                  </m:oMath>
                </a14:m>
                <a:r>
                  <a:rPr lang="en-US" dirty="0"/>
                  <a:t>= 10 V</a:t>
                </a:r>
              </a:p>
            </p:txBody>
          </p:sp>
        </mc:Choice>
        <mc:Fallback xmlns="">
          <p:sp>
            <p:nvSpPr>
              <p:cNvPr id="145" name="Rectangle 144">
                <a:extLst>
                  <a:ext uri="{FF2B5EF4-FFF2-40B4-BE49-F238E27FC236}">
                    <a16:creationId xmlns:a16="http://schemas.microsoft.com/office/drawing/2014/main" id="{DA883D58-111C-4598-A228-DF754EF2CC42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8069" y="3828722"/>
                <a:ext cx="1107098" cy="369332"/>
              </a:xfrm>
              <a:prstGeom prst="rect">
                <a:avLst/>
              </a:prstGeom>
              <a:blipFill>
                <a:blip r:embed="rId7"/>
                <a:stretch>
                  <a:fillRect t="-8197" r="-4396" b="-2459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47" name="Straight Connector 146">
            <a:extLst>
              <a:ext uri="{FF2B5EF4-FFF2-40B4-BE49-F238E27FC236}">
                <a16:creationId xmlns:a16="http://schemas.microsoft.com/office/drawing/2014/main" id="{517D5D16-7DB6-4762-9AEB-33C664B67E94}"/>
              </a:ext>
            </a:extLst>
          </p:cNvPr>
          <p:cNvCxnSpPr/>
          <p:nvPr/>
        </p:nvCxnSpPr>
        <p:spPr>
          <a:xfrm>
            <a:off x="4967306" y="5540156"/>
            <a:ext cx="0" cy="27276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" name="Group 3">
            <a:extLst>
              <a:ext uri="{FF2B5EF4-FFF2-40B4-BE49-F238E27FC236}">
                <a16:creationId xmlns:a16="http://schemas.microsoft.com/office/drawing/2014/main" id="{92411F75-780B-4FF4-8F5B-D1057DF7009D}"/>
              </a:ext>
            </a:extLst>
          </p:cNvPr>
          <p:cNvGrpSpPr/>
          <p:nvPr/>
        </p:nvGrpSpPr>
        <p:grpSpPr>
          <a:xfrm rot="5400000" flipH="1">
            <a:off x="4274541" y="3252907"/>
            <a:ext cx="1145196" cy="1742595"/>
            <a:chOff x="8980594" y="3428997"/>
            <a:chExt cx="1145196" cy="1742595"/>
          </a:xfrm>
        </p:grpSpPr>
        <p:cxnSp>
          <p:nvCxnSpPr>
            <p:cNvPr id="5" name="Straight Connector 4">
              <a:extLst>
                <a:ext uri="{FF2B5EF4-FFF2-40B4-BE49-F238E27FC236}">
                  <a16:creationId xmlns:a16="http://schemas.microsoft.com/office/drawing/2014/main" id="{89B70155-E860-4D0C-877F-12C7C1D62DC8}"/>
                </a:ext>
              </a:extLst>
            </p:cNvPr>
            <p:cNvCxnSpPr>
              <a:cxnSpLocks/>
            </p:cNvCxnSpPr>
            <p:nvPr/>
          </p:nvCxnSpPr>
          <p:spPr>
            <a:xfrm rot="5400000" flipH="1" flipV="1">
              <a:off x="9110261" y="3299332"/>
              <a:ext cx="2392" cy="26172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Straight Connector 5">
              <a:extLst>
                <a:ext uri="{FF2B5EF4-FFF2-40B4-BE49-F238E27FC236}">
                  <a16:creationId xmlns:a16="http://schemas.microsoft.com/office/drawing/2014/main" id="{B5E8588B-25D4-42C2-A371-FFD474860EC3}"/>
                </a:ext>
              </a:extLst>
            </p:cNvPr>
            <p:cNvCxnSpPr>
              <a:cxnSpLocks/>
            </p:cNvCxnSpPr>
            <p:nvPr/>
          </p:nvCxnSpPr>
          <p:spPr>
            <a:xfrm rot="5400000" flipV="1">
              <a:off x="10019823" y="3323032"/>
              <a:ext cx="1" cy="21193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80878921-5277-4FC5-8234-DB0B6F526346}"/>
                </a:ext>
              </a:extLst>
            </p:cNvPr>
            <p:cNvCxnSpPr/>
            <p:nvPr/>
          </p:nvCxnSpPr>
          <p:spPr>
            <a:xfrm>
              <a:off x="9294428" y="3857639"/>
              <a:ext cx="609600" cy="0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Arrow Connector 7">
              <a:extLst>
                <a:ext uri="{FF2B5EF4-FFF2-40B4-BE49-F238E27FC236}">
                  <a16:creationId xmlns:a16="http://schemas.microsoft.com/office/drawing/2014/main" id="{F5755409-D6F5-4821-A344-CFA0D2A381AA}"/>
                </a:ext>
              </a:extLst>
            </p:cNvPr>
            <p:cNvCxnSpPr/>
            <p:nvPr/>
          </p:nvCxnSpPr>
          <p:spPr>
            <a:xfrm>
              <a:off x="9242323" y="3429000"/>
              <a:ext cx="206477" cy="436013"/>
            </a:xfrm>
            <a:prstGeom prst="straightConnector1">
              <a:avLst/>
            </a:prstGeom>
            <a:ln>
              <a:headEnd type="triangl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E25465C7-BDF3-4ECB-8841-6C099691FF10}"/>
                </a:ext>
              </a:extLst>
            </p:cNvPr>
            <p:cNvCxnSpPr/>
            <p:nvPr/>
          </p:nvCxnSpPr>
          <p:spPr>
            <a:xfrm flipV="1">
              <a:off x="9743768" y="3428999"/>
              <a:ext cx="170092" cy="43601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5C216F7A-E136-4D2A-BB07-2786DD4417DF}"/>
                </a:ext>
              </a:extLst>
            </p:cNvPr>
            <p:cNvCxnSpPr>
              <a:cxnSpLocks/>
            </p:cNvCxnSpPr>
            <p:nvPr/>
          </p:nvCxnSpPr>
          <p:spPr>
            <a:xfrm rot="5400000" flipH="1">
              <a:off x="8938193" y="4510557"/>
              <a:ext cx="1313953" cy="811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EDDA74E1-F3E0-4FEC-B607-EE23F83A0F74}"/>
              </a:ext>
            </a:extLst>
          </p:cNvPr>
          <p:cNvCxnSpPr>
            <a:cxnSpLocks/>
          </p:cNvCxnSpPr>
          <p:nvPr/>
        </p:nvCxnSpPr>
        <p:spPr>
          <a:xfrm flipV="1">
            <a:off x="1980134" y="5537409"/>
            <a:ext cx="3728280" cy="274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7706AD0C-D5E1-4F17-8210-0228DEBDCAA2}"/>
              </a:ext>
            </a:extLst>
          </p:cNvPr>
          <p:cNvCxnSpPr>
            <a:cxnSpLocks/>
          </p:cNvCxnSpPr>
          <p:nvPr/>
        </p:nvCxnSpPr>
        <p:spPr>
          <a:xfrm>
            <a:off x="1984144" y="2732182"/>
            <a:ext cx="3731899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1" name="Group 10">
            <a:extLst>
              <a:ext uri="{FF2B5EF4-FFF2-40B4-BE49-F238E27FC236}">
                <a16:creationId xmlns:a16="http://schemas.microsoft.com/office/drawing/2014/main" id="{591D26DE-FBDC-4F02-AA51-800B409CE14F}"/>
              </a:ext>
            </a:extLst>
          </p:cNvPr>
          <p:cNvGrpSpPr/>
          <p:nvPr/>
        </p:nvGrpSpPr>
        <p:grpSpPr>
          <a:xfrm rot="16200000">
            <a:off x="4035106" y="3186623"/>
            <a:ext cx="660991" cy="298206"/>
            <a:chOff x="9391502" y="3838294"/>
            <a:chExt cx="660991" cy="298206"/>
          </a:xfrm>
        </p:grpSpPr>
        <p:grpSp>
          <p:nvGrpSpPr>
            <p:cNvPr id="92" name="Group 91">
              <a:extLst>
                <a:ext uri="{FF2B5EF4-FFF2-40B4-BE49-F238E27FC236}">
                  <a16:creationId xmlns:a16="http://schemas.microsoft.com/office/drawing/2014/main" id="{34E42310-758D-4EBC-BD1B-DF7830649B1E}"/>
                </a:ext>
              </a:extLst>
            </p:cNvPr>
            <p:cNvGrpSpPr/>
            <p:nvPr/>
          </p:nvGrpSpPr>
          <p:grpSpPr>
            <a:xfrm rot="10800000">
              <a:off x="9883480" y="3845406"/>
              <a:ext cx="169013" cy="291094"/>
              <a:chOff x="3608294" y="2623632"/>
              <a:chExt cx="204010" cy="290601"/>
            </a:xfrm>
          </p:grpSpPr>
          <p:cxnSp>
            <p:nvCxnSpPr>
              <p:cNvPr id="100" name="Straight Connector 99">
                <a:extLst>
                  <a:ext uri="{FF2B5EF4-FFF2-40B4-BE49-F238E27FC236}">
                    <a16:creationId xmlns:a16="http://schemas.microsoft.com/office/drawing/2014/main" id="{5809B9AA-93A0-45F8-81A4-E77FD0D2FEFA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608294" y="2623632"/>
                <a:ext cx="72358" cy="173356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1" name="Straight Connector 100">
                <a:extLst>
                  <a:ext uri="{FF2B5EF4-FFF2-40B4-BE49-F238E27FC236}">
                    <a16:creationId xmlns:a16="http://schemas.microsoft.com/office/drawing/2014/main" id="{D9B0F568-28A4-40D5-A98B-CE150252BBBD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93" name="Group 92">
              <a:extLst>
                <a:ext uri="{FF2B5EF4-FFF2-40B4-BE49-F238E27FC236}">
                  <a16:creationId xmlns:a16="http://schemas.microsoft.com/office/drawing/2014/main" id="{A8B43EF7-FA1F-445B-9540-C417479D92D3}"/>
                </a:ext>
              </a:extLst>
            </p:cNvPr>
            <p:cNvGrpSpPr/>
            <p:nvPr/>
          </p:nvGrpSpPr>
          <p:grpSpPr>
            <a:xfrm rot="10800000">
              <a:off x="9665237" y="3838294"/>
              <a:ext cx="218348" cy="291095"/>
              <a:chOff x="3548743" y="2623631"/>
              <a:chExt cx="263561" cy="290602"/>
            </a:xfrm>
          </p:grpSpPr>
          <p:cxnSp>
            <p:nvCxnSpPr>
              <p:cNvPr id="98" name="Straight Connector 97">
                <a:extLst>
                  <a:ext uri="{FF2B5EF4-FFF2-40B4-BE49-F238E27FC236}">
                    <a16:creationId xmlns:a16="http://schemas.microsoft.com/office/drawing/2014/main" id="{D28F018B-7EC4-4E46-9BF7-E51507E1EF38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9" name="Straight Connector 98">
                <a:extLst>
                  <a:ext uri="{FF2B5EF4-FFF2-40B4-BE49-F238E27FC236}">
                    <a16:creationId xmlns:a16="http://schemas.microsoft.com/office/drawing/2014/main" id="{D00D4C5C-D61E-4AD5-B08D-5441B74F02AA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94" name="Group 93">
              <a:extLst>
                <a:ext uri="{FF2B5EF4-FFF2-40B4-BE49-F238E27FC236}">
                  <a16:creationId xmlns:a16="http://schemas.microsoft.com/office/drawing/2014/main" id="{80DC4F4A-CE1F-4940-B74A-4D1DE5F0D277}"/>
                </a:ext>
              </a:extLst>
            </p:cNvPr>
            <p:cNvGrpSpPr/>
            <p:nvPr/>
          </p:nvGrpSpPr>
          <p:grpSpPr>
            <a:xfrm rot="10800000">
              <a:off x="9446996" y="3838294"/>
              <a:ext cx="218348" cy="291095"/>
              <a:chOff x="3548743" y="2623631"/>
              <a:chExt cx="263561" cy="290602"/>
            </a:xfrm>
          </p:grpSpPr>
          <p:cxnSp>
            <p:nvCxnSpPr>
              <p:cNvPr id="96" name="Straight Connector 95">
                <a:extLst>
                  <a:ext uri="{FF2B5EF4-FFF2-40B4-BE49-F238E27FC236}">
                    <a16:creationId xmlns:a16="http://schemas.microsoft.com/office/drawing/2014/main" id="{E43850A4-8551-496A-AAF7-83B3E9579244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7" name="Straight Connector 96">
                <a:extLst>
                  <a:ext uri="{FF2B5EF4-FFF2-40B4-BE49-F238E27FC236}">
                    <a16:creationId xmlns:a16="http://schemas.microsoft.com/office/drawing/2014/main" id="{31C668B5-1525-4E19-BC2B-14C0BB1EF18B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95" name="Straight Connector 94">
              <a:extLst>
                <a:ext uri="{FF2B5EF4-FFF2-40B4-BE49-F238E27FC236}">
                  <a16:creationId xmlns:a16="http://schemas.microsoft.com/office/drawing/2014/main" id="{BAAB1196-CE07-4004-BA97-2AC1EBDE37CC}"/>
                </a:ext>
              </a:extLst>
            </p:cNvPr>
            <p:cNvCxnSpPr>
              <a:cxnSpLocks/>
            </p:cNvCxnSpPr>
            <p:nvPr/>
          </p:nvCxnSpPr>
          <p:spPr>
            <a:xfrm rot="10800000" flipV="1">
              <a:off x="9391502" y="3840281"/>
              <a:ext cx="55708" cy="14967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72" name="Straight Connector 71">
            <a:extLst>
              <a:ext uri="{FF2B5EF4-FFF2-40B4-BE49-F238E27FC236}">
                <a16:creationId xmlns:a16="http://schemas.microsoft.com/office/drawing/2014/main" id="{C4D40C0F-805D-4811-B82B-7A971BCAC676}"/>
              </a:ext>
            </a:extLst>
          </p:cNvPr>
          <p:cNvCxnSpPr>
            <a:cxnSpLocks/>
          </p:cNvCxnSpPr>
          <p:nvPr/>
        </p:nvCxnSpPr>
        <p:spPr>
          <a:xfrm>
            <a:off x="2001986" y="2729537"/>
            <a:ext cx="0" cy="116593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3" name="Straight Connector 152">
            <a:extLst>
              <a:ext uri="{FF2B5EF4-FFF2-40B4-BE49-F238E27FC236}">
                <a16:creationId xmlns:a16="http://schemas.microsoft.com/office/drawing/2014/main" id="{CFD7C63E-6ADD-4026-A1F9-B0E6D0F07E46}"/>
              </a:ext>
            </a:extLst>
          </p:cNvPr>
          <p:cNvCxnSpPr>
            <a:cxnSpLocks/>
          </p:cNvCxnSpPr>
          <p:nvPr/>
        </p:nvCxnSpPr>
        <p:spPr>
          <a:xfrm flipV="1">
            <a:off x="3214986" y="4074063"/>
            <a:ext cx="638454" cy="294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63" name="Group 162">
            <a:extLst>
              <a:ext uri="{FF2B5EF4-FFF2-40B4-BE49-F238E27FC236}">
                <a16:creationId xmlns:a16="http://schemas.microsoft.com/office/drawing/2014/main" id="{C35AC96F-8ACB-4242-971B-33F2B4BB7FA8}"/>
              </a:ext>
            </a:extLst>
          </p:cNvPr>
          <p:cNvGrpSpPr/>
          <p:nvPr/>
        </p:nvGrpSpPr>
        <p:grpSpPr>
          <a:xfrm>
            <a:off x="1815168" y="3897263"/>
            <a:ext cx="373658" cy="217606"/>
            <a:chOff x="1360627" y="3631962"/>
            <a:chExt cx="373658" cy="217606"/>
          </a:xfrm>
        </p:grpSpPr>
        <p:grpSp>
          <p:nvGrpSpPr>
            <p:cNvPr id="159" name="Group 158">
              <a:extLst>
                <a:ext uri="{FF2B5EF4-FFF2-40B4-BE49-F238E27FC236}">
                  <a16:creationId xmlns:a16="http://schemas.microsoft.com/office/drawing/2014/main" id="{5205B488-B5D6-4174-A23C-E235D808BFC1}"/>
                </a:ext>
              </a:extLst>
            </p:cNvPr>
            <p:cNvGrpSpPr/>
            <p:nvPr/>
          </p:nvGrpSpPr>
          <p:grpSpPr>
            <a:xfrm>
              <a:off x="1360627" y="3631962"/>
              <a:ext cx="365760" cy="71935"/>
              <a:chOff x="1360627" y="3631962"/>
              <a:chExt cx="365760" cy="71935"/>
            </a:xfrm>
          </p:grpSpPr>
          <p:cxnSp>
            <p:nvCxnSpPr>
              <p:cNvPr id="157" name="Straight Connector 156">
                <a:extLst>
                  <a:ext uri="{FF2B5EF4-FFF2-40B4-BE49-F238E27FC236}">
                    <a16:creationId xmlns:a16="http://schemas.microsoft.com/office/drawing/2014/main" id="{0F026405-EC34-4123-9EFE-43FBC7D4AD6F}"/>
                  </a:ext>
                </a:extLst>
              </p:cNvPr>
              <p:cNvCxnSpPr/>
              <p:nvPr/>
            </p:nvCxnSpPr>
            <p:spPr>
              <a:xfrm>
                <a:off x="1360627" y="3631962"/>
                <a:ext cx="36576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8" name="Straight Connector 157">
                <a:extLst>
                  <a:ext uri="{FF2B5EF4-FFF2-40B4-BE49-F238E27FC236}">
                    <a16:creationId xmlns:a16="http://schemas.microsoft.com/office/drawing/2014/main" id="{6E1C9834-C081-4B70-9F52-F85302B67A5D}"/>
                  </a:ext>
                </a:extLst>
              </p:cNvPr>
              <p:cNvCxnSpPr/>
              <p:nvPr/>
            </p:nvCxnSpPr>
            <p:spPr>
              <a:xfrm>
                <a:off x="1425247" y="3703897"/>
                <a:ext cx="22860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60" name="Group 159">
              <a:extLst>
                <a:ext uri="{FF2B5EF4-FFF2-40B4-BE49-F238E27FC236}">
                  <a16:creationId xmlns:a16="http://schemas.microsoft.com/office/drawing/2014/main" id="{CA8D76F7-A340-446A-9408-5FA8FD1E9D1A}"/>
                </a:ext>
              </a:extLst>
            </p:cNvPr>
            <p:cNvGrpSpPr/>
            <p:nvPr/>
          </p:nvGrpSpPr>
          <p:grpSpPr>
            <a:xfrm>
              <a:off x="1368525" y="3777633"/>
              <a:ext cx="365760" cy="71935"/>
              <a:chOff x="1360627" y="3631962"/>
              <a:chExt cx="365760" cy="71935"/>
            </a:xfrm>
          </p:grpSpPr>
          <p:cxnSp>
            <p:nvCxnSpPr>
              <p:cNvPr id="161" name="Straight Connector 160">
                <a:extLst>
                  <a:ext uri="{FF2B5EF4-FFF2-40B4-BE49-F238E27FC236}">
                    <a16:creationId xmlns:a16="http://schemas.microsoft.com/office/drawing/2014/main" id="{E844EFFE-542F-4327-B68F-20BA2195C3F3}"/>
                  </a:ext>
                </a:extLst>
              </p:cNvPr>
              <p:cNvCxnSpPr/>
              <p:nvPr/>
            </p:nvCxnSpPr>
            <p:spPr>
              <a:xfrm>
                <a:off x="1360627" y="3631962"/>
                <a:ext cx="36576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2" name="Straight Connector 161">
                <a:extLst>
                  <a:ext uri="{FF2B5EF4-FFF2-40B4-BE49-F238E27FC236}">
                    <a16:creationId xmlns:a16="http://schemas.microsoft.com/office/drawing/2014/main" id="{ECB3E447-F5BD-4F13-9C10-9C4F7EF2B2BA}"/>
                  </a:ext>
                </a:extLst>
              </p:cNvPr>
              <p:cNvCxnSpPr/>
              <p:nvPr/>
            </p:nvCxnSpPr>
            <p:spPr>
              <a:xfrm>
                <a:off x="1425247" y="3703897"/>
                <a:ext cx="22860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cxnSp>
        <p:nvCxnSpPr>
          <p:cNvPr id="165" name="Straight Connector 164">
            <a:extLst>
              <a:ext uri="{FF2B5EF4-FFF2-40B4-BE49-F238E27FC236}">
                <a16:creationId xmlns:a16="http://schemas.microsoft.com/office/drawing/2014/main" id="{5A750D59-8F31-4944-BD75-D28A2724737B}"/>
              </a:ext>
            </a:extLst>
          </p:cNvPr>
          <p:cNvCxnSpPr>
            <a:cxnSpLocks/>
          </p:cNvCxnSpPr>
          <p:nvPr/>
        </p:nvCxnSpPr>
        <p:spPr>
          <a:xfrm flipH="1">
            <a:off x="1994088" y="4114862"/>
            <a:ext cx="7898" cy="142254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76" name="Group 175">
            <a:extLst>
              <a:ext uri="{FF2B5EF4-FFF2-40B4-BE49-F238E27FC236}">
                <a16:creationId xmlns:a16="http://schemas.microsoft.com/office/drawing/2014/main" id="{B60B7F4F-EBF8-45A1-BC71-E0D2663CBE03}"/>
              </a:ext>
            </a:extLst>
          </p:cNvPr>
          <p:cNvGrpSpPr/>
          <p:nvPr/>
        </p:nvGrpSpPr>
        <p:grpSpPr>
          <a:xfrm>
            <a:off x="4788920" y="5812925"/>
            <a:ext cx="365760" cy="128268"/>
            <a:chOff x="1360627" y="3631962"/>
            <a:chExt cx="365760" cy="128268"/>
          </a:xfrm>
        </p:grpSpPr>
        <p:grpSp>
          <p:nvGrpSpPr>
            <p:cNvPr id="177" name="Group 176">
              <a:extLst>
                <a:ext uri="{FF2B5EF4-FFF2-40B4-BE49-F238E27FC236}">
                  <a16:creationId xmlns:a16="http://schemas.microsoft.com/office/drawing/2014/main" id="{0B57E73C-B863-4BA1-8FAE-C0E61645FDA4}"/>
                </a:ext>
              </a:extLst>
            </p:cNvPr>
            <p:cNvGrpSpPr/>
            <p:nvPr/>
          </p:nvGrpSpPr>
          <p:grpSpPr>
            <a:xfrm>
              <a:off x="1360627" y="3631962"/>
              <a:ext cx="365760" cy="71935"/>
              <a:chOff x="1360627" y="3631962"/>
              <a:chExt cx="365760" cy="71935"/>
            </a:xfrm>
          </p:grpSpPr>
          <p:cxnSp>
            <p:nvCxnSpPr>
              <p:cNvPr id="181" name="Straight Connector 180">
                <a:extLst>
                  <a:ext uri="{FF2B5EF4-FFF2-40B4-BE49-F238E27FC236}">
                    <a16:creationId xmlns:a16="http://schemas.microsoft.com/office/drawing/2014/main" id="{FD69425D-A377-4993-82D5-77F1B8DEBC26}"/>
                  </a:ext>
                </a:extLst>
              </p:cNvPr>
              <p:cNvCxnSpPr/>
              <p:nvPr/>
            </p:nvCxnSpPr>
            <p:spPr>
              <a:xfrm>
                <a:off x="1360627" y="3631962"/>
                <a:ext cx="36576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2" name="Straight Connector 181">
                <a:extLst>
                  <a:ext uri="{FF2B5EF4-FFF2-40B4-BE49-F238E27FC236}">
                    <a16:creationId xmlns:a16="http://schemas.microsoft.com/office/drawing/2014/main" id="{72B07FDF-C993-4987-A434-02E81A910B2C}"/>
                  </a:ext>
                </a:extLst>
              </p:cNvPr>
              <p:cNvCxnSpPr/>
              <p:nvPr/>
            </p:nvCxnSpPr>
            <p:spPr>
              <a:xfrm>
                <a:off x="1425247" y="3703897"/>
                <a:ext cx="22860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79" name="Straight Connector 178">
              <a:extLst>
                <a:ext uri="{FF2B5EF4-FFF2-40B4-BE49-F238E27FC236}">
                  <a16:creationId xmlns:a16="http://schemas.microsoft.com/office/drawing/2014/main" id="{055EC15E-D382-4CB1-A6A0-972251381CD6}"/>
                </a:ext>
              </a:extLst>
            </p:cNvPr>
            <p:cNvCxnSpPr/>
            <p:nvPr/>
          </p:nvCxnSpPr>
          <p:spPr>
            <a:xfrm>
              <a:off x="1478661" y="3760230"/>
              <a:ext cx="13716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84" name="Rectangle 183">
                <a:extLst>
                  <a:ext uri="{FF2B5EF4-FFF2-40B4-BE49-F238E27FC236}">
                    <a16:creationId xmlns:a16="http://schemas.microsoft.com/office/drawing/2014/main" id="{E4B90A1B-C77E-4C16-BAE7-74E8101B8944}"/>
                  </a:ext>
                </a:extLst>
              </p:cNvPr>
              <p:cNvSpPr/>
              <p:nvPr/>
            </p:nvSpPr>
            <p:spPr>
              <a:xfrm>
                <a:off x="1562691" y="4074063"/>
                <a:ext cx="41069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−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84" name="Rectangle 183">
                <a:extLst>
                  <a:ext uri="{FF2B5EF4-FFF2-40B4-BE49-F238E27FC236}">
                    <a16:creationId xmlns:a16="http://schemas.microsoft.com/office/drawing/2014/main" id="{E4B90A1B-C77E-4C16-BAE7-74E8101B8944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62691" y="4074063"/>
                <a:ext cx="410690" cy="369332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86" name="Oval 185">
            <a:extLst>
              <a:ext uri="{FF2B5EF4-FFF2-40B4-BE49-F238E27FC236}">
                <a16:creationId xmlns:a16="http://schemas.microsoft.com/office/drawing/2014/main" id="{CDC59343-9C03-440C-9C57-08CEEDADFEAD}"/>
              </a:ext>
            </a:extLst>
          </p:cNvPr>
          <p:cNvSpPr/>
          <p:nvPr/>
        </p:nvSpPr>
        <p:spPr>
          <a:xfrm>
            <a:off x="3049964" y="4553935"/>
            <a:ext cx="365760" cy="369331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87" name="Straight Connector 186">
            <a:extLst>
              <a:ext uri="{FF2B5EF4-FFF2-40B4-BE49-F238E27FC236}">
                <a16:creationId xmlns:a16="http://schemas.microsoft.com/office/drawing/2014/main" id="{89156AAF-E826-413E-88B2-0024315D5FDA}"/>
              </a:ext>
            </a:extLst>
          </p:cNvPr>
          <p:cNvCxnSpPr>
            <a:cxnSpLocks/>
          </p:cNvCxnSpPr>
          <p:nvPr/>
        </p:nvCxnSpPr>
        <p:spPr>
          <a:xfrm>
            <a:off x="3244070" y="4916106"/>
            <a:ext cx="0" cy="62146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8" name="Straight Connector 187">
            <a:extLst>
              <a:ext uri="{FF2B5EF4-FFF2-40B4-BE49-F238E27FC236}">
                <a16:creationId xmlns:a16="http://schemas.microsoft.com/office/drawing/2014/main" id="{B5C00CB7-836B-4B9C-A8B7-073D1A5E8A68}"/>
              </a:ext>
            </a:extLst>
          </p:cNvPr>
          <p:cNvCxnSpPr>
            <a:cxnSpLocks/>
          </p:cNvCxnSpPr>
          <p:nvPr/>
        </p:nvCxnSpPr>
        <p:spPr>
          <a:xfrm>
            <a:off x="3228077" y="4074063"/>
            <a:ext cx="6832" cy="47987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91" name="Rectangle 190">
                <a:extLst>
                  <a:ext uri="{FF2B5EF4-FFF2-40B4-BE49-F238E27FC236}">
                    <a16:creationId xmlns:a16="http://schemas.microsoft.com/office/drawing/2014/main" id="{19EE5356-F6F0-491D-85ED-FCE76BF5D3A3}"/>
                  </a:ext>
                </a:extLst>
              </p:cNvPr>
              <p:cNvSpPr/>
              <p:nvPr/>
            </p:nvSpPr>
            <p:spPr>
              <a:xfrm>
                <a:off x="3022520" y="4495835"/>
                <a:ext cx="41069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latin typeface="Cambria Math" panose="02040503050406030204" pitchFamily="18" charset="0"/>
                        </a:rPr>
                        <m:t>+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91" name="Rectangle 190">
                <a:extLst>
                  <a:ext uri="{FF2B5EF4-FFF2-40B4-BE49-F238E27FC236}">
                    <a16:creationId xmlns:a16="http://schemas.microsoft.com/office/drawing/2014/main" id="{19EE5356-F6F0-491D-85ED-FCE76BF5D3A3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22520" y="4495835"/>
                <a:ext cx="410690" cy="369332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2" name="Rectangle 191">
                <a:extLst>
                  <a:ext uri="{FF2B5EF4-FFF2-40B4-BE49-F238E27FC236}">
                    <a16:creationId xmlns:a16="http://schemas.microsoft.com/office/drawing/2014/main" id="{0D1DA864-DAD3-4F68-8506-46676A66B4A8}"/>
                  </a:ext>
                </a:extLst>
              </p:cNvPr>
              <p:cNvSpPr/>
              <p:nvPr/>
            </p:nvSpPr>
            <p:spPr>
              <a:xfrm>
                <a:off x="3040986" y="4627567"/>
                <a:ext cx="41069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−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92" name="Rectangle 191">
                <a:extLst>
                  <a:ext uri="{FF2B5EF4-FFF2-40B4-BE49-F238E27FC236}">
                    <a16:creationId xmlns:a16="http://schemas.microsoft.com/office/drawing/2014/main" id="{0D1DA864-DAD3-4F68-8506-46676A66B4A8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40986" y="4627567"/>
                <a:ext cx="410690" cy="369332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81" name="Straight Connector 80">
            <a:extLst>
              <a:ext uri="{FF2B5EF4-FFF2-40B4-BE49-F238E27FC236}">
                <a16:creationId xmlns:a16="http://schemas.microsoft.com/office/drawing/2014/main" id="{F5FC3FA3-65BE-47A2-8246-6B73C4E81862}"/>
              </a:ext>
            </a:extLst>
          </p:cNvPr>
          <p:cNvCxnSpPr/>
          <p:nvPr/>
        </p:nvCxnSpPr>
        <p:spPr>
          <a:xfrm>
            <a:off x="4351534" y="2732182"/>
            <a:ext cx="0" cy="27276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Straight Connector 81">
            <a:extLst>
              <a:ext uri="{FF2B5EF4-FFF2-40B4-BE49-F238E27FC236}">
                <a16:creationId xmlns:a16="http://schemas.microsoft.com/office/drawing/2014/main" id="{9BC7E08E-0510-422C-83B2-9CB7E6A92A17}"/>
              </a:ext>
            </a:extLst>
          </p:cNvPr>
          <p:cNvCxnSpPr>
            <a:cxnSpLocks/>
          </p:cNvCxnSpPr>
          <p:nvPr/>
        </p:nvCxnSpPr>
        <p:spPr>
          <a:xfrm>
            <a:off x="4372019" y="3666222"/>
            <a:ext cx="0" cy="93279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4" name="Group 83">
            <a:extLst>
              <a:ext uri="{FF2B5EF4-FFF2-40B4-BE49-F238E27FC236}">
                <a16:creationId xmlns:a16="http://schemas.microsoft.com/office/drawing/2014/main" id="{FAB47D43-F71C-4B3B-A554-999EF85E7DBC}"/>
              </a:ext>
            </a:extLst>
          </p:cNvPr>
          <p:cNvGrpSpPr/>
          <p:nvPr/>
        </p:nvGrpSpPr>
        <p:grpSpPr>
          <a:xfrm rot="16200000">
            <a:off x="4068850" y="4775095"/>
            <a:ext cx="660991" cy="298206"/>
            <a:chOff x="9391502" y="3838294"/>
            <a:chExt cx="660991" cy="298206"/>
          </a:xfrm>
        </p:grpSpPr>
        <p:grpSp>
          <p:nvGrpSpPr>
            <p:cNvPr id="85" name="Group 84">
              <a:extLst>
                <a:ext uri="{FF2B5EF4-FFF2-40B4-BE49-F238E27FC236}">
                  <a16:creationId xmlns:a16="http://schemas.microsoft.com/office/drawing/2014/main" id="{BE369663-D720-44CB-A91C-204BC64E0C97}"/>
                </a:ext>
              </a:extLst>
            </p:cNvPr>
            <p:cNvGrpSpPr/>
            <p:nvPr/>
          </p:nvGrpSpPr>
          <p:grpSpPr>
            <a:xfrm rot="10800000">
              <a:off x="9883480" y="3845406"/>
              <a:ext cx="169013" cy="291094"/>
              <a:chOff x="3608294" y="2623632"/>
              <a:chExt cx="204010" cy="290601"/>
            </a:xfrm>
          </p:grpSpPr>
          <p:cxnSp>
            <p:nvCxnSpPr>
              <p:cNvPr id="104" name="Straight Connector 103">
                <a:extLst>
                  <a:ext uri="{FF2B5EF4-FFF2-40B4-BE49-F238E27FC236}">
                    <a16:creationId xmlns:a16="http://schemas.microsoft.com/office/drawing/2014/main" id="{BAF52A3D-0BD8-465C-9DAA-A6A4508047A4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608294" y="2623632"/>
                <a:ext cx="72358" cy="173356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5" name="Straight Connector 104">
                <a:extLst>
                  <a:ext uri="{FF2B5EF4-FFF2-40B4-BE49-F238E27FC236}">
                    <a16:creationId xmlns:a16="http://schemas.microsoft.com/office/drawing/2014/main" id="{B145628F-EE43-4195-BEEE-4ADAE74A9562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86" name="Group 85">
              <a:extLst>
                <a:ext uri="{FF2B5EF4-FFF2-40B4-BE49-F238E27FC236}">
                  <a16:creationId xmlns:a16="http://schemas.microsoft.com/office/drawing/2014/main" id="{210D645A-43A0-4987-BEFF-3E2E49A2976E}"/>
                </a:ext>
              </a:extLst>
            </p:cNvPr>
            <p:cNvGrpSpPr/>
            <p:nvPr/>
          </p:nvGrpSpPr>
          <p:grpSpPr>
            <a:xfrm rot="10800000">
              <a:off x="9665237" y="3838294"/>
              <a:ext cx="218348" cy="291095"/>
              <a:chOff x="3548743" y="2623631"/>
              <a:chExt cx="263561" cy="290602"/>
            </a:xfrm>
          </p:grpSpPr>
          <p:cxnSp>
            <p:nvCxnSpPr>
              <p:cNvPr id="102" name="Straight Connector 101">
                <a:extLst>
                  <a:ext uri="{FF2B5EF4-FFF2-40B4-BE49-F238E27FC236}">
                    <a16:creationId xmlns:a16="http://schemas.microsoft.com/office/drawing/2014/main" id="{CCBC4596-B8DB-4CA2-AF42-9C73456457D6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3" name="Straight Connector 102">
                <a:extLst>
                  <a:ext uri="{FF2B5EF4-FFF2-40B4-BE49-F238E27FC236}">
                    <a16:creationId xmlns:a16="http://schemas.microsoft.com/office/drawing/2014/main" id="{907D83DC-D3CD-4055-B00C-7C1E4312C9A2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87" name="Group 86">
              <a:extLst>
                <a:ext uri="{FF2B5EF4-FFF2-40B4-BE49-F238E27FC236}">
                  <a16:creationId xmlns:a16="http://schemas.microsoft.com/office/drawing/2014/main" id="{A39E523B-DF66-4EE2-B8F3-BDCC6E49E63D}"/>
                </a:ext>
              </a:extLst>
            </p:cNvPr>
            <p:cNvGrpSpPr/>
            <p:nvPr/>
          </p:nvGrpSpPr>
          <p:grpSpPr>
            <a:xfrm rot="10800000">
              <a:off x="9446996" y="3838294"/>
              <a:ext cx="218348" cy="291095"/>
              <a:chOff x="3548743" y="2623631"/>
              <a:chExt cx="263561" cy="290602"/>
            </a:xfrm>
          </p:grpSpPr>
          <p:cxnSp>
            <p:nvCxnSpPr>
              <p:cNvPr id="89" name="Straight Connector 88">
                <a:extLst>
                  <a:ext uri="{FF2B5EF4-FFF2-40B4-BE49-F238E27FC236}">
                    <a16:creationId xmlns:a16="http://schemas.microsoft.com/office/drawing/2014/main" id="{93C5DE2D-FDBF-4DD3-BB01-3D46240DA3FA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0" name="Straight Connector 89">
                <a:extLst>
                  <a:ext uri="{FF2B5EF4-FFF2-40B4-BE49-F238E27FC236}">
                    <a16:creationId xmlns:a16="http://schemas.microsoft.com/office/drawing/2014/main" id="{57BF886D-1B6F-4643-B25A-4B2D170258BC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88" name="Straight Connector 87">
              <a:extLst>
                <a:ext uri="{FF2B5EF4-FFF2-40B4-BE49-F238E27FC236}">
                  <a16:creationId xmlns:a16="http://schemas.microsoft.com/office/drawing/2014/main" id="{17ABBD83-FE7B-40F3-BF17-778E6FC74686}"/>
                </a:ext>
              </a:extLst>
            </p:cNvPr>
            <p:cNvCxnSpPr>
              <a:cxnSpLocks/>
            </p:cNvCxnSpPr>
            <p:nvPr/>
          </p:nvCxnSpPr>
          <p:spPr>
            <a:xfrm rot="10800000" flipV="1">
              <a:off x="9391502" y="3840281"/>
              <a:ext cx="55708" cy="14967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06" name="Straight Connector 105">
            <a:extLst>
              <a:ext uri="{FF2B5EF4-FFF2-40B4-BE49-F238E27FC236}">
                <a16:creationId xmlns:a16="http://schemas.microsoft.com/office/drawing/2014/main" id="{8CA96B4B-1A79-42C0-9829-A86FCC208377}"/>
              </a:ext>
            </a:extLst>
          </p:cNvPr>
          <p:cNvCxnSpPr>
            <a:cxnSpLocks/>
          </p:cNvCxnSpPr>
          <p:nvPr/>
        </p:nvCxnSpPr>
        <p:spPr>
          <a:xfrm>
            <a:off x="4405350" y="5256362"/>
            <a:ext cx="0" cy="28104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Straight Connector 106">
            <a:extLst>
              <a:ext uri="{FF2B5EF4-FFF2-40B4-BE49-F238E27FC236}">
                <a16:creationId xmlns:a16="http://schemas.microsoft.com/office/drawing/2014/main" id="{6C06FF0D-C6B0-417C-A732-4C7615E7D06E}"/>
              </a:ext>
            </a:extLst>
          </p:cNvPr>
          <p:cNvCxnSpPr/>
          <p:nvPr/>
        </p:nvCxnSpPr>
        <p:spPr>
          <a:xfrm rot="5400000" flipH="1">
            <a:off x="3859013" y="4064031"/>
            <a:ext cx="228600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Straight Connector 107">
            <a:extLst>
              <a:ext uri="{FF2B5EF4-FFF2-40B4-BE49-F238E27FC236}">
                <a16:creationId xmlns:a16="http://schemas.microsoft.com/office/drawing/2014/main" id="{3F208530-7886-4408-8F9A-A3763B2DF38D}"/>
              </a:ext>
            </a:extLst>
          </p:cNvPr>
          <p:cNvCxnSpPr/>
          <p:nvPr/>
        </p:nvCxnSpPr>
        <p:spPr>
          <a:xfrm rot="5400000" flipH="1">
            <a:off x="3756729" y="4065343"/>
            <a:ext cx="228600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10" name="Rectangle 109">
                <a:extLst>
                  <a:ext uri="{FF2B5EF4-FFF2-40B4-BE49-F238E27FC236}">
                    <a16:creationId xmlns:a16="http://schemas.microsoft.com/office/drawing/2014/main" id="{37A072EA-9E93-434D-ABA3-443BFF495F67}"/>
                  </a:ext>
                </a:extLst>
              </p:cNvPr>
              <p:cNvSpPr/>
              <p:nvPr/>
            </p:nvSpPr>
            <p:spPr>
              <a:xfrm>
                <a:off x="3583498" y="4688297"/>
                <a:ext cx="700833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4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𝑘</m:t>
                      </m:r>
                      <m:r>
                        <m:rPr>
                          <m:sty m:val="p"/>
                        </m:rPr>
                        <a:rPr lang="el-GR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Ω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10" name="Rectangle 109">
                <a:extLst>
                  <a:ext uri="{FF2B5EF4-FFF2-40B4-BE49-F238E27FC236}">
                    <a16:creationId xmlns:a16="http://schemas.microsoft.com/office/drawing/2014/main" id="{37A072EA-9E93-434D-ABA3-443BFF495F67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83498" y="4688297"/>
                <a:ext cx="700833" cy="369332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83" name="Group 82">
            <a:extLst>
              <a:ext uri="{FF2B5EF4-FFF2-40B4-BE49-F238E27FC236}">
                <a16:creationId xmlns:a16="http://schemas.microsoft.com/office/drawing/2014/main" id="{51C656D4-5E15-4821-A0AC-E80CCD7BBE4C}"/>
              </a:ext>
            </a:extLst>
          </p:cNvPr>
          <p:cNvGrpSpPr/>
          <p:nvPr/>
        </p:nvGrpSpPr>
        <p:grpSpPr>
          <a:xfrm>
            <a:off x="5554761" y="4690821"/>
            <a:ext cx="298207" cy="655225"/>
            <a:chOff x="4147623" y="3609324"/>
            <a:chExt cx="297702" cy="790900"/>
          </a:xfrm>
        </p:grpSpPr>
        <p:grpSp>
          <p:nvGrpSpPr>
            <p:cNvPr id="91" name="Group 90">
              <a:extLst>
                <a:ext uri="{FF2B5EF4-FFF2-40B4-BE49-F238E27FC236}">
                  <a16:creationId xmlns:a16="http://schemas.microsoft.com/office/drawing/2014/main" id="{8FD3A6B3-5585-4AA4-BF0B-465258FFCDC2}"/>
                </a:ext>
              </a:extLst>
            </p:cNvPr>
            <p:cNvGrpSpPr/>
            <p:nvPr/>
          </p:nvGrpSpPr>
          <p:grpSpPr>
            <a:xfrm rot="16200000">
              <a:off x="4190919" y="4152918"/>
              <a:ext cx="204010" cy="290601"/>
              <a:chOff x="3608294" y="2623632"/>
              <a:chExt cx="204010" cy="290601"/>
            </a:xfrm>
          </p:grpSpPr>
          <p:cxnSp>
            <p:nvCxnSpPr>
              <p:cNvPr id="129" name="Straight Connector 128">
                <a:extLst>
                  <a:ext uri="{FF2B5EF4-FFF2-40B4-BE49-F238E27FC236}">
                    <a16:creationId xmlns:a16="http://schemas.microsoft.com/office/drawing/2014/main" id="{3F895DEA-72DF-4130-8275-3EACCB6F2AE1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608294" y="2623632"/>
                <a:ext cx="72358" cy="173356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0" name="Straight Connector 129">
                <a:extLst>
                  <a:ext uri="{FF2B5EF4-FFF2-40B4-BE49-F238E27FC236}">
                    <a16:creationId xmlns:a16="http://schemas.microsoft.com/office/drawing/2014/main" id="{6D5347F0-6AD3-48B0-A0C2-BC06B84633B0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09" name="Group 108">
              <a:extLst>
                <a:ext uri="{FF2B5EF4-FFF2-40B4-BE49-F238E27FC236}">
                  <a16:creationId xmlns:a16="http://schemas.microsoft.com/office/drawing/2014/main" id="{EF3B1AA7-71F8-4EB7-A254-2F372F12FCBE}"/>
                </a:ext>
              </a:extLst>
            </p:cNvPr>
            <p:cNvGrpSpPr/>
            <p:nvPr/>
          </p:nvGrpSpPr>
          <p:grpSpPr>
            <a:xfrm rot="16200000">
              <a:off x="4168243" y="3919260"/>
              <a:ext cx="263561" cy="290602"/>
              <a:chOff x="3548743" y="2623631"/>
              <a:chExt cx="263561" cy="290602"/>
            </a:xfrm>
          </p:grpSpPr>
          <p:cxnSp>
            <p:nvCxnSpPr>
              <p:cNvPr id="115" name="Straight Connector 114">
                <a:extLst>
                  <a:ext uri="{FF2B5EF4-FFF2-40B4-BE49-F238E27FC236}">
                    <a16:creationId xmlns:a16="http://schemas.microsoft.com/office/drawing/2014/main" id="{C95E9E0E-39D6-40F3-9EB0-5CECF77EAACB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7" name="Straight Connector 126">
                <a:extLst>
                  <a:ext uri="{FF2B5EF4-FFF2-40B4-BE49-F238E27FC236}">
                    <a16:creationId xmlns:a16="http://schemas.microsoft.com/office/drawing/2014/main" id="{31DD3E12-2D5F-4E00-956D-FEFEC4935B5C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11" name="Group 110">
              <a:extLst>
                <a:ext uri="{FF2B5EF4-FFF2-40B4-BE49-F238E27FC236}">
                  <a16:creationId xmlns:a16="http://schemas.microsoft.com/office/drawing/2014/main" id="{090C7423-6453-4745-AD58-03BDC5B1D8E1}"/>
                </a:ext>
              </a:extLst>
            </p:cNvPr>
            <p:cNvGrpSpPr/>
            <p:nvPr/>
          </p:nvGrpSpPr>
          <p:grpSpPr>
            <a:xfrm rot="16200000">
              <a:off x="4168243" y="3655828"/>
              <a:ext cx="263561" cy="290602"/>
              <a:chOff x="3548743" y="2623631"/>
              <a:chExt cx="263561" cy="290602"/>
            </a:xfrm>
          </p:grpSpPr>
          <p:cxnSp>
            <p:nvCxnSpPr>
              <p:cNvPr id="113" name="Straight Connector 112">
                <a:extLst>
                  <a:ext uri="{FF2B5EF4-FFF2-40B4-BE49-F238E27FC236}">
                    <a16:creationId xmlns:a16="http://schemas.microsoft.com/office/drawing/2014/main" id="{7F7BB193-12AB-469D-9677-C73207084565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4" name="Straight Connector 113">
                <a:extLst>
                  <a:ext uri="{FF2B5EF4-FFF2-40B4-BE49-F238E27FC236}">
                    <a16:creationId xmlns:a16="http://schemas.microsoft.com/office/drawing/2014/main" id="{3D4DE5CC-2735-4CBC-BFE9-39B04DBA161A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12" name="Straight Connector 111">
              <a:extLst>
                <a:ext uri="{FF2B5EF4-FFF2-40B4-BE49-F238E27FC236}">
                  <a16:creationId xmlns:a16="http://schemas.microsoft.com/office/drawing/2014/main" id="{3395EFCE-C23A-4ED8-B71F-AAED23C3FB7E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4308632" y="3609324"/>
              <a:ext cx="134708" cy="60283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31" name="Straight Connector 130">
            <a:extLst>
              <a:ext uri="{FF2B5EF4-FFF2-40B4-BE49-F238E27FC236}">
                <a16:creationId xmlns:a16="http://schemas.microsoft.com/office/drawing/2014/main" id="{09C7CB5F-5645-49FF-87A1-875ADC4D722B}"/>
              </a:ext>
            </a:extLst>
          </p:cNvPr>
          <p:cNvCxnSpPr>
            <a:cxnSpLocks/>
          </p:cNvCxnSpPr>
          <p:nvPr/>
        </p:nvCxnSpPr>
        <p:spPr>
          <a:xfrm flipV="1">
            <a:off x="5716043" y="5346046"/>
            <a:ext cx="0" cy="19136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32" name="Rectangle 131">
                <a:extLst>
                  <a:ext uri="{FF2B5EF4-FFF2-40B4-BE49-F238E27FC236}">
                    <a16:creationId xmlns:a16="http://schemas.microsoft.com/office/drawing/2014/main" id="{CA7AA1E2-E3FE-4C64-B510-639F669112F0}"/>
                  </a:ext>
                </a:extLst>
              </p:cNvPr>
              <p:cNvSpPr/>
              <p:nvPr/>
            </p:nvSpPr>
            <p:spPr>
              <a:xfrm>
                <a:off x="5852968" y="4825297"/>
                <a:ext cx="700833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>
                          <a:latin typeface="Cambria Math" panose="02040503050406030204" pitchFamily="18" charset="0"/>
                        </a:rPr>
                        <m:t>1 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𝑘</m:t>
                      </m:r>
                      <m:r>
                        <m:rPr>
                          <m:sty m:val="p"/>
                        </m:rPr>
                        <a:rPr lang="el-GR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Ω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32" name="Rectangle 131">
                <a:extLst>
                  <a:ext uri="{FF2B5EF4-FFF2-40B4-BE49-F238E27FC236}">
                    <a16:creationId xmlns:a16="http://schemas.microsoft.com/office/drawing/2014/main" id="{CA7AA1E2-E3FE-4C64-B510-639F669112F0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52968" y="4825297"/>
                <a:ext cx="700833" cy="369332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8" name="Rectangle 137">
                <a:extLst>
                  <a:ext uri="{FF2B5EF4-FFF2-40B4-BE49-F238E27FC236}">
                    <a16:creationId xmlns:a16="http://schemas.microsoft.com/office/drawing/2014/main" id="{F73E2E6E-3328-49AD-9EA3-15EC11863744}"/>
                  </a:ext>
                </a:extLst>
              </p:cNvPr>
              <p:cNvSpPr/>
              <p:nvPr/>
            </p:nvSpPr>
            <p:spPr>
              <a:xfrm>
                <a:off x="5752938" y="4283878"/>
                <a:ext cx="474682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𝐸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38" name="Rectangle 137">
                <a:extLst>
                  <a:ext uri="{FF2B5EF4-FFF2-40B4-BE49-F238E27FC236}">
                    <a16:creationId xmlns:a16="http://schemas.microsoft.com/office/drawing/2014/main" id="{F73E2E6E-3328-49AD-9EA3-15EC11863744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52938" y="4283878"/>
                <a:ext cx="474682" cy="369332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1" name="Oval 140">
            <a:extLst>
              <a:ext uri="{FF2B5EF4-FFF2-40B4-BE49-F238E27FC236}">
                <a16:creationId xmlns:a16="http://schemas.microsoft.com/office/drawing/2014/main" id="{5460039B-C430-44A1-A3CD-54BAFF48BE7C}"/>
              </a:ext>
            </a:extLst>
          </p:cNvPr>
          <p:cNvSpPr/>
          <p:nvPr/>
        </p:nvSpPr>
        <p:spPr>
          <a:xfrm>
            <a:off x="5706426" y="4488317"/>
            <a:ext cx="45720" cy="4572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971846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93CA75E1-E25C-49E5-8398-99DA5F62194C}"/>
              </a:ext>
            </a:extLst>
          </p:cNvPr>
          <p:cNvSpPr txBox="1">
            <a:spLocks/>
          </p:cNvSpPr>
          <p:nvPr/>
        </p:nvSpPr>
        <p:spPr>
          <a:xfrm>
            <a:off x="838200" y="1396089"/>
            <a:ext cx="10515600" cy="114486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/>
              <a:t>The amplifier has a negligible source resistance, </a:t>
            </a:r>
            <a:endParaRPr lang="en-US" sz="2400" baseline="-250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Content Placeholder 2">
                <a:extLst>
                  <a:ext uri="{FF2B5EF4-FFF2-40B4-BE49-F238E27FC236}">
                    <a16:creationId xmlns:a16="http://schemas.microsoft.com/office/drawing/2014/main" id="{42BA1608-B755-479A-9C0E-BEA50E3AC108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0" y="1924922"/>
                <a:ext cx="12192000" cy="1144865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 fontScale="92500"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𝐴</m:t>
                          </m:r>
                        </m:e>
                        <m:sub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𝑣</m:t>
                          </m:r>
                        </m:sub>
                      </m:sSub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 </m:t>
                      </m:r>
                      <m:f>
                        <m:fPr>
                          <m:ctrlP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d>
                            <m:dPr>
                              <m:begChr m:val="["/>
                              <m:endChr m:val="]"/>
                              <m:ctrlP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𝑅</m:t>
                                  </m:r>
                                </m:e>
                                <m:sub>
                                  <m: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𝐸</m:t>
                                  </m:r>
                                </m:sub>
                              </m:sSub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 − </m:t>
                              </m:r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𝛽</m:t>
                              </m:r>
                              <m:sSub>
                                <m:sSubPr>
                                  <m:ctrlP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𝑟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𝑜</m:t>
                                  </m:r>
                                </m:sub>
                              </m:sSub>
                            </m:e>
                          </m:d>
                        </m:num>
                        <m:den>
                          <m:d>
                            <m:dPr>
                              <m:begChr m:val="["/>
                              <m:endChr m:val="]"/>
                              <m:ctrlP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𝑅</m:t>
                                  </m:r>
                                </m:e>
                                <m:sub>
                                  <m: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𝐸</m:t>
                                  </m:r>
                                </m:sub>
                              </m:sSub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 +</m:t>
                              </m:r>
                              <m: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sSub>
                                <m:sSubPr>
                                  <m:ctrlP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𝑟</m:t>
                                  </m:r>
                                </m:e>
                                <m:sub>
                                  <m: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𝑜</m:t>
                                  </m:r>
                                </m:sub>
                              </m:sSub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sSub>
                                <m:sSubPr>
                                  <m:ctrlP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𝑅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𝐶</m:t>
                                  </m:r>
                                </m:sub>
                              </m:sSub>
                            </m:e>
                          </m:d>
                        </m:den>
                      </m:f>
                      <m:f>
                        <m:fPr>
                          <m:ctrlP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  </m:t>
                              </m:r>
                              <m: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𝐶</m:t>
                              </m:r>
                            </m:sub>
                          </m:sSub>
                        </m:num>
                        <m:den>
                          <m:d>
                            <m:dPr>
                              <m:begChr m:val="{"/>
                              <m:endChr m:val="}"/>
                              <m:ctrlP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d>
                                    <m:dPr>
                                      <m:begChr m:val="["/>
                                      <m:endChr m:val="]"/>
                                      <m:ctrlPr>
                                        <a:rPr lang="en-US" sz="24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sSub>
                                        <m:sSubPr>
                                          <m:ctrlPr>
                                            <a:rPr lang="en-US" sz="24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sz="24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𝑅</m:t>
                                          </m:r>
                                        </m:e>
                                        <m:sub>
                                          <m:r>
                                            <a:rPr lang="en-US" sz="24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𝑠</m:t>
                                          </m:r>
                                        </m:sub>
                                      </m:sSub>
                                      <m:r>
                                        <a:rPr lang="en-US" sz="24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+</m:t>
                                      </m:r>
                                      <m:d>
                                        <m:dPr>
                                          <m:ctrlPr>
                                            <a:rPr lang="en-US" sz="24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dPr>
                                        <m:e>
                                          <m:sSub>
                                            <m:sSubPr>
                                              <m:ctrlPr>
                                                <a:rPr lang="en-US" sz="2400" i="1">
                                                  <a:solidFill>
                                                    <a:srgbClr val="0070C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sSubPr>
                                            <m:e>
                                              <m:r>
                                                <a:rPr lang="en-US" sz="2400" i="1">
                                                  <a:solidFill>
                                                    <a:srgbClr val="0070C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  <m:t>𝑅</m:t>
                                              </m:r>
                                            </m:e>
                                            <m:sub>
                                              <m:r>
                                                <a:rPr lang="en-US" sz="2400" i="1">
                                                  <a:solidFill>
                                                    <a:srgbClr val="0070C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  <m:t>1</m:t>
                                              </m:r>
                                            </m:sub>
                                          </m:sSub>
                                          <m:r>
                                            <a:rPr lang="en-US" sz="24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  <m:t>∥</m:t>
                                          </m:r>
                                          <m:sSub>
                                            <m:sSubPr>
                                              <m:ctrlPr>
                                                <a:rPr lang="en-US" sz="2400" i="1">
                                                  <a:solidFill>
                                                    <a:srgbClr val="0070C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sSubPr>
                                            <m:e>
                                              <m:r>
                                                <a:rPr lang="en-US" sz="2400" i="1">
                                                  <a:solidFill>
                                                    <a:srgbClr val="0070C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  <m:t>𝑅</m:t>
                                              </m:r>
                                            </m:e>
                                            <m:sub>
                                              <m:r>
                                                <a:rPr lang="en-US" sz="2400" i="1">
                                                  <a:solidFill>
                                                    <a:srgbClr val="0070C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  <m:t>2</m:t>
                                              </m:r>
                                            </m:sub>
                                          </m:sSub>
                                        </m:e>
                                      </m:d>
                                    </m:e>
                                  </m:d>
                                </m:num>
                                <m:den>
                                  <m:d>
                                    <m:dPr>
                                      <m:ctrlPr>
                                        <a:rPr lang="en-US" sz="24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sSub>
                                        <m:sSubPr>
                                          <m:ctrlPr>
                                            <a:rPr lang="en-US" sz="24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sz="24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𝑅</m:t>
                                          </m:r>
                                        </m:e>
                                        <m:sub>
                                          <m:r>
                                            <a:rPr lang="en-US" sz="24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1</m:t>
                                          </m:r>
                                        </m:sub>
                                      </m:sSub>
                                      <m:r>
                                        <a:rPr lang="en-US" sz="24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∥</m:t>
                                      </m:r>
                                      <m:sSub>
                                        <m:sSubPr>
                                          <m:ctrlPr>
                                            <a:rPr lang="en-US" sz="24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sz="24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𝑅</m:t>
                                          </m:r>
                                        </m:e>
                                        <m:sub>
                                          <m:r>
                                            <a:rPr lang="en-US" sz="24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2</m:t>
                                          </m:r>
                                        </m:sub>
                                      </m:sSub>
                                    </m:e>
                                  </m:d>
                                </m:den>
                              </m:f>
                              <m:d>
                                <m:dPr>
                                  <m:begChr m:val="["/>
                                  <m:endChr m:val="]"/>
                                  <m:ctrlP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d>
                                    <m:dPr>
                                      <m:ctrlPr>
                                        <a:rPr lang="en-US" sz="24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sSub>
                                        <m:sSubPr>
                                          <m:ctrlPr>
                                            <a:rPr lang="en-US" sz="24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sz="24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𝑅</m:t>
                                          </m:r>
                                        </m:e>
                                        <m:sub>
                                          <m:r>
                                            <a:rPr lang="en-US" sz="24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1</m:t>
                                          </m:r>
                                        </m:sub>
                                      </m:sSub>
                                      <m:r>
                                        <a:rPr lang="en-US" sz="24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∥</m:t>
                                      </m:r>
                                      <m:sSub>
                                        <m:sSubPr>
                                          <m:ctrlPr>
                                            <a:rPr lang="en-US" sz="24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sz="24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𝑅</m:t>
                                          </m:r>
                                        </m:e>
                                        <m:sub>
                                          <m:r>
                                            <a:rPr lang="en-US" sz="24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2</m:t>
                                          </m:r>
                                        </m:sub>
                                      </m:sSub>
                                    </m:e>
                                  </m:d>
                                  <m: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+</m:t>
                                  </m:r>
                                  <m:sSub>
                                    <m:sSubPr>
                                      <m:ctrlPr>
                                        <a:rPr lang="en-US" sz="24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24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𝑟</m:t>
                                      </m:r>
                                    </m:e>
                                    <m:sub>
                                      <m:r>
                                        <a:rPr lang="en-US" sz="24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𝜋</m:t>
                                      </m:r>
                                    </m:sub>
                                  </m:sSub>
                                  <m: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+</m:t>
                                  </m:r>
                                  <m:sSub>
                                    <m:sSubPr>
                                      <m:ctrlPr>
                                        <a:rPr lang="en-US" sz="24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24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𝑅</m:t>
                                      </m:r>
                                    </m:e>
                                    <m:sub>
                                      <m:r>
                                        <a:rPr lang="en-US" sz="24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𝐸</m:t>
                                      </m:r>
                                    </m:sub>
                                  </m:sSub>
                                  <m:d>
                                    <m:dPr>
                                      <m:ctrlPr>
                                        <a:rPr lang="en-US" sz="24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sz="24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  <m:r>
                                        <m:rPr>
                                          <m:nor/>
                                        </m:rPr>
                                        <a:rPr lang="en-US" sz="2400" dirty="0">
                                          <a:solidFill>
                                            <a:srgbClr val="0070C0"/>
                                          </a:solidFill>
                                        </a:rPr>
                                        <m:t>– (</m:t>
                                      </m:r>
                                      <m:f>
                                        <m:fPr>
                                          <m:ctrlPr>
                                            <a:rPr lang="en-US" sz="24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fPr>
                                        <m:num>
                                          <m:d>
                                            <m:dPr>
                                              <m:begChr m:val="["/>
                                              <m:endChr m:val="]"/>
                                              <m:ctrlPr>
                                                <a:rPr lang="en-US" sz="2400" i="1">
                                                  <a:solidFill>
                                                    <a:srgbClr val="0070C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dPr>
                                            <m:e>
                                              <m:sSub>
                                                <m:sSubPr>
                                                  <m:ctrlPr>
                                                    <a:rPr lang="en-US" sz="2400" i="1">
                                                      <a:solidFill>
                                                        <a:srgbClr val="0070C0"/>
                                                      </a:solidFill>
                                                      <a:latin typeface="Cambria Math" panose="02040503050406030204" pitchFamily="18" charset="0"/>
                                                    </a:rPr>
                                                  </m:ctrlPr>
                                                </m:sSubPr>
                                                <m:e>
                                                  <m:r>
                                                    <a:rPr lang="en-US" sz="2400" i="1">
                                                      <a:solidFill>
                                                        <a:srgbClr val="0070C0"/>
                                                      </a:solidFill>
                                                      <a:latin typeface="Cambria Math" panose="02040503050406030204" pitchFamily="18" charset="0"/>
                                                    </a:rPr>
                                                    <m:t>𝑅</m:t>
                                                  </m:r>
                                                </m:e>
                                                <m:sub>
                                                  <m:r>
                                                    <a:rPr lang="en-US" sz="2400" i="1">
                                                      <a:solidFill>
                                                        <a:srgbClr val="0070C0"/>
                                                      </a:solidFill>
                                                      <a:latin typeface="Cambria Math" panose="02040503050406030204" pitchFamily="18" charset="0"/>
                                                    </a:rPr>
                                                    <m:t>𝐸</m:t>
                                                  </m:r>
                                                </m:sub>
                                              </m:sSub>
                                              <m:r>
                                                <a:rPr lang="en-US" sz="2400" i="1">
                                                  <a:solidFill>
                                                    <a:srgbClr val="0070C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  <m:t> − </m:t>
                                              </m:r>
                                              <m:r>
                                                <a:rPr lang="en-US" sz="2400" i="1">
                                                  <a:solidFill>
                                                    <a:srgbClr val="0070C0"/>
                                                  </a:solidFill>
                                                  <a:latin typeface="Cambria Math" panose="02040503050406030204" pitchFamily="18" charset="0"/>
                                                  <a:ea typeface="Cambria Math" panose="02040503050406030204" pitchFamily="18" charset="0"/>
                                                </a:rPr>
                                                <m:t>𝛽</m:t>
                                              </m:r>
                                              <m:sSub>
                                                <m:sSubPr>
                                                  <m:ctrlPr>
                                                    <a:rPr lang="en-US" sz="2400" i="1">
                                                      <a:solidFill>
                                                        <a:srgbClr val="0070C0"/>
                                                      </a:solidFill>
                                                      <a:latin typeface="Cambria Math" panose="02040503050406030204" pitchFamily="18" charset="0"/>
                                                    </a:rPr>
                                                  </m:ctrlPr>
                                                </m:sSubPr>
                                                <m:e>
                                                  <m:r>
                                                    <a:rPr lang="en-US" sz="2400" i="1">
                                                      <a:solidFill>
                                                        <a:srgbClr val="0070C0"/>
                                                      </a:solidFill>
                                                      <a:latin typeface="Cambria Math" panose="02040503050406030204" pitchFamily="18" charset="0"/>
                                                    </a:rPr>
                                                    <m:t>𝑟</m:t>
                                                  </m:r>
                                                </m:e>
                                                <m:sub>
                                                  <m:r>
                                                    <a:rPr lang="en-US" sz="2400" i="1">
                                                      <a:solidFill>
                                                        <a:srgbClr val="0070C0"/>
                                                      </a:solidFill>
                                                      <a:latin typeface="Cambria Math" panose="02040503050406030204" pitchFamily="18" charset="0"/>
                                                    </a:rPr>
                                                    <m:t>𝑜</m:t>
                                                  </m:r>
                                                </m:sub>
                                              </m:sSub>
                                            </m:e>
                                          </m:d>
                                        </m:num>
                                        <m:den>
                                          <m:d>
                                            <m:dPr>
                                              <m:begChr m:val="["/>
                                              <m:endChr m:val="]"/>
                                              <m:ctrlPr>
                                                <a:rPr lang="en-US" sz="2400" i="1">
                                                  <a:solidFill>
                                                    <a:srgbClr val="0070C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dPr>
                                            <m:e>
                                              <m:sSub>
                                                <m:sSubPr>
                                                  <m:ctrlPr>
                                                    <a:rPr lang="en-US" sz="2400" i="1">
                                                      <a:solidFill>
                                                        <a:srgbClr val="0070C0"/>
                                                      </a:solidFill>
                                                      <a:latin typeface="Cambria Math" panose="02040503050406030204" pitchFamily="18" charset="0"/>
                                                    </a:rPr>
                                                  </m:ctrlPr>
                                                </m:sSubPr>
                                                <m:e>
                                                  <m:r>
                                                    <a:rPr lang="en-US" sz="2400" i="1">
                                                      <a:solidFill>
                                                        <a:srgbClr val="0070C0"/>
                                                      </a:solidFill>
                                                      <a:latin typeface="Cambria Math" panose="02040503050406030204" pitchFamily="18" charset="0"/>
                                                    </a:rPr>
                                                    <m:t>𝑅</m:t>
                                                  </m:r>
                                                </m:e>
                                                <m:sub>
                                                  <m:r>
                                                    <a:rPr lang="en-US" sz="2400" i="1">
                                                      <a:solidFill>
                                                        <a:srgbClr val="0070C0"/>
                                                      </a:solidFill>
                                                      <a:latin typeface="Cambria Math" panose="02040503050406030204" pitchFamily="18" charset="0"/>
                                                    </a:rPr>
                                                    <m:t>𝐸</m:t>
                                                  </m:r>
                                                </m:sub>
                                              </m:sSub>
                                              <m:r>
                                                <a:rPr lang="en-US" sz="2400" i="1">
                                                  <a:solidFill>
                                                    <a:srgbClr val="0070C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  <m:t> + </m:t>
                                              </m:r>
                                              <m:sSub>
                                                <m:sSubPr>
                                                  <m:ctrlPr>
                                                    <a:rPr lang="en-US" sz="2400" i="1">
                                                      <a:solidFill>
                                                        <a:srgbClr val="0070C0"/>
                                                      </a:solidFill>
                                                      <a:latin typeface="Cambria Math" panose="02040503050406030204" pitchFamily="18" charset="0"/>
                                                    </a:rPr>
                                                  </m:ctrlPr>
                                                </m:sSubPr>
                                                <m:e>
                                                  <m:r>
                                                    <a:rPr lang="en-US" sz="2400" i="1">
                                                      <a:solidFill>
                                                        <a:srgbClr val="0070C0"/>
                                                      </a:solidFill>
                                                      <a:latin typeface="Cambria Math" panose="02040503050406030204" pitchFamily="18" charset="0"/>
                                                    </a:rPr>
                                                    <m:t>𝑟</m:t>
                                                  </m:r>
                                                </m:e>
                                                <m:sub>
                                                  <m:r>
                                                    <a:rPr lang="en-US" sz="2400" i="1">
                                                      <a:solidFill>
                                                        <a:srgbClr val="0070C0"/>
                                                      </a:solidFill>
                                                      <a:latin typeface="Cambria Math" panose="02040503050406030204" pitchFamily="18" charset="0"/>
                                                    </a:rPr>
                                                    <m:t>𝑜</m:t>
                                                  </m:r>
                                                </m:sub>
                                              </m:sSub>
                                              <m:r>
                                                <a:rPr lang="en-US" sz="2400" i="1">
                                                  <a:solidFill>
                                                    <a:srgbClr val="0070C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  <m:t>+</m:t>
                                              </m:r>
                                              <m:sSub>
                                                <m:sSubPr>
                                                  <m:ctrlPr>
                                                    <a:rPr lang="en-US" sz="2400" i="1">
                                                      <a:solidFill>
                                                        <a:srgbClr val="0070C0"/>
                                                      </a:solidFill>
                                                      <a:latin typeface="Cambria Math" panose="02040503050406030204" pitchFamily="18" charset="0"/>
                                                    </a:rPr>
                                                  </m:ctrlPr>
                                                </m:sSubPr>
                                                <m:e>
                                                  <m:r>
                                                    <a:rPr lang="en-US" sz="2400" i="1">
                                                      <a:solidFill>
                                                        <a:srgbClr val="0070C0"/>
                                                      </a:solidFill>
                                                      <a:latin typeface="Cambria Math" panose="02040503050406030204" pitchFamily="18" charset="0"/>
                                                    </a:rPr>
                                                    <m:t>𝑅</m:t>
                                                  </m:r>
                                                </m:e>
                                                <m:sub>
                                                  <m:r>
                                                    <a:rPr lang="en-US" sz="2400" i="1">
                                                      <a:solidFill>
                                                        <a:srgbClr val="0070C0"/>
                                                      </a:solidFill>
                                                      <a:latin typeface="Cambria Math" panose="02040503050406030204" pitchFamily="18" charset="0"/>
                                                    </a:rPr>
                                                    <m:t>𝐶</m:t>
                                                  </m:r>
                                                </m:sub>
                                              </m:sSub>
                                            </m:e>
                                          </m:d>
                                        </m:den>
                                      </m:f>
                                      <m:r>
                                        <m:rPr>
                                          <m:nor/>
                                        </m:rPr>
                                        <a:rPr lang="en-US" sz="2400" dirty="0">
                                          <a:solidFill>
                                            <a:srgbClr val="0070C0"/>
                                          </a:solidFill>
                                        </a:rPr>
                                        <m:t>)</m:t>
                                      </m:r>
                                    </m:e>
                                  </m:d>
                                </m:e>
                              </m:d>
                              <m: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 −</m:t>
                              </m:r>
                              <m:d>
                                <m:dPr>
                                  <m:ctrlP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en-US" sz="24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24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𝑅</m:t>
                                      </m:r>
                                    </m:e>
                                    <m:sub>
                                      <m:r>
                                        <a:rPr lang="en-US" sz="24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sub>
                                  </m:sSub>
                                  <m: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∥</m:t>
                                  </m:r>
                                  <m:sSub>
                                    <m:sSubPr>
                                      <m:ctrlPr>
                                        <a:rPr lang="en-US" sz="24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24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𝑅</m:t>
                                      </m:r>
                                    </m:e>
                                    <m:sub>
                                      <m:r>
                                        <a:rPr lang="en-US" sz="24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</m:sub>
                                  </m:sSub>
                                </m:e>
                              </m:d>
                            </m:e>
                          </m:d>
                        </m:den>
                      </m:f>
                    </m:oMath>
                  </m:oMathPara>
                </a14:m>
                <a:endParaRPr lang="en-US" sz="2400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12" name="Content Placeholder 2">
                <a:extLst>
                  <a:ext uri="{FF2B5EF4-FFF2-40B4-BE49-F238E27FC236}">
                    <a16:creationId xmlns:a16="http://schemas.microsoft.com/office/drawing/2014/main" id="{42BA1608-B755-479A-9C0E-BEA50E3AC10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1924922"/>
                <a:ext cx="12192000" cy="1144865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Rectangle 2">
            <a:extLst>
              <a:ext uri="{FF2B5EF4-FFF2-40B4-BE49-F238E27FC236}">
                <a16:creationId xmlns:a16="http://schemas.microsoft.com/office/drawing/2014/main" id="{58E9A634-8B23-4A95-98ED-BF8123C12947}"/>
              </a:ext>
            </a:extLst>
          </p:cNvPr>
          <p:cNvSpPr/>
          <p:nvPr/>
        </p:nvSpPr>
        <p:spPr>
          <a:xfrm>
            <a:off x="3016866" y="2313940"/>
            <a:ext cx="1892300" cy="523447"/>
          </a:xfrm>
          <a:prstGeom prst="rect">
            <a:avLst/>
          </a:prstGeom>
          <a:solidFill>
            <a:schemeClr val="bg1">
              <a:lumMod val="85000"/>
              <a:alpha val="68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2714A533-5584-459E-8303-5CD678B17FE6}"/>
              </a:ext>
            </a:extLst>
          </p:cNvPr>
          <p:cNvSpPr/>
          <p:nvPr/>
        </p:nvSpPr>
        <p:spPr>
          <a:xfrm>
            <a:off x="3352660" y="1436336"/>
            <a:ext cx="3670300" cy="300059"/>
          </a:xfrm>
          <a:prstGeom prst="rect">
            <a:avLst/>
          </a:prstGeom>
          <a:solidFill>
            <a:srgbClr val="FFFF00">
              <a:alpha val="44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DA3B1372-66E1-48A4-BF61-C8D9FF6282D6}"/>
              </a:ext>
            </a:extLst>
          </p:cNvPr>
          <p:cNvCxnSpPr>
            <a:cxnSpLocks/>
          </p:cNvCxnSpPr>
          <p:nvPr/>
        </p:nvCxnSpPr>
        <p:spPr>
          <a:xfrm flipV="1">
            <a:off x="5054302" y="2506831"/>
            <a:ext cx="1208981" cy="210132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1EEB80DD-653A-48D9-A2DF-F800102B30E0}"/>
              </a:ext>
            </a:extLst>
          </p:cNvPr>
          <p:cNvCxnSpPr>
            <a:cxnSpLocks/>
          </p:cNvCxnSpPr>
          <p:nvPr/>
        </p:nvCxnSpPr>
        <p:spPr>
          <a:xfrm flipV="1">
            <a:off x="10594850" y="2506831"/>
            <a:ext cx="1208981" cy="210132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95AB723A-697B-4BFB-BF7D-FA321659E548}"/>
              </a:ext>
            </a:extLst>
          </p:cNvPr>
          <p:cNvSpPr txBox="1">
            <a:spLocks/>
          </p:cNvSpPr>
          <p:nvPr/>
        </p:nvSpPr>
        <p:spPr>
          <a:xfrm>
            <a:off x="10118027" y="660685"/>
            <a:ext cx="2162626" cy="5629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l-GR" sz="2000" dirty="0">
                <a:solidFill>
                  <a:srgbClr val="FF0000"/>
                </a:solidFill>
              </a:rPr>
              <a:t>β</a:t>
            </a:r>
            <a:r>
              <a:rPr lang="en-US" sz="2000" dirty="0">
                <a:solidFill>
                  <a:srgbClr val="FF0000"/>
                </a:solidFill>
              </a:rPr>
              <a:t>= 96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3" name="Content Placeholder 2">
                <a:extLst>
                  <a:ext uri="{FF2B5EF4-FFF2-40B4-BE49-F238E27FC236}">
                    <a16:creationId xmlns:a16="http://schemas.microsoft.com/office/drawing/2014/main" id="{9AAB8C40-9CC2-4DDF-BF2D-C32713B6C5BB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355600" y="6151559"/>
                <a:ext cx="1524000" cy="417516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 fontScale="92500"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≈</m:t>
                      </m:r>
                      <m:r>
                        <a:rPr lang="en-US" sz="2400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1.95</m:t>
                      </m:r>
                    </m:oMath>
                  </m:oMathPara>
                </a14:m>
                <a:endParaRPr lang="en-US" sz="2400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23" name="Content Placeholder 2">
                <a:extLst>
                  <a:ext uri="{FF2B5EF4-FFF2-40B4-BE49-F238E27FC236}">
                    <a16:creationId xmlns:a16="http://schemas.microsoft.com/office/drawing/2014/main" id="{9AAB8C40-9CC2-4DDF-BF2D-C32713B6C5B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5600" y="6151559"/>
                <a:ext cx="1524000" cy="417516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Content Placeholder 2">
                <a:extLst>
                  <a:ext uri="{FF2B5EF4-FFF2-40B4-BE49-F238E27FC236}">
                    <a16:creationId xmlns:a16="http://schemas.microsoft.com/office/drawing/2014/main" id="{280326A9-0AEE-49FD-A8F1-9C21A49EE1D3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25400" y="3335878"/>
                <a:ext cx="7924800" cy="1312558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𝐴</m:t>
                          </m:r>
                        </m:e>
                        <m:sub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𝑣</m:t>
                          </m:r>
                        </m:sub>
                      </m:sSub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 </m:t>
                      </m:r>
                      <m:f>
                        <m:fPr>
                          <m:ctrlP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d>
                            <m:dPr>
                              <m:begChr m:val="["/>
                              <m:endChr m:val="]"/>
                              <m:ctrlP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𝑅</m:t>
                                  </m:r>
                                </m:e>
                                <m:sub>
                                  <m: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𝐸</m:t>
                                  </m:r>
                                </m:sub>
                              </m:sSub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 − </m:t>
                              </m:r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𝛽</m:t>
                              </m:r>
                              <m:sSub>
                                <m:sSubPr>
                                  <m:ctrlP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𝑟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𝑜</m:t>
                                  </m:r>
                                </m:sub>
                              </m:sSub>
                            </m:e>
                          </m:d>
                        </m:num>
                        <m:den>
                          <m:d>
                            <m:dPr>
                              <m:begChr m:val="["/>
                              <m:endChr m:val="]"/>
                              <m:ctrlP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𝑅</m:t>
                                  </m:r>
                                </m:e>
                                <m:sub>
                                  <m: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𝐸</m:t>
                                  </m:r>
                                </m:sub>
                              </m:sSub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 +</m:t>
                              </m:r>
                              <m: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sSub>
                                <m:sSubPr>
                                  <m:ctrlP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𝑟</m:t>
                                  </m:r>
                                </m:e>
                                <m:sub>
                                  <m: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𝑜</m:t>
                                  </m:r>
                                </m:sub>
                              </m:sSub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sSub>
                                <m:sSubPr>
                                  <m:ctrlP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𝑅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𝐶</m:t>
                                  </m:r>
                                </m:sub>
                              </m:sSub>
                            </m:e>
                          </m:d>
                        </m:den>
                      </m:f>
                      <m:f>
                        <m:fPr>
                          <m:ctrlP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  </m:t>
                              </m:r>
                              <m: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𝐶</m:t>
                              </m:r>
                            </m:sub>
                          </m:sSub>
                        </m:num>
                        <m:den>
                          <m:d>
                            <m:dPr>
                              <m:begChr m:val="{"/>
                              <m:endChr m:val="}"/>
                              <m:ctrlP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d>
                                <m:dPr>
                                  <m:begChr m:val="["/>
                                  <m:endChr m:val="]"/>
                                  <m:ctrlP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en-US" sz="24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24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𝑟</m:t>
                                      </m:r>
                                    </m:e>
                                    <m:sub>
                                      <m:r>
                                        <a:rPr lang="en-US" sz="24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𝜋</m:t>
                                      </m:r>
                                    </m:sub>
                                  </m:sSub>
                                  <m: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+</m:t>
                                  </m:r>
                                  <m:sSub>
                                    <m:sSubPr>
                                      <m:ctrlPr>
                                        <a:rPr lang="en-US" sz="24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24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𝑅</m:t>
                                      </m:r>
                                    </m:e>
                                    <m:sub>
                                      <m:r>
                                        <a:rPr lang="en-US" sz="24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𝐸</m:t>
                                      </m:r>
                                    </m:sub>
                                  </m:sSub>
                                  <m:d>
                                    <m:dPr>
                                      <m:ctrlPr>
                                        <a:rPr lang="en-US" sz="24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sz="24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  <m:r>
                                        <m:rPr>
                                          <m:nor/>
                                        </m:rPr>
                                        <a:rPr lang="en-US" sz="2400" dirty="0">
                                          <a:solidFill>
                                            <a:srgbClr val="0070C0"/>
                                          </a:solidFill>
                                        </a:rPr>
                                        <m:t>– (</m:t>
                                      </m:r>
                                      <m:f>
                                        <m:fPr>
                                          <m:ctrlPr>
                                            <a:rPr lang="en-US" sz="24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fPr>
                                        <m:num>
                                          <m:d>
                                            <m:dPr>
                                              <m:begChr m:val="["/>
                                              <m:endChr m:val="]"/>
                                              <m:ctrlPr>
                                                <a:rPr lang="en-US" sz="2400" i="1">
                                                  <a:solidFill>
                                                    <a:srgbClr val="0070C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dPr>
                                            <m:e>
                                              <m:sSub>
                                                <m:sSubPr>
                                                  <m:ctrlPr>
                                                    <a:rPr lang="en-US" sz="2400" i="1">
                                                      <a:solidFill>
                                                        <a:srgbClr val="0070C0"/>
                                                      </a:solidFill>
                                                      <a:latin typeface="Cambria Math" panose="02040503050406030204" pitchFamily="18" charset="0"/>
                                                    </a:rPr>
                                                  </m:ctrlPr>
                                                </m:sSubPr>
                                                <m:e>
                                                  <m:r>
                                                    <a:rPr lang="en-US" sz="2400" i="1">
                                                      <a:solidFill>
                                                        <a:srgbClr val="0070C0"/>
                                                      </a:solidFill>
                                                      <a:latin typeface="Cambria Math" panose="02040503050406030204" pitchFamily="18" charset="0"/>
                                                    </a:rPr>
                                                    <m:t>𝑅</m:t>
                                                  </m:r>
                                                </m:e>
                                                <m:sub>
                                                  <m:r>
                                                    <a:rPr lang="en-US" sz="2400" i="1">
                                                      <a:solidFill>
                                                        <a:srgbClr val="0070C0"/>
                                                      </a:solidFill>
                                                      <a:latin typeface="Cambria Math" panose="02040503050406030204" pitchFamily="18" charset="0"/>
                                                    </a:rPr>
                                                    <m:t>𝐸</m:t>
                                                  </m:r>
                                                </m:sub>
                                              </m:sSub>
                                              <m:r>
                                                <a:rPr lang="en-US" sz="2400" i="1">
                                                  <a:solidFill>
                                                    <a:srgbClr val="0070C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  <m:t> − </m:t>
                                              </m:r>
                                              <m:r>
                                                <a:rPr lang="en-US" sz="2400" i="1">
                                                  <a:solidFill>
                                                    <a:srgbClr val="0070C0"/>
                                                  </a:solidFill>
                                                  <a:latin typeface="Cambria Math" panose="02040503050406030204" pitchFamily="18" charset="0"/>
                                                  <a:ea typeface="Cambria Math" panose="02040503050406030204" pitchFamily="18" charset="0"/>
                                                </a:rPr>
                                                <m:t>𝛽</m:t>
                                              </m:r>
                                              <m:sSub>
                                                <m:sSubPr>
                                                  <m:ctrlPr>
                                                    <a:rPr lang="en-US" sz="2400" i="1">
                                                      <a:solidFill>
                                                        <a:srgbClr val="0070C0"/>
                                                      </a:solidFill>
                                                      <a:latin typeface="Cambria Math" panose="02040503050406030204" pitchFamily="18" charset="0"/>
                                                    </a:rPr>
                                                  </m:ctrlPr>
                                                </m:sSubPr>
                                                <m:e>
                                                  <m:r>
                                                    <a:rPr lang="en-US" sz="2400" i="1">
                                                      <a:solidFill>
                                                        <a:srgbClr val="0070C0"/>
                                                      </a:solidFill>
                                                      <a:latin typeface="Cambria Math" panose="02040503050406030204" pitchFamily="18" charset="0"/>
                                                    </a:rPr>
                                                    <m:t>𝑟</m:t>
                                                  </m:r>
                                                </m:e>
                                                <m:sub>
                                                  <m:r>
                                                    <a:rPr lang="en-US" sz="2400" i="1">
                                                      <a:solidFill>
                                                        <a:srgbClr val="0070C0"/>
                                                      </a:solidFill>
                                                      <a:latin typeface="Cambria Math" panose="02040503050406030204" pitchFamily="18" charset="0"/>
                                                    </a:rPr>
                                                    <m:t>𝑜</m:t>
                                                  </m:r>
                                                </m:sub>
                                              </m:sSub>
                                            </m:e>
                                          </m:d>
                                        </m:num>
                                        <m:den>
                                          <m:d>
                                            <m:dPr>
                                              <m:begChr m:val="["/>
                                              <m:endChr m:val="]"/>
                                              <m:ctrlPr>
                                                <a:rPr lang="en-US" sz="2400" i="1">
                                                  <a:solidFill>
                                                    <a:srgbClr val="0070C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dPr>
                                            <m:e>
                                              <m:sSub>
                                                <m:sSubPr>
                                                  <m:ctrlPr>
                                                    <a:rPr lang="en-US" sz="2400" i="1">
                                                      <a:solidFill>
                                                        <a:srgbClr val="0070C0"/>
                                                      </a:solidFill>
                                                      <a:latin typeface="Cambria Math" panose="02040503050406030204" pitchFamily="18" charset="0"/>
                                                    </a:rPr>
                                                  </m:ctrlPr>
                                                </m:sSubPr>
                                                <m:e>
                                                  <m:r>
                                                    <a:rPr lang="en-US" sz="2400" i="1">
                                                      <a:solidFill>
                                                        <a:srgbClr val="0070C0"/>
                                                      </a:solidFill>
                                                      <a:latin typeface="Cambria Math" panose="02040503050406030204" pitchFamily="18" charset="0"/>
                                                    </a:rPr>
                                                    <m:t>𝑅</m:t>
                                                  </m:r>
                                                </m:e>
                                                <m:sub>
                                                  <m:r>
                                                    <a:rPr lang="en-US" sz="2400" i="1">
                                                      <a:solidFill>
                                                        <a:srgbClr val="0070C0"/>
                                                      </a:solidFill>
                                                      <a:latin typeface="Cambria Math" panose="02040503050406030204" pitchFamily="18" charset="0"/>
                                                    </a:rPr>
                                                    <m:t>𝐸</m:t>
                                                  </m:r>
                                                </m:sub>
                                              </m:sSub>
                                              <m:r>
                                                <a:rPr lang="en-US" sz="2400" i="1">
                                                  <a:solidFill>
                                                    <a:srgbClr val="0070C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  <m:t> + </m:t>
                                              </m:r>
                                              <m:sSub>
                                                <m:sSubPr>
                                                  <m:ctrlPr>
                                                    <a:rPr lang="en-US" sz="2400" i="1">
                                                      <a:solidFill>
                                                        <a:srgbClr val="0070C0"/>
                                                      </a:solidFill>
                                                      <a:latin typeface="Cambria Math" panose="02040503050406030204" pitchFamily="18" charset="0"/>
                                                    </a:rPr>
                                                  </m:ctrlPr>
                                                </m:sSubPr>
                                                <m:e>
                                                  <m:r>
                                                    <a:rPr lang="en-US" sz="2400" i="1">
                                                      <a:solidFill>
                                                        <a:srgbClr val="0070C0"/>
                                                      </a:solidFill>
                                                      <a:latin typeface="Cambria Math" panose="02040503050406030204" pitchFamily="18" charset="0"/>
                                                    </a:rPr>
                                                    <m:t>𝑟</m:t>
                                                  </m:r>
                                                </m:e>
                                                <m:sub>
                                                  <m:r>
                                                    <a:rPr lang="en-US" sz="2400" i="1">
                                                      <a:solidFill>
                                                        <a:srgbClr val="0070C0"/>
                                                      </a:solidFill>
                                                      <a:latin typeface="Cambria Math" panose="02040503050406030204" pitchFamily="18" charset="0"/>
                                                    </a:rPr>
                                                    <m:t>𝑜</m:t>
                                                  </m:r>
                                                </m:sub>
                                              </m:sSub>
                                              <m:r>
                                                <a:rPr lang="en-US" sz="2400" i="1">
                                                  <a:solidFill>
                                                    <a:srgbClr val="0070C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  <m:t>+</m:t>
                                              </m:r>
                                              <m:sSub>
                                                <m:sSubPr>
                                                  <m:ctrlPr>
                                                    <a:rPr lang="en-US" sz="2400" i="1">
                                                      <a:solidFill>
                                                        <a:srgbClr val="0070C0"/>
                                                      </a:solidFill>
                                                      <a:latin typeface="Cambria Math" panose="02040503050406030204" pitchFamily="18" charset="0"/>
                                                    </a:rPr>
                                                  </m:ctrlPr>
                                                </m:sSubPr>
                                                <m:e>
                                                  <m:r>
                                                    <a:rPr lang="en-US" sz="2400" i="1">
                                                      <a:solidFill>
                                                        <a:srgbClr val="0070C0"/>
                                                      </a:solidFill>
                                                      <a:latin typeface="Cambria Math" panose="02040503050406030204" pitchFamily="18" charset="0"/>
                                                    </a:rPr>
                                                    <m:t>𝑅</m:t>
                                                  </m:r>
                                                </m:e>
                                                <m:sub>
                                                  <m:r>
                                                    <a:rPr lang="en-US" sz="2400" i="1">
                                                      <a:solidFill>
                                                        <a:srgbClr val="0070C0"/>
                                                      </a:solidFill>
                                                      <a:latin typeface="Cambria Math" panose="02040503050406030204" pitchFamily="18" charset="0"/>
                                                    </a:rPr>
                                                    <m:t>𝐶</m:t>
                                                  </m:r>
                                                </m:sub>
                                              </m:sSub>
                                            </m:e>
                                          </m:d>
                                        </m:den>
                                      </m:f>
                                      <m:r>
                                        <m:rPr>
                                          <m:nor/>
                                        </m:rPr>
                                        <a:rPr lang="en-US" sz="2400" dirty="0">
                                          <a:solidFill>
                                            <a:srgbClr val="0070C0"/>
                                          </a:solidFill>
                                        </a:rPr>
                                        <m:t>)</m:t>
                                      </m:r>
                                    </m:e>
                                  </m:d>
                                </m:e>
                              </m:d>
                              <m: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</m:e>
                          </m:d>
                        </m:den>
                      </m:f>
                    </m:oMath>
                  </m:oMathPara>
                </a14:m>
                <a:endParaRPr lang="en-US" sz="2400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26" name="Content Placeholder 2">
                <a:extLst>
                  <a:ext uri="{FF2B5EF4-FFF2-40B4-BE49-F238E27FC236}">
                    <a16:creationId xmlns:a16="http://schemas.microsoft.com/office/drawing/2014/main" id="{280326A9-0AEE-49FD-A8F1-9C21A49EE1D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400" y="3335878"/>
                <a:ext cx="7924800" cy="1312558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Content Placeholder 2">
                <a:extLst>
                  <a:ext uri="{FF2B5EF4-FFF2-40B4-BE49-F238E27FC236}">
                    <a16:creationId xmlns:a16="http://schemas.microsoft.com/office/drawing/2014/main" id="{D8297A3F-ED30-4BE0-A618-768526C8ACC3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25400" y="4648436"/>
                <a:ext cx="11811206" cy="1312558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 fontScale="92500"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𝐴</m:t>
                          </m:r>
                        </m:e>
                        <m:sub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𝑣</m:t>
                          </m:r>
                        </m:sub>
                      </m:sSub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 </m:t>
                      </m:r>
                      <m:f>
                        <m:fPr>
                          <m:ctrlP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d>
                            <m:dPr>
                              <m:begChr m:val="["/>
                              <m:endChr m:val="]"/>
                              <m:ctrlP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d>
                                <m:dPr>
                                  <m:ctrlP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400" b="0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</m:t>
                                  </m:r>
                                  <m: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 </m:t>
                                  </m:r>
                                  <m: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𝑘</m:t>
                                  </m:r>
                                  <m:r>
                                    <m:rPr>
                                      <m:sty m:val="p"/>
                                    </m:rPr>
                                    <a:rPr lang="el-GR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Ω</m:t>
                                  </m:r>
                                </m:e>
                              </m:d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96</m:t>
                              </m:r>
                              <m: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 </m:t>
                              </m:r>
                              <m:d>
                                <m:dPr>
                                  <m:ctrlP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400" b="0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29</m:t>
                                  </m:r>
                                  <m: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 </m:t>
                                  </m:r>
                                  <m: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𝑘</m:t>
                                  </m:r>
                                  <m:r>
                                    <m:rPr>
                                      <m:sty m:val="p"/>
                                    </m:rPr>
                                    <a:rPr lang="el-GR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Ω</m:t>
                                  </m:r>
                                </m:e>
                              </m:d>
                            </m:e>
                          </m:d>
                        </m:num>
                        <m:den>
                          <m:d>
                            <m:dPr>
                              <m:begChr m:val="["/>
                              <m:endChr m:val="]"/>
                              <m:ctrlP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d>
                                <m:dPr>
                                  <m:ctrlP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400" b="0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</m:t>
                                  </m:r>
                                  <m: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 </m:t>
                                  </m:r>
                                  <m: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𝑘</m:t>
                                  </m:r>
                                  <m:r>
                                    <m:rPr>
                                      <m:sty m:val="p"/>
                                    </m:rPr>
                                    <a:rPr lang="el-GR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Ω</m:t>
                                  </m:r>
                                </m:e>
                              </m:d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d>
                                <m:dPr>
                                  <m:ctrlP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400" b="0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29</m:t>
                                  </m:r>
                                  <m: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 </m:t>
                                  </m:r>
                                  <m: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𝑘</m:t>
                                  </m:r>
                                  <m:r>
                                    <m:rPr>
                                      <m:sty m:val="p"/>
                                    </m:rPr>
                                    <a:rPr lang="el-GR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Ω</m:t>
                                  </m:r>
                                </m:e>
                              </m:d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d>
                                <m:dPr>
                                  <m:ctrlP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400" b="0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  <m: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 </m:t>
                                  </m:r>
                                  <m: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𝑘</m:t>
                                  </m:r>
                                  <m:r>
                                    <m:rPr>
                                      <m:sty m:val="p"/>
                                    </m:rPr>
                                    <a:rPr lang="el-GR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Ω</m:t>
                                  </m:r>
                                </m:e>
                              </m:d>
                            </m:e>
                          </m:d>
                        </m:den>
                      </m:f>
                      <m:f>
                        <m:fPr>
                          <m:ctrlPr>
                            <a:rPr lang="en-US" sz="2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d>
                            <m:dPr>
                              <m:ctrlP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  <m: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𝑘</m:t>
                              </m:r>
                              <m:r>
                                <m:rPr>
                                  <m:sty m:val="p"/>
                                </m:rPr>
                                <a:rPr lang="el-GR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Ω</m:t>
                              </m:r>
                            </m:e>
                          </m:d>
                        </m:num>
                        <m:den>
                          <m:d>
                            <m:dPr>
                              <m:begChr m:val="{"/>
                              <m:endChr m:val="}"/>
                              <m:ctrlP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d>
                                <m:dPr>
                                  <m:begChr m:val="["/>
                                  <m:endChr m:val="]"/>
                                  <m:ctrlP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d>
                                    <m:dPr>
                                      <m:ctrlPr>
                                        <a:rPr lang="en-US" sz="24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sz="2400" b="0" i="1" smtClean="0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1</m:t>
                                      </m:r>
                                      <m:r>
                                        <a:rPr lang="en-US" sz="24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.</m:t>
                                      </m:r>
                                      <m:r>
                                        <a:rPr lang="en-US" sz="2400" b="0" i="1" smtClean="0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4</m:t>
                                      </m:r>
                                      <m:r>
                                        <a:rPr lang="en-US" sz="24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 </m:t>
                                      </m:r>
                                      <m:r>
                                        <a:rPr lang="en-US" sz="24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𝑘</m:t>
                                      </m:r>
                                      <m:r>
                                        <m:rPr>
                                          <m:sty m:val="p"/>
                                        </m:rPr>
                                        <a:rPr lang="el-GR" sz="24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Ω</m:t>
                                      </m:r>
                                    </m:e>
                                  </m:d>
                                  <m:r>
                                    <a:rPr lang="en-US" sz="24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+</m:t>
                                  </m:r>
                                  <m:d>
                                    <m:dPr>
                                      <m:ctrlPr>
                                        <a:rPr lang="en-US" sz="24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sz="2400" b="0" i="1" smtClean="0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1</m:t>
                                      </m:r>
                                      <m:r>
                                        <a:rPr lang="en-US" sz="24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 </m:t>
                                      </m:r>
                                      <m:r>
                                        <a:rPr lang="en-US" sz="24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𝑘</m:t>
                                      </m:r>
                                      <m:r>
                                        <m:rPr>
                                          <m:sty m:val="p"/>
                                        </m:rPr>
                                        <a:rPr lang="el-GR" sz="24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Ω</m:t>
                                      </m:r>
                                    </m:e>
                                  </m:d>
                                  <m:d>
                                    <m:dPr>
                                      <m:ctrlPr>
                                        <a:rPr lang="en-US" sz="24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sz="2400" i="1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  <m:r>
                                        <m:rPr>
                                          <m:nor/>
                                        </m:rPr>
                                        <a:rPr lang="en-US" sz="2400" dirty="0">
                                          <a:solidFill>
                                            <a:srgbClr val="0070C0"/>
                                          </a:solidFill>
                                        </a:rPr>
                                        <m:t>– (</m:t>
                                      </m:r>
                                      <m:f>
                                        <m:fPr>
                                          <m:ctrlPr>
                                            <a:rPr lang="en-US" sz="2400" i="1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fPr>
                                        <m:num>
                                          <m:d>
                                            <m:dPr>
                                              <m:begChr m:val="["/>
                                              <m:endChr m:val="]"/>
                                              <m:ctrlPr>
                                                <a:rPr lang="en-US" sz="2400" i="1">
                                                  <a:solidFill>
                                                    <a:srgbClr val="0070C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dPr>
                                            <m:e>
                                              <m:d>
                                                <m:dPr>
                                                  <m:ctrlPr>
                                                    <a:rPr lang="en-US" sz="2400" i="1">
                                                      <a:solidFill>
                                                        <a:srgbClr val="0070C0"/>
                                                      </a:solidFill>
                                                      <a:latin typeface="Cambria Math" panose="02040503050406030204" pitchFamily="18" charset="0"/>
                                                      <a:ea typeface="Cambria Math" panose="02040503050406030204" pitchFamily="18" charset="0"/>
                                                    </a:rPr>
                                                  </m:ctrlPr>
                                                </m:dPr>
                                                <m:e>
                                                  <m:r>
                                                    <a:rPr lang="en-US" sz="2400" b="0" i="1" smtClean="0">
                                                      <a:solidFill>
                                                        <a:srgbClr val="0070C0"/>
                                                      </a:solidFill>
                                                      <a:latin typeface="Cambria Math" panose="02040503050406030204" pitchFamily="18" charset="0"/>
                                                      <a:ea typeface="Cambria Math" panose="02040503050406030204" pitchFamily="18" charset="0"/>
                                                    </a:rPr>
                                                    <m:t>1</m:t>
                                                  </m:r>
                                                  <m:r>
                                                    <a:rPr lang="en-US" sz="2400" i="1">
                                                      <a:solidFill>
                                                        <a:srgbClr val="0070C0"/>
                                                      </a:solidFill>
                                                      <a:latin typeface="Cambria Math" panose="02040503050406030204" pitchFamily="18" charset="0"/>
                                                      <a:ea typeface="Cambria Math" panose="02040503050406030204" pitchFamily="18" charset="0"/>
                                                    </a:rPr>
                                                    <m:t> </m:t>
                                                  </m:r>
                                                  <m:r>
                                                    <a:rPr lang="en-US" sz="2400" i="1">
                                                      <a:solidFill>
                                                        <a:srgbClr val="0070C0"/>
                                                      </a:solidFill>
                                                      <a:latin typeface="Cambria Math" panose="02040503050406030204" pitchFamily="18" charset="0"/>
                                                      <a:ea typeface="Cambria Math" panose="02040503050406030204" pitchFamily="18" charset="0"/>
                                                    </a:rPr>
                                                    <m:t>𝑘</m:t>
                                                  </m:r>
                                                  <m:r>
                                                    <m:rPr>
                                                      <m:sty m:val="p"/>
                                                    </m:rPr>
                                                    <a:rPr lang="el-GR" sz="2400" i="1">
                                                      <a:solidFill>
                                                        <a:srgbClr val="0070C0"/>
                                                      </a:solidFill>
                                                      <a:latin typeface="Cambria Math" panose="02040503050406030204" pitchFamily="18" charset="0"/>
                                                      <a:ea typeface="Cambria Math" panose="02040503050406030204" pitchFamily="18" charset="0"/>
                                                    </a:rPr>
                                                    <m:t>Ω</m:t>
                                                  </m:r>
                                                </m:e>
                                              </m:d>
                                              <m:r>
                                                <a:rPr lang="en-US" sz="2400" i="1">
                                                  <a:solidFill>
                                                    <a:srgbClr val="0070C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  <m:t>−</m:t>
                                              </m:r>
                                              <m:r>
                                                <a:rPr lang="en-US" sz="2400" b="0" i="1" smtClean="0">
                                                  <a:solidFill>
                                                    <a:srgbClr val="0070C0"/>
                                                  </a:solidFill>
                                                  <a:latin typeface="Cambria Math" panose="02040503050406030204" pitchFamily="18" charset="0"/>
                                                  <a:ea typeface="Cambria Math" panose="02040503050406030204" pitchFamily="18" charset="0"/>
                                                </a:rPr>
                                                <m:t>96</m:t>
                                              </m:r>
                                              <m:r>
                                                <a:rPr lang="en-US" sz="2400" i="1">
                                                  <a:solidFill>
                                                    <a:srgbClr val="0070C0"/>
                                                  </a:solidFill>
                                                  <a:latin typeface="Cambria Math" panose="02040503050406030204" pitchFamily="18" charset="0"/>
                                                  <a:ea typeface="Cambria Math" panose="02040503050406030204" pitchFamily="18" charset="0"/>
                                                </a:rPr>
                                                <m:t> </m:t>
                                              </m:r>
                                              <m:d>
                                                <m:dPr>
                                                  <m:ctrlPr>
                                                    <a:rPr lang="en-US" sz="2400" i="1">
                                                      <a:solidFill>
                                                        <a:srgbClr val="0070C0"/>
                                                      </a:solidFill>
                                                      <a:latin typeface="Cambria Math" panose="02040503050406030204" pitchFamily="18" charset="0"/>
                                                      <a:ea typeface="Cambria Math" panose="02040503050406030204" pitchFamily="18" charset="0"/>
                                                    </a:rPr>
                                                  </m:ctrlPr>
                                                </m:dPr>
                                                <m:e>
                                                  <m:r>
                                                    <a:rPr lang="en-US" sz="2400" b="0" i="1" smtClean="0">
                                                      <a:solidFill>
                                                        <a:srgbClr val="0070C0"/>
                                                      </a:solidFill>
                                                      <a:latin typeface="Cambria Math" panose="02040503050406030204" pitchFamily="18" charset="0"/>
                                                      <a:ea typeface="Cambria Math" panose="02040503050406030204" pitchFamily="18" charset="0"/>
                                                    </a:rPr>
                                                    <m:t>29</m:t>
                                                  </m:r>
                                                  <m:r>
                                                    <a:rPr lang="en-US" sz="2400" i="1">
                                                      <a:solidFill>
                                                        <a:srgbClr val="0070C0"/>
                                                      </a:solidFill>
                                                      <a:latin typeface="Cambria Math" panose="02040503050406030204" pitchFamily="18" charset="0"/>
                                                      <a:ea typeface="Cambria Math" panose="02040503050406030204" pitchFamily="18" charset="0"/>
                                                    </a:rPr>
                                                    <m:t> </m:t>
                                                  </m:r>
                                                  <m:r>
                                                    <a:rPr lang="en-US" sz="2400" i="1">
                                                      <a:solidFill>
                                                        <a:srgbClr val="0070C0"/>
                                                      </a:solidFill>
                                                      <a:latin typeface="Cambria Math" panose="02040503050406030204" pitchFamily="18" charset="0"/>
                                                      <a:ea typeface="Cambria Math" panose="02040503050406030204" pitchFamily="18" charset="0"/>
                                                    </a:rPr>
                                                    <m:t>𝑘</m:t>
                                                  </m:r>
                                                  <m:r>
                                                    <m:rPr>
                                                      <m:sty m:val="p"/>
                                                    </m:rPr>
                                                    <a:rPr lang="el-GR" sz="2400" i="1">
                                                      <a:solidFill>
                                                        <a:srgbClr val="0070C0"/>
                                                      </a:solidFill>
                                                      <a:latin typeface="Cambria Math" panose="02040503050406030204" pitchFamily="18" charset="0"/>
                                                      <a:ea typeface="Cambria Math" panose="02040503050406030204" pitchFamily="18" charset="0"/>
                                                    </a:rPr>
                                                    <m:t>Ω</m:t>
                                                  </m:r>
                                                </m:e>
                                              </m:d>
                                            </m:e>
                                          </m:d>
                                        </m:num>
                                        <m:den>
                                          <m:d>
                                            <m:dPr>
                                              <m:begChr m:val="["/>
                                              <m:endChr m:val="]"/>
                                              <m:ctrlPr>
                                                <a:rPr lang="en-US" sz="2400" i="1">
                                                  <a:solidFill>
                                                    <a:srgbClr val="0070C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dPr>
                                            <m:e>
                                              <m:d>
                                                <m:dPr>
                                                  <m:ctrlPr>
                                                    <a:rPr lang="en-US" sz="2400" i="1">
                                                      <a:solidFill>
                                                        <a:srgbClr val="0070C0"/>
                                                      </a:solidFill>
                                                      <a:latin typeface="Cambria Math" panose="02040503050406030204" pitchFamily="18" charset="0"/>
                                                      <a:ea typeface="Cambria Math" panose="02040503050406030204" pitchFamily="18" charset="0"/>
                                                    </a:rPr>
                                                  </m:ctrlPr>
                                                </m:dPr>
                                                <m:e>
                                                  <m:r>
                                                    <a:rPr lang="en-US" sz="2400" b="0" i="1" smtClean="0">
                                                      <a:solidFill>
                                                        <a:srgbClr val="0070C0"/>
                                                      </a:solidFill>
                                                      <a:latin typeface="Cambria Math" panose="02040503050406030204" pitchFamily="18" charset="0"/>
                                                      <a:ea typeface="Cambria Math" panose="02040503050406030204" pitchFamily="18" charset="0"/>
                                                    </a:rPr>
                                                    <m:t>1</m:t>
                                                  </m:r>
                                                  <m:r>
                                                    <a:rPr lang="en-US" sz="2400" i="1">
                                                      <a:solidFill>
                                                        <a:srgbClr val="0070C0"/>
                                                      </a:solidFill>
                                                      <a:latin typeface="Cambria Math" panose="02040503050406030204" pitchFamily="18" charset="0"/>
                                                      <a:ea typeface="Cambria Math" panose="02040503050406030204" pitchFamily="18" charset="0"/>
                                                    </a:rPr>
                                                    <m:t> </m:t>
                                                  </m:r>
                                                  <m:r>
                                                    <a:rPr lang="en-US" sz="2400" i="1">
                                                      <a:solidFill>
                                                        <a:srgbClr val="0070C0"/>
                                                      </a:solidFill>
                                                      <a:latin typeface="Cambria Math" panose="02040503050406030204" pitchFamily="18" charset="0"/>
                                                      <a:ea typeface="Cambria Math" panose="02040503050406030204" pitchFamily="18" charset="0"/>
                                                    </a:rPr>
                                                    <m:t>𝑘</m:t>
                                                  </m:r>
                                                  <m:r>
                                                    <m:rPr>
                                                      <m:sty m:val="p"/>
                                                    </m:rPr>
                                                    <a:rPr lang="el-GR" sz="2400" i="1">
                                                      <a:solidFill>
                                                        <a:srgbClr val="0070C0"/>
                                                      </a:solidFill>
                                                      <a:latin typeface="Cambria Math" panose="02040503050406030204" pitchFamily="18" charset="0"/>
                                                      <a:ea typeface="Cambria Math" panose="02040503050406030204" pitchFamily="18" charset="0"/>
                                                    </a:rPr>
                                                    <m:t>Ω</m:t>
                                                  </m:r>
                                                </m:e>
                                              </m:d>
                                              <m:r>
                                                <a:rPr lang="en-US" sz="2400" i="1">
                                                  <a:solidFill>
                                                    <a:srgbClr val="0070C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  <m:t>+</m:t>
                                              </m:r>
                                              <m:d>
                                                <m:dPr>
                                                  <m:ctrlPr>
                                                    <a:rPr lang="en-US" sz="2400" i="1">
                                                      <a:solidFill>
                                                        <a:srgbClr val="0070C0"/>
                                                      </a:solidFill>
                                                      <a:latin typeface="Cambria Math" panose="02040503050406030204" pitchFamily="18" charset="0"/>
                                                      <a:ea typeface="Cambria Math" panose="02040503050406030204" pitchFamily="18" charset="0"/>
                                                    </a:rPr>
                                                  </m:ctrlPr>
                                                </m:dPr>
                                                <m:e>
                                                  <m:r>
                                                    <a:rPr lang="en-US" sz="2400" b="0" i="1" smtClean="0">
                                                      <a:solidFill>
                                                        <a:srgbClr val="0070C0"/>
                                                      </a:solidFill>
                                                      <a:latin typeface="Cambria Math" panose="02040503050406030204" pitchFamily="18" charset="0"/>
                                                      <a:ea typeface="Cambria Math" panose="02040503050406030204" pitchFamily="18" charset="0"/>
                                                    </a:rPr>
                                                    <m:t>29</m:t>
                                                  </m:r>
                                                  <m:r>
                                                    <a:rPr lang="en-US" sz="2400" i="1">
                                                      <a:solidFill>
                                                        <a:srgbClr val="0070C0"/>
                                                      </a:solidFill>
                                                      <a:latin typeface="Cambria Math" panose="02040503050406030204" pitchFamily="18" charset="0"/>
                                                      <a:ea typeface="Cambria Math" panose="02040503050406030204" pitchFamily="18" charset="0"/>
                                                    </a:rPr>
                                                    <m:t> </m:t>
                                                  </m:r>
                                                  <m:r>
                                                    <a:rPr lang="en-US" sz="2400" i="1">
                                                      <a:solidFill>
                                                        <a:srgbClr val="0070C0"/>
                                                      </a:solidFill>
                                                      <a:latin typeface="Cambria Math" panose="02040503050406030204" pitchFamily="18" charset="0"/>
                                                      <a:ea typeface="Cambria Math" panose="02040503050406030204" pitchFamily="18" charset="0"/>
                                                    </a:rPr>
                                                    <m:t>𝑘</m:t>
                                                  </m:r>
                                                  <m:r>
                                                    <m:rPr>
                                                      <m:sty m:val="p"/>
                                                    </m:rPr>
                                                    <a:rPr lang="el-GR" sz="2400" i="1">
                                                      <a:solidFill>
                                                        <a:srgbClr val="0070C0"/>
                                                      </a:solidFill>
                                                      <a:latin typeface="Cambria Math" panose="02040503050406030204" pitchFamily="18" charset="0"/>
                                                      <a:ea typeface="Cambria Math" panose="02040503050406030204" pitchFamily="18" charset="0"/>
                                                    </a:rPr>
                                                    <m:t>Ω</m:t>
                                                  </m:r>
                                                </m:e>
                                              </m:d>
                                              <m:r>
                                                <a:rPr lang="en-US" sz="2400" i="1">
                                                  <a:solidFill>
                                                    <a:srgbClr val="0070C0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  <m:t>+</m:t>
                                              </m:r>
                                              <m:d>
                                                <m:dPr>
                                                  <m:ctrlPr>
                                                    <a:rPr lang="en-US" sz="2400" i="1">
                                                      <a:solidFill>
                                                        <a:srgbClr val="0070C0"/>
                                                      </a:solidFill>
                                                      <a:latin typeface="Cambria Math" panose="02040503050406030204" pitchFamily="18" charset="0"/>
                                                      <a:ea typeface="Cambria Math" panose="02040503050406030204" pitchFamily="18" charset="0"/>
                                                    </a:rPr>
                                                  </m:ctrlPr>
                                                </m:dPr>
                                                <m:e>
                                                  <m:r>
                                                    <a:rPr lang="en-US" sz="2400" b="0" i="1" smtClean="0">
                                                      <a:solidFill>
                                                        <a:srgbClr val="0070C0"/>
                                                      </a:solidFill>
                                                      <a:latin typeface="Cambria Math" panose="02040503050406030204" pitchFamily="18" charset="0"/>
                                                      <a:ea typeface="Cambria Math" panose="02040503050406030204" pitchFamily="18" charset="0"/>
                                                    </a:rPr>
                                                    <m:t>2</m:t>
                                                  </m:r>
                                                  <m:r>
                                                    <a:rPr lang="en-US" sz="2400" i="1">
                                                      <a:solidFill>
                                                        <a:srgbClr val="0070C0"/>
                                                      </a:solidFill>
                                                      <a:latin typeface="Cambria Math" panose="02040503050406030204" pitchFamily="18" charset="0"/>
                                                      <a:ea typeface="Cambria Math" panose="02040503050406030204" pitchFamily="18" charset="0"/>
                                                    </a:rPr>
                                                    <m:t> </m:t>
                                                  </m:r>
                                                  <m:r>
                                                    <a:rPr lang="en-US" sz="2400" i="1">
                                                      <a:solidFill>
                                                        <a:srgbClr val="0070C0"/>
                                                      </a:solidFill>
                                                      <a:latin typeface="Cambria Math" panose="02040503050406030204" pitchFamily="18" charset="0"/>
                                                      <a:ea typeface="Cambria Math" panose="02040503050406030204" pitchFamily="18" charset="0"/>
                                                    </a:rPr>
                                                    <m:t>𝑘</m:t>
                                                  </m:r>
                                                  <m:r>
                                                    <m:rPr>
                                                      <m:sty m:val="p"/>
                                                    </m:rPr>
                                                    <a:rPr lang="el-GR" sz="2400" i="1">
                                                      <a:solidFill>
                                                        <a:srgbClr val="0070C0"/>
                                                      </a:solidFill>
                                                      <a:latin typeface="Cambria Math" panose="02040503050406030204" pitchFamily="18" charset="0"/>
                                                      <a:ea typeface="Cambria Math" panose="02040503050406030204" pitchFamily="18" charset="0"/>
                                                    </a:rPr>
                                                    <m:t>Ω</m:t>
                                                  </m:r>
                                                </m:e>
                                              </m:d>
                                            </m:e>
                                          </m:d>
                                        </m:den>
                                      </m:f>
                                      <m:r>
                                        <m:rPr>
                                          <m:nor/>
                                        </m:rPr>
                                        <a:rPr lang="en-US" sz="2400" dirty="0">
                                          <a:solidFill>
                                            <a:srgbClr val="0070C0"/>
                                          </a:solidFill>
                                        </a:rPr>
                                        <m:t>)</m:t>
                                      </m:r>
                                    </m:e>
                                  </m:d>
                                </m:e>
                              </m:d>
                              <m: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</m:e>
                          </m:d>
                        </m:den>
                      </m:f>
                    </m:oMath>
                  </m:oMathPara>
                </a14:m>
                <a:endParaRPr lang="en-US" sz="2400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27" name="Content Placeholder 2">
                <a:extLst>
                  <a:ext uri="{FF2B5EF4-FFF2-40B4-BE49-F238E27FC236}">
                    <a16:creationId xmlns:a16="http://schemas.microsoft.com/office/drawing/2014/main" id="{D8297A3F-ED30-4BE0-A618-768526C8ACC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400" y="4648436"/>
                <a:ext cx="11811206" cy="1312558"/>
              </a:xfrm>
              <a:prstGeom prst="rect">
                <a:avLst/>
              </a:prstGeom>
              <a:blipFill>
                <a:blip r:embed="rId5"/>
                <a:stretch>
                  <a:fillRect t="-46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Content Placeholder 2">
                <a:extLst>
                  <a:ext uri="{FF2B5EF4-FFF2-40B4-BE49-F238E27FC236}">
                    <a16:creationId xmlns:a16="http://schemas.microsoft.com/office/drawing/2014/main" id="{0B77BAAD-F20E-44AD-9401-DA9C4AADF127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663280" y="683349"/>
                <a:ext cx="4391022" cy="511543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r>
                  <a:rPr lang="en-US" sz="2000" dirty="0">
                    <a:solidFill>
                      <a:srgbClr val="FF0000"/>
                    </a:solidFill>
                  </a:rPr>
                  <a:t>r</a:t>
                </a:r>
                <a:r>
                  <a:rPr lang="el-GR" sz="2000" baseline="-25000" dirty="0">
                    <a:solidFill>
                      <a:srgbClr val="FF0000"/>
                    </a:solidFill>
                  </a:rPr>
                  <a:t>π</a:t>
                </a:r>
                <a:r>
                  <a:rPr lang="en-US" sz="2000" dirty="0">
                    <a:solidFill>
                      <a:srgbClr val="FF0000"/>
                    </a:solidFill>
                  </a:rPr>
                  <a:t>= V</a:t>
                </a:r>
                <a:r>
                  <a:rPr lang="en-US" sz="2000" baseline="-25000" dirty="0">
                    <a:solidFill>
                      <a:srgbClr val="FF0000"/>
                    </a:solidFill>
                  </a:rPr>
                  <a:t>T</a:t>
                </a:r>
                <a:r>
                  <a:rPr lang="el-GR" sz="2000" baseline="-25000" dirty="0">
                    <a:solidFill>
                      <a:srgbClr val="FF0000"/>
                    </a:solidFill>
                  </a:rPr>
                  <a:t> </a:t>
                </a:r>
                <a:r>
                  <a:rPr lang="en-US" sz="2000" dirty="0">
                    <a:solidFill>
                      <a:srgbClr val="FF0000"/>
                    </a:solidFill>
                  </a:rPr>
                  <a:t>/ I</a:t>
                </a:r>
                <a:r>
                  <a:rPr lang="en-US" sz="2000" baseline="-25000" dirty="0">
                    <a:solidFill>
                      <a:srgbClr val="FF0000"/>
                    </a:solidFill>
                  </a:rPr>
                  <a:t>BQ</a:t>
                </a:r>
                <a:r>
                  <a:rPr lang="en-US" sz="2000" dirty="0">
                    <a:solidFill>
                      <a:srgbClr val="FF0000"/>
                    </a:solidFill>
                  </a:rPr>
                  <a:t> = 0.026 V/ </a:t>
                </a:r>
                <a14:m>
                  <m:oMath xmlns:m="http://schemas.openxmlformats.org/officeDocument/2006/math">
                    <m:r>
                      <a:rPr lang="en-US" sz="2000" b="1" i="1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𝟏𝟖</m:t>
                    </m:r>
                    <m:r>
                      <a:rPr lang="en-US" sz="2000" b="1" i="1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en-US" sz="2000" b="1" i="1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𝝁</m:t>
                    </m:r>
                    <m:r>
                      <a:rPr lang="en-US" sz="2000" b="1" i="1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𝑨</m:t>
                    </m:r>
                    <m:r>
                      <a:rPr lang="en-US" sz="2000" b="1" i="1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2000" dirty="0">
                    <a:solidFill>
                      <a:srgbClr val="FF0000"/>
                    </a:solidFill>
                  </a:rPr>
                  <a:t> = 1.4 k</a:t>
                </a:r>
                <a:r>
                  <a:rPr lang="el-GR" sz="2000" dirty="0">
                    <a:solidFill>
                      <a:srgbClr val="FF0000"/>
                    </a:solidFill>
                  </a:rPr>
                  <a:t>Ω</a:t>
                </a:r>
                <a:endParaRPr lang="en-US" sz="20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22" name="Content Placeholder 2">
                <a:extLst>
                  <a:ext uri="{FF2B5EF4-FFF2-40B4-BE49-F238E27FC236}">
                    <a16:creationId xmlns:a16="http://schemas.microsoft.com/office/drawing/2014/main" id="{0B77BAAD-F20E-44AD-9401-DA9C4AADF12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3280" y="683349"/>
                <a:ext cx="4391022" cy="511543"/>
              </a:xfrm>
              <a:prstGeom prst="rect">
                <a:avLst/>
              </a:prstGeom>
              <a:blipFill>
                <a:blip r:embed="rId6"/>
                <a:stretch>
                  <a:fillRect l="-1528" t="-1190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Content Placeholder 2">
                <a:extLst>
                  <a:ext uri="{FF2B5EF4-FFF2-40B4-BE49-F238E27FC236}">
                    <a16:creationId xmlns:a16="http://schemas.microsoft.com/office/drawing/2014/main" id="{A8A032C8-C2CC-4876-9C7F-544A996DFC92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5394236" y="660685"/>
                <a:ext cx="4219664" cy="650438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r>
                  <a:rPr lang="en-US" sz="2000" dirty="0">
                    <a:solidFill>
                      <a:srgbClr val="FF0000"/>
                    </a:solidFill>
                  </a:rPr>
                  <a:t>r</a:t>
                </a:r>
                <a:r>
                  <a:rPr lang="en-US" sz="2000" baseline="-25000" dirty="0" err="1">
                    <a:solidFill>
                      <a:srgbClr val="FF0000"/>
                    </a:solidFill>
                  </a:rPr>
                  <a:t>o</a:t>
                </a:r>
                <a:r>
                  <a:rPr lang="en-US" sz="2000" dirty="0">
                    <a:solidFill>
                      <a:srgbClr val="FF0000"/>
                    </a:solidFill>
                  </a:rPr>
                  <a:t>= V</a:t>
                </a:r>
                <a:r>
                  <a:rPr lang="en-US" sz="2000" baseline="-25000" dirty="0">
                    <a:solidFill>
                      <a:srgbClr val="FF0000"/>
                    </a:solidFill>
                  </a:rPr>
                  <a:t>A</a:t>
                </a:r>
                <a:r>
                  <a:rPr lang="el-GR" sz="2000" baseline="-25000" dirty="0">
                    <a:solidFill>
                      <a:srgbClr val="FF0000"/>
                    </a:solidFill>
                  </a:rPr>
                  <a:t> </a:t>
                </a:r>
                <a:r>
                  <a:rPr lang="en-US" sz="2000" dirty="0">
                    <a:solidFill>
                      <a:srgbClr val="FF0000"/>
                    </a:solidFill>
                  </a:rPr>
                  <a:t>/ I</a:t>
                </a:r>
                <a:r>
                  <a:rPr lang="en-US" sz="2000" baseline="-25000" dirty="0">
                    <a:solidFill>
                      <a:srgbClr val="FF0000"/>
                    </a:solidFill>
                  </a:rPr>
                  <a:t>CQ</a:t>
                </a:r>
                <a:r>
                  <a:rPr lang="en-US" sz="2000" dirty="0">
                    <a:solidFill>
                      <a:srgbClr val="FF0000"/>
                    </a:solidFill>
                  </a:rPr>
                  <a:t> = 50 V</a:t>
                </a:r>
                <a:r>
                  <a:rPr lang="el-GR" sz="2000" baseline="-25000" dirty="0">
                    <a:solidFill>
                      <a:srgbClr val="FF0000"/>
                    </a:solidFill>
                  </a:rPr>
                  <a:t> </a:t>
                </a:r>
                <a:r>
                  <a:rPr lang="en-US" sz="2000" dirty="0">
                    <a:solidFill>
                      <a:srgbClr val="FF0000"/>
                    </a:solidFill>
                  </a:rPr>
                  <a:t>/ </a:t>
                </a:r>
                <a14:m>
                  <m:oMath xmlns:m="http://schemas.openxmlformats.org/officeDocument/2006/math">
                    <m:r>
                      <a:rPr lang="en-US" sz="2000" i="1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1.728 </m:t>
                    </m:r>
                    <m:r>
                      <a:rPr lang="en-US" sz="2000" i="1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𝑚𝐴</m:t>
                    </m:r>
                  </m:oMath>
                </a14:m>
                <a:r>
                  <a:rPr lang="en-US" sz="2000" dirty="0">
                    <a:solidFill>
                      <a:srgbClr val="FF0000"/>
                    </a:solidFill>
                  </a:rPr>
                  <a:t> = 29 k</a:t>
                </a:r>
                <a:r>
                  <a:rPr lang="el-GR" sz="2000" dirty="0">
                    <a:solidFill>
                      <a:srgbClr val="FF0000"/>
                    </a:solidFill>
                  </a:rPr>
                  <a:t>Ω</a:t>
                </a:r>
                <a:r>
                  <a:rPr lang="en-US" sz="2000" dirty="0">
                    <a:solidFill>
                      <a:srgbClr val="FF0000"/>
                    </a:solidFill>
                  </a:rPr>
                  <a:t> </a:t>
                </a:r>
              </a:p>
            </p:txBody>
          </p:sp>
        </mc:Choice>
        <mc:Fallback xmlns="">
          <p:sp>
            <p:nvSpPr>
              <p:cNvPr id="28" name="Content Placeholder 2">
                <a:extLst>
                  <a:ext uri="{FF2B5EF4-FFF2-40B4-BE49-F238E27FC236}">
                    <a16:creationId xmlns:a16="http://schemas.microsoft.com/office/drawing/2014/main" id="{A8A032C8-C2CC-4876-9C7F-544A996DFC9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94236" y="660685"/>
                <a:ext cx="4219664" cy="650438"/>
              </a:xfrm>
              <a:prstGeom prst="rect">
                <a:avLst/>
              </a:prstGeom>
              <a:blipFill>
                <a:blip r:embed="rId7"/>
                <a:stretch>
                  <a:fillRect l="-1590" t="-934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9" name="Content Placeholder 2">
            <a:extLst>
              <a:ext uri="{FF2B5EF4-FFF2-40B4-BE49-F238E27FC236}">
                <a16:creationId xmlns:a16="http://schemas.microsoft.com/office/drawing/2014/main" id="{BE5F189F-D69C-42FF-90A7-2D7A3AFE7F14}"/>
              </a:ext>
            </a:extLst>
          </p:cNvPr>
          <p:cNvSpPr txBox="1">
            <a:spLocks/>
          </p:cNvSpPr>
          <p:nvPr/>
        </p:nvSpPr>
        <p:spPr>
          <a:xfrm>
            <a:off x="7595494" y="1127709"/>
            <a:ext cx="1368422" cy="37194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FF0000"/>
                </a:solidFill>
              </a:rPr>
              <a:t>R</a:t>
            </a:r>
            <a:r>
              <a:rPr lang="en-US" sz="2000" baseline="-25000" dirty="0">
                <a:solidFill>
                  <a:srgbClr val="FF0000"/>
                </a:solidFill>
              </a:rPr>
              <a:t>C</a:t>
            </a:r>
            <a:r>
              <a:rPr lang="en-US" sz="2000" dirty="0">
                <a:solidFill>
                  <a:srgbClr val="FF0000"/>
                </a:solidFill>
              </a:rPr>
              <a:t>=  2 k</a:t>
            </a:r>
            <a:r>
              <a:rPr lang="el-GR" sz="2000" dirty="0">
                <a:solidFill>
                  <a:srgbClr val="FF0000"/>
                </a:solidFill>
              </a:rPr>
              <a:t>Ω</a:t>
            </a: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30" name="Content Placeholder 2">
            <a:extLst>
              <a:ext uri="{FF2B5EF4-FFF2-40B4-BE49-F238E27FC236}">
                <a16:creationId xmlns:a16="http://schemas.microsoft.com/office/drawing/2014/main" id="{7004DA94-CC74-4D66-A7CF-95685725E554}"/>
              </a:ext>
            </a:extLst>
          </p:cNvPr>
          <p:cNvSpPr txBox="1">
            <a:spLocks/>
          </p:cNvSpPr>
          <p:nvPr/>
        </p:nvSpPr>
        <p:spPr>
          <a:xfrm>
            <a:off x="9348789" y="1153280"/>
            <a:ext cx="1368422" cy="37194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FF0000"/>
                </a:solidFill>
              </a:rPr>
              <a:t>R</a:t>
            </a:r>
            <a:r>
              <a:rPr lang="en-US" sz="2000" baseline="-25000" dirty="0">
                <a:solidFill>
                  <a:srgbClr val="FF0000"/>
                </a:solidFill>
              </a:rPr>
              <a:t>E</a:t>
            </a:r>
            <a:r>
              <a:rPr lang="en-US" sz="2000" dirty="0">
                <a:solidFill>
                  <a:srgbClr val="FF0000"/>
                </a:solidFill>
              </a:rPr>
              <a:t>=  1 k</a:t>
            </a:r>
            <a:r>
              <a:rPr lang="el-GR" sz="2000" dirty="0">
                <a:solidFill>
                  <a:srgbClr val="FF0000"/>
                </a:solidFill>
              </a:rPr>
              <a:t>Ω</a:t>
            </a:r>
            <a:endParaRPr lang="en-US" sz="2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74232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13" grpId="0" animBg="1"/>
      <p:bldP spid="23" grpId="0"/>
      <p:bldP spid="26" grpId="0"/>
      <p:bldP spid="27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ED598D-8EE9-43F5-901B-302BB0B2F0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3D5D42-717A-42F8-BB58-8E91BAE755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24080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CEC841-1A6E-4480-AFF1-2181C7F5A5E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86037" y="457345"/>
            <a:ext cx="9567511" cy="1015195"/>
          </a:xfrm>
        </p:spPr>
        <p:txBody>
          <a:bodyPr>
            <a:normAutofit/>
          </a:bodyPr>
          <a:lstStyle/>
          <a:p>
            <a:r>
              <a:rPr lang="en-US" sz="4800" dirty="0"/>
              <a:t>Analog Electronics Technology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35F2E71-1BB2-4560-96F9-16C56271F10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86037" y="1472540"/>
            <a:ext cx="10311158" cy="5148597"/>
          </a:xfrm>
        </p:spPr>
        <p:txBody>
          <a:bodyPr>
            <a:normAutofit/>
          </a:bodyPr>
          <a:lstStyle/>
          <a:p>
            <a:pPr algn="l"/>
            <a:r>
              <a:rPr lang="en-US" dirty="0"/>
              <a:t>Diodes</a:t>
            </a:r>
          </a:p>
          <a:p>
            <a:pPr algn="l"/>
            <a:r>
              <a:rPr lang="en-US" dirty="0"/>
              <a:t>BJT’s</a:t>
            </a:r>
          </a:p>
          <a:p>
            <a:pPr marL="914400" algn="l"/>
            <a:r>
              <a:rPr lang="en-US" dirty="0"/>
              <a:t>BJT basics</a:t>
            </a:r>
          </a:p>
          <a:p>
            <a:pPr marL="914400" algn="l"/>
            <a:r>
              <a:rPr lang="en-US" dirty="0"/>
              <a:t>DC Biasing</a:t>
            </a:r>
          </a:p>
          <a:p>
            <a:pPr marL="914400" algn="l"/>
            <a:r>
              <a:rPr lang="en-US" dirty="0"/>
              <a:t>Small Signal Analysis</a:t>
            </a:r>
          </a:p>
          <a:p>
            <a:pPr marL="1828800" algn="l"/>
            <a:r>
              <a:rPr lang="en-US" dirty="0"/>
              <a:t>Small Signal Model</a:t>
            </a:r>
          </a:p>
          <a:p>
            <a:pPr marL="1828800" algn="l"/>
            <a:r>
              <a:rPr lang="en-US" dirty="0"/>
              <a:t>Common Emitter Amplifier Circuits</a:t>
            </a:r>
          </a:p>
          <a:p>
            <a:pPr marL="1828800" algn="l"/>
            <a:r>
              <a:rPr lang="en-US" dirty="0"/>
              <a:t>Common Base Amplifier Circuits</a:t>
            </a:r>
          </a:p>
          <a:p>
            <a:pPr marL="1828800" algn="l"/>
            <a:r>
              <a:rPr lang="en-US" dirty="0"/>
              <a:t>Common Collector Amplifier Circuits</a:t>
            </a:r>
          </a:p>
          <a:p>
            <a:pPr algn="l"/>
            <a:r>
              <a:rPr lang="en-US" dirty="0"/>
              <a:t>Op Amps</a:t>
            </a:r>
          </a:p>
          <a:p>
            <a:pPr marL="1828800" algn="l"/>
            <a:endParaRPr lang="en-US" dirty="0"/>
          </a:p>
        </p:txBody>
      </p:sp>
      <p:sp>
        <p:nvSpPr>
          <p:cNvPr id="4" name="Arrow: Right 3">
            <a:extLst>
              <a:ext uri="{FF2B5EF4-FFF2-40B4-BE49-F238E27FC236}">
                <a16:creationId xmlns:a16="http://schemas.microsoft.com/office/drawing/2014/main" id="{CEA7842D-39D9-4543-B6EC-623C1ECAAC01}"/>
              </a:ext>
            </a:extLst>
          </p:cNvPr>
          <p:cNvSpPr/>
          <p:nvPr/>
        </p:nvSpPr>
        <p:spPr>
          <a:xfrm>
            <a:off x="1633171" y="4307201"/>
            <a:ext cx="469900" cy="2667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84894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CEC841-1A6E-4480-AFF1-2181C7F5A5E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86037" y="457345"/>
            <a:ext cx="9567511" cy="1015195"/>
          </a:xfrm>
        </p:spPr>
        <p:txBody>
          <a:bodyPr>
            <a:normAutofit/>
          </a:bodyPr>
          <a:lstStyle/>
          <a:p>
            <a:r>
              <a:rPr lang="en-US" sz="4800" dirty="0"/>
              <a:t>What we will talk about today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35F2E71-1BB2-4560-96F9-16C56271F10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86037" y="2082188"/>
            <a:ext cx="10311158" cy="4318467"/>
          </a:xfrm>
        </p:spPr>
        <p:txBody>
          <a:bodyPr>
            <a:normAutofit/>
          </a:bodyPr>
          <a:lstStyle/>
          <a:p>
            <a:pPr marL="914400" algn="l"/>
            <a:r>
              <a:rPr lang="en-US" sz="2800" dirty="0"/>
              <a:t>Examples for small signal response of common emitter amplifier with resistive ladder biasing and emitter resistor.</a:t>
            </a:r>
          </a:p>
        </p:txBody>
      </p:sp>
    </p:spTree>
    <p:extLst>
      <p:ext uri="{BB962C8B-B14F-4D97-AF65-F5344CB8AC3E}">
        <p14:creationId xmlns:p14="http://schemas.microsoft.com/office/powerpoint/2010/main" val="2177892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DD50B9-3B7A-4C63-82C2-79570605C4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D87886-0670-4C34-BF06-7D193040F70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Find the small signal gain for the following example circuit from a prior lecture.</a:t>
            </a:r>
          </a:p>
        </p:txBody>
      </p:sp>
    </p:spTree>
    <p:extLst>
      <p:ext uri="{BB962C8B-B14F-4D97-AF65-F5344CB8AC3E}">
        <p14:creationId xmlns:p14="http://schemas.microsoft.com/office/powerpoint/2010/main" val="9574356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2B873C-BDF3-47A7-990F-4F0F018797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5034" y="365220"/>
            <a:ext cx="10668000" cy="1325563"/>
          </a:xfrm>
        </p:spPr>
        <p:txBody>
          <a:bodyPr/>
          <a:lstStyle/>
          <a:p>
            <a:r>
              <a:rPr lang="en-US" dirty="0"/>
              <a:t>Common Emitter Amplifier Circuit – Example 6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59C463-062A-4391-A005-C3CFA0280E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99681"/>
            <a:ext cx="10515600" cy="1019502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/>
              <a:t>Find the values of the DC currents and voltages of the circuit, and find the small signal gain.  Assume that the source resistance is negligible.  The transistor has </a:t>
            </a:r>
            <a:r>
              <a:rPr lang="el-GR" dirty="0"/>
              <a:t>β</a:t>
            </a:r>
            <a:r>
              <a:rPr lang="en-US" dirty="0"/>
              <a:t> = 96 and an Early voltage of 50 V.</a:t>
            </a:r>
          </a:p>
        </p:txBody>
      </p:sp>
      <p:grpSp>
        <p:nvGrpSpPr>
          <p:cNvPr id="116" name="Group 115">
            <a:extLst>
              <a:ext uri="{FF2B5EF4-FFF2-40B4-BE49-F238E27FC236}">
                <a16:creationId xmlns:a16="http://schemas.microsoft.com/office/drawing/2014/main" id="{B6EC8711-B3C5-48A0-AE95-D2C11E8D46A1}"/>
              </a:ext>
            </a:extLst>
          </p:cNvPr>
          <p:cNvGrpSpPr/>
          <p:nvPr/>
        </p:nvGrpSpPr>
        <p:grpSpPr>
          <a:xfrm>
            <a:off x="5547650" y="2895524"/>
            <a:ext cx="298207" cy="660991"/>
            <a:chOff x="4147623" y="3602364"/>
            <a:chExt cx="297702" cy="797860"/>
          </a:xfrm>
        </p:grpSpPr>
        <p:grpSp>
          <p:nvGrpSpPr>
            <p:cNvPr id="117" name="Group 116">
              <a:extLst>
                <a:ext uri="{FF2B5EF4-FFF2-40B4-BE49-F238E27FC236}">
                  <a16:creationId xmlns:a16="http://schemas.microsoft.com/office/drawing/2014/main" id="{B698F0B2-9AD2-46A3-87D3-7283ACF4511C}"/>
                </a:ext>
              </a:extLst>
            </p:cNvPr>
            <p:cNvGrpSpPr/>
            <p:nvPr/>
          </p:nvGrpSpPr>
          <p:grpSpPr>
            <a:xfrm rot="16200000">
              <a:off x="4190919" y="4152918"/>
              <a:ext cx="204010" cy="290601"/>
              <a:chOff x="3608294" y="2623632"/>
              <a:chExt cx="204010" cy="290601"/>
            </a:xfrm>
          </p:grpSpPr>
          <p:cxnSp>
            <p:nvCxnSpPr>
              <p:cNvPr id="125" name="Straight Connector 124">
                <a:extLst>
                  <a:ext uri="{FF2B5EF4-FFF2-40B4-BE49-F238E27FC236}">
                    <a16:creationId xmlns:a16="http://schemas.microsoft.com/office/drawing/2014/main" id="{8A4A04E1-4457-4CC2-8046-F3E8B370B537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608294" y="2623632"/>
                <a:ext cx="72358" cy="173356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6" name="Straight Connector 125">
                <a:extLst>
                  <a:ext uri="{FF2B5EF4-FFF2-40B4-BE49-F238E27FC236}">
                    <a16:creationId xmlns:a16="http://schemas.microsoft.com/office/drawing/2014/main" id="{F857E697-93BB-4568-B3E7-DECFE7AE2D41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18" name="Group 117">
              <a:extLst>
                <a:ext uri="{FF2B5EF4-FFF2-40B4-BE49-F238E27FC236}">
                  <a16:creationId xmlns:a16="http://schemas.microsoft.com/office/drawing/2014/main" id="{D43EA4A0-D5A0-4D41-B56C-F98F8D605A79}"/>
                </a:ext>
              </a:extLst>
            </p:cNvPr>
            <p:cNvGrpSpPr/>
            <p:nvPr/>
          </p:nvGrpSpPr>
          <p:grpSpPr>
            <a:xfrm rot="16200000">
              <a:off x="4168243" y="3919260"/>
              <a:ext cx="263561" cy="290602"/>
              <a:chOff x="3548743" y="2623631"/>
              <a:chExt cx="263561" cy="290602"/>
            </a:xfrm>
          </p:grpSpPr>
          <p:cxnSp>
            <p:nvCxnSpPr>
              <p:cNvPr id="123" name="Straight Connector 122">
                <a:extLst>
                  <a:ext uri="{FF2B5EF4-FFF2-40B4-BE49-F238E27FC236}">
                    <a16:creationId xmlns:a16="http://schemas.microsoft.com/office/drawing/2014/main" id="{0840DCFF-B140-4BB7-8185-7CE0A74939E5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4" name="Straight Connector 123">
                <a:extLst>
                  <a:ext uri="{FF2B5EF4-FFF2-40B4-BE49-F238E27FC236}">
                    <a16:creationId xmlns:a16="http://schemas.microsoft.com/office/drawing/2014/main" id="{4B08FBD4-B753-435C-9865-B2072C847223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19" name="Group 118">
              <a:extLst>
                <a:ext uri="{FF2B5EF4-FFF2-40B4-BE49-F238E27FC236}">
                  <a16:creationId xmlns:a16="http://schemas.microsoft.com/office/drawing/2014/main" id="{FD680264-579F-4AFA-8D27-F4D97F63BDD2}"/>
                </a:ext>
              </a:extLst>
            </p:cNvPr>
            <p:cNvGrpSpPr/>
            <p:nvPr/>
          </p:nvGrpSpPr>
          <p:grpSpPr>
            <a:xfrm rot="16200000">
              <a:off x="4168243" y="3655828"/>
              <a:ext cx="263561" cy="290602"/>
              <a:chOff x="3548743" y="2623631"/>
              <a:chExt cx="263561" cy="290602"/>
            </a:xfrm>
          </p:grpSpPr>
          <p:cxnSp>
            <p:nvCxnSpPr>
              <p:cNvPr id="121" name="Straight Connector 120">
                <a:extLst>
                  <a:ext uri="{FF2B5EF4-FFF2-40B4-BE49-F238E27FC236}">
                    <a16:creationId xmlns:a16="http://schemas.microsoft.com/office/drawing/2014/main" id="{EA091034-A84F-4BAE-ABA8-DE1D033960B2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2" name="Straight Connector 121">
                <a:extLst>
                  <a:ext uri="{FF2B5EF4-FFF2-40B4-BE49-F238E27FC236}">
                    <a16:creationId xmlns:a16="http://schemas.microsoft.com/office/drawing/2014/main" id="{18CC830C-9927-4CCD-A509-0D7DC6861400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20" name="Straight Connector 119">
              <a:extLst>
                <a:ext uri="{FF2B5EF4-FFF2-40B4-BE49-F238E27FC236}">
                  <a16:creationId xmlns:a16="http://schemas.microsoft.com/office/drawing/2014/main" id="{A68A7AFD-32CA-4FB3-99F5-ABF4BFDD2530}"/>
                </a:ext>
              </a:extLst>
            </p:cNvPr>
            <p:cNvCxnSpPr>
              <a:cxnSpLocks/>
            </p:cNvCxnSpPr>
            <p:nvPr/>
          </p:nvCxnSpPr>
          <p:spPr>
            <a:xfrm rot="16200000" flipV="1">
              <a:off x="4335006" y="3561273"/>
              <a:ext cx="67243" cy="14942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28" name="Straight Connector 127">
            <a:extLst>
              <a:ext uri="{FF2B5EF4-FFF2-40B4-BE49-F238E27FC236}">
                <a16:creationId xmlns:a16="http://schemas.microsoft.com/office/drawing/2014/main" id="{7A968A10-339E-4412-A313-E8AACADC8AF3}"/>
              </a:ext>
            </a:extLst>
          </p:cNvPr>
          <p:cNvCxnSpPr>
            <a:cxnSpLocks/>
          </p:cNvCxnSpPr>
          <p:nvPr/>
        </p:nvCxnSpPr>
        <p:spPr>
          <a:xfrm>
            <a:off x="5699657" y="2733322"/>
            <a:ext cx="0" cy="16459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3" name="Straight Connector 132">
            <a:extLst>
              <a:ext uri="{FF2B5EF4-FFF2-40B4-BE49-F238E27FC236}">
                <a16:creationId xmlns:a16="http://schemas.microsoft.com/office/drawing/2014/main" id="{28521335-D02D-47DA-B556-6271C161BBD4}"/>
              </a:ext>
            </a:extLst>
          </p:cNvPr>
          <p:cNvCxnSpPr/>
          <p:nvPr/>
        </p:nvCxnSpPr>
        <p:spPr>
          <a:xfrm flipV="1">
            <a:off x="5722773" y="3666222"/>
            <a:ext cx="93034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39" name="Rectangle 138">
                <a:extLst>
                  <a:ext uri="{FF2B5EF4-FFF2-40B4-BE49-F238E27FC236}">
                    <a16:creationId xmlns:a16="http://schemas.microsoft.com/office/drawing/2014/main" id="{EC8679BA-8C7C-4D2A-BA44-289C78D97E30}"/>
                  </a:ext>
                </a:extLst>
              </p:cNvPr>
              <p:cNvSpPr/>
              <p:nvPr/>
            </p:nvSpPr>
            <p:spPr>
              <a:xfrm>
                <a:off x="2536256" y="4482123"/>
                <a:ext cx="53194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𝑖𝑛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39" name="Rectangle 138">
                <a:extLst>
                  <a:ext uri="{FF2B5EF4-FFF2-40B4-BE49-F238E27FC236}">
                    <a16:creationId xmlns:a16="http://schemas.microsoft.com/office/drawing/2014/main" id="{EC8679BA-8C7C-4D2A-BA44-289C78D97E30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36256" y="4482123"/>
                <a:ext cx="531940" cy="369332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0" name="Rectangle 139">
                <a:extLst>
                  <a:ext uri="{FF2B5EF4-FFF2-40B4-BE49-F238E27FC236}">
                    <a16:creationId xmlns:a16="http://schemas.microsoft.com/office/drawing/2014/main" id="{F8A2A834-263B-4F69-B29A-EEA5005D9245}"/>
                  </a:ext>
                </a:extLst>
              </p:cNvPr>
              <p:cNvSpPr/>
              <p:nvPr/>
            </p:nvSpPr>
            <p:spPr>
              <a:xfrm>
                <a:off x="6599266" y="3409834"/>
                <a:ext cx="647357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𝑜𝑢𝑡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40" name="Rectangle 139">
                <a:extLst>
                  <a:ext uri="{FF2B5EF4-FFF2-40B4-BE49-F238E27FC236}">
                    <a16:creationId xmlns:a16="http://schemas.microsoft.com/office/drawing/2014/main" id="{F8A2A834-263B-4F69-B29A-EEA5005D9245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99266" y="3409834"/>
                <a:ext cx="647357" cy="369332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2" name="Rectangle 141">
                <a:extLst>
                  <a:ext uri="{FF2B5EF4-FFF2-40B4-BE49-F238E27FC236}">
                    <a16:creationId xmlns:a16="http://schemas.microsoft.com/office/drawing/2014/main" id="{B669BC25-7512-44AC-8DDD-13207FB5B690}"/>
                  </a:ext>
                </a:extLst>
              </p:cNvPr>
              <p:cNvSpPr/>
              <p:nvPr/>
            </p:nvSpPr>
            <p:spPr>
              <a:xfrm>
                <a:off x="3439209" y="3060860"/>
                <a:ext cx="829073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12 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𝑘</m:t>
                      </m:r>
                      <m:r>
                        <m:rPr>
                          <m:sty m:val="p"/>
                        </m:rPr>
                        <a:rPr lang="el-GR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Ω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42" name="Rectangle 141">
                <a:extLst>
                  <a:ext uri="{FF2B5EF4-FFF2-40B4-BE49-F238E27FC236}">
                    <a16:creationId xmlns:a16="http://schemas.microsoft.com/office/drawing/2014/main" id="{B669BC25-7512-44AC-8DDD-13207FB5B690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39209" y="3060860"/>
                <a:ext cx="829073" cy="369332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3" name="Rectangle 142">
                <a:extLst>
                  <a:ext uri="{FF2B5EF4-FFF2-40B4-BE49-F238E27FC236}">
                    <a16:creationId xmlns:a16="http://schemas.microsoft.com/office/drawing/2014/main" id="{88F09F6F-4669-4B7C-9FBC-6F15C44FBB68}"/>
                  </a:ext>
                </a:extLst>
              </p:cNvPr>
              <p:cNvSpPr/>
              <p:nvPr/>
            </p:nvSpPr>
            <p:spPr>
              <a:xfrm>
                <a:off x="1546635" y="3532193"/>
                <a:ext cx="41069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latin typeface="Cambria Math" panose="02040503050406030204" pitchFamily="18" charset="0"/>
                        </a:rPr>
                        <m:t>+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43" name="Rectangle 142">
                <a:extLst>
                  <a:ext uri="{FF2B5EF4-FFF2-40B4-BE49-F238E27FC236}">
                    <a16:creationId xmlns:a16="http://schemas.microsoft.com/office/drawing/2014/main" id="{88F09F6F-4669-4B7C-9FBC-6F15C44FBB68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46635" y="3532193"/>
                <a:ext cx="410690" cy="369332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4" name="Rectangle 143">
                <a:extLst>
                  <a:ext uri="{FF2B5EF4-FFF2-40B4-BE49-F238E27FC236}">
                    <a16:creationId xmlns:a16="http://schemas.microsoft.com/office/drawing/2014/main" id="{2F34035C-63FF-4610-9654-DE84DD52E2D1}"/>
                  </a:ext>
                </a:extLst>
              </p:cNvPr>
              <p:cNvSpPr/>
              <p:nvPr/>
            </p:nvSpPr>
            <p:spPr>
              <a:xfrm>
                <a:off x="5838742" y="3014620"/>
                <a:ext cx="700833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>
                          <a:latin typeface="Cambria Math" panose="02040503050406030204" pitchFamily="18" charset="0"/>
                        </a:rPr>
                        <m:t>2 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𝑘</m:t>
                      </m:r>
                      <m:r>
                        <m:rPr>
                          <m:sty m:val="p"/>
                        </m:rPr>
                        <a:rPr lang="el-GR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Ω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44" name="Rectangle 143">
                <a:extLst>
                  <a:ext uri="{FF2B5EF4-FFF2-40B4-BE49-F238E27FC236}">
                    <a16:creationId xmlns:a16="http://schemas.microsoft.com/office/drawing/2014/main" id="{2F34035C-63FF-4610-9654-DE84DD52E2D1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38742" y="3014620"/>
                <a:ext cx="700833" cy="369332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5" name="Rectangle 144">
                <a:extLst>
                  <a:ext uri="{FF2B5EF4-FFF2-40B4-BE49-F238E27FC236}">
                    <a16:creationId xmlns:a16="http://schemas.microsoft.com/office/drawing/2014/main" id="{DA883D58-111C-4598-A228-DF754EF2CC42}"/>
                  </a:ext>
                </a:extLst>
              </p:cNvPr>
              <p:cNvSpPr/>
              <p:nvPr/>
            </p:nvSpPr>
            <p:spPr>
              <a:xfrm>
                <a:off x="708069" y="3828722"/>
                <a:ext cx="1107098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𝐶𝐶</m:t>
                        </m:r>
                      </m:sub>
                    </m:sSub>
                  </m:oMath>
                </a14:m>
                <a:r>
                  <a:rPr lang="en-US" dirty="0"/>
                  <a:t>= 10 V</a:t>
                </a:r>
              </a:p>
            </p:txBody>
          </p:sp>
        </mc:Choice>
        <mc:Fallback xmlns="">
          <p:sp>
            <p:nvSpPr>
              <p:cNvPr id="145" name="Rectangle 144">
                <a:extLst>
                  <a:ext uri="{FF2B5EF4-FFF2-40B4-BE49-F238E27FC236}">
                    <a16:creationId xmlns:a16="http://schemas.microsoft.com/office/drawing/2014/main" id="{DA883D58-111C-4598-A228-DF754EF2CC42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8069" y="3828722"/>
                <a:ext cx="1107098" cy="369332"/>
              </a:xfrm>
              <a:prstGeom prst="rect">
                <a:avLst/>
              </a:prstGeom>
              <a:blipFill>
                <a:blip r:embed="rId7"/>
                <a:stretch>
                  <a:fillRect t="-8197" r="-4396" b="-2459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47" name="Straight Connector 146">
            <a:extLst>
              <a:ext uri="{FF2B5EF4-FFF2-40B4-BE49-F238E27FC236}">
                <a16:creationId xmlns:a16="http://schemas.microsoft.com/office/drawing/2014/main" id="{517D5D16-7DB6-4762-9AEB-33C664B67E94}"/>
              </a:ext>
            </a:extLst>
          </p:cNvPr>
          <p:cNvCxnSpPr/>
          <p:nvPr/>
        </p:nvCxnSpPr>
        <p:spPr>
          <a:xfrm>
            <a:off x="4967306" y="5540156"/>
            <a:ext cx="0" cy="27276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" name="Group 3">
            <a:extLst>
              <a:ext uri="{FF2B5EF4-FFF2-40B4-BE49-F238E27FC236}">
                <a16:creationId xmlns:a16="http://schemas.microsoft.com/office/drawing/2014/main" id="{92411F75-780B-4FF4-8F5B-D1057DF7009D}"/>
              </a:ext>
            </a:extLst>
          </p:cNvPr>
          <p:cNvGrpSpPr/>
          <p:nvPr/>
        </p:nvGrpSpPr>
        <p:grpSpPr>
          <a:xfrm rot="5400000" flipH="1">
            <a:off x="4274541" y="3252907"/>
            <a:ext cx="1145196" cy="1742595"/>
            <a:chOff x="8980594" y="3428997"/>
            <a:chExt cx="1145196" cy="1742595"/>
          </a:xfrm>
        </p:grpSpPr>
        <p:cxnSp>
          <p:nvCxnSpPr>
            <p:cNvPr id="5" name="Straight Connector 4">
              <a:extLst>
                <a:ext uri="{FF2B5EF4-FFF2-40B4-BE49-F238E27FC236}">
                  <a16:creationId xmlns:a16="http://schemas.microsoft.com/office/drawing/2014/main" id="{89B70155-E860-4D0C-877F-12C7C1D62DC8}"/>
                </a:ext>
              </a:extLst>
            </p:cNvPr>
            <p:cNvCxnSpPr>
              <a:cxnSpLocks/>
            </p:cNvCxnSpPr>
            <p:nvPr/>
          </p:nvCxnSpPr>
          <p:spPr>
            <a:xfrm rot="5400000" flipH="1" flipV="1">
              <a:off x="9110261" y="3299332"/>
              <a:ext cx="2392" cy="26172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Straight Connector 5">
              <a:extLst>
                <a:ext uri="{FF2B5EF4-FFF2-40B4-BE49-F238E27FC236}">
                  <a16:creationId xmlns:a16="http://schemas.microsoft.com/office/drawing/2014/main" id="{B5E8588B-25D4-42C2-A371-FFD474860EC3}"/>
                </a:ext>
              </a:extLst>
            </p:cNvPr>
            <p:cNvCxnSpPr>
              <a:cxnSpLocks/>
            </p:cNvCxnSpPr>
            <p:nvPr/>
          </p:nvCxnSpPr>
          <p:spPr>
            <a:xfrm rot="5400000" flipV="1">
              <a:off x="10019823" y="3323032"/>
              <a:ext cx="1" cy="21193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80878921-5277-4FC5-8234-DB0B6F526346}"/>
                </a:ext>
              </a:extLst>
            </p:cNvPr>
            <p:cNvCxnSpPr/>
            <p:nvPr/>
          </p:nvCxnSpPr>
          <p:spPr>
            <a:xfrm>
              <a:off x="9294428" y="3857639"/>
              <a:ext cx="609600" cy="0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Arrow Connector 7">
              <a:extLst>
                <a:ext uri="{FF2B5EF4-FFF2-40B4-BE49-F238E27FC236}">
                  <a16:creationId xmlns:a16="http://schemas.microsoft.com/office/drawing/2014/main" id="{F5755409-D6F5-4821-A344-CFA0D2A381AA}"/>
                </a:ext>
              </a:extLst>
            </p:cNvPr>
            <p:cNvCxnSpPr/>
            <p:nvPr/>
          </p:nvCxnSpPr>
          <p:spPr>
            <a:xfrm>
              <a:off x="9242323" y="3429000"/>
              <a:ext cx="206477" cy="436013"/>
            </a:xfrm>
            <a:prstGeom prst="straightConnector1">
              <a:avLst/>
            </a:prstGeom>
            <a:ln>
              <a:headEnd type="triangl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E25465C7-BDF3-4ECB-8841-6C099691FF10}"/>
                </a:ext>
              </a:extLst>
            </p:cNvPr>
            <p:cNvCxnSpPr/>
            <p:nvPr/>
          </p:nvCxnSpPr>
          <p:spPr>
            <a:xfrm flipV="1">
              <a:off x="9743768" y="3428999"/>
              <a:ext cx="170092" cy="43601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5C216F7A-E136-4D2A-BB07-2786DD4417DF}"/>
                </a:ext>
              </a:extLst>
            </p:cNvPr>
            <p:cNvCxnSpPr>
              <a:cxnSpLocks/>
            </p:cNvCxnSpPr>
            <p:nvPr/>
          </p:nvCxnSpPr>
          <p:spPr>
            <a:xfrm rot="5400000" flipH="1">
              <a:off x="8938193" y="4510557"/>
              <a:ext cx="1313953" cy="811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EDDA74E1-F3E0-4FEC-B607-EE23F83A0F74}"/>
              </a:ext>
            </a:extLst>
          </p:cNvPr>
          <p:cNvCxnSpPr>
            <a:cxnSpLocks/>
          </p:cNvCxnSpPr>
          <p:nvPr/>
        </p:nvCxnSpPr>
        <p:spPr>
          <a:xfrm flipV="1">
            <a:off x="1980134" y="5537409"/>
            <a:ext cx="3728280" cy="274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7706AD0C-D5E1-4F17-8210-0228DEBDCAA2}"/>
              </a:ext>
            </a:extLst>
          </p:cNvPr>
          <p:cNvCxnSpPr>
            <a:cxnSpLocks/>
          </p:cNvCxnSpPr>
          <p:nvPr/>
        </p:nvCxnSpPr>
        <p:spPr>
          <a:xfrm>
            <a:off x="1984144" y="2732182"/>
            <a:ext cx="3731899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1" name="Group 10">
            <a:extLst>
              <a:ext uri="{FF2B5EF4-FFF2-40B4-BE49-F238E27FC236}">
                <a16:creationId xmlns:a16="http://schemas.microsoft.com/office/drawing/2014/main" id="{591D26DE-FBDC-4F02-AA51-800B409CE14F}"/>
              </a:ext>
            </a:extLst>
          </p:cNvPr>
          <p:cNvGrpSpPr/>
          <p:nvPr/>
        </p:nvGrpSpPr>
        <p:grpSpPr>
          <a:xfrm rot="16200000">
            <a:off x="4035106" y="3186623"/>
            <a:ext cx="660991" cy="298206"/>
            <a:chOff x="9391502" y="3838294"/>
            <a:chExt cx="660991" cy="298206"/>
          </a:xfrm>
        </p:grpSpPr>
        <p:grpSp>
          <p:nvGrpSpPr>
            <p:cNvPr id="92" name="Group 91">
              <a:extLst>
                <a:ext uri="{FF2B5EF4-FFF2-40B4-BE49-F238E27FC236}">
                  <a16:creationId xmlns:a16="http://schemas.microsoft.com/office/drawing/2014/main" id="{34E42310-758D-4EBC-BD1B-DF7830649B1E}"/>
                </a:ext>
              </a:extLst>
            </p:cNvPr>
            <p:cNvGrpSpPr/>
            <p:nvPr/>
          </p:nvGrpSpPr>
          <p:grpSpPr>
            <a:xfrm rot="10800000">
              <a:off x="9883480" y="3845406"/>
              <a:ext cx="169013" cy="291094"/>
              <a:chOff x="3608294" y="2623632"/>
              <a:chExt cx="204010" cy="290601"/>
            </a:xfrm>
          </p:grpSpPr>
          <p:cxnSp>
            <p:nvCxnSpPr>
              <p:cNvPr id="100" name="Straight Connector 99">
                <a:extLst>
                  <a:ext uri="{FF2B5EF4-FFF2-40B4-BE49-F238E27FC236}">
                    <a16:creationId xmlns:a16="http://schemas.microsoft.com/office/drawing/2014/main" id="{5809B9AA-93A0-45F8-81A4-E77FD0D2FEFA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608294" y="2623632"/>
                <a:ext cx="72358" cy="173356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1" name="Straight Connector 100">
                <a:extLst>
                  <a:ext uri="{FF2B5EF4-FFF2-40B4-BE49-F238E27FC236}">
                    <a16:creationId xmlns:a16="http://schemas.microsoft.com/office/drawing/2014/main" id="{D9B0F568-28A4-40D5-A98B-CE150252BBBD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93" name="Group 92">
              <a:extLst>
                <a:ext uri="{FF2B5EF4-FFF2-40B4-BE49-F238E27FC236}">
                  <a16:creationId xmlns:a16="http://schemas.microsoft.com/office/drawing/2014/main" id="{A8B43EF7-FA1F-445B-9540-C417479D92D3}"/>
                </a:ext>
              </a:extLst>
            </p:cNvPr>
            <p:cNvGrpSpPr/>
            <p:nvPr/>
          </p:nvGrpSpPr>
          <p:grpSpPr>
            <a:xfrm rot="10800000">
              <a:off x="9665237" y="3838294"/>
              <a:ext cx="218348" cy="291095"/>
              <a:chOff x="3548743" y="2623631"/>
              <a:chExt cx="263561" cy="290602"/>
            </a:xfrm>
          </p:grpSpPr>
          <p:cxnSp>
            <p:nvCxnSpPr>
              <p:cNvPr id="98" name="Straight Connector 97">
                <a:extLst>
                  <a:ext uri="{FF2B5EF4-FFF2-40B4-BE49-F238E27FC236}">
                    <a16:creationId xmlns:a16="http://schemas.microsoft.com/office/drawing/2014/main" id="{D28F018B-7EC4-4E46-9BF7-E51507E1EF38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9" name="Straight Connector 98">
                <a:extLst>
                  <a:ext uri="{FF2B5EF4-FFF2-40B4-BE49-F238E27FC236}">
                    <a16:creationId xmlns:a16="http://schemas.microsoft.com/office/drawing/2014/main" id="{D00D4C5C-D61E-4AD5-B08D-5441B74F02AA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94" name="Group 93">
              <a:extLst>
                <a:ext uri="{FF2B5EF4-FFF2-40B4-BE49-F238E27FC236}">
                  <a16:creationId xmlns:a16="http://schemas.microsoft.com/office/drawing/2014/main" id="{80DC4F4A-CE1F-4940-B74A-4D1DE5F0D277}"/>
                </a:ext>
              </a:extLst>
            </p:cNvPr>
            <p:cNvGrpSpPr/>
            <p:nvPr/>
          </p:nvGrpSpPr>
          <p:grpSpPr>
            <a:xfrm rot="10800000">
              <a:off x="9446996" y="3838294"/>
              <a:ext cx="218348" cy="291095"/>
              <a:chOff x="3548743" y="2623631"/>
              <a:chExt cx="263561" cy="290602"/>
            </a:xfrm>
          </p:grpSpPr>
          <p:cxnSp>
            <p:nvCxnSpPr>
              <p:cNvPr id="96" name="Straight Connector 95">
                <a:extLst>
                  <a:ext uri="{FF2B5EF4-FFF2-40B4-BE49-F238E27FC236}">
                    <a16:creationId xmlns:a16="http://schemas.microsoft.com/office/drawing/2014/main" id="{E43850A4-8551-496A-AAF7-83B3E9579244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7" name="Straight Connector 96">
                <a:extLst>
                  <a:ext uri="{FF2B5EF4-FFF2-40B4-BE49-F238E27FC236}">
                    <a16:creationId xmlns:a16="http://schemas.microsoft.com/office/drawing/2014/main" id="{31C668B5-1525-4E19-BC2B-14C0BB1EF18B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95" name="Straight Connector 94">
              <a:extLst>
                <a:ext uri="{FF2B5EF4-FFF2-40B4-BE49-F238E27FC236}">
                  <a16:creationId xmlns:a16="http://schemas.microsoft.com/office/drawing/2014/main" id="{BAAB1196-CE07-4004-BA97-2AC1EBDE37CC}"/>
                </a:ext>
              </a:extLst>
            </p:cNvPr>
            <p:cNvCxnSpPr>
              <a:cxnSpLocks/>
            </p:cNvCxnSpPr>
            <p:nvPr/>
          </p:nvCxnSpPr>
          <p:spPr>
            <a:xfrm rot="10800000" flipV="1">
              <a:off x="9391502" y="3840281"/>
              <a:ext cx="55708" cy="14967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72" name="Straight Connector 71">
            <a:extLst>
              <a:ext uri="{FF2B5EF4-FFF2-40B4-BE49-F238E27FC236}">
                <a16:creationId xmlns:a16="http://schemas.microsoft.com/office/drawing/2014/main" id="{C4D40C0F-805D-4811-B82B-7A971BCAC676}"/>
              </a:ext>
            </a:extLst>
          </p:cNvPr>
          <p:cNvCxnSpPr>
            <a:cxnSpLocks/>
          </p:cNvCxnSpPr>
          <p:nvPr/>
        </p:nvCxnSpPr>
        <p:spPr>
          <a:xfrm>
            <a:off x="2001986" y="2729537"/>
            <a:ext cx="0" cy="116593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3" name="Straight Connector 152">
            <a:extLst>
              <a:ext uri="{FF2B5EF4-FFF2-40B4-BE49-F238E27FC236}">
                <a16:creationId xmlns:a16="http://schemas.microsoft.com/office/drawing/2014/main" id="{CFD7C63E-6ADD-4026-A1F9-B0E6D0F07E46}"/>
              </a:ext>
            </a:extLst>
          </p:cNvPr>
          <p:cNvCxnSpPr>
            <a:cxnSpLocks/>
          </p:cNvCxnSpPr>
          <p:nvPr/>
        </p:nvCxnSpPr>
        <p:spPr>
          <a:xfrm flipV="1">
            <a:off x="3214986" y="4074063"/>
            <a:ext cx="638454" cy="294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63" name="Group 162">
            <a:extLst>
              <a:ext uri="{FF2B5EF4-FFF2-40B4-BE49-F238E27FC236}">
                <a16:creationId xmlns:a16="http://schemas.microsoft.com/office/drawing/2014/main" id="{C35AC96F-8ACB-4242-971B-33F2B4BB7FA8}"/>
              </a:ext>
            </a:extLst>
          </p:cNvPr>
          <p:cNvGrpSpPr/>
          <p:nvPr/>
        </p:nvGrpSpPr>
        <p:grpSpPr>
          <a:xfrm>
            <a:off x="1815168" y="3897263"/>
            <a:ext cx="373658" cy="217606"/>
            <a:chOff x="1360627" y="3631962"/>
            <a:chExt cx="373658" cy="217606"/>
          </a:xfrm>
        </p:grpSpPr>
        <p:grpSp>
          <p:nvGrpSpPr>
            <p:cNvPr id="159" name="Group 158">
              <a:extLst>
                <a:ext uri="{FF2B5EF4-FFF2-40B4-BE49-F238E27FC236}">
                  <a16:creationId xmlns:a16="http://schemas.microsoft.com/office/drawing/2014/main" id="{5205B488-B5D6-4174-A23C-E235D808BFC1}"/>
                </a:ext>
              </a:extLst>
            </p:cNvPr>
            <p:cNvGrpSpPr/>
            <p:nvPr/>
          </p:nvGrpSpPr>
          <p:grpSpPr>
            <a:xfrm>
              <a:off x="1360627" y="3631962"/>
              <a:ext cx="365760" cy="71935"/>
              <a:chOff x="1360627" y="3631962"/>
              <a:chExt cx="365760" cy="71935"/>
            </a:xfrm>
          </p:grpSpPr>
          <p:cxnSp>
            <p:nvCxnSpPr>
              <p:cNvPr id="157" name="Straight Connector 156">
                <a:extLst>
                  <a:ext uri="{FF2B5EF4-FFF2-40B4-BE49-F238E27FC236}">
                    <a16:creationId xmlns:a16="http://schemas.microsoft.com/office/drawing/2014/main" id="{0F026405-EC34-4123-9EFE-43FBC7D4AD6F}"/>
                  </a:ext>
                </a:extLst>
              </p:cNvPr>
              <p:cNvCxnSpPr/>
              <p:nvPr/>
            </p:nvCxnSpPr>
            <p:spPr>
              <a:xfrm>
                <a:off x="1360627" y="3631962"/>
                <a:ext cx="36576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8" name="Straight Connector 157">
                <a:extLst>
                  <a:ext uri="{FF2B5EF4-FFF2-40B4-BE49-F238E27FC236}">
                    <a16:creationId xmlns:a16="http://schemas.microsoft.com/office/drawing/2014/main" id="{6E1C9834-C081-4B70-9F52-F85302B67A5D}"/>
                  </a:ext>
                </a:extLst>
              </p:cNvPr>
              <p:cNvCxnSpPr/>
              <p:nvPr/>
            </p:nvCxnSpPr>
            <p:spPr>
              <a:xfrm>
                <a:off x="1425247" y="3703897"/>
                <a:ext cx="22860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60" name="Group 159">
              <a:extLst>
                <a:ext uri="{FF2B5EF4-FFF2-40B4-BE49-F238E27FC236}">
                  <a16:creationId xmlns:a16="http://schemas.microsoft.com/office/drawing/2014/main" id="{CA8D76F7-A340-446A-9408-5FA8FD1E9D1A}"/>
                </a:ext>
              </a:extLst>
            </p:cNvPr>
            <p:cNvGrpSpPr/>
            <p:nvPr/>
          </p:nvGrpSpPr>
          <p:grpSpPr>
            <a:xfrm>
              <a:off x="1368525" y="3777633"/>
              <a:ext cx="365760" cy="71935"/>
              <a:chOff x="1360627" y="3631962"/>
              <a:chExt cx="365760" cy="71935"/>
            </a:xfrm>
          </p:grpSpPr>
          <p:cxnSp>
            <p:nvCxnSpPr>
              <p:cNvPr id="161" name="Straight Connector 160">
                <a:extLst>
                  <a:ext uri="{FF2B5EF4-FFF2-40B4-BE49-F238E27FC236}">
                    <a16:creationId xmlns:a16="http://schemas.microsoft.com/office/drawing/2014/main" id="{E844EFFE-542F-4327-B68F-20BA2195C3F3}"/>
                  </a:ext>
                </a:extLst>
              </p:cNvPr>
              <p:cNvCxnSpPr/>
              <p:nvPr/>
            </p:nvCxnSpPr>
            <p:spPr>
              <a:xfrm>
                <a:off x="1360627" y="3631962"/>
                <a:ext cx="36576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2" name="Straight Connector 161">
                <a:extLst>
                  <a:ext uri="{FF2B5EF4-FFF2-40B4-BE49-F238E27FC236}">
                    <a16:creationId xmlns:a16="http://schemas.microsoft.com/office/drawing/2014/main" id="{ECB3E447-F5BD-4F13-9C10-9C4F7EF2B2BA}"/>
                  </a:ext>
                </a:extLst>
              </p:cNvPr>
              <p:cNvCxnSpPr/>
              <p:nvPr/>
            </p:nvCxnSpPr>
            <p:spPr>
              <a:xfrm>
                <a:off x="1425247" y="3703897"/>
                <a:ext cx="22860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cxnSp>
        <p:nvCxnSpPr>
          <p:cNvPr id="165" name="Straight Connector 164">
            <a:extLst>
              <a:ext uri="{FF2B5EF4-FFF2-40B4-BE49-F238E27FC236}">
                <a16:creationId xmlns:a16="http://schemas.microsoft.com/office/drawing/2014/main" id="{5A750D59-8F31-4944-BD75-D28A2724737B}"/>
              </a:ext>
            </a:extLst>
          </p:cNvPr>
          <p:cNvCxnSpPr>
            <a:cxnSpLocks/>
          </p:cNvCxnSpPr>
          <p:nvPr/>
        </p:nvCxnSpPr>
        <p:spPr>
          <a:xfrm flipH="1">
            <a:off x="1994088" y="4114862"/>
            <a:ext cx="7898" cy="142254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76" name="Group 175">
            <a:extLst>
              <a:ext uri="{FF2B5EF4-FFF2-40B4-BE49-F238E27FC236}">
                <a16:creationId xmlns:a16="http://schemas.microsoft.com/office/drawing/2014/main" id="{B60B7F4F-EBF8-45A1-BC71-E0D2663CBE03}"/>
              </a:ext>
            </a:extLst>
          </p:cNvPr>
          <p:cNvGrpSpPr/>
          <p:nvPr/>
        </p:nvGrpSpPr>
        <p:grpSpPr>
          <a:xfrm>
            <a:off x="4788920" y="5812925"/>
            <a:ext cx="365760" cy="128268"/>
            <a:chOff x="1360627" y="3631962"/>
            <a:chExt cx="365760" cy="128268"/>
          </a:xfrm>
        </p:grpSpPr>
        <p:grpSp>
          <p:nvGrpSpPr>
            <p:cNvPr id="177" name="Group 176">
              <a:extLst>
                <a:ext uri="{FF2B5EF4-FFF2-40B4-BE49-F238E27FC236}">
                  <a16:creationId xmlns:a16="http://schemas.microsoft.com/office/drawing/2014/main" id="{0B57E73C-B863-4BA1-8FAE-C0E61645FDA4}"/>
                </a:ext>
              </a:extLst>
            </p:cNvPr>
            <p:cNvGrpSpPr/>
            <p:nvPr/>
          </p:nvGrpSpPr>
          <p:grpSpPr>
            <a:xfrm>
              <a:off x="1360627" y="3631962"/>
              <a:ext cx="365760" cy="71935"/>
              <a:chOff x="1360627" y="3631962"/>
              <a:chExt cx="365760" cy="71935"/>
            </a:xfrm>
          </p:grpSpPr>
          <p:cxnSp>
            <p:nvCxnSpPr>
              <p:cNvPr id="181" name="Straight Connector 180">
                <a:extLst>
                  <a:ext uri="{FF2B5EF4-FFF2-40B4-BE49-F238E27FC236}">
                    <a16:creationId xmlns:a16="http://schemas.microsoft.com/office/drawing/2014/main" id="{FD69425D-A377-4993-82D5-77F1B8DEBC26}"/>
                  </a:ext>
                </a:extLst>
              </p:cNvPr>
              <p:cNvCxnSpPr/>
              <p:nvPr/>
            </p:nvCxnSpPr>
            <p:spPr>
              <a:xfrm>
                <a:off x="1360627" y="3631962"/>
                <a:ext cx="36576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2" name="Straight Connector 181">
                <a:extLst>
                  <a:ext uri="{FF2B5EF4-FFF2-40B4-BE49-F238E27FC236}">
                    <a16:creationId xmlns:a16="http://schemas.microsoft.com/office/drawing/2014/main" id="{72B07FDF-C993-4987-A434-02E81A910B2C}"/>
                  </a:ext>
                </a:extLst>
              </p:cNvPr>
              <p:cNvCxnSpPr/>
              <p:nvPr/>
            </p:nvCxnSpPr>
            <p:spPr>
              <a:xfrm>
                <a:off x="1425247" y="3703897"/>
                <a:ext cx="22860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79" name="Straight Connector 178">
              <a:extLst>
                <a:ext uri="{FF2B5EF4-FFF2-40B4-BE49-F238E27FC236}">
                  <a16:creationId xmlns:a16="http://schemas.microsoft.com/office/drawing/2014/main" id="{055EC15E-D382-4CB1-A6A0-972251381CD6}"/>
                </a:ext>
              </a:extLst>
            </p:cNvPr>
            <p:cNvCxnSpPr/>
            <p:nvPr/>
          </p:nvCxnSpPr>
          <p:spPr>
            <a:xfrm>
              <a:off x="1478661" y="3760230"/>
              <a:ext cx="13716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84" name="Rectangle 183">
                <a:extLst>
                  <a:ext uri="{FF2B5EF4-FFF2-40B4-BE49-F238E27FC236}">
                    <a16:creationId xmlns:a16="http://schemas.microsoft.com/office/drawing/2014/main" id="{E4B90A1B-C77E-4C16-BAE7-74E8101B8944}"/>
                  </a:ext>
                </a:extLst>
              </p:cNvPr>
              <p:cNvSpPr/>
              <p:nvPr/>
            </p:nvSpPr>
            <p:spPr>
              <a:xfrm>
                <a:off x="1562691" y="4074063"/>
                <a:ext cx="41069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−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84" name="Rectangle 183">
                <a:extLst>
                  <a:ext uri="{FF2B5EF4-FFF2-40B4-BE49-F238E27FC236}">
                    <a16:creationId xmlns:a16="http://schemas.microsoft.com/office/drawing/2014/main" id="{E4B90A1B-C77E-4C16-BAE7-74E8101B8944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62691" y="4074063"/>
                <a:ext cx="410690" cy="369332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86" name="Oval 185">
            <a:extLst>
              <a:ext uri="{FF2B5EF4-FFF2-40B4-BE49-F238E27FC236}">
                <a16:creationId xmlns:a16="http://schemas.microsoft.com/office/drawing/2014/main" id="{CDC59343-9C03-440C-9C57-08CEEDADFEAD}"/>
              </a:ext>
            </a:extLst>
          </p:cNvPr>
          <p:cNvSpPr/>
          <p:nvPr/>
        </p:nvSpPr>
        <p:spPr>
          <a:xfrm>
            <a:off x="3049964" y="4553935"/>
            <a:ext cx="365760" cy="369331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87" name="Straight Connector 186">
            <a:extLst>
              <a:ext uri="{FF2B5EF4-FFF2-40B4-BE49-F238E27FC236}">
                <a16:creationId xmlns:a16="http://schemas.microsoft.com/office/drawing/2014/main" id="{89156AAF-E826-413E-88B2-0024315D5FDA}"/>
              </a:ext>
            </a:extLst>
          </p:cNvPr>
          <p:cNvCxnSpPr>
            <a:cxnSpLocks/>
          </p:cNvCxnSpPr>
          <p:nvPr/>
        </p:nvCxnSpPr>
        <p:spPr>
          <a:xfrm>
            <a:off x="3244070" y="4916106"/>
            <a:ext cx="0" cy="62146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8" name="Straight Connector 187">
            <a:extLst>
              <a:ext uri="{FF2B5EF4-FFF2-40B4-BE49-F238E27FC236}">
                <a16:creationId xmlns:a16="http://schemas.microsoft.com/office/drawing/2014/main" id="{B5C00CB7-836B-4B9C-A8B7-073D1A5E8A68}"/>
              </a:ext>
            </a:extLst>
          </p:cNvPr>
          <p:cNvCxnSpPr>
            <a:cxnSpLocks/>
          </p:cNvCxnSpPr>
          <p:nvPr/>
        </p:nvCxnSpPr>
        <p:spPr>
          <a:xfrm>
            <a:off x="3228077" y="4074063"/>
            <a:ext cx="6832" cy="47987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91" name="Rectangle 190">
                <a:extLst>
                  <a:ext uri="{FF2B5EF4-FFF2-40B4-BE49-F238E27FC236}">
                    <a16:creationId xmlns:a16="http://schemas.microsoft.com/office/drawing/2014/main" id="{19EE5356-F6F0-491D-85ED-FCE76BF5D3A3}"/>
                  </a:ext>
                </a:extLst>
              </p:cNvPr>
              <p:cNvSpPr/>
              <p:nvPr/>
            </p:nvSpPr>
            <p:spPr>
              <a:xfrm>
                <a:off x="3022520" y="4495835"/>
                <a:ext cx="41069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latin typeface="Cambria Math" panose="02040503050406030204" pitchFamily="18" charset="0"/>
                        </a:rPr>
                        <m:t>+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91" name="Rectangle 190">
                <a:extLst>
                  <a:ext uri="{FF2B5EF4-FFF2-40B4-BE49-F238E27FC236}">
                    <a16:creationId xmlns:a16="http://schemas.microsoft.com/office/drawing/2014/main" id="{19EE5356-F6F0-491D-85ED-FCE76BF5D3A3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22520" y="4495835"/>
                <a:ext cx="410690" cy="369332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2" name="Rectangle 191">
                <a:extLst>
                  <a:ext uri="{FF2B5EF4-FFF2-40B4-BE49-F238E27FC236}">
                    <a16:creationId xmlns:a16="http://schemas.microsoft.com/office/drawing/2014/main" id="{0D1DA864-DAD3-4F68-8506-46676A66B4A8}"/>
                  </a:ext>
                </a:extLst>
              </p:cNvPr>
              <p:cNvSpPr/>
              <p:nvPr/>
            </p:nvSpPr>
            <p:spPr>
              <a:xfrm>
                <a:off x="3040986" y="4627567"/>
                <a:ext cx="41069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−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92" name="Rectangle 191">
                <a:extLst>
                  <a:ext uri="{FF2B5EF4-FFF2-40B4-BE49-F238E27FC236}">
                    <a16:creationId xmlns:a16="http://schemas.microsoft.com/office/drawing/2014/main" id="{0D1DA864-DAD3-4F68-8506-46676A66B4A8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40986" y="4627567"/>
                <a:ext cx="410690" cy="369332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81" name="Straight Connector 80">
            <a:extLst>
              <a:ext uri="{FF2B5EF4-FFF2-40B4-BE49-F238E27FC236}">
                <a16:creationId xmlns:a16="http://schemas.microsoft.com/office/drawing/2014/main" id="{F5FC3FA3-65BE-47A2-8246-6B73C4E81862}"/>
              </a:ext>
            </a:extLst>
          </p:cNvPr>
          <p:cNvCxnSpPr/>
          <p:nvPr/>
        </p:nvCxnSpPr>
        <p:spPr>
          <a:xfrm>
            <a:off x="4351534" y="2732182"/>
            <a:ext cx="0" cy="27276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Straight Connector 81">
            <a:extLst>
              <a:ext uri="{FF2B5EF4-FFF2-40B4-BE49-F238E27FC236}">
                <a16:creationId xmlns:a16="http://schemas.microsoft.com/office/drawing/2014/main" id="{9BC7E08E-0510-422C-83B2-9CB7E6A92A17}"/>
              </a:ext>
            </a:extLst>
          </p:cNvPr>
          <p:cNvCxnSpPr>
            <a:cxnSpLocks/>
          </p:cNvCxnSpPr>
          <p:nvPr/>
        </p:nvCxnSpPr>
        <p:spPr>
          <a:xfrm>
            <a:off x="4372019" y="3666222"/>
            <a:ext cx="0" cy="93279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4" name="Group 83">
            <a:extLst>
              <a:ext uri="{FF2B5EF4-FFF2-40B4-BE49-F238E27FC236}">
                <a16:creationId xmlns:a16="http://schemas.microsoft.com/office/drawing/2014/main" id="{FAB47D43-F71C-4B3B-A554-999EF85E7DBC}"/>
              </a:ext>
            </a:extLst>
          </p:cNvPr>
          <p:cNvGrpSpPr/>
          <p:nvPr/>
        </p:nvGrpSpPr>
        <p:grpSpPr>
          <a:xfrm rot="16200000">
            <a:off x="4068850" y="4775095"/>
            <a:ext cx="660991" cy="298206"/>
            <a:chOff x="9391502" y="3838294"/>
            <a:chExt cx="660991" cy="298206"/>
          </a:xfrm>
        </p:grpSpPr>
        <p:grpSp>
          <p:nvGrpSpPr>
            <p:cNvPr id="85" name="Group 84">
              <a:extLst>
                <a:ext uri="{FF2B5EF4-FFF2-40B4-BE49-F238E27FC236}">
                  <a16:creationId xmlns:a16="http://schemas.microsoft.com/office/drawing/2014/main" id="{BE369663-D720-44CB-A91C-204BC64E0C97}"/>
                </a:ext>
              </a:extLst>
            </p:cNvPr>
            <p:cNvGrpSpPr/>
            <p:nvPr/>
          </p:nvGrpSpPr>
          <p:grpSpPr>
            <a:xfrm rot="10800000">
              <a:off x="9883480" y="3845406"/>
              <a:ext cx="169013" cy="291094"/>
              <a:chOff x="3608294" y="2623632"/>
              <a:chExt cx="204010" cy="290601"/>
            </a:xfrm>
          </p:grpSpPr>
          <p:cxnSp>
            <p:nvCxnSpPr>
              <p:cNvPr id="104" name="Straight Connector 103">
                <a:extLst>
                  <a:ext uri="{FF2B5EF4-FFF2-40B4-BE49-F238E27FC236}">
                    <a16:creationId xmlns:a16="http://schemas.microsoft.com/office/drawing/2014/main" id="{BAF52A3D-0BD8-465C-9DAA-A6A4508047A4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608294" y="2623632"/>
                <a:ext cx="72358" cy="173356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5" name="Straight Connector 104">
                <a:extLst>
                  <a:ext uri="{FF2B5EF4-FFF2-40B4-BE49-F238E27FC236}">
                    <a16:creationId xmlns:a16="http://schemas.microsoft.com/office/drawing/2014/main" id="{B145628F-EE43-4195-BEEE-4ADAE74A9562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86" name="Group 85">
              <a:extLst>
                <a:ext uri="{FF2B5EF4-FFF2-40B4-BE49-F238E27FC236}">
                  <a16:creationId xmlns:a16="http://schemas.microsoft.com/office/drawing/2014/main" id="{210D645A-43A0-4987-BEFF-3E2E49A2976E}"/>
                </a:ext>
              </a:extLst>
            </p:cNvPr>
            <p:cNvGrpSpPr/>
            <p:nvPr/>
          </p:nvGrpSpPr>
          <p:grpSpPr>
            <a:xfrm rot="10800000">
              <a:off x="9665237" y="3838294"/>
              <a:ext cx="218348" cy="291095"/>
              <a:chOff x="3548743" y="2623631"/>
              <a:chExt cx="263561" cy="290602"/>
            </a:xfrm>
          </p:grpSpPr>
          <p:cxnSp>
            <p:nvCxnSpPr>
              <p:cNvPr id="102" name="Straight Connector 101">
                <a:extLst>
                  <a:ext uri="{FF2B5EF4-FFF2-40B4-BE49-F238E27FC236}">
                    <a16:creationId xmlns:a16="http://schemas.microsoft.com/office/drawing/2014/main" id="{CCBC4596-B8DB-4CA2-AF42-9C73456457D6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3" name="Straight Connector 102">
                <a:extLst>
                  <a:ext uri="{FF2B5EF4-FFF2-40B4-BE49-F238E27FC236}">
                    <a16:creationId xmlns:a16="http://schemas.microsoft.com/office/drawing/2014/main" id="{907D83DC-D3CD-4055-B00C-7C1E4312C9A2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87" name="Group 86">
              <a:extLst>
                <a:ext uri="{FF2B5EF4-FFF2-40B4-BE49-F238E27FC236}">
                  <a16:creationId xmlns:a16="http://schemas.microsoft.com/office/drawing/2014/main" id="{A39E523B-DF66-4EE2-B8F3-BDCC6E49E63D}"/>
                </a:ext>
              </a:extLst>
            </p:cNvPr>
            <p:cNvGrpSpPr/>
            <p:nvPr/>
          </p:nvGrpSpPr>
          <p:grpSpPr>
            <a:xfrm rot="10800000">
              <a:off x="9446996" y="3838294"/>
              <a:ext cx="218348" cy="291095"/>
              <a:chOff x="3548743" y="2623631"/>
              <a:chExt cx="263561" cy="290602"/>
            </a:xfrm>
          </p:grpSpPr>
          <p:cxnSp>
            <p:nvCxnSpPr>
              <p:cNvPr id="89" name="Straight Connector 88">
                <a:extLst>
                  <a:ext uri="{FF2B5EF4-FFF2-40B4-BE49-F238E27FC236}">
                    <a16:creationId xmlns:a16="http://schemas.microsoft.com/office/drawing/2014/main" id="{93C5DE2D-FDBF-4DD3-BB01-3D46240DA3FA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0" name="Straight Connector 89">
                <a:extLst>
                  <a:ext uri="{FF2B5EF4-FFF2-40B4-BE49-F238E27FC236}">
                    <a16:creationId xmlns:a16="http://schemas.microsoft.com/office/drawing/2014/main" id="{57BF886D-1B6F-4643-B25A-4B2D170258BC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88" name="Straight Connector 87">
              <a:extLst>
                <a:ext uri="{FF2B5EF4-FFF2-40B4-BE49-F238E27FC236}">
                  <a16:creationId xmlns:a16="http://schemas.microsoft.com/office/drawing/2014/main" id="{17ABBD83-FE7B-40F3-BF17-778E6FC74686}"/>
                </a:ext>
              </a:extLst>
            </p:cNvPr>
            <p:cNvCxnSpPr>
              <a:cxnSpLocks/>
            </p:cNvCxnSpPr>
            <p:nvPr/>
          </p:nvCxnSpPr>
          <p:spPr>
            <a:xfrm rot="10800000" flipV="1">
              <a:off x="9391502" y="3840281"/>
              <a:ext cx="55708" cy="14967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06" name="Straight Connector 105">
            <a:extLst>
              <a:ext uri="{FF2B5EF4-FFF2-40B4-BE49-F238E27FC236}">
                <a16:creationId xmlns:a16="http://schemas.microsoft.com/office/drawing/2014/main" id="{8CA96B4B-1A79-42C0-9829-A86FCC208377}"/>
              </a:ext>
            </a:extLst>
          </p:cNvPr>
          <p:cNvCxnSpPr>
            <a:cxnSpLocks/>
          </p:cNvCxnSpPr>
          <p:nvPr/>
        </p:nvCxnSpPr>
        <p:spPr>
          <a:xfrm>
            <a:off x="4405350" y="5256362"/>
            <a:ext cx="0" cy="28104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Straight Connector 106">
            <a:extLst>
              <a:ext uri="{FF2B5EF4-FFF2-40B4-BE49-F238E27FC236}">
                <a16:creationId xmlns:a16="http://schemas.microsoft.com/office/drawing/2014/main" id="{6C06FF0D-C6B0-417C-A732-4C7615E7D06E}"/>
              </a:ext>
            </a:extLst>
          </p:cNvPr>
          <p:cNvCxnSpPr/>
          <p:nvPr/>
        </p:nvCxnSpPr>
        <p:spPr>
          <a:xfrm rot="5400000" flipH="1">
            <a:off x="3859013" y="4064031"/>
            <a:ext cx="228600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Straight Connector 107">
            <a:extLst>
              <a:ext uri="{FF2B5EF4-FFF2-40B4-BE49-F238E27FC236}">
                <a16:creationId xmlns:a16="http://schemas.microsoft.com/office/drawing/2014/main" id="{3F208530-7886-4408-8F9A-A3763B2DF38D}"/>
              </a:ext>
            </a:extLst>
          </p:cNvPr>
          <p:cNvCxnSpPr/>
          <p:nvPr/>
        </p:nvCxnSpPr>
        <p:spPr>
          <a:xfrm rot="5400000" flipH="1">
            <a:off x="3756729" y="4065343"/>
            <a:ext cx="228600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10" name="Rectangle 109">
                <a:extLst>
                  <a:ext uri="{FF2B5EF4-FFF2-40B4-BE49-F238E27FC236}">
                    <a16:creationId xmlns:a16="http://schemas.microsoft.com/office/drawing/2014/main" id="{37A072EA-9E93-434D-ABA3-443BFF495F67}"/>
                  </a:ext>
                </a:extLst>
              </p:cNvPr>
              <p:cNvSpPr/>
              <p:nvPr/>
            </p:nvSpPr>
            <p:spPr>
              <a:xfrm>
                <a:off x="3583498" y="4688297"/>
                <a:ext cx="700833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4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𝑘</m:t>
                      </m:r>
                      <m:r>
                        <m:rPr>
                          <m:sty m:val="p"/>
                        </m:rPr>
                        <a:rPr lang="el-GR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Ω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10" name="Rectangle 109">
                <a:extLst>
                  <a:ext uri="{FF2B5EF4-FFF2-40B4-BE49-F238E27FC236}">
                    <a16:creationId xmlns:a16="http://schemas.microsoft.com/office/drawing/2014/main" id="{37A072EA-9E93-434D-ABA3-443BFF495F67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83498" y="4688297"/>
                <a:ext cx="700833" cy="369332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83" name="Group 82">
            <a:extLst>
              <a:ext uri="{FF2B5EF4-FFF2-40B4-BE49-F238E27FC236}">
                <a16:creationId xmlns:a16="http://schemas.microsoft.com/office/drawing/2014/main" id="{51C656D4-5E15-4821-A0AC-E80CCD7BBE4C}"/>
              </a:ext>
            </a:extLst>
          </p:cNvPr>
          <p:cNvGrpSpPr/>
          <p:nvPr/>
        </p:nvGrpSpPr>
        <p:grpSpPr>
          <a:xfrm>
            <a:off x="5554761" y="4690821"/>
            <a:ext cx="298207" cy="655225"/>
            <a:chOff x="4147623" y="3609324"/>
            <a:chExt cx="297702" cy="790900"/>
          </a:xfrm>
        </p:grpSpPr>
        <p:grpSp>
          <p:nvGrpSpPr>
            <p:cNvPr id="91" name="Group 90">
              <a:extLst>
                <a:ext uri="{FF2B5EF4-FFF2-40B4-BE49-F238E27FC236}">
                  <a16:creationId xmlns:a16="http://schemas.microsoft.com/office/drawing/2014/main" id="{8FD3A6B3-5585-4AA4-BF0B-465258FFCDC2}"/>
                </a:ext>
              </a:extLst>
            </p:cNvPr>
            <p:cNvGrpSpPr/>
            <p:nvPr/>
          </p:nvGrpSpPr>
          <p:grpSpPr>
            <a:xfrm rot="16200000">
              <a:off x="4190919" y="4152918"/>
              <a:ext cx="204010" cy="290601"/>
              <a:chOff x="3608294" y="2623632"/>
              <a:chExt cx="204010" cy="290601"/>
            </a:xfrm>
          </p:grpSpPr>
          <p:cxnSp>
            <p:nvCxnSpPr>
              <p:cNvPr id="129" name="Straight Connector 128">
                <a:extLst>
                  <a:ext uri="{FF2B5EF4-FFF2-40B4-BE49-F238E27FC236}">
                    <a16:creationId xmlns:a16="http://schemas.microsoft.com/office/drawing/2014/main" id="{3F895DEA-72DF-4130-8275-3EACCB6F2AE1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608294" y="2623632"/>
                <a:ext cx="72358" cy="173356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0" name="Straight Connector 129">
                <a:extLst>
                  <a:ext uri="{FF2B5EF4-FFF2-40B4-BE49-F238E27FC236}">
                    <a16:creationId xmlns:a16="http://schemas.microsoft.com/office/drawing/2014/main" id="{6D5347F0-6AD3-48B0-A0C2-BC06B84633B0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09" name="Group 108">
              <a:extLst>
                <a:ext uri="{FF2B5EF4-FFF2-40B4-BE49-F238E27FC236}">
                  <a16:creationId xmlns:a16="http://schemas.microsoft.com/office/drawing/2014/main" id="{EF3B1AA7-71F8-4EB7-A254-2F372F12FCBE}"/>
                </a:ext>
              </a:extLst>
            </p:cNvPr>
            <p:cNvGrpSpPr/>
            <p:nvPr/>
          </p:nvGrpSpPr>
          <p:grpSpPr>
            <a:xfrm rot="16200000">
              <a:off x="4168243" y="3919260"/>
              <a:ext cx="263561" cy="290602"/>
              <a:chOff x="3548743" y="2623631"/>
              <a:chExt cx="263561" cy="290602"/>
            </a:xfrm>
          </p:grpSpPr>
          <p:cxnSp>
            <p:nvCxnSpPr>
              <p:cNvPr id="115" name="Straight Connector 114">
                <a:extLst>
                  <a:ext uri="{FF2B5EF4-FFF2-40B4-BE49-F238E27FC236}">
                    <a16:creationId xmlns:a16="http://schemas.microsoft.com/office/drawing/2014/main" id="{C95E9E0E-39D6-40F3-9EB0-5CECF77EAACB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7" name="Straight Connector 126">
                <a:extLst>
                  <a:ext uri="{FF2B5EF4-FFF2-40B4-BE49-F238E27FC236}">
                    <a16:creationId xmlns:a16="http://schemas.microsoft.com/office/drawing/2014/main" id="{31DD3E12-2D5F-4E00-956D-FEFEC4935B5C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11" name="Group 110">
              <a:extLst>
                <a:ext uri="{FF2B5EF4-FFF2-40B4-BE49-F238E27FC236}">
                  <a16:creationId xmlns:a16="http://schemas.microsoft.com/office/drawing/2014/main" id="{090C7423-6453-4745-AD58-03BDC5B1D8E1}"/>
                </a:ext>
              </a:extLst>
            </p:cNvPr>
            <p:cNvGrpSpPr/>
            <p:nvPr/>
          </p:nvGrpSpPr>
          <p:grpSpPr>
            <a:xfrm rot="16200000">
              <a:off x="4168243" y="3655828"/>
              <a:ext cx="263561" cy="290602"/>
              <a:chOff x="3548743" y="2623631"/>
              <a:chExt cx="263561" cy="290602"/>
            </a:xfrm>
          </p:grpSpPr>
          <p:cxnSp>
            <p:nvCxnSpPr>
              <p:cNvPr id="113" name="Straight Connector 112">
                <a:extLst>
                  <a:ext uri="{FF2B5EF4-FFF2-40B4-BE49-F238E27FC236}">
                    <a16:creationId xmlns:a16="http://schemas.microsoft.com/office/drawing/2014/main" id="{7F7BB193-12AB-469D-9677-C73207084565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4" name="Straight Connector 113">
                <a:extLst>
                  <a:ext uri="{FF2B5EF4-FFF2-40B4-BE49-F238E27FC236}">
                    <a16:creationId xmlns:a16="http://schemas.microsoft.com/office/drawing/2014/main" id="{3D4DE5CC-2735-4CBC-BFE9-39B04DBA161A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12" name="Straight Connector 111">
              <a:extLst>
                <a:ext uri="{FF2B5EF4-FFF2-40B4-BE49-F238E27FC236}">
                  <a16:creationId xmlns:a16="http://schemas.microsoft.com/office/drawing/2014/main" id="{3395EFCE-C23A-4ED8-B71F-AAED23C3FB7E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4308632" y="3609324"/>
              <a:ext cx="134708" cy="60283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31" name="Straight Connector 130">
            <a:extLst>
              <a:ext uri="{FF2B5EF4-FFF2-40B4-BE49-F238E27FC236}">
                <a16:creationId xmlns:a16="http://schemas.microsoft.com/office/drawing/2014/main" id="{09C7CB5F-5645-49FF-87A1-875ADC4D722B}"/>
              </a:ext>
            </a:extLst>
          </p:cNvPr>
          <p:cNvCxnSpPr>
            <a:cxnSpLocks/>
          </p:cNvCxnSpPr>
          <p:nvPr/>
        </p:nvCxnSpPr>
        <p:spPr>
          <a:xfrm flipV="1">
            <a:off x="5716043" y="5346046"/>
            <a:ext cx="0" cy="19136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32" name="Rectangle 131">
                <a:extLst>
                  <a:ext uri="{FF2B5EF4-FFF2-40B4-BE49-F238E27FC236}">
                    <a16:creationId xmlns:a16="http://schemas.microsoft.com/office/drawing/2014/main" id="{CA7AA1E2-E3FE-4C64-B510-639F669112F0}"/>
                  </a:ext>
                </a:extLst>
              </p:cNvPr>
              <p:cNvSpPr/>
              <p:nvPr/>
            </p:nvSpPr>
            <p:spPr>
              <a:xfrm>
                <a:off x="5852968" y="4825297"/>
                <a:ext cx="700833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>
                          <a:latin typeface="Cambria Math" panose="02040503050406030204" pitchFamily="18" charset="0"/>
                        </a:rPr>
                        <m:t>1 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𝑘</m:t>
                      </m:r>
                      <m:r>
                        <m:rPr>
                          <m:sty m:val="p"/>
                        </m:rPr>
                        <a:rPr lang="el-GR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Ω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32" name="Rectangle 131">
                <a:extLst>
                  <a:ext uri="{FF2B5EF4-FFF2-40B4-BE49-F238E27FC236}">
                    <a16:creationId xmlns:a16="http://schemas.microsoft.com/office/drawing/2014/main" id="{CA7AA1E2-E3FE-4C64-B510-639F669112F0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52968" y="4825297"/>
                <a:ext cx="700833" cy="369332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8" name="Rectangle 137">
                <a:extLst>
                  <a:ext uri="{FF2B5EF4-FFF2-40B4-BE49-F238E27FC236}">
                    <a16:creationId xmlns:a16="http://schemas.microsoft.com/office/drawing/2014/main" id="{F73E2E6E-3328-49AD-9EA3-15EC11863744}"/>
                  </a:ext>
                </a:extLst>
              </p:cNvPr>
              <p:cNvSpPr/>
              <p:nvPr/>
            </p:nvSpPr>
            <p:spPr>
              <a:xfrm>
                <a:off x="5752938" y="4283878"/>
                <a:ext cx="474682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𝐸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38" name="Rectangle 137">
                <a:extLst>
                  <a:ext uri="{FF2B5EF4-FFF2-40B4-BE49-F238E27FC236}">
                    <a16:creationId xmlns:a16="http://schemas.microsoft.com/office/drawing/2014/main" id="{F73E2E6E-3328-49AD-9EA3-15EC11863744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52938" y="4283878"/>
                <a:ext cx="474682" cy="369332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1" name="Oval 140">
            <a:extLst>
              <a:ext uri="{FF2B5EF4-FFF2-40B4-BE49-F238E27FC236}">
                <a16:creationId xmlns:a16="http://schemas.microsoft.com/office/drawing/2014/main" id="{5460039B-C430-44A1-A3CD-54BAFF48BE7C}"/>
              </a:ext>
            </a:extLst>
          </p:cNvPr>
          <p:cNvSpPr/>
          <p:nvPr/>
        </p:nvSpPr>
        <p:spPr>
          <a:xfrm>
            <a:off x="5706426" y="4488317"/>
            <a:ext cx="45720" cy="4572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4" name="Content Placeholder 2">
            <a:extLst>
              <a:ext uri="{FF2B5EF4-FFF2-40B4-BE49-F238E27FC236}">
                <a16:creationId xmlns:a16="http://schemas.microsoft.com/office/drawing/2014/main" id="{23224D03-E3CA-4E68-935D-4CA0D8B7AEED}"/>
              </a:ext>
            </a:extLst>
          </p:cNvPr>
          <p:cNvSpPr txBox="1">
            <a:spLocks/>
          </p:cNvSpPr>
          <p:nvPr/>
        </p:nvSpPr>
        <p:spPr>
          <a:xfrm>
            <a:off x="7339417" y="2773367"/>
            <a:ext cx="4206104" cy="61058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dirty="0"/>
              <a:t>First do the DC analysis.</a:t>
            </a:r>
          </a:p>
        </p:txBody>
      </p:sp>
      <p:sp>
        <p:nvSpPr>
          <p:cNvPr id="135" name="Content Placeholder 2">
            <a:extLst>
              <a:ext uri="{FF2B5EF4-FFF2-40B4-BE49-F238E27FC236}">
                <a16:creationId xmlns:a16="http://schemas.microsoft.com/office/drawing/2014/main" id="{FE82FDA8-6564-4A37-8E71-30B0046A1A78}"/>
              </a:ext>
            </a:extLst>
          </p:cNvPr>
          <p:cNvSpPr txBox="1">
            <a:spLocks/>
          </p:cNvSpPr>
          <p:nvPr/>
        </p:nvSpPr>
        <p:spPr>
          <a:xfrm>
            <a:off x="7413640" y="3551606"/>
            <a:ext cx="4547201" cy="12736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0070C0"/>
                </a:solidFill>
              </a:rPr>
              <a:t> The transistor input resistance, r</a:t>
            </a:r>
            <a:r>
              <a:rPr lang="el-GR" sz="2400" baseline="-25000" dirty="0">
                <a:solidFill>
                  <a:srgbClr val="0070C0"/>
                </a:solidFill>
              </a:rPr>
              <a:t>π</a:t>
            </a:r>
            <a:r>
              <a:rPr lang="en-US" sz="2400" dirty="0">
                <a:solidFill>
                  <a:srgbClr val="0070C0"/>
                </a:solidFill>
              </a:rPr>
              <a:t>, and the output resistance, </a:t>
            </a:r>
            <a:r>
              <a:rPr lang="en-US" sz="2400" dirty="0" err="1">
                <a:solidFill>
                  <a:srgbClr val="0070C0"/>
                </a:solidFill>
              </a:rPr>
              <a:t>r</a:t>
            </a:r>
            <a:r>
              <a:rPr lang="en-US" sz="2400" baseline="-25000" dirty="0" err="1">
                <a:solidFill>
                  <a:srgbClr val="0070C0"/>
                </a:solidFill>
              </a:rPr>
              <a:t>o</a:t>
            </a:r>
            <a:r>
              <a:rPr lang="en-US" sz="2400" dirty="0">
                <a:solidFill>
                  <a:srgbClr val="0070C0"/>
                </a:solidFill>
              </a:rPr>
              <a:t>, are functions of DC currents</a:t>
            </a:r>
            <a:endParaRPr lang="en-US" sz="2400" baseline="-250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17236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2B873C-BDF3-47A7-990F-4F0F018797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5034" y="365220"/>
            <a:ext cx="10668000" cy="1325563"/>
          </a:xfrm>
        </p:spPr>
        <p:txBody>
          <a:bodyPr/>
          <a:lstStyle/>
          <a:p>
            <a:r>
              <a:rPr lang="en-US" dirty="0"/>
              <a:t>Common Emitter Amplifier Circuit – Example 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59C463-062A-4391-A005-C3CFA0280E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99681"/>
            <a:ext cx="10515600" cy="1019502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/>
              <a:t>Find the values of the DC currents and voltages of the circuit, and find the small signal gain.  Assume that the source resistance is negligible.  The transistor has </a:t>
            </a:r>
            <a:r>
              <a:rPr lang="el-GR" dirty="0"/>
              <a:t>β</a:t>
            </a:r>
            <a:r>
              <a:rPr lang="en-US" dirty="0"/>
              <a:t> = 96 and an Early voltage of 50 V</a:t>
            </a:r>
          </a:p>
        </p:txBody>
      </p:sp>
      <p:grpSp>
        <p:nvGrpSpPr>
          <p:cNvPr id="116" name="Group 115">
            <a:extLst>
              <a:ext uri="{FF2B5EF4-FFF2-40B4-BE49-F238E27FC236}">
                <a16:creationId xmlns:a16="http://schemas.microsoft.com/office/drawing/2014/main" id="{B6EC8711-B3C5-48A0-AE95-D2C11E8D46A1}"/>
              </a:ext>
            </a:extLst>
          </p:cNvPr>
          <p:cNvGrpSpPr/>
          <p:nvPr/>
        </p:nvGrpSpPr>
        <p:grpSpPr>
          <a:xfrm>
            <a:off x="5547650" y="2895524"/>
            <a:ext cx="298207" cy="660991"/>
            <a:chOff x="4147623" y="3602364"/>
            <a:chExt cx="297702" cy="797860"/>
          </a:xfrm>
        </p:grpSpPr>
        <p:grpSp>
          <p:nvGrpSpPr>
            <p:cNvPr id="117" name="Group 116">
              <a:extLst>
                <a:ext uri="{FF2B5EF4-FFF2-40B4-BE49-F238E27FC236}">
                  <a16:creationId xmlns:a16="http://schemas.microsoft.com/office/drawing/2014/main" id="{B698F0B2-9AD2-46A3-87D3-7283ACF4511C}"/>
                </a:ext>
              </a:extLst>
            </p:cNvPr>
            <p:cNvGrpSpPr/>
            <p:nvPr/>
          </p:nvGrpSpPr>
          <p:grpSpPr>
            <a:xfrm rot="16200000">
              <a:off x="4190919" y="4152918"/>
              <a:ext cx="204010" cy="290601"/>
              <a:chOff x="3608294" y="2623632"/>
              <a:chExt cx="204010" cy="290601"/>
            </a:xfrm>
          </p:grpSpPr>
          <p:cxnSp>
            <p:nvCxnSpPr>
              <p:cNvPr id="125" name="Straight Connector 124">
                <a:extLst>
                  <a:ext uri="{FF2B5EF4-FFF2-40B4-BE49-F238E27FC236}">
                    <a16:creationId xmlns:a16="http://schemas.microsoft.com/office/drawing/2014/main" id="{8A4A04E1-4457-4CC2-8046-F3E8B370B537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608294" y="2623632"/>
                <a:ext cx="72358" cy="173356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6" name="Straight Connector 125">
                <a:extLst>
                  <a:ext uri="{FF2B5EF4-FFF2-40B4-BE49-F238E27FC236}">
                    <a16:creationId xmlns:a16="http://schemas.microsoft.com/office/drawing/2014/main" id="{F857E697-93BB-4568-B3E7-DECFE7AE2D41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18" name="Group 117">
              <a:extLst>
                <a:ext uri="{FF2B5EF4-FFF2-40B4-BE49-F238E27FC236}">
                  <a16:creationId xmlns:a16="http://schemas.microsoft.com/office/drawing/2014/main" id="{D43EA4A0-D5A0-4D41-B56C-F98F8D605A79}"/>
                </a:ext>
              </a:extLst>
            </p:cNvPr>
            <p:cNvGrpSpPr/>
            <p:nvPr/>
          </p:nvGrpSpPr>
          <p:grpSpPr>
            <a:xfrm rot="16200000">
              <a:off x="4168243" y="3919260"/>
              <a:ext cx="263561" cy="290602"/>
              <a:chOff x="3548743" y="2623631"/>
              <a:chExt cx="263561" cy="290602"/>
            </a:xfrm>
          </p:grpSpPr>
          <p:cxnSp>
            <p:nvCxnSpPr>
              <p:cNvPr id="123" name="Straight Connector 122">
                <a:extLst>
                  <a:ext uri="{FF2B5EF4-FFF2-40B4-BE49-F238E27FC236}">
                    <a16:creationId xmlns:a16="http://schemas.microsoft.com/office/drawing/2014/main" id="{0840DCFF-B140-4BB7-8185-7CE0A74939E5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4" name="Straight Connector 123">
                <a:extLst>
                  <a:ext uri="{FF2B5EF4-FFF2-40B4-BE49-F238E27FC236}">
                    <a16:creationId xmlns:a16="http://schemas.microsoft.com/office/drawing/2014/main" id="{4B08FBD4-B753-435C-9865-B2072C847223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19" name="Group 118">
              <a:extLst>
                <a:ext uri="{FF2B5EF4-FFF2-40B4-BE49-F238E27FC236}">
                  <a16:creationId xmlns:a16="http://schemas.microsoft.com/office/drawing/2014/main" id="{FD680264-579F-4AFA-8D27-F4D97F63BDD2}"/>
                </a:ext>
              </a:extLst>
            </p:cNvPr>
            <p:cNvGrpSpPr/>
            <p:nvPr/>
          </p:nvGrpSpPr>
          <p:grpSpPr>
            <a:xfrm rot="16200000">
              <a:off x="4168243" y="3655828"/>
              <a:ext cx="263561" cy="290602"/>
              <a:chOff x="3548743" y="2623631"/>
              <a:chExt cx="263561" cy="290602"/>
            </a:xfrm>
          </p:grpSpPr>
          <p:cxnSp>
            <p:nvCxnSpPr>
              <p:cNvPr id="121" name="Straight Connector 120">
                <a:extLst>
                  <a:ext uri="{FF2B5EF4-FFF2-40B4-BE49-F238E27FC236}">
                    <a16:creationId xmlns:a16="http://schemas.microsoft.com/office/drawing/2014/main" id="{EA091034-A84F-4BAE-ABA8-DE1D033960B2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2" name="Straight Connector 121">
                <a:extLst>
                  <a:ext uri="{FF2B5EF4-FFF2-40B4-BE49-F238E27FC236}">
                    <a16:creationId xmlns:a16="http://schemas.microsoft.com/office/drawing/2014/main" id="{18CC830C-9927-4CCD-A509-0D7DC6861400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20" name="Straight Connector 119">
              <a:extLst>
                <a:ext uri="{FF2B5EF4-FFF2-40B4-BE49-F238E27FC236}">
                  <a16:creationId xmlns:a16="http://schemas.microsoft.com/office/drawing/2014/main" id="{A68A7AFD-32CA-4FB3-99F5-ABF4BFDD2530}"/>
                </a:ext>
              </a:extLst>
            </p:cNvPr>
            <p:cNvCxnSpPr>
              <a:cxnSpLocks/>
            </p:cNvCxnSpPr>
            <p:nvPr/>
          </p:nvCxnSpPr>
          <p:spPr>
            <a:xfrm rot="16200000" flipV="1">
              <a:off x="4335006" y="3561273"/>
              <a:ext cx="67243" cy="14942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28" name="Straight Connector 127">
            <a:extLst>
              <a:ext uri="{FF2B5EF4-FFF2-40B4-BE49-F238E27FC236}">
                <a16:creationId xmlns:a16="http://schemas.microsoft.com/office/drawing/2014/main" id="{7A968A10-339E-4412-A313-E8AACADC8AF3}"/>
              </a:ext>
            </a:extLst>
          </p:cNvPr>
          <p:cNvCxnSpPr>
            <a:cxnSpLocks/>
          </p:cNvCxnSpPr>
          <p:nvPr/>
        </p:nvCxnSpPr>
        <p:spPr>
          <a:xfrm>
            <a:off x="5699657" y="2733322"/>
            <a:ext cx="0" cy="16459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3" name="Straight Connector 132">
            <a:extLst>
              <a:ext uri="{FF2B5EF4-FFF2-40B4-BE49-F238E27FC236}">
                <a16:creationId xmlns:a16="http://schemas.microsoft.com/office/drawing/2014/main" id="{28521335-D02D-47DA-B556-6271C161BBD4}"/>
              </a:ext>
            </a:extLst>
          </p:cNvPr>
          <p:cNvCxnSpPr/>
          <p:nvPr/>
        </p:nvCxnSpPr>
        <p:spPr>
          <a:xfrm flipV="1">
            <a:off x="5722773" y="3666222"/>
            <a:ext cx="93034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39" name="Rectangle 138">
                <a:extLst>
                  <a:ext uri="{FF2B5EF4-FFF2-40B4-BE49-F238E27FC236}">
                    <a16:creationId xmlns:a16="http://schemas.microsoft.com/office/drawing/2014/main" id="{EC8679BA-8C7C-4D2A-BA44-289C78D97E30}"/>
                  </a:ext>
                </a:extLst>
              </p:cNvPr>
              <p:cNvSpPr/>
              <p:nvPr/>
            </p:nvSpPr>
            <p:spPr>
              <a:xfrm>
                <a:off x="2536256" y="4482123"/>
                <a:ext cx="53194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𝑖𝑛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39" name="Rectangle 138">
                <a:extLst>
                  <a:ext uri="{FF2B5EF4-FFF2-40B4-BE49-F238E27FC236}">
                    <a16:creationId xmlns:a16="http://schemas.microsoft.com/office/drawing/2014/main" id="{EC8679BA-8C7C-4D2A-BA44-289C78D97E30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36256" y="4482123"/>
                <a:ext cx="531940" cy="369332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0" name="Rectangle 139">
                <a:extLst>
                  <a:ext uri="{FF2B5EF4-FFF2-40B4-BE49-F238E27FC236}">
                    <a16:creationId xmlns:a16="http://schemas.microsoft.com/office/drawing/2014/main" id="{F8A2A834-263B-4F69-B29A-EEA5005D9245}"/>
                  </a:ext>
                </a:extLst>
              </p:cNvPr>
              <p:cNvSpPr/>
              <p:nvPr/>
            </p:nvSpPr>
            <p:spPr>
              <a:xfrm>
                <a:off x="6599266" y="3409834"/>
                <a:ext cx="647357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𝑜𝑢𝑡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40" name="Rectangle 139">
                <a:extLst>
                  <a:ext uri="{FF2B5EF4-FFF2-40B4-BE49-F238E27FC236}">
                    <a16:creationId xmlns:a16="http://schemas.microsoft.com/office/drawing/2014/main" id="{F8A2A834-263B-4F69-B29A-EEA5005D9245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99266" y="3409834"/>
                <a:ext cx="647357" cy="369332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2" name="Rectangle 141">
                <a:extLst>
                  <a:ext uri="{FF2B5EF4-FFF2-40B4-BE49-F238E27FC236}">
                    <a16:creationId xmlns:a16="http://schemas.microsoft.com/office/drawing/2014/main" id="{B669BC25-7512-44AC-8DDD-13207FB5B690}"/>
                  </a:ext>
                </a:extLst>
              </p:cNvPr>
              <p:cNvSpPr/>
              <p:nvPr/>
            </p:nvSpPr>
            <p:spPr>
              <a:xfrm>
                <a:off x="3439209" y="3060860"/>
                <a:ext cx="829073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12 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𝑘</m:t>
                      </m:r>
                      <m:r>
                        <m:rPr>
                          <m:sty m:val="p"/>
                        </m:rPr>
                        <a:rPr lang="el-GR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Ω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42" name="Rectangle 141">
                <a:extLst>
                  <a:ext uri="{FF2B5EF4-FFF2-40B4-BE49-F238E27FC236}">
                    <a16:creationId xmlns:a16="http://schemas.microsoft.com/office/drawing/2014/main" id="{B669BC25-7512-44AC-8DDD-13207FB5B690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39209" y="3060860"/>
                <a:ext cx="829073" cy="369332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3" name="Rectangle 142">
                <a:extLst>
                  <a:ext uri="{FF2B5EF4-FFF2-40B4-BE49-F238E27FC236}">
                    <a16:creationId xmlns:a16="http://schemas.microsoft.com/office/drawing/2014/main" id="{88F09F6F-4669-4B7C-9FBC-6F15C44FBB68}"/>
                  </a:ext>
                </a:extLst>
              </p:cNvPr>
              <p:cNvSpPr/>
              <p:nvPr/>
            </p:nvSpPr>
            <p:spPr>
              <a:xfrm>
                <a:off x="1546635" y="3532193"/>
                <a:ext cx="41069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latin typeface="Cambria Math" panose="02040503050406030204" pitchFamily="18" charset="0"/>
                        </a:rPr>
                        <m:t>+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43" name="Rectangle 142">
                <a:extLst>
                  <a:ext uri="{FF2B5EF4-FFF2-40B4-BE49-F238E27FC236}">
                    <a16:creationId xmlns:a16="http://schemas.microsoft.com/office/drawing/2014/main" id="{88F09F6F-4669-4B7C-9FBC-6F15C44FBB68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46635" y="3532193"/>
                <a:ext cx="410690" cy="369332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4" name="Rectangle 143">
                <a:extLst>
                  <a:ext uri="{FF2B5EF4-FFF2-40B4-BE49-F238E27FC236}">
                    <a16:creationId xmlns:a16="http://schemas.microsoft.com/office/drawing/2014/main" id="{2F34035C-63FF-4610-9654-DE84DD52E2D1}"/>
                  </a:ext>
                </a:extLst>
              </p:cNvPr>
              <p:cNvSpPr/>
              <p:nvPr/>
            </p:nvSpPr>
            <p:spPr>
              <a:xfrm>
                <a:off x="5838742" y="3014620"/>
                <a:ext cx="700833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>
                          <a:latin typeface="Cambria Math" panose="02040503050406030204" pitchFamily="18" charset="0"/>
                        </a:rPr>
                        <m:t>2 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𝑘</m:t>
                      </m:r>
                      <m:r>
                        <m:rPr>
                          <m:sty m:val="p"/>
                        </m:rPr>
                        <a:rPr lang="el-GR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Ω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44" name="Rectangle 143">
                <a:extLst>
                  <a:ext uri="{FF2B5EF4-FFF2-40B4-BE49-F238E27FC236}">
                    <a16:creationId xmlns:a16="http://schemas.microsoft.com/office/drawing/2014/main" id="{2F34035C-63FF-4610-9654-DE84DD52E2D1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38742" y="3014620"/>
                <a:ext cx="700833" cy="369332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5" name="Rectangle 144">
                <a:extLst>
                  <a:ext uri="{FF2B5EF4-FFF2-40B4-BE49-F238E27FC236}">
                    <a16:creationId xmlns:a16="http://schemas.microsoft.com/office/drawing/2014/main" id="{DA883D58-111C-4598-A228-DF754EF2CC42}"/>
                  </a:ext>
                </a:extLst>
              </p:cNvPr>
              <p:cNvSpPr/>
              <p:nvPr/>
            </p:nvSpPr>
            <p:spPr>
              <a:xfrm>
                <a:off x="708069" y="3828722"/>
                <a:ext cx="1107098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𝐶𝐶</m:t>
                        </m:r>
                      </m:sub>
                    </m:sSub>
                  </m:oMath>
                </a14:m>
                <a:r>
                  <a:rPr lang="en-US" dirty="0"/>
                  <a:t>= 10 V</a:t>
                </a:r>
              </a:p>
            </p:txBody>
          </p:sp>
        </mc:Choice>
        <mc:Fallback xmlns="">
          <p:sp>
            <p:nvSpPr>
              <p:cNvPr id="145" name="Rectangle 144">
                <a:extLst>
                  <a:ext uri="{FF2B5EF4-FFF2-40B4-BE49-F238E27FC236}">
                    <a16:creationId xmlns:a16="http://schemas.microsoft.com/office/drawing/2014/main" id="{DA883D58-111C-4598-A228-DF754EF2CC42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8069" y="3828722"/>
                <a:ext cx="1107098" cy="369332"/>
              </a:xfrm>
              <a:prstGeom prst="rect">
                <a:avLst/>
              </a:prstGeom>
              <a:blipFill>
                <a:blip r:embed="rId7"/>
                <a:stretch>
                  <a:fillRect t="-8197" r="-4396" b="-2459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47" name="Straight Connector 146">
            <a:extLst>
              <a:ext uri="{FF2B5EF4-FFF2-40B4-BE49-F238E27FC236}">
                <a16:creationId xmlns:a16="http://schemas.microsoft.com/office/drawing/2014/main" id="{517D5D16-7DB6-4762-9AEB-33C664B67E94}"/>
              </a:ext>
            </a:extLst>
          </p:cNvPr>
          <p:cNvCxnSpPr/>
          <p:nvPr/>
        </p:nvCxnSpPr>
        <p:spPr>
          <a:xfrm>
            <a:off x="4967306" y="5540156"/>
            <a:ext cx="0" cy="27276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" name="Group 3">
            <a:extLst>
              <a:ext uri="{FF2B5EF4-FFF2-40B4-BE49-F238E27FC236}">
                <a16:creationId xmlns:a16="http://schemas.microsoft.com/office/drawing/2014/main" id="{92411F75-780B-4FF4-8F5B-D1057DF7009D}"/>
              </a:ext>
            </a:extLst>
          </p:cNvPr>
          <p:cNvGrpSpPr/>
          <p:nvPr/>
        </p:nvGrpSpPr>
        <p:grpSpPr>
          <a:xfrm rot="5400000" flipH="1">
            <a:off x="4274541" y="3252907"/>
            <a:ext cx="1145196" cy="1742595"/>
            <a:chOff x="8980594" y="3428997"/>
            <a:chExt cx="1145196" cy="1742595"/>
          </a:xfrm>
        </p:grpSpPr>
        <p:cxnSp>
          <p:nvCxnSpPr>
            <p:cNvPr id="5" name="Straight Connector 4">
              <a:extLst>
                <a:ext uri="{FF2B5EF4-FFF2-40B4-BE49-F238E27FC236}">
                  <a16:creationId xmlns:a16="http://schemas.microsoft.com/office/drawing/2014/main" id="{89B70155-E860-4D0C-877F-12C7C1D62DC8}"/>
                </a:ext>
              </a:extLst>
            </p:cNvPr>
            <p:cNvCxnSpPr>
              <a:cxnSpLocks/>
            </p:cNvCxnSpPr>
            <p:nvPr/>
          </p:nvCxnSpPr>
          <p:spPr>
            <a:xfrm rot="5400000" flipH="1" flipV="1">
              <a:off x="9110261" y="3299332"/>
              <a:ext cx="2392" cy="26172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Straight Connector 5">
              <a:extLst>
                <a:ext uri="{FF2B5EF4-FFF2-40B4-BE49-F238E27FC236}">
                  <a16:creationId xmlns:a16="http://schemas.microsoft.com/office/drawing/2014/main" id="{B5E8588B-25D4-42C2-A371-FFD474860EC3}"/>
                </a:ext>
              </a:extLst>
            </p:cNvPr>
            <p:cNvCxnSpPr>
              <a:cxnSpLocks/>
            </p:cNvCxnSpPr>
            <p:nvPr/>
          </p:nvCxnSpPr>
          <p:spPr>
            <a:xfrm rot="5400000" flipV="1">
              <a:off x="10019823" y="3323032"/>
              <a:ext cx="1" cy="21193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80878921-5277-4FC5-8234-DB0B6F526346}"/>
                </a:ext>
              </a:extLst>
            </p:cNvPr>
            <p:cNvCxnSpPr/>
            <p:nvPr/>
          </p:nvCxnSpPr>
          <p:spPr>
            <a:xfrm>
              <a:off x="9294428" y="3857639"/>
              <a:ext cx="609600" cy="0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Arrow Connector 7">
              <a:extLst>
                <a:ext uri="{FF2B5EF4-FFF2-40B4-BE49-F238E27FC236}">
                  <a16:creationId xmlns:a16="http://schemas.microsoft.com/office/drawing/2014/main" id="{F5755409-D6F5-4821-A344-CFA0D2A381AA}"/>
                </a:ext>
              </a:extLst>
            </p:cNvPr>
            <p:cNvCxnSpPr/>
            <p:nvPr/>
          </p:nvCxnSpPr>
          <p:spPr>
            <a:xfrm>
              <a:off x="9242323" y="3429000"/>
              <a:ext cx="206477" cy="436013"/>
            </a:xfrm>
            <a:prstGeom prst="straightConnector1">
              <a:avLst/>
            </a:prstGeom>
            <a:ln>
              <a:headEnd type="triangl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E25465C7-BDF3-4ECB-8841-6C099691FF10}"/>
                </a:ext>
              </a:extLst>
            </p:cNvPr>
            <p:cNvCxnSpPr/>
            <p:nvPr/>
          </p:nvCxnSpPr>
          <p:spPr>
            <a:xfrm flipV="1">
              <a:off x="9743768" y="3428999"/>
              <a:ext cx="170092" cy="43601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5C216F7A-E136-4D2A-BB07-2786DD4417DF}"/>
                </a:ext>
              </a:extLst>
            </p:cNvPr>
            <p:cNvCxnSpPr>
              <a:cxnSpLocks/>
            </p:cNvCxnSpPr>
            <p:nvPr/>
          </p:nvCxnSpPr>
          <p:spPr>
            <a:xfrm rot="5400000" flipH="1">
              <a:off x="8938193" y="4510557"/>
              <a:ext cx="1313953" cy="811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EDDA74E1-F3E0-4FEC-B607-EE23F83A0F74}"/>
              </a:ext>
            </a:extLst>
          </p:cNvPr>
          <p:cNvCxnSpPr>
            <a:cxnSpLocks/>
          </p:cNvCxnSpPr>
          <p:nvPr/>
        </p:nvCxnSpPr>
        <p:spPr>
          <a:xfrm flipV="1">
            <a:off x="1980134" y="5537409"/>
            <a:ext cx="3728280" cy="274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7706AD0C-D5E1-4F17-8210-0228DEBDCAA2}"/>
              </a:ext>
            </a:extLst>
          </p:cNvPr>
          <p:cNvCxnSpPr>
            <a:cxnSpLocks/>
          </p:cNvCxnSpPr>
          <p:nvPr/>
        </p:nvCxnSpPr>
        <p:spPr>
          <a:xfrm>
            <a:off x="1984144" y="2732182"/>
            <a:ext cx="3731899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1" name="Group 10">
            <a:extLst>
              <a:ext uri="{FF2B5EF4-FFF2-40B4-BE49-F238E27FC236}">
                <a16:creationId xmlns:a16="http://schemas.microsoft.com/office/drawing/2014/main" id="{591D26DE-FBDC-4F02-AA51-800B409CE14F}"/>
              </a:ext>
            </a:extLst>
          </p:cNvPr>
          <p:cNvGrpSpPr/>
          <p:nvPr/>
        </p:nvGrpSpPr>
        <p:grpSpPr>
          <a:xfrm rot="16200000">
            <a:off x="4035106" y="3186623"/>
            <a:ext cx="660991" cy="298206"/>
            <a:chOff x="9391502" y="3838294"/>
            <a:chExt cx="660991" cy="298206"/>
          </a:xfrm>
        </p:grpSpPr>
        <p:grpSp>
          <p:nvGrpSpPr>
            <p:cNvPr id="92" name="Group 91">
              <a:extLst>
                <a:ext uri="{FF2B5EF4-FFF2-40B4-BE49-F238E27FC236}">
                  <a16:creationId xmlns:a16="http://schemas.microsoft.com/office/drawing/2014/main" id="{34E42310-758D-4EBC-BD1B-DF7830649B1E}"/>
                </a:ext>
              </a:extLst>
            </p:cNvPr>
            <p:cNvGrpSpPr/>
            <p:nvPr/>
          </p:nvGrpSpPr>
          <p:grpSpPr>
            <a:xfrm rot="10800000">
              <a:off x="9883480" y="3845406"/>
              <a:ext cx="169013" cy="291094"/>
              <a:chOff x="3608294" y="2623632"/>
              <a:chExt cx="204010" cy="290601"/>
            </a:xfrm>
          </p:grpSpPr>
          <p:cxnSp>
            <p:nvCxnSpPr>
              <p:cNvPr id="100" name="Straight Connector 99">
                <a:extLst>
                  <a:ext uri="{FF2B5EF4-FFF2-40B4-BE49-F238E27FC236}">
                    <a16:creationId xmlns:a16="http://schemas.microsoft.com/office/drawing/2014/main" id="{5809B9AA-93A0-45F8-81A4-E77FD0D2FEFA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608294" y="2623632"/>
                <a:ext cx="72358" cy="173356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1" name="Straight Connector 100">
                <a:extLst>
                  <a:ext uri="{FF2B5EF4-FFF2-40B4-BE49-F238E27FC236}">
                    <a16:creationId xmlns:a16="http://schemas.microsoft.com/office/drawing/2014/main" id="{D9B0F568-28A4-40D5-A98B-CE150252BBBD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93" name="Group 92">
              <a:extLst>
                <a:ext uri="{FF2B5EF4-FFF2-40B4-BE49-F238E27FC236}">
                  <a16:creationId xmlns:a16="http://schemas.microsoft.com/office/drawing/2014/main" id="{A8B43EF7-FA1F-445B-9540-C417479D92D3}"/>
                </a:ext>
              </a:extLst>
            </p:cNvPr>
            <p:cNvGrpSpPr/>
            <p:nvPr/>
          </p:nvGrpSpPr>
          <p:grpSpPr>
            <a:xfrm rot="10800000">
              <a:off x="9665237" y="3838294"/>
              <a:ext cx="218348" cy="291095"/>
              <a:chOff x="3548743" y="2623631"/>
              <a:chExt cx="263561" cy="290602"/>
            </a:xfrm>
          </p:grpSpPr>
          <p:cxnSp>
            <p:nvCxnSpPr>
              <p:cNvPr id="98" name="Straight Connector 97">
                <a:extLst>
                  <a:ext uri="{FF2B5EF4-FFF2-40B4-BE49-F238E27FC236}">
                    <a16:creationId xmlns:a16="http://schemas.microsoft.com/office/drawing/2014/main" id="{D28F018B-7EC4-4E46-9BF7-E51507E1EF38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9" name="Straight Connector 98">
                <a:extLst>
                  <a:ext uri="{FF2B5EF4-FFF2-40B4-BE49-F238E27FC236}">
                    <a16:creationId xmlns:a16="http://schemas.microsoft.com/office/drawing/2014/main" id="{D00D4C5C-D61E-4AD5-B08D-5441B74F02AA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94" name="Group 93">
              <a:extLst>
                <a:ext uri="{FF2B5EF4-FFF2-40B4-BE49-F238E27FC236}">
                  <a16:creationId xmlns:a16="http://schemas.microsoft.com/office/drawing/2014/main" id="{80DC4F4A-CE1F-4940-B74A-4D1DE5F0D277}"/>
                </a:ext>
              </a:extLst>
            </p:cNvPr>
            <p:cNvGrpSpPr/>
            <p:nvPr/>
          </p:nvGrpSpPr>
          <p:grpSpPr>
            <a:xfrm rot="10800000">
              <a:off x="9446996" y="3838294"/>
              <a:ext cx="218348" cy="291095"/>
              <a:chOff x="3548743" y="2623631"/>
              <a:chExt cx="263561" cy="290602"/>
            </a:xfrm>
          </p:grpSpPr>
          <p:cxnSp>
            <p:nvCxnSpPr>
              <p:cNvPr id="96" name="Straight Connector 95">
                <a:extLst>
                  <a:ext uri="{FF2B5EF4-FFF2-40B4-BE49-F238E27FC236}">
                    <a16:creationId xmlns:a16="http://schemas.microsoft.com/office/drawing/2014/main" id="{E43850A4-8551-496A-AAF7-83B3E9579244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7" name="Straight Connector 96">
                <a:extLst>
                  <a:ext uri="{FF2B5EF4-FFF2-40B4-BE49-F238E27FC236}">
                    <a16:creationId xmlns:a16="http://schemas.microsoft.com/office/drawing/2014/main" id="{31C668B5-1525-4E19-BC2B-14C0BB1EF18B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95" name="Straight Connector 94">
              <a:extLst>
                <a:ext uri="{FF2B5EF4-FFF2-40B4-BE49-F238E27FC236}">
                  <a16:creationId xmlns:a16="http://schemas.microsoft.com/office/drawing/2014/main" id="{BAAB1196-CE07-4004-BA97-2AC1EBDE37CC}"/>
                </a:ext>
              </a:extLst>
            </p:cNvPr>
            <p:cNvCxnSpPr>
              <a:cxnSpLocks/>
            </p:cNvCxnSpPr>
            <p:nvPr/>
          </p:nvCxnSpPr>
          <p:spPr>
            <a:xfrm rot="10800000" flipV="1">
              <a:off x="9391502" y="3840281"/>
              <a:ext cx="55708" cy="14967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72" name="Straight Connector 71">
            <a:extLst>
              <a:ext uri="{FF2B5EF4-FFF2-40B4-BE49-F238E27FC236}">
                <a16:creationId xmlns:a16="http://schemas.microsoft.com/office/drawing/2014/main" id="{C4D40C0F-805D-4811-B82B-7A971BCAC676}"/>
              </a:ext>
            </a:extLst>
          </p:cNvPr>
          <p:cNvCxnSpPr>
            <a:cxnSpLocks/>
          </p:cNvCxnSpPr>
          <p:nvPr/>
        </p:nvCxnSpPr>
        <p:spPr>
          <a:xfrm>
            <a:off x="2001986" y="2729537"/>
            <a:ext cx="0" cy="116593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3" name="Straight Connector 152">
            <a:extLst>
              <a:ext uri="{FF2B5EF4-FFF2-40B4-BE49-F238E27FC236}">
                <a16:creationId xmlns:a16="http://schemas.microsoft.com/office/drawing/2014/main" id="{CFD7C63E-6ADD-4026-A1F9-B0E6D0F07E46}"/>
              </a:ext>
            </a:extLst>
          </p:cNvPr>
          <p:cNvCxnSpPr>
            <a:cxnSpLocks/>
          </p:cNvCxnSpPr>
          <p:nvPr/>
        </p:nvCxnSpPr>
        <p:spPr>
          <a:xfrm flipV="1">
            <a:off x="3214986" y="4074063"/>
            <a:ext cx="638454" cy="294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63" name="Group 162">
            <a:extLst>
              <a:ext uri="{FF2B5EF4-FFF2-40B4-BE49-F238E27FC236}">
                <a16:creationId xmlns:a16="http://schemas.microsoft.com/office/drawing/2014/main" id="{C35AC96F-8ACB-4242-971B-33F2B4BB7FA8}"/>
              </a:ext>
            </a:extLst>
          </p:cNvPr>
          <p:cNvGrpSpPr/>
          <p:nvPr/>
        </p:nvGrpSpPr>
        <p:grpSpPr>
          <a:xfrm>
            <a:off x="1815168" y="3897263"/>
            <a:ext cx="373658" cy="217606"/>
            <a:chOff x="1360627" y="3631962"/>
            <a:chExt cx="373658" cy="217606"/>
          </a:xfrm>
        </p:grpSpPr>
        <p:grpSp>
          <p:nvGrpSpPr>
            <p:cNvPr id="159" name="Group 158">
              <a:extLst>
                <a:ext uri="{FF2B5EF4-FFF2-40B4-BE49-F238E27FC236}">
                  <a16:creationId xmlns:a16="http://schemas.microsoft.com/office/drawing/2014/main" id="{5205B488-B5D6-4174-A23C-E235D808BFC1}"/>
                </a:ext>
              </a:extLst>
            </p:cNvPr>
            <p:cNvGrpSpPr/>
            <p:nvPr/>
          </p:nvGrpSpPr>
          <p:grpSpPr>
            <a:xfrm>
              <a:off x="1360627" y="3631962"/>
              <a:ext cx="365760" cy="71935"/>
              <a:chOff x="1360627" y="3631962"/>
              <a:chExt cx="365760" cy="71935"/>
            </a:xfrm>
          </p:grpSpPr>
          <p:cxnSp>
            <p:nvCxnSpPr>
              <p:cNvPr id="157" name="Straight Connector 156">
                <a:extLst>
                  <a:ext uri="{FF2B5EF4-FFF2-40B4-BE49-F238E27FC236}">
                    <a16:creationId xmlns:a16="http://schemas.microsoft.com/office/drawing/2014/main" id="{0F026405-EC34-4123-9EFE-43FBC7D4AD6F}"/>
                  </a:ext>
                </a:extLst>
              </p:cNvPr>
              <p:cNvCxnSpPr/>
              <p:nvPr/>
            </p:nvCxnSpPr>
            <p:spPr>
              <a:xfrm>
                <a:off x="1360627" y="3631962"/>
                <a:ext cx="36576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8" name="Straight Connector 157">
                <a:extLst>
                  <a:ext uri="{FF2B5EF4-FFF2-40B4-BE49-F238E27FC236}">
                    <a16:creationId xmlns:a16="http://schemas.microsoft.com/office/drawing/2014/main" id="{6E1C9834-C081-4B70-9F52-F85302B67A5D}"/>
                  </a:ext>
                </a:extLst>
              </p:cNvPr>
              <p:cNvCxnSpPr/>
              <p:nvPr/>
            </p:nvCxnSpPr>
            <p:spPr>
              <a:xfrm>
                <a:off x="1425247" y="3703897"/>
                <a:ext cx="22860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60" name="Group 159">
              <a:extLst>
                <a:ext uri="{FF2B5EF4-FFF2-40B4-BE49-F238E27FC236}">
                  <a16:creationId xmlns:a16="http://schemas.microsoft.com/office/drawing/2014/main" id="{CA8D76F7-A340-446A-9408-5FA8FD1E9D1A}"/>
                </a:ext>
              </a:extLst>
            </p:cNvPr>
            <p:cNvGrpSpPr/>
            <p:nvPr/>
          </p:nvGrpSpPr>
          <p:grpSpPr>
            <a:xfrm>
              <a:off x="1368525" y="3777633"/>
              <a:ext cx="365760" cy="71935"/>
              <a:chOff x="1360627" y="3631962"/>
              <a:chExt cx="365760" cy="71935"/>
            </a:xfrm>
          </p:grpSpPr>
          <p:cxnSp>
            <p:nvCxnSpPr>
              <p:cNvPr id="161" name="Straight Connector 160">
                <a:extLst>
                  <a:ext uri="{FF2B5EF4-FFF2-40B4-BE49-F238E27FC236}">
                    <a16:creationId xmlns:a16="http://schemas.microsoft.com/office/drawing/2014/main" id="{E844EFFE-542F-4327-B68F-20BA2195C3F3}"/>
                  </a:ext>
                </a:extLst>
              </p:cNvPr>
              <p:cNvCxnSpPr/>
              <p:nvPr/>
            </p:nvCxnSpPr>
            <p:spPr>
              <a:xfrm>
                <a:off x="1360627" y="3631962"/>
                <a:ext cx="36576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2" name="Straight Connector 161">
                <a:extLst>
                  <a:ext uri="{FF2B5EF4-FFF2-40B4-BE49-F238E27FC236}">
                    <a16:creationId xmlns:a16="http://schemas.microsoft.com/office/drawing/2014/main" id="{ECB3E447-F5BD-4F13-9C10-9C4F7EF2B2BA}"/>
                  </a:ext>
                </a:extLst>
              </p:cNvPr>
              <p:cNvCxnSpPr/>
              <p:nvPr/>
            </p:nvCxnSpPr>
            <p:spPr>
              <a:xfrm>
                <a:off x="1425247" y="3703897"/>
                <a:ext cx="22860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cxnSp>
        <p:nvCxnSpPr>
          <p:cNvPr id="165" name="Straight Connector 164">
            <a:extLst>
              <a:ext uri="{FF2B5EF4-FFF2-40B4-BE49-F238E27FC236}">
                <a16:creationId xmlns:a16="http://schemas.microsoft.com/office/drawing/2014/main" id="{5A750D59-8F31-4944-BD75-D28A2724737B}"/>
              </a:ext>
            </a:extLst>
          </p:cNvPr>
          <p:cNvCxnSpPr>
            <a:cxnSpLocks/>
          </p:cNvCxnSpPr>
          <p:nvPr/>
        </p:nvCxnSpPr>
        <p:spPr>
          <a:xfrm flipH="1">
            <a:off x="1994088" y="4114862"/>
            <a:ext cx="7898" cy="142254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76" name="Group 175">
            <a:extLst>
              <a:ext uri="{FF2B5EF4-FFF2-40B4-BE49-F238E27FC236}">
                <a16:creationId xmlns:a16="http://schemas.microsoft.com/office/drawing/2014/main" id="{B60B7F4F-EBF8-45A1-BC71-E0D2663CBE03}"/>
              </a:ext>
            </a:extLst>
          </p:cNvPr>
          <p:cNvGrpSpPr/>
          <p:nvPr/>
        </p:nvGrpSpPr>
        <p:grpSpPr>
          <a:xfrm>
            <a:off x="4788920" y="5812925"/>
            <a:ext cx="365760" cy="128268"/>
            <a:chOff x="1360627" y="3631962"/>
            <a:chExt cx="365760" cy="128268"/>
          </a:xfrm>
        </p:grpSpPr>
        <p:grpSp>
          <p:nvGrpSpPr>
            <p:cNvPr id="177" name="Group 176">
              <a:extLst>
                <a:ext uri="{FF2B5EF4-FFF2-40B4-BE49-F238E27FC236}">
                  <a16:creationId xmlns:a16="http://schemas.microsoft.com/office/drawing/2014/main" id="{0B57E73C-B863-4BA1-8FAE-C0E61645FDA4}"/>
                </a:ext>
              </a:extLst>
            </p:cNvPr>
            <p:cNvGrpSpPr/>
            <p:nvPr/>
          </p:nvGrpSpPr>
          <p:grpSpPr>
            <a:xfrm>
              <a:off x="1360627" y="3631962"/>
              <a:ext cx="365760" cy="71935"/>
              <a:chOff x="1360627" y="3631962"/>
              <a:chExt cx="365760" cy="71935"/>
            </a:xfrm>
          </p:grpSpPr>
          <p:cxnSp>
            <p:nvCxnSpPr>
              <p:cNvPr id="181" name="Straight Connector 180">
                <a:extLst>
                  <a:ext uri="{FF2B5EF4-FFF2-40B4-BE49-F238E27FC236}">
                    <a16:creationId xmlns:a16="http://schemas.microsoft.com/office/drawing/2014/main" id="{FD69425D-A377-4993-82D5-77F1B8DEBC26}"/>
                  </a:ext>
                </a:extLst>
              </p:cNvPr>
              <p:cNvCxnSpPr/>
              <p:nvPr/>
            </p:nvCxnSpPr>
            <p:spPr>
              <a:xfrm>
                <a:off x="1360627" y="3631962"/>
                <a:ext cx="36576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2" name="Straight Connector 181">
                <a:extLst>
                  <a:ext uri="{FF2B5EF4-FFF2-40B4-BE49-F238E27FC236}">
                    <a16:creationId xmlns:a16="http://schemas.microsoft.com/office/drawing/2014/main" id="{72B07FDF-C993-4987-A434-02E81A910B2C}"/>
                  </a:ext>
                </a:extLst>
              </p:cNvPr>
              <p:cNvCxnSpPr/>
              <p:nvPr/>
            </p:nvCxnSpPr>
            <p:spPr>
              <a:xfrm>
                <a:off x="1425247" y="3703897"/>
                <a:ext cx="22860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79" name="Straight Connector 178">
              <a:extLst>
                <a:ext uri="{FF2B5EF4-FFF2-40B4-BE49-F238E27FC236}">
                  <a16:creationId xmlns:a16="http://schemas.microsoft.com/office/drawing/2014/main" id="{055EC15E-D382-4CB1-A6A0-972251381CD6}"/>
                </a:ext>
              </a:extLst>
            </p:cNvPr>
            <p:cNvCxnSpPr/>
            <p:nvPr/>
          </p:nvCxnSpPr>
          <p:spPr>
            <a:xfrm>
              <a:off x="1478661" y="3760230"/>
              <a:ext cx="13716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84" name="Rectangle 183">
                <a:extLst>
                  <a:ext uri="{FF2B5EF4-FFF2-40B4-BE49-F238E27FC236}">
                    <a16:creationId xmlns:a16="http://schemas.microsoft.com/office/drawing/2014/main" id="{E4B90A1B-C77E-4C16-BAE7-74E8101B8944}"/>
                  </a:ext>
                </a:extLst>
              </p:cNvPr>
              <p:cNvSpPr/>
              <p:nvPr/>
            </p:nvSpPr>
            <p:spPr>
              <a:xfrm>
                <a:off x="1562691" y="4074063"/>
                <a:ext cx="41069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−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84" name="Rectangle 183">
                <a:extLst>
                  <a:ext uri="{FF2B5EF4-FFF2-40B4-BE49-F238E27FC236}">
                    <a16:creationId xmlns:a16="http://schemas.microsoft.com/office/drawing/2014/main" id="{E4B90A1B-C77E-4C16-BAE7-74E8101B8944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62691" y="4074063"/>
                <a:ext cx="410690" cy="369332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86" name="Oval 185">
            <a:extLst>
              <a:ext uri="{FF2B5EF4-FFF2-40B4-BE49-F238E27FC236}">
                <a16:creationId xmlns:a16="http://schemas.microsoft.com/office/drawing/2014/main" id="{CDC59343-9C03-440C-9C57-08CEEDADFEAD}"/>
              </a:ext>
            </a:extLst>
          </p:cNvPr>
          <p:cNvSpPr/>
          <p:nvPr/>
        </p:nvSpPr>
        <p:spPr>
          <a:xfrm>
            <a:off x="3049964" y="4553935"/>
            <a:ext cx="365760" cy="369331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87" name="Straight Connector 186">
            <a:extLst>
              <a:ext uri="{FF2B5EF4-FFF2-40B4-BE49-F238E27FC236}">
                <a16:creationId xmlns:a16="http://schemas.microsoft.com/office/drawing/2014/main" id="{89156AAF-E826-413E-88B2-0024315D5FDA}"/>
              </a:ext>
            </a:extLst>
          </p:cNvPr>
          <p:cNvCxnSpPr>
            <a:cxnSpLocks/>
          </p:cNvCxnSpPr>
          <p:nvPr/>
        </p:nvCxnSpPr>
        <p:spPr>
          <a:xfrm>
            <a:off x="3244070" y="4916106"/>
            <a:ext cx="0" cy="62146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8" name="Straight Connector 187">
            <a:extLst>
              <a:ext uri="{FF2B5EF4-FFF2-40B4-BE49-F238E27FC236}">
                <a16:creationId xmlns:a16="http://schemas.microsoft.com/office/drawing/2014/main" id="{B5C00CB7-836B-4B9C-A8B7-073D1A5E8A68}"/>
              </a:ext>
            </a:extLst>
          </p:cNvPr>
          <p:cNvCxnSpPr>
            <a:cxnSpLocks/>
          </p:cNvCxnSpPr>
          <p:nvPr/>
        </p:nvCxnSpPr>
        <p:spPr>
          <a:xfrm>
            <a:off x="3228077" y="4074063"/>
            <a:ext cx="6832" cy="47987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91" name="Rectangle 190">
                <a:extLst>
                  <a:ext uri="{FF2B5EF4-FFF2-40B4-BE49-F238E27FC236}">
                    <a16:creationId xmlns:a16="http://schemas.microsoft.com/office/drawing/2014/main" id="{19EE5356-F6F0-491D-85ED-FCE76BF5D3A3}"/>
                  </a:ext>
                </a:extLst>
              </p:cNvPr>
              <p:cNvSpPr/>
              <p:nvPr/>
            </p:nvSpPr>
            <p:spPr>
              <a:xfrm>
                <a:off x="3022520" y="4495835"/>
                <a:ext cx="41069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latin typeface="Cambria Math" panose="02040503050406030204" pitchFamily="18" charset="0"/>
                        </a:rPr>
                        <m:t>+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91" name="Rectangle 190">
                <a:extLst>
                  <a:ext uri="{FF2B5EF4-FFF2-40B4-BE49-F238E27FC236}">
                    <a16:creationId xmlns:a16="http://schemas.microsoft.com/office/drawing/2014/main" id="{19EE5356-F6F0-491D-85ED-FCE76BF5D3A3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22520" y="4495835"/>
                <a:ext cx="410690" cy="369332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2" name="Rectangle 191">
                <a:extLst>
                  <a:ext uri="{FF2B5EF4-FFF2-40B4-BE49-F238E27FC236}">
                    <a16:creationId xmlns:a16="http://schemas.microsoft.com/office/drawing/2014/main" id="{0D1DA864-DAD3-4F68-8506-46676A66B4A8}"/>
                  </a:ext>
                </a:extLst>
              </p:cNvPr>
              <p:cNvSpPr/>
              <p:nvPr/>
            </p:nvSpPr>
            <p:spPr>
              <a:xfrm>
                <a:off x="3040986" y="4627567"/>
                <a:ext cx="41069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−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92" name="Rectangle 191">
                <a:extLst>
                  <a:ext uri="{FF2B5EF4-FFF2-40B4-BE49-F238E27FC236}">
                    <a16:creationId xmlns:a16="http://schemas.microsoft.com/office/drawing/2014/main" id="{0D1DA864-DAD3-4F68-8506-46676A66B4A8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40986" y="4627567"/>
                <a:ext cx="410690" cy="369332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81" name="Straight Connector 80">
            <a:extLst>
              <a:ext uri="{FF2B5EF4-FFF2-40B4-BE49-F238E27FC236}">
                <a16:creationId xmlns:a16="http://schemas.microsoft.com/office/drawing/2014/main" id="{F5FC3FA3-65BE-47A2-8246-6B73C4E81862}"/>
              </a:ext>
            </a:extLst>
          </p:cNvPr>
          <p:cNvCxnSpPr/>
          <p:nvPr/>
        </p:nvCxnSpPr>
        <p:spPr>
          <a:xfrm>
            <a:off x="4351534" y="2732182"/>
            <a:ext cx="0" cy="27276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Straight Connector 81">
            <a:extLst>
              <a:ext uri="{FF2B5EF4-FFF2-40B4-BE49-F238E27FC236}">
                <a16:creationId xmlns:a16="http://schemas.microsoft.com/office/drawing/2014/main" id="{9BC7E08E-0510-422C-83B2-9CB7E6A92A17}"/>
              </a:ext>
            </a:extLst>
          </p:cNvPr>
          <p:cNvCxnSpPr>
            <a:cxnSpLocks/>
          </p:cNvCxnSpPr>
          <p:nvPr/>
        </p:nvCxnSpPr>
        <p:spPr>
          <a:xfrm>
            <a:off x="4372019" y="3666222"/>
            <a:ext cx="0" cy="93279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4" name="Group 83">
            <a:extLst>
              <a:ext uri="{FF2B5EF4-FFF2-40B4-BE49-F238E27FC236}">
                <a16:creationId xmlns:a16="http://schemas.microsoft.com/office/drawing/2014/main" id="{FAB47D43-F71C-4B3B-A554-999EF85E7DBC}"/>
              </a:ext>
            </a:extLst>
          </p:cNvPr>
          <p:cNvGrpSpPr/>
          <p:nvPr/>
        </p:nvGrpSpPr>
        <p:grpSpPr>
          <a:xfrm rot="16200000">
            <a:off x="4068850" y="4775095"/>
            <a:ext cx="660991" cy="298206"/>
            <a:chOff x="9391502" y="3838294"/>
            <a:chExt cx="660991" cy="298206"/>
          </a:xfrm>
        </p:grpSpPr>
        <p:grpSp>
          <p:nvGrpSpPr>
            <p:cNvPr id="85" name="Group 84">
              <a:extLst>
                <a:ext uri="{FF2B5EF4-FFF2-40B4-BE49-F238E27FC236}">
                  <a16:creationId xmlns:a16="http://schemas.microsoft.com/office/drawing/2014/main" id="{BE369663-D720-44CB-A91C-204BC64E0C97}"/>
                </a:ext>
              </a:extLst>
            </p:cNvPr>
            <p:cNvGrpSpPr/>
            <p:nvPr/>
          </p:nvGrpSpPr>
          <p:grpSpPr>
            <a:xfrm rot="10800000">
              <a:off x="9883480" y="3845406"/>
              <a:ext cx="169013" cy="291094"/>
              <a:chOff x="3608294" y="2623632"/>
              <a:chExt cx="204010" cy="290601"/>
            </a:xfrm>
          </p:grpSpPr>
          <p:cxnSp>
            <p:nvCxnSpPr>
              <p:cNvPr id="104" name="Straight Connector 103">
                <a:extLst>
                  <a:ext uri="{FF2B5EF4-FFF2-40B4-BE49-F238E27FC236}">
                    <a16:creationId xmlns:a16="http://schemas.microsoft.com/office/drawing/2014/main" id="{BAF52A3D-0BD8-465C-9DAA-A6A4508047A4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608294" y="2623632"/>
                <a:ext cx="72358" cy="173356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5" name="Straight Connector 104">
                <a:extLst>
                  <a:ext uri="{FF2B5EF4-FFF2-40B4-BE49-F238E27FC236}">
                    <a16:creationId xmlns:a16="http://schemas.microsoft.com/office/drawing/2014/main" id="{B145628F-EE43-4195-BEEE-4ADAE74A9562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86" name="Group 85">
              <a:extLst>
                <a:ext uri="{FF2B5EF4-FFF2-40B4-BE49-F238E27FC236}">
                  <a16:creationId xmlns:a16="http://schemas.microsoft.com/office/drawing/2014/main" id="{210D645A-43A0-4987-BEFF-3E2E49A2976E}"/>
                </a:ext>
              </a:extLst>
            </p:cNvPr>
            <p:cNvGrpSpPr/>
            <p:nvPr/>
          </p:nvGrpSpPr>
          <p:grpSpPr>
            <a:xfrm rot="10800000">
              <a:off x="9665237" y="3838294"/>
              <a:ext cx="218348" cy="291095"/>
              <a:chOff x="3548743" y="2623631"/>
              <a:chExt cx="263561" cy="290602"/>
            </a:xfrm>
          </p:grpSpPr>
          <p:cxnSp>
            <p:nvCxnSpPr>
              <p:cNvPr id="102" name="Straight Connector 101">
                <a:extLst>
                  <a:ext uri="{FF2B5EF4-FFF2-40B4-BE49-F238E27FC236}">
                    <a16:creationId xmlns:a16="http://schemas.microsoft.com/office/drawing/2014/main" id="{CCBC4596-B8DB-4CA2-AF42-9C73456457D6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3" name="Straight Connector 102">
                <a:extLst>
                  <a:ext uri="{FF2B5EF4-FFF2-40B4-BE49-F238E27FC236}">
                    <a16:creationId xmlns:a16="http://schemas.microsoft.com/office/drawing/2014/main" id="{907D83DC-D3CD-4055-B00C-7C1E4312C9A2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87" name="Group 86">
              <a:extLst>
                <a:ext uri="{FF2B5EF4-FFF2-40B4-BE49-F238E27FC236}">
                  <a16:creationId xmlns:a16="http://schemas.microsoft.com/office/drawing/2014/main" id="{A39E523B-DF66-4EE2-B8F3-BDCC6E49E63D}"/>
                </a:ext>
              </a:extLst>
            </p:cNvPr>
            <p:cNvGrpSpPr/>
            <p:nvPr/>
          </p:nvGrpSpPr>
          <p:grpSpPr>
            <a:xfrm rot="10800000">
              <a:off x="9446996" y="3838294"/>
              <a:ext cx="218348" cy="291095"/>
              <a:chOff x="3548743" y="2623631"/>
              <a:chExt cx="263561" cy="290602"/>
            </a:xfrm>
          </p:grpSpPr>
          <p:cxnSp>
            <p:nvCxnSpPr>
              <p:cNvPr id="89" name="Straight Connector 88">
                <a:extLst>
                  <a:ext uri="{FF2B5EF4-FFF2-40B4-BE49-F238E27FC236}">
                    <a16:creationId xmlns:a16="http://schemas.microsoft.com/office/drawing/2014/main" id="{93C5DE2D-FDBF-4DD3-BB01-3D46240DA3FA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0" name="Straight Connector 89">
                <a:extLst>
                  <a:ext uri="{FF2B5EF4-FFF2-40B4-BE49-F238E27FC236}">
                    <a16:creationId xmlns:a16="http://schemas.microsoft.com/office/drawing/2014/main" id="{57BF886D-1B6F-4643-B25A-4B2D170258BC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88" name="Straight Connector 87">
              <a:extLst>
                <a:ext uri="{FF2B5EF4-FFF2-40B4-BE49-F238E27FC236}">
                  <a16:creationId xmlns:a16="http://schemas.microsoft.com/office/drawing/2014/main" id="{17ABBD83-FE7B-40F3-BF17-778E6FC74686}"/>
                </a:ext>
              </a:extLst>
            </p:cNvPr>
            <p:cNvCxnSpPr>
              <a:cxnSpLocks/>
            </p:cNvCxnSpPr>
            <p:nvPr/>
          </p:nvCxnSpPr>
          <p:spPr>
            <a:xfrm rot="10800000" flipV="1">
              <a:off x="9391502" y="3840281"/>
              <a:ext cx="55708" cy="14967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06" name="Straight Connector 105">
            <a:extLst>
              <a:ext uri="{FF2B5EF4-FFF2-40B4-BE49-F238E27FC236}">
                <a16:creationId xmlns:a16="http://schemas.microsoft.com/office/drawing/2014/main" id="{8CA96B4B-1A79-42C0-9829-A86FCC208377}"/>
              </a:ext>
            </a:extLst>
          </p:cNvPr>
          <p:cNvCxnSpPr>
            <a:cxnSpLocks/>
          </p:cNvCxnSpPr>
          <p:nvPr/>
        </p:nvCxnSpPr>
        <p:spPr>
          <a:xfrm>
            <a:off x="4405350" y="5256362"/>
            <a:ext cx="0" cy="28104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Straight Connector 106">
            <a:extLst>
              <a:ext uri="{FF2B5EF4-FFF2-40B4-BE49-F238E27FC236}">
                <a16:creationId xmlns:a16="http://schemas.microsoft.com/office/drawing/2014/main" id="{6C06FF0D-C6B0-417C-A732-4C7615E7D06E}"/>
              </a:ext>
            </a:extLst>
          </p:cNvPr>
          <p:cNvCxnSpPr/>
          <p:nvPr/>
        </p:nvCxnSpPr>
        <p:spPr>
          <a:xfrm rot="5400000" flipH="1">
            <a:off x="3859013" y="4064031"/>
            <a:ext cx="228600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Straight Connector 107">
            <a:extLst>
              <a:ext uri="{FF2B5EF4-FFF2-40B4-BE49-F238E27FC236}">
                <a16:creationId xmlns:a16="http://schemas.microsoft.com/office/drawing/2014/main" id="{3F208530-7886-4408-8F9A-A3763B2DF38D}"/>
              </a:ext>
            </a:extLst>
          </p:cNvPr>
          <p:cNvCxnSpPr/>
          <p:nvPr/>
        </p:nvCxnSpPr>
        <p:spPr>
          <a:xfrm rot="5400000" flipH="1">
            <a:off x="3756729" y="4065343"/>
            <a:ext cx="228600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10" name="Rectangle 109">
                <a:extLst>
                  <a:ext uri="{FF2B5EF4-FFF2-40B4-BE49-F238E27FC236}">
                    <a16:creationId xmlns:a16="http://schemas.microsoft.com/office/drawing/2014/main" id="{37A072EA-9E93-434D-ABA3-443BFF495F67}"/>
                  </a:ext>
                </a:extLst>
              </p:cNvPr>
              <p:cNvSpPr/>
              <p:nvPr/>
            </p:nvSpPr>
            <p:spPr>
              <a:xfrm>
                <a:off x="3583498" y="4688297"/>
                <a:ext cx="700833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4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𝑘</m:t>
                      </m:r>
                      <m:r>
                        <m:rPr>
                          <m:sty m:val="p"/>
                        </m:rPr>
                        <a:rPr lang="el-GR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Ω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10" name="Rectangle 109">
                <a:extLst>
                  <a:ext uri="{FF2B5EF4-FFF2-40B4-BE49-F238E27FC236}">
                    <a16:creationId xmlns:a16="http://schemas.microsoft.com/office/drawing/2014/main" id="{37A072EA-9E93-434D-ABA3-443BFF495F67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83498" y="4688297"/>
                <a:ext cx="700833" cy="369332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83" name="Group 82">
            <a:extLst>
              <a:ext uri="{FF2B5EF4-FFF2-40B4-BE49-F238E27FC236}">
                <a16:creationId xmlns:a16="http://schemas.microsoft.com/office/drawing/2014/main" id="{51C656D4-5E15-4821-A0AC-E80CCD7BBE4C}"/>
              </a:ext>
            </a:extLst>
          </p:cNvPr>
          <p:cNvGrpSpPr/>
          <p:nvPr/>
        </p:nvGrpSpPr>
        <p:grpSpPr>
          <a:xfrm>
            <a:off x="5554761" y="4690821"/>
            <a:ext cx="298207" cy="655225"/>
            <a:chOff x="4147623" y="3609324"/>
            <a:chExt cx="297702" cy="790900"/>
          </a:xfrm>
        </p:grpSpPr>
        <p:grpSp>
          <p:nvGrpSpPr>
            <p:cNvPr id="91" name="Group 90">
              <a:extLst>
                <a:ext uri="{FF2B5EF4-FFF2-40B4-BE49-F238E27FC236}">
                  <a16:creationId xmlns:a16="http://schemas.microsoft.com/office/drawing/2014/main" id="{8FD3A6B3-5585-4AA4-BF0B-465258FFCDC2}"/>
                </a:ext>
              </a:extLst>
            </p:cNvPr>
            <p:cNvGrpSpPr/>
            <p:nvPr/>
          </p:nvGrpSpPr>
          <p:grpSpPr>
            <a:xfrm rot="16200000">
              <a:off x="4190919" y="4152918"/>
              <a:ext cx="204010" cy="290601"/>
              <a:chOff x="3608294" y="2623632"/>
              <a:chExt cx="204010" cy="290601"/>
            </a:xfrm>
          </p:grpSpPr>
          <p:cxnSp>
            <p:nvCxnSpPr>
              <p:cNvPr id="129" name="Straight Connector 128">
                <a:extLst>
                  <a:ext uri="{FF2B5EF4-FFF2-40B4-BE49-F238E27FC236}">
                    <a16:creationId xmlns:a16="http://schemas.microsoft.com/office/drawing/2014/main" id="{3F895DEA-72DF-4130-8275-3EACCB6F2AE1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608294" y="2623632"/>
                <a:ext cx="72358" cy="173356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0" name="Straight Connector 129">
                <a:extLst>
                  <a:ext uri="{FF2B5EF4-FFF2-40B4-BE49-F238E27FC236}">
                    <a16:creationId xmlns:a16="http://schemas.microsoft.com/office/drawing/2014/main" id="{6D5347F0-6AD3-48B0-A0C2-BC06B84633B0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09" name="Group 108">
              <a:extLst>
                <a:ext uri="{FF2B5EF4-FFF2-40B4-BE49-F238E27FC236}">
                  <a16:creationId xmlns:a16="http://schemas.microsoft.com/office/drawing/2014/main" id="{EF3B1AA7-71F8-4EB7-A254-2F372F12FCBE}"/>
                </a:ext>
              </a:extLst>
            </p:cNvPr>
            <p:cNvGrpSpPr/>
            <p:nvPr/>
          </p:nvGrpSpPr>
          <p:grpSpPr>
            <a:xfrm rot="16200000">
              <a:off x="4168243" y="3919260"/>
              <a:ext cx="263561" cy="290602"/>
              <a:chOff x="3548743" y="2623631"/>
              <a:chExt cx="263561" cy="290602"/>
            </a:xfrm>
          </p:grpSpPr>
          <p:cxnSp>
            <p:nvCxnSpPr>
              <p:cNvPr id="115" name="Straight Connector 114">
                <a:extLst>
                  <a:ext uri="{FF2B5EF4-FFF2-40B4-BE49-F238E27FC236}">
                    <a16:creationId xmlns:a16="http://schemas.microsoft.com/office/drawing/2014/main" id="{C95E9E0E-39D6-40F3-9EB0-5CECF77EAACB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7" name="Straight Connector 126">
                <a:extLst>
                  <a:ext uri="{FF2B5EF4-FFF2-40B4-BE49-F238E27FC236}">
                    <a16:creationId xmlns:a16="http://schemas.microsoft.com/office/drawing/2014/main" id="{31DD3E12-2D5F-4E00-956D-FEFEC4935B5C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11" name="Group 110">
              <a:extLst>
                <a:ext uri="{FF2B5EF4-FFF2-40B4-BE49-F238E27FC236}">
                  <a16:creationId xmlns:a16="http://schemas.microsoft.com/office/drawing/2014/main" id="{090C7423-6453-4745-AD58-03BDC5B1D8E1}"/>
                </a:ext>
              </a:extLst>
            </p:cNvPr>
            <p:cNvGrpSpPr/>
            <p:nvPr/>
          </p:nvGrpSpPr>
          <p:grpSpPr>
            <a:xfrm rot="16200000">
              <a:off x="4168243" y="3655828"/>
              <a:ext cx="263561" cy="290602"/>
              <a:chOff x="3548743" y="2623631"/>
              <a:chExt cx="263561" cy="290602"/>
            </a:xfrm>
          </p:grpSpPr>
          <p:cxnSp>
            <p:nvCxnSpPr>
              <p:cNvPr id="113" name="Straight Connector 112">
                <a:extLst>
                  <a:ext uri="{FF2B5EF4-FFF2-40B4-BE49-F238E27FC236}">
                    <a16:creationId xmlns:a16="http://schemas.microsoft.com/office/drawing/2014/main" id="{7F7BB193-12AB-469D-9677-C73207084565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4" name="Straight Connector 113">
                <a:extLst>
                  <a:ext uri="{FF2B5EF4-FFF2-40B4-BE49-F238E27FC236}">
                    <a16:creationId xmlns:a16="http://schemas.microsoft.com/office/drawing/2014/main" id="{3D4DE5CC-2735-4CBC-BFE9-39B04DBA161A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12" name="Straight Connector 111">
              <a:extLst>
                <a:ext uri="{FF2B5EF4-FFF2-40B4-BE49-F238E27FC236}">
                  <a16:creationId xmlns:a16="http://schemas.microsoft.com/office/drawing/2014/main" id="{3395EFCE-C23A-4ED8-B71F-AAED23C3FB7E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4308632" y="3609324"/>
              <a:ext cx="134708" cy="60283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31" name="Straight Connector 130">
            <a:extLst>
              <a:ext uri="{FF2B5EF4-FFF2-40B4-BE49-F238E27FC236}">
                <a16:creationId xmlns:a16="http://schemas.microsoft.com/office/drawing/2014/main" id="{09C7CB5F-5645-49FF-87A1-875ADC4D722B}"/>
              </a:ext>
            </a:extLst>
          </p:cNvPr>
          <p:cNvCxnSpPr>
            <a:cxnSpLocks/>
          </p:cNvCxnSpPr>
          <p:nvPr/>
        </p:nvCxnSpPr>
        <p:spPr>
          <a:xfrm flipV="1">
            <a:off x="5716043" y="5346046"/>
            <a:ext cx="0" cy="19136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32" name="Rectangle 131">
                <a:extLst>
                  <a:ext uri="{FF2B5EF4-FFF2-40B4-BE49-F238E27FC236}">
                    <a16:creationId xmlns:a16="http://schemas.microsoft.com/office/drawing/2014/main" id="{CA7AA1E2-E3FE-4C64-B510-639F669112F0}"/>
                  </a:ext>
                </a:extLst>
              </p:cNvPr>
              <p:cNvSpPr/>
              <p:nvPr/>
            </p:nvSpPr>
            <p:spPr>
              <a:xfrm>
                <a:off x="5852968" y="4825297"/>
                <a:ext cx="700833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>
                          <a:latin typeface="Cambria Math" panose="02040503050406030204" pitchFamily="18" charset="0"/>
                        </a:rPr>
                        <m:t>1 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𝑘</m:t>
                      </m:r>
                      <m:r>
                        <m:rPr>
                          <m:sty m:val="p"/>
                        </m:rPr>
                        <a:rPr lang="el-GR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Ω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32" name="Rectangle 131">
                <a:extLst>
                  <a:ext uri="{FF2B5EF4-FFF2-40B4-BE49-F238E27FC236}">
                    <a16:creationId xmlns:a16="http://schemas.microsoft.com/office/drawing/2014/main" id="{CA7AA1E2-E3FE-4C64-B510-639F669112F0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52968" y="4825297"/>
                <a:ext cx="700833" cy="369332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7" name="Content Placeholder 2">
            <a:extLst>
              <a:ext uri="{FF2B5EF4-FFF2-40B4-BE49-F238E27FC236}">
                <a16:creationId xmlns:a16="http://schemas.microsoft.com/office/drawing/2014/main" id="{1C0D2950-E1CE-42F4-B1B1-A99A8380CEDA}"/>
              </a:ext>
            </a:extLst>
          </p:cNvPr>
          <p:cNvSpPr txBox="1">
            <a:spLocks/>
          </p:cNvSpPr>
          <p:nvPr/>
        </p:nvSpPr>
        <p:spPr>
          <a:xfrm>
            <a:off x="7376755" y="2692815"/>
            <a:ext cx="4147830" cy="1062168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FF0000"/>
                </a:solidFill>
              </a:rPr>
              <a:t>Find the Thevenin equivalent resistance looking to the left from the base of the transistor</a:t>
            </a:r>
            <a:endParaRPr lang="en-US" sz="2400" baseline="-25000" dirty="0">
              <a:solidFill>
                <a:srgbClr val="FF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8" name="Rectangle 137">
                <a:extLst>
                  <a:ext uri="{FF2B5EF4-FFF2-40B4-BE49-F238E27FC236}">
                    <a16:creationId xmlns:a16="http://schemas.microsoft.com/office/drawing/2014/main" id="{F73E2E6E-3328-49AD-9EA3-15EC11863744}"/>
                  </a:ext>
                </a:extLst>
              </p:cNvPr>
              <p:cNvSpPr/>
              <p:nvPr/>
            </p:nvSpPr>
            <p:spPr>
              <a:xfrm>
                <a:off x="5752938" y="4283878"/>
                <a:ext cx="474682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𝐸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38" name="Rectangle 137">
                <a:extLst>
                  <a:ext uri="{FF2B5EF4-FFF2-40B4-BE49-F238E27FC236}">
                    <a16:creationId xmlns:a16="http://schemas.microsoft.com/office/drawing/2014/main" id="{F73E2E6E-3328-49AD-9EA3-15EC11863744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52938" y="4283878"/>
                <a:ext cx="474682" cy="369332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1" name="Oval 140">
            <a:extLst>
              <a:ext uri="{FF2B5EF4-FFF2-40B4-BE49-F238E27FC236}">
                <a16:creationId xmlns:a16="http://schemas.microsoft.com/office/drawing/2014/main" id="{5460039B-C430-44A1-A3CD-54BAFF48BE7C}"/>
              </a:ext>
            </a:extLst>
          </p:cNvPr>
          <p:cNvSpPr/>
          <p:nvPr/>
        </p:nvSpPr>
        <p:spPr>
          <a:xfrm>
            <a:off x="5706426" y="4488317"/>
            <a:ext cx="45720" cy="4572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8" name="Content Placeholder 2">
            <a:extLst>
              <a:ext uri="{FF2B5EF4-FFF2-40B4-BE49-F238E27FC236}">
                <a16:creationId xmlns:a16="http://schemas.microsoft.com/office/drawing/2014/main" id="{2DF2D3D9-7302-4E6F-9202-DE948FD5C61E}"/>
              </a:ext>
            </a:extLst>
          </p:cNvPr>
          <p:cNvSpPr txBox="1">
            <a:spLocks/>
          </p:cNvSpPr>
          <p:nvPr/>
        </p:nvSpPr>
        <p:spPr>
          <a:xfrm>
            <a:off x="7368554" y="4849616"/>
            <a:ext cx="4547201" cy="49643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FF0000"/>
                </a:solidFill>
              </a:rPr>
              <a:t> What is the Thevenin voltage?</a:t>
            </a:r>
            <a:endParaRPr lang="en-US" sz="2400" baseline="-25000" dirty="0">
              <a:solidFill>
                <a:srgbClr val="FF0000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35" name="TextBox 134">
                <a:extLst>
                  <a:ext uri="{FF2B5EF4-FFF2-40B4-BE49-F238E27FC236}">
                    <a16:creationId xmlns:a16="http://schemas.microsoft.com/office/drawing/2014/main" id="{79C3394A-948D-4843-9494-762052D7DE7C}"/>
                  </a:ext>
                </a:extLst>
              </p:cNvPr>
              <p:cNvSpPr txBox="1"/>
              <p:nvPr/>
            </p:nvSpPr>
            <p:spPr>
              <a:xfrm>
                <a:off x="7858998" y="3992773"/>
                <a:ext cx="2770309" cy="576761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𝑇𝐻</m:t>
                          </m:r>
                        </m:sub>
                      </m:sSub>
                      <m:r>
                        <a:rPr lang="en-US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d>
                            <m:dPr>
                              <m:ctrlPr>
                                <a:rPr lang="en-US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4.0 </m:t>
                              </m:r>
                              <m:r>
                                <a:rPr lang="en-US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  <m:r>
                                <m:rPr>
                                  <m:sty m:val="p"/>
                                </m:rPr>
                                <a:rPr lang="el-GR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Ω</m:t>
                              </m:r>
                            </m:e>
                          </m:d>
                          <m:d>
                            <m:dPr>
                              <m:ctrlPr>
                                <a:rPr lang="en-US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12.0 </m:t>
                              </m:r>
                              <m:r>
                                <a:rPr lang="en-US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  <m:r>
                                <m:rPr>
                                  <m:sty m:val="p"/>
                                </m:rPr>
                                <a:rPr lang="el-GR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Ω</m:t>
                              </m:r>
                            </m:e>
                          </m:d>
                        </m:num>
                        <m:den>
                          <m:d>
                            <m:dPr>
                              <m:ctrlPr>
                                <a:rPr lang="en-US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4.0 </m:t>
                              </m:r>
                              <m:r>
                                <a:rPr lang="en-US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  <m:r>
                                <m:rPr>
                                  <m:sty m:val="p"/>
                                </m:rPr>
                                <a:rPr lang="el-GR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Ω</m:t>
                              </m:r>
                              <m:r>
                                <a:rPr lang="en-US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US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12</m:t>
                              </m:r>
                              <m:r>
                                <a:rPr lang="en-US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.0 </m:t>
                              </m:r>
                              <m:r>
                                <a:rPr lang="en-US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  <m:r>
                                <m:rPr>
                                  <m:sty m:val="p"/>
                                </m:rPr>
                                <a:rPr lang="el-GR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Ω</m:t>
                              </m:r>
                            </m:e>
                          </m:d>
                        </m:den>
                      </m:f>
                    </m:oMath>
                  </m:oMathPara>
                </a14:m>
                <a:endParaRPr lang="en-US" b="0" i="1" dirty="0">
                  <a:solidFill>
                    <a:srgbClr val="FF0000"/>
                  </a:solidFill>
                  <a:latin typeface="Cambria Math" panose="02040503050406030204" pitchFamily="18" charset="0"/>
                </a:endParaRPr>
              </a:p>
            </p:txBody>
          </p:sp>
        </mc:Choice>
        <mc:Fallback>
          <p:sp>
            <p:nvSpPr>
              <p:cNvPr id="135" name="TextBox 134">
                <a:extLst>
                  <a:ext uri="{FF2B5EF4-FFF2-40B4-BE49-F238E27FC236}">
                    <a16:creationId xmlns:a16="http://schemas.microsoft.com/office/drawing/2014/main" id="{79C3394A-948D-4843-9494-762052D7DE7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58998" y="3992773"/>
                <a:ext cx="2770309" cy="576761"/>
              </a:xfrm>
              <a:prstGeom prst="rect">
                <a:avLst/>
              </a:prstGeom>
              <a:blipFill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50" name="TextBox 149">
                <a:extLst>
                  <a:ext uri="{FF2B5EF4-FFF2-40B4-BE49-F238E27FC236}">
                    <a16:creationId xmlns:a16="http://schemas.microsoft.com/office/drawing/2014/main" id="{86EED5AA-7134-45F5-A3EB-263918EA187E}"/>
                  </a:ext>
                </a:extLst>
              </p:cNvPr>
              <p:cNvSpPr txBox="1"/>
              <p:nvPr/>
            </p:nvSpPr>
            <p:spPr>
              <a:xfrm>
                <a:off x="7506376" y="5451863"/>
                <a:ext cx="2767921" cy="576761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𝑇𝐻</m:t>
                          </m:r>
                        </m:sub>
                      </m:sSub>
                      <m:r>
                        <a:rPr lang="en-US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d>
                            <m:dPr>
                              <m:ctrlPr>
                                <a:rPr lang="en-US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4.0 </m:t>
                              </m:r>
                              <m:r>
                                <a:rPr lang="en-US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  <m:r>
                                <m:rPr>
                                  <m:sty m:val="p"/>
                                </m:rPr>
                                <a:rPr lang="el-GR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Ω</m:t>
                              </m:r>
                            </m:e>
                          </m:d>
                          <m: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   10 </m:t>
                          </m:r>
                          <m: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𝑉</m:t>
                          </m:r>
                        </m:num>
                        <m:den>
                          <m:d>
                            <m:dPr>
                              <m:ctrlPr>
                                <a:rPr lang="en-US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4.0 </m:t>
                              </m:r>
                              <m:r>
                                <a:rPr lang="en-US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  <m:r>
                                <m:rPr>
                                  <m:sty m:val="p"/>
                                </m:rPr>
                                <a:rPr lang="el-GR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Ω</m:t>
                              </m:r>
                              <m:r>
                                <a:rPr lang="en-US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US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12</m:t>
                              </m:r>
                              <m:r>
                                <a:rPr lang="en-US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.0 </m:t>
                              </m:r>
                              <m:r>
                                <a:rPr lang="en-US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  <m:r>
                                <m:rPr>
                                  <m:sty m:val="p"/>
                                </m:rPr>
                                <a:rPr lang="el-GR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Ω</m:t>
                              </m:r>
                            </m:e>
                          </m:d>
                        </m:den>
                      </m:f>
                    </m:oMath>
                  </m:oMathPara>
                </a14:m>
                <a:endParaRPr lang="en-US" b="0" i="1" dirty="0">
                  <a:solidFill>
                    <a:srgbClr val="FF0000"/>
                  </a:solidFill>
                  <a:latin typeface="Cambria Math" panose="02040503050406030204" pitchFamily="18" charset="0"/>
                </a:endParaRPr>
              </a:p>
            </p:txBody>
          </p:sp>
        </mc:Choice>
        <mc:Fallback>
          <p:sp>
            <p:nvSpPr>
              <p:cNvPr id="150" name="TextBox 149">
                <a:extLst>
                  <a:ext uri="{FF2B5EF4-FFF2-40B4-BE49-F238E27FC236}">
                    <a16:creationId xmlns:a16="http://schemas.microsoft.com/office/drawing/2014/main" id="{86EED5AA-7134-45F5-A3EB-263918EA187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06376" y="5451863"/>
                <a:ext cx="2767921" cy="576761"/>
              </a:xfrm>
              <a:prstGeom prst="rect">
                <a:avLst/>
              </a:prstGeom>
              <a:blipFill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34" name="TextBox 133">
                <a:extLst>
                  <a:ext uri="{FF2B5EF4-FFF2-40B4-BE49-F238E27FC236}">
                    <a16:creationId xmlns:a16="http://schemas.microsoft.com/office/drawing/2014/main" id="{A5869697-44A3-4B86-9BEC-891561821DF9}"/>
                  </a:ext>
                </a:extLst>
              </p:cNvPr>
              <p:cNvSpPr txBox="1"/>
              <p:nvPr/>
            </p:nvSpPr>
            <p:spPr>
              <a:xfrm>
                <a:off x="10514272" y="4132620"/>
                <a:ext cx="755248" cy="27699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3</m:t>
                      </m:r>
                      <m:r>
                        <a:rPr lang="en-US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US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𝑘</m:t>
                      </m:r>
                      <m:r>
                        <m:rPr>
                          <m:nor/>
                        </m:rPr>
                        <a:rPr lang="en-US">
                          <a:solidFill>
                            <a:srgbClr val="FF0000"/>
                          </a:solidFill>
                        </a:rPr>
                        <m:t>Ω</m:t>
                      </m:r>
                    </m:oMath>
                  </m:oMathPara>
                </a14:m>
                <a:endParaRPr lang="en-US" b="0" i="1" dirty="0">
                  <a:solidFill>
                    <a:srgbClr val="FF0000"/>
                  </a:solidFill>
                  <a:latin typeface="Cambria Math" panose="02040503050406030204" pitchFamily="18" charset="0"/>
                </a:endParaRPr>
              </a:p>
            </p:txBody>
          </p:sp>
        </mc:Choice>
        <mc:Fallback>
          <p:sp>
            <p:nvSpPr>
              <p:cNvPr id="134" name="TextBox 133">
                <a:extLst>
                  <a:ext uri="{FF2B5EF4-FFF2-40B4-BE49-F238E27FC236}">
                    <a16:creationId xmlns:a16="http://schemas.microsoft.com/office/drawing/2014/main" id="{A5869697-44A3-4B86-9BEC-891561821DF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514272" y="4132620"/>
                <a:ext cx="755248" cy="276999"/>
              </a:xfrm>
              <a:prstGeom prst="rect">
                <a:avLst/>
              </a:prstGeom>
              <a:blipFill>
                <a:blip r:embed="rId17"/>
                <a:stretch>
                  <a:fillRect l="-7258" r="-2419" b="-1111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36" name="TextBox 135">
                <a:extLst>
                  <a:ext uri="{FF2B5EF4-FFF2-40B4-BE49-F238E27FC236}">
                    <a16:creationId xmlns:a16="http://schemas.microsoft.com/office/drawing/2014/main" id="{71924449-802E-42DD-9D1D-38A2788A9C58}"/>
                  </a:ext>
                </a:extLst>
              </p:cNvPr>
              <p:cNvSpPr txBox="1"/>
              <p:nvPr/>
            </p:nvSpPr>
            <p:spPr>
              <a:xfrm>
                <a:off x="10274297" y="5601743"/>
                <a:ext cx="914146" cy="27699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2.5</m:t>
                      </m:r>
                      <m:r>
                        <a:rPr lang="en-US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US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𝑉</m:t>
                      </m:r>
                    </m:oMath>
                  </m:oMathPara>
                </a14:m>
                <a:endParaRPr lang="en-US" b="0" i="1" dirty="0">
                  <a:solidFill>
                    <a:srgbClr val="FF0000"/>
                  </a:solidFill>
                  <a:latin typeface="Cambria Math" panose="02040503050406030204" pitchFamily="18" charset="0"/>
                </a:endParaRPr>
              </a:p>
            </p:txBody>
          </p:sp>
        </mc:Choice>
        <mc:Fallback>
          <p:sp>
            <p:nvSpPr>
              <p:cNvPr id="136" name="TextBox 135">
                <a:extLst>
                  <a:ext uri="{FF2B5EF4-FFF2-40B4-BE49-F238E27FC236}">
                    <a16:creationId xmlns:a16="http://schemas.microsoft.com/office/drawing/2014/main" id="{71924449-802E-42DD-9D1D-38A2788A9C5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274297" y="5601743"/>
                <a:ext cx="914146" cy="276999"/>
              </a:xfrm>
              <a:prstGeom prst="rect">
                <a:avLst/>
              </a:prstGeom>
              <a:blipFill>
                <a:blip r:embed="rId18"/>
                <a:stretch>
                  <a:fillRect l="-5333" b="-1111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9593617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7" grpId="0"/>
      <p:bldP spid="148" grpId="0"/>
      <p:bldP spid="135" grpId="0"/>
      <p:bldP spid="150" grpId="0"/>
      <p:bldP spid="134" grpId="0"/>
      <p:bldP spid="13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2B873C-BDF3-47A7-990F-4F0F018797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5034" y="365220"/>
            <a:ext cx="10668000" cy="1325563"/>
          </a:xfrm>
        </p:spPr>
        <p:txBody>
          <a:bodyPr/>
          <a:lstStyle/>
          <a:p>
            <a:r>
              <a:rPr lang="en-US" dirty="0"/>
              <a:t>Common Emitter Amplifier Circuit – Example 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59C463-062A-4391-A005-C3CFA0280E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50561"/>
            <a:ext cx="10515600" cy="783626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Find the values of the DC currents and voltages of the circuit.  The transistor has </a:t>
            </a:r>
            <a:r>
              <a:rPr lang="el-GR" dirty="0"/>
              <a:t>β</a:t>
            </a:r>
            <a:r>
              <a:rPr lang="en-US" dirty="0"/>
              <a:t> = 96 and an Early voltage of 50 V.</a:t>
            </a:r>
          </a:p>
        </p:txBody>
      </p:sp>
      <p:sp>
        <p:nvSpPr>
          <p:cNvPr id="137" name="Content Placeholder 2">
            <a:extLst>
              <a:ext uri="{FF2B5EF4-FFF2-40B4-BE49-F238E27FC236}">
                <a16:creationId xmlns:a16="http://schemas.microsoft.com/office/drawing/2014/main" id="{1C0D2950-E1CE-42F4-B1B1-A99A8380CEDA}"/>
              </a:ext>
            </a:extLst>
          </p:cNvPr>
          <p:cNvSpPr txBox="1">
            <a:spLocks/>
          </p:cNvSpPr>
          <p:nvPr/>
        </p:nvSpPr>
        <p:spPr>
          <a:xfrm>
            <a:off x="7276748" y="2350401"/>
            <a:ext cx="4623453" cy="80221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FF0000"/>
                </a:solidFill>
              </a:rPr>
              <a:t>Write the KVL equation for the base-emitter loop</a:t>
            </a:r>
            <a:endParaRPr lang="en-US" sz="2400" baseline="-25000" dirty="0">
              <a:solidFill>
                <a:srgbClr val="FF0000"/>
              </a:solidFill>
            </a:endParaRPr>
          </a:p>
        </p:txBody>
      </p:sp>
      <p:sp>
        <p:nvSpPr>
          <p:cNvPr id="148" name="Content Placeholder 2">
            <a:extLst>
              <a:ext uri="{FF2B5EF4-FFF2-40B4-BE49-F238E27FC236}">
                <a16:creationId xmlns:a16="http://schemas.microsoft.com/office/drawing/2014/main" id="{2DF2D3D9-7302-4E6F-9202-DE948FD5C61E}"/>
              </a:ext>
            </a:extLst>
          </p:cNvPr>
          <p:cNvSpPr txBox="1">
            <a:spLocks/>
          </p:cNvSpPr>
          <p:nvPr/>
        </p:nvSpPr>
        <p:spPr>
          <a:xfrm>
            <a:off x="7216892" y="3619722"/>
            <a:ext cx="4547201" cy="802212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FF0000"/>
                </a:solidFill>
              </a:rPr>
              <a:t> What is the relationship between the base current and the emitter current?</a:t>
            </a:r>
            <a:endParaRPr lang="en-US" sz="2400" baseline="-25000" dirty="0">
              <a:solidFill>
                <a:srgbClr val="FF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5" name="TextBox 134">
                <a:extLst>
                  <a:ext uri="{FF2B5EF4-FFF2-40B4-BE49-F238E27FC236}">
                    <a16:creationId xmlns:a16="http://schemas.microsoft.com/office/drawing/2014/main" id="{79C3394A-948D-4843-9494-762052D7DE7C}"/>
                  </a:ext>
                </a:extLst>
              </p:cNvPr>
              <p:cNvSpPr txBox="1"/>
              <p:nvPr/>
            </p:nvSpPr>
            <p:spPr>
              <a:xfrm>
                <a:off x="7397142" y="3189334"/>
                <a:ext cx="4379032" cy="27699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2</m:t>
                      </m:r>
                      <m:r>
                        <a:rPr lang="en-US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.5 </m:t>
                      </m:r>
                      <m:r>
                        <a:rPr lang="en-US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𝑉</m:t>
                      </m:r>
                      <m:r>
                        <a:rPr lang="en-US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 −</m:t>
                      </m:r>
                      <m:d>
                        <m:dPr>
                          <m:ctrlP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3 </m:t>
                          </m:r>
                          <m: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𝑘</m:t>
                          </m:r>
                          <m:r>
                            <m:rPr>
                              <m:sty m:val="p"/>
                            </m:rPr>
                            <a:rPr lang="el-GR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Ω</m:t>
                          </m:r>
                        </m:e>
                      </m:d>
                      <m:sSub>
                        <m:sSubPr>
                          <m:ctrlP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𝐼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𝐵</m:t>
                          </m:r>
                        </m:sub>
                      </m:sSub>
                      <m:r>
                        <a:rPr lang="en-US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−0.7 </m:t>
                      </m:r>
                      <m:r>
                        <a:rPr lang="en-US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𝑉</m:t>
                      </m:r>
                      <m:r>
                        <a:rPr lang="en-US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−</m:t>
                      </m:r>
                      <m:d>
                        <m:dPr>
                          <m:ctrlPr>
                            <a:rPr lang="en-US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  <m:r>
                            <a:rPr lang="en-US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𝑘</m:t>
                          </m:r>
                          <m:r>
                            <m:rPr>
                              <m:sty m:val="p"/>
                            </m:rPr>
                            <a:rPr lang="el-GR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Ω</m:t>
                          </m:r>
                        </m:e>
                      </m:d>
                      <m:sSub>
                        <m:sSubPr>
                          <m:ctrlPr>
                            <a:rPr lang="en-US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𝐼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𝐸</m:t>
                          </m:r>
                        </m:sub>
                      </m:sSub>
                      <m:r>
                        <a:rPr lang="en-US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=0</m:t>
                      </m:r>
                    </m:oMath>
                  </m:oMathPara>
                </a14:m>
                <a:endParaRPr lang="en-US" b="0" i="1" dirty="0">
                  <a:solidFill>
                    <a:srgbClr val="FF0000"/>
                  </a:solidFill>
                  <a:latin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135" name="TextBox 134">
                <a:extLst>
                  <a:ext uri="{FF2B5EF4-FFF2-40B4-BE49-F238E27FC236}">
                    <a16:creationId xmlns:a16="http://schemas.microsoft.com/office/drawing/2014/main" id="{79C3394A-948D-4843-9494-762052D7DE7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97142" y="3189334"/>
                <a:ext cx="4379032" cy="276999"/>
              </a:xfrm>
              <a:prstGeom prst="rect">
                <a:avLst/>
              </a:prstGeom>
              <a:blipFill>
                <a:blip r:embed="rId2"/>
                <a:stretch>
                  <a:fillRect l="-1808" b="-1739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0" name="TextBox 149">
                <a:extLst>
                  <a:ext uri="{FF2B5EF4-FFF2-40B4-BE49-F238E27FC236}">
                    <a16:creationId xmlns:a16="http://schemas.microsoft.com/office/drawing/2014/main" id="{86EED5AA-7134-45F5-A3EB-263918EA187E}"/>
                  </a:ext>
                </a:extLst>
              </p:cNvPr>
              <p:cNvSpPr txBox="1"/>
              <p:nvPr/>
            </p:nvSpPr>
            <p:spPr>
              <a:xfrm>
                <a:off x="7583385" y="4390624"/>
                <a:ext cx="3888588" cy="27699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𝐼</m:t>
                          </m:r>
                        </m:e>
                        <m:sub>
                          <m:r>
                            <a:rPr lang="en-US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𝐸</m:t>
                          </m:r>
                        </m:sub>
                      </m:sSub>
                      <m:r>
                        <a:rPr lang="en-US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ctrlP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𝛽</m:t>
                          </m:r>
                          <m: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+1</m:t>
                          </m:r>
                        </m:e>
                      </m:d>
                      <m:r>
                        <a:rPr lang="en-US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sSub>
                        <m:sSubPr>
                          <m:ctrlPr>
                            <a:rPr lang="en-US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𝐼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𝐵</m:t>
                          </m:r>
                        </m:sub>
                      </m:sSub>
                      <m:r>
                        <a:rPr lang="en-US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97 </m:t>
                      </m:r>
                      <m:sSub>
                        <m:sSubPr>
                          <m:ctrlPr>
                            <a:rPr lang="en-US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𝐼</m:t>
                          </m:r>
                        </m:e>
                        <m:sub>
                          <m:r>
                            <a:rPr lang="en-US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𝐵</m:t>
                          </m:r>
                        </m:sub>
                      </m:sSub>
                    </m:oMath>
                  </m:oMathPara>
                </a14:m>
                <a:endParaRPr lang="en-US" b="0" i="1" dirty="0">
                  <a:solidFill>
                    <a:srgbClr val="FF0000"/>
                  </a:solidFill>
                  <a:latin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150" name="TextBox 149">
                <a:extLst>
                  <a:ext uri="{FF2B5EF4-FFF2-40B4-BE49-F238E27FC236}">
                    <a16:creationId xmlns:a16="http://schemas.microsoft.com/office/drawing/2014/main" id="{86EED5AA-7134-45F5-A3EB-263918EA187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83385" y="4390624"/>
                <a:ext cx="3888588" cy="276999"/>
              </a:xfrm>
              <a:prstGeom prst="rect">
                <a:avLst/>
              </a:prstGeom>
              <a:blipFill>
                <a:blip r:embed="rId3"/>
                <a:stretch>
                  <a:fillRect l="-2194" b="-3478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7" name="Group 16">
            <a:extLst>
              <a:ext uri="{FF2B5EF4-FFF2-40B4-BE49-F238E27FC236}">
                <a16:creationId xmlns:a16="http://schemas.microsoft.com/office/drawing/2014/main" id="{3FAFDA61-1E0F-4A33-8787-DD1F99B351E3}"/>
              </a:ext>
            </a:extLst>
          </p:cNvPr>
          <p:cNvGrpSpPr/>
          <p:nvPr/>
        </p:nvGrpSpPr>
        <p:grpSpPr>
          <a:xfrm>
            <a:off x="444414" y="2545366"/>
            <a:ext cx="6538554" cy="3631597"/>
            <a:chOff x="708069" y="2309596"/>
            <a:chExt cx="6538554" cy="3631597"/>
          </a:xfrm>
        </p:grpSpPr>
        <p:grpSp>
          <p:nvGrpSpPr>
            <p:cNvPr id="116" name="Group 115">
              <a:extLst>
                <a:ext uri="{FF2B5EF4-FFF2-40B4-BE49-F238E27FC236}">
                  <a16:creationId xmlns:a16="http://schemas.microsoft.com/office/drawing/2014/main" id="{B6EC8711-B3C5-48A0-AE95-D2C11E8D46A1}"/>
                </a:ext>
              </a:extLst>
            </p:cNvPr>
            <p:cNvGrpSpPr/>
            <p:nvPr/>
          </p:nvGrpSpPr>
          <p:grpSpPr>
            <a:xfrm>
              <a:off x="5547650" y="2895524"/>
              <a:ext cx="298207" cy="660991"/>
              <a:chOff x="4147623" y="3602364"/>
              <a:chExt cx="297702" cy="797860"/>
            </a:xfrm>
          </p:grpSpPr>
          <p:grpSp>
            <p:nvGrpSpPr>
              <p:cNvPr id="117" name="Group 116">
                <a:extLst>
                  <a:ext uri="{FF2B5EF4-FFF2-40B4-BE49-F238E27FC236}">
                    <a16:creationId xmlns:a16="http://schemas.microsoft.com/office/drawing/2014/main" id="{B698F0B2-9AD2-46A3-87D3-7283ACF4511C}"/>
                  </a:ext>
                </a:extLst>
              </p:cNvPr>
              <p:cNvGrpSpPr/>
              <p:nvPr/>
            </p:nvGrpSpPr>
            <p:grpSpPr>
              <a:xfrm rot="16200000">
                <a:off x="4190919" y="4152918"/>
                <a:ext cx="204010" cy="290601"/>
                <a:chOff x="3608294" y="2623632"/>
                <a:chExt cx="204010" cy="290601"/>
              </a:xfrm>
            </p:grpSpPr>
            <p:cxnSp>
              <p:nvCxnSpPr>
                <p:cNvPr id="125" name="Straight Connector 124">
                  <a:extLst>
                    <a:ext uri="{FF2B5EF4-FFF2-40B4-BE49-F238E27FC236}">
                      <a16:creationId xmlns:a16="http://schemas.microsoft.com/office/drawing/2014/main" id="{8A4A04E1-4457-4CC2-8046-F3E8B370B53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6" name="Straight Connector 125">
                  <a:extLst>
                    <a:ext uri="{FF2B5EF4-FFF2-40B4-BE49-F238E27FC236}">
                      <a16:creationId xmlns:a16="http://schemas.microsoft.com/office/drawing/2014/main" id="{F857E697-93BB-4568-B3E7-DECFE7AE2D4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18" name="Group 117">
                <a:extLst>
                  <a:ext uri="{FF2B5EF4-FFF2-40B4-BE49-F238E27FC236}">
                    <a16:creationId xmlns:a16="http://schemas.microsoft.com/office/drawing/2014/main" id="{D43EA4A0-D5A0-4D41-B56C-F98F8D605A79}"/>
                  </a:ext>
                </a:extLst>
              </p:cNvPr>
              <p:cNvGrpSpPr/>
              <p:nvPr/>
            </p:nvGrpSpPr>
            <p:grpSpPr>
              <a:xfrm rot="16200000">
                <a:off x="4168243" y="3919260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123" name="Straight Connector 122">
                  <a:extLst>
                    <a:ext uri="{FF2B5EF4-FFF2-40B4-BE49-F238E27FC236}">
                      <a16:creationId xmlns:a16="http://schemas.microsoft.com/office/drawing/2014/main" id="{0840DCFF-B140-4BB7-8185-7CE0A74939E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4" name="Straight Connector 123">
                  <a:extLst>
                    <a:ext uri="{FF2B5EF4-FFF2-40B4-BE49-F238E27FC236}">
                      <a16:creationId xmlns:a16="http://schemas.microsoft.com/office/drawing/2014/main" id="{4B08FBD4-B753-435C-9865-B2072C847223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19" name="Group 118">
                <a:extLst>
                  <a:ext uri="{FF2B5EF4-FFF2-40B4-BE49-F238E27FC236}">
                    <a16:creationId xmlns:a16="http://schemas.microsoft.com/office/drawing/2014/main" id="{FD680264-579F-4AFA-8D27-F4D97F63BDD2}"/>
                  </a:ext>
                </a:extLst>
              </p:cNvPr>
              <p:cNvGrpSpPr/>
              <p:nvPr/>
            </p:nvGrpSpPr>
            <p:grpSpPr>
              <a:xfrm rot="16200000">
                <a:off x="4168243" y="3655828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121" name="Straight Connector 120">
                  <a:extLst>
                    <a:ext uri="{FF2B5EF4-FFF2-40B4-BE49-F238E27FC236}">
                      <a16:creationId xmlns:a16="http://schemas.microsoft.com/office/drawing/2014/main" id="{EA091034-A84F-4BAE-ABA8-DE1D033960B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2" name="Straight Connector 121">
                  <a:extLst>
                    <a:ext uri="{FF2B5EF4-FFF2-40B4-BE49-F238E27FC236}">
                      <a16:creationId xmlns:a16="http://schemas.microsoft.com/office/drawing/2014/main" id="{18CC830C-9927-4CCD-A509-0D7DC686140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20" name="Straight Connector 119">
                <a:extLst>
                  <a:ext uri="{FF2B5EF4-FFF2-40B4-BE49-F238E27FC236}">
                    <a16:creationId xmlns:a16="http://schemas.microsoft.com/office/drawing/2014/main" id="{A68A7AFD-32CA-4FB3-99F5-ABF4BFDD2530}"/>
                  </a:ext>
                </a:extLst>
              </p:cNvPr>
              <p:cNvCxnSpPr>
                <a:cxnSpLocks/>
              </p:cNvCxnSpPr>
              <p:nvPr/>
            </p:nvCxnSpPr>
            <p:spPr>
              <a:xfrm rot="16200000" flipV="1">
                <a:off x="4335006" y="3561273"/>
                <a:ext cx="67243" cy="1494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28" name="Straight Connector 127">
              <a:extLst>
                <a:ext uri="{FF2B5EF4-FFF2-40B4-BE49-F238E27FC236}">
                  <a16:creationId xmlns:a16="http://schemas.microsoft.com/office/drawing/2014/main" id="{7A968A10-339E-4412-A313-E8AACADC8AF3}"/>
                </a:ext>
              </a:extLst>
            </p:cNvPr>
            <p:cNvCxnSpPr>
              <a:cxnSpLocks/>
            </p:cNvCxnSpPr>
            <p:nvPr/>
          </p:nvCxnSpPr>
          <p:spPr>
            <a:xfrm>
              <a:off x="5699657" y="2733322"/>
              <a:ext cx="0" cy="16459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3" name="Straight Connector 132">
              <a:extLst>
                <a:ext uri="{FF2B5EF4-FFF2-40B4-BE49-F238E27FC236}">
                  <a16:creationId xmlns:a16="http://schemas.microsoft.com/office/drawing/2014/main" id="{28521335-D02D-47DA-B556-6271C161BBD4}"/>
                </a:ext>
              </a:extLst>
            </p:cNvPr>
            <p:cNvCxnSpPr/>
            <p:nvPr/>
          </p:nvCxnSpPr>
          <p:spPr>
            <a:xfrm flipV="1">
              <a:off x="5722773" y="3666222"/>
              <a:ext cx="930346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9" name="Rectangle 138">
                  <a:extLst>
                    <a:ext uri="{FF2B5EF4-FFF2-40B4-BE49-F238E27FC236}">
                      <a16:creationId xmlns:a16="http://schemas.microsoft.com/office/drawing/2014/main" id="{EC8679BA-8C7C-4D2A-BA44-289C78D97E30}"/>
                    </a:ext>
                  </a:extLst>
                </p:cNvPr>
                <p:cNvSpPr/>
                <p:nvPr/>
              </p:nvSpPr>
              <p:spPr>
                <a:xfrm>
                  <a:off x="2398164" y="4589458"/>
                  <a:ext cx="745012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 smtClean="0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.5 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𝑉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39" name="Rectangle 138">
                  <a:extLst>
                    <a:ext uri="{FF2B5EF4-FFF2-40B4-BE49-F238E27FC236}">
                      <a16:creationId xmlns:a16="http://schemas.microsoft.com/office/drawing/2014/main" id="{EC8679BA-8C7C-4D2A-BA44-289C78D97E30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398164" y="4589458"/>
                  <a:ext cx="745012" cy="369332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0" name="Rectangle 139">
                  <a:extLst>
                    <a:ext uri="{FF2B5EF4-FFF2-40B4-BE49-F238E27FC236}">
                      <a16:creationId xmlns:a16="http://schemas.microsoft.com/office/drawing/2014/main" id="{F8A2A834-263B-4F69-B29A-EEA5005D9245}"/>
                    </a:ext>
                  </a:extLst>
                </p:cNvPr>
                <p:cNvSpPr/>
                <p:nvPr/>
              </p:nvSpPr>
              <p:spPr>
                <a:xfrm>
                  <a:off x="6599266" y="3409834"/>
                  <a:ext cx="647357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𝑜𝑢𝑡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40" name="Rectangle 139">
                  <a:extLst>
                    <a:ext uri="{FF2B5EF4-FFF2-40B4-BE49-F238E27FC236}">
                      <a16:creationId xmlns:a16="http://schemas.microsoft.com/office/drawing/2014/main" id="{F8A2A834-263B-4F69-B29A-EEA5005D9245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599266" y="3409834"/>
                  <a:ext cx="647357" cy="369332"/>
                </a:xfrm>
                <a:prstGeom prst="rect">
                  <a:avLst/>
                </a:prstGeom>
                <a:blipFill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3" name="Rectangle 142">
                  <a:extLst>
                    <a:ext uri="{FF2B5EF4-FFF2-40B4-BE49-F238E27FC236}">
                      <a16:creationId xmlns:a16="http://schemas.microsoft.com/office/drawing/2014/main" id="{88F09F6F-4669-4B7C-9FBC-6F15C44FBB68}"/>
                    </a:ext>
                  </a:extLst>
                </p:cNvPr>
                <p:cNvSpPr/>
                <p:nvPr/>
              </p:nvSpPr>
              <p:spPr>
                <a:xfrm>
                  <a:off x="1546635" y="3532193"/>
                  <a:ext cx="41069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 smtClean="0">
                            <a:latin typeface="Cambria Math" panose="02040503050406030204" pitchFamily="18" charset="0"/>
                          </a:rPr>
                          <m:t>+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43" name="Rectangle 142">
                  <a:extLst>
                    <a:ext uri="{FF2B5EF4-FFF2-40B4-BE49-F238E27FC236}">
                      <a16:creationId xmlns:a16="http://schemas.microsoft.com/office/drawing/2014/main" id="{88F09F6F-4669-4B7C-9FBC-6F15C44FBB68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546635" y="3532193"/>
                  <a:ext cx="410690" cy="369332"/>
                </a:xfrm>
                <a:prstGeom prst="rect">
                  <a:avLst/>
                </a:prstGeom>
                <a:blipFill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4" name="Rectangle 143">
                  <a:extLst>
                    <a:ext uri="{FF2B5EF4-FFF2-40B4-BE49-F238E27FC236}">
                      <a16:creationId xmlns:a16="http://schemas.microsoft.com/office/drawing/2014/main" id="{2F34035C-63FF-4610-9654-DE84DD52E2D1}"/>
                    </a:ext>
                  </a:extLst>
                </p:cNvPr>
                <p:cNvSpPr/>
                <p:nvPr/>
              </p:nvSpPr>
              <p:spPr>
                <a:xfrm>
                  <a:off x="5838742" y="3014620"/>
                  <a:ext cx="700833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>
                            <a:latin typeface="Cambria Math" panose="02040503050406030204" pitchFamily="18" charset="0"/>
                          </a:rPr>
                          <m:t>2 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m:rPr>
                            <m:sty m:val="p"/>
                          </m:rPr>
                          <a:rPr lang="el-GR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Ω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44" name="Rectangle 143">
                  <a:extLst>
                    <a:ext uri="{FF2B5EF4-FFF2-40B4-BE49-F238E27FC236}">
                      <a16:creationId xmlns:a16="http://schemas.microsoft.com/office/drawing/2014/main" id="{2F34035C-63FF-4610-9654-DE84DD52E2D1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838742" y="3014620"/>
                  <a:ext cx="700833" cy="369332"/>
                </a:xfrm>
                <a:prstGeom prst="rect">
                  <a:avLst/>
                </a:prstGeom>
                <a:blipFill>
                  <a:blip r:embed="rId7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5" name="Rectangle 144">
                  <a:extLst>
                    <a:ext uri="{FF2B5EF4-FFF2-40B4-BE49-F238E27FC236}">
                      <a16:creationId xmlns:a16="http://schemas.microsoft.com/office/drawing/2014/main" id="{DA883D58-111C-4598-A228-DF754EF2CC42}"/>
                    </a:ext>
                  </a:extLst>
                </p:cNvPr>
                <p:cNvSpPr/>
                <p:nvPr/>
              </p:nvSpPr>
              <p:spPr>
                <a:xfrm>
                  <a:off x="708069" y="3828722"/>
                  <a:ext cx="1107098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14:m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𝐶𝐶</m:t>
                          </m:r>
                        </m:sub>
                      </m:sSub>
                    </m:oMath>
                  </a14:m>
                  <a:r>
                    <a:rPr lang="en-US" dirty="0"/>
                    <a:t>= 10 V</a:t>
                  </a:r>
                </a:p>
              </p:txBody>
            </p:sp>
          </mc:Choice>
          <mc:Fallback xmlns="">
            <p:sp>
              <p:nvSpPr>
                <p:cNvPr id="145" name="Rectangle 144">
                  <a:extLst>
                    <a:ext uri="{FF2B5EF4-FFF2-40B4-BE49-F238E27FC236}">
                      <a16:creationId xmlns:a16="http://schemas.microsoft.com/office/drawing/2014/main" id="{DA883D58-111C-4598-A228-DF754EF2CC42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08069" y="3828722"/>
                  <a:ext cx="1107098" cy="369332"/>
                </a:xfrm>
                <a:prstGeom prst="rect">
                  <a:avLst/>
                </a:prstGeom>
                <a:blipFill>
                  <a:blip r:embed="rId8"/>
                  <a:stretch>
                    <a:fillRect t="-10000" r="-3846" b="-26667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47" name="Straight Connector 146">
              <a:extLst>
                <a:ext uri="{FF2B5EF4-FFF2-40B4-BE49-F238E27FC236}">
                  <a16:creationId xmlns:a16="http://schemas.microsoft.com/office/drawing/2014/main" id="{517D5D16-7DB6-4762-9AEB-33C664B67E94}"/>
                </a:ext>
              </a:extLst>
            </p:cNvPr>
            <p:cNvCxnSpPr/>
            <p:nvPr/>
          </p:nvCxnSpPr>
          <p:spPr>
            <a:xfrm>
              <a:off x="4967306" y="5540156"/>
              <a:ext cx="0" cy="27276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4" name="Group 3">
              <a:extLst>
                <a:ext uri="{FF2B5EF4-FFF2-40B4-BE49-F238E27FC236}">
                  <a16:creationId xmlns:a16="http://schemas.microsoft.com/office/drawing/2014/main" id="{92411F75-780B-4FF4-8F5B-D1057DF7009D}"/>
                </a:ext>
              </a:extLst>
            </p:cNvPr>
            <p:cNvGrpSpPr/>
            <p:nvPr/>
          </p:nvGrpSpPr>
          <p:grpSpPr>
            <a:xfrm rot="5400000" flipH="1">
              <a:off x="4527152" y="3505518"/>
              <a:ext cx="1145196" cy="1237373"/>
              <a:chOff x="8980594" y="3428997"/>
              <a:chExt cx="1145196" cy="1237373"/>
            </a:xfrm>
          </p:grpSpPr>
          <p:cxnSp>
            <p:nvCxnSpPr>
              <p:cNvPr id="5" name="Straight Connector 4">
                <a:extLst>
                  <a:ext uri="{FF2B5EF4-FFF2-40B4-BE49-F238E27FC236}">
                    <a16:creationId xmlns:a16="http://schemas.microsoft.com/office/drawing/2014/main" id="{89B70155-E860-4D0C-877F-12C7C1D62DC8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H="1" flipV="1">
                <a:off x="9110261" y="3299332"/>
                <a:ext cx="2392" cy="2617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" name="Straight Connector 5">
                <a:extLst>
                  <a:ext uri="{FF2B5EF4-FFF2-40B4-BE49-F238E27FC236}">
                    <a16:creationId xmlns:a16="http://schemas.microsoft.com/office/drawing/2014/main" id="{B5E8588B-25D4-42C2-A371-FFD474860EC3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V="1">
                <a:off x="10019823" y="3323032"/>
                <a:ext cx="1" cy="211932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" name="Straight Connector 6">
                <a:extLst>
                  <a:ext uri="{FF2B5EF4-FFF2-40B4-BE49-F238E27FC236}">
                    <a16:creationId xmlns:a16="http://schemas.microsoft.com/office/drawing/2014/main" id="{80878921-5277-4FC5-8234-DB0B6F526346}"/>
                  </a:ext>
                </a:extLst>
              </p:cNvPr>
              <p:cNvCxnSpPr/>
              <p:nvPr/>
            </p:nvCxnSpPr>
            <p:spPr>
              <a:xfrm>
                <a:off x="9294428" y="3857639"/>
                <a:ext cx="609600" cy="0"/>
              </a:xfrm>
              <a:prstGeom prst="line">
                <a:avLst/>
              </a:prstGeom>
              <a:ln w="190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" name="Straight Arrow Connector 7">
                <a:extLst>
                  <a:ext uri="{FF2B5EF4-FFF2-40B4-BE49-F238E27FC236}">
                    <a16:creationId xmlns:a16="http://schemas.microsoft.com/office/drawing/2014/main" id="{F5755409-D6F5-4821-A344-CFA0D2A381AA}"/>
                  </a:ext>
                </a:extLst>
              </p:cNvPr>
              <p:cNvCxnSpPr/>
              <p:nvPr/>
            </p:nvCxnSpPr>
            <p:spPr>
              <a:xfrm>
                <a:off x="9242323" y="3429000"/>
                <a:ext cx="206477" cy="436013"/>
              </a:xfrm>
              <a:prstGeom prst="straightConnector1">
                <a:avLst/>
              </a:prstGeom>
              <a:ln>
                <a:headEnd type="triangle"/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" name="Straight Connector 8">
                <a:extLst>
                  <a:ext uri="{FF2B5EF4-FFF2-40B4-BE49-F238E27FC236}">
                    <a16:creationId xmlns:a16="http://schemas.microsoft.com/office/drawing/2014/main" id="{E25465C7-BDF3-4ECB-8841-6C099691FF10}"/>
                  </a:ext>
                </a:extLst>
              </p:cNvPr>
              <p:cNvCxnSpPr/>
              <p:nvPr/>
            </p:nvCxnSpPr>
            <p:spPr>
              <a:xfrm flipV="1">
                <a:off x="9743768" y="3428999"/>
                <a:ext cx="170092" cy="436014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" name="Straight Connector 9">
                <a:extLst>
                  <a:ext uri="{FF2B5EF4-FFF2-40B4-BE49-F238E27FC236}">
                    <a16:creationId xmlns:a16="http://schemas.microsoft.com/office/drawing/2014/main" id="{5C216F7A-E136-4D2A-BB07-2786DD4417DF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H="1">
                <a:off x="9197499" y="4262005"/>
                <a:ext cx="80873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EDDA74E1-F3E0-4FEC-B607-EE23F83A0F74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980134" y="5537409"/>
              <a:ext cx="3728280" cy="274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7706AD0C-D5E1-4F17-8210-0228DEBDCAA2}"/>
                </a:ext>
              </a:extLst>
            </p:cNvPr>
            <p:cNvCxnSpPr>
              <a:cxnSpLocks/>
            </p:cNvCxnSpPr>
            <p:nvPr/>
          </p:nvCxnSpPr>
          <p:spPr>
            <a:xfrm>
              <a:off x="1984144" y="2732182"/>
              <a:ext cx="3731899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Connector 71">
              <a:extLst>
                <a:ext uri="{FF2B5EF4-FFF2-40B4-BE49-F238E27FC236}">
                  <a16:creationId xmlns:a16="http://schemas.microsoft.com/office/drawing/2014/main" id="{C4D40C0F-805D-4811-B82B-7A971BCAC676}"/>
                </a:ext>
              </a:extLst>
            </p:cNvPr>
            <p:cNvCxnSpPr>
              <a:cxnSpLocks/>
            </p:cNvCxnSpPr>
            <p:nvPr/>
          </p:nvCxnSpPr>
          <p:spPr>
            <a:xfrm>
              <a:off x="2001986" y="2729537"/>
              <a:ext cx="0" cy="116593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3" name="Straight Connector 152">
              <a:extLst>
                <a:ext uri="{FF2B5EF4-FFF2-40B4-BE49-F238E27FC236}">
                  <a16:creationId xmlns:a16="http://schemas.microsoft.com/office/drawing/2014/main" id="{CFD7C63E-6ADD-4026-A1F9-B0E6D0F07E46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234909" y="4084116"/>
              <a:ext cx="612648" cy="294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63" name="Group 162">
              <a:extLst>
                <a:ext uri="{FF2B5EF4-FFF2-40B4-BE49-F238E27FC236}">
                  <a16:creationId xmlns:a16="http://schemas.microsoft.com/office/drawing/2014/main" id="{C35AC96F-8ACB-4242-971B-33F2B4BB7FA8}"/>
                </a:ext>
              </a:extLst>
            </p:cNvPr>
            <p:cNvGrpSpPr/>
            <p:nvPr/>
          </p:nvGrpSpPr>
          <p:grpSpPr>
            <a:xfrm>
              <a:off x="1815168" y="3897263"/>
              <a:ext cx="373658" cy="217606"/>
              <a:chOff x="1360627" y="3631962"/>
              <a:chExt cx="373658" cy="217606"/>
            </a:xfrm>
          </p:grpSpPr>
          <p:grpSp>
            <p:nvGrpSpPr>
              <p:cNvPr id="159" name="Group 158">
                <a:extLst>
                  <a:ext uri="{FF2B5EF4-FFF2-40B4-BE49-F238E27FC236}">
                    <a16:creationId xmlns:a16="http://schemas.microsoft.com/office/drawing/2014/main" id="{5205B488-B5D6-4174-A23C-E235D808BFC1}"/>
                  </a:ext>
                </a:extLst>
              </p:cNvPr>
              <p:cNvGrpSpPr/>
              <p:nvPr/>
            </p:nvGrpSpPr>
            <p:grpSpPr>
              <a:xfrm>
                <a:off x="1360627" y="3631962"/>
                <a:ext cx="365760" cy="71935"/>
                <a:chOff x="1360627" y="3631962"/>
                <a:chExt cx="365760" cy="71935"/>
              </a:xfrm>
            </p:grpSpPr>
            <p:cxnSp>
              <p:nvCxnSpPr>
                <p:cNvPr id="157" name="Straight Connector 156">
                  <a:extLst>
                    <a:ext uri="{FF2B5EF4-FFF2-40B4-BE49-F238E27FC236}">
                      <a16:creationId xmlns:a16="http://schemas.microsoft.com/office/drawing/2014/main" id="{0F026405-EC34-4123-9EFE-43FBC7D4AD6F}"/>
                    </a:ext>
                  </a:extLst>
                </p:cNvPr>
                <p:cNvCxnSpPr/>
                <p:nvPr/>
              </p:nvCxnSpPr>
              <p:spPr>
                <a:xfrm>
                  <a:off x="1360627" y="363196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8" name="Straight Connector 157">
                  <a:extLst>
                    <a:ext uri="{FF2B5EF4-FFF2-40B4-BE49-F238E27FC236}">
                      <a16:creationId xmlns:a16="http://schemas.microsoft.com/office/drawing/2014/main" id="{6E1C9834-C081-4B70-9F52-F85302B67A5D}"/>
                    </a:ext>
                  </a:extLst>
                </p:cNvPr>
                <p:cNvCxnSpPr/>
                <p:nvPr/>
              </p:nvCxnSpPr>
              <p:spPr>
                <a:xfrm>
                  <a:off x="1425247" y="370389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60" name="Group 159">
                <a:extLst>
                  <a:ext uri="{FF2B5EF4-FFF2-40B4-BE49-F238E27FC236}">
                    <a16:creationId xmlns:a16="http://schemas.microsoft.com/office/drawing/2014/main" id="{CA8D76F7-A340-446A-9408-5FA8FD1E9D1A}"/>
                  </a:ext>
                </a:extLst>
              </p:cNvPr>
              <p:cNvGrpSpPr/>
              <p:nvPr/>
            </p:nvGrpSpPr>
            <p:grpSpPr>
              <a:xfrm>
                <a:off x="1368525" y="3777633"/>
                <a:ext cx="365760" cy="71935"/>
                <a:chOff x="1360627" y="3631962"/>
                <a:chExt cx="365760" cy="71935"/>
              </a:xfrm>
            </p:grpSpPr>
            <p:cxnSp>
              <p:nvCxnSpPr>
                <p:cNvPr id="161" name="Straight Connector 160">
                  <a:extLst>
                    <a:ext uri="{FF2B5EF4-FFF2-40B4-BE49-F238E27FC236}">
                      <a16:creationId xmlns:a16="http://schemas.microsoft.com/office/drawing/2014/main" id="{E844EFFE-542F-4327-B68F-20BA2195C3F3}"/>
                    </a:ext>
                  </a:extLst>
                </p:cNvPr>
                <p:cNvCxnSpPr/>
                <p:nvPr/>
              </p:nvCxnSpPr>
              <p:spPr>
                <a:xfrm>
                  <a:off x="1360627" y="363196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2" name="Straight Connector 161">
                  <a:extLst>
                    <a:ext uri="{FF2B5EF4-FFF2-40B4-BE49-F238E27FC236}">
                      <a16:creationId xmlns:a16="http://schemas.microsoft.com/office/drawing/2014/main" id="{ECB3E447-F5BD-4F13-9C10-9C4F7EF2B2BA}"/>
                    </a:ext>
                  </a:extLst>
                </p:cNvPr>
                <p:cNvCxnSpPr/>
                <p:nvPr/>
              </p:nvCxnSpPr>
              <p:spPr>
                <a:xfrm>
                  <a:off x="1425247" y="370389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cxnSp>
          <p:nvCxnSpPr>
            <p:cNvPr id="165" name="Straight Connector 164">
              <a:extLst>
                <a:ext uri="{FF2B5EF4-FFF2-40B4-BE49-F238E27FC236}">
                  <a16:creationId xmlns:a16="http://schemas.microsoft.com/office/drawing/2014/main" id="{5A750D59-8F31-4944-BD75-D28A2724737B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994088" y="4114862"/>
              <a:ext cx="7898" cy="142254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76" name="Group 175">
              <a:extLst>
                <a:ext uri="{FF2B5EF4-FFF2-40B4-BE49-F238E27FC236}">
                  <a16:creationId xmlns:a16="http://schemas.microsoft.com/office/drawing/2014/main" id="{B60B7F4F-EBF8-45A1-BC71-E0D2663CBE03}"/>
                </a:ext>
              </a:extLst>
            </p:cNvPr>
            <p:cNvGrpSpPr/>
            <p:nvPr/>
          </p:nvGrpSpPr>
          <p:grpSpPr>
            <a:xfrm>
              <a:off x="4788920" y="5812925"/>
              <a:ext cx="365760" cy="128268"/>
              <a:chOff x="1360627" y="3631962"/>
              <a:chExt cx="365760" cy="128268"/>
            </a:xfrm>
          </p:grpSpPr>
          <p:grpSp>
            <p:nvGrpSpPr>
              <p:cNvPr id="177" name="Group 176">
                <a:extLst>
                  <a:ext uri="{FF2B5EF4-FFF2-40B4-BE49-F238E27FC236}">
                    <a16:creationId xmlns:a16="http://schemas.microsoft.com/office/drawing/2014/main" id="{0B57E73C-B863-4BA1-8FAE-C0E61645FDA4}"/>
                  </a:ext>
                </a:extLst>
              </p:cNvPr>
              <p:cNvGrpSpPr/>
              <p:nvPr/>
            </p:nvGrpSpPr>
            <p:grpSpPr>
              <a:xfrm>
                <a:off x="1360627" y="3631962"/>
                <a:ext cx="365760" cy="71935"/>
                <a:chOff x="1360627" y="3631962"/>
                <a:chExt cx="365760" cy="71935"/>
              </a:xfrm>
            </p:grpSpPr>
            <p:cxnSp>
              <p:nvCxnSpPr>
                <p:cNvPr id="181" name="Straight Connector 180">
                  <a:extLst>
                    <a:ext uri="{FF2B5EF4-FFF2-40B4-BE49-F238E27FC236}">
                      <a16:creationId xmlns:a16="http://schemas.microsoft.com/office/drawing/2014/main" id="{FD69425D-A377-4993-82D5-77F1B8DEBC26}"/>
                    </a:ext>
                  </a:extLst>
                </p:cNvPr>
                <p:cNvCxnSpPr/>
                <p:nvPr/>
              </p:nvCxnSpPr>
              <p:spPr>
                <a:xfrm>
                  <a:off x="1360627" y="363196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2" name="Straight Connector 181">
                  <a:extLst>
                    <a:ext uri="{FF2B5EF4-FFF2-40B4-BE49-F238E27FC236}">
                      <a16:creationId xmlns:a16="http://schemas.microsoft.com/office/drawing/2014/main" id="{72B07FDF-C993-4987-A434-02E81A910B2C}"/>
                    </a:ext>
                  </a:extLst>
                </p:cNvPr>
                <p:cNvCxnSpPr/>
                <p:nvPr/>
              </p:nvCxnSpPr>
              <p:spPr>
                <a:xfrm>
                  <a:off x="1425247" y="370389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79" name="Straight Connector 178">
                <a:extLst>
                  <a:ext uri="{FF2B5EF4-FFF2-40B4-BE49-F238E27FC236}">
                    <a16:creationId xmlns:a16="http://schemas.microsoft.com/office/drawing/2014/main" id="{055EC15E-D382-4CB1-A6A0-972251381CD6}"/>
                  </a:ext>
                </a:extLst>
              </p:cNvPr>
              <p:cNvCxnSpPr/>
              <p:nvPr/>
            </p:nvCxnSpPr>
            <p:spPr>
              <a:xfrm>
                <a:off x="1478661" y="3760230"/>
                <a:ext cx="13716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84" name="Rectangle 183">
                  <a:extLst>
                    <a:ext uri="{FF2B5EF4-FFF2-40B4-BE49-F238E27FC236}">
                      <a16:creationId xmlns:a16="http://schemas.microsoft.com/office/drawing/2014/main" id="{E4B90A1B-C77E-4C16-BAE7-74E8101B8944}"/>
                    </a:ext>
                  </a:extLst>
                </p:cNvPr>
                <p:cNvSpPr/>
                <p:nvPr/>
              </p:nvSpPr>
              <p:spPr>
                <a:xfrm>
                  <a:off x="1562691" y="4074063"/>
                  <a:ext cx="41069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84" name="Rectangle 183">
                  <a:extLst>
                    <a:ext uri="{FF2B5EF4-FFF2-40B4-BE49-F238E27FC236}">
                      <a16:creationId xmlns:a16="http://schemas.microsoft.com/office/drawing/2014/main" id="{E4B90A1B-C77E-4C16-BAE7-74E8101B8944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562691" y="4074063"/>
                  <a:ext cx="410690" cy="369332"/>
                </a:xfrm>
                <a:prstGeom prst="rect">
                  <a:avLst/>
                </a:prstGeom>
                <a:blipFill>
                  <a:blip r:embed="rId9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86" name="Oval 185">
              <a:extLst>
                <a:ext uri="{FF2B5EF4-FFF2-40B4-BE49-F238E27FC236}">
                  <a16:creationId xmlns:a16="http://schemas.microsoft.com/office/drawing/2014/main" id="{CDC59343-9C03-440C-9C57-08CEEDADFEAD}"/>
                </a:ext>
              </a:extLst>
            </p:cNvPr>
            <p:cNvSpPr/>
            <p:nvPr/>
          </p:nvSpPr>
          <p:spPr>
            <a:xfrm>
              <a:off x="3049964" y="4553935"/>
              <a:ext cx="365760" cy="369331"/>
            </a:xfrm>
            <a:prstGeom prst="ellipse">
              <a:avLst/>
            </a:prstGeom>
            <a:noFill/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87" name="Straight Connector 186">
              <a:extLst>
                <a:ext uri="{FF2B5EF4-FFF2-40B4-BE49-F238E27FC236}">
                  <a16:creationId xmlns:a16="http://schemas.microsoft.com/office/drawing/2014/main" id="{89156AAF-E826-413E-88B2-0024315D5FDA}"/>
                </a:ext>
              </a:extLst>
            </p:cNvPr>
            <p:cNvCxnSpPr>
              <a:cxnSpLocks/>
            </p:cNvCxnSpPr>
            <p:nvPr/>
          </p:nvCxnSpPr>
          <p:spPr>
            <a:xfrm>
              <a:off x="3244070" y="4916106"/>
              <a:ext cx="0" cy="62146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8" name="Straight Connector 187">
              <a:extLst>
                <a:ext uri="{FF2B5EF4-FFF2-40B4-BE49-F238E27FC236}">
                  <a16:creationId xmlns:a16="http://schemas.microsoft.com/office/drawing/2014/main" id="{B5C00CB7-836B-4B9C-A8B7-073D1A5E8A68}"/>
                </a:ext>
              </a:extLst>
            </p:cNvPr>
            <p:cNvCxnSpPr>
              <a:cxnSpLocks/>
            </p:cNvCxnSpPr>
            <p:nvPr/>
          </p:nvCxnSpPr>
          <p:spPr>
            <a:xfrm>
              <a:off x="3228077" y="4074063"/>
              <a:ext cx="6832" cy="47987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91" name="Rectangle 190">
                  <a:extLst>
                    <a:ext uri="{FF2B5EF4-FFF2-40B4-BE49-F238E27FC236}">
                      <a16:creationId xmlns:a16="http://schemas.microsoft.com/office/drawing/2014/main" id="{19EE5356-F6F0-491D-85ED-FCE76BF5D3A3}"/>
                    </a:ext>
                  </a:extLst>
                </p:cNvPr>
                <p:cNvSpPr/>
                <p:nvPr/>
              </p:nvSpPr>
              <p:spPr>
                <a:xfrm>
                  <a:off x="3022520" y="4495835"/>
                  <a:ext cx="41069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 smtClean="0">
                            <a:latin typeface="Cambria Math" panose="02040503050406030204" pitchFamily="18" charset="0"/>
                          </a:rPr>
                          <m:t>+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91" name="Rectangle 190">
                  <a:extLst>
                    <a:ext uri="{FF2B5EF4-FFF2-40B4-BE49-F238E27FC236}">
                      <a16:creationId xmlns:a16="http://schemas.microsoft.com/office/drawing/2014/main" id="{19EE5356-F6F0-491D-85ED-FCE76BF5D3A3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022520" y="4495835"/>
                  <a:ext cx="410690" cy="369332"/>
                </a:xfrm>
                <a:prstGeom prst="rect">
                  <a:avLst/>
                </a:prstGeom>
                <a:blipFill>
                  <a:blip r:embed="rId10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92" name="Rectangle 191">
                  <a:extLst>
                    <a:ext uri="{FF2B5EF4-FFF2-40B4-BE49-F238E27FC236}">
                      <a16:creationId xmlns:a16="http://schemas.microsoft.com/office/drawing/2014/main" id="{0D1DA864-DAD3-4F68-8506-46676A66B4A8}"/>
                    </a:ext>
                  </a:extLst>
                </p:cNvPr>
                <p:cNvSpPr/>
                <p:nvPr/>
              </p:nvSpPr>
              <p:spPr>
                <a:xfrm>
                  <a:off x="3040986" y="4627567"/>
                  <a:ext cx="41069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92" name="Rectangle 191">
                  <a:extLst>
                    <a:ext uri="{FF2B5EF4-FFF2-40B4-BE49-F238E27FC236}">
                      <a16:creationId xmlns:a16="http://schemas.microsoft.com/office/drawing/2014/main" id="{0D1DA864-DAD3-4F68-8506-46676A66B4A8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040986" y="4627567"/>
                  <a:ext cx="410690" cy="369332"/>
                </a:xfrm>
                <a:prstGeom prst="rect">
                  <a:avLst/>
                </a:prstGeom>
                <a:blipFill>
                  <a:blip r:embed="rId11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grpSp>
          <p:nvGrpSpPr>
            <p:cNvPr id="84" name="Group 83">
              <a:extLst>
                <a:ext uri="{FF2B5EF4-FFF2-40B4-BE49-F238E27FC236}">
                  <a16:creationId xmlns:a16="http://schemas.microsoft.com/office/drawing/2014/main" id="{FAB47D43-F71C-4B3B-A554-999EF85E7DBC}"/>
                </a:ext>
              </a:extLst>
            </p:cNvPr>
            <p:cNvGrpSpPr/>
            <p:nvPr/>
          </p:nvGrpSpPr>
          <p:grpSpPr>
            <a:xfrm>
              <a:off x="3835734" y="3946461"/>
              <a:ext cx="660991" cy="298206"/>
              <a:chOff x="9391502" y="3838294"/>
              <a:chExt cx="660991" cy="298206"/>
            </a:xfrm>
          </p:grpSpPr>
          <p:grpSp>
            <p:nvGrpSpPr>
              <p:cNvPr id="85" name="Group 84">
                <a:extLst>
                  <a:ext uri="{FF2B5EF4-FFF2-40B4-BE49-F238E27FC236}">
                    <a16:creationId xmlns:a16="http://schemas.microsoft.com/office/drawing/2014/main" id="{BE369663-D720-44CB-A91C-204BC64E0C97}"/>
                  </a:ext>
                </a:extLst>
              </p:cNvPr>
              <p:cNvGrpSpPr/>
              <p:nvPr/>
            </p:nvGrpSpPr>
            <p:grpSpPr>
              <a:xfrm rot="10800000">
                <a:off x="9883480" y="3845406"/>
                <a:ext cx="169013" cy="291094"/>
                <a:chOff x="3608294" y="2623632"/>
                <a:chExt cx="204010" cy="290601"/>
              </a:xfrm>
            </p:grpSpPr>
            <p:cxnSp>
              <p:nvCxnSpPr>
                <p:cNvPr id="104" name="Straight Connector 103">
                  <a:extLst>
                    <a:ext uri="{FF2B5EF4-FFF2-40B4-BE49-F238E27FC236}">
                      <a16:creationId xmlns:a16="http://schemas.microsoft.com/office/drawing/2014/main" id="{BAF52A3D-0BD8-465C-9DAA-A6A4508047A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5" name="Straight Connector 104">
                  <a:extLst>
                    <a:ext uri="{FF2B5EF4-FFF2-40B4-BE49-F238E27FC236}">
                      <a16:creationId xmlns:a16="http://schemas.microsoft.com/office/drawing/2014/main" id="{B145628F-EE43-4195-BEEE-4ADAE74A956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86" name="Group 85">
                <a:extLst>
                  <a:ext uri="{FF2B5EF4-FFF2-40B4-BE49-F238E27FC236}">
                    <a16:creationId xmlns:a16="http://schemas.microsoft.com/office/drawing/2014/main" id="{210D645A-43A0-4987-BEFF-3E2E49A2976E}"/>
                  </a:ext>
                </a:extLst>
              </p:cNvPr>
              <p:cNvGrpSpPr/>
              <p:nvPr/>
            </p:nvGrpSpPr>
            <p:grpSpPr>
              <a:xfrm rot="10800000">
                <a:off x="9665237" y="3838294"/>
                <a:ext cx="218348" cy="291095"/>
                <a:chOff x="3548743" y="2623631"/>
                <a:chExt cx="263561" cy="290602"/>
              </a:xfrm>
            </p:grpSpPr>
            <p:cxnSp>
              <p:nvCxnSpPr>
                <p:cNvPr id="102" name="Straight Connector 101">
                  <a:extLst>
                    <a:ext uri="{FF2B5EF4-FFF2-40B4-BE49-F238E27FC236}">
                      <a16:creationId xmlns:a16="http://schemas.microsoft.com/office/drawing/2014/main" id="{CCBC4596-B8DB-4CA2-AF42-9C73456457D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3" name="Straight Connector 102">
                  <a:extLst>
                    <a:ext uri="{FF2B5EF4-FFF2-40B4-BE49-F238E27FC236}">
                      <a16:creationId xmlns:a16="http://schemas.microsoft.com/office/drawing/2014/main" id="{907D83DC-D3CD-4055-B00C-7C1E4312C9A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87" name="Group 86">
                <a:extLst>
                  <a:ext uri="{FF2B5EF4-FFF2-40B4-BE49-F238E27FC236}">
                    <a16:creationId xmlns:a16="http://schemas.microsoft.com/office/drawing/2014/main" id="{A39E523B-DF66-4EE2-B8F3-BDCC6E49E63D}"/>
                  </a:ext>
                </a:extLst>
              </p:cNvPr>
              <p:cNvGrpSpPr/>
              <p:nvPr/>
            </p:nvGrpSpPr>
            <p:grpSpPr>
              <a:xfrm rot="10800000">
                <a:off x="9446996" y="3838294"/>
                <a:ext cx="218348" cy="291095"/>
                <a:chOff x="3548743" y="2623631"/>
                <a:chExt cx="263561" cy="290602"/>
              </a:xfrm>
            </p:grpSpPr>
            <p:cxnSp>
              <p:nvCxnSpPr>
                <p:cNvPr id="89" name="Straight Connector 88">
                  <a:extLst>
                    <a:ext uri="{FF2B5EF4-FFF2-40B4-BE49-F238E27FC236}">
                      <a16:creationId xmlns:a16="http://schemas.microsoft.com/office/drawing/2014/main" id="{93C5DE2D-FDBF-4DD3-BB01-3D46240DA3F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0" name="Straight Connector 89">
                  <a:extLst>
                    <a:ext uri="{FF2B5EF4-FFF2-40B4-BE49-F238E27FC236}">
                      <a16:creationId xmlns:a16="http://schemas.microsoft.com/office/drawing/2014/main" id="{57BF886D-1B6F-4643-B25A-4B2D170258B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88" name="Straight Connector 87">
                <a:extLst>
                  <a:ext uri="{FF2B5EF4-FFF2-40B4-BE49-F238E27FC236}">
                    <a16:creationId xmlns:a16="http://schemas.microsoft.com/office/drawing/2014/main" id="{17ABBD83-FE7B-40F3-BF17-778E6FC74686}"/>
                  </a:ext>
                </a:extLst>
              </p:cNvPr>
              <p:cNvCxnSpPr>
                <a:cxnSpLocks/>
              </p:cNvCxnSpPr>
              <p:nvPr/>
            </p:nvCxnSpPr>
            <p:spPr>
              <a:xfrm rot="10800000" flipV="1">
                <a:off x="9391502" y="3840281"/>
                <a:ext cx="55708" cy="149678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10" name="Rectangle 109">
                  <a:extLst>
                    <a:ext uri="{FF2B5EF4-FFF2-40B4-BE49-F238E27FC236}">
                      <a16:creationId xmlns:a16="http://schemas.microsoft.com/office/drawing/2014/main" id="{37A072EA-9E93-434D-ABA3-443BFF495F67}"/>
                    </a:ext>
                  </a:extLst>
                </p:cNvPr>
                <p:cNvSpPr/>
                <p:nvPr/>
              </p:nvSpPr>
              <p:spPr>
                <a:xfrm>
                  <a:off x="3819956" y="3538831"/>
                  <a:ext cx="700833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3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m:rPr>
                            <m:sty m:val="p"/>
                          </m:rPr>
                          <a:rPr lang="el-GR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Ω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10" name="Rectangle 109">
                  <a:extLst>
                    <a:ext uri="{FF2B5EF4-FFF2-40B4-BE49-F238E27FC236}">
                      <a16:creationId xmlns:a16="http://schemas.microsoft.com/office/drawing/2014/main" id="{37A072EA-9E93-434D-ABA3-443BFF495F67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819956" y="3538831"/>
                  <a:ext cx="700833" cy="369332"/>
                </a:xfrm>
                <a:prstGeom prst="rect">
                  <a:avLst/>
                </a:prstGeom>
                <a:blipFill>
                  <a:blip r:embed="rId1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grpSp>
          <p:nvGrpSpPr>
            <p:cNvPr id="83" name="Group 82">
              <a:extLst>
                <a:ext uri="{FF2B5EF4-FFF2-40B4-BE49-F238E27FC236}">
                  <a16:creationId xmlns:a16="http://schemas.microsoft.com/office/drawing/2014/main" id="{51C656D4-5E15-4821-A0AC-E80CCD7BBE4C}"/>
                </a:ext>
              </a:extLst>
            </p:cNvPr>
            <p:cNvGrpSpPr/>
            <p:nvPr/>
          </p:nvGrpSpPr>
          <p:grpSpPr>
            <a:xfrm>
              <a:off x="5554761" y="4690821"/>
              <a:ext cx="298207" cy="655225"/>
              <a:chOff x="4147623" y="3609324"/>
              <a:chExt cx="297702" cy="790900"/>
            </a:xfrm>
          </p:grpSpPr>
          <p:grpSp>
            <p:nvGrpSpPr>
              <p:cNvPr id="91" name="Group 90">
                <a:extLst>
                  <a:ext uri="{FF2B5EF4-FFF2-40B4-BE49-F238E27FC236}">
                    <a16:creationId xmlns:a16="http://schemas.microsoft.com/office/drawing/2014/main" id="{8FD3A6B3-5585-4AA4-BF0B-465258FFCDC2}"/>
                  </a:ext>
                </a:extLst>
              </p:cNvPr>
              <p:cNvGrpSpPr/>
              <p:nvPr/>
            </p:nvGrpSpPr>
            <p:grpSpPr>
              <a:xfrm rot="16200000">
                <a:off x="4190919" y="4152918"/>
                <a:ext cx="204010" cy="290601"/>
                <a:chOff x="3608294" y="2623632"/>
                <a:chExt cx="204010" cy="290601"/>
              </a:xfrm>
            </p:grpSpPr>
            <p:cxnSp>
              <p:nvCxnSpPr>
                <p:cNvPr id="129" name="Straight Connector 128">
                  <a:extLst>
                    <a:ext uri="{FF2B5EF4-FFF2-40B4-BE49-F238E27FC236}">
                      <a16:creationId xmlns:a16="http://schemas.microsoft.com/office/drawing/2014/main" id="{3F895DEA-72DF-4130-8275-3EACCB6F2AE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0" name="Straight Connector 129">
                  <a:extLst>
                    <a:ext uri="{FF2B5EF4-FFF2-40B4-BE49-F238E27FC236}">
                      <a16:creationId xmlns:a16="http://schemas.microsoft.com/office/drawing/2014/main" id="{6D5347F0-6AD3-48B0-A0C2-BC06B84633B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09" name="Group 108">
                <a:extLst>
                  <a:ext uri="{FF2B5EF4-FFF2-40B4-BE49-F238E27FC236}">
                    <a16:creationId xmlns:a16="http://schemas.microsoft.com/office/drawing/2014/main" id="{EF3B1AA7-71F8-4EB7-A254-2F372F12FCBE}"/>
                  </a:ext>
                </a:extLst>
              </p:cNvPr>
              <p:cNvGrpSpPr/>
              <p:nvPr/>
            </p:nvGrpSpPr>
            <p:grpSpPr>
              <a:xfrm rot="16200000">
                <a:off x="4168243" y="3919260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115" name="Straight Connector 114">
                  <a:extLst>
                    <a:ext uri="{FF2B5EF4-FFF2-40B4-BE49-F238E27FC236}">
                      <a16:creationId xmlns:a16="http://schemas.microsoft.com/office/drawing/2014/main" id="{C95E9E0E-39D6-40F3-9EB0-5CECF77EAAC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7" name="Straight Connector 126">
                  <a:extLst>
                    <a:ext uri="{FF2B5EF4-FFF2-40B4-BE49-F238E27FC236}">
                      <a16:creationId xmlns:a16="http://schemas.microsoft.com/office/drawing/2014/main" id="{31DD3E12-2D5F-4E00-956D-FEFEC4935B5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11" name="Group 110">
                <a:extLst>
                  <a:ext uri="{FF2B5EF4-FFF2-40B4-BE49-F238E27FC236}">
                    <a16:creationId xmlns:a16="http://schemas.microsoft.com/office/drawing/2014/main" id="{090C7423-6453-4745-AD58-03BDC5B1D8E1}"/>
                  </a:ext>
                </a:extLst>
              </p:cNvPr>
              <p:cNvGrpSpPr/>
              <p:nvPr/>
            </p:nvGrpSpPr>
            <p:grpSpPr>
              <a:xfrm rot="16200000">
                <a:off x="4168243" y="3655828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113" name="Straight Connector 112">
                  <a:extLst>
                    <a:ext uri="{FF2B5EF4-FFF2-40B4-BE49-F238E27FC236}">
                      <a16:creationId xmlns:a16="http://schemas.microsoft.com/office/drawing/2014/main" id="{7F7BB193-12AB-469D-9677-C7320708456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4" name="Straight Connector 113">
                  <a:extLst>
                    <a:ext uri="{FF2B5EF4-FFF2-40B4-BE49-F238E27FC236}">
                      <a16:creationId xmlns:a16="http://schemas.microsoft.com/office/drawing/2014/main" id="{3D4DE5CC-2735-4CBC-BFE9-39B04DBA161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12" name="Straight Connector 111">
                <a:extLst>
                  <a:ext uri="{FF2B5EF4-FFF2-40B4-BE49-F238E27FC236}">
                    <a16:creationId xmlns:a16="http://schemas.microsoft.com/office/drawing/2014/main" id="{3395EFCE-C23A-4ED8-B71F-AAED23C3FB7E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4308632" y="3609324"/>
                <a:ext cx="134708" cy="60283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31" name="Straight Connector 130">
              <a:extLst>
                <a:ext uri="{FF2B5EF4-FFF2-40B4-BE49-F238E27FC236}">
                  <a16:creationId xmlns:a16="http://schemas.microsoft.com/office/drawing/2014/main" id="{09C7CB5F-5645-49FF-87A1-875ADC4D722B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716043" y="5346046"/>
              <a:ext cx="0" cy="191363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2" name="Rectangle 131">
                  <a:extLst>
                    <a:ext uri="{FF2B5EF4-FFF2-40B4-BE49-F238E27FC236}">
                      <a16:creationId xmlns:a16="http://schemas.microsoft.com/office/drawing/2014/main" id="{CA7AA1E2-E3FE-4C64-B510-639F669112F0}"/>
                    </a:ext>
                  </a:extLst>
                </p:cNvPr>
                <p:cNvSpPr/>
                <p:nvPr/>
              </p:nvSpPr>
              <p:spPr>
                <a:xfrm>
                  <a:off x="5852968" y="4825297"/>
                  <a:ext cx="700833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>
                            <a:latin typeface="Cambria Math" panose="02040503050406030204" pitchFamily="18" charset="0"/>
                          </a:rPr>
                          <m:t>1 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m:rPr>
                            <m:sty m:val="p"/>
                          </m:rPr>
                          <a:rPr lang="el-GR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Ω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32" name="Rectangle 131">
                  <a:extLst>
                    <a:ext uri="{FF2B5EF4-FFF2-40B4-BE49-F238E27FC236}">
                      <a16:creationId xmlns:a16="http://schemas.microsoft.com/office/drawing/2014/main" id="{CA7AA1E2-E3FE-4C64-B510-639F669112F0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852968" y="4825297"/>
                  <a:ext cx="700833" cy="369332"/>
                </a:xfrm>
                <a:prstGeom prst="rect">
                  <a:avLst/>
                </a:prstGeom>
                <a:blipFill>
                  <a:blip r:embed="rId1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36" name="Rectangle 135">
              <a:extLst>
                <a:ext uri="{FF2B5EF4-FFF2-40B4-BE49-F238E27FC236}">
                  <a16:creationId xmlns:a16="http://schemas.microsoft.com/office/drawing/2014/main" id="{A9CFF28E-C091-47AF-83E2-6DE317240147}"/>
                </a:ext>
              </a:extLst>
            </p:cNvPr>
            <p:cNvSpPr/>
            <p:nvPr/>
          </p:nvSpPr>
          <p:spPr>
            <a:xfrm>
              <a:off x="4372412" y="2309596"/>
              <a:ext cx="603050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dirty="0"/>
                <a:t>10 V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8" name="Rectangle 137">
                  <a:extLst>
                    <a:ext uri="{FF2B5EF4-FFF2-40B4-BE49-F238E27FC236}">
                      <a16:creationId xmlns:a16="http://schemas.microsoft.com/office/drawing/2014/main" id="{F73E2E6E-3328-49AD-9EA3-15EC11863744}"/>
                    </a:ext>
                  </a:extLst>
                </p:cNvPr>
                <p:cNvSpPr/>
                <p:nvPr/>
              </p:nvSpPr>
              <p:spPr>
                <a:xfrm>
                  <a:off x="5752938" y="4283878"/>
                  <a:ext cx="474682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𝐸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38" name="Rectangle 137">
                  <a:extLst>
                    <a:ext uri="{FF2B5EF4-FFF2-40B4-BE49-F238E27FC236}">
                      <a16:creationId xmlns:a16="http://schemas.microsoft.com/office/drawing/2014/main" id="{F73E2E6E-3328-49AD-9EA3-15EC11863744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752938" y="4283878"/>
                  <a:ext cx="474682" cy="369332"/>
                </a:xfrm>
                <a:prstGeom prst="rect">
                  <a:avLst/>
                </a:prstGeom>
                <a:blipFill>
                  <a:blip r:embed="rId1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41" name="Oval 140">
              <a:extLst>
                <a:ext uri="{FF2B5EF4-FFF2-40B4-BE49-F238E27FC236}">
                  <a16:creationId xmlns:a16="http://schemas.microsoft.com/office/drawing/2014/main" id="{5460039B-C430-44A1-A3CD-54BAFF48BE7C}"/>
                </a:ext>
              </a:extLst>
            </p:cNvPr>
            <p:cNvSpPr/>
            <p:nvPr/>
          </p:nvSpPr>
          <p:spPr>
            <a:xfrm>
              <a:off x="5706426" y="4488317"/>
              <a:ext cx="45720" cy="4572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4" name="Rectangle 133">
                  <a:extLst>
                    <a:ext uri="{FF2B5EF4-FFF2-40B4-BE49-F238E27FC236}">
                      <a16:creationId xmlns:a16="http://schemas.microsoft.com/office/drawing/2014/main" id="{17AB7ACE-CBAE-426F-9F1A-48EC12C3CFF9}"/>
                    </a:ext>
                  </a:extLst>
                </p:cNvPr>
                <p:cNvSpPr/>
                <p:nvPr/>
              </p:nvSpPr>
              <p:spPr>
                <a:xfrm>
                  <a:off x="3889785" y="4327941"/>
                  <a:ext cx="415305" cy="362984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𝐼</m:t>
                        </m:r>
                        <m:r>
                          <a:rPr lang="en-US" b="0" i="1" baseline="-25000" smtClean="0">
                            <a:latin typeface="Cambria Math" panose="02040503050406030204" pitchFamily="18" charset="0"/>
                          </a:rPr>
                          <m:t>𝐵</m:t>
                        </m:r>
                      </m:oMath>
                    </m:oMathPara>
                  </a14:m>
                  <a:endParaRPr lang="en-US" baseline="-25000" dirty="0"/>
                </a:p>
              </p:txBody>
            </p:sp>
          </mc:Choice>
          <mc:Fallback xmlns="">
            <p:sp>
              <p:nvSpPr>
                <p:cNvPr id="134" name="Rectangle 133">
                  <a:extLst>
                    <a:ext uri="{FF2B5EF4-FFF2-40B4-BE49-F238E27FC236}">
                      <a16:creationId xmlns:a16="http://schemas.microsoft.com/office/drawing/2014/main" id="{17AB7ACE-CBAE-426F-9F1A-48EC12C3CFF9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889785" y="4327941"/>
                  <a:ext cx="415305" cy="362984"/>
                </a:xfrm>
                <a:prstGeom prst="rect">
                  <a:avLst/>
                </a:prstGeom>
                <a:blipFill>
                  <a:blip r:embed="rId15"/>
                  <a:stretch>
                    <a:fillRect b="-1695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5" name="Straight Arrow Connector 14">
              <a:extLst>
                <a:ext uri="{FF2B5EF4-FFF2-40B4-BE49-F238E27FC236}">
                  <a16:creationId xmlns:a16="http://schemas.microsoft.com/office/drawing/2014/main" id="{5494D384-8AB2-4584-BE08-E3939EB5A438}"/>
                </a:ext>
              </a:extLst>
            </p:cNvPr>
            <p:cNvCxnSpPr/>
            <p:nvPr/>
          </p:nvCxnSpPr>
          <p:spPr>
            <a:xfrm>
              <a:off x="3925692" y="4313999"/>
              <a:ext cx="446720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46" name="Content Placeholder 2">
            <a:extLst>
              <a:ext uri="{FF2B5EF4-FFF2-40B4-BE49-F238E27FC236}">
                <a16:creationId xmlns:a16="http://schemas.microsoft.com/office/drawing/2014/main" id="{7CD6A173-9980-4AF6-BD5F-73719164B164}"/>
              </a:ext>
            </a:extLst>
          </p:cNvPr>
          <p:cNvSpPr txBox="1">
            <a:spLocks/>
          </p:cNvSpPr>
          <p:nvPr/>
        </p:nvSpPr>
        <p:spPr>
          <a:xfrm>
            <a:off x="6389464" y="4801709"/>
            <a:ext cx="1690268" cy="390234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FF0000"/>
                </a:solidFill>
              </a:rPr>
              <a:t>Substitute</a:t>
            </a:r>
            <a:endParaRPr lang="en-US" sz="2400" baseline="-25000" dirty="0">
              <a:solidFill>
                <a:srgbClr val="FF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9" name="TextBox 148">
                <a:extLst>
                  <a:ext uri="{FF2B5EF4-FFF2-40B4-BE49-F238E27FC236}">
                    <a16:creationId xmlns:a16="http://schemas.microsoft.com/office/drawing/2014/main" id="{DAA1CD4E-40A5-4001-B4CF-70F92FB90C4E}"/>
                  </a:ext>
                </a:extLst>
              </p:cNvPr>
              <p:cNvSpPr txBox="1"/>
              <p:nvPr/>
            </p:nvSpPr>
            <p:spPr>
              <a:xfrm>
                <a:off x="7276748" y="5245733"/>
                <a:ext cx="4379032" cy="27699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1</m:t>
                      </m:r>
                      <m:r>
                        <a:rPr lang="en-US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.8 </m:t>
                      </m:r>
                      <m:r>
                        <a:rPr lang="en-US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𝑉</m:t>
                      </m:r>
                      <m:r>
                        <a:rPr lang="en-US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 −</m:t>
                      </m:r>
                      <m:d>
                        <m:dPr>
                          <m:ctrlP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3 </m:t>
                          </m:r>
                          <m: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𝑘</m:t>
                          </m:r>
                          <m:r>
                            <m:rPr>
                              <m:sty m:val="p"/>
                            </m:rPr>
                            <a:rPr lang="el-GR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Ω</m:t>
                          </m:r>
                        </m:e>
                      </m:d>
                      <m:sSub>
                        <m:sSubPr>
                          <m:ctrlP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𝐼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𝐵</m:t>
                          </m:r>
                        </m:sub>
                      </m:sSub>
                      <m:r>
                        <a:rPr lang="en-US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  <m:d>
                        <m:dPr>
                          <m:ctrlPr>
                            <a:rPr lang="en-US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  <m:r>
                            <a:rPr lang="en-US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𝑘</m:t>
                          </m:r>
                          <m:r>
                            <m:rPr>
                              <m:sty m:val="p"/>
                            </m:rPr>
                            <a:rPr lang="el-GR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Ω</m:t>
                          </m:r>
                        </m:e>
                      </m:d>
                      <m:r>
                        <a:rPr lang="en-US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(97)</m:t>
                      </m:r>
                      <m:sSub>
                        <m:sSubPr>
                          <m:ctrlPr>
                            <a:rPr lang="en-US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𝐼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𝐵</m:t>
                          </m:r>
                        </m:sub>
                      </m:sSub>
                      <m:r>
                        <a:rPr lang="en-US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=0</m:t>
                      </m:r>
                    </m:oMath>
                  </m:oMathPara>
                </a14:m>
                <a:endParaRPr lang="en-US" b="0" i="1" dirty="0">
                  <a:solidFill>
                    <a:srgbClr val="FF0000"/>
                  </a:solidFill>
                  <a:latin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149" name="TextBox 148">
                <a:extLst>
                  <a:ext uri="{FF2B5EF4-FFF2-40B4-BE49-F238E27FC236}">
                    <a16:creationId xmlns:a16="http://schemas.microsoft.com/office/drawing/2014/main" id="{DAA1CD4E-40A5-4001-B4CF-70F92FB90C4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76748" y="5245733"/>
                <a:ext cx="4379032" cy="276999"/>
              </a:xfrm>
              <a:prstGeom prst="rect">
                <a:avLst/>
              </a:prstGeom>
              <a:blipFill>
                <a:blip r:embed="rId16"/>
                <a:stretch>
                  <a:fillRect l="-1950" t="-2222" b="-3777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1" name="TextBox 150">
                <a:extLst>
                  <a:ext uri="{FF2B5EF4-FFF2-40B4-BE49-F238E27FC236}">
                    <a16:creationId xmlns:a16="http://schemas.microsoft.com/office/drawing/2014/main" id="{C39EB819-01EA-41E3-BC91-F65EADD662AB}"/>
                  </a:ext>
                </a:extLst>
              </p:cNvPr>
              <p:cNvSpPr txBox="1"/>
              <p:nvPr/>
            </p:nvSpPr>
            <p:spPr>
              <a:xfrm>
                <a:off x="7300977" y="5780180"/>
                <a:ext cx="2638217" cy="27699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1</m:t>
                      </m:r>
                      <m:r>
                        <a:rPr lang="en-US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.8 </m:t>
                      </m:r>
                      <m:r>
                        <a:rPr lang="en-US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𝑉</m:t>
                      </m:r>
                      <m:r>
                        <a:rPr lang="en-US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 −</m:t>
                      </m:r>
                      <m:d>
                        <m:dPr>
                          <m:ctrlP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100 </m:t>
                          </m:r>
                          <m: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𝑘</m:t>
                          </m:r>
                          <m:r>
                            <m:rPr>
                              <m:sty m:val="p"/>
                            </m:rPr>
                            <a:rPr lang="el-GR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Ω</m:t>
                          </m:r>
                        </m:e>
                      </m:d>
                      <m:sSub>
                        <m:sSubPr>
                          <m:ctrlP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𝐼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𝐵</m:t>
                          </m:r>
                        </m:sub>
                      </m:sSub>
                      <m:r>
                        <a:rPr lang="en-US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=0</m:t>
                      </m:r>
                    </m:oMath>
                  </m:oMathPara>
                </a14:m>
                <a:endParaRPr lang="en-US" b="0" i="1" dirty="0">
                  <a:solidFill>
                    <a:srgbClr val="FF0000"/>
                  </a:solidFill>
                  <a:latin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151" name="TextBox 150">
                <a:extLst>
                  <a:ext uri="{FF2B5EF4-FFF2-40B4-BE49-F238E27FC236}">
                    <a16:creationId xmlns:a16="http://schemas.microsoft.com/office/drawing/2014/main" id="{C39EB819-01EA-41E3-BC91-F65EADD662A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00977" y="5780180"/>
                <a:ext cx="2638217" cy="276999"/>
              </a:xfrm>
              <a:prstGeom prst="rect">
                <a:avLst/>
              </a:prstGeom>
              <a:blipFill>
                <a:blip r:embed="rId17"/>
                <a:stretch>
                  <a:fillRect l="-3241" b="-1739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2" name="TextBox 151">
                <a:extLst>
                  <a:ext uri="{FF2B5EF4-FFF2-40B4-BE49-F238E27FC236}">
                    <a16:creationId xmlns:a16="http://schemas.microsoft.com/office/drawing/2014/main" id="{9421B12A-37C1-478E-9441-6D7FB8675384}"/>
                  </a:ext>
                </a:extLst>
              </p:cNvPr>
              <p:cNvSpPr txBox="1"/>
              <p:nvPr/>
            </p:nvSpPr>
            <p:spPr>
              <a:xfrm>
                <a:off x="7512422" y="6215781"/>
                <a:ext cx="3028578" cy="430887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800" b="1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1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𝑰</m:t>
                          </m:r>
                        </m:e>
                        <m:sub>
                          <m:r>
                            <a:rPr lang="en-US" sz="2800" b="1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𝑩</m:t>
                          </m:r>
                        </m:sub>
                      </m:sSub>
                      <m:r>
                        <a:rPr lang="en-US" sz="2800" b="1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=</m:t>
                      </m:r>
                      <m:r>
                        <a:rPr lang="en-US" sz="2800" b="1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𝟏𝟖</m:t>
                      </m:r>
                      <m:r>
                        <a:rPr lang="en-US" sz="2800" b="1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US" sz="2800" b="1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𝝁</m:t>
                      </m:r>
                      <m:r>
                        <a:rPr lang="en-US" sz="2800" b="1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𝑨</m:t>
                      </m:r>
                      <m:r>
                        <a:rPr lang="en-US" sz="2800" b="1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en-US" b="1" i="1" dirty="0">
                  <a:solidFill>
                    <a:srgbClr val="FF0000"/>
                  </a:solidFill>
                  <a:latin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152" name="TextBox 151">
                <a:extLst>
                  <a:ext uri="{FF2B5EF4-FFF2-40B4-BE49-F238E27FC236}">
                    <a16:creationId xmlns:a16="http://schemas.microsoft.com/office/drawing/2014/main" id="{9421B12A-37C1-478E-9441-6D7FB867538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12422" y="6215781"/>
                <a:ext cx="3028578" cy="430887"/>
              </a:xfrm>
              <a:prstGeom prst="rect">
                <a:avLst/>
              </a:prstGeom>
              <a:blipFill>
                <a:blip r:embed="rId1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8158169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7" grpId="0"/>
      <p:bldP spid="148" grpId="0"/>
      <p:bldP spid="135" grpId="0"/>
      <p:bldP spid="150" grpId="0"/>
      <p:bldP spid="146" grpId="0"/>
      <p:bldP spid="149" grpId="0"/>
      <p:bldP spid="151" grpId="0"/>
      <p:bldP spid="15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2B873C-BDF3-47A7-990F-4F0F018797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5034" y="365220"/>
            <a:ext cx="10668000" cy="1325563"/>
          </a:xfrm>
        </p:spPr>
        <p:txBody>
          <a:bodyPr/>
          <a:lstStyle/>
          <a:p>
            <a:r>
              <a:rPr lang="en-US" dirty="0"/>
              <a:t>Common Emitter Amplifier Circuit – Example 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59C463-062A-4391-A005-C3CFA0280E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10603"/>
            <a:ext cx="10515600" cy="783626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Find the values of the DC currents and voltages of the circuit.  The transistor has </a:t>
            </a:r>
            <a:r>
              <a:rPr lang="el-GR" dirty="0"/>
              <a:t>β</a:t>
            </a:r>
            <a:r>
              <a:rPr lang="en-US" dirty="0"/>
              <a:t> = 96 and an Early voltage of 50 V.</a:t>
            </a:r>
          </a:p>
        </p:txBody>
      </p:sp>
      <p:sp>
        <p:nvSpPr>
          <p:cNvPr id="137" name="Content Placeholder 2">
            <a:extLst>
              <a:ext uri="{FF2B5EF4-FFF2-40B4-BE49-F238E27FC236}">
                <a16:creationId xmlns:a16="http://schemas.microsoft.com/office/drawing/2014/main" id="{1C0D2950-E1CE-42F4-B1B1-A99A8380CEDA}"/>
              </a:ext>
            </a:extLst>
          </p:cNvPr>
          <p:cNvSpPr txBox="1">
            <a:spLocks/>
          </p:cNvSpPr>
          <p:nvPr/>
        </p:nvSpPr>
        <p:spPr>
          <a:xfrm>
            <a:off x="7313327" y="2340261"/>
            <a:ext cx="4623453" cy="5161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FF0000"/>
                </a:solidFill>
              </a:rPr>
              <a:t>Calculate I</a:t>
            </a:r>
            <a:r>
              <a:rPr lang="en-US" sz="2400" baseline="-25000" dirty="0">
                <a:solidFill>
                  <a:srgbClr val="FF0000"/>
                </a:solidFill>
              </a:rPr>
              <a:t>E</a:t>
            </a:r>
          </a:p>
        </p:txBody>
      </p:sp>
      <p:sp>
        <p:nvSpPr>
          <p:cNvPr id="148" name="Content Placeholder 2">
            <a:extLst>
              <a:ext uri="{FF2B5EF4-FFF2-40B4-BE49-F238E27FC236}">
                <a16:creationId xmlns:a16="http://schemas.microsoft.com/office/drawing/2014/main" id="{2DF2D3D9-7302-4E6F-9202-DE948FD5C61E}"/>
              </a:ext>
            </a:extLst>
          </p:cNvPr>
          <p:cNvSpPr txBox="1">
            <a:spLocks/>
          </p:cNvSpPr>
          <p:nvPr/>
        </p:nvSpPr>
        <p:spPr>
          <a:xfrm>
            <a:off x="7250159" y="3247522"/>
            <a:ext cx="4547201" cy="44477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FF0000"/>
                </a:solidFill>
              </a:rPr>
              <a:t> What is the emitter voltage?</a:t>
            </a:r>
            <a:endParaRPr lang="en-US" sz="2400" baseline="-25000" dirty="0">
              <a:solidFill>
                <a:srgbClr val="FF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0" name="TextBox 149">
                <a:extLst>
                  <a:ext uri="{FF2B5EF4-FFF2-40B4-BE49-F238E27FC236}">
                    <a16:creationId xmlns:a16="http://schemas.microsoft.com/office/drawing/2014/main" id="{86EED5AA-7134-45F5-A3EB-263918EA187E}"/>
                  </a:ext>
                </a:extLst>
              </p:cNvPr>
              <p:cNvSpPr txBox="1"/>
              <p:nvPr/>
            </p:nvSpPr>
            <p:spPr>
              <a:xfrm>
                <a:off x="7668936" y="2857810"/>
                <a:ext cx="3888588" cy="27699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𝐼</m:t>
                          </m:r>
                        </m:e>
                        <m:sub>
                          <m:r>
                            <a:rPr lang="en-US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𝐸</m:t>
                          </m:r>
                        </m:sub>
                      </m:sSub>
                      <m:r>
                        <a:rPr lang="en-US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ctrlP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𝛽</m:t>
                          </m:r>
                          <m: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+1</m:t>
                          </m:r>
                        </m:e>
                      </m:d>
                      <m:r>
                        <a:rPr lang="en-US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sSub>
                        <m:sSubPr>
                          <m:ctrlPr>
                            <a:rPr lang="en-US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𝐼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𝐵</m:t>
                          </m:r>
                        </m:sub>
                      </m:sSub>
                      <m:r>
                        <a:rPr lang="en-US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97 </m:t>
                      </m:r>
                      <m:sSub>
                        <m:sSubPr>
                          <m:ctrlPr>
                            <a:rPr lang="en-US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𝐼</m:t>
                          </m:r>
                        </m:e>
                        <m:sub>
                          <m:r>
                            <a:rPr lang="en-US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𝐵</m:t>
                          </m:r>
                        </m:sub>
                      </m:sSub>
                      <m:r>
                        <a:rPr lang="en-US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1.746 </m:t>
                      </m:r>
                      <m:r>
                        <a:rPr lang="en-US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𝑚𝐴</m:t>
                      </m:r>
                    </m:oMath>
                  </m:oMathPara>
                </a14:m>
                <a:endParaRPr lang="en-US" b="0" i="1" dirty="0">
                  <a:solidFill>
                    <a:srgbClr val="FF0000"/>
                  </a:solidFill>
                  <a:latin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150" name="TextBox 149">
                <a:extLst>
                  <a:ext uri="{FF2B5EF4-FFF2-40B4-BE49-F238E27FC236}">
                    <a16:creationId xmlns:a16="http://schemas.microsoft.com/office/drawing/2014/main" id="{86EED5AA-7134-45F5-A3EB-263918EA187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68936" y="2857810"/>
                <a:ext cx="3888588" cy="276999"/>
              </a:xfrm>
              <a:prstGeom prst="rect">
                <a:avLst/>
              </a:prstGeom>
              <a:blipFill>
                <a:blip r:embed="rId2"/>
                <a:stretch>
                  <a:fillRect l="-2038" b="-3777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7" name="Group 16">
            <a:extLst>
              <a:ext uri="{FF2B5EF4-FFF2-40B4-BE49-F238E27FC236}">
                <a16:creationId xmlns:a16="http://schemas.microsoft.com/office/drawing/2014/main" id="{3FAFDA61-1E0F-4A33-8787-DD1F99B351E3}"/>
              </a:ext>
            </a:extLst>
          </p:cNvPr>
          <p:cNvGrpSpPr/>
          <p:nvPr/>
        </p:nvGrpSpPr>
        <p:grpSpPr>
          <a:xfrm>
            <a:off x="444414" y="2545366"/>
            <a:ext cx="6538554" cy="3631597"/>
            <a:chOff x="708069" y="2309596"/>
            <a:chExt cx="6538554" cy="3631597"/>
          </a:xfrm>
        </p:grpSpPr>
        <p:grpSp>
          <p:nvGrpSpPr>
            <p:cNvPr id="116" name="Group 115">
              <a:extLst>
                <a:ext uri="{FF2B5EF4-FFF2-40B4-BE49-F238E27FC236}">
                  <a16:creationId xmlns:a16="http://schemas.microsoft.com/office/drawing/2014/main" id="{B6EC8711-B3C5-48A0-AE95-D2C11E8D46A1}"/>
                </a:ext>
              </a:extLst>
            </p:cNvPr>
            <p:cNvGrpSpPr/>
            <p:nvPr/>
          </p:nvGrpSpPr>
          <p:grpSpPr>
            <a:xfrm>
              <a:off x="5547650" y="2895524"/>
              <a:ext cx="298207" cy="660991"/>
              <a:chOff x="4147623" y="3602364"/>
              <a:chExt cx="297702" cy="797860"/>
            </a:xfrm>
          </p:grpSpPr>
          <p:grpSp>
            <p:nvGrpSpPr>
              <p:cNvPr id="117" name="Group 116">
                <a:extLst>
                  <a:ext uri="{FF2B5EF4-FFF2-40B4-BE49-F238E27FC236}">
                    <a16:creationId xmlns:a16="http://schemas.microsoft.com/office/drawing/2014/main" id="{B698F0B2-9AD2-46A3-87D3-7283ACF4511C}"/>
                  </a:ext>
                </a:extLst>
              </p:cNvPr>
              <p:cNvGrpSpPr/>
              <p:nvPr/>
            </p:nvGrpSpPr>
            <p:grpSpPr>
              <a:xfrm rot="16200000">
                <a:off x="4190919" y="4152918"/>
                <a:ext cx="204010" cy="290601"/>
                <a:chOff x="3608294" y="2623632"/>
                <a:chExt cx="204010" cy="290601"/>
              </a:xfrm>
            </p:grpSpPr>
            <p:cxnSp>
              <p:nvCxnSpPr>
                <p:cNvPr id="125" name="Straight Connector 124">
                  <a:extLst>
                    <a:ext uri="{FF2B5EF4-FFF2-40B4-BE49-F238E27FC236}">
                      <a16:creationId xmlns:a16="http://schemas.microsoft.com/office/drawing/2014/main" id="{8A4A04E1-4457-4CC2-8046-F3E8B370B53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6" name="Straight Connector 125">
                  <a:extLst>
                    <a:ext uri="{FF2B5EF4-FFF2-40B4-BE49-F238E27FC236}">
                      <a16:creationId xmlns:a16="http://schemas.microsoft.com/office/drawing/2014/main" id="{F857E697-93BB-4568-B3E7-DECFE7AE2D4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18" name="Group 117">
                <a:extLst>
                  <a:ext uri="{FF2B5EF4-FFF2-40B4-BE49-F238E27FC236}">
                    <a16:creationId xmlns:a16="http://schemas.microsoft.com/office/drawing/2014/main" id="{D43EA4A0-D5A0-4D41-B56C-F98F8D605A79}"/>
                  </a:ext>
                </a:extLst>
              </p:cNvPr>
              <p:cNvGrpSpPr/>
              <p:nvPr/>
            </p:nvGrpSpPr>
            <p:grpSpPr>
              <a:xfrm rot="16200000">
                <a:off x="4168243" y="3919260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123" name="Straight Connector 122">
                  <a:extLst>
                    <a:ext uri="{FF2B5EF4-FFF2-40B4-BE49-F238E27FC236}">
                      <a16:creationId xmlns:a16="http://schemas.microsoft.com/office/drawing/2014/main" id="{0840DCFF-B140-4BB7-8185-7CE0A74939E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4" name="Straight Connector 123">
                  <a:extLst>
                    <a:ext uri="{FF2B5EF4-FFF2-40B4-BE49-F238E27FC236}">
                      <a16:creationId xmlns:a16="http://schemas.microsoft.com/office/drawing/2014/main" id="{4B08FBD4-B753-435C-9865-B2072C847223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19" name="Group 118">
                <a:extLst>
                  <a:ext uri="{FF2B5EF4-FFF2-40B4-BE49-F238E27FC236}">
                    <a16:creationId xmlns:a16="http://schemas.microsoft.com/office/drawing/2014/main" id="{FD680264-579F-4AFA-8D27-F4D97F63BDD2}"/>
                  </a:ext>
                </a:extLst>
              </p:cNvPr>
              <p:cNvGrpSpPr/>
              <p:nvPr/>
            </p:nvGrpSpPr>
            <p:grpSpPr>
              <a:xfrm rot="16200000">
                <a:off x="4168243" y="3655828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121" name="Straight Connector 120">
                  <a:extLst>
                    <a:ext uri="{FF2B5EF4-FFF2-40B4-BE49-F238E27FC236}">
                      <a16:creationId xmlns:a16="http://schemas.microsoft.com/office/drawing/2014/main" id="{EA091034-A84F-4BAE-ABA8-DE1D033960B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2" name="Straight Connector 121">
                  <a:extLst>
                    <a:ext uri="{FF2B5EF4-FFF2-40B4-BE49-F238E27FC236}">
                      <a16:creationId xmlns:a16="http://schemas.microsoft.com/office/drawing/2014/main" id="{18CC830C-9927-4CCD-A509-0D7DC686140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20" name="Straight Connector 119">
                <a:extLst>
                  <a:ext uri="{FF2B5EF4-FFF2-40B4-BE49-F238E27FC236}">
                    <a16:creationId xmlns:a16="http://schemas.microsoft.com/office/drawing/2014/main" id="{A68A7AFD-32CA-4FB3-99F5-ABF4BFDD2530}"/>
                  </a:ext>
                </a:extLst>
              </p:cNvPr>
              <p:cNvCxnSpPr>
                <a:cxnSpLocks/>
              </p:cNvCxnSpPr>
              <p:nvPr/>
            </p:nvCxnSpPr>
            <p:spPr>
              <a:xfrm rot="16200000" flipV="1">
                <a:off x="4335006" y="3561273"/>
                <a:ext cx="67243" cy="1494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28" name="Straight Connector 127">
              <a:extLst>
                <a:ext uri="{FF2B5EF4-FFF2-40B4-BE49-F238E27FC236}">
                  <a16:creationId xmlns:a16="http://schemas.microsoft.com/office/drawing/2014/main" id="{7A968A10-339E-4412-A313-E8AACADC8AF3}"/>
                </a:ext>
              </a:extLst>
            </p:cNvPr>
            <p:cNvCxnSpPr>
              <a:cxnSpLocks/>
            </p:cNvCxnSpPr>
            <p:nvPr/>
          </p:nvCxnSpPr>
          <p:spPr>
            <a:xfrm>
              <a:off x="5699657" y="2733322"/>
              <a:ext cx="0" cy="16459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3" name="Straight Connector 132">
              <a:extLst>
                <a:ext uri="{FF2B5EF4-FFF2-40B4-BE49-F238E27FC236}">
                  <a16:creationId xmlns:a16="http://schemas.microsoft.com/office/drawing/2014/main" id="{28521335-D02D-47DA-B556-6271C161BBD4}"/>
                </a:ext>
              </a:extLst>
            </p:cNvPr>
            <p:cNvCxnSpPr/>
            <p:nvPr/>
          </p:nvCxnSpPr>
          <p:spPr>
            <a:xfrm flipV="1">
              <a:off x="5722773" y="3666222"/>
              <a:ext cx="930346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9" name="Rectangle 138">
                  <a:extLst>
                    <a:ext uri="{FF2B5EF4-FFF2-40B4-BE49-F238E27FC236}">
                      <a16:creationId xmlns:a16="http://schemas.microsoft.com/office/drawing/2014/main" id="{EC8679BA-8C7C-4D2A-BA44-289C78D97E30}"/>
                    </a:ext>
                  </a:extLst>
                </p:cNvPr>
                <p:cNvSpPr/>
                <p:nvPr/>
              </p:nvSpPr>
              <p:spPr>
                <a:xfrm>
                  <a:off x="2398164" y="4589458"/>
                  <a:ext cx="745012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 smtClean="0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.5 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𝑉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39" name="Rectangle 138">
                  <a:extLst>
                    <a:ext uri="{FF2B5EF4-FFF2-40B4-BE49-F238E27FC236}">
                      <a16:creationId xmlns:a16="http://schemas.microsoft.com/office/drawing/2014/main" id="{EC8679BA-8C7C-4D2A-BA44-289C78D97E30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398164" y="4589458"/>
                  <a:ext cx="745012" cy="369332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0" name="Rectangle 139">
                  <a:extLst>
                    <a:ext uri="{FF2B5EF4-FFF2-40B4-BE49-F238E27FC236}">
                      <a16:creationId xmlns:a16="http://schemas.microsoft.com/office/drawing/2014/main" id="{F8A2A834-263B-4F69-B29A-EEA5005D9245}"/>
                    </a:ext>
                  </a:extLst>
                </p:cNvPr>
                <p:cNvSpPr/>
                <p:nvPr/>
              </p:nvSpPr>
              <p:spPr>
                <a:xfrm>
                  <a:off x="6599266" y="3409834"/>
                  <a:ext cx="647357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𝑜𝑢𝑡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40" name="Rectangle 139">
                  <a:extLst>
                    <a:ext uri="{FF2B5EF4-FFF2-40B4-BE49-F238E27FC236}">
                      <a16:creationId xmlns:a16="http://schemas.microsoft.com/office/drawing/2014/main" id="{F8A2A834-263B-4F69-B29A-EEA5005D9245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599266" y="3409834"/>
                  <a:ext cx="647357" cy="369332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3" name="Rectangle 142">
                  <a:extLst>
                    <a:ext uri="{FF2B5EF4-FFF2-40B4-BE49-F238E27FC236}">
                      <a16:creationId xmlns:a16="http://schemas.microsoft.com/office/drawing/2014/main" id="{88F09F6F-4669-4B7C-9FBC-6F15C44FBB68}"/>
                    </a:ext>
                  </a:extLst>
                </p:cNvPr>
                <p:cNvSpPr/>
                <p:nvPr/>
              </p:nvSpPr>
              <p:spPr>
                <a:xfrm>
                  <a:off x="1546635" y="3532193"/>
                  <a:ext cx="41069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 smtClean="0">
                            <a:latin typeface="Cambria Math" panose="02040503050406030204" pitchFamily="18" charset="0"/>
                          </a:rPr>
                          <m:t>+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43" name="Rectangle 142">
                  <a:extLst>
                    <a:ext uri="{FF2B5EF4-FFF2-40B4-BE49-F238E27FC236}">
                      <a16:creationId xmlns:a16="http://schemas.microsoft.com/office/drawing/2014/main" id="{88F09F6F-4669-4B7C-9FBC-6F15C44FBB68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546635" y="3532193"/>
                  <a:ext cx="410690" cy="369332"/>
                </a:xfrm>
                <a:prstGeom prst="rect">
                  <a:avLst/>
                </a:prstGeom>
                <a:blipFill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4" name="Rectangle 143">
                  <a:extLst>
                    <a:ext uri="{FF2B5EF4-FFF2-40B4-BE49-F238E27FC236}">
                      <a16:creationId xmlns:a16="http://schemas.microsoft.com/office/drawing/2014/main" id="{2F34035C-63FF-4610-9654-DE84DD52E2D1}"/>
                    </a:ext>
                  </a:extLst>
                </p:cNvPr>
                <p:cNvSpPr/>
                <p:nvPr/>
              </p:nvSpPr>
              <p:spPr>
                <a:xfrm>
                  <a:off x="5838742" y="3014620"/>
                  <a:ext cx="700833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>
                            <a:latin typeface="Cambria Math" panose="02040503050406030204" pitchFamily="18" charset="0"/>
                          </a:rPr>
                          <m:t>2 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m:rPr>
                            <m:sty m:val="p"/>
                          </m:rPr>
                          <a:rPr lang="el-GR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Ω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44" name="Rectangle 143">
                  <a:extLst>
                    <a:ext uri="{FF2B5EF4-FFF2-40B4-BE49-F238E27FC236}">
                      <a16:creationId xmlns:a16="http://schemas.microsoft.com/office/drawing/2014/main" id="{2F34035C-63FF-4610-9654-DE84DD52E2D1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838742" y="3014620"/>
                  <a:ext cx="700833" cy="369332"/>
                </a:xfrm>
                <a:prstGeom prst="rect">
                  <a:avLst/>
                </a:prstGeom>
                <a:blipFill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5" name="Rectangle 144">
                  <a:extLst>
                    <a:ext uri="{FF2B5EF4-FFF2-40B4-BE49-F238E27FC236}">
                      <a16:creationId xmlns:a16="http://schemas.microsoft.com/office/drawing/2014/main" id="{DA883D58-111C-4598-A228-DF754EF2CC42}"/>
                    </a:ext>
                  </a:extLst>
                </p:cNvPr>
                <p:cNvSpPr/>
                <p:nvPr/>
              </p:nvSpPr>
              <p:spPr>
                <a:xfrm>
                  <a:off x="708069" y="3828722"/>
                  <a:ext cx="1107098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14:m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𝐶𝐶</m:t>
                          </m:r>
                        </m:sub>
                      </m:sSub>
                    </m:oMath>
                  </a14:m>
                  <a:r>
                    <a:rPr lang="en-US" dirty="0"/>
                    <a:t>= 10 V</a:t>
                  </a:r>
                </a:p>
              </p:txBody>
            </p:sp>
          </mc:Choice>
          <mc:Fallback xmlns="">
            <p:sp>
              <p:nvSpPr>
                <p:cNvPr id="145" name="Rectangle 144">
                  <a:extLst>
                    <a:ext uri="{FF2B5EF4-FFF2-40B4-BE49-F238E27FC236}">
                      <a16:creationId xmlns:a16="http://schemas.microsoft.com/office/drawing/2014/main" id="{DA883D58-111C-4598-A228-DF754EF2CC42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08069" y="3828722"/>
                  <a:ext cx="1107098" cy="369332"/>
                </a:xfrm>
                <a:prstGeom prst="rect">
                  <a:avLst/>
                </a:prstGeom>
                <a:blipFill>
                  <a:blip r:embed="rId7"/>
                  <a:stretch>
                    <a:fillRect t="-10000" r="-3846" b="-26667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47" name="Straight Connector 146">
              <a:extLst>
                <a:ext uri="{FF2B5EF4-FFF2-40B4-BE49-F238E27FC236}">
                  <a16:creationId xmlns:a16="http://schemas.microsoft.com/office/drawing/2014/main" id="{517D5D16-7DB6-4762-9AEB-33C664B67E94}"/>
                </a:ext>
              </a:extLst>
            </p:cNvPr>
            <p:cNvCxnSpPr/>
            <p:nvPr/>
          </p:nvCxnSpPr>
          <p:spPr>
            <a:xfrm>
              <a:off x="4967306" y="5540156"/>
              <a:ext cx="0" cy="27276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4" name="Group 3">
              <a:extLst>
                <a:ext uri="{FF2B5EF4-FFF2-40B4-BE49-F238E27FC236}">
                  <a16:creationId xmlns:a16="http://schemas.microsoft.com/office/drawing/2014/main" id="{92411F75-780B-4FF4-8F5B-D1057DF7009D}"/>
                </a:ext>
              </a:extLst>
            </p:cNvPr>
            <p:cNvGrpSpPr/>
            <p:nvPr/>
          </p:nvGrpSpPr>
          <p:grpSpPr>
            <a:xfrm rot="5400000" flipH="1">
              <a:off x="4527152" y="3505518"/>
              <a:ext cx="1145196" cy="1237373"/>
              <a:chOff x="8980594" y="3428997"/>
              <a:chExt cx="1145196" cy="1237373"/>
            </a:xfrm>
          </p:grpSpPr>
          <p:cxnSp>
            <p:nvCxnSpPr>
              <p:cNvPr id="5" name="Straight Connector 4">
                <a:extLst>
                  <a:ext uri="{FF2B5EF4-FFF2-40B4-BE49-F238E27FC236}">
                    <a16:creationId xmlns:a16="http://schemas.microsoft.com/office/drawing/2014/main" id="{89B70155-E860-4D0C-877F-12C7C1D62DC8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H="1" flipV="1">
                <a:off x="9110261" y="3299332"/>
                <a:ext cx="2392" cy="2617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" name="Straight Connector 5">
                <a:extLst>
                  <a:ext uri="{FF2B5EF4-FFF2-40B4-BE49-F238E27FC236}">
                    <a16:creationId xmlns:a16="http://schemas.microsoft.com/office/drawing/2014/main" id="{B5E8588B-25D4-42C2-A371-FFD474860EC3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V="1">
                <a:off x="10019823" y="3323032"/>
                <a:ext cx="1" cy="211932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" name="Straight Connector 6">
                <a:extLst>
                  <a:ext uri="{FF2B5EF4-FFF2-40B4-BE49-F238E27FC236}">
                    <a16:creationId xmlns:a16="http://schemas.microsoft.com/office/drawing/2014/main" id="{80878921-5277-4FC5-8234-DB0B6F526346}"/>
                  </a:ext>
                </a:extLst>
              </p:cNvPr>
              <p:cNvCxnSpPr/>
              <p:nvPr/>
            </p:nvCxnSpPr>
            <p:spPr>
              <a:xfrm>
                <a:off x="9294428" y="3857639"/>
                <a:ext cx="609600" cy="0"/>
              </a:xfrm>
              <a:prstGeom prst="line">
                <a:avLst/>
              </a:prstGeom>
              <a:ln w="190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" name="Straight Arrow Connector 7">
                <a:extLst>
                  <a:ext uri="{FF2B5EF4-FFF2-40B4-BE49-F238E27FC236}">
                    <a16:creationId xmlns:a16="http://schemas.microsoft.com/office/drawing/2014/main" id="{F5755409-D6F5-4821-A344-CFA0D2A381AA}"/>
                  </a:ext>
                </a:extLst>
              </p:cNvPr>
              <p:cNvCxnSpPr/>
              <p:nvPr/>
            </p:nvCxnSpPr>
            <p:spPr>
              <a:xfrm>
                <a:off x="9242323" y="3429000"/>
                <a:ext cx="206477" cy="436013"/>
              </a:xfrm>
              <a:prstGeom prst="straightConnector1">
                <a:avLst/>
              </a:prstGeom>
              <a:ln>
                <a:headEnd type="triangle"/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" name="Straight Connector 8">
                <a:extLst>
                  <a:ext uri="{FF2B5EF4-FFF2-40B4-BE49-F238E27FC236}">
                    <a16:creationId xmlns:a16="http://schemas.microsoft.com/office/drawing/2014/main" id="{E25465C7-BDF3-4ECB-8841-6C099691FF10}"/>
                  </a:ext>
                </a:extLst>
              </p:cNvPr>
              <p:cNvCxnSpPr/>
              <p:nvPr/>
            </p:nvCxnSpPr>
            <p:spPr>
              <a:xfrm flipV="1">
                <a:off x="9743768" y="3428999"/>
                <a:ext cx="170092" cy="436014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" name="Straight Connector 9">
                <a:extLst>
                  <a:ext uri="{FF2B5EF4-FFF2-40B4-BE49-F238E27FC236}">
                    <a16:creationId xmlns:a16="http://schemas.microsoft.com/office/drawing/2014/main" id="{5C216F7A-E136-4D2A-BB07-2786DD4417DF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H="1">
                <a:off x="9197499" y="4262005"/>
                <a:ext cx="80873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EDDA74E1-F3E0-4FEC-B607-EE23F83A0F74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980134" y="5537409"/>
              <a:ext cx="3728280" cy="274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7706AD0C-D5E1-4F17-8210-0228DEBDCAA2}"/>
                </a:ext>
              </a:extLst>
            </p:cNvPr>
            <p:cNvCxnSpPr>
              <a:cxnSpLocks/>
            </p:cNvCxnSpPr>
            <p:nvPr/>
          </p:nvCxnSpPr>
          <p:spPr>
            <a:xfrm>
              <a:off x="1984144" y="2732182"/>
              <a:ext cx="3731899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Connector 71">
              <a:extLst>
                <a:ext uri="{FF2B5EF4-FFF2-40B4-BE49-F238E27FC236}">
                  <a16:creationId xmlns:a16="http://schemas.microsoft.com/office/drawing/2014/main" id="{C4D40C0F-805D-4811-B82B-7A971BCAC676}"/>
                </a:ext>
              </a:extLst>
            </p:cNvPr>
            <p:cNvCxnSpPr>
              <a:cxnSpLocks/>
            </p:cNvCxnSpPr>
            <p:nvPr/>
          </p:nvCxnSpPr>
          <p:spPr>
            <a:xfrm>
              <a:off x="2001986" y="2729537"/>
              <a:ext cx="0" cy="116593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3" name="Straight Connector 152">
              <a:extLst>
                <a:ext uri="{FF2B5EF4-FFF2-40B4-BE49-F238E27FC236}">
                  <a16:creationId xmlns:a16="http://schemas.microsoft.com/office/drawing/2014/main" id="{CFD7C63E-6ADD-4026-A1F9-B0E6D0F07E46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234909" y="4084116"/>
              <a:ext cx="612648" cy="294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63" name="Group 162">
              <a:extLst>
                <a:ext uri="{FF2B5EF4-FFF2-40B4-BE49-F238E27FC236}">
                  <a16:creationId xmlns:a16="http://schemas.microsoft.com/office/drawing/2014/main" id="{C35AC96F-8ACB-4242-971B-33F2B4BB7FA8}"/>
                </a:ext>
              </a:extLst>
            </p:cNvPr>
            <p:cNvGrpSpPr/>
            <p:nvPr/>
          </p:nvGrpSpPr>
          <p:grpSpPr>
            <a:xfrm>
              <a:off x="1815168" y="3897263"/>
              <a:ext cx="373658" cy="217606"/>
              <a:chOff x="1360627" y="3631962"/>
              <a:chExt cx="373658" cy="217606"/>
            </a:xfrm>
          </p:grpSpPr>
          <p:grpSp>
            <p:nvGrpSpPr>
              <p:cNvPr id="159" name="Group 158">
                <a:extLst>
                  <a:ext uri="{FF2B5EF4-FFF2-40B4-BE49-F238E27FC236}">
                    <a16:creationId xmlns:a16="http://schemas.microsoft.com/office/drawing/2014/main" id="{5205B488-B5D6-4174-A23C-E235D808BFC1}"/>
                  </a:ext>
                </a:extLst>
              </p:cNvPr>
              <p:cNvGrpSpPr/>
              <p:nvPr/>
            </p:nvGrpSpPr>
            <p:grpSpPr>
              <a:xfrm>
                <a:off x="1360627" y="3631962"/>
                <a:ext cx="365760" cy="71935"/>
                <a:chOff x="1360627" y="3631962"/>
                <a:chExt cx="365760" cy="71935"/>
              </a:xfrm>
            </p:grpSpPr>
            <p:cxnSp>
              <p:nvCxnSpPr>
                <p:cNvPr id="157" name="Straight Connector 156">
                  <a:extLst>
                    <a:ext uri="{FF2B5EF4-FFF2-40B4-BE49-F238E27FC236}">
                      <a16:creationId xmlns:a16="http://schemas.microsoft.com/office/drawing/2014/main" id="{0F026405-EC34-4123-9EFE-43FBC7D4AD6F}"/>
                    </a:ext>
                  </a:extLst>
                </p:cNvPr>
                <p:cNvCxnSpPr/>
                <p:nvPr/>
              </p:nvCxnSpPr>
              <p:spPr>
                <a:xfrm>
                  <a:off x="1360627" y="363196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8" name="Straight Connector 157">
                  <a:extLst>
                    <a:ext uri="{FF2B5EF4-FFF2-40B4-BE49-F238E27FC236}">
                      <a16:creationId xmlns:a16="http://schemas.microsoft.com/office/drawing/2014/main" id="{6E1C9834-C081-4B70-9F52-F85302B67A5D}"/>
                    </a:ext>
                  </a:extLst>
                </p:cNvPr>
                <p:cNvCxnSpPr/>
                <p:nvPr/>
              </p:nvCxnSpPr>
              <p:spPr>
                <a:xfrm>
                  <a:off x="1425247" y="370389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60" name="Group 159">
                <a:extLst>
                  <a:ext uri="{FF2B5EF4-FFF2-40B4-BE49-F238E27FC236}">
                    <a16:creationId xmlns:a16="http://schemas.microsoft.com/office/drawing/2014/main" id="{CA8D76F7-A340-446A-9408-5FA8FD1E9D1A}"/>
                  </a:ext>
                </a:extLst>
              </p:cNvPr>
              <p:cNvGrpSpPr/>
              <p:nvPr/>
            </p:nvGrpSpPr>
            <p:grpSpPr>
              <a:xfrm>
                <a:off x="1368525" y="3777633"/>
                <a:ext cx="365760" cy="71935"/>
                <a:chOff x="1360627" y="3631962"/>
                <a:chExt cx="365760" cy="71935"/>
              </a:xfrm>
            </p:grpSpPr>
            <p:cxnSp>
              <p:nvCxnSpPr>
                <p:cNvPr id="161" name="Straight Connector 160">
                  <a:extLst>
                    <a:ext uri="{FF2B5EF4-FFF2-40B4-BE49-F238E27FC236}">
                      <a16:creationId xmlns:a16="http://schemas.microsoft.com/office/drawing/2014/main" id="{E844EFFE-542F-4327-B68F-20BA2195C3F3}"/>
                    </a:ext>
                  </a:extLst>
                </p:cNvPr>
                <p:cNvCxnSpPr/>
                <p:nvPr/>
              </p:nvCxnSpPr>
              <p:spPr>
                <a:xfrm>
                  <a:off x="1360627" y="363196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2" name="Straight Connector 161">
                  <a:extLst>
                    <a:ext uri="{FF2B5EF4-FFF2-40B4-BE49-F238E27FC236}">
                      <a16:creationId xmlns:a16="http://schemas.microsoft.com/office/drawing/2014/main" id="{ECB3E447-F5BD-4F13-9C10-9C4F7EF2B2BA}"/>
                    </a:ext>
                  </a:extLst>
                </p:cNvPr>
                <p:cNvCxnSpPr/>
                <p:nvPr/>
              </p:nvCxnSpPr>
              <p:spPr>
                <a:xfrm>
                  <a:off x="1425247" y="370389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cxnSp>
          <p:nvCxnSpPr>
            <p:cNvPr id="165" name="Straight Connector 164">
              <a:extLst>
                <a:ext uri="{FF2B5EF4-FFF2-40B4-BE49-F238E27FC236}">
                  <a16:creationId xmlns:a16="http://schemas.microsoft.com/office/drawing/2014/main" id="{5A750D59-8F31-4944-BD75-D28A2724737B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994088" y="4114862"/>
              <a:ext cx="7898" cy="142254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76" name="Group 175">
              <a:extLst>
                <a:ext uri="{FF2B5EF4-FFF2-40B4-BE49-F238E27FC236}">
                  <a16:creationId xmlns:a16="http://schemas.microsoft.com/office/drawing/2014/main" id="{B60B7F4F-EBF8-45A1-BC71-E0D2663CBE03}"/>
                </a:ext>
              </a:extLst>
            </p:cNvPr>
            <p:cNvGrpSpPr/>
            <p:nvPr/>
          </p:nvGrpSpPr>
          <p:grpSpPr>
            <a:xfrm>
              <a:off x="4788920" y="5812925"/>
              <a:ext cx="365760" cy="128268"/>
              <a:chOff x="1360627" y="3631962"/>
              <a:chExt cx="365760" cy="128268"/>
            </a:xfrm>
          </p:grpSpPr>
          <p:grpSp>
            <p:nvGrpSpPr>
              <p:cNvPr id="177" name="Group 176">
                <a:extLst>
                  <a:ext uri="{FF2B5EF4-FFF2-40B4-BE49-F238E27FC236}">
                    <a16:creationId xmlns:a16="http://schemas.microsoft.com/office/drawing/2014/main" id="{0B57E73C-B863-4BA1-8FAE-C0E61645FDA4}"/>
                  </a:ext>
                </a:extLst>
              </p:cNvPr>
              <p:cNvGrpSpPr/>
              <p:nvPr/>
            </p:nvGrpSpPr>
            <p:grpSpPr>
              <a:xfrm>
                <a:off x="1360627" y="3631962"/>
                <a:ext cx="365760" cy="71935"/>
                <a:chOff x="1360627" y="3631962"/>
                <a:chExt cx="365760" cy="71935"/>
              </a:xfrm>
            </p:grpSpPr>
            <p:cxnSp>
              <p:nvCxnSpPr>
                <p:cNvPr id="181" name="Straight Connector 180">
                  <a:extLst>
                    <a:ext uri="{FF2B5EF4-FFF2-40B4-BE49-F238E27FC236}">
                      <a16:creationId xmlns:a16="http://schemas.microsoft.com/office/drawing/2014/main" id="{FD69425D-A377-4993-82D5-77F1B8DEBC26}"/>
                    </a:ext>
                  </a:extLst>
                </p:cNvPr>
                <p:cNvCxnSpPr/>
                <p:nvPr/>
              </p:nvCxnSpPr>
              <p:spPr>
                <a:xfrm>
                  <a:off x="1360627" y="363196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2" name="Straight Connector 181">
                  <a:extLst>
                    <a:ext uri="{FF2B5EF4-FFF2-40B4-BE49-F238E27FC236}">
                      <a16:creationId xmlns:a16="http://schemas.microsoft.com/office/drawing/2014/main" id="{72B07FDF-C993-4987-A434-02E81A910B2C}"/>
                    </a:ext>
                  </a:extLst>
                </p:cNvPr>
                <p:cNvCxnSpPr/>
                <p:nvPr/>
              </p:nvCxnSpPr>
              <p:spPr>
                <a:xfrm>
                  <a:off x="1425247" y="370389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79" name="Straight Connector 178">
                <a:extLst>
                  <a:ext uri="{FF2B5EF4-FFF2-40B4-BE49-F238E27FC236}">
                    <a16:creationId xmlns:a16="http://schemas.microsoft.com/office/drawing/2014/main" id="{055EC15E-D382-4CB1-A6A0-972251381CD6}"/>
                  </a:ext>
                </a:extLst>
              </p:cNvPr>
              <p:cNvCxnSpPr/>
              <p:nvPr/>
            </p:nvCxnSpPr>
            <p:spPr>
              <a:xfrm>
                <a:off x="1478661" y="3760230"/>
                <a:ext cx="13716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84" name="Rectangle 183">
                  <a:extLst>
                    <a:ext uri="{FF2B5EF4-FFF2-40B4-BE49-F238E27FC236}">
                      <a16:creationId xmlns:a16="http://schemas.microsoft.com/office/drawing/2014/main" id="{E4B90A1B-C77E-4C16-BAE7-74E8101B8944}"/>
                    </a:ext>
                  </a:extLst>
                </p:cNvPr>
                <p:cNvSpPr/>
                <p:nvPr/>
              </p:nvSpPr>
              <p:spPr>
                <a:xfrm>
                  <a:off x="1562691" y="4074063"/>
                  <a:ext cx="41069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84" name="Rectangle 183">
                  <a:extLst>
                    <a:ext uri="{FF2B5EF4-FFF2-40B4-BE49-F238E27FC236}">
                      <a16:creationId xmlns:a16="http://schemas.microsoft.com/office/drawing/2014/main" id="{E4B90A1B-C77E-4C16-BAE7-74E8101B8944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562691" y="4074063"/>
                  <a:ext cx="410690" cy="369332"/>
                </a:xfrm>
                <a:prstGeom prst="rect">
                  <a:avLst/>
                </a:prstGeom>
                <a:blipFill>
                  <a:blip r:embed="rId8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86" name="Oval 185">
              <a:extLst>
                <a:ext uri="{FF2B5EF4-FFF2-40B4-BE49-F238E27FC236}">
                  <a16:creationId xmlns:a16="http://schemas.microsoft.com/office/drawing/2014/main" id="{CDC59343-9C03-440C-9C57-08CEEDADFEAD}"/>
                </a:ext>
              </a:extLst>
            </p:cNvPr>
            <p:cNvSpPr/>
            <p:nvPr/>
          </p:nvSpPr>
          <p:spPr>
            <a:xfrm>
              <a:off x="3049964" y="4553935"/>
              <a:ext cx="365760" cy="369331"/>
            </a:xfrm>
            <a:prstGeom prst="ellipse">
              <a:avLst/>
            </a:prstGeom>
            <a:noFill/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87" name="Straight Connector 186">
              <a:extLst>
                <a:ext uri="{FF2B5EF4-FFF2-40B4-BE49-F238E27FC236}">
                  <a16:creationId xmlns:a16="http://schemas.microsoft.com/office/drawing/2014/main" id="{89156AAF-E826-413E-88B2-0024315D5FDA}"/>
                </a:ext>
              </a:extLst>
            </p:cNvPr>
            <p:cNvCxnSpPr>
              <a:cxnSpLocks/>
            </p:cNvCxnSpPr>
            <p:nvPr/>
          </p:nvCxnSpPr>
          <p:spPr>
            <a:xfrm>
              <a:off x="3244070" y="4916106"/>
              <a:ext cx="0" cy="62146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8" name="Straight Connector 187">
              <a:extLst>
                <a:ext uri="{FF2B5EF4-FFF2-40B4-BE49-F238E27FC236}">
                  <a16:creationId xmlns:a16="http://schemas.microsoft.com/office/drawing/2014/main" id="{B5C00CB7-836B-4B9C-A8B7-073D1A5E8A68}"/>
                </a:ext>
              </a:extLst>
            </p:cNvPr>
            <p:cNvCxnSpPr>
              <a:cxnSpLocks/>
            </p:cNvCxnSpPr>
            <p:nvPr/>
          </p:nvCxnSpPr>
          <p:spPr>
            <a:xfrm>
              <a:off x="3228077" y="4074063"/>
              <a:ext cx="6832" cy="47987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91" name="Rectangle 190">
                  <a:extLst>
                    <a:ext uri="{FF2B5EF4-FFF2-40B4-BE49-F238E27FC236}">
                      <a16:creationId xmlns:a16="http://schemas.microsoft.com/office/drawing/2014/main" id="{19EE5356-F6F0-491D-85ED-FCE76BF5D3A3}"/>
                    </a:ext>
                  </a:extLst>
                </p:cNvPr>
                <p:cNvSpPr/>
                <p:nvPr/>
              </p:nvSpPr>
              <p:spPr>
                <a:xfrm>
                  <a:off x="3022520" y="4495835"/>
                  <a:ext cx="41069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 smtClean="0">
                            <a:latin typeface="Cambria Math" panose="02040503050406030204" pitchFamily="18" charset="0"/>
                          </a:rPr>
                          <m:t>+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91" name="Rectangle 190">
                  <a:extLst>
                    <a:ext uri="{FF2B5EF4-FFF2-40B4-BE49-F238E27FC236}">
                      <a16:creationId xmlns:a16="http://schemas.microsoft.com/office/drawing/2014/main" id="{19EE5356-F6F0-491D-85ED-FCE76BF5D3A3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022520" y="4495835"/>
                  <a:ext cx="410690" cy="369332"/>
                </a:xfrm>
                <a:prstGeom prst="rect">
                  <a:avLst/>
                </a:prstGeom>
                <a:blipFill>
                  <a:blip r:embed="rId9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92" name="Rectangle 191">
                  <a:extLst>
                    <a:ext uri="{FF2B5EF4-FFF2-40B4-BE49-F238E27FC236}">
                      <a16:creationId xmlns:a16="http://schemas.microsoft.com/office/drawing/2014/main" id="{0D1DA864-DAD3-4F68-8506-46676A66B4A8}"/>
                    </a:ext>
                  </a:extLst>
                </p:cNvPr>
                <p:cNvSpPr/>
                <p:nvPr/>
              </p:nvSpPr>
              <p:spPr>
                <a:xfrm>
                  <a:off x="3040986" y="4627567"/>
                  <a:ext cx="41069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92" name="Rectangle 191">
                  <a:extLst>
                    <a:ext uri="{FF2B5EF4-FFF2-40B4-BE49-F238E27FC236}">
                      <a16:creationId xmlns:a16="http://schemas.microsoft.com/office/drawing/2014/main" id="{0D1DA864-DAD3-4F68-8506-46676A66B4A8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040986" y="4627567"/>
                  <a:ext cx="410690" cy="369332"/>
                </a:xfrm>
                <a:prstGeom prst="rect">
                  <a:avLst/>
                </a:prstGeom>
                <a:blipFill>
                  <a:blip r:embed="rId10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grpSp>
          <p:nvGrpSpPr>
            <p:cNvPr id="84" name="Group 83">
              <a:extLst>
                <a:ext uri="{FF2B5EF4-FFF2-40B4-BE49-F238E27FC236}">
                  <a16:creationId xmlns:a16="http://schemas.microsoft.com/office/drawing/2014/main" id="{FAB47D43-F71C-4B3B-A554-999EF85E7DBC}"/>
                </a:ext>
              </a:extLst>
            </p:cNvPr>
            <p:cNvGrpSpPr/>
            <p:nvPr/>
          </p:nvGrpSpPr>
          <p:grpSpPr>
            <a:xfrm>
              <a:off x="3835734" y="3946461"/>
              <a:ext cx="660991" cy="298206"/>
              <a:chOff x="9391502" y="3838294"/>
              <a:chExt cx="660991" cy="298206"/>
            </a:xfrm>
          </p:grpSpPr>
          <p:grpSp>
            <p:nvGrpSpPr>
              <p:cNvPr id="85" name="Group 84">
                <a:extLst>
                  <a:ext uri="{FF2B5EF4-FFF2-40B4-BE49-F238E27FC236}">
                    <a16:creationId xmlns:a16="http://schemas.microsoft.com/office/drawing/2014/main" id="{BE369663-D720-44CB-A91C-204BC64E0C97}"/>
                  </a:ext>
                </a:extLst>
              </p:cNvPr>
              <p:cNvGrpSpPr/>
              <p:nvPr/>
            </p:nvGrpSpPr>
            <p:grpSpPr>
              <a:xfrm rot="10800000">
                <a:off x="9883480" y="3845406"/>
                <a:ext cx="169013" cy="291094"/>
                <a:chOff x="3608294" y="2623632"/>
                <a:chExt cx="204010" cy="290601"/>
              </a:xfrm>
            </p:grpSpPr>
            <p:cxnSp>
              <p:nvCxnSpPr>
                <p:cNvPr id="104" name="Straight Connector 103">
                  <a:extLst>
                    <a:ext uri="{FF2B5EF4-FFF2-40B4-BE49-F238E27FC236}">
                      <a16:creationId xmlns:a16="http://schemas.microsoft.com/office/drawing/2014/main" id="{BAF52A3D-0BD8-465C-9DAA-A6A4508047A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5" name="Straight Connector 104">
                  <a:extLst>
                    <a:ext uri="{FF2B5EF4-FFF2-40B4-BE49-F238E27FC236}">
                      <a16:creationId xmlns:a16="http://schemas.microsoft.com/office/drawing/2014/main" id="{B145628F-EE43-4195-BEEE-4ADAE74A956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86" name="Group 85">
                <a:extLst>
                  <a:ext uri="{FF2B5EF4-FFF2-40B4-BE49-F238E27FC236}">
                    <a16:creationId xmlns:a16="http://schemas.microsoft.com/office/drawing/2014/main" id="{210D645A-43A0-4987-BEFF-3E2E49A2976E}"/>
                  </a:ext>
                </a:extLst>
              </p:cNvPr>
              <p:cNvGrpSpPr/>
              <p:nvPr/>
            </p:nvGrpSpPr>
            <p:grpSpPr>
              <a:xfrm rot="10800000">
                <a:off x="9665237" y="3838294"/>
                <a:ext cx="218348" cy="291095"/>
                <a:chOff x="3548743" y="2623631"/>
                <a:chExt cx="263561" cy="290602"/>
              </a:xfrm>
            </p:grpSpPr>
            <p:cxnSp>
              <p:nvCxnSpPr>
                <p:cNvPr id="102" name="Straight Connector 101">
                  <a:extLst>
                    <a:ext uri="{FF2B5EF4-FFF2-40B4-BE49-F238E27FC236}">
                      <a16:creationId xmlns:a16="http://schemas.microsoft.com/office/drawing/2014/main" id="{CCBC4596-B8DB-4CA2-AF42-9C73456457D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3" name="Straight Connector 102">
                  <a:extLst>
                    <a:ext uri="{FF2B5EF4-FFF2-40B4-BE49-F238E27FC236}">
                      <a16:creationId xmlns:a16="http://schemas.microsoft.com/office/drawing/2014/main" id="{907D83DC-D3CD-4055-B00C-7C1E4312C9A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87" name="Group 86">
                <a:extLst>
                  <a:ext uri="{FF2B5EF4-FFF2-40B4-BE49-F238E27FC236}">
                    <a16:creationId xmlns:a16="http://schemas.microsoft.com/office/drawing/2014/main" id="{A39E523B-DF66-4EE2-B8F3-BDCC6E49E63D}"/>
                  </a:ext>
                </a:extLst>
              </p:cNvPr>
              <p:cNvGrpSpPr/>
              <p:nvPr/>
            </p:nvGrpSpPr>
            <p:grpSpPr>
              <a:xfrm rot="10800000">
                <a:off x="9446996" y="3838294"/>
                <a:ext cx="218348" cy="291095"/>
                <a:chOff x="3548743" y="2623631"/>
                <a:chExt cx="263561" cy="290602"/>
              </a:xfrm>
            </p:grpSpPr>
            <p:cxnSp>
              <p:nvCxnSpPr>
                <p:cNvPr id="89" name="Straight Connector 88">
                  <a:extLst>
                    <a:ext uri="{FF2B5EF4-FFF2-40B4-BE49-F238E27FC236}">
                      <a16:creationId xmlns:a16="http://schemas.microsoft.com/office/drawing/2014/main" id="{93C5DE2D-FDBF-4DD3-BB01-3D46240DA3F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0" name="Straight Connector 89">
                  <a:extLst>
                    <a:ext uri="{FF2B5EF4-FFF2-40B4-BE49-F238E27FC236}">
                      <a16:creationId xmlns:a16="http://schemas.microsoft.com/office/drawing/2014/main" id="{57BF886D-1B6F-4643-B25A-4B2D170258B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88" name="Straight Connector 87">
                <a:extLst>
                  <a:ext uri="{FF2B5EF4-FFF2-40B4-BE49-F238E27FC236}">
                    <a16:creationId xmlns:a16="http://schemas.microsoft.com/office/drawing/2014/main" id="{17ABBD83-FE7B-40F3-BF17-778E6FC74686}"/>
                  </a:ext>
                </a:extLst>
              </p:cNvPr>
              <p:cNvCxnSpPr>
                <a:cxnSpLocks/>
              </p:cNvCxnSpPr>
              <p:nvPr/>
            </p:nvCxnSpPr>
            <p:spPr>
              <a:xfrm rot="10800000" flipV="1">
                <a:off x="9391502" y="3840281"/>
                <a:ext cx="55708" cy="149678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10" name="Rectangle 109">
                  <a:extLst>
                    <a:ext uri="{FF2B5EF4-FFF2-40B4-BE49-F238E27FC236}">
                      <a16:creationId xmlns:a16="http://schemas.microsoft.com/office/drawing/2014/main" id="{37A072EA-9E93-434D-ABA3-443BFF495F67}"/>
                    </a:ext>
                  </a:extLst>
                </p:cNvPr>
                <p:cNvSpPr/>
                <p:nvPr/>
              </p:nvSpPr>
              <p:spPr>
                <a:xfrm>
                  <a:off x="3819956" y="3538831"/>
                  <a:ext cx="700833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3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m:rPr>
                            <m:sty m:val="p"/>
                          </m:rPr>
                          <a:rPr lang="el-GR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Ω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10" name="Rectangle 109">
                  <a:extLst>
                    <a:ext uri="{FF2B5EF4-FFF2-40B4-BE49-F238E27FC236}">
                      <a16:creationId xmlns:a16="http://schemas.microsoft.com/office/drawing/2014/main" id="{37A072EA-9E93-434D-ABA3-443BFF495F67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819956" y="3538831"/>
                  <a:ext cx="700833" cy="369332"/>
                </a:xfrm>
                <a:prstGeom prst="rect">
                  <a:avLst/>
                </a:prstGeom>
                <a:blipFill>
                  <a:blip r:embed="rId11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grpSp>
          <p:nvGrpSpPr>
            <p:cNvPr id="83" name="Group 82">
              <a:extLst>
                <a:ext uri="{FF2B5EF4-FFF2-40B4-BE49-F238E27FC236}">
                  <a16:creationId xmlns:a16="http://schemas.microsoft.com/office/drawing/2014/main" id="{51C656D4-5E15-4821-A0AC-E80CCD7BBE4C}"/>
                </a:ext>
              </a:extLst>
            </p:cNvPr>
            <p:cNvGrpSpPr/>
            <p:nvPr/>
          </p:nvGrpSpPr>
          <p:grpSpPr>
            <a:xfrm>
              <a:off x="5554761" y="4690821"/>
              <a:ext cx="298207" cy="655225"/>
              <a:chOff x="4147623" y="3609324"/>
              <a:chExt cx="297702" cy="790900"/>
            </a:xfrm>
          </p:grpSpPr>
          <p:grpSp>
            <p:nvGrpSpPr>
              <p:cNvPr id="91" name="Group 90">
                <a:extLst>
                  <a:ext uri="{FF2B5EF4-FFF2-40B4-BE49-F238E27FC236}">
                    <a16:creationId xmlns:a16="http://schemas.microsoft.com/office/drawing/2014/main" id="{8FD3A6B3-5585-4AA4-BF0B-465258FFCDC2}"/>
                  </a:ext>
                </a:extLst>
              </p:cNvPr>
              <p:cNvGrpSpPr/>
              <p:nvPr/>
            </p:nvGrpSpPr>
            <p:grpSpPr>
              <a:xfrm rot="16200000">
                <a:off x="4190919" y="4152918"/>
                <a:ext cx="204010" cy="290601"/>
                <a:chOff x="3608294" y="2623632"/>
                <a:chExt cx="204010" cy="290601"/>
              </a:xfrm>
            </p:grpSpPr>
            <p:cxnSp>
              <p:nvCxnSpPr>
                <p:cNvPr id="129" name="Straight Connector 128">
                  <a:extLst>
                    <a:ext uri="{FF2B5EF4-FFF2-40B4-BE49-F238E27FC236}">
                      <a16:creationId xmlns:a16="http://schemas.microsoft.com/office/drawing/2014/main" id="{3F895DEA-72DF-4130-8275-3EACCB6F2AE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0" name="Straight Connector 129">
                  <a:extLst>
                    <a:ext uri="{FF2B5EF4-FFF2-40B4-BE49-F238E27FC236}">
                      <a16:creationId xmlns:a16="http://schemas.microsoft.com/office/drawing/2014/main" id="{6D5347F0-6AD3-48B0-A0C2-BC06B84633B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09" name="Group 108">
                <a:extLst>
                  <a:ext uri="{FF2B5EF4-FFF2-40B4-BE49-F238E27FC236}">
                    <a16:creationId xmlns:a16="http://schemas.microsoft.com/office/drawing/2014/main" id="{EF3B1AA7-71F8-4EB7-A254-2F372F12FCBE}"/>
                  </a:ext>
                </a:extLst>
              </p:cNvPr>
              <p:cNvGrpSpPr/>
              <p:nvPr/>
            </p:nvGrpSpPr>
            <p:grpSpPr>
              <a:xfrm rot="16200000">
                <a:off x="4168243" y="3919260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115" name="Straight Connector 114">
                  <a:extLst>
                    <a:ext uri="{FF2B5EF4-FFF2-40B4-BE49-F238E27FC236}">
                      <a16:creationId xmlns:a16="http://schemas.microsoft.com/office/drawing/2014/main" id="{C95E9E0E-39D6-40F3-9EB0-5CECF77EAAC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7" name="Straight Connector 126">
                  <a:extLst>
                    <a:ext uri="{FF2B5EF4-FFF2-40B4-BE49-F238E27FC236}">
                      <a16:creationId xmlns:a16="http://schemas.microsoft.com/office/drawing/2014/main" id="{31DD3E12-2D5F-4E00-956D-FEFEC4935B5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11" name="Group 110">
                <a:extLst>
                  <a:ext uri="{FF2B5EF4-FFF2-40B4-BE49-F238E27FC236}">
                    <a16:creationId xmlns:a16="http://schemas.microsoft.com/office/drawing/2014/main" id="{090C7423-6453-4745-AD58-03BDC5B1D8E1}"/>
                  </a:ext>
                </a:extLst>
              </p:cNvPr>
              <p:cNvGrpSpPr/>
              <p:nvPr/>
            </p:nvGrpSpPr>
            <p:grpSpPr>
              <a:xfrm rot="16200000">
                <a:off x="4168243" y="3655828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113" name="Straight Connector 112">
                  <a:extLst>
                    <a:ext uri="{FF2B5EF4-FFF2-40B4-BE49-F238E27FC236}">
                      <a16:creationId xmlns:a16="http://schemas.microsoft.com/office/drawing/2014/main" id="{7F7BB193-12AB-469D-9677-C7320708456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4" name="Straight Connector 113">
                  <a:extLst>
                    <a:ext uri="{FF2B5EF4-FFF2-40B4-BE49-F238E27FC236}">
                      <a16:creationId xmlns:a16="http://schemas.microsoft.com/office/drawing/2014/main" id="{3D4DE5CC-2735-4CBC-BFE9-39B04DBA161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12" name="Straight Connector 111">
                <a:extLst>
                  <a:ext uri="{FF2B5EF4-FFF2-40B4-BE49-F238E27FC236}">
                    <a16:creationId xmlns:a16="http://schemas.microsoft.com/office/drawing/2014/main" id="{3395EFCE-C23A-4ED8-B71F-AAED23C3FB7E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4308632" y="3609324"/>
                <a:ext cx="134708" cy="60283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31" name="Straight Connector 130">
              <a:extLst>
                <a:ext uri="{FF2B5EF4-FFF2-40B4-BE49-F238E27FC236}">
                  <a16:creationId xmlns:a16="http://schemas.microsoft.com/office/drawing/2014/main" id="{09C7CB5F-5645-49FF-87A1-875ADC4D722B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716043" y="5346046"/>
              <a:ext cx="0" cy="191363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2" name="Rectangle 131">
                  <a:extLst>
                    <a:ext uri="{FF2B5EF4-FFF2-40B4-BE49-F238E27FC236}">
                      <a16:creationId xmlns:a16="http://schemas.microsoft.com/office/drawing/2014/main" id="{CA7AA1E2-E3FE-4C64-B510-639F669112F0}"/>
                    </a:ext>
                  </a:extLst>
                </p:cNvPr>
                <p:cNvSpPr/>
                <p:nvPr/>
              </p:nvSpPr>
              <p:spPr>
                <a:xfrm>
                  <a:off x="5852968" y="4825297"/>
                  <a:ext cx="700833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>
                            <a:latin typeface="Cambria Math" panose="02040503050406030204" pitchFamily="18" charset="0"/>
                          </a:rPr>
                          <m:t>1 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m:rPr>
                            <m:sty m:val="p"/>
                          </m:rPr>
                          <a:rPr lang="el-GR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Ω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32" name="Rectangle 131">
                  <a:extLst>
                    <a:ext uri="{FF2B5EF4-FFF2-40B4-BE49-F238E27FC236}">
                      <a16:creationId xmlns:a16="http://schemas.microsoft.com/office/drawing/2014/main" id="{CA7AA1E2-E3FE-4C64-B510-639F669112F0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852968" y="4825297"/>
                  <a:ext cx="700833" cy="369332"/>
                </a:xfrm>
                <a:prstGeom prst="rect">
                  <a:avLst/>
                </a:prstGeom>
                <a:blipFill>
                  <a:blip r:embed="rId1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36" name="Rectangle 135">
              <a:extLst>
                <a:ext uri="{FF2B5EF4-FFF2-40B4-BE49-F238E27FC236}">
                  <a16:creationId xmlns:a16="http://schemas.microsoft.com/office/drawing/2014/main" id="{A9CFF28E-C091-47AF-83E2-6DE317240147}"/>
                </a:ext>
              </a:extLst>
            </p:cNvPr>
            <p:cNvSpPr/>
            <p:nvPr/>
          </p:nvSpPr>
          <p:spPr>
            <a:xfrm>
              <a:off x="4372412" y="2309596"/>
              <a:ext cx="603050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dirty="0"/>
                <a:t>10 V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8" name="Rectangle 137">
                  <a:extLst>
                    <a:ext uri="{FF2B5EF4-FFF2-40B4-BE49-F238E27FC236}">
                      <a16:creationId xmlns:a16="http://schemas.microsoft.com/office/drawing/2014/main" id="{F73E2E6E-3328-49AD-9EA3-15EC11863744}"/>
                    </a:ext>
                  </a:extLst>
                </p:cNvPr>
                <p:cNvSpPr/>
                <p:nvPr/>
              </p:nvSpPr>
              <p:spPr>
                <a:xfrm>
                  <a:off x="5752938" y="4283878"/>
                  <a:ext cx="474682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𝐸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38" name="Rectangle 137">
                  <a:extLst>
                    <a:ext uri="{FF2B5EF4-FFF2-40B4-BE49-F238E27FC236}">
                      <a16:creationId xmlns:a16="http://schemas.microsoft.com/office/drawing/2014/main" id="{F73E2E6E-3328-49AD-9EA3-15EC11863744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752938" y="4283878"/>
                  <a:ext cx="474682" cy="369332"/>
                </a:xfrm>
                <a:prstGeom prst="rect">
                  <a:avLst/>
                </a:prstGeom>
                <a:blipFill>
                  <a:blip r:embed="rId1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41" name="Oval 140">
              <a:extLst>
                <a:ext uri="{FF2B5EF4-FFF2-40B4-BE49-F238E27FC236}">
                  <a16:creationId xmlns:a16="http://schemas.microsoft.com/office/drawing/2014/main" id="{5460039B-C430-44A1-A3CD-54BAFF48BE7C}"/>
                </a:ext>
              </a:extLst>
            </p:cNvPr>
            <p:cNvSpPr/>
            <p:nvPr/>
          </p:nvSpPr>
          <p:spPr>
            <a:xfrm>
              <a:off x="5706426" y="4488317"/>
              <a:ext cx="45720" cy="4572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4" name="Rectangle 133">
                  <a:extLst>
                    <a:ext uri="{FF2B5EF4-FFF2-40B4-BE49-F238E27FC236}">
                      <a16:creationId xmlns:a16="http://schemas.microsoft.com/office/drawing/2014/main" id="{17AB7ACE-CBAE-426F-9F1A-48EC12C3CFF9}"/>
                    </a:ext>
                  </a:extLst>
                </p:cNvPr>
                <p:cNvSpPr/>
                <p:nvPr/>
              </p:nvSpPr>
              <p:spPr>
                <a:xfrm>
                  <a:off x="3610405" y="4382798"/>
                  <a:ext cx="1304011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14:m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𝐼</m:t>
                      </m:r>
                      <m:r>
                        <a:rPr lang="en-US" b="0" i="1" baseline="-25000" smtClean="0">
                          <a:latin typeface="Cambria Math" panose="02040503050406030204" pitchFamily="18" charset="0"/>
                        </a:rPr>
                        <m:t>𝐵</m:t>
                      </m:r>
                    </m:oMath>
                  </a14:m>
                  <a:r>
                    <a:rPr lang="en-US" dirty="0">
                      <a:solidFill>
                        <a:srgbClr val="FF0000"/>
                      </a:solidFill>
                      <a:ea typeface="Cambria Math" panose="02040503050406030204" pitchFamily="18" charset="0"/>
                    </a:rPr>
                    <a:t> </a:t>
                  </a:r>
                  <a14:m>
                    <m:oMath xmlns:m="http://schemas.openxmlformats.org/officeDocument/2006/math">
                      <m:r>
                        <a:rPr lang="en-US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=18 </m:t>
                      </m:r>
                      <m:r>
                        <a:rPr lang="en-US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𝜇</m:t>
                      </m:r>
                      <m:r>
                        <a:rPr lang="en-US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𝐴</m:t>
                      </m:r>
                      <m:r>
                        <a:rPr lang="en-US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</m:oMath>
                  </a14:m>
                  <a:endParaRPr lang="en-US" baseline="-25000" dirty="0"/>
                </a:p>
              </p:txBody>
            </p:sp>
          </mc:Choice>
          <mc:Fallback xmlns="">
            <p:sp>
              <p:nvSpPr>
                <p:cNvPr id="134" name="Rectangle 133">
                  <a:extLst>
                    <a:ext uri="{FF2B5EF4-FFF2-40B4-BE49-F238E27FC236}">
                      <a16:creationId xmlns:a16="http://schemas.microsoft.com/office/drawing/2014/main" id="{17AB7ACE-CBAE-426F-9F1A-48EC12C3CFF9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610405" y="4382798"/>
                  <a:ext cx="1304011" cy="369332"/>
                </a:xfrm>
                <a:prstGeom prst="rect">
                  <a:avLst/>
                </a:prstGeom>
                <a:blipFill>
                  <a:blip r:embed="rId14"/>
                  <a:stretch>
                    <a:fillRect b="-10000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5" name="Straight Arrow Connector 14">
              <a:extLst>
                <a:ext uri="{FF2B5EF4-FFF2-40B4-BE49-F238E27FC236}">
                  <a16:creationId xmlns:a16="http://schemas.microsoft.com/office/drawing/2014/main" id="{5494D384-8AB2-4584-BE08-E3939EB5A438}"/>
                </a:ext>
              </a:extLst>
            </p:cNvPr>
            <p:cNvCxnSpPr/>
            <p:nvPr/>
          </p:nvCxnSpPr>
          <p:spPr>
            <a:xfrm>
              <a:off x="3925692" y="4313999"/>
              <a:ext cx="446720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92" name="TextBox 91">
                <a:extLst>
                  <a:ext uri="{FF2B5EF4-FFF2-40B4-BE49-F238E27FC236}">
                    <a16:creationId xmlns:a16="http://schemas.microsoft.com/office/drawing/2014/main" id="{08362607-D08C-4E9C-B486-0D05BD8F5CCC}"/>
                  </a:ext>
                </a:extLst>
              </p:cNvPr>
              <p:cNvSpPr txBox="1"/>
              <p:nvPr/>
            </p:nvSpPr>
            <p:spPr>
              <a:xfrm>
                <a:off x="7668936" y="3722308"/>
                <a:ext cx="3888588" cy="27699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𝐸</m:t>
                          </m:r>
                        </m:sub>
                      </m:sSub>
                      <m:r>
                        <a:rPr lang="en-US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𝐼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𝐸</m:t>
                          </m:r>
                        </m:sub>
                      </m:sSub>
                      <m:r>
                        <a:rPr lang="en-US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 </m:t>
                      </m:r>
                      <m:sSub>
                        <m:sSubPr>
                          <m:ctrlPr>
                            <a:rPr lang="en-US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𝐸</m:t>
                          </m:r>
                        </m:sub>
                      </m:sSub>
                      <m:r>
                        <a:rPr lang="en-US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1.746 </m:t>
                      </m:r>
                      <m:r>
                        <a:rPr lang="en-US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𝑚𝐴</m:t>
                      </m:r>
                      <m:r>
                        <a:rPr lang="en-US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∗1 </m:t>
                      </m:r>
                      <m:r>
                        <a:rPr lang="en-US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𝑘</m:t>
                      </m:r>
                      <m:r>
                        <m:rPr>
                          <m:sty m:val="p"/>
                        </m:rPr>
                        <a:rPr lang="el-GR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Ω</m:t>
                      </m:r>
                      <m:r>
                        <a:rPr lang="en-US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=1.7 </m:t>
                      </m:r>
                      <m:r>
                        <a:rPr lang="en-US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𝑉</m:t>
                      </m:r>
                    </m:oMath>
                  </m:oMathPara>
                </a14:m>
                <a:endParaRPr lang="en-US" b="0" i="1" dirty="0">
                  <a:solidFill>
                    <a:srgbClr val="FF0000"/>
                  </a:solidFill>
                  <a:latin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92" name="TextBox 91">
                <a:extLst>
                  <a:ext uri="{FF2B5EF4-FFF2-40B4-BE49-F238E27FC236}">
                    <a16:creationId xmlns:a16="http://schemas.microsoft.com/office/drawing/2014/main" id="{08362607-D08C-4E9C-B486-0D05BD8F5CC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68936" y="3722308"/>
                <a:ext cx="3888588" cy="276999"/>
              </a:xfrm>
              <a:prstGeom prst="rect">
                <a:avLst/>
              </a:prstGeom>
              <a:blipFill>
                <a:blip r:embed="rId15"/>
                <a:stretch>
                  <a:fillRect l="-2038" r="-1411" b="-1777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3" name="Content Placeholder 2">
            <a:extLst>
              <a:ext uri="{FF2B5EF4-FFF2-40B4-BE49-F238E27FC236}">
                <a16:creationId xmlns:a16="http://schemas.microsoft.com/office/drawing/2014/main" id="{D604F684-0367-4D9C-B402-347E40117CA0}"/>
              </a:ext>
            </a:extLst>
          </p:cNvPr>
          <p:cNvSpPr txBox="1">
            <a:spLocks/>
          </p:cNvSpPr>
          <p:nvPr/>
        </p:nvSpPr>
        <p:spPr>
          <a:xfrm>
            <a:off x="7313175" y="4049729"/>
            <a:ext cx="4547201" cy="44477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FF0000"/>
                </a:solidFill>
              </a:rPr>
              <a:t> What is the collector current?</a:t>
            </a:r>
            <a:endParaRPr lang="en-US" sz="2400" baseline="-25000" dirty="0">
              <a:solidFill>
                <a:srgbClr val="FF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4" name="TextBox 93">
                <a:extLst>
                  <a:ext uri="{FF2B5EF4-FFF2-40B4-BE49-F238E27FC236}">
                    <a16:creationId xmlns:a16="http://schemas.microsoft.com/office/drawing/2014/main" id="{D9E7DD92-E9CE-47DF-9AA8-59A0FBEC168D}"/>
                  </a:ext>
                </a:extLst>
              </p:cNvPr>
              <p:cNvSpPr txBox="1"/>
              <p:nvPr/>
            </p:nvSpPr>
            <p:spPr>
              <a:xfrm>
                <a:off x="7707698" y="4447044"/>
                <a:ext cx="3888588" cy="430887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80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i="1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𝐼</m:t>
                          </m:r>
                        </m:e>
                        <m:sub>
                          <m:r>
                            <a:rPr lang="en-US" sz="2800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𝐶</m:t>
                          </m:r>
                        </m:sub>
                      </m:sSub>
                      <m:r>
                        <a:rPr lang="en-US" sz="2800" b="0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2800" i="1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i="1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𝐼</m:t>
                          </m:r>
                        </m:e>
                        <m:sub>
                          <m:r>
                            <a:rPr lang="en-US" sz="2800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𝐸</m:t>
                          </m:r>
                        </m:sub>
                      </m:sSub>
                      <m:r>
                        <a:rPr lang="en-US" sz="2800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en-US" sz="2800" i="1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i="1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𝐼</m:t>
                          </m:r>
                        </m:e>
                        <m:sub>
                          <m:r>
                            <a:rPr lang="en-US" sz="2800" i="1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𝐵</m:t>
                          </m:r>
                        </m:sub>
                      </m:sSub>
                      <m:r>
                        <a:rPr lang="en-US" sz="2800" i="1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sz="2800" b="0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1.728 </m:t>
                      </m:r>
                      <m:r>
                        <a:rPr lang="en-US" sz="2800" b="0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𝑚𝐴</m:t>
                      </m:r>
                    </m:oMath>
                  </m:oMathPara>
                </a14:m>
                <a:endParaRPr lang="en-US" b="0" i="1" dirty="0">
                  <a:solidFill>
                    <a:srgbClr val="FF0000"/>
                  </a:solidFill>
                  <a:latin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94" name="TextBox 93">
                <a:extLst>
                  <a:ext uri="{FF2B5EF4-FFF2-40B4-BE49-F238E27FC236}">
                    <a16:creationId xmlns:a16="http://schemas.microsoft.com/office/drawing/2014/main" id="{D9E7DD92-E9CE-47DF-9AA8-59A0FBEC168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07698" y="4447044"/>
                <a:ext cx="3888588" cy="430887"/>
              </a:xfrm>
              <a:prstGeom prst="rect">
                <a:avLst/>
              </a:prstGeom>
              <a:blipFill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5" name="Content Placeholder 2">
            <a:extLst>
              <a:ext uri="{FF2B5EF4-FFF2-40B4-BE49-F238E27FC236}">
                <a16:creationId xmlns:a16="http://schemas.microsoft.com/office/drawing/2014/main" id="{810858F5-6953-4956-A92E-70AB9B33B40F}"/>
              </a:ext>
            </a:extLst>
          </p:cNvPr>
          <p:cNvSpPr txBox="1">
            <a:spLocks/>
          </p:cNvSpPr>
          <p:nvPr/>
        </p:nvSpPr>
        <p:spPr>
          <a:xfrm>
            <a:off x="7313174" y="4792449"/>
            <a:ext cx="4547201" cy="44477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FF0000"/>
                </a:solidFill>
              </a:rPr>
              <a:t> What is the output voltage?</a:t>
            </a:r>
            <a:endParaRPr lang="en-US" sz="2400" baseline="-25000" dirty="0">
              <a:solidFill>
                <a:srgbClr val="FF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6" name="TextBox 95">
                <a:extLst>
                  <a:ext uri="{FF2B5EF4-FFF2-40B4-BE49-F238E27FC236}">
                    <a16:creationId xmlns:a16="http://schemas.microsoft.com/office/drawing/2014/main" id="{89E729B5-AFB4-4B9E-9DD3-A3BC969E10BF}"/>
                  </a:ext>
                </a:extLst>
              </p:cNvPr>
              <p:cNvSpPr txBox="1"/>
              <p:nvPr/>
            </p:nvSpPr>
            <p:spPr>
              <a:xfrm>
                <a:off x="7565396" y="5202237"/>
                <a:ext cx="4173191" cy="547650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 marL="457200" indent="-457200"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𝑜𝑢𝑡</m:t>
                          </m:r>
                        </m:sub>
                      </m:sSub>
                      <m:r>
                        <a:rPr lang="en-US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=10 </m:t>
                      </m:r>
                      <m:r>
                        <a:rPr lang="en-US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𝑉</m:t>
                      </m:r>
                      <m:r>
                        <a:rPr lang="en-US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 −</m:t>
                      </m:r>
                      <m:sSub>
                        <m:sSubPr>
                          <m:ctrlPr>
                            <a:rPr lang="en-US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𝐼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𝐶</m:t>
                          </m:r>
                        </m:sub>
                      </m:sSub>
                      <m:r>
                        <a:rPr lang="en-US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 </m:t>
                      </m:r>
                      <m:sSub>
                        <m:sSubPr>
                          <m:ctrlPr>
                            <a:rPr lang="en-US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𝐶</m:t>
                          </m:r>
                        </m:sub>
                      </m:sSub>
                      <m:r>
                        <a:rPr lang="en-US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10 </m:t>
                      </m:r>
                      <m:r>
                        <a:rPr lang="en-US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𝑉</m:t>
                      </m:r>
                      <m:r>
                        <a:rPr lang="en-US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 −1.728 </m:t>
                      </m:r>
                      <m:r>
                        <a:rPr lang="en-US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𝑚𝐴</m:t>
                      </m:r>
                      <m:r>
                        <a:rPr lang="en-US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∗2 </m:t>
                      </m:r>
                      <m:r>
                        <a:rPr lang="en-US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𝑘</m:t>
                      </m:r>
                      <m:r>
                        <m:rPr>
                          <m:sty m:val="p"/>
                        </m:rPr>
                        <a:rPr lang="el-GR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Ω</m:t>
                      </m:r>
                      <m:r>
                        <a:rPr lang="en-US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=6.5 </m:t>
                      </m:r>
                      <m:r>
                        <a:rPr lang="en-US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𝑉</m:t>
                      </m:r>
                    </m:oMath>
                  </m:oMathPara>
                </a14:m>
                <a:endParaRPr lang="en-US" b="0" i="1" dirty="0">
                  <a:solidFill>
                    <a:srgbClr val="FF0000"/>
                  </a:solidFill>
                  <a:latin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96" name="TextBox 95">
                <a:extLst>
                  <a:ext uri="{FF2B5EF4-FFF2-40B4-BE49-F238E27FC236}">
                    <a16:creationId xmlns:a16="http://schemas.microsoft.com/office/drawing/2014/main" id="{89E729B5-AFB4-4B9E-9DD3-A3BC969E10B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65396" y="5202237"/>
                <a:ext cx="4173191" cy="547650"/>
              </a:xfrm>
              <a:prstGeom prst="rect">
                <a:avLst/>
              </a:prstGeom>
              <a:blipFill>
                <a:blip r:embed="rId17"/>
                <a:stretch>
                  <a:fillRect l="-1898" b="-444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7" name="Content Placeholder 2">
            <a:extLst>
              <a:ext uri="{FF2B5EF4-FFF2-40B4-BE49-F238E27FC236}">
                <a16:creationId xmlns:a16="http://schemas.microsoft.com/office/drawing/2014/main" id="{B288F838-F9B5-4BEB-AAD0-41884EFEBF6E}"/>
              </a:ext>
            </a:extLst>
          </p:cNvPr>
          <p:cNvSpPr txBox="1">
            <a:spLocks/>
          </p:cNvSpPr>
          <p:nvPr/>
        </p:nvSpPr>
        <p:spPr>
          <a:xfrm>
            <a:off x="7313173" y="5779471"/>
            <a:ext cx="4547201" cy="44477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FF0000"/>
                </a:solidFill>
              </a:rPr>
              <a:t> What is the base voltage?</a:t>
            </a:r>
            <a:endParaRPr lang="en-US" sz="2400" baseline="-25000" dirty="0">
              <a:solidFill>
                <a:srgbClr val="FF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8" name="TextBox 97">
                <a:extLst>
                  <a:ext uri="{FF2B5EF4-FFF2-40B4-BE49-F238E27FC236}">
                    <a16:creationId xmlns:a16="http://schemas.microsoft.com/office/drawing/2014/main" id="{CAECA171-444B-4E32-93CE-1E13FAEF4BDD}"/>
                  </a:ext>
                </a:extLst>
              </p:cNvPr>
              <p:cNvSpPr txBox="1"/>
              <p:nvPr/>
            </p:nvSpPr>
            <p:spPr>
              <a:xfrm>
                <a:off x="7763589" y="6253825"/>
                <a:ext cx="4173191" cy="27699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 marL="457200" indent="-457200"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𝐵</m:t>
                          </m:r>
                        </m:sub>
                      </m:sSub>
                      <m:r>
                        <a:rPr lang="en-US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𝐸</m:t>
                          </m:r>
                        </m:sub>
                      </m:sSub>
                      <m:r>
                        <a:rPr lang="en-US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+0.7 </m:t>
                      </m:r>
                      <m:r>
                        <a:rPr lang="en-US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𝑉</m:t>
                      </m:r>
                      <m:r>
                        <a:rPr lang="en-US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2</m:t>
                      </m:r>
                      <m:r>
                        <a:rPr lang="en-US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.4</m:t>
                      </m:r>
                      <m:r>
                        <a:rPr lang="en-US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𝑉</m:t>
                      </m:r>
                    </m:oMath>
                  </m:oMathPara>
                </a14:m>
                <a:endParaRPr lang="en-US" b="0" i="1" dirty="0">
                  <a:solidFill>
                    <a:srgbClr val="FF0000"/>
                  </a:solidFill>
                  <a:latin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98" name="TextBox 97">
                <a:extLst>
                  <a:ext uri="{FF2B5EF4-FFF2-40B4-BE49-F238E27FC236}">
                    <a16:creationId xmlns:a16="http://schemas.microsoft.com/office/drawing/2014/main" id="{CAECA171-444B-4E32-93CE-1E13FAEF4BD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63589" y="6253825"/>
                <a:ext cx="4173191" cy="276999"/>
              </a:xfrm>
              <a:prstGeom prst="rect">
                <a:avLst/>
              </a:prstGeom>
              <a:blipFill>
                <a:blip r:embed="rId18"/>
                <a:stretch>
                  <a:fillRect l="-2047" b="-1777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9543223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7" grpId="0"/>
      <p:bldP spid="148" grpId="0"/>
      <p:bldP spid="150" grpId="0"/>
      <p:bldP spid="92" grpId="0"/>
      <p:bldP spid="93" grpId="0"/>
      <p:bldP spid="94" grpId="0"/>
      <p:bldP spid="95" grpId="0"/>
      <p:bldP spid="96" grpId="0"/>
      <p:bldP spid="97" grpId="0"/>
      <p:bldP spid="9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95" name="Content Placeholder 2">
                <a:extLst>
                  <a:ext uri="{FF2B5EF4-FFF2-40B4-BE49-F238E27FC236}">
                    <a16:creationId xmlns:a16="http://schemas.microsoft.com/office/drawing/2014/main" id="{811C28A4-EA53-483B-BE3B-61CE35F40F67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3115388" y="2531625"/>
                <a:ext cx="5753097" cy="511543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r>
                  <a:rPr lang="en-US" dirty="0"/>
                  <a:t>r</a:t>
                </a:r>
                <a:r>
                  <a:rPr lang="el-GR" baseline="-25000" dirty="0"/>
                  <a:t>π</a:t>
                </a:r>
                <a:r>
                  <a:rPr lang="en-US" dirty="0"/>
                  <a:t>= V</a:t>
                </a:r>
                <a:r>
                  <a:rPr lang="en-US" baseline="-25000" dirty="0"/>
                  <a:t>T</a:t>
                </a:r>
                <a:r>
                  <a:rPr lang="el-GR" baseline="-25000" dirty="0"/>
                  <a:t> </a:t>
                </a:r>
                <a:r>
                  <a:rPr lang="en-US" dirty="0"/>
                  <a:t>/ I</a:t>
                </a:r>
                <a:r>
                  <a:rPr lang="en-US" baseline="-25000" dirty="0"/>
                  <a:t>BQ</a:t>
                </a:r>
                <a:r>
                  <a:rPr lang="en-US" dirty="0"/>
                  <a:t> = 0.026 V/ </a:t>
                </a:r>
                <a14:m>
                  <m:oMath xmlns:m="http://schemas.openxmlformats.org/officeDocument/2006/math">
                    <m:r>
                      <a:rPr lang="en-US" b="1" i="1">
                        <a:solidFill>
                          <a:srgbClr val="7030A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𝟏𝟖</m:t>
                    </m:r>
                    <m:r>
                      <a:rPr lang="en-US" b="1" i="1">
                        <a:solidFill>
                          <a:srgbClr val="7030A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en-US" b="1" i="1">
                        <a:solidFill>
                          <a:srgbClr val="7030A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𝝁</m:t>
                    </m:r>
                    <m:r>
                      <a:rPr lang="en-US" b="1" i="1">
                        <a:solidFill>
                          <a:srgbClr val="7030A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𝑨</m:t>
                    </m:r>
                    <m:r>
                      <a:rPr lang="en-US" b="1" i="1">
                        <a:solidFill>
                          <a:srgbClr val="7030A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dirty="0"/>
                  <a:t> = 1.4 k</a:t>
                </a:r>
                <a:r>
                  <a:rPr lang="el-GR" dirty="0"/>
                  <a:t>Ω</a:t>
                </a:r>
                <a:endParaRPr lang="en-US" dirty="0"/>
              </a:p>
            </p:txBody>
          </p:sp>
        </mc:Choice>
        <mc:Fallback>
          <p:sp>
            <p:nvSpPr>
              <p:cNvPr id="95" name="Content Placeholder 2">
                <a:extLst>
                  <a:ext uri="{FF2B5EF4-FFF2-40B4-BE49-F238E27FC236}">
                    <a16:creationId xmlns:a16="http://schemas.microsoft.com/office/drawing/2014/main" id="{811C28A4-EA53-483B-BE3B-61CE35F40F6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15388" y="2531625"/>
                <a:ext cx="5753097" cy="511543"/>
              </a:xfrm>
              <a:prstGeom prst="rect">
                <a:avLst/>
              </a:prstGeom>
              <a:blipFill>
                <a:blip r:embed="rId2"/>
                <a:stretch>
                  <a:fillRect l="-2119" t="-19048" b="-2738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13" name="Content Placeholder 2">
                <a:extLst>
                  <a:ext uri="{FF2B5EF4-FFF2-40B4-BE49-F238E27FC236}">
                    <a16:creationId xmlns:a16="http://schemas.microsoft.com/office/drawing/2014/main" id="{708914D0-5CEA-4267-AB83-392F3F227E0A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3232154" y="3884105"/>
                <a:ext cx="5727692" cy="650438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r>
                  <a:rPr lang="en-US" dirty="0" err="1"/>
                  <a:t>r</a:t>
                </a:r>
                <a:r>
                  <a:rPr lang="en-US" baseline="-25000" dirty="0" err="1"/>
                  <a:t>o</a:t>
                </a:r>
                <a:r>
                  <a:rPr lang="en-US" dirty="0"/>
                  <a:t>= V</a:t>
                </a:r>
                <a:r>
                  <a:rPr lang="en-US" baseline="-25000" dirty="0"/>
                  <a:t>A</a:t>
                </a:r>
                <a:r>
                  <a:rPr lang="el-GR" baseline="-25000" dirty="0"/>
                  <a:t> </a:t>
                </a:r>
                <a:r>
                  <a:rPr lang="en-US" dirty="0"/>
                  <a:t>/ I</a:t>
                </a:r>
                <a:r>
                  <a:rPr lang="en-US" baseline="-25000" dirty="0"/>
                  <a:t>CQ</a:t>
                </a:r>
                <a:r>
                  <a:rPr lang="en-US" dirty="0"/>
                  <a:t> = 50 V</a:t>
                </a:r>
                <a:r>
                  <a:rPr lang="el-GR" baseline="-25000" dirty="0"/>
                  <a:t> </a:t>
                </a:r>
                <a:r>
                  <a:rPr lang="en-US" dirty="0"/>
                  <a:t>/ </a:t>
                </a:r>
                <a14:m>
                  <m:oMath xmlns:m="http://schemas.openxmlformats.org/officeDocument/2006/math">
                    <m:r>
                      <a:rPr lang="en-US" i="1">
                        <a:solidFill>
                          <a:srgbClr val="7030A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1.728 </m:t>
                    </m:r>
                    <m:r>
                      <a:rPr lang="en-US" i="1">
                        <a:solidFill>
                          <a:srgbClr val="7030A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𝑚𝐴</m:t>
                    </m:r>
                  </m:oMath>
                </a14:m>
                <a:r>
                  <a:rPr lang="en-US" dirty="0"/>
                  <a:t> = 29 k</a:t>
                </a:r>
                <a:r>
                  <a:rPr lang="el-GR" dirty="0"/>
                  <a:t>Ω</a:t>
                </a:r>
                <a:r>
                  <a:rPr lang="en-US" dirty="0"/>
                  <a:t> </a:t>
                </a:r>
              </a:p>
            </p:txBody>
          </p:sp>
        </mc:Choice>
        <mc:Fallback>
          <p:sp>
            <p:nvSpPr>
              <p:cNvPr id="113" name="Content Placeholder 2">
                <a:extLst>
                  <a:ext uri="{FF2B5EF4-FFF2-40B4-BE49-F238E27FC236}">
                    <a16:creationId xmlns:a16="http://schemas.microsoft.com/office/drawing/2014/main" id="{708914D0-5CEA-4267-AB83-392F3F227E0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32154" y="3884105"/>
                <a:ext cx="5727692" cy="650438"/>
              </a:xfrm>
              <a:prstGeom prst="rect">
                <a:avLst/>
              </a:prstGeom>
              <a:blipFill>
                <a:blip r:embed="rId3"/>
                <a:stretch>
                  <a:fillRect l="-2128" t="-1495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itle 3">
            <a:extLst>
              <a:ext uri="{FF2B5EF4-FFF2-40B4-BE49-F238E27FC236}">
                <a16:creationId xmlns:a16="http://schemas.microsoft.com/office/drawing/2014/main" id="{707B7CB1-7501-4D57-A80A-9C7CBA73E6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47619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32759</TotalTime>
  <Words>725</Words>
  <Application>Microsoft Office PowerPoint</Application>
  <PresentationFormat>Widescreen</PresentationFormat>
  <Paragraphs>126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Calibri</vt:lpstr>
      <vt:lpstr>Calibri Light</vt:lpstr>
      <vt:lpstr>Cambria Math</vt:lpstr>
      <vt:lpstr>Office Theme</vt:lpstr>
      <vt:lpstr>Analog Electronics Technology</vt:lpstr>
      <vt:lpstr>Analog Electronics Technology</vt:lpstr>
      <vt:lpstr>What we will talk about today</vt:lpstr>
      <vt:lpstr>PowerPoint Presentation</vt:lpstr>
      <vt:lpstr>Common Emitter Amplifier Circuit – Example 6</vt:lpstr>
      <vt:lpstr>Common Emitter Amplifier Circuit – Example 3</vt:lpstr>
      <vt:lpstr>Common Emitter Amplifier Circuit – Example 3</vt:lpstr>
      <vt:lpstr>Common Emitter Amplifier Circuit – Example 3</vt:lpstr>
      <vt:lpstr>PowerPoint Presentation</vt:lpstr>
      <vt:lpstr>Common Emitter Amplifier Circuit – Example 3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Analog Electronics Technology</dc:title>
  <dc:creator>me</dc:creator>
  <cp:lastModifiedBy>Kendall Stephenson</cp:lastModifiedBy>
  <cp:revision>815</cp:revision>
  <dcterms:created xsi:type="dcterms:W3CDTF">2018-11-17T00:51:02Z</dcterms:created>
  <dcterms:modified xsi:type="dcterms:W3CDTF">2020-10-05T22:35:11Z</dcterms:modified>
</cp:coreProperties>
</file>