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48" r:id="rId4"/>
    <p:sldId id="563" r:id="rId5"/>
    <p:sldId id="576" r:id="rId6"/>
    <p:sldId id="577" r:id="rId7"/>
    <p:sldId id="578" r:id="rId8"/>
    <p:sldId id="579" r:id="rId9"/>
    <p:sldId id="540" r:id="rId10"/>
    <p:sldId id="565" r:id="rId11"/>
    <p:sldId id="566" r:id="rId12"/>
    <p:sldId id="573" r:id="rId13"/>
    <p:sldId id="584" r:id="rId14"/>
    <p:sldId id="585" r:id="rId15"/>
    <p:sldId id="560" r:id="rId16"/>
    <p:sldId id="586" r:id="rId17"/>
    <p:sldId id="587" r:id="rId18"/>
    <p:sldId id="583" r:id="rId19"/>
    <p:sldId id="605" r:id="rId20"/>
    <p:sldId id="403" r:id="rId21"/>
    <p:sldId id="406" r:id="rId22"/>
    <p:sldId id="407" r:id="rId23"/>
    <p:sldId id="408" r:id="rId24"/>
    <p:sldId id="425" r:id="rId25"/>
    <p:sldId id="60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05" autoAdjust="0"/>
    <p:restoredTop sz="94660"/>
  </p:normalViewPr>
  <p:slideViewPr>
    <p:cSldViewPr snapToGrid="0">
      <p:cViewPr>
        <p:scale>
          <a:sx n="52" d="100"/>
          <a:sy n="52" d="100"/>
        </p:scale>
        <p:origin x="2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0.png"/><Relationship Id="rId13" Type="http://schemas.openxmlformats.org/officeDocument/2006/relationships/image" Target="../media/image670.png"/><Relationship Id="rId26" Type="http://schemas.openxmlformats.org/officeDocument/2006/relationships/image" Target="../media/image661.png"/><Relationship Id="rId21" Type="http://schemas.openxmlformats.org/officeDocument/2006/relationships/image" Target="../media/image61.png"/><Relationship Id="rId25" Type="http://schemas.openxmlformats.org/officeDocument/2006/relationships/image" Target="../media/image651.png"/><Relationship Id="rId12" Type="http://schemas.openxmlformats.org/officeDocument/2006/relationships/image" Target="../media/image660.png"/><Relationship Id="rId2" Type="http://schemas.openxmlformats.org/officeDocument/2006/relationships/image" Target="../media/image113.png"/><Relationship Id="rId20" Type="http://schemas.openxmlformats.org/officeDocument/2006/relationships/image" Target="../media/image60.png"/><Relationship Id="rId29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64.png"/><Relationship Id="rId11" Type="http://schemas.openxmlformats.org/officeDocument/2006/relationships/image" Target="../media/image650.png"/><Relationship Id="rId23" Type="http://schemas.openxmlformats.org/officeDocument/2006/relationships/image" Target="../media/image63.png"/><Relationship Id="rId28" Type="http://schemas.openxmlformats.org/officeDocument/2006/relationships/image" Target="../media/image680.png"/><Relationship Id="rId10" Type="http://schemas.openxmlformats.org/officeDocument/2006/relationships/image" Target="../media/image640.png"/><Relationship Id="rId31" Type="http://schemas.openxmlformats.org/officeDocument/2006/relationships/image" Target="../media/image410.png"/><Relationship Id="rId22" Type="http://schemas.openxmlformats.org/officeDocument/2006/relationships/image" Target="../media/image62.png"/><Relationship Id="rId9" Type="http://schemas.openxmlformats.org/officeDocument/2006/relationships/image" Target="../media/image630.png"/><Relationship Id="rId27" Type="http://schemas.openxmlformats.org/officeDocument/2006/relationships/image" Target="../media/image671.png"/><Relationship Id="rId30" Type="http://schemas.openxmlformats.org/officeDocument/2006/relationships/image" Target="../media/image310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70.png"/><Relationship Id="rId3" Type="http://schemas.openxmlformats.org/officeDocument/2006/relationships/image" Target="../media/image45.png"/><Relationship Id="rId21" Type="http://schemas.openxmlformats.org/officeDocument/2006/relationships/image" Target="../media/image150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6" Type="http://schemas.openxmlformats.org/officeDocument/2006/relationships/image" Target="../media/image52.png"/><Relationship Id="rId20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5" Type="http://schemas.openxmlformats.org/officeDocument/2006/relationships/image" Target="../media/image51.png"/><Relationship Id="rId23" Type="http://schemas.openxmlformats.org/officeDocument/2006/relationships/image" Target="../media/image631.png"/><Relationship Id="rId10" Type="http://schemas.openxmlformats.org/officeDocument/2006/relationships/image" Target="../media/image640.png"/><Relationship Id="rId4" Type="http://schemas.openxmlformats.org/officeDocument/2006/relationships/image" Target="../media/image46.png"/><Relationship Id="rId9" Type="http://schemas.openxmlformats.org/officeDocument/2006/relationships/image" Target="../media/image630.png"/><Relationship Id="rId14" Type="http://schemas.openxmlformats.org/officeDocument/2006/relationships/image" Target="../media/image50.png"/><Relationship Id="rId22" Type="http://schemas.openxmlformats.org/officeDocument/2006/relationships/image" Target="../media/image160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70.png"/><Relationship Id="rId18" Type="http://schemas.openxmlformats.org/officeDocument/2006/relationships/image" Target="../media/image68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7" Type="http://schemas.openxmlformats.org/officeDocument/2006/relationships/image" Target="../media/image67.png"/><Relationship Id="rId2" Type="http://schemas.openxmlformats.org/officeDocument/2006/relationships/image" Target="../media/image53.png"/><Relationship Id="rId16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24" Type="http://schemas.openxmlformats.org/officeDocument/2006/relationships/image" Target="../media/image69.png"/><Relationship Id="rId5" Type="http://schemas.openxmlformats.org/officeDocument/2006/relationships/image" Target="../media/image56.png"/><Relationship Id="rId15" Type="http://schemas.openxmlformats.org/officeDocument/2006/relationships/image" Target="../media/image65.png"/><Relationship Id="rId23" Type="http://schemas.openxmlformats.org/officeDocument/2006/relationships/image" Target="../media/image631.png"/><Relationship Id="rId10" Type="http://schemas.openxmlformats.org/officeDocument/2006/relationships/image" Target="../media/image640.png"/><Relationship Id="rId4" Type="http://schemas.openxmlformats.org/officeDocument/2006/relationships/image" Target="../media/image55.png"/><Relationship Id="rId9" Type="http://schemas.openxmlformats.org/officeDocument/2006/relationships/image" Target="../media/image630.png"/><Relationship Id="rId14" Type="http://schemas.openxmlformats.org/officeDocument/2006/relationships/image" Target="../media/image59.png"/><Relationship Id="rId22" Type="http://schemas.openxmlformats.org/officeDocument/2006/relationships/image" Target="../media/image160.png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70.png"/><Relationship Id="rId18" Type="http://schemas.openxmlformats.org/officeDocument/2006/relationships/image" Target="../media/image68.png"/><Relationship Id="rId26" Type="http://schemas.openxmlformats.org/officeDocument/2006/relationships/image" Target="../media/image73.png"/><Relationship Id="rId3" Type="http://schemas.openxmlformats.org/officeDocument/2006/relationships/image" Target="../media/image54.png"/><Relationship Id="rId34" Type="http://schemas.openxmlformats.org/officeDocument/2006/relationships/image" Target="../media/image81.png"/><Relationship Id="rId7" Type="http://schemas.openxmlformats.org/officeDocument/2006/relationships/image" Target="../media/image58.png"/><Relationship Id="rId17" Type="http://schemas.openxmlformats.org/officeDocument/2006/relationships/image" Target="../media/image67.png"/><Relationship Id="rId25" Type="http://schemas.openxmlformats.org/officeDocument/2006/relationships/image" Target="../media/image72.png"/><Relationship Id="rId33" Type="http://schemas.openxmlformats.org/officeDocument/2006/relationships/image" Target="../media/image80.png"/><Relationship Id="rId2" Type="http://schemas.openxmlformats.org/officeDocument/2006/relationships/image" Target="../media/image53.png"/><Relationship Id="rId16" Type="http://schemas.openxmlformats.org/officeDocument/2006/relationships/image" Target="../media/image71.png"/><Relationship Id="rId29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24" Type="http://schemas.openxmlformats.org/officeDocument/2006/relationships/image" Target="../media/image69.png"/><Relationship Id="rId32" Type="http://schemas.openxmlformats.org/officeDocument/2006/relationships/image" Target="../media/image79.png"/><Relationship Id="rId37" Type="http://schemas.openxmlformats.org/officeDocument/2006/relationships/image" Target="../media/image84.png"/><Relationship Id="rId5" Type="http://schemas.openxmlformats.org/officeDocument/2006/relationships/image" Target="../media/image56.png"/><Relationship Id="rId15" Type="http://schemas.openxmlformats.org/officeDocument/2006/relationships/image" Target="../media/image65.png"/><Relationship Id="rId23" Type="http://schemas.openxmlformats.org/officeDocument/2006/relationships/image" Target="../media/image631.png"/><Relationship Id="rId28" Type="http://schemas.openxmlformats.org/officeDocument/2006/relationships/image" Target="../media/image75.png"/><Relationship Id="rId36" Type="http://schemas.openxmlformats.org/officeDocument/2006/relationships/image" Target="../media/image83.png"/><Relationship Id="rId10" Type="http://schemas.openxmlformats.org/officeDocument/2006/relationships/image" Target="../media/image640.png"/><Relationship Id="rId31" Type="http://schemas.openxmlformats.org/officeDocument/2006/relationships/image" Target="../media/image78.png"/><Relationship Id="rId4" Type="http://schemas.openxmlformats.org/officeDocument/2006/relationships/image" Target="../media/image55.png"/><Relationship Id="rId9" Type="http://schemas.openxmlformats.org/officeDocument/2006/relationships/image" Target="../media/image630.png"/><Relationship Id="rId14" Type="http://schemas.openxmlformats.org/officeDocument/2006/relationships/image" Target="../media/image70.png"/><Relationship Id="rId22" Type="http://schemas.openxmlformats.org/officeDocument/2006/relationships/image" Target="../media/image160.png"/><Relationship Id="rId27" Type="http://schemas.openxmlformats.org/officeDocument/2006/relationships/image" Target="../media/image74.png"/><Relationship Id="rId30" Type="http://schemas.openxmlformats.org/officeDocument/2006/relationships/image" Target="../media/image77.png"/><Relationship Id="rId35" Type="http://schemas.openxmlformats.org/officeDocument/2006/relationships/image" Target="../media/image8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96.png"/><Relationship Id="rId18" Type="http://schemas.openxmlformats.org/officeDocument/2006/relationships/image" Target="../media/image10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17" Type="http://schemas.openxmlformats.org/officeDocument/2006/relationships/image" Target="../media/image100.png"/><Relationship Id="rId2" Type="http://schemas.openxmlformats.org/officeDocument/2006/relationships/image" Target="../media/image85.png"/><Relationship Id="rId16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5" Type="http://schemas.openxmlformats.org/officeDocument/2006/relationships/image" Target="../media/image9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Relationship Id="rId14" Type="http://schemas.openxmlformats.org/officeDocument/2006/relationships/image" Target="../media/image9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96.png"/><Relationship Id="rId18" Type="http://schemas.openxmlformats.org/officeDocument/2006/relationships/image" Target="../media/image105.png"/><Relationship Id="rId3" Type="http://schemas.openxmlformats.org/officeDocument/2006/relationships/image" Target="../media/image86.png"/><Relationship Id="rId21" Type="http://schemas.openxmlformats.org/officeDocument/2006/relationships/image" Target="../media/image108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17" Type="http://schemas.openxmlformats.org/officeDocument/2006/relationships/image" Target="../media/image104.png"/><Relationship Id="rId2" Type="http://schemas.openxmlformats.org/officeDocument/2006/relationships/image" Target="../media/image85.png"/><Relationship Id="rId16" Type="http://schemas.openxmlformats.org/officeDocument/2006/relationships/image" Target="../media/image103.png"/><Relationship Id="rId20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5" Type="http://schemas.openxmlformats.org/officeDocument/2006/relationships/image" Target="../media/image102.png"/><Relationship Id="rId10" Type="http://schemas.openxmlformats.org/officeDocument/2006/relationships/image" Target="../media/image93.png"/><Relationship Id="rId19" Type="http://schemas.openxmlformats.org/officeDocument/2006/relationships/image" Target="../media/image106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Relationship Id="rId14" Type="http://schemas.openxmlformats.org/officeDocument/2006/relationships/image" Target="../media/image97.png"/><Relationship Id="rId22" Type="http://schemas.openxmlformats.org/officeDocument/2006/relationships/image" Target="../media/image10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96.png"/><Relationship Id="rId18" Type="http://schemas.openxmlformats.org/officeDocument/2006/relationships/image" Target="../media/image112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17" Type="http://schemas.openxmlformats.org/officeDocument/2006/relationships/image" Target="../media/image111.png"/><Relationship Id="rId2" Type="http://schemas.openxmlformats.org/officeDocument/2006/relationships/image" Target="../media/image85.png"/><Relationship Id="rId16" Type="http://schemas.openxmlformats.org/officeDocument/2006/relationships/image" Target="../media/image110.png"/><Relationship Id="rId20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5" Type="http://schemas.openxmlformats.org/officeDocument/2006/relationships/image" Target="../media/image1091.png"/><Relationship Id="rId10" Type="http://schemas.openxmlformats.org/officeDocument/2006/relationships/image" Target="../media/image93.png"/><Relationship Id="rId19" Type="http://schemas.openxmlformats.org/officeDocument/2006/relationships/image" Target="../media/image114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Relationship Id="rId14" Type="http://schemas.openxmlformats.org/officeDocument/2006/relationships/image" Target="../media/image9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13" Type="http://schemas.openxmlformats.org/officeDocument/2006/relationships/image" Target="../media/image116.png"/><Relationship Id="rId3" Type="http://schemas.openxmlformats.org/officeDocument/2006/relationships/image" Target="../media/image950.png"/><Relationship Id="rId7" Type="http://schemas.openxmlformats.org/officeDocument/2006/relationships/image" Target="../media/image990.png"/><Relationship Id="rId12" Type="http://schemas.openxmlformats.org/officeDocument/2006/relationships/image" Target="../media/image1151.png"/><Relationship Id="rId2" Type="http://schemas.openxmlformats.org/officeDocument/2006/relationships/image" Target="../media/image9400.png"/><Relationship Id="rId16" Type="http://schemas.openxmlformats.org/officeDocument/2006/relationships/image" Target="../media/image10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1.png"/><Relationship Id="rId11" Type="http://schemas.openxmlformats.org/officeDocument/2006/relationships/image" Target="../media/image1030.png"/><Relationship Id="rId5" Type="http://schemas.openxmlformats.org/officeDocument/2006/relationships/image" Target="../media/image970.png"/><Relationship Id="rId15" Type="http://schemas.openxmlformats.org/officeDocument/2006/relationships/image" Target="../media/image1061.png"/><Relationship Id="rId10" Type="http://schemas.openxmlformats.org/officeDocument/2006/relationships/image" Target="../media/image1020.png"/><Relationship Id="rId9" Type="http://schemas.openxmlformats.org/officeDocument/2006/relationships/image" Target="../media/image1010.png"/><Relationship Id="rId14" Type="http://schemas.openxmlformats.org/officeDocument/2006/relationships/image" Target="../media/image105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13" Type="http://schemas.openxmlformats.org/officeDocument/2006/relationships/image" Target="../media/image1080.png"/><Relationship Id="rId18" Type="http://schemas.openxmlformats.org/officeDocument/2006/relationships/image" Target="../media/image117.png"/><Relationship Id="rId3" Type="http://schemas.openxmlformats.org/officeDocument/2006/relationships/image" Target="../media/image950.png"/><Relationship Id="rId7" Type="http://schemas.openxmlformats.org/officeDocument/2006/relationships/image" Target="../media/image990.png"/><Relationship Id="rId12" Type="http://schemas.openxmlformats.org/officeDocument/2006/relationships/image" Target="../media/image1070.png"/><Relationship Id="rId17" Type="http://schemas.openxmlformats.org/officeDocument/2006/relationships/image" Target="../media/image116.png"/><Relationship Id="rId2" Type="http://schemas.openxmlformats.org/officeDocument/2006/relationships/image" Target="../media/image9400.png"/><Relationship Id="rId16" Type="http://schemas.openxmlformats.org/officeDocument/2006/relationships/image" Target="../media/image11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1.png"/><Relationship Id="rId11" Type="http://schemas.openxmlformats.org/officeDocument/2006/relationships/image" Target="../media/image1010.png"/><Relationship Id="rId5" Type="http://schemas.openxmlformats.org/officeDocument/2006/relationships/image" Target="../media/image970.png"/><Relationship Id="rId15" Type="http://schemas.openxmlformats.org/officeDocument/2006/relationships/image" Target="../media/image1100.png"/><Relationship Id="rId10" Type="http://schemas.openxmlformats.org/officeDocument/2006/relationships/image" Target="../media/image1060.png"/><Relationship Id="rId9" Type="http://schemas.openxmlformats.org/officeDocument/2006/relationships/image" Target="../media/image1050.png"/><Relationship Id="rId14" Type="http://schemas.openxmlformats.org/officeDocument/2006/relationships/image" Target="../media/image109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0.png"/><Relationship Id="rId13" Type="http://schemas.openxmlformats.org/officeDocument/2006/relationships/image" Target="../media/image1180.png"/><Relationship Id="rId3" Type="http://schemas.openxmlformats.org/officeDocument/2006/relationships/image" Target="../media/image970.png"/><Relationship Id="rId7" Type="http://schemas.openxmlformats.org/officeDocument/2006/relationships/image" Target="../media/image1120.png"/><Relationship Id="rId12" Type="http://schemas.openxmlformats.org/officeDocument/2006/relationships/image" Target="../media/image1170.png"/><Relationship Id="rId2" Type="http://schemas.openxmlformats.org/officeDocument/2006/relationships/image" Target="../media/image1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0.png"/><Relationship Id="rId11" Type="http://schemas.openxmlformats.org/officeDocument/2006/relationships/image" Target="../media/image1160.png"/><Relationship Id="rId5" Type="http://schemas.openxmlformats.org/officeDocument/2006/relationships/image" Target="../media/image990.png"/><Relationship Id="rId15" Type="http://schemas.openxmlformats.org/officeDocument/2006/relationships/image" Target="../media/image119.png"/><Relationship Id="rId10" Type="http://schemas.openxmlformats.org/officeDocument/2006/relationships/image" Target="../media/image1150.png"/><Relationship Id="rId4" Type="http://schemas.openxmlformats.org/officeDocument/2006/relationships/image" Target="../media/image981.png"/><Relationship Id="rId9" Type="http://schemas.openxmlformats.org/officeDocument/2006/relationships/image" Target="../media/image1140.png"/><Relationship Id="rId14" Type="http://schemas.openxmlformats.org/officeDocument/2006/relationships/image" Target="../media/image1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2.png"/><Relationship Id="rId2" Type="http://schemas.openxmlformats.org/officeDocument/2006/relationships/image" Target="../media/image3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.png"/><Relationship Id="rId5" Type="http://schemas.openxmlformats.org/officeDocument/2006/relationships/image" Target="../media/image6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5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4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image" Target="../media/image10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4.png"/><Relationship Id="rId3" Type="http://schemas.openxmlformats.org/officeDocument/2006/relationships/image" Target="../media/image14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3.png"/><Relationship Id="rId2" Type="http://schemas.openxmlformats.org/officeDocument/2006/relationships/image" Target="../media/image10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5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small signal response</a:t>
            </a:r>
          </a:p>
          <a:p>
            <a:r>
              <a:rPr lang="en-US" dirty="0"/>
              <a:t>Common Collector &amp; Common Base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3FC87-03E4-4A2C-836F-4AF160EE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0837C-F2FF-43EA-A509-1A4B056E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100" y="2832099"/>
            <a:ext cx="7289800" cy="14224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Common Base Amplifier</a:t>
            </a:r>
          </a:p>
        </p:txBody>
      </p:sp>
    </p:spTree>
    <p:extLst>
      <p:ext uri="{BB962C8B-B14F-4D97-AF65-F5344CB8AC3E}">
        <p14:creationId xmlns:p14="http://schemas.microsoft.com/office/powerpoint/2010/main" val="881317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463" y="365125"/>
            <a:ext cx="11208585" cy="1325563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FF0000"/>
                </a:solidFill>
              </a:rPr>
              <a:t>From Prior Lecture: </a:t>
            </a:r>
            <a:r>
              <a:rPr lang="en-US" sz="4200" dirty="0"/>
              <a:t>Common Base Amplifier 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6629683D-8A50-4192-BE46-8C0BF2AA88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5615" y="1407723"/>
                <a:ext cx="5914056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𝐵𝐵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6629683D-8A50-4192-BE46-8C0BF2AA88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615" y="1407723"/>
                <a:ext cx="5914056" cy="9505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8A06D8A-16F9-4B6F-9A21-3AFCF78769DF}"/>
              </a:ext>
            </a:extLst>
          </p:cNvPr>
          <p:cNvGrpSpPr/>
          <p:nvPr/>
        </p:nvGrpSpPr>
        <p:grpSpPr>
          <a:xfrm>
            <a:off x="728464" y="2203004"/>
            <a:ext cx="3585255" cy="3344991"/>
            <a:chOff x="6776728" y="2308054"/>
            <a:chExt cx="3585255" cy="33449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/>
                <p:nvPr/>
              </p:nvSpPr>
              <p:spPr>
                <a:xfrm>
                  <a:off x="9714626" y="416164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4626" y="4161648"/>
                  <a:ext cx="647357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/>
                <p:nvPr/>
              </p:nvSpPr>
              <p:spPr>
                <a:xfrm>
                  <a:off x="9421904" y="260860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21904" y="2608607"/>
                  <a:ext cx="504562" cy="369332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/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8789" y="4477305"/>
                  <a:ext cx="410690" cy="36933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/>
                <p:nvPr/>
              </p:nvSpPr>
              <p:spPr>
                <a:xfrm>
                  <a:off x="9537720" y="50045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37720" y="5004514"/>
                  <a:ext cx="500585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/>
                <p:nvPr/>
              </p:nvSpPr>
              <p:spPr>
                <a:xfrm>
                  <a:off x="6869070" y="4639378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69070" y="4639378"/>
                  <a:ext cx="573298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132EC9B-B24D-4926-B07A-E4AC34C593D0}"/>
                </a:ext>
              </a:extLst>
            </p:cNvPr>
            <p:cNvGrpSpPr/>
            <p:nvPr/>
          </p:nvGrpSpPr>
          <p:grpSpPr>
            <a:xfrm rot="5400000">
              <a:off x="7549594" y="3043422"/>
              <a:ext cx="1593368" cy="1891680"/>
              <a:chOff x="8777690" y="3428998"/>
              <a:chExt cx="1593368" cy="1891680"/>
            </a:xfrm>
          </p:grpSpPr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2FB8E095-132A-40C0-AA72-44ED1CB6F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FE4B6E71-07F5-44BB-9224-2DB843BB5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5D9CEB32-B20B-4136-9E3B-B29802FB856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Arrow Connector 237">
                <a:extLst>
                  <a:ext uri="{FF2B5EF4-FFF2-40B4-BE49-F238E27FC236}">
                    <a16:creationId xmlns:a16="http://schemas.microsoft.com/office/drawing/2014/main" id="{C79235A5-A571-4096-8814-C3032A54C039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85737183-0249-40E4-942A-BE7E2D27399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6D3944B4-32DC-49ED-90C1-F72B02DC38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DA2C719-1C67-465E-AE33-3CC58B8EBAAF}"/>
                </a:ext>
              </a:extLst>
            </p:cNvPr>
            <p:cNvGrpSpPr/>
            <p:nvPr/>
          </p:nvGrpSpPr>
          <p:grpSpPr>
            <a:xfrm flipH="1">
              <a:off x="9143014" y="4776505"/>
              <a:ext cx="298207" cy="660991"/>
              <a:chOff x="4147623" y="3602364"/>
              <a:chExt cx="297702" cy="797860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14DEEDB-615E-4753-9D28-A293D1C1BD5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042A8D7E-A47B-404B-BE30-54CEAAE82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FAA7DEC-C5B1-4944-ABEB-02EBA8AB2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1627B0F9-6732-43D4-AAE2-5D7A6F7E373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CEE6F65-68EC-4427-95FF-F0ED6B2460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BF8B7C02-9B4E-4CB2-A0AB-0DB01D43B3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A7BD9B76-59B8-4553-B7EB-C54BBF5EF84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A6A73AF9-8D12-491C-96BB-177475A32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AF4529A0-5E9F-4B2B-A6E8-F038E740B3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1A02AFA-25D0-4903-811B-37D6411D10E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AC6C851A-F456-48A3-B09B-88D16F3BEFD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263790" y="5435037"/>
              <a:ext cx="0" cy="218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DD4E9364-B501-4D1F-8B05-72936838E385}"/>
                </a:ext>
              </a:extLst>
            </p:cNvPr>
            <p:cNvGrpSpPr/>
            <p:nvPr/>
          </p:nvGrpSpPr>
          <p:grpSpPr>
            <a:xfrm>
              <a:off x="7622664" y="4736318"/>
              <a:ext cx="373658" cy="217606"/>
              <a:chOff x="1360627" y="3631962"/>
              <a:chExt cx="373658" cy="217606"/>
            </a:xfrm>
          </p:grpSpPr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3D16A0DF-0775-4E2A-A3BA-C499F2526EF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8A649C30-BCD1-4D98-BFE0-91610038E9F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B8A7602-DC71-4D9E-B2A7-843DCDE1E8D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19493B0-BA58-4F07-9D10-9843BF43B3A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DDDC39F-265E-4EE1-883A-3AADDD7E93B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023FFEFC-9617-4704-84D5-D19C48D6D3B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209AA04-B61D-4F86-9190-07FCB308534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534293" y="1579499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DA359BB-D221-4651-86B4-599CC42FA902}"/>
                </a:ext>
              </a:extLst>
            </p:cNvPr>
            <p:cNvGrpSpPr/>
            <p:nvPr/>
          </p:nvGrpSpPr>
          <p:grpSpPr>
            <a:xfrm>
              <a:off x="7216940" y="4126270"/>
              <a:ext cx="365760" cy="128268"/>
              <a:chOff x="1360627" y="3631962"/>
              <a:chExt cx="365760" cy="128268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9AE7AB5E-A317-4BE1-B614-2CF1E052C0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6215EF5F-7D8B-4AF1-B2C6-09D3F75D3A8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4516417-3706-498C-AAA0-74C40229962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9F0D35CE-76FF-40C3-8946-81C4A2E98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/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4032" y="4846113"/>
                  <a:ext cx="410690" cy="369332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946339C5-5E5C-446D-A53A-DBD6C90CFEEA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8539766" y="4913671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47A7900-8355-471F-A5A0-AF824619B82B}"/>
                </a:ext>
              </a:extLst>
            </p:cNvPr>
            <p:cNvGrpSpPr/>
            <p:nvPr/>
          </p:nvGrpSpPr>
          <p:grpSpPr>
            <a:xfrm rot="10800000">
              <a:off x="9143015" y="2546024"/>
              <a:ext cx="298207" cy="660991"/>
              <a:chOff x="4147623" y="3602364"/>
              <a:chExt cx="297702" cy="79786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555485E8-CAED-4637-BD88-7A717A7BC80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FC8128D7-F77F-44EB-83B3-04664A3131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0FE296F-E0C2-48CB-AFF4-977FB806D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13AEDCC7-841D-4E42-B8DC-50A7D41CD73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95F1F82-FF15-48F0-921B-72DCCACBC0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BBCC709-E214-470C-BF8C-CE7536F430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F3E128F9-4453-43C4-9456-9F47FB6D7C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6DDF1AC8-6A66-4757-9E73-E38F6E02E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7501190A-05CF-4996-886B-9B9B4C1567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3FC1919E-2AA7-457A-9A4C-69A66396290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16886DF5-7CCE-4C2F-A4F5-7A23D7C9B271}"/>
                </a:ext>
              </a:extLst>
            </p:cNvPr>
            <p:cNvGrpSpPr/>
            <p:nvPr/>
          </p:nvGrpSpPr>
          <p:grpSpPr>
            <a:xfrm>
              <a:off x="6776728" y="2308054"/>
              <a:ext cx="1232023" cy="1476328"/>
              <a:chOff x="3275644" y="3260749"/>
              <a:chExt cx="1232023" cy="147632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744CF1B1-326B-4655-B051-59FA8BEF2310}"/>
                      </a:ext>
                    </a:extLst>
                  </p:cNvPr>
                  <p:cNvSpPr/>
                  <p:nvPr/>
                </p:nvSpPr>
                <p:spPr>
                  <a:xfrm>
                    <a:off x="3449886" y="3653615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49886" y="3653615"/>
                    <a:ext cx="53194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0136C2BD-932F-4E26-8D3E-03F36C6A8ED4}"/>
                  </a:ext>
                </a:extLst>
              </p:cNvPr>
              <p:cNvGrpSpPr/>
              <p:nvPr/>
            </p:nvGrpSpPr>
            <p:grpSpPr>
              <a:xfrm>
                <a:off x="3656016" y="3260749"/>
                <a:ext cx="851651" cy="1476328"/>
                <a:chOff x="3583870" y="3833148"/>
                <a:chExt cx="851651" cy="1476328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6F8487C8-9266-461C-ADA8-1B4BC84CC8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18314" y="3833148"/>
                  <a:ext cx="0" cy="39319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CD8EF555-3F49-4B0A-B90C-207242AC6B2C}"/>
                    </a:ext>
                  </a:extLst>
                </p:cNvPr>
                <p:cNvGrpSpPr/>
                <p:nvPr/>
              </p:nvGrpSpPr>
              <p:grpSpPr>
                <a:xfrm>
                  <a:off x="3583870" y="4178030"/>
                  <a:ext cx="851651" cy="1131446"/>
                  <a:chOff x="3587568" y="4059196"/>
                  <a:chExt cx="851651" cy="1131446"/>
                </a:xfrm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A1DEBF35-6D22-4CE3-8FF0-E03CC3F3964D}"/>
                      </a:ext>
                    </a:extLst>
                  </p:cNvPr>
                  <p:cNvGrpSpPr/>
                  <p:nvPr/>
                </p:nvGrpSpPr>
                <p:grpSpPr>
                  <a:xfrm>
                    <a:off x="3587568" y="4548446"/>
                    <a:ext cx="824178" cy="642196"/>
                    <a:chOff x="3587568" y="4548446"/>
                    <a:chExt cx="824178" cy="642196"/>
                  </a:xfrm>
                </p:grpSpPr>
                <p:grpSp>
                  <p:nvGrpSpPr>
                    <p:cNvPr id="196" name="Group 195">
                      <a:extLst>
                        <a:ext uri="{FF2B5EF4-FFF2-40B4-BE49-F238E27FC236}">
                          <a16:creationId xmlns:a16="http://schemas.microsoft.com/office/drawing/2014/main" id="{6896141C-9D47-4A45-837C-E1C1E16101A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038088" y="4733635"/>
                      <a:ext cx="373658" cy="217606"/>
                      <a:chOff x="1360627" y="3631962"/>
                      <a:chExt cx="373658" cy="217606"/>
                    </a:xfrm>
                  </p:grpSpPr>
                  <p:grpSp>
                    <p:nvGrpSpPr>
                      <p:cNvPr id="199" name="Group 198">
                        <a:extLst>
                          <a:ext uri="{FF2B5EF4-FFF2-40B4-BE49-F238E27FC236}">
                            <a16:creationId xmlns:a16="http://schemas.microsoft.com/office/drawing/2014/main" id="{FE00A208-F7D4-4BCD-8930-1280E221E93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0627" y="3631962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03" name="Straight Connector 202">
                          <a:extLst>
                            <a:ext uri="{FF2B5EF4-FFF2-40B4-BE49-F238E27FC236}">
                              <a16:creationId xmlns:a16="http://schemas.microsoft.com/office/drawing/2014/main" id="{E508678A-7B5B-4849-943C-F196B87C781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04" name="Straight Connector 203">
                          <a:extLst>
                            <a:ext uri="{FF2B5EF4-FFF2-40B4-BE49-F238E27FC236}">
                              <a16:creationId xmlns:a16="http://schemas.microsoft.com/office/drawing/2014/main" id="{1457845A-140A-4856-BE03-35BDE1FAD9C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00" name="Group 199">
                        <a:extLst>
                          <a:ext uri="{FF2B5EF4-FFF2-40B4-BE49-F238E27FC236}">
                            <a16:creationId xmlns:a16="http://schemas.microsoft.com/office/drawing/2014/main" id="{839EEAFC-D88A-49A7-9895-3B565ABE4BF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8525" y="3777633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01" name="Straight Connector 200">
                          <a:extLst>
                            <a:ext uri="{FF2B5EF4-FFF2-40B4-BE49-F238E27FC236}">
                              <a16:creationId xmlns:a16="http://schemas.microsoft.com/office/drawing/2014/main" id="{D5BCA7A3-E006-471F-BDCC-667858B5CEAB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02" name="Straight Connector 201">
                          <a:extLst>
                            <a:ext uri="{FF2B5EF4-FFF2-40B4-BE49-F238E27FC236}">
                              <a16:creationId xmlns:a16="http://schemas.microsoft.com/office/drawing/2014/main" id="{E618B96E-E146-48BA-8F00-013D2BF445C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97" name="Rectangle 196">
                          <a:extLst>
                            <a:ext uri="{FF2B5EF4-FFF2-40B4-BE49-F238E27FC236}">
                              <a16:creationId xmlns:a16="http://schemas.microsoft.com/office/drawing/2014/main" id="{36117BFC-E425-4F68-AD41-5FD5B8D06F6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587568" y="4548446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83" name="Rectangle 182">
                          <a:extLst>
                            <a:ext uri="{FF2B5EF4-FFF2-40B4-BE49-F238E27FC236}">
                              <a16:creationId xmlns:a16="http://schemas.microsoft.com/office/drawing/2014/main" id="{E74B5087-5E80-4459-B931-8ECC3EF4234D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587568" y="4548446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98" name="Rectangle 197">
                          <a:extLst>
                            <a:ext uri="{FF2B5EF4-FFF2-40B4-BE49-F238E27FC236}">
                              <a16:creationId xmlns:a16="http://schemas.microsoft.com/office/drawing/2014/main" id="{164991F5-9448-480A-B725-0D9FB91EBF0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587568" y="4821310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85" name="Rectangle 184">
                          <a:extLst>
                            <a:ext uri="{FF2B5EF4-FFF2-40B4-BE49-F238E27FC236}">
                              <a16:creationId xmlns:a16="http://schemas.microsoft.com/office/drawing/2014/main" id="{AC2F28A7-CB3E-4864-B8ED-9D6461BB3EB6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587568" y="4821310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0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D5B61891-D1FE-4BFE-B72E-D8C88FCE7A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33042" y="4513192"/>
                    <a:ext cx="0" cy="2286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89" name="Group 188">
                    <a:extLst>
                      <a:ext uri="{FF2B5EF4-FFF2-40B4-BE49-F238E27FC236}">
                        <a16:creationId xmlns:a16="http://schemas.microsoft.com/office/drawing/2014/main" id="{7933D0D9-09E5-4120-AE57-74880F48B77D}"/>
                      </a:ext>
                    </a:extLst>
                  </p:cNvPr>
                  <p:cNvGrpSpPr/>
                  <p:nvPr/>
                </p:nvGrpSpPr>
                <p:grpSpPr>
                  <a:xfrm>
                    <a:off x="4028529" y="4059196"/>
                    <a:ext cx="410690" cy="533362"/>
                    <a:chOff x="3050844" y="4026349"/>
                    <a:chExt cx="410690" cy="533362"/>
                  </a:xfrm>
                </p:grpSpPr>
                <p:sp>
                  <p:nvSpPr>
                    <p:cNvPr id="190" name="Oval 189">
                      <a:extLst>
                        <a:ext uri="{FF2B5EF4-FFF2-40B4-BE49-F238E27FC236}">
                          <a16:creationId xmlns:a16="http://schemas.microsoft.com/office/drawing/2014/main" id="{8FE517CC-04B5-4942-8677-8B25422AFA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62232" y="4099490"/>
                      <a:ext cx="365760" cy="369331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93" name="Rectangle 192">
                          <a:extLst>
                            <a:ext uri="{FF2B5EF4-FFF2-40B4-BE49-F238E27FC236}">
                              <a16:creationId xmlns:a16="http://schemas.microsoft.com/office/drawing/2014/main" id="{8211E58A-30FD-40D2-A4E4-8397D2C9101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050844" y="4026349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91" name="Rectangle 190">
                          <a:extLst>
                            <a:ext uri="{FF2B5EF4-FFF2-40B4-BE49-F238E27FC236}">
                              <a16:creationId xmlns:a16="http://schemas.microsoft.com/office/drawing/2014/main" id="{19EE5356-F6F0-491D-85ED-FCE76BF5D3A3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50844" y="4026349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94" name="Rectangle 193">
                          <a:extLst>
                            <a:ext uri="{FF2B5EF4-FFF2-40B4-BE49-F238E27FC236}">
                              <a16:creationId xmlns:a16="http://schemas.microsoft.com/office/drawing/2014/main" id="{3BC434B1-2375-400A-B8FD-9B1BB706147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050844" y="4190379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92" name="Rectangle 191">
                          <a:extLst>
                            <a:ext uri="{FF2B5EF4-FFF2-40B4-BE49-F238E27FC236}">
                              <a16:creationId xmlns:a16="http://schemas.microsoft.com/office/drawing/2014/main" id="{0D1DA864-DAD3-4F68-8506-46676A66B4A8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50844" y="4190379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57D6BFC-BB1D-4CEF-9BF2-A6F3633A8209}"/>
                      </a:ext>
                    </a:extLst>
                  </p:cNvPr>
                  <p:cNvSpPr/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60FB8F73-7131-477C-AA93-A100A3DC6B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1992EE5-FC29-41C3-A205-EF763E03D83B}"/>
                </a:ext>
              </a:extLst>
            </p:cNvPr>
            <p:cNvCxnSpPr>
              <a:cxnSpLocks/>
            </p:cNvCxnSpPr>
            <p:nvPr/>
          </p:nvCxnSpPr>
          <p:spPr>
            <a:xfrm>
              <a:off x="9264783" y="2310049"/>
              <a:ext cx="0" cy="2377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2EB9806-EA9A-4ADF-9126-BC4C311C857D}"/>
                </a:ext>
              </a:extLst>
            </p:cNvPr>
            <p:cNvCxnSpPr/>
            <p:nvPr/>
          </p:nvCxnSpPr>
          <p:spPr>
            <a:xfrm rot="5400000">
              <a:off x="7208214" y="4141958"/>
              <a:ext cx="11887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087A2C7-3FBB-4BE4-85AF-43AB29F25A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09482" y="4959545"/>
              <a:ext cx="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FA6A462A-9534-49EB-9CE6-24C7742B5167}"/>
                </a:ext>
              </a:extLst>
            </p:cNvPr>
            <p:cNvCxnSpPr/>
            <p:nvPr/>
          </p:nvCxnSpPr>
          <p:spPr>
            <a:xfrm rot="5400000">
              <a:off x="9152576" y="3436788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/>
                <p:nvPr/>
              </p:nvSpPr>
              <p:spPr>
                <a:xfrm>
                  <a:off x="9350448" y="3228250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50448" y="3228250"/>
                  <a:ext cx="435696" cy="369332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/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2997" y="4041994"/>
                  <a:ext cx="440057" cy="369332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9BA2471-CDB7-45DA-AB9F-CC410BD82A38}"/>
                </a:ext>
              </a:extLst>
            </p:cNvPr>
            <p:cNvCxnSpPr>
              <a:cxnSpLocks/>
            </p:cNvCxnSpPr>
            <p:nvPr/>
          </p:nvCxnSpPr>
          <p:spPr>
            <a:xfrm>
              <a:off x="9206719" y="4435311"/>
              <a:ext cx="2129" cy="274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/>
                <p:nvPr/>
              </p:nvSpPr>
              <p:spPr>
                <a:xfrm>
                  <a:off x="8786839" y="4359797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6839" y="4359797"/>
                  <a:ext cx="431721" cy="369332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6DB89D9E-F93E-41CD-9803-685F5CB8676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270235" y="3879720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A8DCCBB-002B-4AF5-807C-1E79724B7158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7400438" y="4007871"/>
              <a:ext cx="0" cy="118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6F4E9BB6-4762-4448-95AE-7476A73BD17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9653328" y="4161207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A2F54F58-0D3E-4DB4-87FB-13AEDE40BC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13858" y="2552813"/>
                <a:ext cx="6693941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A2F54F58-0D3E-4DB4-87FB-13AEDE40B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858" y="2552813"/>
                <a:ext cx="6693941" cy="950569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D1D1D55D-2364-409F-8166-43166406ADB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10944" y="3646325"/>
                <a:ext cx="7699768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𝐵𝐵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−0.7</m:t>
                          </m:r>
                        </m:e>
                      </m:d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1+ 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D1D1D55D-2364-409F-8166-43166406A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944" y="3646325"/>
                <a:ext cx="7699768" cy="950569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C7DE465E-4A1C-4BE9-B64E-04FB158F68C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18180" y="5108898"/>
                <a:ext cx="5224412" cy="888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1+ 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C7DE465E-4A1C-4BE9-B64E-04FB158F68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180" y="5108898"/>
                <a:ext cx="5224412" cy="88882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560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From Prior Lecture: </a:t>
            </a:r>
            <a:r>
              <a:rPr lang="en-US" dirty="0"/>
              <a:t>Common Base Amplifier Circuit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BAF4FB-CED1-49D6-AB16-B13622AB5044}"/>
              </a:ext>
            </a:extLst>
          </p:cNvPr>
          <p:cNvGrpSpPr/>
          <p:nvPr/>
        </p:nvGrpSpPr>
        <p:grpSpPr>
          <a:xfrm>
            <a:off x="740386" y="2204999"/>
            <a:ext cx="3573333" cy="3342996"/>
            <a:chOff x="740386" y="2566456"/>
            <a:chExt cx="3573332" cy="38910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/>
                <p:nvPr/>
              </p:nvSpPr>
              <p:spPr>
                <a:xfrm>
                  <a:off x="3666361" y="4721581"/>
                  <a:ext cx="6473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66361" y="4721581"/>
                  <a:ext cx="647357" cy="4298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/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/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/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/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132EC9B-B24D-4926-B07A-E4AC34C593D0}"/>
                </a:ext>
              </a:extLst>
            </p:cNvPr>
            <p:cNvGrpSpPr/>
            <p:nvPr/>
          </p:nvGrpSpPr>
          <p:grpSpPr>
            <a:xfrm rot="5400000">
              <a:off x="1370732" y="3575096"/>
              <a:ext cx="1854563" cy="1891679"/>
              <a:chOff x="8777690" y="3428998"/>
              <a:chExt cx="1593368" cy="1891680"/>
            </a:xfrm>
          </p:grpSpPr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2FB8E095-132A-40C0-AA72-44ED1CB6F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FE4B6E71-07F5-44BB-9224-2DB843BB5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5D9CEB32-B20B-4136-9E3B-B29802FB856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Arrow Connector 237">
                <a:extLst>
                  <a:ext uri="{FF2B5EF4-FFF2-40B4-BE49-F238E27FC236}">
                    <a16:creationId xmlns:a16="http://schemas.microsoft.com/office/drawing/2014/main" id="{C79235A5-A571-4096-8814-C3032A54C039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85737183-0249-40E4-942A-BE7E2D27399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6D3944B4-32DC-49ED-90C1-F72B02DC38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DA2C719-1C67-465E-AE33-3CC58B8EBAAF}"/>
                </a:ext>
              </a:extLst>
            </p:cNvPr>
            <p:cNvGrpSpPr/>
            <p:nvPr/>
          </p:nvGrpSpPr>
          <p:grpSpPr>
            <a:xfrm flipH="1">
              <a:off x="3094750" y="5437229"/>
              <a:ext cx="298207" cy="769345"/>
              <a:chOff x="4147623" y="3602364"/>
              <a:chExt cx="297702" cy="797860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14DEEDB-615E-4753-9D28-A293D1C1BD5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042A8D7E-A47B-404B-BE30-54CEAAE82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FAA7DEC-C5B1-4944-ABEB-02EBA8AB2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1627B0F9-6732-43D4-AAE2-5D7A6F7E373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CEE6F65-68EC-4427-95FF-F0ED6B2460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BF8B7C02-9B4E-4CB2-A0AB-0DB01D43B3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A7BD9B76-59B8-4553-B7EB-C54BBF5EF84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A6A73AF9-8D12-491C-96BB-177475A32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AF4529A0-5E9F-4B2B-A6E8-F038E740B3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1A02AFA-25D0-4903-811B-37D6411D10E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AC6C851A-F456-48A3-B09B-88D16F3BEFD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3215525" y="6203712"/>
              <a:ext cx="0" cy="2537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DD4E9364-B501-4D1F-8B05-72936838E385}"/>
                </a:ext>
              </a:extLst>
            </p:cNvPr>
            <p:cNvGrpSpPr/>
            <p:nvPr/>
          </p:nvGrpSpPr>
          <p:grpSpPr>
            <a:xfrm>
              <a:off x="1574400" y="5390454"/>
              <a:ext cx="373658" cy="253277"/>
              <a:chOff x="1360627" y="3631962"/>
              <a:chExt cx="373658" cy="217606"/>
            </a:xfrm>
          </p:grpSpPr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3D16A0DF-0775-4E2A-A3BA-C499F2526EF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8A649C30-BCD1-4D98-BFE0-91610038E9F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B8A7602-DC71-4D9E-B2A7-843DCDE1E8D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19493B0-BA58-4F07-9D10-9843BF43B3A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DDDC39F-265E-4EE1-883A-3AADDD7E93B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023FFEFC-9617-4704-84D5-D19C48D6D3B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209AA04-B61D-4F86-9190-07FCB308534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486029" y="1837564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DA359BB-D221-4651-86B4-599CC42FA902}"/>
                </a:ext>
              </a:extLst>
            </p:cNvPr>
            <p:cNvGrpSpPr/>
            <p:nvPr/>
          </p:nvGrpSpPr>
          <p:grpSpPr>
            <a:xfrm>
              <a:off x="1168676" y="4680403"/>
              <a:ext cx="365760" cy="149294"/>
              <a:chOff x="1360627" y="3631962"/>
              <a:chExt cx="365760" cy="128268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9AE7AB5E-A317-4BE1-B614-2CF1E052C0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6215EF5F-7D8B-4AF1-B2C6-09D3F75D3A8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4516417-3706-498C-AAA0-74C40229962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9F0D35CE-76FF-40C3-8946-81C4A2E98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/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946339C5-5E5C-446D-A53A-DBD6C90CFEEA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2491502" y="5716796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47A7900-8355-471F-A5A0-AF824619B82B}"/>
                </a:ext>
              </a:extLst>
            </p:cNvPr>
            <p:cNvGrpSpPr/>
            <p:nvPr/>
          </p:nvGrpSpPr>
          <p:grpSpPr>
            <a:xfrm rot="10800000">
              <a:off x="3094751" y="2841114"/>
              <a:ext cx="298207" cy="769345"/>
              <a:chOff x="4147623" y="3602364"/>
              <a:chExt cx="297702" cy="79786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555485E8-CAED-4637-BD88-7A717A7BC80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FC8128D7-F77F-44EB-83B3-04664A3131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0FE296F-E0C2-48CB-AFF4-977FB806D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13AEDCC7-841D-4E42-B8DC-50A7D41CD73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95F1F82-FF15-48F0-921B-72DCCACBC0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BBCC709-E214-470C-BF8C-CE7536F430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F3E128F9-4453-43C4-9456-9F47FB6D7C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6DDF1AC8-6A66-4757-9E73-E38F6E02E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7501190A-05CF-4996-886B-9B9B4C1567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3FC1919E-2AA7-457A-9A4C-69A66396290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16886DF5-7CCE-4C2F-A4F5-7A23D7C9B271}"/>
                </a:ext>
              </a:extLst>
            </p:cNvPr>
            <p:cNvGrpSpPr/>
            <p:nvPr/>
          </p:nvGrpSpPr>
          <p:grpSpPr>
            <a:xfrm>
              <a:off x="740386" y="2566456"/>
              <a:ext cx="1204549" cy="1192070"/>
              <a:chOff x="3275644" y="3712897"/>
              <a:chExt cx="1204550" cy="1024180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CD8EF555-3F49-4B0A-B90C-207242AC6B2C}"/>
                  </a:ext>
                </a:extLst>
              </p:cNvPr>
              <p:cNvGrpSpPr/>
              <p:nvPr/>
            </p:nvGrpSpPr>
            <p:grpSpPr>
              <a:xfrm>
                <a:off x="3656016" y="3712897"/>
                <a:ext cx="824178" cy="1024180"/>
                <a:chOff x="3587568" y="4166462"/>
                <a:chExt cx="824178" cy="1024180"/>
              </a:xfrm>
            </p:grpSpPr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A1DEBF35-6D22-4CE3-8FF0-E03CC3F3964D}"/>
                    </a:ext>
                  </a:extLst>
                </p:cNvPr>
                <p:cNvGrpSpPr/>
                <p:nvPr/>
              </p:nvGrpSpPr>
              <p:grpSpPr>
                <a:xfrm>
                  <a:off x="3587568" y="4548446"/>
                  <a:ext cx="824178" cy="642196"/>
                  <a:chOff x="3587568" y="4548446"/>
                  <a:chExt cx="824178" cy="642196"/>
                </a:xfrm>
              </p:grpSpPr>
              <p:grpSp>
                <p:nvGrpSpPr>
                  <p:cNvPr id="196" name="Group 195">
                    <a:extLst>
                      <a:ext uri="{FF2B5EF4-FFF2-40B4-BE49-F238E27FC236}">
                        <a16:creationId xmlns:a16="http://schemas.microsoft.com/office/drawing/2014/main" id="{6896141C-9D47-4A45-837C-E1C1E16101A8}"/>
                      </a:ext>
                    </a:extLst>
                  </p:cNvPr>
                  <p:cNvGrpSpPr/>
                  <p:nvPr/>
                </p:nvGrpSpPr>
                <p:grpSpPr>
                  <a:xfrm>
                    <a:off x="4038088" y="4733635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199" name="Group 198">
                      <a:extLst>
                        <a:ext uri="{FF2B5EF4-FFF2-40B4-BE49-F238E27FC236}">
                          <a16:creationId xmlns:a16="http://schemas.microsoft.com/office/drawing/2014/main" id="{FE00A208-F7D4-4BCD-8930-1280E221E9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E508678A-7B5B-4849-943C-F196B87C781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1457845A-140A-4856-BE03-35BDE1FAD9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839EEAFC-D88A-49A7-9895-3B565ABE4B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1" name="Straight Connector 200">
                        <a:extLst>
                          <a:ext uri="{FF2B5EF4-FFF2-40B4-BE49-F238E27FC236}">
                            <a16:creationId xmlns:a16="http://schemas.microsoft.com/office/drawing/2014/main" id="{D5BCA7A3-E006-471F-BDCC-667858B5CEA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2" name="Straight Connector 201">
                        <a:extLst>
                          <a:ext uri="{FF2B5EF4-FFF2-40B4-BE49-F238E27FC236}">
                            <a16:creationId xmlns:a16="http://schemas.microsoft.com/office/drawing/2014/main" id="{E618B96E-E146-48BA-8F00-013D2BF445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7" name="Rectangle 196">
                        <a:extLst>
                          <a:ext uri="{FF2B5EF4-FFF2-40B4-BE49-F238E27FC236}">
                            <a16:creationId xmlns:a16="http://schemas.microsoft.com/office/drawing/2014/main" id="{36117BFC-E425-4F68-AD41-5FD5B8D06F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3" name="Rectangle 182">
                        <a:extLst>
                          <a:ext uri="{FF2B5EF4-FFF2-40B4-BE49-F238E27FC236}">
                            <a16:creationId xmlns:a16="http://schemas.microsoft.com/office/drawing/2014/main" id="{E74B5087-5E80-4459-B931-8ECC3EF4234D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164991F5-9448-480A-B725-0D9FB91EBF0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5" name="Rectangle 184">
                        <a:extLst>
                          <a:ext uri="{FF2B5EF4-FFF2-40B4-BE49-F238E27FC236}">
                            <a16:creationId xmlns:a16="http://schemas.microsoft.com/office/drawing/2014/main" id="{AC2F28A7-CB3E-4864-B8ED-9D6461BB3EB6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5B61891-D1FE-4BFE-B72E-D8C88FCE7A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33042" y="4166462"/>
                  <a:ext cx="0" cy="5753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57D6BFC-BB1D-4CEF-9BF2-A6F3633A8209}"/>
                      </a:ext>
                    </a:extLst>
                  </p:cNvPr>
                  <p:cNvSpPr/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60FB8F73-7131-477C-AA93-A100A3DC6B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1992EE5-FC29-41C3-A205-EF763E03D83B}"/>
                </a:ext>
              </a:extLst>
            </p:cNvPr>
            <p:cNvCxnSpPr>
              <a:cxnSpLocks/>
            </p:cNvCxnSpPr>
            <p:nvPr/>
          </p:nvCxnSpPr>
          <p:spPr>
            <a:xfrm>
              <a:off x="3216519" y="2566456"/>
              <a:ext cx="0" cy="276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2EB9806-EA9A-4ADF-9126-BC4C311C85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310" y="3479881"/>
              <a:ext cx="0" cy="19105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087A2C7-3FBB-4BE4-85AF-43AB29F25A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1217" y="5650274"/>
              <a:ext cx="0" cy="798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FA6A462A-9534-49EB-9CE6-24C7742B5167}"/>
                </a:ext>
              </a:extLst>
            </p:cNvPr>
            <p:cNvCxnSpPr/>
            <p:nvPr/>
          </p:nvCxnSpPr>
          <p:spPr>
            <a:xfrm rot="5400000">
              <a:off x="3066646" y="3877897"/>
              <a:ext cx="5348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/>
                <p:nvPr/>
              </p:nvSpPr>
              <p:spPr>
                <a:xfrm>
                  <a:off x="3302184" y="3635174"/>
                  <a:ext cx="435696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2184" y="3635174"/>
                  <a:ext cx="435696" cy="42987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/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9BA2471-CDB7-45DA-AB9F-CC410BD82A38}"/>
                </a:ext>
              </a:extLst>
            </p:cNvPr>
            <p:cNvCxnSpPr>
              <a:cxnSpLocks/>
            </p:cNvCxnSpPr>
            <p:nvPr/>
          </p:nvCxnSpPr>
          <p:spPr>
            <a:xfrm>
              <a:off x="3158454" y="5040104"/>
              <a:ext cx="2129" cy="3192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/>
                <p:nvPr/>
              </p:nvSpPr>
              <p:spPr>
                <a:xfrm>
                  <a:off x="2738575" y="4952212"/>
                  <a:ext cx="431721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8575" y="4952212"/>
                  <a:ext cx="431721" cy="42987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6DB89D9E-F93E-41CD-9803-685F5CB8676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221970" y="4425992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A8DCCBB-002B-4AF5-807C-1E79724B7158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352174" y="4542596"/>
              <a:ext cx="0" cy="1383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6F4E9BB6-4762-4448-95AE-7476A73BD17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24281" y="4785696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4EB8CA2-FB81-4240-AD87-B789054935FB}"/>
              </a:ext>
            </a:extLst>
          </p:cNvPr>
          <p:cNvGrpSpPr/>
          <p:nvPr/>
        </p:nvGrpSpPr>
        <p:grpSpPr>
          <a:xfrm>
            <a:off x="1761671" y="2821220"/>
            <a:ext cx="1485270" cy="623775"/>
            <a:chOff x="1761671" y="2821220"/>
            <a:chExt cx="1485270" cy="6237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/>
                <p:nvPr/>
              </p:nvSpPr>
              <p:spPr>
                <a:xfrm flipH="1">
                  <a:off x="2151162" y="3220618"/>
                  <a:ext cx="131446" cy="161583"/>
                </a:xfrm>
                <a:prstGeom prst="rect">
                  <a:avLst/>
                </a:prstGeom>
              </p:spPr>
              <p:txBody>
                <a:bodyPr wrap="non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151162" y="3220618"/>
                  <a:ext cx="131446" cy="161583"/>
                </a:xfrm>
                <a:prstGeom prst="rect">
                  <a:avLst/>
                </a:prstGeom>
                <a:blipFill>
                  <a:blip r:embed="rId20"/>
                  <a:stretch>
                    <a:fillRect l="-23810" r="-19048" b="-37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02A66DF-67E7-4F40-A552-DEFDF527CC3C}"/>
                </a:ext>
              </a:extLst>
            </p:cNvPr>
            <p:cNvSpPr/>
            <p:nvPr/>
          </p:nvSpPr>
          <p:spPr>
            <a:xfrm flipH="1">
              <a:off x="2019286" y="3170675"/>
              <a:ext cx="274320" cy="27432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/>
                <p:nvPr/>
              </p:nvSpPr>
              <p:spPr>
                <a:xfrm flipH="1">
                  <a:off x="2002652" y="3227042"/>
                  <a:ext cx="183337" cy="161583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002652" y="3227042"/>
                  <a:ext cx="183337" cy="161583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E3E868E-FE9A-49BB-9926-39BBC9411223}"/>
                </a:ext>
              </a:extLst>
            </p:cNvPr>
            <p:cNvGrpSpPr/>
            <p:nvPr/>
          </p:nvGrpSpPr>
          <p:grpSpPr>
            <a:xfrm rot="5400000" flipH="1">
              <a:off x="2547121" y="3132253"/>
              <a:ext cx="240787" cy="384048"/>
              <a:chOff x="4147623" y="3602364"/>
              <a:chExt cx="297702" cy="797860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F9F6C0F6-F180-4E32-A5D2-1664266ECAD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FB263A2-2EC6-4B74-865E-A9BA4B661A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606FA3C6-5EBE-45F6-8001-CB0260B29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03BB7235-B679-4EAC-A67D-67F47C76E84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3636117-8390-4F76-A633-26AD359029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AC34D88C-1BD9-40CC-A417-AB82AA9599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A34137AD-AB9D-41DD-AE32-1B1A842084B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10BEEE35-B7FD-4A5D-994A-32B3FF460F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575304BB-EF74-41FA-9CD8-6213D1D459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D8FE53F9-028C-4CE3-B876-A129C87957B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70A01DC-014D-43AF-9CAE-4A78BA4A946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82933" y="3263054"/>
              <a:ext cx="0" cy="128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F24DD55-79B1-4A81-A426-9CEF2019285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389596" y="3216395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03760D4-B6A8-499B-89A8-BCC8EC47F5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18924" y="3231492"/>
              <a:ext cx="0" cy="18288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F64A20BC-56E7-4652-AC51-370158C0CF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21636" y="3231492"/>
              <a:ext cx="0" cy="18288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8F954DF-D88E-4D26-ADB7-B158F595711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98831" y="3170675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780FB2B-D26F-48B7-9FD0-A0FE8C1C2E5A}"/>
                </a:ext>
              </a:extLst>
            </p:cNvPr>
            <p:cNvGrpSpPr/>
            <p:nvPr/>
          </p:nvGrpSpPr>
          <p:grpSpPr>
            <a:xfrm>
              <a:off x="1911820" y="2821220"/>
              <a:ext cx="921022" cy="369332"/>
              <a:chOff x="6784145" y="4982255"/>
              <a:chExt cx="921022" cy="3693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/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b="-11428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6950B581-7F06-43EC-B05F-905F7FF12758}"/>
                      </a:ext>
                    </a:extLst>
                  </p:cNvPr>
                  <p:cNvSpPr/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DEC557D7-A543-417C-B7ED-7C75A86F9B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0C637F25-7D42-46F8-8517-6E4E53170F7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941834" y="3244051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A705F87B-0509-42A3-B306-0D52FCFD3A89}"/>
              </a:ext>
            </a:extLst>
          </p:cNvPr>
          <p:cNvSpPr txBox="1">
            <a:spLocks/>
          </p:cNvSpPr>
          <p:nvPr/>
        </p:nvSpPr>
        <p:spPr>
          <a:xfrm>
            <a:off x="4414573" y="1465856"/>
            <a:ext cx="5884196" cy="503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This is a more normal input arrangement</a:t>
            </a:r>
          </a:p>
        </p:txBody>
      </p:sp>
    </p:spTree>
    <p:extLst>
      <p:ext uri="{BB962C8B-B14F-4D97-AF65-F5344CB8AC3E}">
        <p14:creationId xmlns:p14="http://schemas.microsoft.com/office/powerpoint/2010/main" val="81728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334"/>
          </a:xfrm>
        </p:spPr>
        <p:txBody>
          <a:bodyPr/>
          <a:lstStyle/>
          <a:p>
            <a:r>
              <a:rPr lang="en-US" dirty="0"/>
              <a:t>Common Base Amplifier Circuit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BAF4FB-CED1-49D6-AB16-B13622AB5044}"/>
              </a:ext>
            </a:extLst>
          </p:cNvPr>
          <p:cNvGrpSpPr/>
          <p:nvPr/>
        </p:nvGrpSpPr>
        <p:grpSpPr>
          <a:xfrm>
            <a:off x="740386" y="2204999"/>
            <a:ext cx="4639271" cy="3980648"/>
            <a:chOff x="740386" y="2566456"/>
            <a:chExt cx="3825344" cy="38910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/>
                <p:nvPr/>
              </p:nvSpPr>
              <p:spPr>
                <a:xfrm>
                  <a:off x="3918373" y="5083053"/>
                  <a:ext cx="6473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8373" y="5083053"/>
                  <a:ext cx="647357" cy="4298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/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/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/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/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132EC9B-B24D-4926-B07A-E4AC34C593D0}"/>
                </a:ext>
              </a:extLst>
            </p:cNvPr>
            <p:cNvGrpSpPr/>
            <p:nvPr/>
          </p:nvGrpSpPr>
          <p:grpSpPr>
            <a:xfrm rot="5400000">
              <a:off x="1370732" y="3575096"/>
              <a:ext cx="1854563" cy="1891679"/>
              <a:chOff x="8777690" y="3428998"/>
              <a:chExt cx="1593368" cy="1891680"/>
            </a:xfrm>
          </p:grpSpPr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2FB8E095-132A-40C0-AA72-44ED1CB6F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FE4B6E71-07F5-44BB-9224-2DB843BB5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6D3944B4-32DC-49ED-90C1-F72B02DC38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DA2C719-1C67-465E-AE33-3CC58B8EBAAF}"/>
                </a:ext>
              </a:extLst>
            </p:cNvPr>
            <p:cNvGrpSpPr/>
            <p:nvPr/>
          </p:nvGrpSpPr>
          <p:grpSpPr>
            <a:xfrm flipH="1">
              <a:off x="3094750" y="5437229"/>
              <a:ext cx="298207" cy="769345"/>
              <a:chOff x="4147623" y="3602364"/>
              <a:chExt cx="297702" cy="797860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14DEEDB-615E-4753-9D28-A293D1C1BD5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042A8D7E-A47B-404B-BE30-54CEAAE82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FAA7DEC-C5B1-4944-ABEB-02EBA8AB2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1627B0F9-6732-43D4-AAE2-5D7A6F7E373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CEE6F65-68EC-4427-95FF-F0ED6B2460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BF8B7C02-9B4E-4CB2-A0AB-0DB01D43B3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A7BD9B76-59B8-4553-B7EB-C54BBF5EF84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A6A73AF9-8D12-491C-96BB-177475A32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AF4529A0-5E9F-4B2B-A6E8-F038E740B3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1A02AFA-25D0-4903-811B-37D6411D10E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AC6C851A-F456-48A3-B09B-88D16F3BEFD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3215525" y="6203712"/>
              <a:ext cx="0" cy="2537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DD4E9364-B501-4D1F-8B05-72936838E385}"/>
                </a:ext>
              </a:extLst>
            </p:cNvPr>
            <p:cNvGrpSpPr/>
            <p:nvPr/>
          </p:nvGrpSpPr>
          <p:grpSpPr>
            <a:xfrm>
              <a:off x="1574400" y="5390454"/>
              <a:ext cx="373658" cy="253277"/>
              <a:chOff x="1360627" y="3631962"/>
              <a:chExt cx="373658" cy="217606"/>
            </a:xfrm>
          </p:grpSpPr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3D16A0DF-0775-4E2A-A3BA-C499F2526EF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8A649C30-BCD1-4D98-BFE0-91610038E9F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B8A7602-DC71-4D9E-B2A7-843DCDE1E8D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19493B0-BA58-4F07-9D10-9843BF43B3A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DDDC39F-265E-4EE1-883A-3AADDD7E93B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023FFEFC-9617-4704-84D5-D19C48D6D3B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209AA04-B61D-4F86-9190-07FCB308534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486029" y="1837564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DA359BB-D221-4651-86B4-599CC42FA902}"/>
                </a:ext>
              </a:extLst>
            </p:cNvPr>
            <p:cNvGrpSpPr/>
            <p:nvPr/>
          </p:nvGrpSpPr>
          <p:grpSpPr>
            <a:xfrm>
              <a:off x="1168676" y="4680403"/>
              <a:ext cx="365760" cy="149294"/>
              <a:chOff x="1360627" y="3631962"/>
              <a:chExt cx="365760" cy="128268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9AE7AB5E-A317-4BE1-B614-2CF1E052C0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6215EF5F-7D8B-4AF1-B2C6-09D3F75D3A8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4516417-3706-498C-AAA0-74C40229962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9F0D35CE-76FF-40C3-8946-81C4A2E98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/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946339C5-5E5C-446D-A53A-DBD6C90CFEEA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2491502" y="5716796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47A7900-8355-471F-A5A0-AF824619B82B}"/>
                </a:ext>
              </a:extLst>
            </p:cNvPr>
            <p:cNvGrpSpPr/>
            <p:nvPr/>
          </p:nvGrpSpPr>
          <p:grpSpPr>
            <a:xfrm rot="10800000">
              <a:off x="3094751" y="2841114"/>
              <a:ext cx="298207" cy="769345"/>
              <a:chOff x="4147623" y="3602364"/>
              <a:chExt cx="297702" cy="79786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555485E8-CAED-4637-BD88-7A717A7BC80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FC8128D7-F77F-44EB-83B3-04664A3131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0FE296F-E0C2-48CB-AFF4-977FB806D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13AEDCC7-841D-4E42-B8DC-50A7D41CD73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95F1F82-FF15-48F0-921B-72DCCACBC0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BBCC709-E214-470C-BF8C-CE7536F430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F3E128F9-4453-43C4-9456-9F47FB6D7C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6DDF1AC8-6A66-4757-9E73-E38F6E02E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7501190A-05CF-4996-886B-9B9B4C1567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3FC1919E-2AA7-457A-9A4C-69A66396290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16886DF5-7CCE-4C2F-A4F5-7A23D7C9B271}"/>
                </a:ext>
              </a:extLst>
            </p:cNvPr>
            <p:cNvGrpSpPr/>
            <p:nvPr/>
          </p:nvGrpSpPr>
          <p:grpSpPr>
            <a:xfrm>
              <a:off x="740386" y="2566456"/>
              <a:ext cx="1204549" cy="1192070"/>
              <a:chOff x="3275644" y="3712897"/>
              <a:chExt cx="1204550" cy="1024180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CD8EF555-3F49-4B0A-B90C-207242AC6B2C}"/>
                  </a:ext>
                </a:extLst>
              </p:cNvPr>
              <p:cNvGrpSpPr/>
              <p:nvPr/>
            </p:nvGrpSpPr>
            <p:grpSpPr>
              <a:xfrm>
                <a:off x="3656016" y="3712897"/>
                <a:ext cx="824178" cy="1024180"/>
                <a:chOff x="3587568" y="4166462"/>
                <a:chExt cx="824178" cy="1024180"/>
              </a:xfrm>
            </p:grpSpPr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A1DEBF35-6D22-4CE3-8FF0-E03CC3F3964D}"/>
                    </a:ext>
                  </a:extLst>
                </p:cNvPr>
                <p:cNvGrpSpPr/>
                <p:nvPr/>
              </p:nvGrpSpPr>
              <p:grpSpPr>
                <a:xfrm>
                  <a:off x="3587568" y="4548446"/>
                  <a:ext cx="824178" cy="642196"/>
                  <a:chOff x="3587568" y="4548446"/>
                  <a:chExt cx="824178" cy="642196"/>
                </a:xfrm>
              </p:grpSpPr>
              <p:grpSp>
                <p:nvGrpSpPr>
                  <p:cNvPr id="196" name="Group 195">
                    <a:extLst>
                      <a:ext uri="{FF2B5EF4-FFF2-40B4-BE49-F238E27FC236}">
                        <a16:creationId xmlns:a16="http://schemas.microsoft.com/office/drawing/2014/main" id="{6896141C-9D47-4A45-837C-E1C1E16101A8}"/>
                      </a:ext>
                    </a:extLst>
                  </p:cNvPr>
                  <p:cNvGrpSpPr/>
                  <p:nvPr/>
                </p:nvGrpSpPr>
                <p:grpSpPr>
                  <a:xfrm>
                    <a:off x="4038088" y="4733635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199" name="Group 198">
                      <a:extLst>
                        <a:ext uri="{FF2B5EF4-FFF2-40B4-BE49-F238E27FC236}">
                          <a16:creationId xmlns:a16="http://schemas.microsoft.com/office/drawing/2014/main" id="{FE00A208-F7D4-4BCD-8930-1280E221E9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E508678A-7B5B-4849-943C-F196B87C781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1457845A-140A-4856-BE03-35BDE1FAD9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839EEAFC-D88A-49A7-9895-3B565ABE4B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1" name="Straight Connector 200">
                        <a:extLst>
                          <a:ext uri="{FF2B5EF4-FFF2-40B4-BE49-F238E27FC236}">
                            <a16:creationId xmlns:a16="http://schemas.microsoft.com/office/drawing/2014/main" id="{D5BCA7A3-E006-471F-BDCC-667858B5CEA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2" name="Straight Connector 201">
                        <a:extLst>
                          <a:ext uri="{FF2B5EF4-FFF2-40B4-BE49-F238E27FC236}">
                            <a16:creationId xmlns:a16="http://schemas.microsoft.com/office/drawing/2014/main" id="{E618B96E-E146-48BA-8F00-013D2BF445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7" name="Rectangle 196">
                        <a:extLst>
                          <a:ext uri="{FF2B5EF4-FFF2-40B4-BE49-F238E27FC236}">
                            <a16:creationId xmlns:a16="http://schemas.microsoft.com/office/drawing/2014/main" id="{36117BFC-E425-4F68-AD41-5FD5B8D06F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3" name="Rectangle 182">
                        <a:extLst>
                          <a:ext uri="{FF2B5EF4-FFF2-40B4-BE49-F238E27FC236}">
                            <a16:creationId xmlns:a16="http://schemas.microsoft.com/office/drawing/2014/main" id="{E74B5087-5E80-4459-B931-8ECC3EF4234D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164991F5-9448-480A-B725-0D9FB91EBF0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5" name="Rectangle 184">
                        <a:extLst>
                          <a:ext uri="{FF2B5EF4-FFF2-40B4-BE49-F238E27FC236}">
                            <a16:creationId xmlns:a16="http://schemas.microsoft.com/office/drawing/2014/main" id="{AC2F28A7-CB3E-4864-B8ED-9D6461BB3EB6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5B61891-D1FE-4BFE-B72E-D8C88FCE7A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33042" y="4166462"/>
                  <a:ext cx="0" cy="5753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57D6BFC-BB1D-4CEF-9BF2-A6F3633A8209}"/>
                      </a:ext>
                    </a:extLst>
                  </p:cNvPr>
                  <p:cNvSpPr/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60FB8F73-7131-477C-AA93-A100A3DC6B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1992EE5-FC29-41C3-A205-EF763E03D83B}"/>
                </a:ext>
              </a:extLst>
            </p:cNvPr>
            <p:cNvCxnSpPr>
              <a:cxnSpLocks/>
            </p:cNvCxnSpPr>
            <p:nvPr/>
          </p:nvCxnSpPr>
          <p:spPr>
            <a:xfrm>
              <a:off x="3216519" y="2566456"/>
              <a:ext cx="0" cy="276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2EB9806-EA9A-4ADF-9126-BC4C311C85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310" y="3479881"/>
              <a:ext cx="0" cy="19105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087A2C7-3FBB-4BE4-85AF-43AB29F25A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1217" y="5650274"/>
              <a:ext cx="0" cy="798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FA6A462A-9534-49EB-9CE6-24C7742B516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084" y="3610459"/>
              <a:ext cx="0" cy="446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/>
                <p:nvPr/>
              </p:nvSpPr>
              <p:spPr>
                <a:xfrm>
                  <a:off x="3302184" y="3635174"/>
                  <a:ext cx="435696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2184" y="3635174"/>
                  <a:ext cx="435696" cy="42987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/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9BA2471-CDB7-45DA-AB9F-CC410BD82A38}"/>
                </a:ext>
              </a:extLst>
            </p:cNvPr>
            <p:cNvCxnSpPr>
              <a:cxnSpLocks/>
            </p:cNvCxnSpPr>
            <p:nvPr/>
          </p:nvCxnSpPr>
          <p:spPr>
            <a:xfrm>
              <a:off x="3158454" y="5040104"/>
              <a:ext cx="2129" cy="3192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/>
                <p:nvPr/>
              </p:nvSpPr>
              <p:spPr>
                <a:xfrm>
                  <a:off x="2738575" y="4952212"/>
                  <a:ext cx="431721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8575" y="4952212"/>
                  <a:ext cx="431721" cy="42987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6DB89D9E-F93E-41CD-9803-685F5CB8676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221970" y="4425992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A8DCCBB-002B-4AF5-807C-1E79724B7158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352174" y="4542596"/>
              <a:ext cx="0" cy="1383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6F4E9BB6-4762-4448-95AE-7476A73BD17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17157" y="4785696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4EB8CA2-FB81-4240-AD87-B789054935FB}"/>
              </a:ext>
            </a:extLst>
          </p:cNvPr>
          <p:cNvGrpSpPr/>
          <p:nvPr/>
        </p:nvGrpSpPr>
        <p:grpSpPr>
          <a:xfrm>
            <a:off x="1972458" y="2826086"/>
            <a:ext cx="1804061" cy="761013"/>
            <a:chOff x="1761671" y="2821220"/>
            <a:chExt cx="1485270" cy="6237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/>
                <p:nvPr/>
              </p:nvSpPr>
              <p:spPr>
                <a:xfrm flipH="1">
                  <a:off x="2146981" y="3233487"/>
                  <a:ext cx="131446" cy="161583"/>
                </a:xfrm>
                <a:prstGeom prst="rect">
                  <a:avLst/>
                </a:prstGeom>
              </p:spPr>
              <p:txBody>
                <a:bodyPr wrap="non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146981" y="3233487"/>
                  <a:ext cx="131446" cy="161583"/>
                </a:xfrm>
                <a:prstGeom prst="rect">
                  <a:avLst/>
                </a:prstGeom>
                <a:blipFill>
                  <a:blip r:embed="rId17"/>
                  <a:stretch>
                    <a:fillRect l="-7407" r="-37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02A66DF-67E7-4F40-A552-DEFDF527CC3C}"/>
                </a:ext>
              </a:extLst>
            </p:cNvPr>
            <p:cNvSpPr/>
            <p:nvPr/>
          </p:nvSpPr>
          <p:spPr>
            <a:xfrm flipH="1">
              <a:off x="2019286" y="3170675"/>
              <a:ext cx="274320" cy="27432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/>
                <p:nvPr/>
              </p:nvSpPr>
              <p:spPr>
                <a:xfrm flipH="1">
                  <a:off x="2006524" y="3235304"/>
                  <a:ext cx="183337" cy="161583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006524" y="3235304"/>
                  <a:ext cx="183337" cy="161583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E3E868E-FE9A-49BB-9926-39BBC9411223}"/>
                </a:ext>
              </a:extLst>
            </p:cNvPr>
            <p:cNvGrpSpPr/>
            <p:nvPr/>
          </p:nvGrpSpPr>
          <p:grpSpPr>
            <a:xfrm rot="5400000" flipH="1">
              <a:off x="2547121" y="3132253"/>
              <a:ext cx="240787" cy="384048"/>
              <a:chOff x="4147623" y="3602364"/>
              <a:chExt cx="297702" cy="797860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F9F6C0F6-F180-4E32-A5D2-1664266ECAD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FB263A2-2EC6-4B74-865E-A9BA4B661A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606FA3C6-5EBE-45F6-8001-CB0260B29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03BB7235-B679-4EAC-A67D-67F47C76E84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3636117-8390-4F76-A633-26AD359029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AC34D88C-1BD9-40CC-A417-AB82AA9599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A34137AD-AB9D-41DD-AE32-1B1A842084B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10BEEE35-B7FD-4A5D-994A-32B3FF460F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575304BB-EF74-41FA-9CD8-6213D1D459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D8FE53F9-028C-4CE3-B876-A129C87957B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70A01DC-014D-43AF-9CAE-4A78BA4A946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82933" y="3263054"/>
              <a:ext cx="0" cy="128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F24DD55-79B1-4A81-A426-9CEF2019285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389596" y="3216395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03760D4-B6A8-499B-89A8-BCC8EC47F5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18924" y="3231492"/>
              <a:ext cx="0" cy="18288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F64A20BC-56E7-4652-AC51-370158C0CF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21636" y="3231492"/>
              <a:ext cx="0" cy="18288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8F954DF-D88E-4D26-ADB7-B158F595711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98831" y="3170675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780FB2B-D26F-48B7-9FD0-A0FE8C1C2E5A}"/>
                </a:ext>
              </a:extLst>
            </p:cNvPr>
            <p:cNvGrpSpPr/>
            <p:nvPr/>
          </p:nvGrpSpPr>
          <p:grpSpPr>
            <a:xfrm>
              <a:off x="1911820" y="2821220"/>
              <a:ext cx="921022" cy="369332"/>
              <a:chOff x="6784145" y="4982255"/>
              <a:chExt cx="921022" cy="3693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/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b="-11428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6950B581-7F06-43EC-B05F-905F7FF12758}"/>
                      </a:ext>
                    </a:extLst>
                  </p:cNvPr>
                  <p:cNvSpPr/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DEC557D7-A543-417C-B7ED-7C75A86F9B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0C637F25-7D42-46F8-8517-6E4E53170F7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941834" y="3244051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A705F87B-0509-42A3-B306-0D52FCFD3A89}"/>
              </a:ext>
            </a:extLst>
          </p:cNvPr>
          <p:cNvSpPr txBox="1">
            <a:spLocks/>
          </p:cNvSpPr>
          <p:nvPr/>
        </p:nvSpPr>
        <p:spPr>
          <a:xfrm>
            <a:off x="4414573" y="1465856"/>
            <a:ext cx="6407398" cy="5034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Substitute the small signal model for the transistor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3CC1141-46BF-4244-A57B-B1892B2849D9}"/>
              </a:ext>
            </a:extLst>
          </p:cNvPr>
          <p:cNvGrpSpPr/>
          <p:nvPr/>
        </p:nvGrpSpPr>
        <p:grpSpPr>
          <a:xfrm rot="8559967">
            <a:off x="3182794" y="3854389"/>
            <a:ext cx="660991" cy="298206"/>
            <a:chOff x="9391502" y="3838294"/>
            <a:chExt cx="660991" cy="298206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6599BD97-2366-4B18-9B6D-24B4E1564220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4D1AB7E-F334-4DB5-B5B6-A0DA283F9F3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0D4FABA-D5D3-4BC2-AF47-B111C4F8A2A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0B7800E2-288A-4F32-84A3-FB93B685E596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5166C40D-B1BE-4045-BE84-08DF19B659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680E175C-1AF7-4EA1-A31D-4B5130394E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236801BE-83B1-4655-BBDF-1E70E2695592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027CFFC1-2069-4864-BE46-67C5D925A9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FB14FA68-D116-4F20-B40A-CD1F63EBA9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F368C521-F22B-4B78-8921-13EDB350D14B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0A06064-2D46-4060-B49D-689ED45FFFB1}"/>
                  </a:ext>
                </a:extLst>
              </p:cNvPr>
              <p:cNvSpPr/>
              <p:nvPr/>
            </p:nvSpPr>
            <p:spPr>
              <a:xfrm>
                <a:off x="2921327" y="3674650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0A06064-2D46-4060-B49D-689ED45FF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327" y="3674650"/>
                <a:ext cx="428514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FCCC737-FBA7-45B1-AB7E-0C28B5D3ADE3}"/>
              </a:ext>
            </a:extLst>
          </p:cNvPr>
          <p:cNvGrpSpPr/>
          <p:nvPr/>
        </p:nvGrpSpPr>
        <p:grpSpPr>
          <a:xfrm>
            <a:off x="3954933" y="3530932"/>
            <a:ext cx="1069651" cy="1595097"/>
            <a:chOff x="8861819" y="3440630"/>
            <a:chExt cx="1198328" cy="1827134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846ABC1F-C29A-480C-B2F9-DC1BAB415CE3}"/>
                </a:ext>
              </a:extLst>
            </p:cNvPr>
            <p:cNvGrpSpPr/>
            <p:nvPr/>
          </p:nvGrpSpPr>
          <p:grpSpPr>
            <a:xfrm>
              <a:off x="9012362" y="3749150"/>
              <a:ext cx="589935" cy="1200566"/>
              <a:chOff x="4998523" y="3758250"/>
              <a:chExt cx="589935" cy="1200566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1EA440EF-878D-44C4-9A3D-FFDCD7FDB89E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763934C7-8E8B-4437-8C35-814B510FFF1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171" name="Diamond 170">
                    <a:extLst>
                      <a:ext uri="{FF2B5EF4-FFF2-40B4-BE49-F238E27FC236}">
                        <a16:creationId xmlns:a16="http://schemas.microsoft.com/office/drawing/2014/main" id="{ED6B139A-8923-458A-AF4D-A50D2544450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C8CD517D-A53D-435B-83CE-F66E6671CE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0" name="Straight Arrow Connector 169">
                  <a:extLst>
                    <a:ext uri="{FF2B5EF4-FFF2-40B4-BE49-F238E27FC236}">
                      <a16:creationId xmlns:a16="http://schemas.microsoft.com/office/drawing/2014/main" id="{222B19AD-1625-4DDB-885D-76F9ED6312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6ECBDA96-848F-451E-88A2-EC9346F224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758250"/>
                <a:ext cx="8649" cy="15179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2" name="Content Placeholder 2">
              <a:extLst>
                <a:ext uri="{FF2B5EF4-FFF2-40B4-BE49-F238E27FC236}">
                  <a16:creationId xmlns:a16="http://schemas.microsoft.com/office/drawing/2014/main" id="{C9465B71-B553-48B2-B8EC-6F7CC835E9FD}"/>
                </a:ext>
              </a:extLst>
            </p:cNvPr>
            <p:cNvSpPr txBox="1">
              <a:spLocks/>
            </p:cNvSpPr>
            <p:nvPr/>
          </p:nvSpPr>
          <p:spPr>
            <a:xfrm>
              <a:off x="9497948" y="3832302"/>
              <a:ext cx="562199" cy="40527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1800" dirty="0">
                  <a:solidFill>
                    <a:srgbClr val="FF0000"/>
                  </a:solidFill>
                </a:rPr>
                <a:t>β</a:t>
              </a:r>
              <a:r>
                <a:rPr lang="en-US" sz="1800" dirty="0">
                  <a:solidFill>
                    <a:srgbClr val="FF0000"/>
                  </a:solidFill>
                </a:rPr>
                <a:t> I</a:t>
              </a:r>
              <a:r>
                <a:rPr lang="en-US" sz="18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63" name="Content Placeholder 2">
              <a:extLst>
                <a:ext uri="{FF2B5EF4-FFF2-40B4-BE49-F238E27FC236}">
                  <a16:creationId xmlns:a16="http://schemas.microsoft.com/office/drawing/2014/main" id="{68F5E0B6-DC41-4679-BA84-33F1A9477EB7}"/>
                </a:ext>
              </a:extLst>
            </p:cNvPr>
            <p:cNvSpPr txBox="1">
              <a:spLocks/>
            </p:cNvSpPr>
            <p:nvPr/>
          </p:nvSpPr>
          <p:spPr>
            <a:xfrm>
              <a:off x="9108357" y="3440630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64" name="Content Placeholder 2">
              <a:extLst>
                <a:ext uri="{FF2B5EF4-FFF2-40B4-BE49-F238E27FC236}">
                  <a16:creationId xmlns:a16="http://schemas.microsoft.com/office/drawing/2014/main" id="{129D2089-1D20-4C39-A28D-B6F4DA7AD40D}"/>
                </a:ext>
              </a:extLst>
            </p:cNvPr>
            <p:cNvSpPr txBox="1">
              <a:spLocks/>
            </p:cNvSpPr>
            <p:nvPr/>
          </p:nvSpPr>
          <p:spPr>
            <a:xfrm>
              <a:off x="8861819" y="4979899"/>
              <a:ext cx="879528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E0DE6C71-54F8-4895-BE4A-CEDDC6DBCD6C}"/>
              </a:ext>
            </a:extLst>
          </p:cNvPr>
          <p:cNvCxnSpPr>
            <a:cxnSpLocks/>
          </p:cNvCxnSpPr>
          <p:nvPr/>
        </p:nvCxnSpPr>
        <p:spPr>
          <a:xfrm flipH="1">
            <a:off x="3489484" y="4073294"/>
            <a:ext cx="276632" cy="213768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F23E9043-6CC1-4AF1-BFE5-E68345036780}"/>
              </a:ext>
            </a:extLst>
          </p:cNvPr>
          <p:cNvCxnSpPr>
            <a:cxnSpLocks/>
          </p:cNvCxnSpPr>
          <p:nvPr/>
        </p:nvCxnSpPr>
        <p:spPr>
          <a:xfrm rot="5400000" flipV="1">
            <a:off x="4541277" y="3024898"/>
            <a:ext cx="0" cy="15544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DDC154DB-8083-4D0C-8EC3-A92C3C9F94E1}"/>
              </a:ext>
            </a:extLst>
          </p:cNvPr>
          <p:cNvSpPr txBox="1">
            <a:spLocks/>
          </p:cNvSpPr>
          <p:nvPr/>
        </p:nvSpPr>
        <p:spPr>
          <a:xfrm>
            <a:off x="3584347" y="4093747"/>
            <a:ext cx="390564" cy="394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6" name="Content Placeholder 2">
            <a:extLst>
              <a:ext uri="{FF2B5EF4-FFF2-40B4-BE49-F238E27FC236}">
                <a16:creationId xmlns:a16="http://schemas.microsoft.com/office/drawing/2014/main" id="{67D8640B-8C6E-4F42-8F9E-3B820B114545}"/>
              </a:ext>
            </a:extLst>
          </p:cNvPr>
          <p:cNvSpPr txBox="1">
            <a:spLocks/>
          </p:cNvSpPr>
          <p:nvPr/>
        </p:nvSpPr>
        <p:spPr>
          <a:xfrm>
            <a:off x="4615899" y="2070324"/>
            <a:ext cx="6507715" cy="859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resistance,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, is usually omitted from the analysis of the common base amplifier.</a:t>
            </a:r>
          </a:p>
        </p:txBody>
      </p:sp>
      <p:sp>
        <p:nvSpPr>
          <p:cNvPr id="177" name="Content Placeholder 2">
            <a:extLst>
              <a:ext uri="{FF2B5EF4-FFF2-40B4-BE49-F238E27FC236}">
                <a16:creationId xmlns:a16="http://schemas.microsoft.com/office/drawing/2014/main" id="{BC33EA85-0405-43BB-B728-D16EB0E3723D}"/>
              </a:ext>
            </a:extLst>
          </p:cNvPr>
          <p:cNvSpPr txBox="1">
            <a:spLocks/>
          </p:cNvSpPr>
          <p:nvPr/>
        </p:nvSpPr>
        <p:spPr>
          <a:xfrm>
            <a:off x="5572589" y="3296568"/>
            <a:ext cx="6507715" cy="859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Short out the independent voltage sources for the small signal analysis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F47F5BB1-3506-4E2F-BA1E-08153FD279F6}"/>
              </a:ext>
            </a:extLst>
          </p:cNvPr>
          <p:cNvSpPr/>
          <p:nvPr/>
        </p:nvSpPr>
        <p:spPr>
          <a:xfrm>
            <a:off x="1700187" y="2797676"/>
            <a:ext cx="569678" cy="3836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5C3ED4AF-3178-4302-B8AF-A5089B616800}"/>
              </a:ext>
            </a:extLst>
          </p:cNvPr>
          <p:cNvCxnSpPr>
            <a:cxnSpLocks/>
          </p:cNvCxnSpPr>
          <p:nvPr/>
        </p:nvCxnSpPr>
        <p:spPr>
          <a:xfrm>
            <a:off x="1978013" y="2786552"/>
            <a:ext cx="0" cy="4572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B16F3727-7600-4ACF-883F-19640E133EA8}"/>
              </a:ext>
            </a:extLst>
          </p:cNvPr>
          <p:cNvSpPr/>
          <p:nvPr/>
        </p:nvSpPr>
        <p:spPr>
          <a:xfrm>
            <a:off x="1699763" y="4997623"/>
            <a:ext cx="569678" cy="3836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1CC45A1-D00E-4A6D-92AB-8EA0DC64F2F7}"/>
              </a:ext>
            </a:extLst>
          </p:cNvPr>
          <p:cNvCxnSpPr>
            <a:cxnSpLocks/>
          </p:cNvCxnSpPr>
          <p:nvPr/>
        </p:nvCxnSpPr>
        <p:spPr>
          <a:xfrm>
            <a:off x="1977589" y="4986499"/>
            <a:ext cx="0" cy="4572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256532F4-C08E-4432-8A7E-8C10CA24D3AC}"/>
              </a:ext>
            </a:extLst>
          </p:cNvPr>
          <p:cNvSpPr txBox="1">
            <a:spLocks/>
          </p:cNvSpPr>
          <p:nvPr/>
        </p:nvSpPr>
        <p:spPr>
          <a:xfrm>
            <a:off x="5596443" y="4297441"/>
            <a:ext cx="6507715" cy="859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Assume that the capacitor is an effective short at the frequencies of interest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44207C38-C169-4493-92E8-CEF176D601BC}"/>
              </a:ext>
            </a:extLst>
          </p:cNvPr>
          <p:cNvSpPr/>
          <p:nvPr/>
        </p:nvSpPr>
        <p:spPr>
          <a:xfrm>
            <a:off x="3401831" y="3325596"/>
            <a:ext cx="239558" cy="304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CB674849-CBED-421E-B386-074BC6F8C8D5}"/>
              </a:ext>
            </a:extLst>
          </p:cNvPr>
          <p:cNvCxnSpPr>
            <a:cxnSpLocks/>
          </p:cNvCxnSpPr>
          <p:nvPr/>
        </p:nvCxnSpPr>
        <p:spPr>
          <a:xfrm rot="5400000">
            <a:off x="3523783" y="3305186"/>
            <a:ext cx="0" cy="2743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252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/>
      <p:bldP spid="177" grpId="0"/>
      <p:bldP spid="179" grpId="0" animBg="1"/>
      <p:bldP spid="182" grpId="0" animBg="1"/>
      <p:bldP spid="184" grpId="0"/>
      <p:bldP spid="1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334"/>
          </a:xfrm>
        </p:spPr>
        <p:txBody>
          <a:bodyPr/>
          <a:lstStyle/>
          <a:p>
            <a:r>
              <a:rPr lang="en-US" dirty="0"/>
              <a:t>Common Base Amplifier Small Signal Circuit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BAF4FB-CED1-49D6-AB16-B13622AB5044}"/>
              </a:ext>
            </a:extLst>
          </p:cNvPr>
          <p:cNvGrpSpPr/>
          <p:nvPr/>
        </p:nvGrpSpPr>
        <p:grpSpPr>
          <a:xfrm>
            <a:off x="740386" y="2204999"/>
            <a:ext cx="4639271" cy="3980648"/>
            <a:chOff x="740386" y="2566456"/>
            <a:chExt cx="3825344" cy="38910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/>
                <p:nvPr/>
              </p:nvSpPr>
              <p:spPr>
                <a:xfrm>
                  <a:off x="3918373" y="5083053"/>
                  <a:ext cx="6473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D71AB388-5FB1-4910-AE90-8FBE8F401B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8373" y="5083053"/>
                  <a:ext cx="647357" cy="4298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/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6C9BDF55-2E47-46CA-88C5-CF1258C3C8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3640" y="2913956"/>
                  <a:ext cx="504562" cy="4298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/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ECA42232-A5B4-43EF-BBDD-311E140685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0525" y="5088982"/>
                  <a:ext cx="410690" cy="4298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/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1C034326-0A31-49EF-96B0-8DDC567E26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456" y="5702615"/>
                  <a:ext cx="500585" cy="429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/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8ED51FD-479C-4BE6-9F51-ACAB559397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806" y="5277623"/>
                  <a:ext cx="573298" cy="429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132EC9B-B24D-4926-B07A-E4AC34C593D0}"/>
                </a:ext>
              </a:extLst>
            </p:cNvPr>
            <p:cNvGrpSpPr/>
            <p:nvPr/>
          </p:nvGrpSpPr>
          <p:grpSpPr>
            <a:xfrm rot="5400000">
              <a:off x="1370732" y="3575096"/>
              <a:ext cx="1854563" cy="1891679"/>
              <a:chOff x="8777690" y="3428998"/>
              <a:chExt cx="1593368" cy="1891680"/>
            </a:xfrm>
          </p:grpSpPr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2FB8E095-132A-40C0-AA72-44ED1CB6F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77690" y="3428998"/>
                <a:ext cx="457200" cy="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FE4B6E71-07F5-44BB-9224-2DB843BB5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3858" y="3428998"/>
                <a:ext cx="457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6D3944B4-32DC-49ED-90C1-F72B02DC38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91111" y="3857638"/>
                <a:ext cx="0" cy="1463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DA2C719-1C67-465E-AE33-3CC58B8EBAAF}"/>
                </a:ext>
              </a:extLst>
            </p:cNvPr>
            <p:cNvGrpSpPr/>
            <p:nvPr/>
          </p:nvGrpSpPr>
          <p:grpSpPr>
            <a:xfrm flipH="1">
              <a:off x="3094750" y="5437229"/>
              <a:ext cx="298207" cy="769345"/>
              <a:chOff x="4147623" y="3602364"/>
              <a:chExt cx="297702" cy="797860"/>
            </a:xfrm>
          </p:grpSpPr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14DEEDB-615E-4753-9D28-A293D1C1BD5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042A8D7E-A47B-404B-BE30-54CEAAE82B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5FAA7DEC-C5B1-4944-ABEB-02EBA8AB21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1627B0F9-6732-43D4-AAE2-5D7A6F7E373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CEE6F65-68EC-4427-95FF-F0ED6B2460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BF8B7C02-9B4E-4CB2-A0AB-0DB01D43B3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A7BD9B76-59B8-4553-B7EB-C54BBF5EF84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A6A73AF9-8D12-491C-96BB-177475A322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AF4529A0-5E9F-4B2B-A6E8-F038E740B3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1A02AFA-25D0-4903-811B-37D6411D10E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AC6C851A-F456-48A3-B09B-88D16F3BEFD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3215525" y="6203712"/>
              <a:ext cx="0" cy="2537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DD4E9364-B501-4D1F-8B05-72936838E385}"/>
                </a:ext>
              </a:extLst>
            </p:cNvPr>
            <p:cNvGrpSpPr/>
            <p:nvPr/>
          </p:nvGrpSpPr>
          <p:grpSpPr>
            <a:xfrm>
              <a:off x="1574400" y="5390454"/>
              <a:ext cx="373658" cy="253277"/>
              <a:chOff x="1360627" y="3631962"/>
              <a:chExt cx="373658" cy="217606"/>
            </a:xfrm>
          </p:grpSpPr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3D16A0DF-0775-4E2A-A3BA-C499F2526EF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8A649C30-BCD1-4D98-BFE0-91610038E9F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8B8A7602-DC71-4D9E-B2A7-843DCDE1E8D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19493B0-BA58-4F07-9D10-9843BF43B3A5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DDDC39F-265E-4EE1-883A-3AADDD7E93B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023FFEFC-9617-4704-84D5-D19C48D6D3B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209AA04-B61D-4F86-9190-07FCB308534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486029" y="1837564"/>
              <a:ext cx="0" cy="1481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DA359BB-D221-4651-86B4-599CC42FA902}"/>
                </a:ext>
              </a:extLst>
            </p:cNvPr>
            <p:cNvGrpSpPr/>
            <p:nvPr/>
          </p:nvGrpSpPr>
          <p:grpSpPr>
            <a:xfrm>
              <a:off x="1168676" y="4680403"/>
              <a:ext cx="365760" cy="149294"/>
              <a:chOff x="1360627" y="3631962"/>
              <a:chExt cx="365760" cy="128268"/>
            </a:xfrm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9AE7AB5E-A317-4BE1-B614-2CF1E052C01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6215EF5F-7D8B-4AF1-B2C6-09D3F75D3A8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4516417-3706-498C-AAA0-74C40229962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9F0D35CE-76FF-40C3-8946-81C4A2E983D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/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59828170-2273-46C1-8B37-2BA9CCAF3D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5768" y="5518248"/>
                  <a:ext cx="410690" cy="4298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946339C5-5E5C-446D-A53A-DBD6C90CFEEA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2491502" y="5716796"/>
              <a:ext cx="0" cy="1463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47A7900-8355-471F-A5A0-AF824619B82B}"/>
                </a:ext>
              </a:extLst>
            </p:cNvPr>
            <p:cNvGrpSpPr/>
            <p:nvPr/>
          </p:nvGrpSpPr>
          <p:grpSpPr>
            <a:xfrm rot="10800000">
              <a:off x="3094751" y="2841114"/>
              <a:ext cx="298207" cy="769345"/>
              <a:chOff x="4147623" y="3602364"/>
              <a:chExt cx="297702" cy="79786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555485E8-CAED-4637-BD88-7A717A7BC80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FC8128D7-F77F-44EB-83B3-04664A3131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E0FE296F-E0C2-48CB-AFF4-977FB806D0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13AEDCC7-841D-4E42-B8DC-50A7D41CD73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95F1F82-FF15-48F0-921B-72DCCACBC0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BBCC709-E214-470C-BF8C-CE7536F430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F3E128F9-4453-43C4-9456-9F47FB6D7CF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6DDF1AC8-6A66-4757-9E73-E38F6E02E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7501190A-05CF-4996-886B-9B9B4C1567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3FC1919E-2AA7-457A-9A4C-69A66396290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16886DF5-7CCE-4C2F-A4F5-7A23D7C9B271}"/>
                </a:ext>
              </a:extLst>
            </p:cNvPr>
            <p:cNvGrpSpPr/>
            <p:nvPr/>
          </p:nvGrpSpPr>
          <p:grpSpPr>
            <a:xfrm>
              <a:off x="740386" y="2566456"/>
              <a:ext cx="1204549" cy="1192070"/>
              <a:chOff x="3275644" y="3712897"/>
              <a:chExt cx="1204550" cy="1024180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CD8EF555-3F49-4B0A-B90C-207242AC6B2C}"/>
                  </a:ext>
                </a:extLst>
              </p:cNvPr>
              <p:cNvGrpSpPr/>
              <p:nvPr/>
            </p:nvGrpSpPr>
            <p:grpSpPr>
              <a:xfrm>
                <a:off x="3656016" y="3712897"/>
                <a:ext cx="824178" cy="1024180"/>
                <a:chOff x="3587568" y="4166462"/>
                <a:chExt cx="824178" cy="1024180"/>
              </a:xfrm>
            </p:grpSpPr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A1DEBF35-6D22-4CE3-8FF0-E03CC3F3964D}"/>
                    </a:ext>
                  </a:extLst>
                </p:cNvPr>
                <p:cNvGrpSpPr/>
                <p:nvPr/>
              </p:nvGrpSpPr>
              <p:grpSpPr>
                <a:xfrm>
                  <a:off x="3587568" y="4548446"/>
                  <a:ext cx="824178" cy="642196"/>
                  <a:chOff x="3587568" y="4548446"/>
                  <a:chExt cx="824178" cy="642196"/>
                </a:xfrm>
              </p:grpSpPr>
              <p:grpSp>
                <p:nvGrpSpPr>
                  <p:cNvPr id="196" name="Group 195">
                    <a:extLst>
                      <a:ext uri="{FF2B5EF4-FFF2-40B4-BE49-F238E27FC236}">
                        <a16:creationId xmlns:a16="http://schemas.microsoft.com/office/drawing/2014/main" id="{6896141C-9D47-4A45-837C-E1C1E16101A8}"/>
                      </a:ext>
                    </a:extLst>
                  </p:cNvPr>
                  <p:cNvGrpSpPr/>
                  <p:nvPr/>
                </p:nvGrpSpPr>
                <p:grpSpPr>
                  <a:xfrm>
                    <a:off x="4038088" y="4733635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199" name="Group 198">
                      <a:extLst>
                        <a:ext uri="{FF2B5EF4-FFF2-40B4-BE49-F238E27FC236}">
                          <a16:creationId xmlns:a16="http://schemas.microsoft.com/office/drawing/2014/main" id="{FE00A208-F7D4-4BCD-8930-1280E221E9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3" name="Straight Connector 202">
                        <a:extLst>
                          <a:ext uri="{FF2B5EF4-FFF2-40B4-BE49-F238E27FC236}">
                            <a16:creationId xmlns:a16="http://schemas.microsoft.com/office/drawing/2014/main" id="{E508678A-7B5B-4849-943C-F196B87C781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1457845A-140A-4856-BE03-35BDE1FAD9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0" name="Group 199">
                      <a:extLst>
                        <a:ext uri="{FF2B5EF4-FFF2-40B4-BE49-F238E27FC236}">
                          <a16:creationId xmlns:a16="http://schemas.microsoft.com/office/drawing/2014/main" id="{839EEAFC-D88A-49A7-9895-3B565ABE4BF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1" name="Straight Connector 200">
                        <a:extLst>
                          <a:ext uri="{FF2B5EF4-FFF2-40B4-BE49-F238E27FC236}">
                            <a16:creationId xmlns:a16="http://schemas.microsoft.com/office/drawing/2014/main" id="{D5BCA7A3-E006-471F-BDCC-667858B5CEA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2" name="Straight Connector 201">
                        <a:extLst>
                          <a:ext uri="{FF2B5EF4-FFF2-40B4-BE49-F238E27FC236}">
                            <a16:creationId xmlns:a16="http://schemas.microsoft.com/office/drawing/2014/main" id="{E618B96E-E146-48BA-8F00-013D2BF445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7" name="Rectangle 196">
                        <a:extLst>
                          <a:ext uri="{FF2B5EF4-FFF2-40B4-BE49-F238E27FC236}">
                            <a16:creationId xmlns:a16="http://schemas.microsoft.com/office/drawing/2014/main" id="{36117BFC-E425-4F68-AD41-5FD5B8D06F6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3" name="Rectangle 182">
                        <a:extLst>
                          <a:ext uri="{FF2B5EF4-FFF2-40B4-BE49-F238E27FC236}">
                            <a16:creationId xmlns:a16="http://schemas.microsoft.com/office/drawing/2014/main" id="{E74B5087-5E80-4459-B931-8ECC3EF4234D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548446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8" name="Rectangle 197">
                        <a:extLst>
                          <a:ext uri="{FF2B5EF4-FFF2-40B4-BE49-F238E27FC236}">
                            <a16:creationId xmlns:a16="http://schemas.microsoft.com/office/drawing/2014/main" id="{164991F5-9448-480A-B725-0D9FB91EBF0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85" name="Rectangle 184">
                        <a:extLst>
                          <a:ext uri="{FF2B5EF4-FFF2-40B4-BE49-F238E27FC236}">
                            <a16:creationId xmlns:a16="http://schemas.microsoft.com/office/drawing/2014/main" id="{AC2F28A7-CB3E-4864-B8ED-9D6461BB3EB6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87568" y="4821310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5B61891-D1FE-4BFE-B72E-D8C88FCE7A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33042" y="4166462"/>
                  <a:ext cx="0" cy="5753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57D6BFC-BB1D-4CEF-9BF2-A6F3633A8209}"/>
                      </a:ext>
                    </a:extLst>
                  </p:cNvPr>
                  <p:cNvSpPr/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𝑏𝑏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60FB8F73-7131-477C-AA93-A100A3DC6B9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75644" y="4179711"/>
                    <a:ext cx="56720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11992EE5-FC29-41C3-A205-EF763E03D83B}"/>
                </a:ext>
              </a:extLst>
            </p:cNvPr>
            <p:cNvCxnSpPr>
              <a:cxnSpLocks/>
            </p:cNvCxnSpPr>
            <p:nvPr/>
          </p:nvCxnSpPr>
          <p:spPr>
            <a:xfrm>
              <a:off x="3216519" y="2566456"/>
              <a:ext cx="0" cy="276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2EB9806-EA9A-4ADF-9126-BC4C311C85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310" y="3479881"/>
              <a:ext cx="0" cy="19105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087A2C7-3FBB-4BE4-85AF-43AB29F25A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1217" y="5650274"/>
              <a:ext cx="0" cy="798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FA6A462A-9534-49EB-9CE6-24C7742B5167}"/>
                </a:ext>
              </a:extLst>
            </p:cNvPr>
            <p:cNvCxnSpPr>
              <a:cxnSpLocks/>
            </p:cNvCxnSpPr>
            <p:nvPr/>
          </p:nvCxnSpPr>
          <p:spPr>
            <a:xfrm>
              <a:off x="3334084" y="3610459"/>
              <a:ext cx="0" cy="446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/>
                <p:nvPr/>
              </p:nvSpPr>
              <p:spPr>
                <a:xfrm>
                  <a:off x="3302184" y="3635175"/>
                  <a:ext cx="318309" cy="36101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1C997444-28F1-4E43-88F5-65CE2B161C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2184" y="3635175"/>
                  <a:ext cx="318309" cy="36101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/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B454CA14-98A6-4515-A830-4EED0B59FF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4733" y="4582312"/>
                  <a:ext cx="440057" cy="42987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9BA2471-CDB7-45DA-AB9F-CC410BD82A38}"/>
                </a:ext>
              </a:extLst>
            </p:cNvPr>
            <p:cNvCxnSpPr>
              <a:cxnSpLocks/>
            </p:cNvCxnSpPr>
            <p:nvPr/>
          </p:nvCxnSpPr>
          <p:spPr>
            <a:xfrm>
              <a:off x="3158454" y="5040104"/>
              <a:ext cx="2129" cy="3192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/>
                <p:nvPr/>
              </p:nvSpPr>
              <p:spPr>
                <a:xfrm>
                  <a:off x="2738576" y="4952213"/>
                  <a:ext cx="315405" cy="36101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92E4B3E-CFD0-42A0-99B4-E22765FDD4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8576" y="4952213"/>
                  <a:ext cx="315405" cy="36101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6DB89D9E-F93E-41CD-9803-685F5CB867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13552" y="4624585"/>
              <a:ext cx="25595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A8DCCBB-002B-4AF5-807C-1E79724B7158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352174" y="4542596"/>
              <a:ext cx="0" cy="1383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6F4E9BB6-4762-4448-95AE-7476A73BD17C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17157" y="4785696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4EB8CA2-FB81-4240-AD87-B789054935FB}"/>
              </a:ext>
            </a:extLst>
          </p:cNvPr>
          <p:cNvGrpSpPr/>
          <p:nvPr/>
        </p:nvGrpSpPr>
        <p:grpSpPr>
          <a:xfrm>
            <a:off x="1972458" y="2826086"/>
            <a:ext cx="1804061" cy="761013"/>
            <a:chOff x="1761671" y="2821220"/>
            <a:chExt cx="1485270" cy="6237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/>
                <p:nvPr/>
              </p:nvSpPr>
              <p:spPr>
                <a:xfrm flipH="1">
                  <a:off x="2146981" y="3233487"/>
                  <a:ext cx="131446" cy="161583"/>
                </a:xfrm>
                <a:prstGeom prst="rect">
                  <a:avLst/>
                </a:prstGeom>
              </p:spPr>
              <p:txBody>
                <a:bodyPr wrap="non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5DD3DEEC-BFBF-43EB-B2A9-DB060421928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146981" y="3233487"/>
                  <a:ext cx="131446" cy="161583"/>
                </a:xfrm>
                <a:prstGeom prst="rect">
                  <a:avLst/>
                </a:prstGeom>
                <a:blipFill>
                  <a:blip r:embed="rId17"/>
                  <a:stretch>
                    <a:fillRect l="-7407" r="-37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02A66DF-67E7-4F40-A552-DEFDF527CC3C}"/>
                </a:ext>
              </a:extLst>
            </p:cNvPr>
            <p:cNvSpPr/>
            <p:nvPr/>
          </p:nvSpPr>
          <p:spPr>
            <a:xfrm flipH="1">
              <a:off x="2019286" y="3170675"/>
              <a:ext cx="274320" cy="27432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/>
                <p:nvPr/>
              </p:nvSpPr>
              <p:spPr>
                <a:xfrm flipH="1">
                  <a:off x="2006524" y="3235304"/>
                  <a:ext cx="183337" cy="161583"/>
                </a:xfrm>
                <a:prstGeom prst="rect">
                  <a:avLst/>
                </a:prstGeom>
              </p:spPr>
              <p:txBody>
                <a:bodyPr wrap="square" lIns="0" tIns="0" rIns="0" b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05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050" dirty="0"/>
                </a:p>
              </p:txBody>
            </p:sp>
          </mc:Choice>
          <mc:Fallback xmlns="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BA2C4ADD-1F5C-46E7-A183-B317B7D090C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2006524" y="3235304"/>
                  <a:ext cx="183337" cy="161583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EE3E868E-FE9A-49BB-9926-39BBC9411223}"/>
                </a:ext>
              </a:extLst>
            </p:cNvPr>
            <p:cNvGrpSpPr/>
            <p:nvPr/>
          </p:nvGrpSpPr>
          <p:grpSpPr>
            <a:xfrm rot="5400000" flipH="1">
              <a:off x="2547121" y="3132253"/>
              <a:ext cx="240787" cy="384048"/>
              <a:chOff x="4147623" y="3602364"/>
              <a:chExt cx="297702" cy="797860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F9F6C0F6-F180-4E32-A5D2-1664266ECAD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FB263A2-2EC6-4B74-865E-A9BA4B661A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606FA3C6-5EBE-45F6-8001-CB0260B29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03BB7235-B679-4EAC-A67D-67F47C76E84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3636117-8390-4F76-A633-26AD359029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AC34D88C-1BD9-40CC-A417-AB82AA9599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A34137AD-AB9D-41DD-AE32-1B1A842084B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10BEEE35-B7FD-4A5D-994A-32B3FF460F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575304BB-EF74-41FA-9CD8-6213D1D459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D8FE53F9-028C-4CE3-B876-A129C87957B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970A01DC-014D-43AF-9CAE-4A78BA4A946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82933" y="3263054"/>
              <a:ext cx="0" cy="1280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F24DD55-79B1-4A81-A426-9CEF2019285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389596" y="3216395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8F954DF-D88E-4D26-ADB7-B158F595711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898831" y="3170675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780FB2B-D26F-48B7-9FD0-A0FE8C1C2E5A}"/>
                </a:ext>
              </a:extLst>
            </p:cNvPr>
            <p:cNvGrpSpPr/>
            <p:nvPr/>
          </p:nvGrpSpPr>
          <p:grpSpPr>
            <a:xfrm>
              <a:off x="1911820" y="2821220"/>
              <a:ext cx="921022" cy="369332"/>
              <a:chOff x="6784145" y="4982255"/>
              <a:chExt cx="921022" cy="3693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/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142C8896-C55C-49B7-860E-A446970B2F8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7317331" y="4994187"/>
                    <a:ext cx="387836" cy="17305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b="-11428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6950B581-7F06-43EC-B05F-905F7FF12758}"/>
                      </a:ext>
                    </a:extLst>
                  </p:cNvPr>
                  <p:cNvSpPr/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DEC557D7-A543-417C-B7ED-7C75A86F9BD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6784145" y="4982255"/>
                    <a:ext cx="569139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0C637F25-7D42-46F8-8517-6E4E53170F7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047742" y="3138139"/>
              <a:ext cx="0" cy="3764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A705F87B-0509-42A3-B306-0D52FCFD3A89}"/>
              </a:ext>
            </a:extLst>
          </p:cNvPr>
          <p:cNvSpPr txBox="1">
            <a:spLocks/>
          </p:cNvSpPr>
          <p:nvPr/>
        </p:nvSpPr>
        <p:spPr>
          <a:xfrm>
            <a:off x="4414573" y="1465856"/>
            <a:ext cx="6407398" cy="503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Rearrange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3CC1141-46BF-4244-A57B-B1892B2849D9}"/>
              </a:ext>
            </a:extLst>
          </p:cNvPr>
          <p:cNvGrpSpPr/>
          <p:nvPr/>
        </p:nvGrpSpPr>
        <p:grpSpPr>
          <a:xfrm rot="8559967">
            <a:off x="3182794" y="3854389"/>
            <a:ext cx="660991" cy="298206"/>
            <a:chOff x="9391502" y="3838294"/>
            <a:chExt cx="660991" cy="298206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6599BD97-2366-4B18-9B6D-24B4E1564220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24D1AB7E-F334-4DB5-B5B6-A0DA283F9F3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10D4FABA-D5D3-4BC2-AF47-B111C4F8A2A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0B7800E2-288A-4F32-84A3-FB93B685E596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5166C40D-B1BE-4045-BE84-08DF19B659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680E175C-1AF7-4EA1-A31D-4B5130394E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236801BE-83B1-4655-BBDF-1E70E2695592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027CFFC1-2069-4864-BE46-67C5D925A9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FB14FA68-D116-4F20-B40A-CD1F63EBA9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F368C521-F22B-4B78-8921-13EDB350D14B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0A06064-2D46-4060-B49D-689ED45FFFB1}"/>
                  </a:ext>
                </a:extLst>
              </p:cNvPr>
              <p:cNvSpPr/>
              <p:nvPr/>
            </p:nvSpPr>
            <p:spPr>
              <a:xfrm>
                <a:off x="2921327" y="3674650"/>
                <a:ext cx="4285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0A06064-2D46-4060-B49D-689ED45FFF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327" y="3674650"/>
                <a:ext cx="428514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FCCC737-FBA7-45B1-AB7E-0C28B5D3ADE3}"/>
              </a:ext>
            </a:extLst>
          </p:cNvPr>
          <p:cNvGrpSpPr/>
          <p:nvPr/>
        </p:nvGrpSpPr>
        <p:grpSpPr>
          <a:xfrm>
            <a:off x="3954933" y="3530932"/>
            <a:ext cx="1069651" cy="1595097"/>
            <a:chOff x="8861819" y="3440630"/>
            <a:chExt cx="1198328" cy="1827134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846ABC1F-C29A-480C-B2F9-DC1BAB415CE3}"/>
                </a:ext>
              </a:extLst>
            </p:cNvPr>
            <p:cNvGrpSpPr/>
            <p:nvPr/>
          </p:nvGrpSpPr>
          <p:grpSpPr>
            <a:xfrm>
              <a:off x="9012362" y="3749150"/>
              <a:ext cx="589935" cy="1200566"/>
              <a:chOff x="4998523" y="3758250"/>
              <a:chExt cx="589935" cy="1200566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1EA440EF-878D-44C4-9A3D-FFDCD7FDB89E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048768"/>
                <a:chOff x="4998523" y="3910048"/>
                <a:chExt cx="589935" cy="1048768"/>
              </a:xfrm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763934C7-8E8B-4437-8C35-814B510FFF19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sp>
                <p:nvSpPr>
                  <p:cNvPr id="171" name="Diamond 170">
                    <a:extLst>
                      <a:ext uri="{FF2B5EF4-FFF2-40B4-BE49-F238E27FC236}">
                        <a16:creationId xmlns:a16="http://schemas.microsoft.com/office/drawing/2014/main" id="{ED6B139A-8923-458A-AF4D-A50D25444504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C8CD517D-A53D-435B-83CE-F66E6671CE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0"/>
                    <a:ext cx="0" cy="242286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0" name="Straight Arrow Connector 169">
                  <a:extLst>
                    <a:ext uri="{FF2B5EF4-FFF2-40B4-BE49-F238E27FC236}">
                      <a16:creationId xmlns:a16="http://schemas.microsoft.com/office/drawing/2014/main" id="{222B19AD-1625-4DDB-885D-76F9ED6312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6ECBDA96-848F-451E-88A2-EC9346F224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89755" y="3758250"/>
                <a:ext cx="8649" cy="15179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2" name="Content Placeholder 2">
              <a:extLst>
                <a:ext uri="{FF2B5EF4-FFF2-40B4-BE49-F238E27FC236}">
                  <a16:creationId xmlns:a16="http://schemas.microsoft.com/office/drawing/2014/main" id="{C9465B71-B553-48B2-B8EC-6F7CC835E9FD}"/>
                </a:ext>
              </a:extLst>
            </p:cNvPr>
            <p:cNvSpPr txBox="1">
              <a:spLocks/>
            </p:cNvSpPr>
            <p:nvPr/>
          </p:nvSpPr>
          <p:spPr>
            <a:xfrm>
              <a:off x="9497948" y="3832302"/>
              <a:ext cx="562199" cy="40527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1800" dirty="0">
                  <a:solidFill>
                    <a:srgbClr val="FF0000"/>
                  </a:solidFill>
                </a:rPr>
                <a:t>β</a:t>
              </a:r>
              <a:r>
                <a:rPr lang="en-US" sz="1800" dirty="0">
                  <a:solidFill>
                    <a:srgbClr val="FF0000"/>
                  </a:solidFill>
                </a:rPr>
                <a:t> I</a:t>
              </a:r>
              <a:r>
                <a:rPr lang="en-US" sz="18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63" name="Content Placeholder 2">
              <a:extLst>
                <a:ext uri="{FF2B5EF4-FFF2-40B4-BE49-F238E27FC236}">
                  <a16:creationId xmlns:a16="http://schemas.microsoft.com/office/drawing/2014/main" id="{68F5E0B6-DC41-4679-BA84-33F1A9477EB7}"/>
                </a:ext>
              </a:extLst>
            </p:cNvPr>
            <p:cNvSpPr txBox="1">
              <a:spLocks/>
            </p:cNvSpPr>
            <p:nvPr/>
          </p:nvSpPr>
          <p:spPr>
            <a:xfrm>
              <a:off x="9108357" y="3440630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64" name="Content Placeholder 2">
              <a:extLst>
                <a:ext uri="{FF2B5EF4-FFF2-40B4-BE49-F238E27FC236}">
                  <a16:creationId xmlns:a16="http://schemas.microsoft.com/office/drawing/2014/main" id="{129D2089-1D20-4C39-A28D-B6F4DA7AD40D}"/>
                </a:ext>
              </a:extLst>
            </p:cNvPr>
            <p:cNvSpPr txBox="1">
              <a:spLocks/>
            </p:cNvSpPr>
            <p:nvPr/>
          </p:nvSpPr>
          <p:spPr>
            <a:xfrm>
              <a:off x="8861819" y="4979899"/>
              <a:ext cx="879528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</p:grp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E0DE6C71-54F8-4895-BE4A-CEDDC6DBCD6C}"/>
              </a:ext>
            </a:extLst>
          </p:cNvPr>
          <p:cNvCxnSpPr>
            <a:cxnSpLocks/>
          </p:cNvCxnSpPr>
          <p:nvPr/>
        </p:nvCxnSpPr>
        <p:spPr>
          <a:xfrm flipH="1">
            <a:off x="3489484" y="4073294"/>
            <a:ext cx="276632" cy="213768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F23E9043-6CC1-4AF1-BFE5-E68345036780}"/>
              </a:ext>
            </a:extLst>
          </p:cNvPr>
          <p:cNvCxnSpPr>
            <a:cxnSpLocks/>
          </p:cNvCxnSpPr>
          <p:nvPr/>
        </p:nvCxnSpPr>
        <p:spPr>
          <a:xfrm rot="5400000" flipV="1">
            <a:off x="4541277" y="3024898"/>
            <a:ext cx="0" cy="155448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DDC154DB-8083-4D0C-8EC3-A92C3C9F94E1}"/>
              </a:ext>
            </a:extLst>
          </p:cNvPr>
          <p:cNvSpPr txBox="1">
            <a:spLocks/>
          </p:cNvSpPr>
          <p:nvPr/>
        </p:nvSpPr>
        <p:spPr>
          <a:xfrm>
            <a:off x="3584347" y="4093747"/>
            <a:ext cx="390564" cy="394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F47F5BB1-3506-4E2F-BA1E-08153FD279F6}"/>
              </a:ext>
            </a:extLst>
          </p:cNvPr>
          <p:cNvSpPr/>
          <p:nvPr/>
        </p:nvSpPr>
        <p:spPr>
          <a:xfrm>
            <a:off x="1700187" y="2797676"/>
            <a:ext cx="569678" cy="3836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5C3ED4AF-3178-4302-B8AF-A5089B616800}"/>
              </a:ext>
            </a:extLst>
          </p:cNvPr>
          <p:cNvCxnSpPr>
            <a:cxnSpLocks/>
          </p:cNvCxnSpPr>
          <p:nvPr/>
        </p:nvCxnSpPr>
        <p:spPr>
          <a:xfrm>
            <a:off x="1978013" y="2786552"/>
            <a:ext cx="0" cy="4572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B16F3727-7600-4ACF-883F-19640E133EA8}"/>
              </a:ext>
            </a:extLst>
          </p:cNvPr>
          <p:cNvSpPr/>
          <p:nvPr/>
        </p:nvSpPr>
        <p:spPr>
          <a:xfrm>
            <a:off x="1699763" y="4997623"/>
            <a:ext cx="569678" cy="3836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1CC45A1-D00E-4A6D-92AB-8EA0DC64F2F7}"/>
              </a:ext>
            </a:extLst>
          </p:cNvPr>
          <p:cNvCxnSpPr>
            <a:cxnSpLocks/>
          </p:cNvCxnSpPr>
          <p:nvPr/>
        </p:nvCxnSpPr>
        <p:spPr>
          <a:xfrm>
            <a:off x="1977589" y="4986499"/>
            <a:ext cx="0" cy="4572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C8DC418D-4C63-477B-9D7B-AA6838A77528}"/>
              </a:ext>
            </a:extLst>
          </p:cNvPr>
          <p:cNvGrpSpPr/>
          <p:nvPr/>
        </p:nvGrpSpPr>
        <p:grpSpPr>
          <a:xfrm>
            <a:off x="5225883" y="2425164"/>
            <a:ext cx="6935215" cy="3161317"/>
            <a:chOff x="2168022" y="2470664"/>
            <a:chExt cx="6935215" cy="3161317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A45B1508-0239-4B02-B2C4-F3F19FA43E94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310" name="Group 309">
                <a:extLst>
                  <a:ext uri="{FF2B5EF4-FFF2-40B4-BE49-F238E27FC236}">
                    <a16:creationId xmlns:a16="http://schemas.microsoft.com/office/drawing/2014/main" id="{204F3B49-B4F9-4570-A9A1-72A4F19C29F0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DED92563-9B19-449A-BE96-537D272F14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C40CD8C5-819A-4E2A-AF5A-6A77008003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1" name="Group 310">
                <a:extLst>
                  <a:ext uri="{FF2B5EF4-FFF2-40B4-BE49-F238E27FC236}">
                    <a16:creationId xmlns:a16="http://schemas.microsoft.com/office/drawing/2014/main" id="{02129094-52DF-40F0-9BFB-F3200A2AF92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6" name="Straight Connector 315">
                  <a:extLst>
                    <a:ext uri="{FF2B5EF4-FFF2-40B4-BE49-F238E27FC236}">
                      <a16:creationId xmlns:a16="http://schemas.microsoft.com/office/drawing/2014/main" id="{FEEFB5B4-6E6B-45C8-9193-6DBB7B3D8C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04D80F8D-B77C-40E1-94DA-F08B2A6E7B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2" name="Group 311">
                <a:extLst>
                  <a:ext uri="{FF2B5EF4-FFF2-40B4-BE49-F238E27FC236}">
                    <a16:creationId xmlns:a16="http://schemas.microsoft.com/office/drawing/2014/main" id="{9D717546-ADFA-46C7-A744-64B0C072FE53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10E4BF5B-F1B7-4FDB-9FCA-5D005C3D15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FE864D1D-CB76-4767-9D69-93E70B6E0B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3" name="Straight Connector 312">
                <a:extLst>
                  <a:ext uri="{FF2B5EF4-FFF2-40B4-BE49-F238E27FC236}">
                    <a16:creationId xmlns:a16="http://schemas.microsoft.com/office/drawing/2014/main" id="{C596360A-D782-469F-8434-CEE6E4076A9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1B9A7147-0CED-42D8-9E2B-0F19B6E4C258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6E179004-6022-40A3-A0D9-05B17E4B76C6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6E179004-6022-40A3-A0D9-05B17E4B76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1043C739-619E-4396-B330-8D9F3AA8B2F7}"/>
                    </a:ext>
                  </a:extLst>
                </p:cNvPr>
                <p:cNvSpPr/>
                <p:nvPr/>
              </p:nvSpPr>
              <p:spPr>
                <a:xfrm>
                  <a:off x="8290632" y="287398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>
                  <a:extLst>
                    <a:ext uri="{FF2B5EF4-FFF2-40B4-BE49-F238E27FC236}">
                      <a16:creationId xmlns:a16="http://schemas.microsoft.com/office/drawing/2014/main" id="{1043C739-619E-4396-B330-8D9F3AA8B2F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90632" y="2873989"/>
                  <a:ext cx="647357" cy="369332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68901D5E-F8EB-4732-B5D9-9202A12FDDE5}"/>
                    </a:ext>
                  </a:extLst>
                </p:cNvPr>
                <p:cNvSpPr/>
                <p:nvPr/>
              </p:nvSpPr>
              <p:spPr>
                <a:xfrm>
                  <a:off x="8602652" y="3897322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68901D5E-F8EB-4732-B5D9-9202A12FDD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02652" y="3897322"/>
                  <a:ext cx="500585" cy="369332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36D6B42E-4C5D-4ACB-A4F5-26FAB549C119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E2F68E5C-09CD-4C0D-8197-711664DDB283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5217340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1619619C-DB2D-48E8-8D5A-1FAA7FAB7610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7842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841546A-88E5-4AF6-862C-1E2C10B202B9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7ABF679E-36F5-410B-9405-B1B912B571C8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7B0C1DCB-2934-4B30-A93E-20691B111E0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>
                  <a:extLst>
                    <a:ext uri="{FF2B5EF4-FFF2-40B4-BE49-F238E27FC236}">
                      <a16:creationId xmlns:a16="http://schemas.microsoft.com/office/drawing/2014/main" id="{7886FCA9-0787-4CC4-8190-C908BB3D391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7" name="Straight Connector 306">
                <a:extLst>
                  <a:ext uri="{FF2B5EF4-FFF2-40B4-BE49-F238E27FC236}">
                    <a16:creationId xmlns:a16="http://schemas.microsoft.com/office/drawing/2014/main" id="{3CAF4869-3803-4050-9454-968E755DC461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A996F413-16E0-4863-A1CD-C1FC7621B1DE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79C6E57D-1B50-4402-B8FA-FBB2CDA2801A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E3142632-0DCC-4B80-BE9D-5772234601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1DC33233-E5B4-47EE-85F8-7276563F2B62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1DC33233-E5B4-47EE-85F8-7276563F2B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6F39897D-6E83-4ED4-8678-0EE402354EF0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6F39897D-6E83-4ED4-8678-0EE402354E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1C3DCD18-585C-40CD-A16F-714A5A578F59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9181BA17-CEFA-4485-8D4A-474AA1B4418A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2C155CD2-6EBE-45E9-A350-0FAAC7016C1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62A4DA6F-33E9-4F71-9A31-4BB7122496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3B713E64-5D09-49E4-9685-71DC78595C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7" name="Group 296">
                <a:extLst>
                  <a:ext uri="{FF2B5EF4-FFF2-40B4-BE49-F238E27FC236}">
                    <a16:creationId xmlns:a16="http://schemas.microsoft.com/office/drawing/2014/main" id="{B770E599-C9D9-4514-A782-BE24A481DD9A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E92D8AE4-6FB5-4BF5-BD88-A25AD5A2B9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C3E55050-65AE-4D88-95CF-E722C349D2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5F0E3281-8976-4624-B2F7-705CC7ACC13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7C82B1FA-560C-453C-B45D-D34A658317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BB3C6E43-E484-45DF-AB22-A0448382D8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3DDCC811-D021-483E-A316-5DFEEB7FBA82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20F2998B-F372-4834-948E-9121B86789F1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71EFBC8B-1204-4D4D-BB56-660846BFB6E3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71EFBC8B-1204-4D4D-BB56-660846BFB6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1892D800-1A2F-4685-A182-AEC47E8272A0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1892D800-1A2F-4685-A182-AEC47E8272A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68E93D5A-65D0-4ABF-A33D-38DED65862BE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7" name="Rectangle 246">
                  <a:extLst>
                    <a:ext uri="{FF2B5EF4-FFF2-40B4-BE49-F238E27FC236}">
                      <a16:creationId xmlns:a16="http://schemas.microsoft.com/office/drawing/2014/main" id="{68E93D5A-65D0-4ABF-A33D-38DED65862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4F73F321-A8C6-42AA-94A6-E6818B378E85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F30C3CCD-FA16-461B-A669-F4EA46129FD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D74F6BFE-E219-4E19-A459-49DB8A5FF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4E9B8E31-509B-41F6-A714-69E9AA1B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F22E9769-8036-480B-8519-559D4E0EC371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CDF54BF2-E5D7-44E6-9F1C-4EE696D45B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95CD9168-EDF3-4BF8-8A5A-8A8B2C6F54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8927FF0D-93F3-4D92-9522-10B0B49D273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37B504CE-A500-425D-AF2D-A0B04FFE8E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1952C076-28FD-4102-B4DA-BDE07E0FBA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9E1E660C-7C99-4174-A5B0-C6DAE1672CE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8B9D22E7-BBAA-43C4-B609-30F534C6E01E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835D4415-B2ED-4EB0-95E2-93BC1F5BF1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21D5EB4A-1820-4953-BF98-5FD302DCB4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AE146337-10FB-4A88-8552-7408BD0480F3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AE146337-10FB-4A88-8552-7408BD0480F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F7FBE3C9-67FB-45C5-8543-F303384B9236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280" name="Group 279">
                <a:extLst>
                  <a:ext uri="{FF2B5EF4-FFF2-40B4-BE49-F238E27FC236}">
                    <a16:creationId xmlns:a16="http://schemas.microsoft.com/office/drawing/2014/main" id="{90310D8B-5792-4F1E-B3E5-3182613E2869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282" name="Group 281">
                  <a:extLst>
                    <a:ext uri="{FF2B5EF4-FFF2-40B4-BE49-F238E27FC236}">
                      <a16:creationId xmlns:a16="http://schemas.microsoft.com/office/drawing/2014/main" id="{5895A4E5-961D-4017-AAB8-A7978E10D517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284" name="Diamond 283">
                    <a:extLst>
                      <a:ext uri="{FF2B5EF4-FFF2-40B4-BE49-F238E27FC236}">
                        <a16:creationId xmlns:a16="http://schemas.microsoft.com/office/drawing/2014/main" id="{18AB75B0-4951-46CE-ABFA-E5919A80E89B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4AC9C7A7-F5EA-4296-8775-1015F8EAE2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3" name="Straight Arrow Connector 282">
                  <a:extLst>
                    <a:ext uri="{FF2B5EF4-FFF2-40B4-BE49-F238E27FC236}">
                      <a16:creationId xmlns:a16="http://schemas.microsoft.com/office/drawing/2014/main" id="{80E21CCD-D772-4810-9C0F-C6A2852AC2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EBB8F30C-D265-4476-9E7E-B681730FEC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4" name="Content Placeholder 2">
              <a:extLst>
                <a:ext uri="{FF2B5EF4-FFF2-40B4-BE49-F238E27FC236}">
                  <a16:creationId xmlns:a16="http://schemas.microsoft.com/office/drawing/2014/main" id="{58DB846A-E8D1-4DFB-9430-87725D8E7937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4D3B1F4A-2A4B-49AC-B1ED-C8A25A58B2F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0E494255-C909-4509-B6EC-3450DA1DF6B5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34209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97170ADC-A9BD-4BA5-B38E-38D83F626F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6E264A7A-62ED-4E67-908C-2739A89416D1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71114F58-3DE3-46F3-8670-CC44E3F0414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51D79637-F8DC-46CB-94D2-9D450A5F2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BF2ACB01-8D3C-40D7-9A3E-A03F65465A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6668FCEE-5D32-4298-9D6C-78096D7D14EA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23669D38-7B32-4B59-832A-20BB37D6AC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9CE9C6F6-E748-4F9C-9966-0FAC4DBBE0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AE102C47-843F-4E49-AFF9-974EEA5F9784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70B742AF-9EB1-4289-96CE-53047B12BD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7C31ED79-80C9-4397-ADA1-CC2498853A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3" name="Straight Connector 272">
                <a:extLst>
                  <a:ext uri="{FF2B5EF4-FFF2-40B4-BE49-F238E27FC236}">
                    <a16:creationId xmlns:a16="http://schemas.microsoft.com/office/drawing/2014/main" id="{C0455D1E-CE25-414D-9466-53AF321D87EB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57AC2CDE-FEFB-4F47-A42A-E199B955E7E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2B4751F-C6E7-4B40-9B64-C4410947FCDF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2B4751F-C6E7-4B40-9B64-C4410947FC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1" name="Content Placeholder 2">
              <a:extLst>
                <a:ext uri="{FF2B5EF4-FFF2-40B4-BE49-F238E27FC236}">
                  <a16:creationId xmlns:a16="http://schemas.microsoft.com/office/drawing/2014/main" id="{D2E2E01A-78EF-417F-AC12-85519EA672B9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62" name="Content Placeholder 2">
              <a:extLst>
                <a:ext uri="{FF2B5EF4-FFF2-40B4-BE49-F238E27FC236}">
                  <a16:creationId xmlns:a16="http://schemas.microsoft.com/office/drawing/2014/main" id="{1BC50DA6-F4FE-46FB-9158-CDF34C6D9FCE}"/>
                </a:ext>
              </a:extLst>
            </p:cNvPr>
            <p:cNvSpPr txBox="1">
              <a:spLocks/>
            </p:cNvSpPr>
            <p:nvPr/>
          </p:nvSpPr>
          <p:spPr>
            <a:xfrm>
              <a:off x="5367182" y="2929906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263" name="Content Placeholder 2">
              <a:extLst>
                <a:ext uri="{FF2B5EF4-FFF2-40B4-BE49-F238E27FC236}">
                  <a16:creationId xmlns:a16="http://schemas.microsoft.com/office/drawing/2014/main" id="{6A0372B3-84FB-40EF-AE4A-701BD04AACF7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264" name="Content Placeholder 2">
              <a:extLst>
                <a:ext uri="{FF2B5EF4-FFF2-40B4-BE49-F238E27FC236}">
                  <a16:creationId xmlns:a16="http://schemas.microsoft.com/office/drawing/2014/main" id="{9389B3EB-6AD2-4FE8-9D68-566A59D0DFE3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2578F334-8F15-43FE-AD62-2EB24FB217D5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2578F334-8F15-43FE-AD62-2EB24FB217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2C30BF63-B435-43DE-B2EF-9D8F75DDA480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2C30BF63-B435-43DE-B2EF-9D8F75DDA48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7" name="Straight Arrow Connector 266">
              <a:extLst>
                <a:ext uri="{FF2B5EF4-FFF2-40B4-BE49-F238E27FC236}">
                  <a16:creationId xmlns:a16="http://schemas.microsoft.com/office/drawing/2014/main" id="{3AA288ED-9265-490C-9CE9-4311EE9306D7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Arrow Connector 267">
              <a:extLst>
                <a:ext uri="{FF2B5EF4-FFF2-40B4-BE49-F238E27FC236}">
                  <a16:creationId xmlns:a16="http://schemas.microsoft.com/office/drawing/2014/main" id="{BF1E33F3-27D5-437F-8619-1EB61633137E}"/>
                </a:ext>
              </a:extLst>
            </p:cNvPr>
            <p:cNvCxnSpPr>
              <a:cxnSpLocks/>
            </p:cNvCxnSpPr>
            <p:nvPr/>
          </p:nvCxnSpPr>
          <p:spPr>
            <a:xfrm>
              <a:off x="5107715" y="3195139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F38FB29B-4BDD-4133-9CF2-57B8C3DE0B4F}"/>
                    </a:ext>
                  </a:extLst>
                </p:cNvPr>
                <p:cNvSpPr/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F38FB29B-4BDD-4133-9CF2-57B8C3DE0B4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6020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2168022" y="2470664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5217340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4379203" y="3026596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107715" y="3195139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334"/>
          </a:xfrm>
        </p:spPr>
        <p:txBody>
          <a:bodyPr/>
          <a:lstStyle/>
          <a:p>
            <a:r>
              <a:rPr lang="en-US" dirty="0"/>
              <a:t>Common Base Amplifier Small Signal Circuit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BF46C623-9CB3-4026-8C4A-3FBF89B6D815}"/>
              </a:ext>
            </a:extLst>
          </p:cNvPr>
          <p:cNvSpPr txBox="1">
            <a:spLocks/>
          </p:cNvSpPr>
          <p:nvPr/>
        </p:nvSpPr>
        <p:spPr>
          <a:xfrm>
            <a:off x="8035339" y="2032001"/>
            <a:ext cx="4116556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KCL to the emitter node.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27301" y="4524951"/>
                <a:ext cx="3889427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2" name="Content Placeholder 2">
                <a:extLst>
                  <a:ext uri="{FF2B5EF4-FFF2-40B4-BE49-F238E27FC236}">
                    <a16:creationId xmlns:a16="http://schemas.microsoft.com/office/drawing/2014/main" id="{C323AA8C-2707-4273-8C65-0BF4613A2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301" y="4524951"/>
                <a:ext cx="3889427" cy="95056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8319" y="2709193"/>
                <a:ext cx="1948286" cy="76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7030A0"/>
                    </a:solidFill>
                  </a:rPr>
                  <a:t>But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E9BA6A7C-71D0-4DE1-A119-B6D5F61AF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8319" y="2709193"/>
                <a:ext cx="1948286" cy="768096"/>
              </a:xfrm>
              <a:prstGeom prst="rect">
                <a:avLst/>
              </a:prstGeom>
              <a:blipFill>
                <a:blip r:embed="rId16"/>
                <a:stretch>
                  <a:fillRect l="-5016" t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2E8C040B-2660-40E3-A076-759C16DBA9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02138" y="4297277"/>
                <a:ext cx="3889427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2E8C040B-2660-40E3-A076-759C16DBA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138" y="4297277"/>
                <a:ext cx="3889427" cy="95056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D8C2DE00-522D-40DA-A6C1-8261C2743C7B}"/>
              </a:ext>
            </a:extLst>
          </p:cNvPr>
          <p:cNvSpPr txBox="1">
            <a:spLocks/>
          </p:cNvSpPr>
          <p:nvPr/>
        </p:nvSpPr>
        <p:spPr>
          <a:xfrm>
            <a:off x="8069236" y="3452955"/>
            <a:ext cx="3284563" cy="589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Collect like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63854" y="5321031"/>
                <a:ext cx="4346133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3854" y="5321031"/>
                <a:ext cx="4346133" cy="95056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88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2" grpId="0"/>
      <p:bldP spid="153" grpId="0"/>
      <p:bldP spid="154" grpId="0"/>
      <p:bldP spid="155" grpId="0"/>
      <p:bldP spid="1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ACDC74-FEF0-49B4-A866-4C6C323E4A9C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2168022" y="2470664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8290632" y="3800211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7463467" y="3250584"/>
              <a:ext cx="9784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8022" y="42825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8333" y="277246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64095" y="3897229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5652767" y="5230944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5217340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3895994" y="3258291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5474381" y="5503713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2811684" y="4276537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2984347" y="4664891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4471" y="3275484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45" y="420194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515" y="435314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8465842" y="4462848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4353437" y="4326248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9383" y="4777993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1675" y="4221737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9413" y="2470664"/>
                  <a:ext cx="47468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036" y="2746667"/>
                  <a:ext cx="47904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5629653" y="4369859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4211135" y="3257004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5685" y="4849458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5042" y="3267406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6315" y="4259228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6431427" y="2474648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5983456" y="5213309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6166578" y="4342016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4659385" y="3258659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41875" y="3250584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3240500" y="3108888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4564" y="3282538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8914" y="2658431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6177149" y="4411105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4379203" y="3026596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7178096" y="3246530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6518025" y="2526357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7263" y="3298341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92128" y="2806799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7297021" y="3157154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5107715" y="3195139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8058" y="2767983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334"/>
          </a:xfrm>
        </p:spPr>
        <p:txBody>
          <a:bodyPr/>
          <a:lstStyle/>
          <a:p>
            <a:r>
              <a:rPr lang="en-US" dirty="0"/>
              <a:t>Common Base Amplifier Small Signal 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4591" y="1983888"/>
                <a:ext cx="3977609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B2D485DA-85C5-47F7-B1E9-6482BD637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591" y="1983888"/>
                <a:ext cx="3977609" cy="95056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F56D467B-7F70-4A2D-A2F1-AB9EC67B056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74934" y="3060452"/>
                <a:ext cx="3799641" cy="12083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F56D467B-7F70-4A2D-A2F1-AB9EC67B0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4934" y="3060452"/>
                <a:ext cx="3799641" cy="120833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0B7F3257-A857-4B57-9DA4-062AC3105FB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4591" y="4300093"/>
                <a:ext cx="3929272" cy="9505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0B7F3257-A857-4B57-9DA4-062AC3105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591" y="4300093"/>
                <a:ext cx="3929272" cy="95056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FB5FF8A0-FC4E-44D5-A948-8824CC4B6F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99283" y="4359393"/>
                <a:ext cx="2007401" cy="472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FB5FF8A0-FC4E-44D5-A948-8824CC4B6F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283" y="4359393"/>
                <a:ext cx="2007401" cy="472773"/>
              </a:xfrm>
              <a:prstGeom prst="rect">
                <a:avLst/>
              </a:prstGeom>
              <a:blipFill>
                <a:blip r:embed="rId18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70808D0D-9DDA-4D7A-B813-F1D8E8B0F7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50711" y="4385086"/>
                <a:ext cx="1375412" cy="472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70808D0D-9DDA-4D7A-B813-F1D8E8B0F7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711" y="4385086"/>
                <a:ext cx="1375412" cy="472773"/>
              </a:xfrm>
              <a:prstGeom prst="rect">
                <a:avLst/>
              </a:prstGeom>
              <a:blipFill>
                <a:blip r:embed="rId1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5A08113F-2B99-4F3A-BA14-7AF3325F1B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77574" y="4267651"/>
                <a:ext cx="1899977" cy="7521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5A08113F-2B99-4F3A-BA14-7AF3325F1B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574" y="4267651"/>
                <a:ext cx="1899977" cy="75215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C1FEEA29-36FC-4722-974F-C6C287719C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77984" y="5309418"/>
                <a:ext cx="4775816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C1FEEA29-36FC-4722-974F-C6C287719C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984" y="5309418"/>
                <a:ext cx="4775816" cy="87451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5E870321-E040-42E0-BD4F-BDF0AD0985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3267" y="5159194"/>
                <a:ext cx="6277230" cy="10041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5E870321-E040-42E0-BD4F-BDF0AD098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67" y="5159194"/>
                <a:ext cx="6277230" cy="100412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983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6" grpId="0"/>
      <p:bldP spid="107" grpId="0"/>
      <p:bldP spid="108" grpId="0"/>
      <p:bldP spid="109" grpId="0"/>
      <p:bldP spid="1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857E95E-0F30-4941-BD52-59FC18584A53}"/>
              </a:ext>
            </a:extLst>
          </p:cNvPr>
          <p:cNvGrpSpPr/>
          <p:nvPr/>
        </p:nvGrpSpPr>
        <p:grpSpPr>
          <a:xfrm>
            <a:off x="417489" y="1120011"/>
            <a:ext cx="6667668" cy="3161317"/>
            <a:chOff x="417489" y="1120011"/>
            <a:chExt cx="6667668" cy="316131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2156A3-3F2D-4F32-AF12-81B4AAA388DA}"/>
                </a:ext>
              </a:extLst>
            </p:cNvPr>
            <p:cNvGrpSpPr/>
            <p:nvPr/>
          </p:nvGrpSpPr>
          <p:grpSpPr>
            <a:xfrm>
              <a:off x="6540099" y="2449558"/>
              <a:ext cx="298207" cy="660991"/>
              <a:chOff x="4147623" y="3602364"/>
              <a:chExt cx="297702" cy="797860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F4334F0-9399-4732-B5D7-DFFEC66E106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E833507-7936-49F1-90A4-2345EE937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08BD775-5919-4B48-8C54-4DAF6481F9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4F3843C-3920-497A-A57D-21DFFB3C57CC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6B065B33-EC6B-4C40-9EA2-9360B72999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12796B27-3A6B-4031-A1CC-3FE31A8592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7B58256-2A53-429E-B6F5-0BC1E65429B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EF2727-7F7F-482F-BE3F-31FC62F634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87A1008E-B0EF-498C-A22C-98063BD1E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0A7CD16-2CCB-4C57-9905-D2678224791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B43EED-B08F-4D88-A459-760BC54F8324}"/>
                </a:ext>
              </a:extLst>
            </p:cNvPr>
            <p:cNvCxnSpPr>
              <a:cxnSpLocks/>
            </p:cNvCxnSpPr>
            <p:nvPr/>
          </p:nvCxnSpPr>
          <p:spPr>
            <a:xfrm>
              <a:off x="5712934" y="1899931"/>
              <a:ext cx="9692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/>
                <p:nvPr/>
              </p:nvSpPr>
              <p:spPr>
                <a:xfrm>
                  <a:off x="417489" y="2931870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ED3FF1A-5D5F-48B4-84FD-67FE17B6EF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489" y="2931870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/>
                <p:nvPr/>
              </p:nvSpPr>
              <p:spPr>
                <a:xfrm>
                  <a:off x="6437800" y="1421811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D1F80559-7A0E-405A-B01D-F752B2F370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7800" y="1421811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/>
                <p:nvPr/>
              </p:nvSpPr>
              <p:spPr>
                <a:xfrm>
                  <a:off x="6113562" y="2546576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5FFEFF76-BEB1-4202-992A-5169C8396E3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3562" y="2546576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B225300-72D3-454B-8F9B-430F4F984251}"/>
                </a:ext>
              </a:extLst>
            </p:cNvPr>
            <p:cNvCxnSpPr/>
            <p:nvPr/>
          </p:nvCxnSpPr>
          <p:spPr>
            <a:xfrm>
              <a:off x="3902234" y="388029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0A26133-FFD5-4D7B-8C4E-4976B98CC217}"/>
                </a:ext>
              </a:extLst>
            </p:cNvPr>
            <p:cNvCxnSpPr>
              <a:cxnSpLocks/>
            </p:cNvCxnSpPr>
            <p:nvPr/>
          </p:nvCxnSpPr>
          <p:spPr>
            <a:xfrm>
              <a:off x="1233814" y="3866687"/>
              <a:ext cx="5486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284E865-EC65-4966-A631-53852A33B9F7}"/>
                </a:ext>
              </a:extLst>
            </p:cNvPr>
            <p:cNvCxnSpPr>
              <a:cxnSpLocks/>
            </p:cNvCxnSpPr>
            <p:nvPr/>
          </p:nvCxnSpPr>
          <p:spPr>
            <a:xfrm>
              <a:off x="2145461" y="1907638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0BE243A-BBC2-48ED-9D7C-D768FEB66E22}"/>
                </a:ext>
              </a:extLst>
            </p:cNvPr>
            <p:cNvGrpSpPr/>
            <p:nvPr/>
          </p:nvGrpSpPr>
          <p:grpSpPr>
            <a:xfrm>
              <a:off x="3723848" y="4153060"/>
              <a:ext cx="365760" cy="128268"/>
              <a:chOff x="1360627" y="3631962"/>
              <a:chExt cx="365760" cy="12826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D1BB88D7-855A-489D-9C6F-084CD61AB2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787F7B-0062-4D20-B949-F96D3443FB07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10A752-155D-4DF7-920D-0CC915D40CA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670A33B-32E4-459C-9C45-031A4288C8EE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22626-54B3-49B1-845D-ABDADED8247A}"/>
                </a:ext>
              </a:extLst>
            </p:cNvPr>
            <p:cNvSpPr/>
            <p:nvPr/>
          </p:nvSpPr>
          <p:spPr>
            <a:xfrm>
              <a:off x="1061151" y="292588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84E39-BDD1-41FB-8E82-A4ED9C1C846C}"/>
                </a:ext>
              </a:extLst>
            </p:cNvPr>
            <p:cNvCxnSpPr>
              <a:cxnSpLocks/>
            </p:cNvCxnSpPr>
            <p:nvPr/>
          </p:nvCxnSpPr>
          <p:spPr>
            <a:xfrm>
              <a:off x="1233814" y="3314238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45057E3-3B4E-45FC-8833-DCC087FED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43938" y="1924831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/>
                <p:nvPr/>
              </p:nvSpPr>
              <p:spPr>
                <a:xfrm>
                  <a:off x="1045412" y="28512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A7974C97-92A9-4EF5-A07A-DB07EF34E7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5412" y="28512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/>
                <p:nvPr/>
              </p:nvSpPr>
              <p:spPr>
                <a:xfrm>
                  <a:off x="1038982" y="300249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6C571730-DFFA-44B6-AA73-73A3B84879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8982" y="3002491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C7A729A-1D48-489A-9B59-492F71BFD225}"/>
                </a:ext>
              </a:extLst>
            </p:cNvPr>
            <p:cNvCxnSpPr>
              <a:cxnSpLocks/>
            </p:cNvCxnSpPr>
            <p:nvPr/>
          </p:nvCxnSpPr>
          <p:spPr>
            <a:xfrm>
              <a:off x="6715309" y="3112195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CE5B1E5E-09B7-42A1-8BD1-5E44C97E3CF9}"/>
                </a:ext>
              </a:extLst>
            </p:cNvPr>
            <p:cNvGrpSpPr/>
            <p:nvPr/>
          </p:nvGrpSpPr>
          <p:grpSpPr>
            <a:xfrm rot="16200000">
              <a:off x="2602904" y="2975595"/>
              <a:ext cx="660991" cy="298206"/>
              <a:chOff x="9391502" y="3838294"/>
              <a:chExt cx="660991" cy="298206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2383341A-A390-441D-BB44-49C9C72D72FB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354196-7428-49DC-9BB8-C9C2690029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220350BA-6646-4EFD-ADD0-227E8F3D64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3A9BDCBF-4D29-472F-9A19-3B4EC55B897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7EDB092-FABC-4062-8629-052BBA137A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BCDC8C18-7CEB-49A5-BC73-909DD9A1CE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5E3315-BCF7-42D1-994F-491523BAC7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6A3E4BF2-08B1-4C11-AAB0-D261D3F558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16D956F0-CEBA-40F4-9B0B-94BE80A558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E95332E-5F8F-4092-90F0-55B0D40C3E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55B6B86-5B3F-4B31-8DF5-26628CD3AF6B}"/>
                </a:ext>
              </a:extLst>
            </p:cNvPr>
            <p:cNvCxnSpPr>
              <a:cxnSpLocks/>
            </p:cNvCxnSpPr>
            <p:nvPr/>
          </p:nvCxnSpPr>
          <p:spPr>
            <a:xfrm>
              <a:off x="2928850" y="3427340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/>
                <p:nvPr/>
              </p:nvSpPr>
              <p:spPr>
                <a:xfrm>
                  <a:off x="2291142" y="2871084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32D4E607-BB84-4281-858D-F90C322190F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1142" y="2871084"/>
                  <a:ext cx="504562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/>
                <p:nvPr/>
              </p:nvSpPr>
              <p:spPr>
                <a:xfrm>
                  <a:off x="5638880" y="1120011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2E946239-17FB-438C-B4E8-C63FABE32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8880" y="1120011"/>
                  <a:ext cx="47468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/>
                <p:nvPr/>
              </p:nvSpPr>
              <p:spPr>
                <a:xfrm>
                  <a:off x="2641503" y="1396014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8A3E416C-FE3E-4A13-82C9-43781626CD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1503" y="1396014"/>
                  <a:ext cx="47904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192D088-A69C-4C9B-9630-F67B55E01450}"/>
                </a:ext>
              </a:extLst>
            </p:cNvPr>
            <p:cNvGrpSpPr/>
            <p:nvPr/>
          </p:nvGrpSpPr>
          <p:grpSpPr>
            <a:xfrm rot="16200000">
              <a:off x="3879120" y="3019206"/>
              <a:ext cx="660991" cy="298206"/>
              <a:chOff x="9391502" y="3838294"/>
              <a:chExt cx="660991" cy="298206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660E8E91-1B03-4815-8B13-1DB10B8FBD80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D595A3-E7A1-4AF6-888B-EA45A0B32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3BDEA2A-BB1F-4F13-AAAE-E65834F50D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5B811299-36DF-4AE9-8B0D-135637F923C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DA22C8C-B229-4AAF-A89A-A8A6CFF657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77E71BB1-0643-4F77-99D4-B100B1069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2824297-D3C8-4FB4-B3CA-3183D80D418F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345D82BB-EBEE-4CB4-BD95-7700DC635A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83CE9F5-8F16-4FAB-A9CD-DD7673B7CB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A9A93F31-E6A7-4665-9E4E-2B92498B025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3A30834-7BCB-4A3A-8FC1-1247279B91F7}"/>
                </a:ext>
              </a:extLst>
            </p:cNvPr>
            <p:cNvCxnSpPr>
              <a:cxnSpLocks/>
            </p:cNvCxnSpPr>
            <p:nvPr/>
          </p:nvCxnSpPr>
          <p:spPr>
            <a:xfrm>
              <a:off x="2460602" y="1906351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537981D-5A40-425B-B49E-6D24FA0F40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5152" y="3498805"/>
              <a:ext cx="0" cy="3678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4E96FFA-B117-4DA9-9CB3-D5D098BBA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4509" y="1916753"/>
              <a:ext cx="1294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/>
                <p:nvPr/>
              </p:nvSpPr>
              <p:spPr>
                <a:xfrm>
                  <a:off x="3585782" y="2908575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69F23B5-9374-4724-B638-0C845274D7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5782" y="2908575"/>
                  <a:ext cx="428514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2F62658-8A39-48A5-9B76-B0099CF81ED7}"/>
                </a:ext>
              </a:extLst>
            </p:cNvPr>
            <p:cNvGrpSpPr/>
            <p:nvPr/>
          </p:nvGrpSpPr>
          <p:grpSpPr>
            <a:xfrm rot="16200000">
              <a:off x="4680894" y="1123995"/>
              <a:ext cx="589935" cy="1572987"/>
              <a:chOff x="4998523" y="3509304"/>
              <a:chExt cx="589935" cy="1572987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C6A52689-328E-4C08-91E4-43AEE7E9D4DC}"/>
                  </a:ext>
                </a:extLst>
              </p:cNvPr>
              <p:cNvGrpSpPr/>
              <p:nvPr/>
            </p:nvGrpSpPr>
            <p:grpSpPr>
              <a:xfrm>
                <a:off x="4998523" y="3910048"/>
                <a:ext cx="589935" cy="1172243"/>
                <a:chOff x="4998523" y="3910048"/>
                <a:chExt cx="589935" cy="1172243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EF7598F8-D966-45DB-B78E-A9F9FDF97A8B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172243"/>
                  <a:chOff x="4998523" y="3910048"/>
                  <a:chExt cx="589935" cy="1172243"/>
                </a:xfrm>
              </p:grpSpPr>
              <p:sp>
                <p:nvSpPr>
                  <p:cNvPr id="102" name="Diamond 101">
                    <a:extLst>
                      <a:ext uri="{FF2B5EF4-FFF2-40B4-BE49-F238E27FC236}">
                        <a16:creationId xmlns:a16="http://schemas.microsoft.com/office/drawing/2014/main" id="{83738801-1EBA-4B15-B499-BB080FDCF84F}"/>
                      </a:ext>
                    </a:extLst>
                  </p:cNvPr>
                  <p:cNvSpPr/>
                  <p:nvPr/>
                </p:nvSpPr>
                <p:spPr>
                  <a:xfrm>
                    <a:off x="4998523" y="3910048"/>
                    <a:ext cx="589935" cy="822956"/>
                  </a:xfrm>
                  <a:prstGeom prst="diamond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30ABF432-5930-495E-9DF1-E770609AB6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98404" y="4716531"/>
                    <a:ext cx="0" cy="365760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D1A19E67-15C5-44DA-A43D-78A139F34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4119716"/>
                  <a:ext cx="0" cy="344129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CDFD9AB-8CDB-4F3A-933B-CCB93112C1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7140" y="3509304"/>
                <a:ext cx="0" cy="402336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Content Placeholder 2">
              <a:extLst>
                <a:ext uri="{FF2B5EF4-FFF2-40B4-BE49-F238E27FC236}">
                  <a16:creationId xmlns:a16="http://schemas.microsoft.com/office/drawing/2014/main" id="{356D9DEF-2A3E-465E-9BCD-C0899B5D40A5}"/>
                </a:ext>
              </a:extLst>
            </p:cNvPr>
            <p:cNvSpPr txBox="1">
              <a:spLocks/>
            </p:cNvSpPr>
            <p:nvPr/>
          </p:nvSpPr>
          <p:spPr>
            <a:xfrm>
              <a:off x="4232923" y="3862656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base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B58EA63B-D6FC-41DE-8830-8832CFBFC7AE}"/>
                </a:ext>
              </a:extLst>
            </p:cNvPr>
            <p:cNvCxnSpPr>
              <a:cxnSpLocks/>
            </p:cNvCxnSpPr>
            <p:nvPr/>
          </p:nvCxnSpPr>
          <p:spPr>
            <a:xfrm>
              <a:off x="4416045" y="2991363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D26C4C8-482F-40E3-8806-BAF75E075E0E}"/>
                </a:ext>
              </a:extLst>
            </p:cNvPr>
            <p:cNvCxnSpPr>
              <a:cxnSpLocks/>
            </p:cNvCxnSpPr>
            <p:nvPr/>
          </p:nvCxnSpPr>
          <p:spPr>
            <a:xfrm>
              <a:off x="2908852" y="1908006"/>
              <a:ext cx="4041" cy="896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EA4778FA-1F27-433E-B5C8-76F7621957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1342" y="1899931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943A1745-C1B8-4426-AC81-91A54EE3D094}"/>
                </a:ext>
              </a:extLst>
            </p:cNvPr>
            <p:cNvGrpSpPr/>
            <p:nvPr/>
          </p:nvGrpSpPr>
          <p:grpSpPr>
            <a:xfrm rot="10800000">
              <a:off x="1489967" y="1758235"/>
              <a:ext cx="660991" cy="298206"/>
              <a:chOff x="9391502" y="3838294"/>
              <a:chExt cx="660991" cy="298206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F0931E36-2469-4254-A628-128B7CA5636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36E39FB8-4454-46C3-B756-13F7438F10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054BDB8-8CE5-4F4F-A028-21C1C1577F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E8D8F33-298C-4C1A-A377-953FCB0D581F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C2FDA4E-B4FE-4333-B9A3-DA3FC48B16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19FEDD1E-922D-45E4-9689-36AE40AE6E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4399E841-DBFE-4375-ABD5-0589282B271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34D7590-2D48-4214-B9F4-B2304E765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3BA0F764-3E5D-4D38-97B5-59E700C186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7B52A535-AA92-4B6A-8DA5-5D6A6A8B71A7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B6ECFDC-8E66-467B-A67F-4A5AEFC21841}"/>
                </a:ext>
              </a:extLst>
            </p:cNvPr>
            <p:cNvCxnSpPr>
              <a:cxnSpLocks/>
            </p:cNvCxnSpPr>
            <p:nvPr/>
          </p:nvCxnSpPr>
          <p:spPr>
            <a:xfrm>
              <a:off x="1244031" y="1931885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/>
                <p:nvPr/>
              </p:nvSpPr>
              <p:spPr>
                <a:xfrm>
                  <a:off x="1578381" y="1307778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3CB85D06-59C8-4485-9FEA-7083C8CC49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8381" y="1307778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9" name="Content Placeholder 2">
              <a:extLst>
                <a:ext uri="{FF2B5EF4-FFF2-40B4-BE49-F238E27FC236}">
                  <a16:creationId xmlns:a16="http://schemas.microsoft.com/office/drawing/2014/main" id="{25C85D0C-7F54-4C3B-9B81-007605847AD5}"/>
                </a:ext>
              </a:extLst>
            </p:cNvPr>
            <p:cNvSpPr txBox="1">
              <a:spLocks/>
            </p:cNvSpPr>
            <p:nvPr/>
          </p:nvSpPr>
          <p:spPr>
            <a:xfrm>
              <a:off x="4426616" y="3060452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>
                  <a:solidFill>
                    <a:srgbClr val="FF0000"/>
                  </a:solidFill>
                </a:rPr>
                <a:t>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5C81A170-BC8F-4140-A9ED-992B36B3043A}"/>
                </a:ext>
              </a:extLst>
            </p:cNvPr>
            <p:cNvSpPr txBox="1">
              <a:spLocks/>
            </p:cNvSpPr>
            <p:nvPr/>
          </p:nvSpPr>
          <p:spPr>
            <a:xfrm>
              <a:off x="2628670" y="1675943"/>
              <a:ext cx="773887" cy="2611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emitter</a:t>
              </a:r>
            </a:p>
          </p:txBody>
        </p:sp>
        <p:sp>
          <p:nvSpPr>
            <p:cNvPr id="141" name="Content Placeholder 2">
              <a:extLst>
                <a:ext uri="{FF2B5EF4-FFF2-40B4-BE49-F238E27FC236}">
                  <a16:creationId xmlns:a16="http://schemas.microsoft.com/office/drawing/2014/main" id="{70C0D123-BCB6-46E8-B846-36B718A5B078}"/>
                </a:ext>
              </a:extLst>
            </p:cNvPr>
            <p:cNvSpPr txBox="1">
              <a:spLocks/>
            </p:cNvSpPr>
            <p:nvPr/>
          </p:nvSpPr>
          <p:spPr>
            <a:xfrm>
              <a:off x="5427563" y="1895877"/>
              <a:ext cx="814560" cy="28786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dirty="0">
                  <a:solidFill>
                    <a:srgbClr val="FF0000"/>
                  </a:solidFill>
                </a:rPr>
                <a:t>collector</a:t>
              </a:r>
            </a:p>
          </p:txBody>
        </p:sp>
        <p:sp>
          <p:nvSpPr>
            <p:cNvPr id="142" name="Content Placeholder 2">
              <a:extLst>
                <a:ext uri="{FF2B5EF4-FFF2-40B4-BE49-F238E27FC236}">
                  <a16:creationId xmlns:a16="http://schemas.microsoft.com/office/drawing/2014/main" id="{CB2923A4-F38F-4649-86A7-8E8F460BFFF9}"/>
                </a:ext>
              </a:extLst>
            </p:cNvPr>
            <p:cNvSpPr txBox="1">
              <a:spLocks/>
            </p:cNvSpPr>
            <p:nvPr/>
          </p:nvSpPr>
          <p:spPr>
            <a:xfrm>
              <a:off x="4767492" y="1175704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>
                  <a:solidFill>
                    <a:srgbClr val="FF0000"/>
                  </a:solidFill>
                </a:rPr>
                <a:t>β</a:t>
              </a:r>
              <a:r>
                <a:rPr lang="en-US" sz="2000" dirty="0">
                  <a:solidFill>
                    <a:srgbClr val="FF0000"/>
                  </a:solidFill>
                </a:rPr>
                <a:t> I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B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/>
                <p:nvPr/>
              </p:nvSpPr>
              <p:spPr>
                <a:xfrm>
                  <a:off x="2096730" y="1947688"/>
                  <a:ext cx="38603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26C673B8-EDD2-432D-83F5-017FA4E6D47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6730" y="1947688"/>
                  <a:ext cx="38603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/>
                <p:nvPr/>
              </p:nvSpPr>
              <p:spPr>
                <a:xfrm>
                  <a:off x="5541595" y="1456146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63BE5F69-5B03-42AD-AC1F-B00BD751E3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1595" y="1456146"/>
                  <a:ext cx="382514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1B3DB0-BA4C-4FC7-8BE4-5B0977C006C0}"/>
                </a:ext>
              </a:extLst>
            </p:cNvPr>
            <p:cNvCxnSpPr>
              <a:cxnSpLocks/>
            </p:cNvCxnSpPr>
            <p:nvPr/>
          </p:nvCxnSpPr>
          <p:spPr>
            <a:xfrm>
              <a:off x="5546488" y="1806501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5C93E499-D609-44D1-8E2E-28806887B8C9}"/>
                </a:ext>
              </a:extLst>
            </p:cNvPr>
            <p:cNvCxnSpPr>
              <a:cxnSpLocks/>
            </p:cNvCxnSpPr>
            <p:nvPr/>
          </p:nvCxnSpPr>
          <p:spPr>
            <a:xfrm>
              <a:off x="3357182" y="1844486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/>
                <p:nvPr/>
              </p:nvSpPr>
              <p:spPr>
                <a:xfrm>
                  <a:off x="3417525" y="1417330"/>
                  <a:ext cx="38251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73E197C-B799-43DA-B51A-C6AB838CD1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17525" y="1417330"/>
                  <a:ext cx="38251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0" name="Title 1">
            <a:extLst>
              <a:ext uri="{FF2B5EF4-FFF2-40B4-BE49-F238E27FC236}">
                <a16:creationId xmlns:a16="http://schemas.microsoft.com/office/drawing/2014/main" id="{E533762D-BC4F-4AA6-B8E4-09AE991D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334"/>
          </a:xfrm>
        </p:spPr>
        <p:txBody>
          <a:bodyPr/>
          <a:lstStyle/>
          <a:p>
            <a:r>
              <a:rPr lang="en-US" dirty="0"/>
              <a:t>Common Base Amplifier Small Signal Circuit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C1FEEA29-36FC-4722-974F-C6C287719C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34376" y="1707702"/>
                <a:ext cx="4775816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Content Placeholder 2">
                <a:extLst>
                  <a:ext uri="{FF2B5EF4-FFF2-40B4-BE49-F238E27FC236}">
                    <a16:creationId xmlns:a16="http://schemas.microsoft.com/office/drawing/2014/main" id="{C1FEEA29-36FC-4722-974F-C6C287719C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4376" y="1707702"/>
                <a:ext cx="4775816" cy="87451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6DFF8B4D-54A0-4F3E-B9B7-E886DCE8B1A0}"/>
              </a:ext>
            </a:extLst>
          </p:cNvPr>
          <p:cNvSpPr txBox="1">
            <a:spLocks/>
          </p:cNvSpPr>
          <p:nvPr/>
        </p:nvSpPr>
        <p:spPr>
          <a:xfrm>
            <a:off x="7886027" y="3649029"/>
            <a:ext cx="3992013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there is a load at the output: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0AF61BBF-D37E-4A6B-BD84-AEC7D51001F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67967" y="4336598"/>
                <a:ext cx="4951127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0AF61BBF-D37E-4A6B-BD84-AEC7D5100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7967" y="4336598"/>
                <a:ext cx="4951127" cy="87451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05E4F45A-93F1-45A2-ABF3-1E4A979E3876}"/>
              </a:ext>
            </a:extLst>
          </p:cNvPr>
          <p:cNvGrpSpPr/>
          <p:nvPr/>
        </p:nvGrpSpPr>
        <p:grpSpPr>
          <a:xfrm>
            <a:off x="5627137" y="1890359"/>
            <a:ext cx="2397783" cy="1980360"/>
            <a:chOff x="5627137" y="1890359"/>
            <a:chExt cx="2397783" cy="1980360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D60308F3-E2DF-423E-B4EC-929551C3CF7F}"/>
                </a:ext>
              </a:extLst>
            </p:cNvPr>
            <p:cNvGrpSpPr/>
            <p:nvPr/>
          </p:nvGrpSpPr>
          <p:grpSpPr>
            <a:xfrm>
              <a:off x="7190846" y="2439986"/>
              <a:ext cx="298207" cy="660991"/>
              <a:chOff x="4147623" y="3602364"/>
              <a:chExt cx="297702" cy="797860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B8D215D2-8A80-421D-A9C3-DDAB0A94531F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8F27E349-0364-44C2-AD18-8CAAD63B0B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8C667CD9-E272-4B6F-A0F1-DA6C1D6176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4724DF7D-084F-4018-AB0A-06C2560968A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01B25B22-2965-4568-B159-12585CF7BF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4DA17F28-FDDC-4CF6-B1AC-2FDBEA48F1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7CDA5A0A-E092-4BFC-B8DE-CEF826FD5C99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1C81915A-5802-42CF-851E-904E391EE9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06CF6F2C-CD99-4084-9726-411271FCA8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7E94B0BD-183C-43F2-AE61-30393B36C48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93DD3AAF-6822-4DAA-91BE-79F28D477F4C}"/>
                </a:ext>
              </a:extLst>
            </p:cNvPr>
            <p:cNvCxnSpPr>
              <a:cxnSpLocks/>
            </p:cNvCxnSpPr>
            <p:nvPr/>
          </p:nvCxnSpPr>
          <p:spPr>
            <a:xfrm>
              <a:off x="7366056" y="3102623"/>
              <a:ext cx="0" cy="76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B9AAD4A2-D0B1-4134-984E-C767B89D90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42089" y="1890359"/>
              <a:ext cx="0" cy="5577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864644E-A619-4E41-90F1-29EF31746D19}"/>
                    </a:ext>
                  </a:extLst>
                </p:cNvPr>
                <p:cNvSpPr/>
                <p:nvPr/>
              </p:nvSpPr>
              <p:spPr>
                <a:xfrm>
                  <a:off x="7524335" y="26911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864644E-A619-4E41-90F1-29EF31746D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4335" y="2691120"/>
                  <a:ext cx="500585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0CAAE43-FB74-46F0-B808-D7543B77F0FF}"/>
                </a:ext>
              </a:extLst>
            </p:cNvPr>
            <p:cNvCxnSpPr>
              <a:cxnSpLocks/>
            </p:cNvCxnSpPr>
            <p:nvPr/>
          </p:nvCxnSpPr>
          <p:spPr>
            <a:xfrm>
              <a:off x="5627137" y="1902568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9329B3D7-FA2D-40F7-AE92-94F34CC7B8F7}"/>
                </a:ext>
              </a:extLst>
            </p:cNvPr>
            <p:cNvCxnSpPr>
              <a:cxnSpLocks/>
            </p:cNvCxnSpPr>
            <p:nvPr/>
          </p:nvCxnSpPr>
          <p:spPr>
            <a:xfrm>
              <a:off x="5638880" y="3861845"/>
              <a:ext cx="17373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C7A57402-EF55-417B-814A-5DFCE44110CD}"/>
              </a:ext>
            </a:extLst>
          </p:cNvPr>
          <p:cNvSpPr txBox="1">
            <a:spLocks/>
          </p:cNvSpPr>
          <p:nvPr/>
        </p:nvSpPr>
        <p:spPr>
          <a:xfrm>
            <a:off x="155145" y="4392321"/>
            <a:ext cx="6204094" cy="589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the source resistance is very small: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8" name="Content Placeholder 2">
                <a:extLst>
                  <a:ext uri="{FF2B5EF4-FFF2-40B4-BE49-F238E27FC236}">
                    <a16:creationId xmlns:a16="http://schemas.microsoft.com/office/drawing/2014/main" id="{444995D1-E7CB-4997-B168-F8BFE41133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77014" y="4689772"/>
                <a:ext cx="2538860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8" name="Content Placeholder 2">
                <a:extLst>
                  <a:ext uri="{FF2B5EF4-FFF2-40B4-BE49-F238E27FC236}">
                    <a16:creationId xmlns:a16="http://schemas.microsoft.com/office/drawing/2014/main" id="{444995D1-E7CB-4997-B168-F8BFE4113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014" y="4689772"/>
                <a:ext cx="2538860" cy="87451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40F681A7-9051-4379-B295-D5B0DD2955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77869" y="5664112"/>
                <a:ext cx="2643516" cy="5899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is very large:</a:t>
                </a:r>
              </a:p>
            </p:txBody>
          </p:sp>
        </mc:Choice>
        <mc:Fallback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40F681A7-9051-4379-B295-D5B0DD295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869" y="5664112"/>
                <a:ext cx="2643516" cy="589934"/>
              </a:xfrm>
              <a:prstGeom prst="rect">
                <a:avLst/>
              </a:prstGeom>
              <a:blipFill>
                <a:blip r:embed="rId19"/>
                <a:stretch>
                  <a:fillRect l="-3456" t="-14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81F9A9F0-68D1-4B55-BFD3-9AD8B7BC90C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97566" y="5479355"/>
                <a:ext cx="2538860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6" name="Content Placeholder 2">
                <a:extLst>
                  <a:ext uri="{FF2B5EF4-FFF2-40B4-BE49-F238E27FC236}">
                    <a16:creationId xmlns:a16="http://schemas.microsoft.com/office/drawing/2014/main" id="{81F9A9F0-68D1-4B55-BFD3-9AD8B7BC9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566" y="5479355"/>
                <a:ext cx="2538860" cy="87451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425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53" grpId="0"/>
      <p:bldP spid="157" grpId="0"/>
      <p:bldP spid="158" grpId="0"/>
      <p:bldP spid="149" grpId="0"/>
      <p:bldP spid="1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A9A81-114C-48E1-97E2-8B5BE90DB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95EEB-EB35-444F-B292-B45DB746E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66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0838072"/>
                  </p:ext>
                </p:extLst>
              </p:nvPr>
            </p:nvGraphicFramePr>
            <p:xfrm>
              <a:off x="431800" y="443547"/>
              <a:ext cx="11328400" cy="60424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3776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9424624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Voltage Amplification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>
                              <a:solidFill>
                                <a:srgbClr val="7030A0"/>
                              </a:solidFill>
                            </a:rPr>
                            <a:t>A</a:t>
                          </a:r>
                          <a:r>
                            <a:rPr lang="en-US" sz="1800" baseline="-25000" dirty="0">
                              <a:solidFill>
                                <a:srgbClr val="7030A0"/>
                              </a:solidFill>
                            </a:rPr>
                            <a:t>V</a:t>
                          </a:r>
                          <a:r>
                            <a:rPr lang="en-US" sz="1800" dirty="0">
                              <a:solidFill>
                                <a:srgbClr val="7030A0"/>
                              </a:solidFill>
                            </a:rPr>
                            <a:t> =   ‒ (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>
                              <a:solidFill>
                                <a:srgbClr val="7030A0"/>
                              </a:solidFill>
                            </a:rPr>
                            <a:t>C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|| </a:t>
                          </a:r>
                          <a:r>
                            <a:rPr lang="en-US" sz="1800" b="1" dirty="0" err="1">
                              <a:solidFill>
                                <a:srgbClr val="7030A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 err="1">
                              <a:solidFill>
                                <a:srgbClr val="7030A0"/>
                              </a:solidFill>
                            </a:rPr>
                            <a:t>o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) </a:t>
                          </a:r>
                          <a:r>
                            <a:rPr lang="el-GR" sz="1800" b="1" dirty="0">
                              <a:solidFill>
                                <a:srgbClr val="7030A0"/>
                              </a:solidFill>
                            </a:rPr>
                            <a:t>β 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/ (R</a:t>
                          </a:r>
                          <a:r>
                            <a:rPr lang="en-US" sz="1800" b="1" baseline="-25000" dirty="0">
                              <a:solidFill>
                                <a:srgbClr val="7030A0"/>
                              </a:solidFill>
                            </a:rPr>
                            <a:t>1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+ r</a:t>
                          </a:r>
                          <a:r>
                            <a:rPr lang="el-GR" sz="1800" b="1" baseline="-25000" dirty="0">
                              <a:solidFill>
                                <a:srgbClr val="7030A0"/>
                              </a:solidFill>
                            </a:rPr>
                            <a:t>π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46693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  <a:r>
                            <a:rPr lang="en-US" sz="1800" baseline="-25000" dirty="0">
                              <a:solidFill>
                                <a:srgbClr val="FF0000"/>
                              </a:solidFill>
                            </a:rPr>
                            <a:t>V</a:t>
                          </a:r>
                          <a:r>
                            <a:rPr lang="en-US" sz="1800" dirty="0">
                              <a:solidFill>
                                <a:srgbClr val="FF0000"/>
                              </a:solidFill>
                            </a:rPr>
                            <a:t> =   ‒ </a:t>
                          </a: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  <a:r>
                            <a:rPr lang="el-GR" sz="1800" b="1" dirty="0">
                              <a:solidFill>
                                <a:srgbClr val="FF0000"/>
                              </a:solidFill>
                            </a:rPr>
                            <a:t>β </a:t>
                          </a: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</a:rPr>
                            <a:t> / R</a:t>
                          </a:r>
                          <a:r>
                            <a:rPr lang="en-US" sz="1800" b="1" baseline="-250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116176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With Degenerate Emitter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𝐸</m:t>
                                            </m:r>
                                          </m:sub>
                                        </m:sSub>
                                        <m: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− </m:t>
                                        </m:r>
                                        <m: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𝑜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num>
                                  <m:den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𝐸</m:t>
                                            </m:r>
                                          </m:sub>
                                        </m:sSub>
                                        <m: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+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𝑜</m:t>
                                            </m:r>
                                          </m:sub>
                                        </m:sSub>
                                        <m: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𝐶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den>
                                </m:f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 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sub>
                                    </m:sSub>
                                  </m:num>
                                  <m:den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𝑠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d>
                                                  <m:d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1</m:t>
                                                        </m:r>
                                                      </m:sub>
                                                    </m:s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∥</m:t>
                                                    </m:r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2</m:t>
                                                        </m:r>
                                                      </m:sub>
                                                    </m:sSub>
                                                  </m:e>
                                                </m:d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US" sz="1800" dirty="0">
                                                    <a:solidFill>
                                                      <a:srgbClr val="7030A0"/>
                                                    </a:solidFill>
                                                  </a:rPr>
                                                  <m:t>– (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− </m:t>
                                                        </m:r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𝛽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num>
                                                  <m:den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+ 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𝐶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den>
                                                </m:f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US" sz="1800" dirty="0">
                                                    <a:solidFill>
                                                      <a:srgbClr val="7030A0"/>
                                                    </a:solidFill>
                                                  </a:rPr>
                                                  <m:t>)</m:t>
                                                </m:r>
                                              </m:e>
                                            </m:d>
                                          </m:e>
                                        </m:d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−</m:t>
                                        </m:r>
                                        <m:d>
                                          <m:d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∥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r>
                                  <a:rPr lang="en-US" sz="1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 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rgbClr val="7030A0"/>
                              </a:solidFill>
                            </a:rPr>
                            <a:t>Common Collector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m:rPr>
                                            <m:nor/>
                                          </m:rPr>
                                          <a:rPr lang="en-US" sz="1800" dirty="0">
                                            <a:solidFill>
                                              <a:srgbClr val="7030A0"/>
                                            </a:solidFill>
                                          </a:rPr>
                                          <m:t>– (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𝐸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− </m:t>
                                                </m:r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𝛽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𝐸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 + 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𝑟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𝑜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𝐶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sz="1800" dirty="0">
                                            <a:solidFill>
                                              <a:srgbClr val="7030A0"/>
                                            </a:solidFill>
                                          </a:rPr>
                                          <m:t>)</m:t>
                                        </m:r>
                                      </m:e>
                                    </m:d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</m:num>
                                  <m:den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800" i="1" smtClean="0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𝑠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d>
                                                  <m:d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1</m:t>
                                                        </m:r>
                                                      </m:sub>
                                                    </m:s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∥</m:t>
                                                    </m:r>
                                                    <m:sSub>
                                                      <m:sSubPr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𝑅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2</m:t>
                                                        </m:r>
                                                      </m:sub>
                                                    </m:sSub>
                                                  </m:e>
                                                </m:d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𝜋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sz="1800" i="1" smtClean="0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𝑅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𝐸</m:t>
                                                </m:r>
                                              </m:sub>
                                            </m:sSub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US" sz="1800" dirty="0">
                                                    <a:solidFill>
                                                      <a:srgbClr val="7030A0"/>
                                                    </a:solidFill>
                                                  </a:rPr>
                                                  <m:t>– (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− </m:t>
                                                        </m:r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𝛽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num>
                                                  <m:den>
                                                    <m:d>
                                                      <m:dPr>
                                                        <m:begChr m:val="["/>
                                                        <m:endChr m:val="]"/>
                                                        <m:ctrlP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dPr>
                                                      <m:e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𝐸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 + 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𝑟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𝑜</m:t>
                                                            </m:r>
                                                          </m:sub>
                                                        </m:sSub>
                                                        <m:r>
                                                          <a:rPr lang="en-US" sz="1800" i="1">
                                                            <a:solidFill>
                                                              <a:srgbClr val="7030A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𝑅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en-US" sz="1800" i="1">
                                                                <a:solidFill>
                                                                  <a:srgbClr val="7030A0"/>
                                                                </a:solidFill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𝐶</m:t>
                                                            </m:r>
                                                          </m:sub>
                                                        </m:sSub>
                                                      </m:e>
                                                    </m:d>
                                                  </m:den>
                                                </m:f>
                                                <m:r>
                                                  <m:rPr>
                                                    <m:nor/>
                                                  </m:rPr>
                                                  <a:rPr lang="en-US" sz="1800" dirty="0">
                                                    <a:solidFill>
                                                      <a:srgbClr val="7030A0"/>
                                                    </a:solidFill>
                                                  </a:rPr>
                                                  <m:t>)</m:t>
                                                </m:r>
                                              </m:e>
                                            </m:d>
                                          </m:e>
                                        </m:d>
                                        <m:r>
                                          <a:rPr lang="en-US" sz="1800" b="0" i="1" dirty="0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𝑠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num>
                                          <m:den>
                                            <m:d>
                                              <m:dPr>
                                                <m:ctrlP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1</m:t>
                                                    </m:r>
                                                  </m:sub>
                                                </m:sSub>
                                                <m:r>
                                                  <a:rPr lang="en-US" sz="1800" i="1">
                                                    <a:solidFill>
                                                      <a:srgbClr val="7030A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∥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𝑅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i="1">
                                                        <a:solidFill>
                                                          <a:srgbClr val="7030A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</a:rPr>
                                                      <m:t>2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rgbClr val="7030A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1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𝐶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∥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𝐿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7030A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𝛽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𝑅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US" sz="18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∥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∥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sz="1800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𝛽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1800" b="0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sz="180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𝐶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∥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𝐿</m:t>
                                            </m:r>
                                            <m:r>
                                              <a:rPr lang="en-US" sz="18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r>
                                      <a:rPr lang="en-US" sz="18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𝛽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9F9F48A-1A12-4BFC-B8DF-31895B161D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0838072"/>
                  </p:ext>
                </p:extLst>
              </p:nvPr>
            </p:nvGraphicFramePr>
            <p:xfrm>
              <a:off x="431800" y="443547"/>
              <a:ext cx="11328400" cy="60424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3776">
                      <a:extLst>
                        <a:ext uri="{9D8B030D-6E8A-4147-A177-3AD203B41FA5}">
                          <a16:colId xmlns:a16="http://schemas.microsoft.com/office/drawing/2014/main" val="2137575954"/>
                        </a:ext>
                      </a:extLst>
                    </a:gridCol>
                    <a:gridCol w="9424624">
                      <a:extLst>
                        <a:ext uri="{9D8B030D-6E8A-4147-A177-3AD203B41FA5}">
                          <a16:colId xmlns:a16="http://schemas.microsoft.com/office/drawing/2014/main" val="271655475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Voltage Amplification Summary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3639463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>
                              <a:solidFill>
                                <a:srgbClr val="7030A0"/>
                              </a:solidFill>
                            </a:rPr>
                            <a:t>A</a:t>
                          </a:r>
                          <a:r>
                            <a:rPr lang="en-US" sz="1800" baseline="-25000" dirty="0">
                              <a:solidFill>
                                <a:srgbClr val="7030A0"/>
                              </a:solidFill>
                            </a:rPr>
                            <a:t>V</a:t>
                          </a:r>
                          <a:r>
                            <a:rPr lang="en-US" sz="1800" dirty="0">
                              <a:solidFill>
                                <a:srgbClr val="7030A0"/>
                              </a:solidFill>
                            </a:rPr>
                            <a:t> =   ‒ (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>
                              <a:solidFill>
                                <a:srgbClr val="7030A0"/>
                              </a:solidFill>
                            </a:rPr>
                            <a:t>C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|| </a:t>
                          </a:r>
                          <a:r>
                            <a:rPr lang="en-US" sz="1800" b="1" dirty="0" err="1">
                              <a:solidFill>
                                <a:srgbClr val="7030A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 err="1">
                              <a:solidFill>
                                <a:srgbClr val="7030A0"/>
                              </a:solidFill>
                            </a:rPr>
                            <a:t>o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) </a:t>
                          </a:r>
                          <a:r>
                            <a:rPr lang="el-GR" sz="1800" b="1" dirty="0">
                              <a:solidFill>
                                <a:srgbClr val="7030A0"/>
                              </a:solidFill>
                            </a:rPr>
                            <a:t>β 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/ (R</a:t>
                          </a:r>
                          <a:r>
                            <a:rPr lang="en-US" sz="1800" b="1" baseline="-25000" dirty="0">
                              <a:solidFill>
                                <a:srgbClr val="7030A0"/>
                              </a:solidFill>
                            </a:rPr>
                            <a:t>1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+ r</a:t>
                          </a:r>
                          <a:r>
                            <a:rPr lang="el-GR" sz="1800" b="1" baseline="-25000" dirty="0">
                              <a:solidFill>
                                <a:srgbClr val="7030A0"/>
                              </a:solidFill>
                            </a:rPr>
                            <a:t>π</a:t>
                          </a:r>
                          <a:r>
                            <a:rPr lang="en-US" sz="1800" b="1" dirty="0">
                              <a:solidFill>
                                <a:srgbClr val="7030A0"/>
                              </a:solidFill>
                            </a:rPr>
                            <a:t> 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46693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  <a:r>
                            <a:rPr lang="en-US" sz="1800" baseline="-25000" dirty="0">
                              <a:solidFill>
                                <a:srgbClr val="FF0000"/>
                              </a:solidFill>
                            </a:rPr>
                            <a:t>V</a:t>
                          </a:r>
                          <a:r>
                            <a:rPr lang="en-US" sz="1800" dirty="0">
                              <a:solidFill>
                                <a:srgbClr val="FF0000"/>
                              </a:solidFill>
                            </a:rPr>
                            <a:t> =   ‒ </a:t>
                          </a: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</a:rPr>
                            <a:t>R</a:t>
                          </a:r>
                          <a:r>
                            <a:rPr lang="en-US" sz="1800" b="1" baseline="-25000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  <a:r>
                            <a:rPr lang="el-GR" sz="1800" b="1" dirty="0">
                              <a:solidFill>
                                <a:srgbClr val="FF0000"/>
                              </a:solidFill>
                            </a:rPr>
                            <a:t>β </a:t>
                          </a: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</a:rPr>
                            <a:t> / R</a:t>
                          </a:r>
                          <a:r>
                            <a:rPr lang="en-US" sz="1800" b="1" baseline="-25000" dirty="0">
                              <a:solidFill>
                                <a:srgbClr val="FF0000"/>
                              </a:solidFill>
                            </a:rPr>
                            <a:t>1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11617629"/>
                      </a:ext>
                    </a:extLst>
                  </a:tr>
                  <a:tr h="1193419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Common Emitter With Degenerate Emitter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116837" r="-259" b="-2969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0975755"/>
                      </a:ext>
                    </a:extLst>
                  </a:tr>
                  <a:tr h="649859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400943" r="-259" b="-4490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26952373"/>
                      </a:ext>
                    </a:extLst>
                  </a:tr>
                  <a:tr h="11669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rgbClr val="7030A0"/>
                              </a:solidFill>
                            </a:rPr>
                            <a:t>Common Collector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276563" r="-259" b="-1479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09956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1185246" r="-259" b="-3655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9310359"/>
                      </a:ext>
                    </a:extLst>
                  </a:tr>
                  <a:tr h="67043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Common Base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712727" r="-259" b="-10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21977396"/>
                      </a:ext>
                    </a:extLst>
                  </a:tr>
                  <a:tr h="670116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Approximation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297" t="-812727" r="-259" b="-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65346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8010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9605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Common Base Amplifier Circuits</a:t>
            </a:r>
          </a:p>
          <a:p>
            <a:pPr marL="1828800" algn="l"/>
            <a:r>
              <a:rPr lang="en-US" dirty="0"/>
              <a:t>Common Collector Amplifier Circuits</a:t>
            </a:r>
          </a:p>
          <a:p>
            <a:pPr marL="914400" algn="l"/>
            <a:endParaRPr lang="en-US" dirty="0"/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830536" y="382103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C97DC238-858D-44B9-8195-D276A823B84C}"/>
              </a:ext>
            </a:extLst>
          </p:cNvPr>
          <p:cNvSpPr/>
          <p:nvPr/>
        </p:nvSpPr>
        <p:spPr>
          <a:xfrm>
            <a:off x="1830536" y="4285920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204F92C-78CC-4252-96B4-2EF61432A5A7}"/>
              </a:ext>
            </a:extLst>
          </p:cNvPr>
          <p:cNvSpPr/>
          <p:nvPr/>
        </p:nvSpPr>
        <p:spPr>
          <a:xfrm>
            <a:off x="1830536" y="4755007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852E7B0-C2CB-4482-A516-97D60C33A1D0}"/>
              </a:ext>
            </a:extLst>
          </p:cNvPr>
          <p:cNvSpPr txBox="1">
            <a:spLocks/>
          </p:cNvSpPr>
          <p:nvPr/>
        </p:nvSpPr>
        <p:spPr>
          <a:xfrm>
            <a:off x="162718" y="3702598"/>
            <a:ext cx="1667818" cy="503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/>
              <a:t>Last time</a:t>
            </a:r>
          </a:p>
          <a:p>
            <a:pPr marL="914400"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7" grpId="0"/>
      <p:bldP spid="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E19CB-7769-47B9-B7CA-C0D412C7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good is a unity gain amplifier???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DEA82-2456-443A-BB70-117F7B5C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understand this we must look at how an amplifier interacts with the things around it.</a:t>
            </a:r>
          </a:p>
        </p:txBody>
      </p:sp>
    </p:spTree>
    <p:extLst>
      <p:ext uri="{BB962C8B-B14F-4D97-AF65-F5344CB8AC3E}">
        <p14:creationId xmlns:p14="http://schemas.microsoft.com/office/powerpoint/2010/main" val="13998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of Source, Amplifier, and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Ideal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4320692" y="389638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692" y="389638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8089530" y="3954846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530" y="3954846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/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𝑜𝑢𝑟𝑐𝑒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7D8E8BB1-912B-4EEE-9E5B-C4F05E37265C}"/>
              </a:ext>
            </a:extLst>
          </p:cNvPr>
          <p:cNvGrpSpPr/>
          <p:nvPr/>
        </p:nvGrpSpPr>
        <p:grpSpPr>
          <a:xfrm>
            <a:off x="1930298" y="3426121"/>
            <a:ext cx="1719665" cy="1446910"/>
            <a:chOff x="1930298" y="3426121"/>
            <a:chExt cx="1719665" cy="144691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A7D63A3-4E9A-439B-B6C4-FC0147F3D509}"/>
                </a:ext>
              </a:extLst>
            </p:cNvPr>
            <p:cNvGrpSpPr/>
            <p:nvPr/>
          </p:nvGrpSpPr>
          <p:grpSpPr>
            <a:xfrm>
              <a:off x="1930298" y="3426121"/>
              <a:ext cx="1719665" cy="1446910"/>
              <a:chOff x="2609671" y="3428999"/>
              <a:chExt cx="1719665" cy="1446910"/>
            </a:xfrm>
          </p:grpSpPr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061936" y="4073799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B8235E9F-3F56-40F8-8E44-F6763500284B}"/>
                  </a:ext>
                </a:extLst>
              </p:cNvPr>
              <p:cNvGrpSpPr/>
              <p:nvPr/>
            </p:nvGrpSpPr>
            <p:grpSpPr>
              <a:xfrm>
                <a:off x="2609671" y="3428999"/>
                <a:ext cx="1719665" cy="1446910"/>
                <a:chOff x="2609671" y="3428999"/>
                <a:chExt cx="1719665" cy="144691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09671" y="4063792"/>
                      <a:ext cx="45044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09671" y="4063792"/>
                      <a:ext cx="450444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89156AAF-E826-413E-88B2-0024315D5F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4816" y="4432336"/>
                  <a:ext cx="0" cy="4375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B5C00CB7-836B-4B9C-A8B7-073D1A5E8A68}"/>
                    </a:ext>
                  </a:extLst>
                </p:cNvPr>
                <p:cNvCxnSpPr>
                  <a:cxnSpLocks/>
                  <a:endCxn id="191" idx="0"/>
                </p:cNvCxnSpPr>
                <p:nvPr/>
              </p:nvCxnSpPr>
              <p:spPr>
                <a:xfrm flipH="1">
                  <a:off x="3247468" y="3428999"/>
                  <a:ext cx="1582" cy="6400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42123" y="4029251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42123" y="4029251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39471" y="418337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39471" y="4183378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B1D9C539-7ADE-4D88-82D3-4520FB0E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2056" y="4875909"/>
                  <a:ext cx="10972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935C9C4-60CD-4AF6-B7FE-E0824F1FED4C}"/>
                </a:ext>
              </a:extLst>
            </p:cNvPr>
            <p:cNvCxnSpPr>
              <a:cxnSpLocks/>
            </p:cNvCxnSpPr>
            <p:nvPr/>
          </p:nvCxnSpPr>
          <p:spPr>
            <a:xfrm>
              <a:off x="2552683" y="3426121"/>
              <a:ext cx="1097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19FE551-2039-4512-A4B2-48BDA9D12EF4}"/>
              </a:ext>
            </a:extLst>
          </p:cNvPr>
          <p:cNvSpPr/>
          <p:nvPr/>
        </p:nvSpPr>
        <p:spPr>
          <a:xfrm>
            <a:off x="5600700" y="3197747"/>
            <a:ext cx="1848120" cy="1902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FF3F7FD-6B82-49C9-A0D7-22DADF330B58}"/>
              </a:ext>
            </a:extLst>
          </p:cNvPr>
          <p:cNvCxnSpPr>
            <a:cxnSpLocks/>
          </p:cNvCxnSpPr>
          <p:nvPr/>
        </p:nvCxnSpPr>
        <p:spPr>
          <a:xfrm>
            <a:off x="4503420" y="4899597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9790748B-8955-4DD0-BABB-A63643467F57}"/>
              </a:ext>
            </a:extLst>
          </p:cNvPr>
          <p:cNvCxnSpPr>
            <a:cxnSpLocks/>
          </p:cNvCxnSpPr>
          <p:nvPr/>
        </p:nvCxnSpPr>
        <p:spPr>
          <a:xfrm>
            <a:off x="4503420" y="3431564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54B39278-3A7F-4CE1-ACE7-22CD159DA14B}"/>
              </a:ext>
            </a:extLst>
          </p:cNvPr>
          <p:cNvCxnSpPr>
            <a:cxnSpLocks/>
          </p:cNvCxnSpPr>
          <p:nvPr/>
        </p:nvCxnSpPr>
        <p:spPr>
          <a:xfrm>
            <a:off x="7007856" y="3426121"/>
            <a:ext cx="1538244" cy="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2C059EA6-7014-4160-9D76-2DD2BBFCDE64}"/>
              </a:ext>
            </a:extLst>
          </p:cNvPr>
          <p:cNvCxnSpPr>
            <a:cxnSpLocks/>
          </p:cNvCxnSpPr>
          <p:nvPr/>
        </p:nvCxnSpPr>
        <p:spPr>
          <a:xfrm>
            <a:off x="7007856" y="4896994"/>
            <a:ext cx="1538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267D9D7D-9877-4673-8621-8E6CD615BCA2}"/>
                  </a:ext>
                </a:extLst>
              </p:cNvPr>
              <p:cNvSpPr/>
              <p:nvPr/>
            </p:nvSpPr>
            <p:spPr>
              <a:xfrm>
                <a:off x="5404767" y="2393527"/>
                <a:ext cx="25799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𝑚𝑝𝑖𝑓𝑖𝑒𝑟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𝑤𝑖𝑡h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𝑔𝑎𝑖𝑛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267D9D7D-9877-4673-8621-8E6CD615BC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767" y="2393527"/>
                <a:ext cx="2579937" cy="369332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4" name="Content Placeholder 2">
                <a:extLst>
                  <a:ext uri="{FF2B5EF4-FFF2-40B4-BE49-F238E27FC236}">
                    <a16:creationId xmlns:a16="http://schemas.microsoft.com/office/drawing/2014/main" id="{7D198309-C3A1-42EE-BD2D-2AAFBB02F3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24784" y="5100204"/>
                <a:ext cx="1161878" cy="7812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94" name="Content Placeholder 2">
                <a:extLst>
                  <a:ext uri="{FF2B5EF4-FFF2-40B4-BE49-F238E27FC236}">
                    <a16:creationId xmlns:a16="http://schemas.microsoft.com/office/drawing/2014/main" id="{7D198309-C3A1-42EE-BD2D-2AAFBB02F3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784" y="5100204"/>
                <a:ext cx="1161878" cy="78129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6" name="Content Placeholder 2">
                <a:extLst>
                  <a:ext uri="{FF2B5EF4-FFF2-40B4-BE49-F238E27FC236}">
                    <a16:creationId xmlns:a16="http://schemas.microsoft.com/office/drawing/2014/main" id="{CD864195-21F7-4AB2-BDBE-7E148AD886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82615" y="5055923"/>
                <a:ext cx="1848119" cy="7812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96" name="Content Placeholder 2">
                <a:extLst>
                  <a:ext uri="{FF2B5EF4-FFF2-40B4-BE49-F238E27FC236}">
                    <a16:creationId xmlns:a16="http://schemas.microsoft.com/office/drawing/2014/main" id="{CD864195-21F7-4AB2-BDBE-7E148AD886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2615" y="5055923"/>
                <a:ext cx="1848119" cy="78129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5ADD5FC5-DE55-45B0-B397-44D6D60995BF}"/>
              </a:ext>
            </a:extLst>
          </p:cNvPr>
          <p:cNvGrpSpPr/>
          <p:nvPr/>
        </p:nvGrpSpPr>
        <p:grpSpPr>
          <a:xfrm>
            <a:off x="8863668" y="2498842"/>
            <a:ext cx="1869435" cy="2398152"/>
            <a:chOff x="8863668" y="2498842"/>
            <a:chExt cx="1869435" cy="23981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10246623" y="3910722"/>
                  <a:ext cx="4864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46623" y="3910722"/>
                  <a:ext cx="48648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44FAA38-1D80-4E56-B09A-B3F0838EDF24}"/>
                </a:ext>
              </a:extLst>
            </p:cNvPr>
            <p:cNvGrpSpPr/>
            <p:nvPr/>
          </p:nvGrpSpPr>
          <p:grpSpPr>
            <a:xfrm>
              <a:off x="8863668" y="2498842"/>
              <a:ext cx="1285799" cy="2398152"/>
              <a:chOff x="8863668" y="2498842"/>
              <a:chExt cx="1285799" cy="239815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9851260" y="3746161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F063AC59-1911-4212-9807-9BD5CABE57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63668" y="3431563"/>
                <a:ext cx="11341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F0E332B-1859-43D1-9A7F-B04F437D9E3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997801" y="3431562"/>
                <a:ext cx="45" cy="3145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0EF73A2B-2BF2-454B-8CD9-3467EB90B5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90778" y="4896994"/>
                <a:ext cx="11341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E02E2173-3EC7-4AC9-8946-A8E3C0AB9BB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24956" y="4407151"/>
                <a:ext cx="1" cy="4898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72D27135-23F7-4A61-9D9F-71CC1DD4E054}"/>
                      </a:ext>
                    </a:extLst>
                  </p:cNvPr>
                  <p:cNvSpPr/>
                  <p:nvPr/>
                </p:nvSpPr>
                <p:spPr>
                  <a:xfrm>
                    <a:off x="9297068" y="2498842"/>
                    <a:ext cx="75302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𝑜𝑎𝑑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72D27135-23F7-4A61-9D9F-71CC1DD4E05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97068" y="2498842"/>
                    <a:ext cx="753027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92E9BF6-B0E0-40B1-8797-26FF4FC49B88}"/>
              </a:ext>
            </a:extLst>
          </p:cNvPr>
          <p:cNvGrpSpPr/>
          <p:nvPr/>
        </p:nvGrpSpPr>
        <p:grpSpPr>
          <a:xfrm>
            <a:off x="6760641" y="3426121"/>
            <a:ext cx="494431" cy="1500591"/>
            <a:chOff x="6760641" y="3426121"/>
            <a:chExt cx="494431" cy="1500591"/>
          </a:xfrm>
        </p:grpSpPr>
        <p:sp>
          <p:nvSpPr>
            <p:cNvPr id="4" name="Diamond 3">
              <a:extLst>
                <a:ext uri="{FF2B5EF4-FFF2-40B4-BE49-F238E27FC236}">
                  <a16:creationId xmlns:a16="http://schemas.microsoft.com/office/drawing/2014/main" id="{BBFBFA78-8AEA-4E75-A322-E46BE692ADF9}"/>
                </a:ext>
              </a:extLst>
            </p:cNvPr>
            <p:cNvSpPr/>
            <p:nvPr/>
          </p:nvSpPr>
          <p:spPr>
            <a:xfrm>
              <a:off x="6760641" y="3910722"/>
              <a:ext cx="494431" cy="529530"/>
            </a:xfrm>
            <a:prstGeom prst="diamond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4EE620E5-FB94-4C06-90F0-DE9E4FD46792}"/>
                    </a:ext>
                  </a:extLst>
                </p:cNvPr>
                <p:cNvSpPr/>
                <p:nvPr/>
              </p:nvSpPr>
              <p:spPr>
                <a:xfrm>
                  <a:off x="6803369" y="404857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4EE620E5-FB94-4C06-90F0-DE9E4FD467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3369" y="4048572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B9932E6-15B0-40DD-910A-6B45BAD4B334}"/>
                    </a:ext>
                  </a:extLst>
                </p:cNvPr>
                <p:cNvSpPr/>
                <p:nvPr/>
              </p:nvSpPr>
              <p:spPr>
                <a:xfrm>
                  <a:off x="6803369" y="388625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B9932E6-15B0-40DD-910A-6B45BAD4B33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3369" y="3886255"/>
                  <a:ext cx="410690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72808F-D3EC-4B95-AE66-4CCBC36006A3}"/>
                </a:ext>
              </a:extLst>
            </p:cNvPr>
            <p:cNvCxnSpPr>
              <a:endCxn id="46" idx="2"/>
            </p:cNvCxnSpPr>
            <p:nvPr/>
          </p:nvCxnSpPr>
          <p:spPr>
            <a:xfrm flipH="1" flipV="1">
              <a:off x="7008714" y="4417904"/>
              <a:ext cx="0" cy="508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59F4E02-4976-4856-A576-CB67FA66BFDB}"/>
                </a:ext>
              </a:extLst>
            </p:cNvPr>
            <p:cNvCxnSpPr/>
            <p:nvPr/>
          </p:nvCxnSpPr>
          <p:spPr>
            <a:xfrm flipH="1" flipV="1">
              <a:off x="7007856" y="3426121"/>
              <a:ext cx="0" cy="508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ontent Placeholder 2">
                <a:extLst>
                  <a:ext uri="{FF2B5EF4-FFF2-40B4-BE49-F238E27FC236}">
                    <a16:creationId xmlns:a16="http://schemas.microsoft.com/office/drawing/2014/main" id="{9A72C290-B791-42E0-A063-39364BAA19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34852" y="3704741"/>
                <a:ext cx="855523" cy="7812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53" name="Content Placeholder 2">
                <a:extLst>
                  <a:ext uri="{FF2B5EF4-FFF2-40B4-BE49-F238E27FC236}">
                    <a16:creationId xmlns:a16="http://schemas.microsoft.com/office/drawing/2014/main" id="{9A72C290-B791-42E0-A063-39364BAA19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852" y="3704741"/>
                <a:ext cx="855523" cy="78129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068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94" grpId="0"/>
      <p:bldP spid="196" grpId="0"/>
      <p:bldP spid="5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of Source, Amplifier, and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Real Amplifier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4320692" y="389638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692" y="389638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8089530" y="3954846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530" y="3954846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/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𝑜𝑢𝑟𝑐𝑒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F172FB0F-2DAE-451E-83F0-1975654D5CB6}"/>
              </a:ext>
            </a:extLst>
          </p:cNvPr>
          <p:cNvGrpSpPr/>
          <p:nvPr/>
        </p:nvGrpSpPr>
        <p:grpSpPr>
          <a:xfrm>
            <a:off x="1930298" y="3426121"/>
            <a:ext cx="1719665" cy="1446910"/>
            <a:chOff x="1930298" y="3426121"/>
            <a:chExt cx="1719665" cy="144691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A7D63A3-4E9A-439B-B6C4-FC0147F3D509}"/>
                </a:ext>
              </a:extLst>
            </p:cNvPr>
            <p:cNvGrpSpPr/>
            <p:nvPr/>
          </p:nvGrpSpPr>
          <p:grpSpPr>
            <a:xfrm>
              <a:off x="1930298" y="3426121"/>
              <a:ext cx="1719665" cy="1446910"/>
              <a:chOff x="2609671" y="3428999"/>
              <a:chExt cx="1719665" cy="1446910"/>
            </a:xfrm>
          </p:grpSpPr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061936" y="4073799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B8235E9F-3F56-40F8-8E44-F6763500284B}"/>
                  </a:ext>
                </a:extLst>
              </p:cNvPr>
              <p:cNvGrpSpPr/>
              <p:nvPr/>
            </p:nvGrpSpPr>
            <p:grpSpPr>
              <a:xfrm>
                <a:off x="2609671" y="3428999"/>
                <a:ext cx="1719665" cy="1446910"/>
                <a:chOff x="2609671" y="3428999"/>
                <a:chExt cx="1719665" cy="144691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09671" y="4063792"/>
                      <a:ext cx="45044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5" name="Rectangle 144">
                      <a:extLst>
                        <a:ext uri="{FF2B5EF4-FFF2-40B4-BE49-F238E27FC236}">
                          <a16:creationId xmlns:a16="http://schemas.microsoft.com/office/drawing/2014/main" id="{DA883D58-111C-4598-A228-DF754EF2CC4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09671" y="4063792"/>
                      <a:ext cx="450444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89156AAF-E826-413E-88B2-0024315D5F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4816" y="4432336"/>
                  <a:ext cx="0" cy="4375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B5C00CB7-836B-4B9C-A8B7-073D1A5E8A68}"/>
                    </a:ext>
                  </a:extLst>
                </p:cNvPr>
                <p:cNvCxnSpPr>
                  <a:cxnSpLocks/>
                  <a:endCxn id="191" idx="0"/>
                </p:cNvCxnSpPr>
                <p:nvPr/>
              </p:nvCxnSpPr>
              <p:spPr>
                <a:xfrm flipH="1">
                  <a:off x="3247468" y="3428999"/>
                  <a:ext cx="1582" cy="6400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42123" y="4029251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19EE5356-F6F0-491D-85ED-FCE76BF5D3A3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42123" y="4029251"/>
                      <a:ext cx="410690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39471" y="4183378"/>
                      <a:ext cx="41069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2" name="Rectangle 191">
                      <a:extLst>
                        <a:ext uri="{FF2B5EF4-FFF2-40B4-BE49-F238E27FC236}">
                          <a16:creationId xmlns:a16="http://schemas.microsoft.com/office/drawing/2014/main" id="{0D1DA864-DAD3-4F68-8506-46676A66B4A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039471" y="4183378"/>
                      <a:ext cx="410690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B1D9C539-7ADE-4D88-82D3-4520FB0EBC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32056" y="4875909"/>
                  <a:ext cx="10972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935C9C4-60CD-4AF6-B7FE-E0824F1FED4C}"/>
                </a:ext>
              </a:extLst>
            </p:cNvPr>
            <p:cNvCxnSpPr>
              <a:cxnSpLocks/>
            </p:cNvCxnSpPr>
            <p:nvPr/>
          </p:nvCxnSpPr>
          <p:spPr>
            <a:xfrm>
              <a:off x="2552683" y="3426121"/>
              <a:ext cx="22514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42B9902-3A2B-4862-BD99-2DFB6768CD8B}"/>
              </a:ext>
            </a:extLst>
          </p:cNvPr>
          <p:cNvGrpSpPr/>
          <p:nvPr/>
        </p:nvGrpSpPr>
        <p:grpSpPr>
          <a:xfrm>
            <a:off x="2582707" y="2839162"/>
            <a:ext cx="1089222" cy="740650"/>
            <a:chOff x="2560741" y="2837453"/>
            <a:chExt cx="1089222" cy="740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911699" y="28374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1699" y="2837453"/>
                  <a:ext cx="483081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3458281-566F-443C-990D-A725706F8888}"/>
                </a:ext>
              </a:extLst>
            </p:cNvPr>
            <p:cNvGrpSpPr/>
            <p:nvPr/>
          </p:nvGrpSpPr>
          <p:grpSpPr>
            <a:xfrm>
              <a:off x="2560741" y="3279896"/>
              <a:ext cx="1089222" cy="298207"/>
              <a:chOff x="2553739" y="3153815"/>
              <a:chExt cx="1089222" cy="298207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2949681" y="2974964"/>
                <a:ext cx="298207" cy="655910"/>
                <a:chOff x="4147623" y="3602364"/>
                <a:chExt cx="297702" cy="791726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3986" y="4149851"/>
                  <a:ext cx="197876" cy="290601"/>
                  <a:chOff x="3614428" y="2623632"/>
                  <a:chExt cx="197876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H="1">
                    <a:off x="3614428" y="2623632"/>
                    <a:ext cx="66224" cy="153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C37306C6-59D4-4AD0-8B6C-C680F85C45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739" y="329837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F21084F-9F84-4789-BDDA-E5887BEE37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4361" y="329837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19FE551-2039-4512-A4B2-48BDA9D12EF4}"/>
              </a:ext>
            </a:extLst>
          </p:cNvPr>
          <p:cNvSpPr/>
          <p:nvPr/>
        </p:nvSpPr>
        <p:spPr>
          <a:xfrm>
            <a:off x="5600700" y="3197747"/>
            <a:ext cx="1848120" cy="1902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FF3F7FD-6B82-49C9-A0D7-22DADF330B58}"/>
              </a:ext>
            </a:extLst>
          </p:cNvPr>
          <p:cNvCxnSpPr>
            <a:cxnSpLocks/>
          </p:cNvCxnSpPr>
          <p:nvPr/>
        </p:nvCxnSpPr>
        <p:spPr>
          <a:xfrm>
            <a:off x="4503420" y="4899597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9790748B-8955-4DD0-BABB-A63643467F57}"/>
              </a:ext>
            </a:extLst>
          </p:cNvPr>
          <p:cNvCxnSpPr>
            <a:cxnSpLocks/>
          </p:cNvCxnSpPr>
          <p:nvPr/>
        </p:nvCxnSpPr>
        <p:spPr>
          <a:xfrm>
            <a:off x="4503420" y="3431564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2C059EA6-7014-4160-9D76-2DD2BBFCDE64}"/>
              </a:ext>
            </a:extLst>
          </p:cNvPr>
          <p:cNvCxnSpPr>
            <a:cxnSpLocks/>
          </p:cNvCxnSpPr>
          <p:nvPr/>
        </p:nvCxnSpPr>
        <p:spPr>
          <a:xfrm>
            <a:off x="7007856" y="4896994"/>
            <a:ext cx="1538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267D9D7D-9877-4673-8621-8E6CD615BCA2}"/>
                  </a:ext>
                </a:extLst>
              </p:cNvPr>
              <p:cNvSpPr/>
              <p:nvPr/>
            </p:nvSpPr>
            <p:spPr>
              <a:xfrm>
                <a:off x="5404767" y="2393527"/>
                <a:ext cx="25799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𝑚𝑝𝑖𝑓𝑖𝑒𝑟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𝑤𝑖𝑡h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𝑔𝑎𝑖𝑛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267D9D7D-9877-4673-8621-8E6CD615BC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767" y="2393527"/>
                <a:ext cx="2579937" cy="369332"/>
              </a:xfrm>
              <a:prstGeom prst="rect">
                <a:avLst/>
              </a:prstGeom>
              <a:blipFill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584D720B-94EC-48A8-BC2C-4D1FB3DDF97C}"/>
              </a:ext>
            </a:extLst>
          </p:cNvPr>
          <p:cNvGrpSpPr/>
          <p:nvPr/>
        </p:nvGrpSpPr>
        <p:grpSpPr>
          <a:xfrm>
            <a:off x="5593317" y="3420192"/>
            <a:ext cx="952004" cy="1483495"/>
            <a:chOff x="5593317" y="3420192"/>
            <a:chExt cx="952004" cy="148349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47393DB-5F86-4FA7-9A4B-F7EE27389D06}"/>
                </a:ext>
              </a:extLst>
            </p:cNvPr>
            <p:cNvGrpSpPr/>
            <p:nvPr/>
          </p:nvGrpSpPr>
          <p:grpSpPr>
            <a:xfrm>
              <a:off x="5593317" y="3420192"/>
              <a:ext cx="467011" cy="1483495"/>
              <a:chOff x="5593317" y="3420192"/>
              <a:chExt cx="467011" cy="1483495"/>
            </a:xfrm>
          </p:grpSpPr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CA514DE4-FC19-4857-83DA-169B57A154CB}"/>
                  </a:ext>
                </a:extLst>
              </p:cNvPr>
              <p:cNvGrpSpPr/>
              <p:nvPr/>
            </p:nvGrpSpPr>
            <p:grpSpPr>
              <a:xfrm>
                <a:off x="5762121" y="38993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6164817D-DBEC-4CF1-A763-636AE004DFC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2DEB1C18-37AD-4C6F-A481-209CD38BBB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D779C48D-88E4-40F4-8583-085A4B1042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D82781B2-4820-414F-A058-6A1892B170F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F14E3D46-E28B-4F42-9C93-0C6CB0EBA1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8480217E-7868-4321-86EC-6F47729924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B264FBF9-3760-4180-99EC-866BC5C4F12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31BB9125-3423-45D0-9DE2-4146F8B2CE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2F2CBE71-A046-42B9-9404-E617CA015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90E0BA7F-B58C-4FC1-A475-0EDD47E5B8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1234344-E6EB-4CBB-8164-7DFC5991FD6D}"/>
                  </a:ext>
                </a:extLst>
              </p:cNvPr>
              <p:cNvCxnSpPr/>
              <p:nvPr/>
            </p:nvCxnSpPr>
            <p:spPr>
              <a:xfrm>
                <a:off x="5593317" y="3429000"/>
                <a:ext cx="31052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A052A6B3-8D4D-4FF2-9EDE-7B29D2CEB7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09051" y="4896994"/>
                <a:ext cx="335072" cy="66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369C907-8B49-4A7F-A86C-F62DC46E5945}"/>
                  </a:ext>
                </a:extLst>
              </p:cNvPr>
              <p:cNvCxnSpPr/>
              <p:nvPr/>
            </p:nvCxnSpPr>
            <p:spPr>
              <a:xfrm flipV="1">
                <a:off x="5903842" y="3420192"/>
                <a:ext cx="0" cy="4791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4BA2901E-1BAA-48D5-8008-07E7DA86D4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35772" y="4560344"/>
                <a:ext cx="1" cy="3366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D14DDB55-099C-4AAF-9C4F-812AEE9862AD}"/>
                    </a:ext>
                  </a:extLst>
                </p:cNvPr>
                <p:cNvSpPr/>
                <p:nvPr/>
              </p:nvSpPr>
              <p:spPr>
                <a:xfrm>
                  <a:off x="5983501" y="4068377"/>
                  <a:ext cx="5618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D14DDB55-099C-4AAF-9C4F-812AEE9862A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501" y="4068377"/>
                  <a:ext cx="56182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EE68F7FF-83B1-46DC-B770-5EBEDFE07C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67708" y="5062206"/>
                <a:ext cx="2032517" cy="7812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EE68F7FF-83B1-46DC-B770-5EBEDFE07C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708" y="5062206"/>
                <a:ext cx="2032517" cy="78129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217CFDAF-EFE4-4602-AD8D-5917D34C76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71508" y="5076465"/>
                <a:ext cx="1681124" cy="78129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217CFDAF-EFE4-4602-AD8D-5917D34C76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08" y="5076465"/>
                <a:ext cx="1681124" cy="78129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827B88DC-B027-40F9-89DC-902E08E4C1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3068" y="5741838"/>
                <a:ext cx="2798987" cy="825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827B88DC-B027-40F9-89DC-902E08E4C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068" y="5741838"/>
                <a:ext cx="2798987" cy="82577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F41E52D3-77AE-419D-BA28-AC54F1435E9A}"/>
              </a:ext>
            </a:extLst>
          </p:cNvPr>
          <p:cNvGrpSpPr/>
          <p:nvPr/>
        </p:nvGrpSpPr>
        <p:grpSpPr>
          <a:xfrm>
            <a:off x="8863668" y="2498842"/>
            <a:ext cx="1869435" cy="2398152"/>
            <a:chOff x="8863668" y="2498842"/>
            <a:chExt cx="1869435" cy="239815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851260" y="3746161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10246623" y="3910722"/>
                  <a:ext cx="4864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46623" y="3910722"/>
                  <a:ext cx="486480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F063AC59-1911-4212-9807-9BD5CABE5713}"/>
                </a:ext>
              </a:extLst>
            </p:cNvPr>
            <p:cNvCxnSpPr>
              <a:cxnSpLocks/>
            </p:cNvCxnSpPr>
            <p:nvPr/>
          </p:nvCxnSpPr>
          <p:spPr>
            <a:xfrm>
              <a:off x="8863668" y="3431563"/>
              <a:ext cx="11341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F0E332B-1859-43D1-9A7F-B04F437D9E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97801" y="3431562"/>
              <a:ext cx="45" cy="3145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0EF73A2B-2BF2-454B-8CD9-3467EB90B577}"/>
                </a:ext>
              </a:extLst>
            </p:cNvPr>
            <p:cNvCxnSpPr>
              <a:cxnSpLocks/>
            </p:cNvCxnSpPr>
            <p:nvPr/>
          </p:nvCxnSpPr>
          <p:spPr>
            <a:xfrm>
              <a:off x="8890778" y="4896994"/>
              <a:ext cx="11341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02E2173-3EC7-4AC9-8946-A8E3C0AB9B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24956" y="4407151"/>
              <a:ext cx="1" cy="4898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24A63C67-3D43-423B-A54E-0848C663754C}"/>
                    </a:ext>
                  </a:extLst>
                </p:cNvPr>
                <p:cNvSpPr/>
                <p:nvPr/>
              </p:nvSpPr>
              <p:spPr>
                <a:xfrm>
                  <a:off x="9297068" y="2498842"/>
                  <a:ext cx="75302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𝑜𝑎𝑑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24A63C67-3D43-423B-A54E-0848C663754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068" y="2498842"/>
                  <a:ext cx="753027" cy="369332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FC5EE0A-2B86-46AE-98ED-DE3567019331}"/>
              </a:ext>
            </a:extLst>
          </p:cNvPr>
          <p:cNvGrpSpPr/>
          <p:nvPr/>
        </p:nvGrpSpPr>
        <p:grpSpPr>
          <a:xfrm>
            <a:off x="6760641" y="3426121"/>
            <a:ext cx="494431" cy="1500591"/>
            <a:chOff x="6760641" y="3426121"/>
            <a:chExt cx="494431" cy="1500591"/>
          </a:xfrm>
        </p:grpSpPr>
        <p:sp>
          <p:nvSpPr>
            <p:cNvPr id="147" name="Diamond 146">
              <a:extLst>
                <a:ext uri="{FF2B5EF4-FFF2-40B4-BE49-F238E27FC236}">
                  <a16:creationId xmlns:a16="http://schemas.microsoft.com/office/drawing/2014/main" id="{69AAB025-77B2-471C-848D-83611F652D6F}"/>
                </a:ext>
              </a:extLst>
            </p:cNvPr>
            <p:cNvSpPr/>
            <p:nvPr/>
          </p:nvSpPr>
          <p:spPr>
            <a:xfrm>
              <a:off x="6760641" y="3910722"/>
              <a:ext cx="494431" cy="529530"/>
            </a:xfrm>
            <a:prstGeom prst="diamond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3" name="Rectangle 152">
                  <a:extLst>
                    <a:ext uri="{FF2B5EF4-FFF2-40B4-BE49-F238E27FC236}">
                      <a16:creationId xmlns:a16="http://schemas.microsoft.com/office/drawing/2014/main" id="{7D6F4E39-47E2-437B-BBFF-46C7A8422548}"/>
                    </a:ext>
                  </a:extLst>
                </p:cNvPr>
                <p:cNvSpPr/>
                <p:nvPr/>
              </p:nvSpPr>
              <p:spPr>
                <a:xfrm>
                  <a:off x="6803369" y="4048572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3" name="Rectangle 152">
                  <a:extLst>
                    <a:ext uri="{FF2B5EF4-FFF2-40B4-BE49-F238E27FC236}">
                      <a16:creationId xmlns:a16="http://schemas.microsoft.com/office/drawing/2014/main" id="{7D6F4E39-47E2-437B-BBFF-46C7A84225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3369" y="4048572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80733E24-0ADD-4F3C-8F4C-E8EAC437A956}"/>
                    </a:ext>
                  </a:extLst>
                </p:cNvPr>
                <p:cNvSpPr/>
                <p:nvPr/>
              </p:nvSpPr>
              <p:spPr>
                <a:xfrm>
                  <a:off x="6803369" y="388625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80733E24-0ADD-4F3C-8F4C-E8EAC437A9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3369" y="3886255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5E69C60A-F7DC-498A-9BA5-7C4674B5217E}"/>
                </a:ext>
              </a:extLst>
            </p:cNvPr>
            <p:cNvCxnSpPr>
              <a:endCxn id="153" idx="2"/>
            </p:cNvCxnSpPr>
            <p:nvPr/>
          </p:nvCxnSpPr>
          <p:spPr>
            <a:xfrm flipH="1" flipV="1">
              <a:off x="7008714" y="4417904"/>
              <a:ext cx="0" cy="508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6AD2EEE7-73CA-43E8-B25F-6DB9596CB3AE}"/>
                </a:ext>
              </a:extLst>
            </p:cNvPr>
            <p:cNvCxnSpPr/>
            <p:nvPr/>
          </p:nvCxnSpPr>
          <p:spPr>
            <a:xfrm flipH="1" flipV="1">
              <a:off x="7007856" y="3426121"/>
              <a:ext cx="0" cy="508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813CEBE2-50C4-4790-A5A9-97473E3799B2}"/>
              </a:ext>
            </a:extLst>
          </p:cNvPr>
          <p:cNvCxnSpPr>
            <a:cxnSpLocks/>
          </p:cNvCxnSpPr>
          <p:nvPr/>
        </p:nvCxnSpPr>
        <p:spPr>
          <a:xfrm>
            <a:off x="7007856" y="3428148"/>
            <a:ext cx="1538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AE342170-545C-4175-A9FB-22B39600AC25}"/>
              </a:ext>
            </a:extLst>
          </p:cNvPr>
          <p:cNvSpPr/>
          <p:nvPr/>
        </p:nvSpPr>
        <p:spPr>
          <a:xfrm>
            <a:off x="7697127" y="3176753"/>
            <a:ext cx="1091105" cy="498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2B4890F7-4A31-46A3-BD2F-B89524CE1ACA}"/>
              </a:ext>
            </a:extLst>
          </p:cNvPr>
          <p:cNvGrpSpPr/>
          <p:nvPr/>
        </p:nvGrpSpPr>
        <p:grpSpPr>
          <a:xfrm>
            <a:off x="7032472" y="2845182"/>
            <a:ext cx="1521850" cy="740650"/>
            <a:chOff x="2128113" y="2837453"/>
            <a:chExt cx="1521850" cy="740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8A9D9AB-27C6-427A-9538-33DED86F611A}"/>
                    </a:ext>
                  </a:extLst>
                </p:cNvPr>
                <p:cNvSpPr/>
                <p:nvPr/>
              </p:nvSpPr>
              <p:spPr>
                <a:xfrm>
                  <a:off x="2911699" y="2837453"/>
                  <a:ext cx="49372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98A9D9AB-27C6-427A-9538-33DED86F61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1699" y="2837453"/>
                  <a:ext cx="493725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211B8DD8-1533-44EF-915C-1E66E92FBCDE}"/>
                </a:ext>
              </a:extLst>
            </p:cNvPr>
            <p:cNvGrpSpPr/>
            <p:nvPr/>
          </p:nvGrpSpPr>
          <p:grpSpPr>
            <a:xfrm>
              <a:off x="2128113" y="3279896"/>
              <a:ext cx="1521850" cy="298207"/>
              <a:chOff x="2121111" y="3153815"/>
              <a:chExt cx="1521850" cy="298207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3F86B686-757E-4D5F-BA6A-F76878CEBE0F}"/>
                  </a:ext>
                </a:extLst>
              </p:cNvPr>
              <p:cNvGrpSpPr/>
              <p:nvPr/>
            </p:nvGrpSpPr>
            <p:grpSpPr>
              <a:xfrm rot="16200000">
                <a:off x="2949681" y="2974964"/>
                <a:ext cx="298207" cy="655910"/>
                <a:chOff x="4147623" y="3602364"/>
                <a:chExt cx="297702" cy="791726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3A9A4194-0B4B-42C2-AEE1-795A27D587B9}"/>
                    </a:ext>
                  </a:extLst>
                </p:cNvPr>
                <p:cNvGrpSpPr/>
                <p:nvPr/>
              </p:nvGrpSpPr>
              <p:grpSpPr>
                <a:xfrm rot="16200000">
                  <a:off x="4193986" y="4149851"/>
                  <a:ext cx="197876" cy="290601"/>
                  <a:chOff x="3614428" y="2623632"/>
                  <a:chExt cx="197876" cy="290601"/>
                </a:xfrm>
              </p:grpSpPr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16E2B3FE-0DCE-4DDC-B0E6-418412DC04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H="1">
                    <a:off x="3614428" y="2623632"/>
                    <a:ext cx="66224" cy="153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60F56E19-508A-434E-A8D8-5CBA60A555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7B58056A-A047-48B4-875B-14657EBD176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ED65F998-9051-4FCD-9283-25B5C09CDD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8F894E49-8AA1-485C-AA57-E359CB3301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11F74CEE-92DA-417D-AC6D-C64699256F0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76D7CAD6-B82E-4B36-B9EB-41FD08C829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B5CF4B49-CEF7-480B-BE18-9B510F3759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E80538E3-3A54-4144-9B03-7D15F80879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C82AE142-EA2E-42A9-9C3B-79930A6D7B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21111" y="3292161"/>
                <a:ext cx="661228" cy="620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3110480F-E3B4-41AD-92DB-B0A1454268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4361" y="329837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Content Placeholder 2">
                <a:extLst>
                  <a:ext uri="{FF2B5EF4-FFF2-40B4-BE49-F238E27FC236}">
                    <a16:creationId xmlns:a16="http://schemas.microsoft.com/office/drawing/2014/main" id="{674D63FD-821F-4840-9F6F-9508FBB36C8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1685" y="3581797"/>
                <a:ext cx="815749" cy="3844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1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  <a:p>
                <a:pPr marL="0" indent="0"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159" name="Content Placeholder 2">
                <a:extLst>
                  <a:ext uri="{FF2B5EF4-FFF2-40B4-BE49-F238E27FC236}">
                    <a16:creationId xmlns:a16="http://schemas.microsoft.com/office/drawing/2014/main" id="{674D63FD-821F-4840-9F6F-9508FBB36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685" y="3581797"/>
                <a:ext cx="815749" cy="38443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29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0" grpId="0"/>
      <p:bldP spid="114" grpId="0"/>
      <p:bldP spid="128" grpId="0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of Source, Amplifier, and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Real Amplifier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4947661" y="3774931"/>
                <a:ext cx="4864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7661" y="3774931"/>
                <a:ext cx="48648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/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𝑜𝑢𝑟𝑐𝑒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B8A71870-A6AD-4609-9542-0996A18E80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497" y="2439537"/>
                <a:ext cx="94955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4A7D63A3-4E9A-439B-B6C4-FC0147F3D509}"/>
              </a:ext>
            </a:extLst>
          </p:cNvPr>
          <p:cNvGrpSpPr/>
          <p:nvPr/>
        </p:nvGrpSpPr>
        <p:grpSpPr>
          <a:xfrm>
            <a:off x="1930298" y="3426121"/>
            <a:ext cx="1719665" cy="1446910"/>
            <a:chOff x="2609671" y="3428999"/>
            <a:chExt cx="1719665" cy="1446910"/>
          </a:xfrm>
        </p:grpSpPr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61936" y="4073799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8235E9F-3F56-40F8-8E44-F6763500284B}"/>
                </a:ext>
              </a:extLst>
            </p:cNvPr>
            <p:cNvGrpSpPr/>
            <p:nvPr/>
          </p:nvGrpSpPr>
          <p:grpSpPr>
            <a:xfrm>
              <a:off x="2609671" y="3428999"/>
              <a:ext cx="1719665" cy="1446910"/>
              <a:chOff x="2609671" y="3428999"/>
              <a:chExt cx="1719665" cy="144691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2609671" y="4063792"/>
                    <a:ext cx="4504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09671" y="4063792"/>
                    <a:ext cx="450444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4816" y="4432336"/>
                <a:ext cx="0" cy="4375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  <a:endCxn id="191" idx="0"/>
              </p:cNvCxnSpPr>
              <p:nvPr/>
            </p:nvCxnSpPr>
            <p:spPr>
              <a:xfrm flipH="1">
                <a:off x="3247468" y="3428999"/>
                <a:ext cx="1582" cy="64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042123" y="4029251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42123" y="4029251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039471" y="418337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39471" y="418337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B1D9C539-7ADE-4D88-82D3-4520FB0EBC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32056" y="4875909"/>
                <a:ext cx="10972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42B9902-3A2B-4862-BD99-2DFB6768CD8B}"/>
              </a:ext>
            </a:extLst>
          </p:cNvPr>
          <p:cNvGrpSpPr/>
          <p:nvPr/>
        </p:nvGrpSpPr>
        <p:grpSpPr>
          <a:xfrm>
            <a:off x="2565443" y="2836942"/>
            <a:ext cx="1089222" cy="740650"/>
            <a:chOff x="2560741" y="2837453"/>
            <a:chExt cx="1089222" cy="740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911699" y="28374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1699" y="2837453"/>
                  <a:ext cx="483081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3458281-566F-443C-990D-A725706F8888}"/>
                </a:ext>
              </a:extLst>
            </p:cNvPr>
            <p:cNvGrpSpPr/>
            <p:nvPr/>
          </p:nvGrpSpPr>
          <p:grpSpPr>
            <a:xfrm>
              <a:off x="2560741" y="3279896"/>
              <a:ext cx="1089222" cy="298207"/>
              <a:chOff x="2553739" y="3153815"/>
              <a:chExt cx="1089222" cy="298207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2949681" y="2974964"/>
                <a:ext cx="298207" cy="655910"/>
                <a:chOff x="4147623" y="3602364"/>
                <a:chExt cx="297702" cy="791726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3986" y="4149851"/>
                  <a:ext cx="197876" cy="290601"/>
                  <a:chOff x="3614428" y="2623632"/>
                  <a:chExt cx="197876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0800000" flipH="1">
                    <a:off x="3614428" y="2623632"/>
                    <a:ext cx="66224" cy="153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C37306C6-59D4-4AD0-8B6C-C680F85C45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739" y="329837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F21084F-9F84-4789-BDDA-E5887BEE37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14361" y="329837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09A45B9-52E5-4A46-A69C-9483121FF1C8}"/>
              </a:ext>
            </a:extLst>
          </p:cNvPr>
          <p:cNvGrpSpPr/>
          <p:nvPr/>
        </p:nvGrpSpPr>
        <p:grpSpPr>
          <a:xfrm>
            <a:off x="3609765" y="3409377"/>
            <a:ext cx="1285799" cy="1465432"/>
            <a:chOff x="8863668" y="3431562"/>
            <a:chExt cx="1285799" cy="146543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851260" y="3746161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12836" y="3879447"/>
                  <a:ext cx="45660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2836" y="3879447"/>
                  <a:ext cx="45660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F063AC59-1911-4212-9807-9BD5CABE5713}"/>
                </a:ext>
              </a:extLst>
            </p:cNvPr>
            <p:cNvCxnSpPr>
              <a:cxnSpLocks/>
            </p:cNvCxnSpPr>
            <p:nvPr/>
          </p:nvCxnSpPr>
          <p:spPr>
            <a:xfrm>
              <a:off x="8863668" y="3446507"/>
              <a:ext cx="11341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F0E332B-1859-43D1-9A7F-B04F437D9E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97801" y="3431562"/>
              <a:ext cx="45" cy="3145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0EF73A2B-2BF2-454B-8CD9-3467EB90B577}"/>
                </a:ext>
              </a:extLst>
            </p:cNvPr>
            <p:cNvCxnSpPr>
              <a:cxnSpLocks/>
            </p:cNvCxnSpPr>
            <p:nvPr/>
          </p:nvCxnSpPr>
          <p:spPr>
            <a:xfrm>
              <a:off x="8890778" y="4896994"/>
              <a:ext cx="11341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02E2173-3EC7-4AC9-8946-A8E3C0AB9B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24956" y="4407151"/>
              <a:ext cx="1" cy="4898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Rectangle 189">
            <a:extLst>
              <a:ext uri="{FF2B5EF4-FFF2-40B4-BE49-F238E27FC236}">
                <a16:creationId xmlns:a16="http://schemas.microsoft.com/office/drawing/2014/main" id="{267D9D7D-9877-4673-8621-8E6CD615BCA2}"/>
              </a:ext>
            </a:extLst>
          </p:cNvPr>
          <p:cNvSpPr/>
          <p:nvPr/>
        </p:nvSpPr>
        <p:spPr>
          <a:xfrm>
            <a:off x="2565443" y="5875271"/>
            <a:ext cx="2377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 voltage applied directly to load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217CFDAF-EFE4-4602-AD8D-5917D34C76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38026" y="4961880"/>
                <a:ext cx="1681124" cy="8812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14" name="Content Placeholder 2">
                <a:extLst>
                  <a:ext uri="{FF2B5EF4-FFF2-40B4-BE49-F238E27FC236}">
                    <a16:creationId xmlns:a16="http://schemas.microsoft.com/office/drawing/2014/main" id="{217CFDAF-EFE4-4602-AD8D-5917D34C76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026" y="4961880"/>
                <a:ext cx="1681124" cy="88126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827B88DC-B027-40F9-89DC-902E08E4C1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8976" y="4961880"/>
                <a:ext cx="3650079" cy="825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827B88DC-B027-40F9-89DC-902E08E4C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8976" y="4961880"/>
                <a:ext cx="3650079" cy="82577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AABBB4A-72CF-4172-B077-9EA6AE59491F}"/>
                  </a:ext>
                </a:extLst>
              </p:cNvPr>
              <p:cNvSpPr/>
              <p:nvPr/>
            </p:nvSpPr>
            <p:spPr>
              <a:xfrm>
                <a:off x="4176831" y="2969463"/>
                <a:ext cx="7530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𝑜𝑎𝑑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AABBB4A-72CF-4172-B077-9EA6AE5949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831" y="2969463"/>
                <a:ext cx="75302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BF6BE2BB-BDDE-4F52-B6D4-AE1E4BEC7012}"/>
                  </a:ext>
                </a:extLst>
              </p:cNvPr>
              <p:cNvSpPr/>
              <p:nvPr/>
            </p:nvSpPr>
            <p:spPr>
              <a:xfrm>
                <a:off x="3958933" y="462988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BF6BE2BB-BDDE-4F52-B6D4-AE1E4BEC70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8933" y="4629887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8EE4F2A2-6616-47BF-810B-E19008559D55}"/>
                  </a:ext>
                </a:extLst>
              </p:cNvPr>
              <p:cNvSpPr/>
              <p:nvPr/>
            </p:nvSpPr>
            <p:spPr>
              <a:xfrm>
                <a:off x="3985164" y="33313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8EE4F2A2-6616-47BF-810B-E19008559D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164" y="3331368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" name="Rectangle 152">
            <a:extLst>
              <a:ext uri="{FF2B5EF4-FFF2-40B4-BE49-F238E27FC236}">
                <a16:creationId xmlns:a16="http://schemas.microsoft.com/office/drawing/2014/main" id="{A537C44A-5C11-45B8-8FE0-45ED19F8918A}"/>
              </a:ext>
            </a:extLst>
          </p:cNvPr>
          <p:cNvSpPr/>
          <p:nvPr/>
        </p:nvSpPr>
        <p:spPr>
          <a:xfrm>
            <a:off x="6598080" y="5787651"/>
            <a:ext cx="3570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 voltage amplified before being applied to load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8E5434AF-F1AD-4B06-92E2-5E0BFC46F0D9}"/>
              </a:ext>
            </a:extLst>
          </p:cNvPr>
          <p:cNvSpPr/>
          <p:nvPr/>
        </p:nvSpPr>
        <p:spPr>
          <a:xfrm>
            <a:off x="6454069" y="1767839"/>
            <a:ext cx="3570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If R</a:t>
            </a:r>
            <a:r>
              <a:rPr lang="en-US" baseline="-25000" dirty="0"/>
              <a:t>S</a:t>
            </a:r>
            <a:r>
              <a:rPr lang="en-US" dirty="0"/>
              <a:t> is significant compared to R</a:t>
            </a:r>
            <a:r>
              <a:rPr lang="en-US" baseline="-25000" dirty="0"/>
              <a:t>L , </a:t>
            </a:r>
            <a:r>
              <a:rPr lang="en-US" dirty="0"/>
              <a:t>then the non-amplified signal is reduced.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E7DB293F-B00A-489E-9A18-447FD6907528}"/>
              </a:ext>
            </a:extLst>
          </p:cNvPr>
          <p:cNvSpPr/>
          <p:nvPr/>
        </p:nvSpPr>
        <p:spPr>
          <a:xfrm>
            <a:off x="6454069" y="2624203"/>
            <a:ext cx="3570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Since we can somewhat control R</a:t>
            </a:r>
            <a:r>
              <a:rPr lang="en-US" baseline="-25000" dirty="0"/>
              <a:t>in</a:t>
            </a:r>
            <a:r>
              <a:rPr lang="en-US" dirty="0"/>
              <a:t> and R</a:t>
            </a:r>
            <a:r>
              <a:rPr lang="en-US" baseline="-25000" dirty="0"/>
              <a:t>o</a:t>
            </a:r>
            <a:r>
              <a:rPr lang="en-US" dirty="0"/>
              <a:t> (by choosing</a:t>
            </a:r>
            <a:r>
              <a:rPr lang="en-US" baseline="-25000" dirty="0"/>
              <a:t> </a:t>
            </a:r>
            <a:r>
              <a:rPr lang="en-US" dirty="0"/>
              <a:t>the type of amplifier), we can prevent (or at least lessen) the signal degradation.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220CEA-EA4C-4D3C-B06C-F1879A059D61}"/>
              </a:ext>
            </a:extLst>
          </p:cNvPr>
          <p:cNvSpPr/>
          <p:nvPr/>
        </p:nvSpPr>
        <p:spPr>
          <a:xfrm>
            <a:off x="119077" y="2680922"/>
            <a:ext cx="20027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Example: R</a:t>
            </a:r>
            <a:r>
              <a:rPr lang="en-US" baseline="-25000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= 1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914400"/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L</a:t>
            </a:r>
            <a:r>
              <a:rPr lang="en-US" dirty="0">
                <a:solidFill>
                  <a:srgbClr val="0070C0"/>
                </a:solidFill>
              </a:rPr>
              <a:t>= 1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B946D519-A795-49CB-AFF8-84EE0DBA3F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7341" y="5076451"/>
                <a:ext cx="1681124" cy="8812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=0.5 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B946D519-A795-49CB-AFF8-84EE0DBA3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341" y="5076451"/>
                <a:ext cx="1681124" cy="88126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Rectangle 58">
            <a:extLst>
              <a:ext uri="{FF2B5EF4-FFF2-40B4-BE49-F238E27FC236}">
                <a16:creationId xmlns:a16="http://schemas.microsoft.com/office/drawing/2014/main" id="{32DB3AA0-5240-4E8D-B570-F598A713A43B}"/>
              </a:ext>
            </a:extLst>
          </p:cNvPr>
          <p:cNvSpPr/>
          <p:nvPr/>
        </p:nvSpPr>
        <p:spPr>
          <a:xfrm>
            <a:off x="6489003" y="3993181"/>
            <a:ext cx="2604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Example: A</a:t>
            </a:r>
            <a:r>
              <a:rPr lang="en-US" baseline="-25000" dirty="0">
                <a:solidFill>
                  <a:srgbClr val="0070C0"/>
                </a:solidFill>
              </a:rPr>
              <a:t>v</a:t>
            </a:r>
            <a:r>
              <a:rPr lang="en-US" dirty="0">
                <a:solidFill>
                  <a:srgbClr val="0070C0"/>
                </a:solidFill>
              </a:rPr>
              <a:t>= 0.95 </a:t>
            </a:r>
          </a:p>
          <a:p>
            <a:pPr marL="863600"/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= 100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914400"/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baseline="-25000" dirty="0">
                <a:solidFill>
                  <a:srgbClr val="0070C0"/>
                </a:solidFill>
              </a:rPr>
              <a:t>L</a:t>
            </a:r>
            <a:r>
              <a:rPr lang="en-US" dirty="0">
                <a:solidFill>
                  <a:srgbClr val="0070C0"/>
                </a:solidFill>
              </a:rPr>
              <a:t>= 20 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DD082B39-FC4E-4AC2-A4D5-2C7AABD0DAE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37310" y="5021433"/>
                <a:ext cx="1864458" cy="825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=0.92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DD082B39-FC4E-4AC2-A4D5-2C7AABD0DA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7310" y="5021433"/>
                <a:ext cx="1864458" cy="82577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612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53" grpId="0"/>
      <p:bldP spid="155" grpId="0"/>
      <p:bldP spid="157" grpId="0"/>
      <p:bldP spid="57" grpId="0"/>
      <p:bldP spid="58" grpId="0"/>
      <p:bldP spid="59" grpId="0"/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9"/>
            <a:ext cx="10311158" cy="2786374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Small signal analysis of common collector circuits</a:t>
            </a:r>
          </a:p>
          <a:p>
            <a:pPr marL="914400" algn="l"/>
            <a:endParaRPr lang="en-US" sz="2800" dirty="0"/>
          </a:p>
          <a:p>
            <a:pPr marL="914400" algn="l"/>
            <a:r>
              <a:rPr lang="en-US" sz="2800" dirty="0"/>
              <a:t>Small signal analysis of common base circuits</a:t>
            </a:r>
          </a:p>
          <a:p>
            <a:pPr marL="914400" algn="l"/>
            <a:endParaRPr lang="en-US" sz="2800" dirty="0"/>
          </a:p>
          <a:p>
            <a:pPr marL="914400" algn="l"/>
            <a:r>
              <a:rPr lang="en-US" sz="2800" dirty="0"/>
              <a:t>Effect of input and output resistance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B8CFB-5926-431F-916F-FBCB5A49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F07B7-5588-4327-93B2-F3EAFD3F7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15621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Next lecture we will look at the input and output resistances of these amplifiers</a:t>
            </a:r>
          </a:p>
        </p:txBody>
      </p:sp>
    </p:spTree>
    <p:extLst>
      <p:ext uri="{BB962C8B-B14F-4D97-AF65-F5344CB8AC3E}">
        <p14:creationId xmlns:p14="http://schemas.microsoft.com/office/powerpoint/2010/main" val="281725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220"/>
            <a:ext cx="11785595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73669" y="2608449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721566" y="2214757"/>
            <a:ext cx="0" cy="393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41989" y="3356008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261" y="4513272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7326" y="320949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178" y="2777196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973" y="3560490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856" y="2774846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764" y="3784532"/>
                <a:ext cx="57329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185039" y="3141965"/>
            <a:ext cx="1452267" cy="1672297"/>
            <a:chOff x="8765875" y="3410667"/>
            <a:chExt cx="1452267" cy="167229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002269" y="3192604"/>
              <a:ext cx="3655" cy="47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0076351" y="3272935"/>
              <a:ext cx="4059" cy="2795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619737" y="3546131"/>
              <a:ext cx="442913" cy="1948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84277" y="4464474"/>
              <a:ext cx="1225325" cy="116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2005079" y="2227593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26008" y="2896478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214757"/>
            <a:ext cx="0" cy="1680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48" y="4013637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>
            <a:cxnSpLocks/>
          </p:cNvCxnSpPr>
          <p:nvPr/>
        </p:nvCxnSpPr>
        <p:spPr>
          <a:xfrm>
            <a:off x="4343494" y="2227593"/>
            <a:ext cx="0" cy="505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59066" y="3376077"/>
            <a:ext cx="15732" cy="121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587" y="4670584"/>
                <a:ext cx="48840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680573" y="4042934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573" y="4042934"/>
                <a:ext cx="47468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13740" y="4445933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843560" y="3930467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560" y="3930467"/>
                <a:ext cx="479041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FCD9138F-21CB-4F8A-911D-47CDC21F28FC}"/>
              </a:ext>
            </a:extLst>
          </p:cNvPr>
          <p:cNvGrpSpPr/>
          <p:nvPr/>
        </p:nvGrpSpPr>
        <p:grpSpPr>
          <a:xfrm>
            <a:off x="2807000" y="3724666"/>
            <a:ext cx="1268024" cy="1820527"/>
            <a:chOff x="2807000" y="3724666"/>
            <a:chExt cx="1268024" cy="1820527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828833" y="3867618"/>
              <a:ext cx="17816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819404" y="456155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492372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0" cy="6567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7000" y="4489743"/>
                  <a:ext cx="410690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8988" y="4641000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960724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896386" y="3869055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3193CE1-CFB2-41AB-A039-A0A5A403DFAF}"/>
                </a:ext>
              </a:extLst>
            </p:cNvPr>
            <p:cNvGrpSpPr/>
            <p:nvPr/>
          </p:nvGrpSpPr>
          <p:grpSpPr>
            <a:xfrm rot="10800000">
              <a:off x="3171504" y="3724666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27A0386-7E82-430D-8217-B07B610334B9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07EB2BE3-73E4-4271-BBCA-E850709917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D4D6BF27-36F3-4C0A-958F-C3E45468B4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9F2E957-F865-4AF7-A76D-BD96E0FBE107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F64DB052-578A-44B0-A775-1E57DDBEFD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7CBC067B-DB1D-4C95-A3F0-375DBB5165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A26EA648-FF54-4963-A37F-9E7B09739E52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4FE83992-5C10-4AE5-8BAA-5B79F398EA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DC2A5B34-4623-4417-AC59-CBB42E0E6C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87E29ED2-91B6-42E2-BCBE-006FD27580B5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9FA2F263-6337-4EF4-89C3-D6B824E85C4C}"/>
                </a:ext>
              </a:extLst>
            </p:cNvPr>
            <p:cNvCxnSpPr>
              <a:cxnSpLocks/>
            </p:cNvCxnSpPr>
            <p:nvPr/>
          </p:nvCxnSpPr>
          <p:spPr>
            <a:xfrm>
              <a:off x="3013510" y="3895468"/>
              <a:ext cx="15799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/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2C644F5-A24E-4526-9285-B6D5896E80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871" y="3301194"/>
                <a:ext cx="48308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BDC5AAF-96A6-48C0-B4EA-7ACE91B144EE}"/>
              </a:ext>
            </a:extLst>
          </p:cNvPr>
          <p:cNvCxnSpPr>
            <a:cxnSpLocks/>
          </p:cNvCxnSpPr>
          <p:nvPr/>
        </p:nvCxnSpPr>
        <p:spPr>
          <a:xfrm flipV="1">
            <a:off x="7974419" y="850605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2722C923-CFDF-4654-A315-5B2290B70EA7}"/>
              </a:ext>
            </a:extLst>
          </p:cNvPr>
          <p:cNvSpPr txBox="1">
            <a:spLocks/>
          </p:cNvSpPr>
          <p:nvPr/>
        </p:nvSpPr>
        <p:spPr>
          <a:xfrm>
            <a:off x="7814931" y="1431566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E064C470-841A-430E-A0AC-EDB18191C46F}"/>
                  </a:ext>
                </a:extLst>
              </p:cNvPr>
              <p:cNvSpPr/>
              <p:nvPr/>
            </p:nvSpPr>
            <p:spPr>
              <a:xfrm>
                <a:off x="6155669" y="2757370"/>
                <a:ext cx="64863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E064C470-841A-430E-A0AC-EDB18191C4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669" y="2757370"/>
                <a:ext cx="648639" cy="400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2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85185E-6 L -4.58333E-6 0.1652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26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-0.0013 0.1597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36" grpId="0"/>
      <p:bldP spid="1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596585" y="1352373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587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7030A0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99059" y="4156011"/>
                <a:ext cx="3697962" cy="1086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10" name="Content Placeholder 2">
                <a:extLst>
                  <a:ext uri="{FF2B5EF4-FFF2-40B4-BE49-F238E27FC236}">
                    <a16:creationId xmlns:a16="http://schemas.microsoft.com/office/drawing/2014/main" id="{14D63D75-F6E6-496D-8854-ABD53DF77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059" y="4156011"/>
                <a:ext cx="3697962" cy="108634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3" name="Content Placeholder 2">
            <a:extLst>
              <a:ext uri="{FF2B5EF4-FFF2-40B4-BE49-F238E27FC236}">
                <a16:creationId xmlns:a16="http://schemas.microsoft.com/office/drawing/2014/main" id="{728D16F4-A9D7-4819-B7DD-B7D058949747}"/>
              </a:ext>
            </a:extLst>
          </p:cNvPr>
          <p:cNvSpPr txBox="1">
            <a:spLocks/>
          </p:cNvSpPr>
          <p:nvPr/>
        </p:nvSpPr>
        <p:spPr>
          <a:xfrm>
            <a:off x="633719" y="4434877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mesh equations are the same as for the common emitter.</a:t>
            </a:r>
          </a:p>
        </p:txBody>
      </p: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FC5A160E-8267-4FC8-9544-2CA181C83F1A}"/>
              </a:ext>
            </a:extLst>
          </p:cNvPr>
          <p:cNvSpPr txBox="1">
            <a:spLocks/>
          </p:cNvSpPr>
          <p:nvPr/>
        </p:nvSpPr>
        <p:spPr>
          <a:xfrm>
            <a:off x="658944" y="4937796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only thing different is the output</a:t>
            </a:r>
          </a:p>
        </p:txBody>
      </p: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1AB85AC7-CFC4-4081-A5C0-E479C912E637}"/>
              </a:ext>
            </a:extLst>
          </p:cNvPr>
          <p:cNvSpPr txBox="1">
            <a:spLocks/>
          </p:cNvSpPr>
          <p:nvPr/>
        </p:nvSpPr>
        <p:spPr>
          <a:xfrm>
            <a:off x="719167" y="5574813"/>
            <a:ext cx="2118804" cy="5265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r>
              <a:rPr lang="en-US" sz="2400" dirty="0">
                <a:solidFill>
                  <a:srgbClr val="FF0000"/>
                </a:solidFill>
              </a:rPr>
              <a:t> = ( 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- i</a:t>
            </a:r>
            <a:r>
              <a:rPr lang="en-US" sz="2400" baseline="-25000" dirty="0">
                <a:solidFill>
                  <a:srgbClr val="FF0000"/>
                </a:solidFill>
              </a:rPr>
              <a:t>4</a:t>
            </a:r>
            <a:r>
              <a:rPr lang="en-US" sz="2400" dirty="0">
                <a:solidFill>
                  <a:srgbClr val="FF0000"/>
                </a:solidFill>
              </a:rPr>
              <a:t> )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7" name="Content Placeholder 2">
            <a:extLst>
              <a:ext uri="{FF2B5EF4-FFF2-40B4-BE49-F238E27FC236}">
                <a16:creationId xmlns:a16="http://schemas.microsoft.com/office/drawing/2014/main" id="{3A2A5328-4315-4DD8-98DA-0DC26E2AB3D6}"/>
              </a:ext>
            </a:extLst>
          </p:cNvPr>
          <p:cNvSpPr txBox="1">
            <a:spLocks/>
          </p:cNvSpPr>
          <p:nvPr/>
        </p:nvSpPr>
        <p:spPr>
          <a:xfrm>
            <a:off x="9404504" y="3642819"/>
            <a:ext cx="1947229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From before: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89761D94-11FB-48CA-AEF3-A813365B620A}"/>
              </a:ext>
            </a:extLst>
          </p:cNvPr>
          <p:cNvCxnSpPr>
            <a:cxnSpLocks/>
          </p:cNvCxnSpPr>
          <p:nvPr/>
        </p:nvCxnSpPr>
        <p:spPr>
          <a:xfrm flipV="1">
            <a:off x="8484183" y="447747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21AB213-45B3-46EF-AC1B-7EAF8F99262A}"/>
              </a:ext>
            </a:extLst>
          </p:cNvPr>
          <p:cNvSpPr txBox="1">
            <a:spLocks/>
          </p:cNvSpPr>
          <p:nvPr/>
        </p:nvSpPr>
        <p:spPr>
          <a:xfrm>
            <a:off x="8324695" y="1028708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6C28ADD6-1673-4D16-AD8E-0157B26B52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42300" y="5487488"/>
                <a:ext cx="3757965" cy="7789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 err="1">
                    <a:solidFill>
                      <a:srgbClr val="FF0000"/>
                    </a:solidFill>
                  </a:rPr>
                  <a:t>V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out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B</a:t>
                </a:r>
                <a:r>
                  <a:rPr lang="en-US" sz="2400" dirty="0">
                    <a:solidFill>
                      <a:srgbClr val="FF0000"/>
                    </a:solidFill>
                  </a:rPr>
                  <a:t>( 1 -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)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</a:rPr>
                  <a:t>R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E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6C28ADD6-1673-4D16-AD8E-0157B26B52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2300" y="5487488"/>
                <a:ext cx="3757965" cy="778986"/>
              </a:xfrm>
              <a:prstGeom prst="rect">
                <a:avLst/>
              </a:prstGeom>
              <a:blipFill>
                <a:blip r:embed="rId18"/>
                <a:stretch>
                  <a:fillRect l="-2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9FD02DB1-4ED1-4900-AA43-B5F11D97434A}"/>
              </a:ext>
            </a:extLst>
          </p:cNvPr>
          <p:cNvSpPr txBox="1">
            <a:spLocks/>
          </p:cNvSpPr>
          <p:nvPr/>
        </p:nvSpPr>
        <p:spPr>
          <a:xfrm>
            <a:off x="9867649" y="2447112"/>
            <a:ext cx="1473441" cy="577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R</a:t>
            </a:r>
            <a:r>
              <a:rPr lang="en-US" sz="3200" b="1" baseline="-25000" dirty="0">
                <a:solidFill>
                  <a:srgbClr val="FF0000"/>
                </a:solidFill>
              </a:rPr>
              <a:t>C</a:t>
            </a:r>
            <a:r>
              <a:rPr lang="en-US" sz="3200" b="1" dirty="0">
                <a:solidFill>
                  <a:srgbClr val="FF0000"/>
                </a:solidFill>
              </a:rPr>
              <a:t> = 0</a:t>
            </a:r>
          </a:p>
        </p:txBody>
      </p: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99C59EDD-EC8C-4249-8435-0ABBCB0A9102}"/>
              </a:ext>
            </a:extLst>
          </p:cNvPr>
          <p:cNvCxnSpPr>
            <a:cxnSpLocks/>
          </p:cNvCxnSpPr>
          <p:nvPr/>
        </p:nvCxnSpPr>
        <p:spPr>
          <a:xfrm flipV="1">
            <a:off x="9265676" y="1578296"/>
            <a:ext cx="528481" cy="139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10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" grpId="0"/>
      <p:bldP spid="213" grpId="0"/>
      <p:bldP spid="145" grpId="0"/>
      <p:bldP spid="202" grpId="0"/>
      <p:bldP spid="207" grpId="0"/>
      <p:bldP spid="216" grpId="0"/>
      <p:bldP spid="219" grpId="0"/>
      <p:bldP spid="2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2CABC5-0AF2-450C-AB5A-A7D1DA054C86}"/>
              </a:ext>
            </a:extLst>
          </p:cNvPr>
          <p:cNvGrpSpPr/>
          <p:nvPr/>
        </p:nvGrpSpPr>
        <p:grpSpPr>
          <a:xfrm>
            <a:off x="1596585" y="1352373"/>
            <a:ext cx="8323366" cy="2996140"/>
            <a:chOff x="1621613" y="1926792"/>
            <a:chExt cx="8323366" cy="2996140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9021109" y="3141725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7433942" y="2318714"/>
              <a:ext cx="1775379" cy="10847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1613" y="3573474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97622" y="201332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31078" y="3336714"/>
                  <a:ext cx="50058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5106358" y="452189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4508291"/>
              <a:ext cx="68045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85" y="2551687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927972" y="4794664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265275" y="356748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437938" y="3955842"/>
              <a:ext cx="0" cy="552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8062" y="2566435"/>
              <a:ext cx="0" cy="1009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9536" y="3492897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106" y="3644095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>
              <a:cxnSpLocks/>
            </p:cNvCxnSpPr>
            <p:nvPr/>
          </p:nvCxnSpPr>
          <p:spPr>
            <a:xfrm>
              <a:off x="9229519" y="3800954"/>
              <a:ext cx="0" cy="7113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807028" y="3617199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132974" y="4068944"/>
              <a:ext cx="9075" cy="443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||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5198" y="3459429"/>
                  <a:ext cx="765369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1587" b="-1311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802329" y="3676387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1616" y="433893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3066" y="3920931"/>
                  <a:ext cx="50456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01526" y="3136386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6584780" y="3496742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/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E5EFCEE4-1726-42BD-AE24-CA449B03FE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5954" y="2113723"/>
                  <a:ext cx="479041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BDF66C1-E56B-4CCD-BA1E-638C0D6895A1}"/>
                </a:ext>
              </a:extLst>
            </p:cNvPr>
            <p:cNvGrpSpPr/>
            <p:nvPr/>
          </p:nvGrpSpPr>
          <p:grpSpPr>
            <a:xfrm rot="16200000">
              <a:off x="5633116" y="2935969"/>
              <a:ext cx="660991" cy="298206"/>
              <a:chOff x="9391502" y="3838294"/>
              <a:chExt cx="660991" cy="298206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0E57DBA5-5FA0-4B0B-B805-74FE26363892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C196F0B-EBE2-40FB-AB56-C96F27B239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569D55B5-4618-458D-AA10-18FF57BEAB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2023DD81-745E-4BE9-9BA3-7270E2FD62A0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98197ACC-5446-452C-ACB9-EF1F0179F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DF1DFD3D-F58F-4230-8A82-0A2D74133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5436FA56-68EF-48E6-B4BA-9BCC45DF90B9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2392AFF6-CE88-4438-9D12-C17E286EB3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D8F94CC-2339-4C36-A7B9-F2BDAF39B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4590FB52-6D89-4FA7-90B7-DF5B4A4AEAA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604465C9-3991-4567-86C9-F83726F6ECEA}"/>
                </a:ext>
              </a:extLst>
            </p:cNvPr>
            <p:cNvCxnSpPr>
              <a:cxnSpLocks/>
            </p:cNvCxnSpPr>
            <p:nvPr/>
          </p:nvCxnSpPr>
          <p:spPr>
            <a:xfrm>
              <a:off x="3664726" y="2547955"/>
              <a:ext cx="2291256" cy="74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D7A0C9A0-825A-4290-9349-96D2D9D721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3611" y="3430319"/>
              <a:ext cx="0" cy="2404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E2341E-1CAC-4596-A991-4BB0D62D9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4688" y="2525160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/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054D4B16-AB06-492C-8A29-A5AE458F6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97691" y="2851847"/>
                  <a:ext cx="428514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93C451F9-FA73-4810-8038-8E9AE446D4FD}"/>
                </a:ext>
              </a:extLst>
            </p:cNvPr>
            <p:cNvCxnSpPr>
              <a:cxnSpLocks/>
            </p:cNvCxnSpPr>
            <p:nvPr/>
          </p:nvCxnSpPr>
          <p:spPr>
            <a:xfrm>
              <a:off x="5971616" y="3509827"/>
              <a:ext cx="2216479" cy="286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C00C9F79-CA57-4F9A-8EBA-1B5B0DE09D50}"/>
                </a:ext>
              </a:extLst>
            </p:cNvPr>
            <p:cNvGrpSpPr/>
            <p:nvPr/>
          </p:nvGrpSpPr>
          <p:grpSpPr>
            <a:xfrm>
              <a:off x="6209131" y="1926792"/>
              <a:ext cx="1689784" cy="1867012"/>
              <a:chOff x="8087432" y="3362823"/>
              <a:chExt cx="1689784" cy="1867012"/>
            </a:xfrm>
          </p:grpSpPr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D84352D-FC8A-4F83-A1E5-FD274ADFEF3F}"/>
                  </a:ext>
                </a:extLst>
              </p:cNvPr>
              <p:cNvGrpSpPr/>
              <p:nvPr/>
            </p:nvGrpSpPr>
            <p:grpSpPr>
              <a:xfrm>
                <a:off x="9012362" y="3769820"/>
                <a:ext cx="589935" cy="1179896"/>
                <a:chOff x="4998523" y="3778920"/>
                <a:chExt cx="589935" cy="1179896"/>
              </a:xfrm>
            </p:grpSpPr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253C9A16-A6C7-4828-9ABB-E8A23671352A}"/>
                    </a:ext>
                  </a:extLst>
                </p:cNvPr>
                <p:cNvGrpSpPr/>
                <p:nvPr/>
              </p:nvGrpSpPr>
              <p:grpSpPr>
                <a:xfrm>
                  <a:off x="4998523" y="3910048"/>
                  <a:ext cx="589935" cy="1048768"/>
                  <a:chOff x="4998523" y="3910048"/>
                  <a:chExt cx="589935" cy="1048768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8336E829-9600-4E51-A4F3-0F0DC31927A5}"/>
                      </a:ext>
                    </a:extLst>
                  </p:cNvPr>
                  <p:cNvGrpSpPr/>
                  <p:nvPr/>
                </p:nvGrpSpPr>
                <p:grpSpPr>
                  <a:xfrm>
                    <a:off x="4998523" y="3910048"/>
                    <a:ext cx="589935" cy="1048768"/>
                    <a:chOff x="4998523" y="3910048"/>
                    <a:chExt cx="589935" cy="1048768"/>
                  </a:xfrm>
                </p:grpSpPr>
                <p:sp>
                  <p:nvSpPr>
                    <p:cNvPr id="225" name="Diamond 224">
                      <a:extLst>
                        <a:ext uri="{FF2B5EF4-FFF2-40B4-BE49-F238E27FC236}">
                          <a16:creationId xmlns:a16="http://schemas.microsoft.com/office/drawing/2014/main" id="{CEC542CB-471C-45DA-8F97-769038CCE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998523" y="3910048"/>
                      <a:ext cx="589935" cy="822956"/>
                    </a:xfrm>
                    <a:prstGeom prst="diamond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p:txBody>
                </p:sp>
                <p:cxnSp>
                  <p:nvCxnSpPr>
                    <p:cNvPr id="226" name="Straight Connector 225">
                      <a:extLst>
                        <a:ext uri="{FF2B5EF4-FFF2-40B4-BE49-F238E27FC236}">
                          <a16:creationId xmlns:a16="http://schemas.microsoft.com/office/drawing/2014/main" id="{8DE0D3D6-EAAF-4165-8D5D-0025C6351E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98404" y="4716530"/>
                      <a:ext cx="0" cy="242286"/>
                    </a:xfrm>
                    <a:prstGeom prst="line">
                      <a:avLst/>
                    </a:prstGeom>
                    <a:ln w="1905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Arrow Connector 220">
                    <a:extLst>
                      <a:ext uri="{FF2B5EF4-FFF2-40B4-BE49-F238E27FC236}">
                        <a16:creationId xmlns:a16="http://schemas.microsoft.com/office/drawing/2014/main" id="{91F62361-A6BD-4B09-B83A-D9BA037E4B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289755" y="4119716"/>
                    <a:ext cx="0" cy="344129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B8890DBC-0A1A-4B08-9240-EBCF2F95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89755" y="3778920"/>
                  <a:ext cx="0" cy="13112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1" name="Content Placeholder 2">
                <a:extLst>
                  <a:ext uri="{FF2B5EF4-FFF2-40B4-BE49-F238E27FC236}">
                    <a16:creationId xmlns:a16="http://schemas.microsoft.com/office/drawing/2014/main" id="{6B2C7F55-D287-4A2E-8AF7-E72921CCFE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87432" y="4293530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2" name="Content Placeholder 2">
                <a:extLst>
                  <a:ext uri="{FF2B5EF4-FFF2-40B4-BE49-F238E27FC236}">
                    <a16:creationId xmlns:a16="http://schemas.microsoft.com/office/drawing/2014/main" id="{9B07E943-F84F-400B-9F10-C39DD26F24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52782" y="3926711"/>
                <a:ext cx="562199" cy="4052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l-GR" sz="2000" dirty="0">
                    <a:solidFill>
                      <a:srgbClr val="FF0000"/>
                    </a:solidFill>
                  </a:rPr>
                  <a:t>β</a:t>
                </a:r>
                <a:r>
                  <a:rPr lang="en-US" sz="2000" dirty="0">
                    <a:solidFill>
                      <a:srgbClr val="FF0000"/>
                    </a:solidFill>
                  </a:rPr>
                  <a:t>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214" name="Content Placeholder 2">
                <a:extLst>
                  <a:ext uri="{FF2B5EF4-FFF2-40B4-BE49-F238E27FC236}">
                    <a16:creationId xmlns:a16="http://schemas.microsoft.com/office/drawing/2014/main" id="{CA01CDB0-7F0B-4211-AF7C-EDCE5CEA02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03329" y="4968719"/>
                <a:ext cx="773887" cy="2611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emitter</a:t>
                </a:r>
              </a:p>
            </p:txBody>
          </p:sp>
          <p:sp>
            <p:nvSpPr>
              <p:cNvPr id="215" name="Content Placeholder 2">
                <a:extLst>
                  <a:ext uri="{FF2B5EF4-FFF2-40B4-BE49-F238E27FC236}">
                    <a16:creationId xmlns:a16="http://schemas.microsoft.com/office/drawing/2014/main" id="{15763148-BEA8-4301-B238-600D2C7FDF4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737" y="3362823"/>
                <a:ext cx="814560" cy="287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400" dirty="0">
                    <a:solidFill>
                      <a:srgbClr val="FF0000"/>
                    </a:solidFill>
                  </a:rPr>
                  <a:t>collector</a:t>
                </a:r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1C7002F6-C5C3-47E2-9F77-FEB3B48A964C}"/>
                </a:ext>
              </a:extLst>
            </p:cNvPr>
            <p:cNvGrpSpPr/>
            <p:nvPr/>
          </p:nvGrpSpPr>
          <p:grpSpPr>
            <a:xfrm>
              <a:off x="8037318" y="2341574"/>
              <a:ext cx="297702" cy="1164144"/>
              <a:chOff x="4597761" y="3653441"/>
              <a:chExt cx="297702" cy="1131808"/>
            </a:xfrm>
          </p:grpSpPr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78A692D3-19B2-4D2D-A22C-B45C7AD27E0F}"/>
                  </a:ext>
                </a:extLst>
              </p:cNvPr>
              <p:cNvGrpSpPr/>
              <p:nvPr/>
            </p:nvGrpSpPr>
            <p:grpSpPr>
              <a:xfrm rot="5400000">
                <a:off x="4345152" y="4059501"/>
                <a:ext cx="802919" cy="297702"/>
                <a:chOff x="3093110" y="2744654"/>
                <a:chExt cx="773752" cy="297702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41205703-FD21-4E61-A147-E376B5B73656}"/>
                    </a:ext>
                  </a:extLst>
                </p:cNvPr>
                <p:cNvGrpSpPr/>
                <p:nvPr/>
              </p:nvGrpSpPr>
              <p:grpSpPr>
                <a:xfrm>
                  <a:off x="3093110" y="2744654"/>
                  <a:ext cx="179903" cy="290602"/>
                  <a:chOff x="3632401" y="2623631"/>
                  <a:chExt cx="179903" cy="290602"/>
                </a:xfrm>
              </p:grpSpPr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06583B3-AF01-4420-B5DD-A5E2ED2D40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583380" y="2672652"/>
                    <a:ext cx="146293" cy="48251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4F1AD703-A026-48F2-83B0-61891F2BC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BCB1AC54-9639-46CB-866D-7FA923CBB69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8D31D0A4-E4BD-4326-BFE6-C956BAAC6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89FC81-8C36-4B82-92F2-23D0394E5A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64A7943A-8B47-4AB8-902A-D105F96685C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4993558-CF45-401B-8F2A-B94717988F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6FF855A-7463-495B-9FEE-FDC2FE3265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1C95FAA3-5EAA-4818-97F7-6DAEA35BB2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BD82A14E-711A-45B3-804E-7DF1826560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8538" y="3653441"/>
                <a:ext cx="7099" cy="143944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4035942-22A1-47D2-A888-5E985C8B12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50162" y="4609812"/>
                <a:ext cx="1223" cy="175437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4" name="Content Placeholder 2">
              <a:extLst>
                <a:ext uri="{FF2B5EF4-FFF2-40B4-BE49-F238E27FC236}">
                  <a16:creationId xmlns:a16="http://schemas.microsoft.com/office/drawing/2014/main" id="{84BC013C-8D9F-40A5-B2C7-98222206E774}"/>
                </a:ext>
              </a:extLst>
            </p:cNvPr>
            <p:cNvSpPr txBox="1">
              <a:spLocks/>
            </p:cNvSpPr>
            <p:nvPr/>
          </p:nvSpPr>
          <p:spPr>
            <a:xfrm>
              <a:off x="8358154" y="2717275"/>
              <a:ext cx="562199" cy="4168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 err="1">
                  <a:solidFill>
                    <a:srgbClr val="FF0000"/>
                  </a:solidFill>
                </a:rPr>
                <a:t>r</a:t>
              </a:r>
              <a:r>
                <a:rPr lang="en-US" sz="2000" baseline="-25000" dirty="0" err="1">
                  <a:solidFill>
                    <a:srgbClr val="FF0000"/>
                  </a:solidFill>
                </a:rPr>
                <a:t>o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Content Placeholder 2">
              <a:extLst>
                <a:ext uri="{FF2B5EF4-FFF2-40B4-BE49-F238E27FC236}">
                  <a16:creationId xmlns:a16="http://schemas.microsoft.com/office/drawing/2014/main" id="{451DEF2C-3735-433C-B659-A6D5991558CB}"/>
                </a:ext>
              </a:extLst>
            </p:cNvPr>
            <p:cNvSpPr txBox="1">
              <a:spLocks/>
            </p:cNvSpPr>
            <p:nvPr/>
          </p:nvSpPr>
          <p:spPr>
            <a:xfrm>
              <a:off x="5122546" y="2138425"/>
              <a:ext cx="736809" cy="3114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/>
                <a:t>base</a:t>
              </a:r>
            </a:p>
          </p:txBody>
        </p: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CC36F4C7-966A-45BF-A63A-41DAF397406B}"/>
                </a:ext>
              </a:extLst>
            </p:cNvPr>
            <p:cNvCxnSpPr>
              <a:cxnSpLocks/>
            </p:cNvCxnSpPr>
            <p:nvPr/>
          </p:nvCxnSpPr>
          <p:spPr>
            <a:xfrm>
              <a:off x="6193021" y="2852870"/>
              <a:ext cx="8009" cy="379976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5D8A5091-4247-4FBC-ADF3-AA4032CC5481}"/>
                </a:ext>
              </a:extLst>
            </p:cNvPr>
            <p:cNvCxnSpPr>
              <a:cxnSpLocks/>
            </p:cNvCxnSpPr>
            <p:nvPr/>
          </p:nvCxnSpPr>
          <p:spPr>
            <a:xfrm>
              <a:off x="4112976" y="2525160"/>
              <a:ext cx="4041" cy="935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93E915B-C451-4D0A-BDE6-977BCC0EA0E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182211" y="2303697"/>
              <a:ext cx="12549" cy="8575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B91307E1-F036-466B-9A05-14CB8BB6A873}"/>
                </a:ext>
              </a:extLst>
            </p:cNvPr>
            <p:cNvGrpSpPr/>
            <p:nvPr/>
          </p:nvGrpSpPr>
          <p:grpSpPr>
            <a:xfrm rot="10800000">
              <a:off x="2694091" y="2399839"/>
              <a:ext cx="660991" cy="298206"/>
              <a:chOff x="9391502" y="3838294"/>
              <a:chExt cx="660991" cy="298206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EBE82F12-03B4-4304-8756-D1BD9188673F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98DACB-98C9-4101-B64D-DB243D5D5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DD85FDD-E2EC-4DF0-92CE-244960887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94C54D4B-667D-451D-BF64-D0EA5F7BEEC2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8CE60991-EDC0-423F-90F7-65B58B7658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C5AD0691-F34F-4872-9868-E0B1E7E262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AABDF8A4-7E04-4746-8433-07CE0A6F178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D29B3CED-210E-404E-BB26-1ECA17B6DD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73CAA31C-779F-416B-828C-55004CF04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282935C-25A1-4ECC-AF00-62C9C0E38314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3547F81-3C44-4DCC-A83E-C0FA8B9D2EEC}"/>
                </a:ext>
              </a:extLst>
            </p:cNvPr>
            <p:cNvCxnSpPr>
              <a:cxnSpLocks/>
            </p:cNvCxnSpPr>
            <p:nvPr/>
          </p:nvCxnSpPr>
          <p:spPr>
            <a:xfrm>
              <a:off x="2448155" y="2573489"/>
              <a:ext cx="2459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/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72C3F557-F031-4164-91CF-D90C2CD5A7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505" y="1949382"/>
                  <a:ext cx="48840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52B2CB28-4BF9-43AD-86F5-DF52DBF8F9A0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3633297" y="2423988"/>
              <a:ext cx="1294" cy="25459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2EFA160-D25A-4B6F-9DDD-C7618D8D9EB5}"/>
                </a:ext>
              </a:extLst>
            </p:cNvPr>
            <p:cNvSpPr/>
            <p:nvPr/>
          </p:nvSpPr>
          <p:spPr>
            <a:xfrm>
              <a:off x="4409801" y="2712299"/>
              <a:ext cx="1135284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ln>
              <a:solidFill>
                <a:srgbClr val="7030A0"/>
              </a:solidFill>
              <a:tailEnd type="stealt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46EC143-8552-4698-8287-0B384201E441}"/>
                </a:ext>
              </a:extLst>
            </p:cNvPr>
            <p:cNvSpPr/>
            <p:nvPr/>
          </p:nvSpPr>
          <p:spPr>
            <a:xfrm>
              <a:off x="2721247" y="2833073"/>
              <a:ext cx="1253421" cy="1567320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/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4B9B938-E4AE-4981-91B6-625068EF45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4649" y="2801316"/>
                  <a:ext cx="291740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1169510-9248-4990-BDD4-13CC3C34983A}"/>
                </a:ext>
              </a:extLst>
            </p:cNvPr>
            <p:cNvSpPr/>
            <p:nvPr/>
          </p:nvSpPr>
          <p:spPr>
            <a:xfrm>
              <a:off x="7698379" y="2364787"/>
              <a:ext cx="316849" cy="1056464"/>
            </a:xfrm>
            <a:custGeom>
              <a:avLst/>
              <a:gdLst>
                <a:gd name="connsiteX0" fmla="*/ 530190 w 1135284"/>
                <a:gd name="connsiteY0" fmla="*/ 1533424 h 1567320"/>
                <a:gd name="connsiteX1" fmla="*/ 232478 w 1135284"/>
                <a:gd name="connsiteY1" fmla="*/ 1554689 h 1567320"/>
                <a:gd name="connsiteX2" fmla="*/ 41092 w 1135284"/>
                <a:gd name="connsiteY2" fmla="*/ 1363303 h 1567320"/>
                <a:gd name="connsiteX3" fmla="*/ 9195 w 1135284"/>
                <a:gd name="connsiteY3" fmla="*/ 874205 h 1567320"/>
                <a:gd name="connsiteX4" fmla="*/ 9195 w 1135284"/>
                <a:gd name="connsiteY4" fmla="*/ 491433 h 1567320"/>
                <a:gd name="connsiteX5" fmla="*/ 115520 w 1135284"/>
                <a:gd name="connsiteY5" fmla="*/ 108661 h 1567320"/>
                <a:gd name="connsiteX6" fmla="*/ 764106 w 1135284"/>
                <a:gd name="connsiteY6" fmla="*/ 2336 h 1567320"/>
                <a:gd name="connsiteX7" fmla="*/ 1029920 w 1135284"/>
                <a:gd name="connsiteY7" fmla="*/ 183089 h 1567320"/>
                <a:gd name="connsiteX8" fmla="*/ 1125613 w 1135284"/>
                <a:gd name="connsiteY8" fmla="*/ 746615 h 1567320"/>
                <a:gd name="connsiteX9" fmla="*/ 1104348 w 1135284"/>
                <a:gd name="connsiteY9" fmla="*/ 1108122 h 1567320"/>
                <a:gd name="connsiteX10" fmla="*/ 881064 w 1135284"/>
                <a:gd name="connsiteY10" fmla="*/ 1448364 h 1567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5284" h="1567320">
                  <a:moveTo>
                    <a:pt x="530190" y="1533424"/>
                  </a:moveTo>
                  <a:cubicBezTo>
                    <a:pt x="422092" y="1558233"/>
                    <a:pt x="313994" y="1583043"/>
                    <a:pt x="232478" y="1554689"/>
                  </a:cubicBezTo>
                  <a:cubicBezTo>
                    <a:pt x="150962" y="1526335"/>
                    <a:pt x="78306" y="1476717"/>
                    <a:pt x="41092" y="1363303"/>
                  </a:cubicBezTo>
                  <a:cubicBezTo>
                    <a:pt x="3878" y="1249889"/>
                    <a:pt x="14511" y="1019517"/>
                    <a:pt x="9195" y="874205"/>
                  </a:cubicBezTo>
                  <a:cubicBezTo>
                    <a:pt x="3879" y="728893"/>
                    <a:pt x="-8526" y="619024"/>
                    <a:pt x="9195" y="491433"/>
                  </a:cubicBezTo>
                  <a:cubicBezTo>
                    <a:pt x="26916" y="363842"/>
                    <a:pt x="-10299" y="190177"/>
                    <a:pt x="115520" y="108661"/>
                  </a:cubicBezTo>
                  <a:cubicBezTo>
                    <a:pt x="241338" y="27145"/>
                    <a:pt x="611706" y="-10069"/>
                    <a:pt x="764106" y="2336"/>
                  </a:cubicBezTo>
                  <a:cubicBezTo>
                    <a:pt x="916506" y="14741"/>
                    <a:pt x="969669" y="59043"/>
                    <a:pt x="1029920" y="183089"/>
                  </a:cubicBezTo>
                  <a:cubicBezTo>
                    <a:pt x="1090171" y="307135"/>
                    <a:pt x="1113208" y="592443"/>
                    <a:pt x="1125613" y="746615"/>
                  </a:cubicBezTo>
                  <a:cubicBezTo>
                    <a:pt x="1138018" y="900787"/>
                    <a:pt x="1145106" y="991164"/>
                    <a:pt x="1104348" y="1108122"/>
                  </a:cubicBezTo>
                  <a:cubicBezTo>
                    <a:pt x="1063590" y="1225080"/>
                    <a:pt x="972327" y="1336722"/>
                    <a:pt x="881064" y="1448364"/>
                  </a:cubicBezTo>
                </a:path>
              </a:pathLst>
            </a:custGeom>
            <a:noFill/>
            <a:ln w="19050">
              <a:solidFill>
                <a:srgbClr val="7030A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/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4" name="Rectangle 203">
                  <a:extLst>
                    <a:ext uri="{FF2B5EF4-FFF2-40B4-BE49-F238E27FC236}">
                      <a16:creationId xmlns:a16="http://schemas.microsoft.com/office/drawing/2014/main" id="{9697BE9C-0F99-4FE6-B8F1-B8DBBB4EDE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95326" y="2629299"/>
                  <a:ext cx="29174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/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130F38D-2272-420B-87C8-3983921E66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2515" y="3827904"/>
                  <a:ext cx="29174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041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5A1DA06-F4A4-4A71-8E56-E08C5C8136CF}"/>
                </a:ext>
              </a:extLst>
            </p:cNvPr>
            <p:cNvSpPr/>
            <p:nvPr/>
          </p:nvSpPr>
          <p:spPr>
            <a:xfrm>
              <a:off x="6640773" y="2436194"/>
              <a:ext cx="2412712" cy="2003052"/>
            </a:xfrm>
            <a:custGeom>
              <a:avLst/>
              <a:gdLst>
                <a:gd name="connsiteX0" fmla="*/ 867851 w 2412712"/>
                <a:gd name="connsiteY0" fmla="*/ 1988237 h 1999267"/>
                <a:gd name="connsiteX1" fmla="*/ 452214 w 2412712"/>
                <a:gd name="connsiteY1" fmla="*/ 1996550 h 1999267"/>
                <a:gd name="connsiteX2" fmla="*/ 128018 w 2412712"/>
                <a:gd name="connsiteY2" fmla="*/ 1946674 h 1999267"/>
                <a:gd name="connsiteX3" fmla="*/ 19953 w 2412712"/>
                <a:gd name="connsiteY3" fmla="*/ 1722230 h 1999267"/>
                <a:gd name="connsiteX4" fmla="*/ 11640 w 2412712"/>
                <a:gd name="connsiteY4" fmla="*/ 1531037 h 1999267"/>
                <a:gd name="connsiteX5" fmla="*/ 144643 w 2412712"/>
                <a:gd name="connsiteY5" fmla="*/ 1381408 h 1999267"/>
                <a:gd name="connsiteX6" fmla="*/ 468840 w 2412712"/>
                <a:gd name="connsiteY6" fmla="*/ 1339845 h 1999267"/>
                <a:gd name="connsiteX7" fmla="*/ 1325051 w 2412712"/>
                <a:gd name="connsiteY7" fmla="*/ 1323219 h 1999267"/>
                <a:gd name="connsiteX8" fmla="*/ 1599371 w 2412712"/>
                <a:gd name="connsiteY8" fmla="*/ 1306594 h 1999267"/>
                <a:gd name="connsiteX9" fmla="*/ 1890316 w 2412712"/>
                <a:gd name="connsiteY9" fmla="*/ 1107088 h 1999267"/>
                <a:gd name="connsiteX10" fmla="*/ 1990069 w 2412712"/>
                <a:gd name="connsiteY10" fmla="*/ 741328 h 1999267"/>
                <a:gd name="connsiteX11" fmla="*/ 2015007 w 2412712"/>
                <a:gd name="connsiteY11" fmla="*/ 192688 h 1999267"/>
                <a:gd name="connsiteX12" fmla="*/ 2039945 w 2412712"/>
                <a:gd name="connsiteY12" fmla="*/ 67997 h 1999267"/>
                <a:gd name="connsiteX13" fmla="*/ 2114760 w 2412712"/>
                <a:gd name="connsiteY13" fmla="*/ 43059 h 1999267"/>
                <a:gd name="connsiteX14" fmla="*/ 2206200 w 2412712"/>
                <a:gd name="connsiteY14" fmla="*/ 1496 h 1999267"/>
                <a:gd name="connsiteX15" fmla="*/ 2405705 w 2412712"/>
                <a:gd name="connsiteY15" fmla="*/ 101248 h 1999267"/>
                <a:gd name="connsiteX16" fmla="*/ 2364142 w 2412712"/>
                <a:gd name="connsiteY16" fmla="*/ 450383 h 1999267"/>
                <a:gd name="connsiteX17" fmla="*/ 2330891 w 2412712"/>
                <a:gd name="connsiteY17" fmla="*/ 1057212 h 1999267"/>
                <a:gd name="connsiteX18" fmla="*/ 2330891 w 2412712"/>
                <a:gd name="connsiteY18" fmla="*/ 1489474 h 1999267"/>
                <a:gd name="connsiteX19" fmla="*/ 2339203 w 2412712"/>
                <a:gd name="connsiteY19" fmla="*/ 1738856 h 1999267"/>
                <a:gd name="connsiteX20" fmla="*/ 2281014 w 2412712"/>
                <a:gd name="connsiteY20" fmla="*/ 1913423 h 1999267"/>
                <a:gd name="connsiteX21" fmla="*/ 1981756 w 2412712"/>
                <a:gd name="connsiteY21" fmla="*/ 1988237 h 1999267"/>
                <a:gd name="connsiteX22" fmla="*/ 1142171 w 2412712"/>
                <a:gd name="connsiteY22" fmla="*/ 1988237 h 1999267"/>
                <a:gd name="connsiteX0" fmla="*/ 867851 w 2412712"/>
                <a:gd name="connsiteY0" fmla="*/ 1992022 h 2003052"/>
                <a:gd name="connsiteX1" fmla="*/ 452214 w 2412712"/>
                <a:gd name="connsiteY1" fmla="*/ 2000335 h 2003052"/>
                <a:gd name="connsiteX2" fmla="*/ 128018 w 2412712"/>
                <a:gd name="connsiteY2" fmla="*/ 1950459 h 2003052"/>
                <a:gd name="connsiteX3" fmla="*/ 19953 w 2412712"/>
                <a:gd name="connsiteY3" fmla="*/ 1726015 h 2003052"/>
                <a:gd name="connsiteX4" fmla="*/ 11640 w 2412712"/>
                <a:gd name="connsiteY4" fmla="*/ 1534822 h 2003052"/>
                <a:gd name="connsiteX5" fmla="*/ 144643 w 2412712"/>
                <a:gd name="connsiteY5" fmla="*/ 1385193 h 2003052"/>
                <a:gd name="connsiteX6" fmla="*/ 468840 w 2412712"/>
                <a:gd name="connsiteY6" fmla="*/ 1343630 h 2003052"/>
                <a:gd name="connsiteX7" fmla="*/ 1325051 w 2412712"/>
                <a:gd name="connsiteY7" fmla="*/ 1327004 h 2003052"/>
                <a:gd name="connsiteX8" fmla="*/ 1599371 w 2412712"/>
                <a:gd name="connsiteY8" fmla="*/ 1310379 h 2003052"/>
                <a:gd name="connsiteX9" fmla="*/ 1890316 w 2412712"/>
                <a:gd name="connsiteY9" fmla="*/ 1110873 h 2003052"/>
                <a:gd name="connsiteX10" fmla="*/ 1990069 w 2412712"/>
                <a:gd name="connsiteY10" fmla="*/ 745113 h 2003052"/>
                <a:gd name="connsiteX11" fmla="*/ 2015007 w 2412712"/>
                <a:gd name="connsiteY11" fmla="*/ 196473 h 2003052"/>
                <a:gd name="connsiteX12" fmla="*/ 2039945 w 2412712"/>
                <a:gd name="connsiteY12" fmla="*/ 71782 h 2003052"/>
                <a:gd name="connsiteX13" fmla="*/ 2098576 w 2412712"/>
                <a:gd name="connsiteY13" fmla="*/ 19871 h 2003052"/>
                <a:gd name="connsiteX14" fmla="*/ 2206200 w 2412712"/>
                <a:gd name="connsiteY14" fmla="*/ 5281 h 2003052"/>
                <a:gd name="connsiteX15" fmla="*/ 2405705 w 2412712"/>
                <a:gd name="connsiteY15" fmla="*/ 105033 h 2003052"/>
                <a:gd name="connsiteX16" fmla="*/ 2364142 w 2412712"/>
                <a:gd name="connsiteY16" fmla="*/ 454168 h 2003052"/>
                <a:gd name="connsiteX17" fmla="*/ 2330891 w 2412712"/>
                <a:gd name="connsiteY17" fmla="*/ 1060997 h 2003052"/>
                <a:gd name="connsiteX18" fmla="*/ 2330891 w 2412712"/>
                <a:gd name="connsiteY18" fmla="*/ 1493259 h 2003052"/>
                <a:gd name="connsiteX19" fmla="*/ 2339203 w 2412712"/>
                <a:gd name="connsiteY19" fmla="*/ 1742641 h 2003052"/>
                <a:gd name="connsiteX20" fmla="*/ 2281014 w 2412712"/>
                <a:gd name="connsiteY20" fmla="*/ 1917208 h 2003052"/>
                <a:gd name="connsiteX21" fmla="*/ 1981756 w 2412712"/>
                <a:gd name="connsiteY21" fmla="*/ 1992022 h 2003052"/>
                <a:gd name="connsiteX22" fmla="*/ 1142171 w 2412712"/>
                <a:gd name="connsiteY22" fmla="*/ 1992022 h 2003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12712" h="2003052">
                  <a:moveTo>
                    <a:pt x="867851" y="1992022"/>
                  </a:moveTo>
                  <a:cubicBezTo>
                    <a:pt x="721685" y="1999642"/>
                    <a:pt x="575519" y="2007262"/>
                    <a:pt x="452214" y="2000335"/>
                  </a:cubicBezTo>
                  <a:cubicBezTo>
                    <a:pt x="328909" y="1993408"/>
                    <a:pt x="200061" y="1996179"/>
                    <a:pt x="128018" y="1950459"/>
                  </a:cubicBezTo>
                  <a:cubicBezTo>
                    <a:pt x="55974" y="1904739"/>
                    <a:pt x="39349" y="1795288"/>
                    <a:pt x="19953" y="1726015"/>
                  </a:cubicBezTo>
                  <a:cubicBezTo>
                    <a:pt x="557" y="1656742"/>
                    <a:pt x="-9142" y="1591626"/>
                    <a:pt x="11640" y="1534822"/>
                  </a:cubicBezTo>
                  <a:cubicBezTo>
                    <a:pt x="32422" y="1478018"/>
                    <a:pt x="68443" y="1417058"/>
                    <a:pt x="144643" y="1385193"/>
                  </a:cubicBezTo>
                  <a:cubicBezTo>
                    <a:pt x="220843" y="1353328"/>
                    <a:pt x="272105" y="1353328"/>
                    <a:pt x="468840" y="1343630"/>
                  </a:cubicBezTo>
                  <a:cubicBezTo>
                    <a:pt x="665575" y="1333932"/>
                    <a:pt x="1136629" y="1332546"/>
                    <a:pt x="1325051" y="1327004"/>
                  </a:cubicBezTo>
                  <a:cubicBezTo>
                    <a:pt x="1513473" y="1321462"/>
                    <a:pt x="1505160" y="1346401"/>
                    <a:pt x="1599371" y="1310379"/>
                  </a:cubicBezTo>
                  <a:cubicBezTo>
                    <a:pt x="1693582" y="1274357"/>
                    <a:pt x="1825200" y="1205084"/>
                    <a:pt x="1890316" y="1110873"/>
                  </a:cubicBezTo>
                  <a:cubicBezTo>
                    <a:pt x="1955432" y="1016662"/>
                    <a:pt x="1969287" y="897513"/>
                    <a:pt x="1990069" y="745113"/>
                  </a:cubicBezTo>
                  <a:cubicBezTo>
                    <a:pt x="2010851" y="592713"/>
                    <a:pt x="2006694" y="308695"/>
                    <a:pt x="2015007" y="196473"/>
                  </a:cubicBezTo>
                  <a:cubicBezTo>
                    <a:pt x="2023320" y="84251"/>
                    <a:pt x="2026017" y="101216"/>
                    <a:pt x="2039945" y="71782"/>
                  </a:cubicBezTo>
                  <a:cubicBezTo>
                    <a:pt x="2053873" y="42348"/>
                    <a:pt x="2070867" y="30954"/>
                    <a:pt x="2098576" y="19871"/>
                  </a:cubicBezTo>
                  <a:cubicBezTo>
                    <a:pt x="2126285" y="8787"/>
                    <a:pt x="2155012" y="-8913"/>
                    <a:pt x="2206200" y="5281"/>
                  </a:cubicBezTo>
                  <a:cubicBezTo>
                    <a:pt x="2257388" y="19475"/>
                    <a:pt x="2379381" y="30218"/>
                    <a:pt x="2405705" y="105033"/>
                  </a:cubicBezTo>
                  <a:cubicBezTo>
                    <a:pt x="2432029" y="179847"/>
                    <a:pt x="2376611" y="294841"/>
                    <a:pt x="2364142" y="454168"/>
                  </a:cubicBezTo>
                  <a:cubicBezTo>
                    <a:pt x="2351673" y="613495"/>
                    <a:pt x="2336433" y="887815"/>
                    <a:pt x="2330891" y="1060997"/>
                  </a:cubicBezTo>
                  <a:cubicBezTo>
                    <a:pt x="2325349" y="1234179"/>
                    <a:pt x="2329506" y="1379652"/>
                    <a:pt x="2330891" y="1493259"/>
                  </a:cubicBezTo>
                  <a:cubicBezTo>
                    <a:pt x="2332276" y="1606866"/>
                    <a:pt x="2347516" y="1671983"/>
                    <a:pt x="2339203" y="1742641"/>
                  </a:cubicBezTo>
                  <a:cubicBezTo>
                    <a:pt x="2330890" y="1813299"/>
                    <a:pt x="2340588" y="1875645"/>
                    <a:pt x="2281014" y="1917208"/>
                  </a:cubicBezTo>
                  <a:cubicBezTo>
                    <a:pt x="2221440" y="1958771"/>
                    <a:pt x="2171563" y="1979553"/>
                    <a:pt x="1981756" y="1992022"/>
                  </a:cubicBezTo>
                  <a:cubicBezTo>
                    <a:pt x="1791949" y="2004491"/>
                    <a:pt x="1467060" y="1998256"/>
                    <a:pt x="1142171" y="1992022"/>
                  </a:cubicBezTo>
                </a:path>
              </a:pathLst>
            </a:custGeom>
            <a:ln>
              <a:solidFill>
                <a:srgbClr val="FF5D5D"/>
              </a:solidFill>
              <a:tailEnd type="stealt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/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E107E4AC-AADD-46CE-B615-C8DF290056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7646" y="2837716"/>
                  <a:ext cx="29174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1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7" name="Content Placeholder 2">
            <a:extLst>
              <a:ext uri="{FF2B5EF4-FFF2-40B4-BE49-F238E27FC236}">
                <a16:creationId xmlns:a16="http://schemas.microsoft.com/office/drawing/2014/main" id="{3A2A5328-4315-4DD8-98DA-0DC26E2AB3D6}"/>
              </a:ext>
            </a:extLst>
          </p:cNvPr>
          <p:cNvSpPr txBox="1">
            <a:spLocks/>
          </p:cNvSpPr>
          <p:nvPr/>
        </p:nvSpPr>
        <p:spPr>
          <a:xfrm>
            <a:off x="6884408" y="4190478"/>
            <a:ext cx="3504189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Using </a:t>
            </a:r>
            <a:r>
              <a:rPr lang="en-US" sz="2400" dirty="0" err="1">
                <a:solidFill>
                  <a:srgbClr val="7030A0"/>
                </a:solidFill>
              </a:rPr>
              <a:t>i</a:t>
            </a:r>
            <a:r>
              <a:rPr lang="en-US" sz="2400" baseline="-25000" dirty="0" err="1">
                <a:solidFill>
                  <a:srgbClr val="7030A0"/>
                </a:solidFill>
              </a:rPr>
              <a:t>B</a:t>
            </a:r>
            <a:r>
              <a:rPr lang="en-US" sz="2400" dirty="0">
                <a:solidFill>
                  <a:srgbClr val="7030A0"/>
                </a:solidFill>
              </a:rPr>
              <a:t> from before: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89761D94-11FB-48CA-AEF3-A813365B620A}"/>
              </a:ext>
            </a:extLst>
          </p:cNvPr>
          <p:cNvCxnSpPr>
            <a:cxnSpLocks/>
          </p:cNvCxnSpPr>
          <p:nvPr/>
        </p:nvCxnSpPr>
        <p:spPr>
          <a:xfrm flipV="1">
            <a:off x="8484183" y="447747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21AB213-45B3-46EF-AC1B-7EAF8F99262A}"/>
              </a:ext>
            </a:extLst>
          </p:cNvPr>
          <p:cNvSpPr txBox="1">
            <a:spLocks/>
          </p:cNvSpPr>
          <p:nvPr/>
        </p:nvSpPr>
        <p:spPr>
          <a:xfrm>
            <a:off x="8324695" y="1028708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6C28ADD6-1673-4D16-AD8E-0157B26B52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4452" y="4141187"/>
                <a:ext cx="3757965" cy="7789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 err="1">
                    <a:solidFill>
                      <a:srgbClr val="FF0000"/>
                    </a:solidFill>
                  </a:rPr>
                  <a:t>V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out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B</a:t>
                </a:r>
                <a:r>
                  <a:rPr lang="en-US" sz="2400" dirty="0">
                    <a:solidFill>
                      <a:srgbClr val="0070C0"/>
                    </a:solidFill>
                  </a:rPr>
                  <a:t>( 1 -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sub>
                            </m:sSub>
                            <m:r>
                              <a:rPr lang="en-US" sz="2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)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>
                    <a:solidFill>
                      <a:srgbClr val="0070C0"/>
                    </a:solidFill>
                  </a:rPr>
                  <a:t>R</a:t>
                </a:r>
                <a:r>
                  <a:rPr lang="en-US" sz="2400" baseline="-25000" dirty="0">
                    <a:solidFill>
                      <a:srgbClr val="0070C0"/>
                    </a:solidFill>
                  </a:rPr>
                  <a:t>E</a:t>
                </a: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9" name="Content Placeholder 2">
                <a:extLst>
                  <a:ext uri="{FF2B5EF4-FFF2-40B4-BE49-F238E27FC236}">
                    <a16:creationId xmlns:a16="http://schemas.microsoft.com/office/drawing/2014/main" id="{6C28ADD6-1673-4D16-AD8E-0157B26B52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452" y="4141187"/>
                <a:ext cx="3757965" cy="778986"/>
              </a:xfrm>
              <a:prstGeom prst="rect">
                <a:avLst/>
              </a:prstGeom>
              <a:blipFill>
                <a:blip r:embed="rId17"/>
                <a:stretch>
                  <a:fillRect l="-2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351" y="4815690"/>
                <a:ext cx="11925300" cy="15896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1" y="4815690"/>
                <a:ext cx="11925300" cy="1589688"/>
              </a:xfrm>
              <a:prstGeom prst="rect">
                <a:avLst/>
              </a:prstGeom>
              <a:blipFill>
                <a:blip r:embed="rId18"/>
                <a:stretch>
                  <a:fillRect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52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/>
      <p:bldP spid="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89761D94-11FB-48CA-AEF3-A813365B620A}"/>
              </a:ext>
            </a:extLst>
          </p:cNvPr>
          <p:cNvCxnSpPr>
            <a:cxnSpLocks/>
          </p:cNvCxnSpPr>
          <p:nvPr/>
        </p:nvCxnSpPr>
        <p:spPr>
          <a:xfrm flipV="1">
            <a:off x="8484183" y="447747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21AB213-45B3-46EF-AC1B-7EAF8F99262A}"/>
              </a:ext>
            </a:extLst>
          </p:cNvPr>
          <p:cNvSpPr txBox="1">
            <a:spLocks/>
          </p:cNvSpPr>
          <p:nvPr/>
        </p:nvSpPr>
        <p:spPr>
          <a:xfrm>
            <a:off x="9042574" y="809915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2730500"/>
                <a:ext cx="11925300" cy="1651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7030A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7030A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730500"/>
                <a:ext cx="11925300" cy="1651000"/>
              </a:xfrm>
              <a:prstGeom prst="rect">
                <a:avLst/>
              </a:prstGeom>
              <a:blipFill>
                <a:blip r:embed="rId2"/>
                <a:stretch>
                  <a:fillRect t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AC85041C-72E4-4A74-85C2-91D075A2FE59}"/>
              </a:ext>
            </a:extLst>
          </p:cNvPr>
          <p:cNvSpPr txBox="1">
            <a:spLocks/>
          </p:cNvSpPr>
          <p:nvPr/>
        </p:nvSpPr>
        <p:spPr>
          <a:xfrm>
            <a:off x="3149427" y="1410652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What happens if the source resistance is very small?</a:t>
            </a:r>
          </a:p>
        </p:txBody>
      </p:sp>
      <p:sp>
        <p:nvSpPr>
          <p:cNvPr id="202" name="Right Brace 201">
            <a:extLst>
              <a:ext uri="{FF2B5EF4-FFF2-40B4-BE49-F238E27FC236}">
                <a16:creationId xmlns:a16="http://schemas.microsoft.com/office/drawing/2014/main" id="{A6B13F11-78C1-442D-A540-A2F91FB0A3BE}"/>
              </a:ext>
            </a:extLst>
          </p:cNvPr>
          <p:cNvSpPr/>
          <p:nvPr/>
        </p:nvSpPr>
        <p:spPr>
          <a:xfrm rot="5400000">
            <a:off x="2431720" y="3376024"/>
            <a:ext cx="210134" cy="201302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8CD65166-C26A-4A04-B201-D47E57F8B1C0}"/>
              </a:ext>
            </a:extLst>
          </p:cNvPr>
          <p:cNvSpPr txBox="1">
            <a:spLocks/>
          </p:cNvSpPr>
          <p:nvPr/>
        </p:nvSpPr>
        <p:spPr>
          <a:xfrm>
            <a:off x="2404701" y="4567027"/>
            <a:ext cx="655430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1</a:t>
            </a:r>
          </a:p>
        </p:txBody>
      </p:sp>
      <p:sp>
        <p:nvSpPr>
          <p:cNvPr id="210" name="Content Placeholder 2">
            <a:extLst>
              <a:ext uri="{FF2B5EF4-FFF2-40B4-BE49-F238E27FC236}">
                <a16:creationId xmlns:a16="http://schemas.microsoft.com/office/drawing/2014/main" id="{D2A967A9-5C64-46CE-A9BA-BF0F298BA341}"/>
              </a:ext>
            </a:extLst>
          </p:cNvPr>
          <p:cNvSpPr txBox="1">
            <a:spLocks/>
          </p:cNvSpPr>
          <p:nvPr/>
        </p:nvSpPr>
        <p:spPr>
          <a:xfrm>
            <a:off x="8274674" y="1937271"/>
            <a:ext cx="3977207" cy="1039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What happens if the output resistance is very large?</a:t>
            </a:r>
          </a:p>
        </p:txBody>
      </p:sp>
      <p:sp>
        <p:nvSpPr>
          <p:cNvPr id="213" name="Right Brace 212">
            <a:extLst>
              <a:ext uri="{FF2B5EF4-FFF2-40B4-BE49-F238E27FC236}">
                <a16:creationId xmlns:a16="http://schemas.microsoft.com/office/drawing/2014/main" id="{E1B5D43C-4565-4E70-B60D-D62C4647D07E}"/>
              </a:ext>
            </a:extLst>
          </p:cNvPr>
          <p:cNvSpPr/>
          <p:nvPr/>
        </p:nvSpPr>
        <p:spPr>
          <a:xfrm rot="5400000">
            <a:off x="7989186" y="3462835"/>
            <a:ext cx="292099" cy="176529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Content Placeholder 2">
            <a:extLst>
              <a:ext uri="{FF2B5EF4-FFF2-40B4-BE49-F238E27FC236}">
                <a16:creationId xmlns:a16="http://schemas.microsoft.com/office/drawing/2014/main" id="{CC31351E-0E44-45DD-A1CA-9DC8B591C50A}"/>
              </a:ext>
            </a:extLst>
          </p:cNvPr>
          <p:cNvSpPr txBox="1">
            <a:spLocks/>
          </p:cNvSpPr>
          <p:nvPr/>
        </p:nvSpPr>
        <p:spPr>
          <a:xfrm>
            <a:off x="7799423" y="4567027"/>
            <a:ext cx="826387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‒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C0CB5938-990D-41F9-9F61-10456D20D9AA}"/>
              </a:ext>
            </a:extLst>
          </p:cNvPr>
          <p:cNvCxnSpPr>
            <a:cxnSpLocks/>
          </p:cNvCxnSpPr>
          <p:nvPr/>
        </p:nvCxnSpPr>
        <p:spPr>
          <a:xfrm flipV="1">
            <a:off x="3782119" y="3682054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D47C7DF7-982E-41B9-8F0D-15F5594054F5}"/>
              </a:ext>
            </a:extLst>
          </p:cNvPr>
          <p:cNvCxnSpPr>
            <a:cxnSpLocks/>
          </p:cNvCxnSpPr>
          <p:nvPr/>
        </p:nvCxnSpPr>
        <p:spPr>
          <a:xfrm flipV="1">
            <a:off x="9894858" y="3682054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Right Brace 227">
            <a:extLst>
              <a:ext uri="{FF2B5EF4-FFF2-40B4-BE49-F238E27FC236}">
                <a16:creationId xmlns:a16="http://schemas.microsoft.com/office/drawing/2014/main" id="{2215104A-71AA-44A4-B65C-BC2674CD8807}"/>
              </a:ext>
            </a:extLst>
          </p:cNvPr>
          <p:cNvSpPr/>
          <p:nvPr/>
        </p:nvSpPr>
        <p:spPr>
          <a:xfrm rot="16200000" flipV="1">
            <a:off x="6178242" y="1387781"/>
            <a:ext cx="292099" cy="223581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Content Placeholder 2">
            <a:extLst>
              <a:ext uri="{FF2B5EF4-FFF2-40B4-BE49-F238E27FC236}">
                <a16:creationId xmlns:a16="http://schemas.microsoft.com/office/drawing/2014/main" id="{109530D9-4887-41F7-BB5D-BC4375D81EEB}"/>
              </a:ext>
            </a:extLst>
          </p:cNvPr>
          <p:cNvSpPr txBox="1">
            <a:spLocks/>
          </p:cNvSpPr>
          <p:nvPr/>
        </p:nvSpPr>
        <p:spPr>
          <a:xfrm>
            <a:off x="5962650" y="1908477"/>
            <a:ext cx="826387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= ‒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2" name="Content Placeholder 2">
                <a:extLst>
                  <a:ext uri="{FF2B5EF4-FFF2-40B4-BE49-F238E27FC236}">
                    <a16:creationId xmlns:a16="http://schemas.microsoft.com/office/drawing/2014/main" id="{494A160C-14A2-4BA6-A8B1-59662B5A49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66383" y="4975918"/>
                <a:ext cx="4775816" cy="874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400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en-US" sz="2400" i="1" dirty="0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2" name="Content Placeholder 2">
                <a:extLst>
                  <a:ext uri="{FF2B5EF4-FFF2-40B4-BE49-F238E27FC236}">
                    <a16:creationId xmlns:a16="http://schemas.microsoft.com/office/drawing/2014/main" id="{494A160C-14A2-4BA6-A8B1-59662B5A4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6383" y="4975918"/>
                <a:ext cx="4775816" cy="874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3" name="Content Placeholder 2">
                <a:extLst>
                  <a:ext uri="{FF2B5EF4-FFF2-40B4-BE49-F238E27FC236}">
                    <a16:creationId xmlns:a16="http://schemas.microsoft.com/office/drawing/2014/main" id="{6ECD52CE-E066-4D73-A3AF-BB17084C21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52534" y="5918281"/>
                <a:ext cx="2403513" cy="5265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3" name="Content Placeholder 2">
                <a:extLst>
                  <a:ext uri="{FF2B5EF4-FFF2-40B4-BE49-F238E27FC236}">
                    <a16:creationId xmlns:a16="http://schemas.microsoft.com/office/drawing/2014/main" id="{6ECD52CE-E066-4D73-A3AF-BB17084C21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2534" y="5918281"/>
                <a:ext cx="2403513" cy="5265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4" name="Content Placeholder 2">
                <a:extLst>
                  <a:ext uri="{FF2B5EF4-FFF2-40B4-BE49-F238E27FC236}">
                    <a16:creationId xmlns:a16="http://schemas.microsoft.com/office/drawing/2014/main" id="{1DD194DC-DBDE-4FD8-918F-B969973AD1D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21023" y="5472829"/>
                <a:ext cx="2403513" cy="5265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7030A0"/>
                    </a:solidFill>
                  </a:rPr>
                  <a:t>Usually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4" name="Content Placeholder 2">
                <a:extLst>
                  <a:ext uri="{FF2B5EF4-FFF2-40B4-BE49-F238E27FC236}">
                    <a16:creationId xmlns:a16="http://schemas.microsoft.com/office/drawing/2014/main" id="{1DD194DC-DBDE-4FD8-918F-B969973AD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1023" y="5472829"/>
                <a:ext cx="2403513" cy="526571"/>
              </a:xfrm>
              <a:prstGeom prst="rect">
                <a:avLst/>
              </a:prstGeom>
              <a:blipFill>
                <a:blip r:embed="rId5"/>
                <a:stretch>
                  <a:fillRect l="-4061" t="-16279" b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147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" grpId="0"/>
      <p:bldP spid="145" grpId="0"/>
      <p:bldP spid="202" grpId="0" animBg="1"/>
      <p:bldP spid="208" grpId="0"/>
      <p:bldP spid="210" grpId="0"/>
      <p:bldP spid="213" grpId="0" animBg="1"/>
      <p:bldP spid="223" grpId="0"/>
      <p:bldP spid="228" grpId="0" animBg="1"/>
      <p:bldP spid="231" grpId="0"/>
      <p:bldP spid="232" grpId="0"/>
      <p:bldP spid="233" grpId="0"/>
      <p:bldP spid="2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89761D94-11FB-48CA-AEF3-A813365B620A}"/>
              </a:ext>
            </a:extLst>
          </p:cNvPr>
          <p:cNvCxnSpPr>
            <a:cxnSpLocks/>
          </p:cNvCxnSpPr>
          <p:nvPr/>
        </p:nvCxnSpPr>
        <p:spPr>
          <a:xfrm flipV="1">
            <a:off x="8484183" y="447747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21AB213-45B3-46EF-AC1B-7EAF8F99262A}"/>
              </a:ext>
            </a:extLst>
          </p:cNvPr>
          <p:cNvSpPr txBox="1">
            <a:spLocks/>
          </p:cNvSpPr>
          <p:nvPr/>
        </p:nvSpPr>
        <p:spPr>
          <a:xfrm>
            <a:off x="9042574" y="809915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384" y="1421466"/>
                <a:ext cx="11925300" cy="1651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2" name="Content Placeholder 2">
                <a:extLst>
                  <a:ext uri="{FF2B5EF4-FFF2-40B4-BE49-F238E27FC236}">
                    <a16:creationId xmlns:a16="http://schemas.microsoft.com/office/drawing/2014/main" id="{F22FB6A2-4E5B-47C0-A4D3-FFE44019F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84" y="1421466"/>
                <a:ext cx="11925300" cy="1651000"/>
              </a:xfrm>
              <a:prstGeom prst="rect">
                <a:avLst/>
              </a:prstGeom>
              <a:blipFill>
                <a:blip r:embed="rId2"/>
                <a:stretch>
                  <a:fillRect t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AC85041C-72E4-4A74-85C2-91D075A2FE59}"/>
              </a:ext>
            </a:extLst>
          </p:cNvPr>
          <p:cNvSpPr txBox="1">
            <a:spLocks/>
          </p:cNvSpPr>
          <p:nvPr/>
        </p:nvSpPr>
        <p:spPr>
          <a:xfrm>
            <a:off x="1311263" y="2902429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Bring R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|| R</a:t>
            </a:r>
            <a:r>
              <a:rPr lang="en-US" sz="2400" baseline="-25000" dirty="0">
                <a:solidFill>
                  <a:srgbClr val="7030A0"/>
                </a:solidFill>
              </a:rPr>
              <a:t>2</a:t>
            </a:r>
            <a:r>
              <a:rPr lang="en-US" sz="2400" dirty="0">
                <a:solidFill>
                  <a:srgbClr val="7030A0"/>
                </a:solidFill>
              </a:rPr>
              <a:t> outside of the square brackets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4F32424B-3DF6-43AB-85E2-8F5362E76C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6700" y="3458612"/>
                <a:ext cx="11925300" cy="1651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7030A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4F32424B-3DF6-43AB-85E2-8F5362E76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3458612"/>
                <a:ext cx="11925300" cy="1651000"/>
              </a:xfrm>
              <a:prstGeom prst="rect">
                <a:avLst/>
              </a:prstGeom>
              <a:blipFill>
                <a:blip r:embed="rId3"/>
                <a:stretch>
                  <a:fillRect t="-1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CFFC1EED-9077-4FCD-AFD8-F885B4219C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5109612"/>
                <a:ext cx="11925300" cy="1651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0070C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CFFC1EED-9077-4FCD-AFD8-F885B4219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09612"/>
                <a:ext cx="11925300" cy="1651000"/>
              </a:xfrm>
              <a:prstGeom prst="rect">
                <a:avLst/>
              </a:prstGeom>
              <a:blipFill>
                <a:blip r:embed="rId4"/>
                <a:stretch>
                  <a:fillRect t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071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Small signal response of Common Emitter Amplifier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89761D94-11FB-48CA-AEF3-A813365B620A}"/>
              </a:ext>
            </a:extLst>
          </p:cNvPr>
          <p:cNvCxnSpPr>
            <a:cxnSpLocks/>
          </p:cNvCxnSpPr>
          <p:nvPr/>
        </p:nvCxnSpPr>
        <p:spPr>
          <a:xfrm flipV="1">
            <a:off x="8484183" y="447747"/>
            <a:ext cx="1562986" cy="4146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ontent Placeholder 2">
            <a:extLst>
              <a:ext uri="{FF2B5EF4-FFF2-40B4-BE49-F238E27FC236}">
                <a16:creationId xmlns:a16="http://schemas.microsoft.com/office/drawing/2014/main" id="{721AB213-45B3-46EF-AC1B-7EAF8F99262A}"/>
              </a:ext>
            </a:extLst>
          </p:cNvPr>
          <p:cNvSpPr txBox="1">
            <a:spLocks/>
          </p:cNvSpPr>
          <p:nvPr/>
        </p:nvSpPr>
        <p:spPr>
          <a:xfrm>
            <a:off x="9042574" y="809915"/>
            <a:ext cx="1881962" cy="6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Collector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CFFC1EED-9077-4FCD-AFD8-F885B4219C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350" y="2603500"/>
                <a:ext cx="11925300" cy="16510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FF0000"/>
                                  </a:solidFill>
                                </a:rPr>
                                <m:t>– (</m:t>
                              </m:r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+ 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𝑜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2400" dirty="0">
                                  <a:solidFill>
                                    <a:srgbClr val="FF0000"/>
                                  </a:solidFill>
                                </a:rPr>
                                <m:t>)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FF000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FF000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CFFC1EED-9077-4FCD-AFD8-F885B4219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" y="2603500"/>
                <a:ext cx="11925300" cy="1651000"/>
              </a:xfrm>
              <a:prstGeom prst="rect">
                <a:avLst/>
              </a:prstGeom>
              <a:blipFill>
                <a:blip r:embed="rId2"/>
                <a:stretch>
                  <a:fillRect t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0CA637B-2A93-4A66-A285-F942757A17C4}"/>
              </a:ext>
            </a:extLst>
          </p:cNvPr>
          <p:cNvSpPr txBox="1">
            <a:spLocks/>
          </p:cNvSpPr>
          <p:nvPr/>
        </p:nvSpPr>
        <p:spPr>
          <a:xfrm>
            <a:off x="1311263" y="1789665"/>
            <a:ext cx="7954413" cy="52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The denominator is always greater than the numerator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3BC909-4575-4CD6-85AC-CD227E798D1C}"/>
              </a:ext>
            </a:extLst>
          </p:cNvPr>
          <p:cNvSpPr txBox="1">
            <a:spLocks/>
          </p:cNvSpPr>
          <p:nvPr/>
        </p:nvSpPr>
        <p:spPr>
          <a:xfrm>
            <a:off x="4736575" y="4567524"/>
            <a:ext cx="3562708" cy="502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We add a positive number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7B343D0-A8B1-4579-AF4A-629E9E1C8A20}"/>
              </a:ext>
            </a:extLst>
          </p:cNvPr>
          <p:cNvCxnSpPr>
            <a:cxnSpLocks/>
          </p:cNvCxnSpPr>
          <p:nvPr/>
        </p:nvCxnSpPr>
        <p:spPr>
          <a:xfrm flipH="1" flipV="1">
            <a:off x="5288469" y="3956077"/>
            <a:ext cx="342828" cy="58568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20A8604-6A80-49B2-B28A-E27E64A275AD}"/>
              </a:ext>
            </a:extLst>
          </p:cNvPr>
          <p:cNvSpPr/>
          <p:nvPr/>
        </p:nvSpPr>
        <p:spPr>
          <a:xfrm>
            <a:off x="2961775" y="3278198"/>
            <a:ext cx="2085614" cy="781229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1079F9D-FB4A-4EAC-A790-EF56E997D813}"/>
              </a:ext>
            </a:extLst>
          </p:cNvPr>
          <p:cNvSpPr txBox="1">
            <a:spLocks/>
          </p:cNvSpPr>
          <p:nvPr/>
        </p:nvSpPr>
        <p:spPr>
          <a:xfrm>
            <a:off x="1410308" y="5078242"/>
            <a:ext cx="4926323" cy="103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We multiply by a number that is greater than one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81E9DF-6DD3-4B1C-BDCC-7CB6884DF2D9}"/>
              </a:ext>
            </a:extLst>
          </p:cNvPr>
          <p:cNvCxnSpPr>
            <a:cxnSpLocks/>
          </p:cNvCxnSpPr>
          <p:nvPr/>
        </p:nvCxnSpPr>
        <p:spPr>
          <a:xfrm flipV="1">
            <a:off x="2870141" y="4262960"/>
            <a:ext cx="225985" cy="75374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6975F82-06FD-439A-906C-AC66044FC0C8}"/>
              </a:ext>
            </a:extLst>
          </p:cNvPr>
          <p:cNvSpPr txBox="1">
            <a:spLocks/>
          </p:cNvSpPr>
          <p:nvPr/>
        </p:nvSpPr>
        <p:spPr>
          <a:xfrm>
            <a:off x="7713590" y="5382806"/>
            <a:ext cx="4478410" cy="502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We add another positive number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DF6067-3D79-4885-802B-93213D0F0F5A}"/>
              </a:ext>
            </a:extLst>
          </p:cNvPr>
          <p:cNvCxnSpPr>
            <a:cxnSpLocks/>
          </p:cNvCxnSpPr>
          <p:nvPr/>
        </p:nvCxnSpPr>
        <p:spPr>
          <a:xfrm flipH="1" flipV="1">
            <a:off x="9944781" y="4080684"/>
            <a:ext cx="102388" cy="108653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5C49DCD5-4A6A-494F-A137-6FC701ABFD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44501" y="5866633"/>
                <a:ext cx="6561220" cy="6261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4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regardless of the values of the constants</a:t>
                </a:r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5C49DCD5-4A6A-494F-A137-6FC701ABFD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501" y="5866633"/>
                <a:ext cx="6561220" cy="626147"/>
              </a:xfrm>
              <a:prstGeom prst="rect">
                <a:avLst/>
              </a:prstGeom>
              <a:blipFill>
                <a:blip r:embed="rId3"/>
                <a:stretch>
                  <a:fillRect l="-186" t="-13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999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 animBg="1"/>
      <p:bldP spid="14" grpId="0"/>
      <p:bldP spid="18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3C2DF-0DAC-4B56-B843-7F9A6EFDB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D98DF-309F-4660-A400-3AEE6122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03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32285</TotalTime>
  <Words>1064</Words>
  <Application>Microsoft Office PowerPoint</Application>
  <PresentationFormat>Widescreen</PresentationFormat>
  <Paragraphs>396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Small signal response of Common Emitter Amplifier</vt:lpstr>
      <vt:lpstr>PowerPoint Presentation</vt:lpstr>
      <vt:lpstr>PowerPoint Presentation</vt:lpstr>
      <vt:lpstr>From Prior Lecture: Common Base Amplifier Circuit</vt:lpstr>
      <vt:lpstr>From Prior Lecture: Common Base Amplifier Circuit</vt:lpstr>
      <vt:lpstr>Common Base Amplifier Circuit</vt:lpstr>
      <vt:lpstr>Common Base Amplifier Small Signal Circuit</vt:lpstr>
      <vt:lpstr>Common Base Amplifier Small Signal Circuit</vt:lpstr>
      <vt:lpstr>Common Base Amplifier Small Signal Circuit</vt:lpstr>
      <vt:lpstr>Common Base Amplifier Small Signal Circuit</vt:lpstr>
      <vt:lpstr>PowerPoint Presentation</vt:lpstr>
      <vt:lpstr>PowerPoint Presentation</vt:lpstr>
      <vt:lpstr>What good is a unity gain amplifier???</vt:lpstr>
      <vt:lpstr>Interaction of Source, Amplifier, and Load</vt:lpstr>
      <vt:lpstr>Interaction of Source, Amplifier, and Load</vt:lpstr>
      <vt:lpstr>Interaction of Source, Amplifier, and Load</vt:lpstr>
      <vt:lpstr>What we talked about today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821</cp:revision>
  <dcterms:created xsi:type="dcterms:W3CDTF">2018-11-17T00:51:02Z</dcterms:created>
  <dcterms:modified xsi:type="dcterms:W3CDTF">2020-10-06T02:52:44Z</dcterms:modified>
</cp:coreProperties>
</file>