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4" r:id="rId3"/>
    <p:sldId id="425" r:id="rId4"/>
    <p:sldId id="403" r:id="rId5"/>
    <p:sldId id="479" r:id="rId6"/>
    <p:sldId id="498" r:id="rId7"/>
    <p:sldId id="499" r:id="rId8"/>
    <p:sldId id="500" r:id="rId9"/>
    <p:sldId id="501" r:id="rId10"/>
    <p:sldId id="502" r:id="rId11"/>
    <p:sldId id="503" r:id="rId12"/>
    <p:sldId id="504" r:id="rId13"/>
    <p:sldId id="505" r:id="rId14"/>
    <p:sldId id="507" r:id="rId15"/>
    <p:sldId id="508" r:id="rId16"/>
    <p:sldId id="506" r:id="rId17"/>
    <p:sldId id="509" r:id="rId18"/>
    <p:sldId id="51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75C4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05" autoAdjust="0"/>
    <p:restoredTop sz="94660"/>
  </p:normalViewPr>
  <p:slideViewPr>
    <p:cSldViewPr snapToGrid="0">
      <p:cViewPr varScale="1">
        <p:scale>
          <a:sx n="50" d="100"/>
          <a:sy n="50" d="100"/>
        </p:scale>
        <p:origin x="4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17" Type="http://schemas.openxmlformats.org/officeDocument/2006/relationships/image" Target="../media/image61.png"/><Relationship Id="rId2" Type="http://schemas.openxmlformats.org/officeDocument/2006/relationships/image" Target="../media/image46.png"/><Relationship Id="rId16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5" Type="http://schemas.openxmlformats.org/officeDocument/2006/relationships/image" Target="../media/image5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17" Type="http://schemas.openxmlformats.org/officeDocument/2006/relationships/image" Target="../media/image61.png"/><Relationship Id="rId2" Type="http://schemas.openxmlformats.org/officeDocument/2006/relationships/image" Target="../media/image46.png"/><Relationship Id="rId16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5" Type="http://schemas.openxmlformats.org/officeDocument/2006/relationships/image" Target="../media/image5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65.png"/><Relationship Id="rId10" Type="http://schemas.openxmlformats.org/officeDocument/2006/relationships/image" Target="../media/image70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65.png"/><Relationship Id="rId10" Type="http://schemas.openxmlformats.org/officeDocument/2006/relationships/image" Target="../media/image70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2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Two transistor amplifiers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alternate </a:t>
            </a:r>
            <a:r>
              <a:rPr lang="en-US" dirty="0" err="1"/>
              <a:t>npn</a:t>
            </a:r>
            <a:r>
              <a:rPr lang="en-US" dirty="0"/>
              <a:t> and </a:t>
            </a:r>
            <a:r>
              <a:rPr lang="en-US" dirty="0" err="1"/>
              <a:t>pnp</a:t>
            </a:r>
            <a:r>
              <a:rPr lang="en-US" dirty="0"/>
              <a:t> transistors?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C59D903-CB16-4A93-8788-3304F94CA699}"/>
              </a:ext>
            </a:extLst>
          </p:cNvPr>
          <p:cNvGrpSpPr/>
          <p:nvPr/>
        </p:nvGrpSpPr>
        <p:grpSpPr>
          <a:xfrm>
            <a:off x="272239" y="1258674"/>
            <a:ext cx="6676643" cy="5432946"/>
            <a:chOff x="1966104" y="1254280"/>
            <a:chExt cx="6676643" cy="543294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A484543-630E-4D5E-A42B-4E88A62248C5}"/>
                </a:ext>
              </a:extLst>
            </p:cNvPr>
            <p:cNvGrpSpPr/>
            <p:nvPr/>
          </p:nvGrpSpPr>
          <p:grpSpPr>
            <a:xfrm>
              <a:off x="5331536" y="2594609"/>
              <a:ext cx="298207" cy="660991"/>
              <a:chOff x="4147623" y="3602364"/>
              <a:chExt cx="297702" cy="797860"/>
            </a:xfrm>
          </p:grpSpPr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FCBBBC3A-ADCC-4238-A00F-D49E68F4EEC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79422CE2-DCE6-490F-BABB-C4A3A06904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42203537-8773-4181-AC77-D1015134A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BE23678-0ED1-48BF-A669-4D0AEF46E5B6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FE1CF79E-E4A3-47FA-A540-3FA188B198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8C95876-1608-45E1-B1CF-15C992F3C7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8C192EDC-35C8-4230-B9DB-4D9774EDAEA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ADD4385A-4CFB-4DC9-870B-BF0E45402E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CB063F55-E217-4C9F-A843-C78C26FB22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542F9075-C256-4D5C-9131-2C21DAD1AE7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C603BCF-0AB2-4E77-952F-DA22D3DCED98}"/>
                </a:ext>
              </a:extLst>
            </p:cNvPr>
            <p:cNvCxnSpPr>
              <a:cxnSpLocks/>
            </p:cNvCxnSpPr>
            <p:nvPr/>
          </p:nvCxnSpPr>
          <p:spPr>
            <a:xfrm>
              <a:off x="5478077" y="1689669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BEF15B6-AF44-4005-97CB-D8AFEA13D0B0}"/>
                </a:ext>
              </a:extLst>
            </p:cNvPr>
            <p:cNvCxnSpPr/>
            <p:nvPr/>
          </p:nvCxnSpPr>
          <p:spPr>
            <a:xfrm flipV="1">
              <a:off x="5506169" y="3442371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/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F7910FA0-16B2-4874-9A57-726700D13362}"/>
                    </a:ext>
                  </a:extLst>
                </p:cNvPr>
                <p:cNvSpPr/>
                <p:nvPr/>
              </p:nvSpPr>
              <p:spPr>
                <a:xfrm>
                  <a:off x="7949802" y="2641403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F7910FA0-16B2-4874-9A57-726700D133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9802" y="2641403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19C7598-DC15-4B94-ABCC-65CAB88AEB97}"/>
                </a:ext>
              </a:extLst>
            </p:cNvPr>
            <p:cNvSpPr/>
            <p:nvPr/>
          </p:nvSpPr>
          <p:spPr>
            <a:xfrm>
              <a:off x="5349372" y="1254280"/>
              <a:ext cx="91563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+</a:t>
              </a:r>
              <a:r>
                <a:rPr lang="en-US" dirty="0"/>
                <a:t> = 5 V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8B4B463-2E3E-4CF0-92DA-09B8FD7ECD7F}"/>
                </a:ext>
              </a:extLst>
            </p:cNvPr>
            <p:cNvGrpSpPr/>
            <p:nvPr/>
          </p:nvGrpSpPr>
          <p:grpSpPr>
            <a:xfrm rot="5400000" flipH="1">
              <a:off x="3870959" y="3153388"/>
              <a:ext cx="1530387" cy="1742593"/>
              <a:chOff x="8739401" y="3428999"/>
              <a:chExt cx="1530387" cy="1742593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E182ACA2-8A75-4E67-95A5-6E3DC029CF6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989665" y="3178735"/>
                <a:ext cx="2392" cy="5029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74BC1FE-41E2-42C8-B594-F85A10B3FF0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86908" y="3248112"/>
                <a:ext cx="0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4416752C-9C21-4FB2-AEA8-60FA3F14F043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020D1315-D018-4BC9-808D-C881EB07D2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18A7FA8D-8663-4A6F-82CF-A002419CE40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35F2613-9A54-4A7E-9D8C-9A0EE216285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8DD97A-EAA1-4064-8512-674A801234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58559" y="5980124"/>
              <a:ext cx="347472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36EC5A7-2524-49FE-9151-8CF5F0C9DB2B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34747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7A4A5F9-14E9-4CA6-AB98-132F9E966E8A}"/>
                </a:ext>
              </a:extLst>
            </p:cNvPr>
            <p:cNvGrpSpPr/>
            <p:nvPr/>
          </p:nvGrpSpPr>
          <p:grpSpPr>
            <a:xfrm rot="16200000">
              <a:off x="3822156" y="2755489"/>
              <a:ext cx="660991" cy="298206"/>
              <a:chOff x="9391502" y="3838294"/>
              <a:chExt cx="660991" cy="298206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93A07F1-49B8-402A-92E6-A0A9003680B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4E10C31-57A0-4FE7-97D7-8072EE9C8B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451FF7B9-A529-42D6-BF18-2FCFEE956B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EA453D49-D65D-49C6-97AF-1432030A3D4D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ACD0E1AC-F497-468F-AE1F-28E5CA581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A6C6BE90-90B7-409B-90FC-514422EBCE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BBC1BC5A-C9B6-45B5-ABC6-A49AD45959D4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62BCB4F0-5F7A-4944-AB1C-C408888DA7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70CCE32-828E-4764-8F95-01422748AB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F227AD4-46D9-4EFF-AA01-58FA0143B70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730E34F-2A0D-440B-AD6F-0A5C06B7345C}"/>
                </a:ext>
              </a:extLst>
            </p:cNvPr>
            <p:cNvCxnSpPr>
              <a:cxnSpLocks/>
            </p:cNvCxnSpPr>
            <p:nvPr/>
          </p:nvCxnSpPr>
          <p:spPr>
            <a:xfrm>
              <a:off x="3197533" y="3925944"/>
              <a:ext cx="4572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81579ED-A191-4E11-8171-D5AACDE639C8}"/>
                </a:ext>
              </a:extLst>
            </p:cNvPr>
            <p:cNvGrpSpPr/>
            <p:nvPr/>
          </p:nvGrpSpPr>
          <p:grpSpPr>
            <a:xfrm>
              <a:off x="2011034" y="5185447"/>
              <a:ext cx="365760" cy="128268"/>
              <a:chOff x="1360627" y="3631962"/>
              <a:chExt cx="365760" cy="128268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01E232CE-5026-47D0-803D-F5FD2F9B19E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4A27D331-8900-409D-8AE9-D4C33C79364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9F9EF20D-EF51-4D78-B7CE-0797009EC7C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DC8A44A-7377-4CD0-A692-F0AEB91C9E09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487EA50-C2E3-405E-B232-9D1C457DF7CF}"/>
                </a:ext>
              </a:extLst>
            </p:cNvPr>
            <p:cNvSpPr/>
            <p:nvPr/>
          </p:nvSpPr>
          <p:spPr>
            <a:xfrm>
              <a:off x="1993336" y="4423309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37E1F5C-0093-4F79-B0E6-FD8C15C8F814}"/>
                </a:ext>
              </a:extLst>
            </p:cNvPr>
            <p:cNvCxnSpPr>
              <a:cxnSpLocks/>
            </p:cNvCxnSpPr>
            <p:nvPr/>
          </p:nvCxnSpPr>
          <p:spPr>
            <a:xfrm>
              <a:off x="2187442" y="4785480"/>
              <a:ext cx="0" cy="399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88F6972-6882-4A83-9ACA-83860C023099}"/>
                </a:ext>
              </a:extLst>
            </p:cNvPr>
            <p:cNvCxnSpPr>
              <a:cxnSpLocks/>
            </p:cNvCxnSpPr>
            <p:nvPr/>
          </p:nvCxnSpPr>
          <p:spPr>
            <a:xfrm>
              <a:off x="2171449" y="3943437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/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/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3E500C6-B9F6-45C7-AD28-914B796E0888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0" cy="6206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9C42919-23EE-46F9-9CCD-05FA20DE1B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61032" y="3239381"/>
              <a:ext cx="79" cy="1430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1691-8474-4317-84FE-20F1A39BA257}"/>
                </a:ext>
              </a:extLst>
            </p:cNvPr>
            <p:cNvGrpSpPr/>
            <p:nvPr/>
          </p:nvGrpSpPr>
          <p:grpSpPr>
            <a:xfrm rot="16200000">
              <a:off x="3855163" y="4862857"/>
              <a:ext cx="660991" cy="298206"/>
              <a:chOff x="9391502" y="3838294"/>
              <a:chExt cx="660991" cy="298206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7E0B5B0-5B70-4379-80A8-0D6DF160B48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9996DEB-E032-419F-B7E7-ECFBA41160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EA7D2E08-D7F6-4909-9F1E-3FD36D6D03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197A8B69-2FF6-4F14-A28F-69509A9B530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8D167C4-A0F9-4AD7-8FE7-6FD660A15F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2F44725-05FE-44D7-8545-0800D5852F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3CA1B3E-79B1-470E-9833-9C44565E9D7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0D4F807-E75F-4696-AEE4-787AF414F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68487E6C-AE5F-4080-85DA-5111D424E6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0513767-41F9-4DDD-A926-77BAF88CD73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4A27D5-70D7-4DD5-ADA4-8C7948BA5D77}"/>
                </a:ext>
              </a:extLst>
            </p:cNvPr>
            <p:cNvCxnSpPr>
              <a:cxnSpLocks/>
            </p:cNvCxnSpPr>
            <p:nvPr/>
          </p:nvCxnSpPr>
          <p:spPr>
            <a:xfrm>
              <a:off x="4191663" y="5344123"/>
              <a:ext cx="0" cy="64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9E2756B-C515-45C9-A86F-FF96E596AB9A}"/>
                </a:ext>
              </a:extLst>
            </p:cNvPr>
            <p:cNvCxnSpPr/>
            <p:nvPr/>
          </p:nvCxnSpPr>
          <p:spPr>
            <a:xfrm rot="5400000" flipH="1">
              <a:off x="3648026" y="3915912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8948DC6-B3C8-4215-A91B-4EE61A0E2CEB}"/>
                </a:ext>
              </a:extLst>
            </p:cNvPr>
            <p:cNvCxnSpPr/>
            <p:nvPr/>
          </p:nvCxnSpPr>
          <p:spPr>
            <a:xfrm rot="5400000" flipH="1">
              <a:off x="3545742" y="3917224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12C8021-1D8D-4251-8DBE-C69BC8288BE3}"/>
                </a:ext>
              </a:extLst>
            </p:cNvPr>
            <p:cNvGrpSpPr/>
            <p:nvPr/>
          </p:nvGrpSpPr>
          <p:grpSpPr>
            <a:xfrm>
              <a:off x="5334534" y="4788403"/>
              <a:ext cx="298207" cy="655225"/>
              <a:chOff x="4147623" y="3609324"/>
              <a:chExt cx="297702" cy="790900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DEB8866C-DA9E-404A-9624-1C5274A7223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D7A7394-299D-40ED-9230-53256A8126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8AD2873C-40AE-4BEA-A429-AEB1CF059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46F1FBFF-DA24-4052-8FD2-A1A9E32C447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D60EFBF0-E697-4BCA-A87C-626C8C8DBC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B50D613-A7B5-45FC-B94C-44A652884A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FA7EC35-EABF-4BD1-B785-737F7DF0D38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28C64AD-6DE9-4F8C-AE28-C10D7C3FC4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033E54A8-19DD-4FD0-A095-F3AE089DC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9E5BFFC-9EFA-465E-B6F1-E9EB90868C9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83A010E-3CA7-44C8-A673-6BBCACAC6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95816" y="5443627"/>
              <a:ext cx="0" cy="8229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8F7D6D2-9228-43B6-ABD5-B8CD9B72E353}"/>
                </a:ext>
              </a:extLst>
            </p:cNvPr>
            <p:cNvSpPr/>
            <p:nvPr/>
          </p:nvSpPr>
          <p:spPr>
            <a:xfrm>
              <a:off x="5432825" y="1609247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B87785AB-6B6C-4931-BFF0-C79CF1D7B26D}"/>
                </a:ext>
              </a:extLst>
            </p:cNvPr>
            <p:cNvSpPr/>
            <p:nvPr/>
          </p:nvSpPr>
          <p:spPr>
            <a:xfrm>
              <a:off x="5140593" y="6317894"/>
              <a:ext cx="9557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-</a:t>
              </a:r>
              <a:r>
                <a:rPr lang="en-US" dirty="0"/>
                <a:t> = -5 V</a:t>
              </a:r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E45D2A8A-DCA8-48C8-B396-FAAB96757E8D}"/>
                </a:ext>
              </a:extLst>
            </p:cNvPr>
            <p:cNvGrpSpPr/>
            <p:nvPr/>
          </p:nvGrpSpPr>
          <p:grpSpPr>
            <a:xfrm>
              <a:off x="2540518" y="3805710"/>
              <a:ext cx="660991" cy="298206"/>
              <a:chOff x="9391502" y="3838294"/>
              <a:chExt cx="660991" cy="298206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DFA778C9-F220-4794-A97C-569476B8FD9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BA082D5D-970C-4FD8-8F63-A16882EA2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51353D5F-282B-4554-A571-778385F61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5DF2DC06-0BC3-4BCC-902A-E0161333DF0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49592D99-0154-4B64-B9DF-F5284928D5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60AC8180-53EE-4442-B14F-B2BE937BC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9335A91B-25B7-4B97-89D2-48F7A373653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C9A9A163-D751-4ACC-81BF-251EE12774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F7EF2503-6F2F-45FB-AF51-B552A1A9C5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57130D9-CC07-4C12-8889-0B99A5489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31DD48D-E9BD-43BD-ABCF-68E669B7071D}"/>
                </a:ext>
              </a:extLst>
            </p:cNvPr>
            <p:cNvCxnSpPr>
              <a:cxnSpLocks/>
            </p:cNvCxnSpPr>
            <p:nvPr/>
          </p:nvCxnSpPr>
          <p:spPr>
            <a:xfrm>
              <a:off x="2168608" y="3951613"/>
              <a:ext cx="36576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/>
                <p:nvPr/>
              </p:nvSpPr>
              <p:spPr>
                <a:xfrm>
                  <a:off x="2207678" y="3382033"/>
                  <a:ext cx="12513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a14:m>
                  <a:r>
                    <a:rPr lang="en-US" dirty="0"/>
                    <a:t> = 0.5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7678" y="3382033"/>
                  <a:ext cx="125136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10000" r="-291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120F0576-98D9-4EB5-9B3F-FA0F19040A8C}"/>
                </a:ext>
              </a:extLst>
            </p:cNvPr>
            <p:cNvCxnSpPr>
              <a:cxnSpLocks/>
            </p:cNvCxnSpPr>
            <p:nvPr/>
          </p:nvCxnSpPr>
          <p:spPr>
            <a:xfrm>
              <a:off x="5492214" y="4561618"/>
              <a:ext cx="6400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73E2D342-1B71-43B3-8CFB-92E34077165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406" y="491063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2C64C08-E4DF-4895-B6A8-1B9E483770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0896" y="4553390"/>
              <a:ext cx="2392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0D768290-43B0-4DAD-AAB2-B4FCB25460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406" y="501014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4E167E9-7C1F-43B7-BBD0-FDD3D124F8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1603" y="5015572"/>
              <a:ext cx="2392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6EF07F18-E70C-4C57-9E76-714E66DDCC90}"/>
                </a:ext>
              </a:extLst>
            </p:cNvPr>
            <p:cNvGrpSpPr/>
            <p:nvPr/>
          </p:nvGrpSpPr>
          <p:grpSpPr>
            <a:xfrm>
              <a:off x="5954826" y="5387140"/>
              <a:ext cx="365760" cy="128268"/>
              <a:chOff x="1360627" y="3631962"/>
              <a:chExt cx="365760" cy="128268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1723F87B-883F-489D-B2F4-F85036F9403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9340ED14-8980-4616-955F-CE44FAFAF35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51801E52-DFAE-4E66-92AF-033DE1BAE51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52BED46A-BE43-4250-8C6E-0B1432FCA181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31F2F8A-859A-43D2-A36E-6A303A89423B}"/>
                </a:ext>
              </a:extLst>
            </p:cNvPr>
            <p:cNvGrpSpPr/>
            <p:nvPr/>
          </p:nvGrpSpPr>
          <p:grpSpPr>
            <a:xfrm>
              <a:off x="5882778" y="1964537"/>
              <a:ext cx="2759969" cy="4044450"/>
              <a:chOff x="5882778" y="1964537"/>
              <a:chExt cx="2759969" cy="4044450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8BC7C43-9CC7-4CC1-B343-8463FE42D6AC}"/>
                  </a:ext>
                </a:extLst>
              </p:cNvPr>
              <p:cNvGrpSpPr/>
              <p:nvPr/>
            </p:nvGrpSpPr>
            <p:grpSpPr>
              <a:xfrm>
                <a:off x="7449892" y="225621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91B0DC8C-4114-486E-BAFE-A224F5572DF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17DCA926-4893-4D6E-9BEE-F4999C652B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0F84DF82-549F-4FAF-978F-CFB23574CF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996F0AEA-8388-467A-9076-0D67076EDE3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B2EC522C-B8DA-427A-A2CB-DD6AA341F1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B4DBF3A9-209A-4225-A897-37F013F8EF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95DF241-CA43-46F6-9E83-700722BAD1C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B5267E5F-9EC9-481C-AA2C-AD08D57D46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292CCFAD-EB5C-42B3-B04B-BDB9B39D59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AD439D8B-AEF5-414A-BB5B-D3BF8502D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F9249EF5-FBD2-4D9F-8467-DB357A360DB6}"/>
                  </a:ext>
                </a:extLst>
              </p:cNvPr>
              <p:cNvGrpSpPr/>
              <p:nvPr/>
            </p:nvGrpSpPr>
            <p:grpSpPr>
              <a:xfrm rot="5400000" flipH="1">
                <a:off x="6057461" y="2735769"/>
                <a:ext cx="1393227" cy="1742593"/>
                <a:chOff x="8739401" y="3428999"/>
                <a:chExt cx="1393227" cy="1742593"/>
              </a:xfrm>
            </p:grpSpPr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6E8C2F37-6848-4704-9222-FEB0EC7751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C1850257-1264-456F-B75F-7082C178F7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18328" y="3317091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37993BA8-D5B6-4A15-8251-21A2C5252B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Arrow Connector 144">
                  <a:extLst>
                    <a:ext uri="{FF2B5EF4-FFF2-40B4-BE49-F238E27FC236}">
                      <a16:creationId xmlns:a16="http://schemas.microsoft.com/office/drawing/2014/main" id="{7034105A-E82A-4337-8C19-6FD2273B9E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non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E5F6C4EC-651E-4DB8-B5F6-32DF99578F89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  <a:ln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681A0BB6-DF22-415B-96B4-1B99A6A24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2BC8711E-D4E1-419C-93B1-6985BEF67543}"/>
                  </a:ext>
                </a:extLst>
              </p:cNvPr>
              <p:cNvGrpSpPr/>
              <p:nvPr/>
            </p:nvGrpSpPr>
            <p:grpSpPr>
              <a:xfrm>
                <a:off x="7452455" y="4302203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735134B7-19C1-46EB-A68E-B119ADD42EE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25344B82-AE83-4F5F-9F8E-FB987E26D6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C17B6919-9972-49AE-9910-A050F2A6BE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6B3AB0AB-2D84-42A2-99B7-6B76B79B88C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2C2E0A8B-14A5-4F67-80B1-6EB987B2F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67080439-43F3-4166-8B82-84FF699918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D8D133CF-A74A-433D-A31C-63576EAB1C6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92AC84F1-E965-4E2D-BF59-EDA047533D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528FBD19-A7BE-4814-9857-DDBF2B3EB8D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53BFEA7-BC3C-49A1-BBC7-F04B9BF885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BA988B40-B35E-4DC8-9405-F299833BC1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13737" y="4957427"/>
                <a:ext cx="0" cy="10515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C48E31C-A0EC-4FFF-A2B1-942588F1B6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08738" y="1964537"/>
                <a:ext cx="0" cy="29260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0F87C188-DB86-464A-AD84-657494BA6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6907" y="3031499"/>
                <a:ext cx="100584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5DAC4D7-80C4-4A11-9453-497D484A992B}"/>
                </a:ext>
              </a:extLst>
            </p:cNvPr>
            <p:cNvSpPr/>
            <p:nvPr/>
          </p:nvSpPr>
          <p:spPr>
            <a:xfrm>
              <a:off x="5454025" y="6265397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43594DC-78C3-463A-9155-3A58A3EEDD5A}"/>
                </a:ext>
              </a:extLst>
            </p:cNvPr>
            <p:cNvSpPr/>
            <p:nvPr/>
          </p:nvSpPr>
          <p:spPr>
            <a:xfrm>
              <a:off x="5485189" y="4538431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12C5194C-3704-4641-87BF-F7B0FE7A2610}"/>
                </a:ext>
              </a:extLst>
            </p:cNvPr>
            <p:cNvSpPr/>
            <p:nvPr/>
          </p:nvSpPr>
          <p:spPr>
            <a:xfrm>
              <a:off x="5469354" y="5966655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B6BFB1D-5221-40B4-80BB-33B6EEEB40DD}"/>
                </a:ext>
              </a:extLst>
            </p:cNvPr>
            <p:cNvSpPr/>
            <p:nvPr/>
          </p:nvSpPr>
          <p:spPr>
            <a:xfrm>
              <a:off x="4135389" y="3909690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18B2D2B5-F7FF-431C-9582-0F5A2A171210}"/>
                </a:ext>
              </a:extLst>
            </p:cNvPr>
            <p:cNvSpPr/>
            <p:nvPr/>
          </p:nvSpPr>
          <p:spPr>
            <a:xfrm>
              <a:off x="5483309" y="342504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71A21D4D-D6CC-417C-86E2-681005E059B0}"/>
                </a:ext>
              </a:extLst>
            </p:cNvPr>
            <p:cNvSpPr/>
            <p:nvPr/>
          </p:nvSpPr>
          <p:spPr>
            <a:xfrm>
              <a:off x="5447601" y="1945067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22A6CDC5-A971-4559-9D59-E28E32B64839}"/>
                </a:ext>
              </a:extLst>
            </p:cNvPr>
            <p:cNvSpPr/>
            <p:nvPr/>
          </p:nvSpPr>
          <p:spPr>
            <a:xfrm>
              <a:off x="7608577" y="3012345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2" name="Rectangle 211">
                <a:extLst>
                  <a:ext uri="{FF2B5EF4-FFF2-40B4-BE49-F238E27FC236}">
                    <a16:creationId xmlns:a16="http://schemas.microsoft.com/office/drawing/2014/main" id="{38D3410F-6B83-48A4-B892-EA87DFDFBC87}"/>
                  </a:ext>
                </a:extLst>
              </p:cNvPr>
              <p:cNvSpPr/>
              <p:nvPr/>
            </p:nvSpPr>
            <p:spPr>
              <a:xfrm>
                <a:off x="3837044" y="4242605"/>
                <a:ext cx="9684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FF0000"/>
                    </a:solidFill>
                  </a:rPr>
                  <a:t> = - 3 V</a:t>
                </a:r>
              </a:p>
            </p:txBody>
          </p:sp>
        </mc:Choice>
        <mc:Fallback xmlns="">
          <p:sp>
            <p:nvSpPr>
              <p:cNvPr id="212" name="Rectangle 211">
                <a:extLst>
                  <a:ext uri="{FF2B5EF4-FFF2-40B4-BE49-F238E27FC236}">
                    <a16:creationId xmlns:a16="http://schemas.microsoft.com/office/drawing/2014/main" id="{38D3410F-6B83-48A4-B892-EA87DFDFBC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7044" y="4242605"/>
                <a:ext cx="968470" cy="338554"/>
              </a:xfrm>
              <a:prstGeom prst="rect">
                <a:avLst/>
              </a:prstGeom>
              <a:blipFill>
                <a:blip r:embed="rId7"/>
                <a:stretch>
                  <a:fillRect t="-5357" r="-2516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5" name="Group 214">
            <a:extLst>
              <a:ext uri="{FF2B5EF4-FFF2-40B4-BE49-F238E27FC236}">
                <a16:creationId xmlns:a16="http://schemas.microsoft.com/office/drawing/2014/main" id="{F054863D-7B34-42B7-9083-D5434CE17D89}"/>
              </a:ext>
            </a:extLst>
          </p:cNvPr>
          <p:cNvGrpSpPr/>
          <p:nvPr/>
        </p:nvGrpSpPr>
        <p:grpSpPr>
          <a:xfrm>
            <a:off x="6293802" y="1548868"/>
            <a:ext cx="2394209" cy="4044450"/>
            <a:chOff x="5882778" y="1964537"/>
            <a:chExt cx="2394209" cy="4044450"/>
          </a:xfrm>
        </p:grpSpPr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A23C5907-CAA5-4802-A958-6C9FB1FB79A8}"/>
                </a:ext>
              </a:extLst>
            </p:cNvPr>
            <p:cNvGrpSpPr/>
            <p:nvPr/>
          </p:nvGrpSpPr>
          <p:grpSpPr>
            <a:xfrm>
              <a:off x="7449892" y="2256213"/>
              <a:ext cx="298207" cy="660991"/>
              <a:chOff x="4147623" y="3602364"/>
              <a:chExt cx="297702" cy="797860"/>
            </a:xfrm>
          </p:grpSpPr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324F9E0D-09BA-4B79-83D6-846FAF75EF8A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BD89407-5BCF-48E9-920E-EFB81967BA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15690F40-93DF-4BF5-9F01-51DFA22B23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C81FB7D3-BF32-4092-8565-D3FD16BABC5F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00763736-0A6F-4B0A-A57E-BA2411D45B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2449827C-C34F-4C72-B466-99C40F419B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319AF1C8-3EA9-4A2E-9C06-4DBCB1E704BE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2E12B2FB-45A8-48AF-BE9E-C37ACAF10F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A6213187-6086-4D29-A147-F6AF52E4C0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id="{9C5099F8-D97B-4EA2-B533-2C3DEDCC27F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9D698B43-7EC3-418E-B1E4-BD95CD2CC036}"/>
                </a:ext>
              </a:extLst>
            </p:cNvPr>
            <p:cNvGrpSpPr/>
            <p:nvPr/>
          </p:nvGrpSpPr>
          <p:grpSpPr>
            <a:xfrm rot="5400000" flipH="1">
              <a:off x="6057461" y="2735769"/>
              <a:ext cx="1393227" cy="1742593"/>
              <a:chOff x="8739401" y="3428999"/>
              <a:chExt cx="1393227" cy="1742593"/>
            </a:xfrm>
          </p:grpSpPr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DE6C7F85-673D-4948-89B0-D7078373B9E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989665" y="3178735"/>
                <a:ext cx="2392" cy="5029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F66B2571-8608-4AA2-8CC4-6A201A720B0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18328" y="3317091"/>
                <a:ext cx="0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F425EC37-038C-4374-8894-499E42975984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Arrow Connector 234">
                <a:extLst>
                  <a:ext uri="{FF2B5EF4-FFF2-40B4-BE49-F238E27FC236}">
                    <a16:creationId xmlns:a16="http://schemas.microsoft.com/office/drawing/2014/main" id="{E3F9932E-B9EE-4E1A-B9D4-54AF95DDC7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8FF7D847-77AB-4A42-9909-FA04C02279DF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145A1DE2-509D-4EB0-9561-2F263CD93D9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BE0DF6AB-4520-486F-A0D5-07D746C8CE20}"/>
                </a:ext>
              </a:extLst>
            </p:cNvPr>
            <p:cNvGrpSpPr/>
            <p:nvPr/>
          </p:nvGrpSpPr>
          <p:grpSpPr>
            <a:xfrm>
              <a:off x="7452455" y="4302203"/>
              <a:ext cx="298207" cy="655225"/>
              <a:chOff x="4147623" y="3609324"/>
              <a:chExt cx="297702" cy="790900"/>
            </a:xfrm>
          </p:grpSpPr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2B755272-5525-49B2-A798-45F872A5293A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444C09BA-19D6-4F30-9CBB-59337EC8A9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E1D8F3C6-F948-482B-B6E6-F832A53241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F724F761-2E5A-4DC1-8E4B-D8B1C4C2EA2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68C3FDDE-BBE3-4552-9DC8-A6443DAC91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0491ABE2-556A-426C-8C7A-95F3C4CDD6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BA7E1B25-03D6-45DE-9BBD-A1BF46BBA536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344C752C-2EED-46C4-BC6D-AF6C57C721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1CCB5843-4820-4DF8-9966-2CBD268BA8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5" name="Straight Connector 224">
                <a:extLst>
                  <a:ext uri="{FF2B5EF4-FFF2-40B4-BE49-F238E27FC236}">
                    <a16:creationId xmlns:a16="http://schemas.microsoft.com/office/drawing/2014/main" id="{F0B97E55-5A83-4055-B718-37AD4E93DC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0E55D1A5-E5E1-4351-ADCE-C034136D0B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3737" y="4957427"/>
              <a:ext cx="0" cy="10515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09BD8D6D-5C66-4B0F-8719-C451C706FB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08738" y="1964537"/>
              <a:ext cx="0" cy="2926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0A5F52A7-3E7A-43F5-BCC9-D41230D1E0EC}"/>
                </a:ext>
              </a:extLst>
            </p:cNvPr>
            <p:cNvCxnSpPr>
              <a:cxnSpLocks/>
            </p:cNvCxnSpPr>
            <p:nvPr/>
          </p:nvCxnSpPr>
          <p:spPr>
            <a:xfrm>
              <a:off x="7636907" y="3031499"/>
              <a:ext cx="6400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8" name="Rectangle 247">
                <a:extLst>
                  <a:ext uri="{FF2B5EF4-FFF2-40B4-BE49-F238E27FC236}">
                    <a16:creationId xmlns:a16="http://schemas.microsoft.com/office/drawing/2014/main" id="{D7EF0442-E755-4D7D-9F51-847E086D3AE3}"/>
                  </a:ext>
                </a:extLst>
              </p:cNvPr>
              <p:cNvSpPr/>
              <p:nvPr/>
            </p:nvSpPr>
            <p:spPr>
              <a:xfrm>
                <a:off x="4001163" y="3051879"/>
                <a:ext cx="85536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FF0000"/>
                    </a:solidFill>
                  </a:rPr>
                  <a:t> = 1 V</a:t>
                </a:r>
              </a:p>
            </p:txBody>
          </p:sp>
        </mc:Choice>
        <mc:Fallback xmlns="">
          <p:sp>
            <p:nvSpPr>
              <p:cNvPr id="248" name="Rectangle 247">
                <a:extLst>
                  <a:ext uri="{FF2B5EF4-FFF2-40B4-BE49-F238E27FC236}">
                    <a16:creationId xmlns:a16="http://schemas.microsoft.com/office/drawing/2014/main" id="{D7EF0442-E755-4D7D-9F51-847E086D3A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1163" y="3051879"/>
                <a:ext cx="855362" cy="338554"/>
              </a:xfrm>
              <a:prstGeom prst="rect">
                <a:avLst/>
              </a:prstGeom>
              <a:blipFill>
                <a:blip r:embed="rId8"/>
                <a:stretch>
                  <a:fillRect t="-5455" r="-2837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F4AB0AEC-4745-43B4-BFBC-1DC67A704ECB}"/>
                  </a:ext>
                </a:extLst>
              </p:cNvPr>
              <p:cNvSpPr/>
              <p:nvPr/>
            </p:nvSpPr>
            <p:spPr>
              <a:xfrm>
                <a:off x="6010393" y="3831623"/>
                <a:ext cx="101495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FF0000"/>
                    </a:solidFill>
                  </a:rPr>
                  <a:t> = 0.3 V</a:t>
                </a:r>
              </a:p>
            </p:txBody>
          </p:sp>
        </mc:Choice>
        <mc:Fallback xmlns=""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F4AB0AEC-4745-43B4-BFBC-1DC67A704E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0393" y="3831623"/>
                <a:ext cx="1014958" cy="338554"/>
              </a:xfrm>
              <a:prstGeom prst="rect">
                <a:avLst/>
              </a:prstGeom>
              <a:blipFill>
                <a:blip r:embed="rId9"/>
                <a:stretch>
                  <a:fillRect t="-5455" r="-2410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0" name="Rectangle 249">
                <a:extLst>
                  <a:ext uri="{FF2B5EF4-FFF2-40B4-BE49-F238E27FC236}">
                    <a16:creationId xmlns:a16="http://schemas.microsoft.com/office/drawing/2014/main" id="{5783B556-7741-4B01-A909-E4438B23EC1A}"/>
                  </a:ext>
                </a:extLst>
              </p:cNvPr>
              <p:cNvSpPr/>
              <p:nvPr/>
            </p:nvSpPr>
            <p:spPr>
              <a:xfrm>
                <a:off x="4856525" y="2815224"/>
                <a:ext cx="111504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FF0000"/>
                    </a:solidFill>
                  </a:rPr>
                  <a:t> = 2.65 V</a:t>
                </a:r>
              </a:p>
            </p:txBody>
          </p:sp>
        </mc:Choice>
        <mc:Fallback xmlns="">
          <p:sp>
            <p:nvSpPr>
              <p:cNvPr id="250" name="Rectangle 249">
                <a:extLst>
                  <a:ext uri="{FF2B5EF4-FFF2-40B4-BE49-F238E27FC236}">
                    <a16:creationId xmlns:a16="http://schemas.microsoft.com/office/drawing/2014/main" id="{5783B556-7741-4B01-A909-E4438B23EC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6525" y="2815224"/>
                <a:ext cx="1115049" cy="338554"/>
              </a:xfrm>
              <a:prstGeom prst="rect">
                <a:avLst/>
              </a:prstGeom>
              <a:blipFill>
                <a:blip r:embed="rId10"/>
                <a:stretch>
                  <a:fillRect t="-5455" r="-1639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1" name="Rectangle 250">
            <a:extLst>
              <a:ext uri="{FF2B5EF4-FFF2-40B4-BE49-F238E27FC236}">
                <a16:creationId xmlns:a16="http://schemas.microsoft.com/office/drawing/2014/main" id="{75AC7B33-E3FB-4C3E-B275-C0C9EEF93658}"/>
              </a:ext>
            </a:extLst>
          </p:cNvPr>
          <p:cNvSpPr/>
          <p:nvPr/>
        </p:nvSpPr>
        <p:spPr>
          <a:xfrm>
            <a:off x="7618947" y="5645629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</a:t>
            </a:r>
            <a:r>
              <a:rPr lang="en-US" baseline="30000" dirty="0"/>
              <a:t>-</a:t>
            </a:r>
            <a:r>
              <a:rPr lang="en-US" dirty="0"/>
              <a:t> = -5 V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B0DAC003-3A5C-4C04-815C-B74402EF0916}"/>
              </a:ext>
            </a:extLst>
          </p:cNvPr>
          <p:cNvSpPr/>
          <p:nvPr/>
        </p:nvSpPr>
        <p:spPr>
          <a:xfrm>
            <a:off x="7624478" y="1240823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</a:t>
            </a:r>
            <a:r>
              <a:rPr lang="en-US" baseline="30000" dirty="0"/>
              <a:t>+</a:t>
            </a:r>
            <a:r>
              <a:rPr lang="en-US" dirty="0"/>
              <a:t> = 5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82FBFA81-A9B7-4707-9D56-16F124CECC52}"/>
                  </a:ext>
                </a:extLst>
              </p:cNvPr>
              <p:cNvSpPr/>
              <p:nvPr/>
            </p:nvSpPr>
            <p:spPr>
              <a:xfrm>
                <a:off x="8082295" y="3417649"/>
                <a:ext cx="111915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FF0000"/>
                    </a:solidFill>
                  </a:rPr>
                  <a:t> = 1.95 V</a:t>
                </a:r>
              </a:p>
            </p:txBody>
          </p:sp>
        </mc:Choice>
        <mc:Fallback xmlns=""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82FBFA81-A9B7-4707-9D56-16F124CECC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2295" y="3417649"/>
                <a:ext cx="1119153" cy="338554"/>
              </a:xfrm>
              <a:prstGeom prst="rect">
                <a:avLst/>
              </a:prstGeom>
              <a:blipFill>
                <a:blip r:embed="rId11"/>
                <a:stretch>
                  <a:fillRect t="-5455" r="-1639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3924DF0C-3869-4DAE-A24F-7AB93279D05F}"/>
                  </a:ext>
                </a:extLst>
              </p:cNvPr>
              <p:cNvSpPr/>
              <p:nvPr/>
            </p:nvSpPr>
            <p:spPr>
              <a:xfrm>
                <a:off x="8196511" y="2277276"/>
                <a:ext cx="101085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FF0000"/>
                    </a:solidFill>
                  </a:rPr>
                  <a:t> = 3.5 V</a:t>
                </a:r>
              </a:p>
            </p:txBody>
          </p:sp>
        </mc:Choice>
        <mc:Fallback xmlns=""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3924DF0C-3869-4DAE-A24F-7AB93279D0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6511" y="2277276"/>
                <a:ext cx="1010854" cy="338554"/>
              </a:xfrm>
              <a:prstGeom prst="rect">
                <a:avLst/>
              </a:prstGeom>
              <a:blipFill>
                <a:blip r:embed="rId12"/>
                <a:stretch>
                  <a:fillRect t="-5455" r="-3030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5" name="Content Placeholder 2">
            <a:extLst>
              <a:ext uri="{FF2B5EF4-FFF2-40B4-BE49-F238E27FC236}">
                <a16:creationId xmlns:a16="http://schemas.microsoft.com/office/drawing/2014/main" id="{2E01F098-DECB-404B-949A-49D9BB1B9AF1}"/>
              </a:ext>
            </a:extLst>
          </p:cNvPr>
          <p:cNvSpPr txBox="1">
            <a:spLocks/>
          </p:cNvSpPr>
          <p:nvPr/>
        </p:nvSpPr>
        <p:spPr>
          <a:xfrm>
            <a:off x="6255937" y="6126102"/>
            <a:ext cx="4432406" cy="609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What if we add another stage?</a:t>
            </a:r>
          </a:p>
        </p:txBody>
      </p:sp>
      <p:sp>
        <p:nvSpPr>
          <p:cNvPr id="256" name="Content Placeholder 2">
            <a:extLst>
              <a:ext uri="{FF2B5EF4-FFF2-40B4-BE49-F238E27FC236}">
                <a16:creationId xmlns:a16="http://schemas.microsoft.com/office/drawing/2014/main" id="{30532778-E740-4371-9CB9-A804D40418CB}"/>
              </a:ext>
            </a:extLst>
          </p:cNvPr>
          <p:cNvSpPr txBox="1">
            <a:spLocks/>
          </p:cNvSpPr>
          <p:nvPr/>
        </p:nvSpPr>
        <p:spPr>
          <a:xfrm>
            <a:off x="9415043" y="1368280"/>
            <a:ext cx="2594947" cy="262262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The output voltage gets squeezed between the rail voltage and the rising emitter voltages</a:t>
            </a:r>
          </a:p>
        </p:txBody>
      </p:sp>
      <p:sp>
        <p:nvSpPr>
          <p:cNvPr id="257" name="Content Placeholder 2">
            <a:extLst>
              <a:ext uri="{FF2B5EF4-FFF2-40B4-BE49-F238E27FC236}">
                <a16:creationId xmlns:a16="http://schemas.microsoft.com/office/drawing/2014/main" id="{2C1D97C9-10F4-4E85-B477-F12920966BD0}"/>
              </a:ext>
            </a:extLst>
          </p:cNvPr>
          <p:cNvSpPr txBox="1">
            <a:spLocks/>
          </p:cNvSpPr>
          <p:nvPr/>
        </p:nvSpPr>
        <p:spPr>
          <a:xfrm>
            <a:off x="9421885" y="4163486"/>
            <a:ext cx="2594947" cy="1748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We prevent that by alternating between </a:t>
            </a:r>
            <a:r>
              <a:rPr lang="en-US" dirty="0" err="1">
                <a:solidFill>
                  <a:srgbClr val="FF0000"/>
                </a:solidFill>
              </a:rPr>
              <a:t>npn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dirty="0" err="1">
                <a:solidFill>
                  <a:srgbClr val="FF0000"/>
                </a:solidFill>
              </a:rPr>
              <a:t>pnp</a:t>
            </a:r>
            <a:r>
              <a:rPr lang="en-US" dirty="0">
                <a:solidFill>
                  <a:srgbClr val="FF0000"/>
                </a:solidFill>
              </a:rPr>
              <a:t> stages</a:t>
            </a:r>
          </a:p>
        </p:txBody>
      </p:sp>
    </p:spTree>
    <p:extLst>
      <p:ext uri="{BB962C8B-B14F-4D97-AF65-F5344CB8AC3E}">
        <p14:creationId xmlns:p14="http://schemas.microsoft.com/office/powerpoint/2010/main" val="332263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/>
      <p:bldP spid="248" grpId="0"/>
      <p:bldP spid="249" grpId="0"/>
      <p:bldP spid="250" grpId="0"/>
      <p:bldP spid="251" grpId="0"/>
      <p:bldP spid="252" grpId="0"/>
      <p:bldP spid="253" grpId="0"/>
      <p:bldP spid="254" grpId="0"/>
      <p:bldP spid="255" grpId="0" build="p"/>
      <p:bldP spid="256" grpId="0" build="p"/>
      <p:bldP spid="25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Configuration</a:t>
            </a:r>
          </a:p>
        </p:txBody>
      </p: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70400C2C-C341-4E7E-A6EC-6DEE2D03AF81}"/>
              </a:ext>
            </a:extLst>
          </p:cNvPr>
          <p:cNvGrpSpPr/>
          <p:nvPr/>
        </p:nvGrpSpPr>
        <p:grpSpPr>
          <a:xfrm>
            <a:off x="32388" y="1252465"/>
            <a:ext cx="8111402" cy="5432946"/>
            <a:chOff x="1966104" y="1254280"/>
            <a:chExt cx="8111402" cy="5432946"/>
          </a:xfrm>
        </p:grpSpPr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6B403B68-9758-4E04-A039-4EEBE5E83859}"/>
                </a:ext>
              </a:extLst>
            </p:cNvPr>
            <p:cNvGrpSpPr/>
            <p:nvPr/>
          </p:nvGrpSpPr>
          <p:grpSpPr>
            <a:xfrm>
              <a:off x="1966104" y="1254280"/>
              <a:ext cx="7552334" cy="5432946"/>
              <a:chOff x="2754998" y="1092915"/>
              <a:chExt cx="7552334" cy="5432946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A484543-630E-4D5E-A42B-4E88A62248C5}"/>
                  </a:ext>
                </a:extLst>
              </p:cNvPr>
              <p:cNvGrpSpPr/>
              <p:nvPr/>
            </p:nvGrpSpPr>
            <p:grpSpPr>
              <a:xfrm>
                <a:off x="6120430" y="243324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FCBBBC3A-ADCC-4238-A00F-D49E68F4EEC7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79422CE2-DCE6-490F-BABB-C4A3A06904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42203537-8773-4181-AC77-D1015134AC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DBE23678-0ED1-48BF-A669-4D0AEF46E5B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2" name="Straight Connector 91">
                    <a:extLst>
                      <a:ext uri="{FF2B5EF4-FFF2-40B4-BE49-F238E27FC236}">
                        <a16:creationId xmlns:a16="http://schemas.microsoft.com/office/drawing/2014/main" id="{FE1CF79E-E4A3-47FA-A540-3FA188B198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58C95876-1608-45E1-B1CF-15C992F3C7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8C192EDC-35C8-4230-B9DB-4D9774EDAEA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ADD4385A-4CFB-4DC9-870B-BF0E45402E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CB063F55-E217-4C9F-A843-C78C26FB22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42F9075-C256-4D5C-9131-2C21DAD1AE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EC603BCF-0AB2-4E77-952F-DA22D3DCED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66971" y="1528304"/>
                <a:ext cx="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BBEF15B6-AF44-4005-97CB-D8AFEA13D0B0}"/>
                  </a:ext>
                </a:extLst>
              </p:cNvPr>
              <p:cNvCxnSpPr/>
              <p:nvPr/>
            </p:nvCxnSpPr>
            <p:spPr>
              <a:xfrm flipV="1">
                <a:off x="6295063" y="3281006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/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/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/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50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t="-5357" r="-1685" b="-2142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/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dirty="0"/>
                            <m:t>5 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19C7598-DC15-4B94-ABCC-65CAB88AEB97}"/>
                  </a:ext>
                </a:extLst>
              </p:cNvPr>
              <p:cNvSpPr/>
              <p:nvPr/>
            </p:nvSpPr>
            <p:spPr>
              <a:xfrm>
                <a:off x="6138266" y="1092915"/>
                <a:ext cx="915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+</a:t>
                </a:r>
                <a:r>
                  <a:rPr lang="en-US" dirty="0"/>
                  <a:t> = 5 V</a:t>
                </a: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88B4B463-2E3E-4CF0-92DA-09B8FD7ECD7F}"/>
                  </a:ext>
                </a:extLst>
              </p:cNvPr>
              <p:cNvGrpSpPr/>
              <p:nvPr/>
            </p:nvGrpSpPr>
            <p:grpSpPr>
              <a:xfrm rot="5400000" flipH="1">
                <a:off x="4659853" y="2992023"/>
                <a:ext cx="1530387" cy="1742593"/>
                <a:chOff x="8739401" y="3428999"/>
                <a:chExt cx="1530387" cy="1742593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182ACA2-8A75-4E67-95A5-6E3DC029CF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74BC1FE-41E2-42C8-B594-F85A10B3FF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86908" y="3248112"/>
                  <a:ext cx="0" cy="3657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4416752C-9C21-4FB2-AEA8-60FA3F14F043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020D1315-D018-4BC9-808D-C881EB07D2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8A7FA8D-8663-4A6F-82CF-A002419CE403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335F2613-9A54-4A7E-9D8C-9A0EE21628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28DD97A-EAA1-4064-8512-674A801234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47453" y="5818759"/>
                <a:ext cx="3474720" cy="27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A36EC5A7-2524-49FE-9151-8CF5F0C9DB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34747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07A4A5F9-14E9-4CA6-AB98-132F9E966E8A}"/>
                  </a:ext>
                </a:extLst>
              </p:cNvPr>
              <p:cNvGrpSpPr/>
              <p:nvPr/>
            </p:nvGrpSpPr>
            <p:grpSpPr>
              <a:xfrm rot="16200000">
                <a:off x="4611050" y="2594124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A93A07F1-49B8-402A-92E6-A0A9003680B6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24E10C31-57A0-4FE7-97D7-8072EE9C8B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451FF7B9-A529-42D6-BF18-2FCFEE956B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EA453D49-D65D-49C6-97AF-1432030A3D4D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ACD0E1AC-F497-468F-AE1F-28E5CA581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A6C6BE90-90B7-409B-90FC-514422EBCE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BBC1BC5A-C9B6-45B5-ABC6-A49AD45959D4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62BCB4F0-5F7A-4944-AB1C-C408888DA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C70CCE32-828E-4764-8F95-01422748AB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F227AD4-46D9-4EFF-AA01-58FA0143B7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730E34F-2A0D-440B-AD6F-0A5C06B734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86427" y="3764579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081579ED-A191-4E11-8171-D5AACDE639C8}"/>
                  </a:ext>
                </a:extLst>
              </p:cNvPr>
              <p:cNvGrpSpPr/>
              <p:nvPr/>
            </p:nvGrpSpPr>
            <p:grpSpPr>
              <a:xfrm>
                <a:off x="2799928" y="5024082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1E232CE-5026-47D0-803D-F5FD2F9B19E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4A27D331-8900-409D-8AE9-D4C33C793647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9F9EF20D-EF51-4D78-B7CE-0797009EC7C1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5DC8A44A-7377-4CD0-A692-F0AEB91C9E0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6487EA50-C2E3-405E-B232-9D1C457DF7CF}"/>
                  </a:ext>
                </a:extLst>
              </p:cNvPr>
              <p:cNvSpPr/>
              <p:nvPr/>
            </p:nvSpPr>
            <p:spPr>
              <a:xfrm>
                <a:off x="2782230" y="426194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737E1F5C-0093-4F79-B0E6-FD8C15C8F8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6336" y="4624115"/>
                <a:ext cx="0" cy="3999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E88F6972-6882-4A83-9ACA-83860C0230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60343" y="3782072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/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/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F3E500C6-B9F6-45C7-AD28-914B796E08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0" cy="6206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9C42919-23EE-46F9-9CCD-05FA20DE1B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949926" y="3078016"/>
                <a:ext cx="79" cy="143086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D9ED1691-8474-4317-84FE-20F1A39BA257}"/>
                  </a:ext>
                </a:extLst>
              </p:cNvPr>
              <p:cNvGrpSpPr/>
              <p:nvPr/>
            </p:nvGrpSpPr>
            <p:grpSpPr>
              <a:xfrm rot="16200000">
                <a:off x="4644057" y="4701492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67E0B5B0-5B70-4379-80A8-0D6DF160B489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19996DEB-E032-419F-B7E7-ECFBA41160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A7D2E08-D7F6-4909-9F1E-3FD36D6D03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197A8B69-2FF6-4F14-A28F-69509A9B530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48D167C4-A0F9-4AD7-8FE7-6FD660A15F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C2F44725-05FE-44D7-8545-0800D5852F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B3CA1B3E-79B1-470E-9833-9C44565E9D7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A0D4F807-E75F-4696-AEE4-787AF414F2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68487E6C-AE5F-4080-85DA-5111D424E6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80513767-41F9-4DDD-A926-77BAF88CD7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004A27D5-70D7-4DD5-ADA4-8C7948BA5D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0557" y="5182758"/>
                <a:ext cx="0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9E2756B-C515-45C9-A86F-FF96E596AB9A}"/>
                  </a:ext>
                </a:extLst>
              </p:cNvPr>
              <p:cNvCxnSpPr/>
              <p:nvPr/>
            </p:nvCxnSpPr>
            <p:spPr>
              <a:xfrm rot="5400000" flipH="1">
                <a:off x="4436920" y="3754547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8948DC6-B3C8-4215-A91B-4EE61A0E2CEB}"/>
                  </a:ext>
                </a:extLst>
              </p:cNvPr>
              <p:cNvCxnSpPr/>
              <p:nvPr/>
            </p:nvCxnSpPr>
            <p:spPr>
              <a:xfrm rot="5400000" flipH="1">
                <a:off x="4334636" y="3755859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/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25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t="-5357" r="-556" b="-2142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412C8021-1D8D-4251-8DBE-C69BC8288BE3}"/>
                  </a:ext>
                </a:extLst>
              </p:cNvPr>
              <p:cNvGrpSpPr/>
              <p:nvPr/>
            </p:nvGrpSpPr>
            <p:grpSpPr>
              <a:xfrm>
                <a:off x="6123428" y="46270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DEB8866C-DA9E-404A-9624-1C5274A7223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5D7A7394-299D-40ED-9230-53256A81265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8AD2873C-40AE-4BEA-A429-AEB1CF0590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46F1FBFF-DA24-4052-8FD2-A1A9E32C447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D60EFBF0-E697-4BCA-A87C-626C8C8DBC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B50D613-A7B5-45FC-B94C-44A652884A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EFA7EC35-EABF-4BD1-B785-737F7DF0D38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B28C64AD-6DE9-4F8C-AE28-C10D7C3FC4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033E54A8-19DD-4FD0-A095-F3AE089DC9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9E5BFFC-9EFA-465E-B6F1-E9EB90868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83A010E-3CA7-44C8-A673-6BBCACAC65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84710" y="5282262"/>
                <a:ext cx="0" cy="8229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/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b="0" i="0" dirty="0" smtClean="0"/>
                            <m:t>2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E8F7D6D2-9228-43B6-ABD5-B8CD9B72E353}"/>
                  </a:ext>
                </a:extLst>
              </p:cNvPr>
              <p:cNvSpPr/>
              <p:nvPr/>
            </p:nvSpPr>
            <p:spPr>
              <a:xfrm>
                <a:off x="6221719" y="144788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B87785AB-6B6C-4931-BFF0-C79CF1D7B26D}"/>
                  </a:ext>
                </a:extLst>
              </p:cNvPr>
              <p:cNvSpPr/>
              <p:nvPr/>
            </p:nvSpPr>
            <p:spPr>
              <a:xfrm>
                <a:off x="5929487" y="6156529"/>
                <a:ext cx="9557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-</a:t>
                </a:r>
                <a:r>
                  <a:rPr lang="en-US" dirty="0"/>
                  <a:t> = -5 V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E45D2A8A-DCA8-48C8-B396-FAAB96757E8D}"/>
                  </a:ext>
                </a:extLst>
              </p:cNvPr>
              <p:cNvGrpSpPr/>
              <p:nvPr/>
            </p:nvGrpSpPr>
            <p:grpSpPr>
              <a:xfrm>
                <a:off x="3329412" y="3644345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DFA778C9-F220-4794-A97C-569476B8FD91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BA082D5D-970C-4FD8-8F63-A16882EA2F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51353D5F-282B-4554-A571-778385F61D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5DF2DC06-0BC3-4BCC-902A-E0161333DF08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49592D99-0154-4B64-B9DF-F5284928D5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60AC8180-53EE-4442-B14F-B2BE937BC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9335A91B-25B7-4B97-89D2-48F7A373653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C9A9A163-D751-4ACC-81BF-251EE1277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F7EF2503-6F2F-45FB-AF51-B552A1A9C5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B57130D9-CC07-4C12-8889-0B99A5489A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931DD48D-E9BD-43BD-ABCF-68E669B707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502" y="3790248"/>
                <a:ext cx="36576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/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a14:m>
                    <a:r>
                      <a:rPr lang="en-US" dirty="0"/>
                      <a:t> = 0.5 k</a:t>
                    </a:r>
                    <a:r>
                      <a:rPr lang="el-GR" dirty="0"/>
                      <a:t>Ω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t="-8197" r="-292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120F0576-98D9-4EB5-9B3F-FA0F19040A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1108" y="4400253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73E2D342-1B71-43B3-8CFB-92E3407716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74927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22C64C08-E4DF-4895-B6A8-1B9E483770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19790" y="4392025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D768290-43B0-4DAD-AAB2-B4FCB254600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84878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64E167E9-7C1F-43B7-BBD0-FDD3D124F8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20497" y="4854207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6EF07F18-E70C-4C57-9E76-714E66DDCC90}"/>
                  </a:ext>
                </a:extLst>
              </p:cNvPr>
              <p:cNvGrpSpPr/>
              <p:nvPr/>
            </p:nvGrpSpPr>
            <p:grpSpPr>
              <a:xfrm>
                <a:off x="6743720" y="5225775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1723F87B-883F-489D-B2F4-F85036F94037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9340ED14-8980-4616-955F-CE44FAFAF35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51801E52-DFAE-4E66-92AF-033DE1BAE51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52BED46A-BE43-4250-8C6E-0B1432FCA181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8BC7C43-9CC7-4CC1-B343-8463FE42D6AC}"/>
                  </a:ext>
                </a:extLst>
              </p:cNvPr>
              <p:cNvGrpSpPr/>
              <p:nvPr/>
            </p:nvGrpSpPr>
            <p:grpSpPr>
              <a:xfrm>
                <a:off x="8238786" y="209484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91B0DC8C-4114-486E-BAFE-A224F5572DF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17DCA926-4893-4D6E-9BEE-F4999C652B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0F84DF82-549F-4FAF-978F-CFB23574CF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996F0AEA-8388-467A-9076-0D67076EDE3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B2EC522C-B8DA-427A-A2CB-DD6AA341F1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B4DBF3A9-209A-4225-A897-37F013F8EF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95DF241-CA43-46F6-9E83-700722BAD1C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B5267E5F-9EC9-481C-AA2C-AD08D57D46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292CCFAD-EB5C-42B3-B04B-BDB9B39D59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AD439D8B-AEF5-414A-BB5B-D3BF8502D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F9249EF5-FBD2-4D9F-8467-DB357A360DB6}"/>
                  </a:ext>
                </a:extLst>
              </p:cNvPr>
              <p:cNvGrpSpPr/>
              <p:nvPr/>
            </p:nvGrpSpPr>
            <p:grpSpPr>
              <a:xfrm rot="5400000" flipH="1">
                <a:off x="6846355" y="2574404"/>
                <a:ext cx="1393227" cy="1742593"/>
                <a:chOff x="8739401" y="3428999"/>
                <a:chExt cx="1393227" cy="1742593"/>
              </a:xfrm>
            </p:grpSpPr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6E8C2F37-6848-4704-9222-FEB0EC7751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C1850257-1264-456F-B75F-7082C178F7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18328" y="3317091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37993BA8-D5B6-4A15-8251-21A2C5252B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Arrow Connector 144">
                  <a:extLst>
                    <a:ext uri="{FF2B5EF4-FFF2-40B4-BE49-F238E27FC236}">
                      <a16:creationId xmlns:a16="http://schemas.microsoft.com/office/drawing/2014/main" id="{7034105A-E82A-4337-8C19-6FD2273B9E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E5F6C4EC-651E-4DB8-B5F6-32DF99578F89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681A0BB6-DF22-415B-96B4-1B99A6A24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2BC8711E-D4E1-419C-93B1-6985BEF67543}"/>
                  </a:ext>
                </a:extLst>
              </p:cNvPr>
              <p:cNvGrpSpPr/>
              <p:nvPr/>
            </p:nvGrpSpPr>
            <p:grpSpPr>
              <a:xfrm>
                <a:off x="8241349" y="41408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735134B7-19C1-46EB-A68E-B119ADD42EE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25344B82-AE83-4F5F-9F8E-FB987E26D6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C17B6919-9972-49AE-9910-A050F2A6BE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6B3AB0AB-2D84-42A2-99B7-6B76B79B88C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2C2E0A8B-14A5-4F67-80B1-6EB987B2F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67080439-43F3-4166-8B82-84FF699918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D8D133CF-A74A-433D-A31C-63576EAB1C6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92AC84F1-E965-4E2D-BF59-EDA047533D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528FBD19-A7BE-4814-9857-DDBF2B3EB8D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53BFEA7-BC3C-49A1-BBC7-F04B9BF885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BA988B40-B35E-4DC8-9405-F299833BC1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02631" y="4796062"/>
                <a:ext cx="0" cy="10515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C48E31C-A0EC-4FFF-A2B1-942588F1B6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7632" y="1803172"/>
                <a:ext cx="0" cy="29260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0F87C188-DB86-464A-AD84-657494BA6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5801" y="2870134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F9C8628C-2D16-42CE-A7D6-B949BDC742A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1281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90397B0-087A-489E-A2CD-FB1EC248DF9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4483" y="2861906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1DB30CC1-9804-4566-90CD-D887CC7F61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22763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0B70E0A-79CB-4485-9206-FEFCD8A86A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2091" y="3233061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874EA736-9D7A-4073-8DBC-1BACCE6BCCBA}"/>
                  </a:ext>
                </a:extLst>
              </p:cNvPr>
              <p:cNvGrpSpPr/>
              <p:nvPr/>
            </p:nvGrpSpPr>
            <p:grpSpPr>
              <a:xfrm>
                <a:off x="8871821" y="3495878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7C536CE4-B98E-4D84-BDB8-3B4106E2BDD9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6E96BE53-18A5-43EC-B9F3-E02DF13493DE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5D87704D-6C60-45D8-9CA3-38C8AB7AB6D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0D63E08-CFE7-4F49-B3BF-A28B9C6325C0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85DAC4D7-80C4-4A11-9453-497D484A992B}"/>
                  </a:ext>
                </a:extLst>
              </p:cNvPr>
              <p:cNvSpPr/>
              <p:nvPr/>
            </p:nvSpPr>
            <p:spPr>
              <a:xfrm>
                <a:off x="6242919" y="610403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343594DC-78C3-463A-9155-3A58A3EEDD5A}"/>
                  </a:ext>
                </a:extLst>
              </p:cNvPr>
              <p:cNvSpPr/>
              <p:nvPr/>
            </p:nvSpPr>
            <p:spPr>
              <a:xfrm>
                <a:off x="6274083" y="4377066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12C5194C-3704-4641-87BF-F7B0FE7A2610}"/>
                  </a:ext>
                </a:extLst>
              </p:cNvPr>
              <p:cNvSpPr/>
              <p:nvPr/>
            </p:nvSpPr>
            <p:spPr>
              <a:xfrm>
                <a:off x="6258248" y="580529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Oval 173">
                <a:extLst>
                  <a:ext uri="{FF2B5EF4-FFF2-40B4-BE49-F238E27FC236}">
                    <a16:creationId xmlns:a16="http://schemas.microsoft.com/office/drawing/2014/main" id="{8B6BFB1D-5221-40B4-80BB-33B6EEEB40DD}"/>
                  </a:ext>
                </a:extLst>
              </p:cNvPr>
              <p:cNvSpPr/>
              <p:nvPr/>
            </p:nvSpPr>
            <p:spPr>
              <a:xfrm>
                <a:off x="4924283" y="3748325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8B2D2B5-F7FF-431C-9582-0F5A2A171210}"/>
                  </a:ext>
                </a:extLst>
              </p:cNvPr>
              <p:cNvSpPr/>
              <p:nvPr/>
            </p:nvSpPr>
            <p:spPr>
              <a:xfrm>
                <a:off x="6272203" y="3263683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71A21D4D-D6CC-417C-86E2-681005E059B0}"/>
                  </a:ext>
                </a:extLst>
              </p:cNvPr>
              <p:cNvSpPr/>
              <p:nvPr/>
            </p:nvSpPr>
            <p:spPr>
              <a:xfrm>
                <a:off x="6236495" y="1783702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22A6CDC5-A971-4559-9D59-E28E32B64839}"/>
                  </a:ext>
                </a:extLst>
              </p:cNvPr>
              <p:cNvSpPr/>
              <p:nvPr/>
            </p:nvSpPr>
            <p:spPr>
              <a:xfrm>
                <a:off x="8397471" y="285098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>
                <a:extLst>
                  <a:ext uri="{FF2B5EF4-FFF2-40B4-BE49-F238E27FC236}">
                    <a16:creationId xmlns:a16="http://schemas.microsoft.com/office/drawing/2014/main" id="{8FE8C54E-B64F-4DD9-B388-D543ACEB1A61}"/>
                  </a:ext>
                </a:extLst>
              </p:cNvPr>
              <p:cNvSpPr/>
              <p:nvPr/>
            </p:nvSpPr>
            <p:spPr>
              <a:xfrm>
                <a:off x="8391718" y="3961267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0B52AF-8677-4329-A8E0-B852141E76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2173" y="3983860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4C9E5B5A-8A9E-4DAE-BBB0-28CDF1CE31BB}"/>
                  </a:ext>
                </a:extLst>
              </p:cNvPr>
              <p:cNvCxnSpPr/>
              <p:nvPr/>
            </p:nvCxnSpPr>
            <p:spPr>
              <a:xfrm rot="5400000" flipH="1">
                <a:off x="8872666" y="39738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4E568DF6-9CEF-4DA2-A901-5702ED49605C}"/>
                  </a:ext>
                </a:extLst>
              </p:cNvPr>
              <p:cNvCxnSpPr/>
              <p:nvPr/>
            </p:nvCxnSpPr>
            <p:spPr>
              <a:xfrm rot="5400000" flipH="1">
                <a:off x="8770382" y="3975140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0ACD134E-6483-4DFE-9C69-0E801CD3B1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89855" y="3983860"/>
                <a:ext cx="73152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D994A6B2-DB28-45C0-A034-36E0477DF2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571" y="3983860"/>
                <a:ext cx="3677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1E378EAB-2FEC-4D7E-AC1A-121D311B4A62}"/>
                  </a:ext>
                </a:extLst>
              </p:cNvPr>
              <p:cNvGrpSpPr/>
              <p:nvPr/>
            </p:nvGrpSpPr>
            <p:grpSpPr>
              <a:xfrm rot="16200000">
                <a:off x="9025120" y="4800543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2A1EADA-8DCA-4679-B387-C8A6416109DB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6525EAF0-7563-41B1-AD8E-0681B90285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F50CCFD0-5AD1-4CC6-A19B-31C7E2A2B4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C62F69BD-6E3F-47E2-81CF-F8149EB1335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96A417A-C532-47E4-996D-4FF13926F3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E5FCE8BC-941C-49E5-BCB3-3D40869DE1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F2AF72E9-E124-493B-95B8-03C4729857D9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D0498176-B227-4FA9-A46E-78ECF6E195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EEB24DC2-0FA0-419D-B6D3-D24DD5F0CC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0DE690D7-B1B8-46F2-9FAC-6800864755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B5527EB5-6169-4656-99D5-FCB633475C66}"/>
                  </a:ext>
                </a:extLst>
              </p:cNvPr>
              <p:cNvSpPr/>
              <p:nvPr/>
            </p:nvSpPr>
            <p:spPr>
              <a:xfrm>
                <a:off x="9303757" y="3967174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DC96A7FC-D0D0-430C-8158-F824C59130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55311" y="5265410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258376C5-8200-4A14-9B15-661D16328CAD}"/>
                  </a:ext>
                </a:extLst>
              </p:cNvPr>
              <p:cNvGrpSpPr/>
              <p:nvPr/>
            </p:nvGrpSpPr>
            <p:grpSpPr>
              <a:xfrm>
                <a:off x="9165041" y="5528227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99" name="Group 198">
                  <a:extLst>
                    <a:ext uri="{FF2B5EF4-FFF2-40B4-BE49-F238E27FC236}">
                      <a16:creationId xmlns:a16="http://schemas.microsoft.com/office/drawing/2014/main" id="{789146BA-7E1F-4E2F-9239-FDD97950645D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140577B5-3521-48FD-B22E-7DBFB412BCE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Straight Connector 201">
                    <a:extLst>
                      <a:ext uri="{FF2B5EF4-FFF2-40B4-BE49-F238E27FC236}">
                        <a16:creationId xmlns:a16="http://schemas.microsoft.com/office/drawing/2014/main" id="{C7473733-0EDE-4117-B828-5B43F6AB1267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A69013C9-041A-4077-9F1A-24E0E5B2D91E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/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/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/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b="0" dirty="0"/>
                    <a:t>R</a:t>
                  </a:r>
                  <a:r>
                    <a:rPr lang="en-US" b="0" baseline="-25000" dirty="0"/>
                    <a:t>L</a:t>
                  </a:r>
                  <a:r>
                    <a:rPr lang="en-US" b="0" dirty="0"/>
                    <a:t> =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/>
                        <m:t>5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n-US" dirty="0"/>
                        <m:t>k</m:t>
                      </m:r>
                      <m:r>
                        <m:rPr>
                          <m:nor/>
                        </m:rPr>
                        <a:rPr lang="el-GR" dirty="0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  <a:blipFill>
                  <a:blip r:embed="rId13"/>
                  <a:stretch>
                    <a:fillRect l="-3941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187B0DC6-D4E1-4F65-8E8A-8DB58576E5C0}"/>
                </a:ext>
              </a:extLst>
            </p:cNvPr>
            <p:cNvSpPr/>
            <p:nvPr/>
          </p:nvSpPr>
          <p:spPr>
            <a:xfrm>
              <a:off x="8894254" y="4094818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882EC54-6048-43A7-80F1-CBAD551D7402}"/>
              </a:ext>
            </a:extLst>
          </p:cNvPr>
          <p:cNvSpPr/>
          <p:nvPr/>
        </p:nvSpPr>
        <p:spPr>
          <a:xfrm>
            <a:off x="4546830" y="1252465"/>
            <a:ext cx="2390232" cy="5055494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Content Placeholder 2">
            <a:extLst>
              <a:ext uri="{FF2B5EF4-FFF2-40B4-BE49-F238E27FC236}">
                <a16:creationId xmlns:a16="http://schemas.microsoft.com/office/drawing/2014/main" id="{21C401D9-CE04-48BB-9A77-0D20D280729E}"/>
              </a:ext>
            </a:extLst>
          </p:cNvPr>
          <p:cNvSpPr txBox="1">
            <a:spLocks/>
          </p:cNvSpPr>
          <p:nvPr/>
        </p:nvSpPr>
        <p:spPr>
          <a:xfrm>
            <a:off x="3761345" y="3022567"/>
            <a:ext cx="1076773" cy="513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input</a:t>
            </a:r>
          </a:p>
        </p:txBody>
      </p:sp>
      <p:sp>
        <p:nvSpPr>
          <p:cNvPr id="210" name="Content Placeholder 2">
            <a:extLst>
              <a:ext uri="{FF2B5EF4-FFF2-40B4-BE49-F238E27FC236}">
                <a16:creationId xmlns:a16="http://schemas.microsoft.com/office/drawing/2014/main" id="{83F178B4-416F-4E39-8EF8-5CF598292004}"/>
              </a:ext>
            </a:extLst>
          </p:cNvPr>
          <p:cNvSpPr txBox="1">
            <a:spLocks/>
          </p:cNvSpPr>
          <p:nvPr/>
        </p:nvSpPr>
        <p:spPr>
          <a:xfrm>
            <a:off x="7399957" y="1332895"/>
            <a:ext cx="4613591" cy="751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Some might ask, “Why have this stage if the gain = -1”</a:t>
            </a:r>
          </a:p>
        </p:txBody>
      </p:sp>
      <p:sp>
        <p:nvSpPr>
          <p:cNvPr id="211" name="Content Placeholder 2">
            <a:extLst>
              <a:ext uri="{FF2B5EF4-FFF2-40B4-BE49-F238E27FC236}">
                <a16:creationId xmlns:a16="http://schemas.microsoft.com/office/drawing/2014/main" id="{98EF0287-563C-4519-8F82-4AB4D0D460C3}"/>
              </a:ext>
            </a:extLst>
          </p:cNvPr>
          <p:cNvSpPr txBox="1">
            <a:spLocks/>
          </p:cNvSpPr>
          <p:nvPr/>
        </p:nvSpPr>
        <p:spPr>
          <a:xfrm>
            <a:off x="7337977" y="643234"/>
            <a:ext cx="4432406" cy="609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pnp</a:t>
            </a:r>
            <a:r>
              <a:rPr lang="en-US" dirty="0"/>
              <a:t> common emitter amplifier</a:t>
            </a:r>
          </a:p>
        </p:txBody>
      </p:sp>
      <p:sp>
        <p:nvSpPr>
          <p:cNvPr id="212" name="Content Placeholder 2">
            <a:extLst>
              <a:ext uri="{FF2B5EF4-FFF2-40B4-BE49-F238E27FC236}">
                <a16:creationId xmlns:a16="http://schemas.microsoft.com/office/drawing/2014/main" id="{CFB3CCD6-15D5-4ECD-B1C9-E6A4DA9F100C}"/>
              </a:ext>
            </a:extLst>
          </p:cNvPr>
          <p:cNvSpPr txBox="1">
            <a:spLocks/>
          </p:cNvSpPr>
          <p:nvPr/>
        </p:nvSpPr>
        <p:spPr>
          <a:xfrm>
            <a:off x="8503199" y="2248149"/>
            <a:ext cx="2850601" cy="612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/ R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= 1</a:t>
            </a:r>
          </a:p>
        </p:txBody>
      </p:sp>
      <p:sp>
        <p:nvSpPr>
          <p:cNvPr id="215" name="Content Placeholder 2">
            <a:extLst>
              <a:ext uri="{FF2B5EF4-FFF2-40B4-BE49-F238E27FC236}">
                <a16:creationId xmlns:a16="http://schemas.microsoft.com/office/drawing/2014/main" id="{5A318196-364C-4EF9-92A9-9C594ACD8329}"/>
              </a:ext>
            </a:extLst>
          </p:cNvPr>
          <p:cNvSpPr txBox="1">
            <a:spLocks/>
          </p:cNvSpPr>
          <p:nvPr/>
        </p:nvSpPr>
        <p:spPr>
          <a:xfrm>
            <a:off x="7534830" y="3174092"/>
            <a:ext cx="4613591" cy="1145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Since the gain is negative, the signal is inverted, putting it in phase with the input.</a:t>
            </a:r>
          </a:p>
        </p:txBody>
      </p: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D2E95305-D221-4AC1-9B31-2229DEAFFE03}"/>
              </a:ext>
            </a:extLst>
          </p:cNvPr>
          <p:cNvSpPr txBox="1">
            <a:spLocks/>
          </p:cNvSpPr>
          <p:nvPr/>
        </p:nvSpPr>
        <p:spPr>
          <a:xfrm>
            <a:off x="7852368" y="4383766"/>
            <a:ext cx="4238296" cy="1743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The capacitor at the emitter short circuits the emitter resistor for AC, so the magnitude of the gain is actually greater than one.</a:t>
            </a:r>
          </a:p>
        </p:txBody>
      </p:sp>
    </p:spTree>
    <p:extLst>
      <p:ext uri="{BB962C8B-B14F-4D97-AF65-F5344CB8AC3E}">
        <p14:creationId xmlns:p14="http://schemas.microsoft.com/office/powerpoint/2010/main" val="75818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" grpId="0" build="p"/>
      <p:bldP spid="212" grpId="0" build="p"/>
      <p:bldP spid="215" grpId="0" build="p"/>
      <p:bldP spid="2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Configuration</a:t>
            </a:r>
          </a:p>
        </p:txBody>
      </p: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70400C2C-C341-4E7E-A6EC-6DEE2D03AF81}"/>
              </a:ext>
            </a:extLst>
          </p:cNvPr>
          <p:cNvGrpSpPr/>
          <p:nvPr/>
        </p:nvGrpSpPr>
        <p:grpSpPr>
          <a:xfrm>
            <a:off x="32388" y="1252465"/>
            <a:ext cx="8111402" cy="5432946"/>
            <a:chOff x="1966104" y="1254280"/>
            <a:chExt cx="8111402" cy="5432946"/>
          </a:xfrm>
        </p:grpSpPr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6B403B68-9758-4E04-A039-4EEBE5E83859}"/>
                </a:ext>
              </a:extLst>
            </p:cNvPr>
            <p:cNvGrpSpPr/>
            <p:nvPr/>
          </p:nvGrpSpPr>
          <p:grpSpPr>
            <a:xfrm>
              <a:off x="1966104" y="1254280"/>
              <a:ext cx="7552334" cy="5432946"/>
              <a:chOff x="2754998" y="1092915"/>
              <a:chExt cx="7552334" cy="5432946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A484543-630E-4D5E-A42B-4E88A62248C5}"/>
                  </a:ext>
                </a:extLst>
              </p:cNvPr>
              <p:cNvGrpSpPr/>
              <p:nvPr/>
            </p:nvGrpSpPr>
            <p:grpSpPr>
              <a:xfrm>
                <a:off x="6120430" y="243324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FCBBBC3A-ADCC-4238-A00F-D49E68F4EEC7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79422CE2-DCE6-490F-BABB-C4A3A06904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42203537-8773-4181-AC77-D1015134AC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DBE23678-0ED1-48BF-A669-4D0AEF46E5B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2" name="Straight Connector 91">
                    <a:extLst>
                      <a:ext uri="{FF2B5EF4-FFF2-40B4-BE49-F238E27FC236}">
                        <a16:creationId xmlns:a16="http://schemas.microsoft.com/office/drawing/2014/main" id="{FE1CF79E-E4A3-47FA-A540-3FA188B198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58C95876-1608-45E1-B1CF-15C992F3C7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8C192EDC-35C8-4230-B9DB-4D9774EDAEA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ADD4385A-4CFB-4DC9-870B-BF0E45402E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CB063F55-E217-4C9F-A843-C78C26FB22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42F9075-C256-4D5C-9131-2C21DAD1AE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EC603BCF-0AB2-4E77-952F-DA22D3DCED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66971" y="1528304"/>
                <a:ext cx="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BBEF15B6-AF44-4005-97CB-D8AFEA13D0B0}"/>
                  </a:ext>
                </a:extLst>
              </p:cNvPr>
              <p:cNvCxnSpPr/>
              <p:nvPr/>
            </p:nvCxnSpPr>
            <p:spPr>
              <a:xfrm flipV="1">
                <a:off x="6295063" y="3281006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/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/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/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50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t="-5357" r="-1685" b="-2142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/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dirty="0"/>
                            <m:t>5 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19C7598-DC15-4B94-ABCC-65CAB88AEB97}"/>
                  </a:ext>
                </a:extLst>
              </p:cNvPr>
              <p:cNvSpPr/>
              <p:nvPr/>
            </p:nvSpPr>
            <p:spPr>
              <a:xfrm>
                <a:off x="6138266" y="1092915"/>
                <a:ext cx="915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+</a:t>
                </a:r>
                <a:r>
                  <a:rPr lang="en-US" dirty="0"/>
                  <a:t> = 5 V</a:t>
                </a: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88B4B463-2E3E-4CF0-92DA-09B8FD7ECD7F}"/>
                  </a:ext>
                </a:extLst>
              </p:cNvPr>
              <p:cNvGrpSpPr/>
              <p:nvPr/>
            </p:nvGrpSpPr>
            <p:grpSpPr>
              <a:xfrm rot="5400000" flipH="1">
                <a:off x="4659853" y="2992023"/>
                <a:ext cx="1530387" cy="1742593"/>
                <a:chOff x="8739401" y="3428999"/>
                <a:chExt cx="1530387" cy="1742593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182ACA2-8A75-4E67-95A5-6E3DC029CF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74BC1FE-41E2-42C8-B594-F85A10B3FF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86908" y="3248112"/>
                  <a:ext cx="0" cy="3657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4416752C-9C21-4FB2-AEA8-60FA3F14F043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020D1315-D018-4BC9-808D-C881EB07D2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8A7FA8D-8663-4A6F-82CF-A002419CE403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335F2613-9A54-4A7E-9D8C-9A0EE21628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28DD97A-EAA1-4064-8512-674A801234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47453" y="5818759"/>
                <a:ext cx="3474720" cy="27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A36EC5A7-2524-49FE-9151-8CF5F0C9DB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34747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07A4A5F9-14E9-4CA6-AB98-132F9E966E8A}"/>
                  </a:ext>
                </a:extLst>
              </p:cNvPr>
              <p:cNvGrpSpPr/>
              <p:nvPr/>
            </p:nvGrpSpPr>
            <p:grpSpPr>
              <a:xfrm rot="16200000">
                <a:off x="4611050" y="2594124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A93A07F1-49B8-402A-92E6-A0A9003680B6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24E10C31-57A0-4FE7-97D7-8072EE9C8B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451FF7B9-A529-42D6-BF18-2FCFEE956B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EA453D49-D65D-49C6-97AF-1432030A3D4D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ACD0E1AC-F497-468F-AE1F-28E5CA581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A6C6BE90-90B7-409B-90FC-514422EBCE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BBC1BC5A-C9B6-45B5-ABC6-A49AD45959D4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62BCB4F0-5F7A-4944-AB1C-C408888DA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C70CCE32-828E-4764-8F95-01422748AB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F227AD4-46D9-4EFF-AA01-58FA0143B7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730E34F-2A0D-440B-AD6F-0A5C06B734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86427" y="3764579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081579ED-A191-4E11-8171-D5AACDE639C8}"/>
                  </a:ext>
                </a:extLst>
              </p:cNvPr>
              <p:cNvGrpSpPr/>
              <p:nvPr/>
            </p:nvGrpSpPr>
            <p:grpSpPr>
              <a:xfrm>
                <a:off x="2799928" y="5024082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1E232CE-5026-47D0-803D-F5FD2F9B19E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4A27D331-8900-409D-8AE9-D4C33C793647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9F9EF20D-EF51-4D78-B7CE-0797009EC7C1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5DC8A44A-7377-4CD0-A692-F0AEB91C9E0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6487EA50-C2E3-405E-B232-9D1C457DF7CF}"/>
                  </a:ext>
                </a:extLst>
              </p:cNvPr>
              <p:cNvSpPr/>
              <p:nvPr/>
            </p:nvSpPr>
            <p:spPr>
              <a:xfrm>
                <a:off x="2782230" y="426194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737E1F5C-0093-4F79-B0E6-FD8C15C8F8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6336" y="4624115"/>
                <a:ext cx="0" cy="3999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E88F6972-6882-4A83-9ACA-83860C0230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60343" y="3782072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/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/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F3E500C6-B9F6-45C7-AD28-914B796E08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0" cy="6206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9C42919-23EE-46F9-9CCD-05FA20DE1B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949926" y="3078016"/>
                <a:ext cx="79" cy="143086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D9ED1691-8474-4317-84FE-20F1A39BA257}"/>
                  </a:ext>
                </a:extLst>
              </p:cNvPr>
              <p:cNvGrpSpPr/>
              <p:nvPr/>
            </p:nvGrpSpPr>
            <p:grpSpPr>
              <a:xfrm rot="16200000">
                <a:off x="4644057" y="4701492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67E0B5B0-5B70-4379-80A8-0D6DF160B489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19996DEB-E032-419F-B7E7-ECFBA41160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A7D2E08-D7F6-4909-9F1E-3FD36D6D03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197A8B69-2FF6-4F14-A28F-69509A9B530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48D167C4-A0F9-4AD7-8FE7-6FD660A15F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C2F44725-05FE-44D7-8545-0800D5852F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B3CA1B3E-79B1-470E-9833-9C44565E9D7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A0D4F807-E75F-4696-AEE4-787AF414F2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68487E6C-AE5F-4080-85DA-5111D424E6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80513767-41F9-4DDD-A926-77BAF88CD7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004A27D5-70D7-4DD5-ADA4-8C7948BA5D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0557" y="5182758"/>
                <a:ext cx="0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9E2756B-C515-45C9-A86F-FF96E596AB9A}"/>
                  </a:ext>
                </a:extLst>
              </p:cNvPr>
              <p:cNvCxnSpPr/>
              <p:nvPr/>
            </p:nvCxnSpPr>
            <p:spPr>
              <a:xfrm rot="5400000" flipH="1">
                <a:off x="4436920" y="3754547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8948DC6-B3C8-4215-A91B-4EE61A0E2CEB}"/>
                  </a:ext>
                </a:extLst>
              </p:cNvPr>
              <p:cNvCxnSpPr/>
              <p:nvPr/>
            </p:nvCxnSpPr>
            <p:spPr>
              <a:xfrm rot="5400000" flipH="1">
                <a:off x="4334636" y="3755859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/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25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t="-5357" r="-556" b="-2142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412C8021-1D8D-4251-8DBE-C69BC8288BE3}"/>
                  </a:ext>
                </a:extLst>
              </p:cNvPr>
              <p:cNvGrpSpPr/>
              <p:nvPr/>
            </p:nvGrpSpPr>
            <p:grpSpPr>
              <a:xfrm>
                <a:off x="6123428" y="46270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DEB8866C-DA9E-404A-9624-1C5274A7223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5D7A7394-299D-40ED-9230-53256A81265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8AD2873C-40AE-4BEA-A429-AEB1CF0590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46F1FBFF-DA24-4052-8FD2-A1A9E32C447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D60EFBF0-E697-4BCA-A87C-626C8C8DBC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B50D613-A7B5-45FC-B94C-44A652884A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EFA7EC35-EABF-4BD1-B785-737F7DF0D38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B28C64AD-6DE9-4F8C-AE28-C10D7C3FC4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033E54A8-19DD-4FD0-A095-F3AE089DC9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9E5BFFC-9EFA-465E-B6F1-E9EB90868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83A010E-3CA7-44C8-A673-6BBCACAC65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84710" y="5282262"/>
                <a:ext cx="0" cy="8229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/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b="0" i="0" dirty="0" smtClean="0"/>
                            <m:t>2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E8F7D6D2-9228-43B6-ABD5-B8CD9B72E353}"/>
                  </a:ext>
                </a:extLst>
              </p:cNvPr>
              <p:cNvSpPr/>
              <p:nvPr/>
            </p:nvSpPr>
            <p:spPr>
              <a:xfrm>
                <a:off x="6221719" y="144788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B87785AB-6B6C-4931-BFF0-C79CF1D7B26D}"/>
                  </a:ext>
                </a:extLst>
              </p:cNvPr>
              <p:cNvSpPr/>
              <p:nvPr/>
            </p:nvSpPr>
            <p:spPr>
              <a:xfrm>
                <a:off x="5929487" y="6156529"/>
                <a:ext cx="9557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-</a:t>
                </a:r>
                <a:r>
                  <a:rPr lang="en-US" dirty="0"/>
                  <a:t> = -5 V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E45D2A8A-DCA8-48C8-B396-FAAB96757E8D}"/>
                  </a:ext>
                </a:extLst>
              </p:cNvPr>
              <p:cNvGrpSpPr/>
              <p:nvPr/>
            </p:nvGrpSpPr>
            <p:grpSpPr>
              <a:xfrm>
                <a:off x="3329412" y="3644345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DFA778C9-F220-4794-A97C-569476B8FD91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BA082D5D-970C-4FD8-8F63-A16882EA2F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51353D5F-282B-4554-A571-778385F61D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5DF2DC06-0BC3-4BCC-902A-E0161333DF08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49592D99-0154-4B64-B9DF-F5284928D5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60AC8180-53EE-4442-B14F-B2BE937BC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9335A91B-25B7-4B97-89D2-48F7A373653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C9A9A163-D751-4ACC-81BF-251EE1277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F7EF2503-6F2F-45FB-AF51-B552A1A9C5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B57130D9-CC07-4C12-8889-0B99A5489A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931DD48D-E9BD-43BD-ABCF-68E669B707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502" y="3790248"/>
                <a:ext cx="36576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/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a14:m>
                    <a:r>
                      <a:rPr lang="en-US" dirty="0"/>
                      <a:t> = 0.5 k</a:t>
                    </a:r>
                    <a:r>
                      <a:rPr lang="el-GR" dirty="0"/>
                      <a:t>Ω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t="-8197" r="-292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120F0576-98D9-4EB5-9B3F-FA0F19040A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1108" y="4400253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73E2D342-1B71-43B3-8CFB-92E3407716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74927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22C64C08-E4DF-4895-B6A8-1B9E483770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19790" y="4392025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D768290-43B0-4DAD-AAB2-B4FCB254600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84878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64E167E9-7C1F-43B7-BBD0-FDD3D124F8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20497" y="4854207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6EF07F18-E70C-4C57-9E76-714E66DDCC90}"/>
                  </a:ext>
                </a:extLst>
              </p:cNvPr>
              <p:cNvGrpSpPr/>
              <p:nvPr/>
            </p:nvGrpSpPr>
            <p:grpSpPr>
              <a:xfrm>
                <a:off x="6743720" y="5225775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1723F87B-883F-489D-B2F4-F85036F94037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9340ED14-8980-4616-955F-CE44FAFAF35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51801E52-DFAE-4E66-92AF-033DE1BAE51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52BED46A-BE43-4250-8C6E-0B1432FCA181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8BC7C43-9CC7-4CC1-B343-8463FE42D6AC}"/>
                  </a:ext>
                </a:extLst>
              </p:cNvPr>
              <p:cNvGrpSpPr/>
              <p:nvPr/>
            </p:nvGrpSpPr>
            <p:grpSpPr>
              <a:xfrm>
                <a:off x="8238786" y="209484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91B0DC8C-4114-486E-BAFE-A224F5572DF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17DCA926-4893-4D6E-9BEE-F4999C652B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0F84DF82-549F-4FAF-978F-CFB23574CF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996F0AEA-8388-467A-9076-0D67076EDE3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B2EC522C-B8DA-427A-A2CB-DD6AA341F1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B4DBF3A9-209A-4225-A897-37F013F8EF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95DF241-CA43-46F6-9E83-700722BAD1C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B5267E5F-9EC9-481C-AA2C-AD08D57D46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292CCFAD-EB5C-42B3-B04B-BDB9B39D59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AD439D8B-AEF5-414A-BB5B-D3BF8502D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F9249EF5-FBD2-4D9F-8467-DB357A360DB6}"/>
                  </a:ext>
                </a:extLst>
              </p:cNvPr>
              <p:cNvGrpSpPr/>
              <p:nvPr/>
            </p:nvGrpSpPr>
            <p:grpSpPr>
              <a:xfrm rot="5400000" flipH="1">
                <a:off x="6846355" y="2574404"/>
                <a:ext cx="1393227" cy="1742593"/>
                <a:chOff x="8739401" y="3428999"/>
                <a:chExt cx="1393227" cy="1742593"/>
              </a:xfrm>
            </p:grpSpPr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6E8C2F37-6848-4704-9222-FEB0EC7751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C1850257-1264-456F-B75F-7082C178F7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18328" y="3317091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37993BA8-D5B6-4A15-8251-21A2C5252B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Arrow Connector 144">
                  <a:extLst>
                    <a:ext uri="{FF2B5EF4-FFF2-40B4-BE49-F238E27FC236}">
                      <a16:creationId xmlns:a16="http://schemas.microsoft.com/office/drawing/2014/main" id="{7034105A-E82A-4337-8C19-6FD2273B9E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E5F6C4EC-651E-4DB8-B5F6-32DF99578F89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681A0BB6-DF22-415B-96B4-1B99A6A24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2BC8711E-D4E1-419C-93B1-6985BEF67543}"/>
                  </a:ext>
                </a:extLst>
              </p:cNvPr>
              <p:cNvGrpSpPr/>
              <p:nvPr/>
            </p:nvGrpSpPr>
            <p:grpSpPr>
              <a:xfrm>
                <a:off x="8241349" y="41408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735134B7-19C1-46EB-A68E-B119ADD42EE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25344B82-AE83-4F5F-9F8E-FB987E26D6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C17B6919-9972-49AE-9910-A050F2A6BE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6B3AB0AB-2D84-42A2-99B7-6B76B79B88C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2C2E0A8B-14A5-4F67-80B1-6EB987B2F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67080439-43F3-4166-8B82-84FF699918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D8D133CF-A74A-433D-A31C-63576EAB1C6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92AC84F1-E965-4E2D-BF59-EDA047533D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528FBD19-A7BE-4814-9857-DDBF2B3EB8D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53BFEA7-BC3C-49A1-BBC7-F04B9BF885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BA988B40-B35E-4DC8-9405-F299833BC1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02631" y="4796062"/>
                <a:ext cx="0" cy="10515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C48E31C-A0EC-4FFF-A2B1-942588F1B6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7632" y="1803172"/>
                <a:ext cx="0" cy="29260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0F87C188-DB86-464A-AD84-657494BA6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5801" y="2870134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F9C8628C-2D16-42CE-A7D6-B949BDC742A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1281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90397B0-087A-489E-A2CD-FB1EC248DF9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4483" y="2861906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1DB30CC1-9804-4566-90CD-D887CC7F61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22763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0B70E0A-79CB-4485-9206-FEFCD8A86A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2091" y="3233061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874EA736-9D7A-4073-8DBC-1BACCE6BCCBA}"/>
                  </a:ext>
                </a:extLst>
              </p:cNvPr>
              <p:cNvGrpSpPr/>
              <p:nvPr/>
            </p:nvGrpSpPr>
            <p:grpSpPr>
              <a:xfrm>
                <a:off x="8871821" y="3495878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7C536CE4-B98E-4D84-BDB8-3B4106E2BDD9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6E96BE53-18A5-43EC-B9F3-E02DF13493DE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5D87704D-6C60-45D8-9CA3-38C8AB7AB6D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0D63E08-CFE7-4F49-B3BF-A28B9C6325C0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85DAC4D7-80C4-4A11-9453-497D484A992B}"/>
                  </a:ext>
                </a:extLst>
              </p:cNvPr>
              <p:cNvSpPr/>
              <p:nvPr/>
            </p:nvSpPr>
            <p:spPr>
              <a:xfrm>
                <a:off x="6242919" y="610403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343594DC-78C3-463A-9155-3A58A3EEDD5A}"/>
                  </a:ext>
                </a:extLst>
              </p:cNvPr>
              <p:cNvSpPr/>
              <p:nvPr/>
            </p:nvSpPr>
            <p:spPr>
              <a:xfrm>
                <a:off x="6274083" y="4377066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12C5194C-3704-4641-87BF-F7B0FE7A2610}"/>
                  </a:ext>
                </a:extLst>
              </p:cNvPr>
              <p:cNvSpPr/>
              <p:nvPr/>
            </p:nvSpPr>
            <p:spPr>
              <a:xfrm>
                <a:off x="6258248" y="580529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Oval 173">
                <a:extLst>
                  <a:ext uri="{FF2B5EF4-FFF2-40B4-BE49-F238E27FC236}">
                    <a16:creationId xmlns:a16="http://schemas.microsoft.com/office/drawing/2014/main" id="{8B6BFB1D-5221-40B4-80BB-33B6EEEB40DD}"/>
                  </a:ext>
                </a:extLst>
              </p:cNvPr>
              <p:cNvSpPr/>
              <p:nvPr/>
            </p:nvSpPr>
            <p:spPr>
              <a:xfrm>
                <a:off x="4924283" y="3748325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8B2D2B5-F7FF-431C-9582-0F5A2A171210}"/>
                  </a:ext>
                </a:extLst>
              </p:cNvPr>
              <p:cNvSpPr/>
              <p:nvPr/>
            </p:nvSpPr>
            <p:spPr>
              <a:xfrm>
                <a:off x="6272203" y="3263683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71A21D4D-D6CC-417C-86E2-681005E059B0}"/>
                  </a:ext>
                </a:extLst>
              </p:cNvPr>
              <p:cNvSpPr/>
              <p:nvPr/>
            </p:nvSpPr>
            <p:spPr>
              <a:xfrm>
                <a:off x="6236495" y="1783702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22A6CDC5-A971-4559-9D59-E28E32B64839}"/>
                  </a:ext>
                </a:extLst>
              </p:cNvPr>
              <p:cNvSpPr/>
              <p:nvPr/>
            </p:nvSpPr>
            <p:spPr>
              <a:xfrm>
                <a:off x="8397471" y="285098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>
                <a:extLst>
                  <a:ext uri="{FF2B5EF4-FFF2-40B4-BE49-F238E27FC236}">
                    <a16:creationId xmlns:a16="http://schemas.microsoft.com/office/drawing/2014/main" id="{8FE8C54E-B64F-4DD9-B388-D543ACEB1A61}"/>
                  </a:ext>
                </a:extLst>
              </p:cNvPr>
              <p:cNvSpPr/>
              <p:nvPr/>
            </p:nvSpPr>
            <p:spPr>
              <a:xfrm>
                <a:off x="8391718" y="3961267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0B52AF-8677-4329-A8E0-B852141E76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2173" y="3983860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4C9E5B5A-8A9E-4DAE-BBB0-28CDF1CE31BB}"/>
                  </a:ext>
                </a:extLst>
              </p:cNvPr>
              <p:cNvCxnSpPr/>
              <p:nvPr/>
            </p:nvCxnSpPr>
            <p:spPr>
              <a:xfrm rot="5400000" flipH="1">
                <a:off x="8872666" y="39738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4E568DF6-9CEF-4DA2-A901-5702ED49605C}"/>
                  </a:ext>
                </a:extLst>
              </p:cNvPr>
              <p:cNvCxnSpPr/>
              <p:nvPr/>
            </p:nvCxnSpPr>
            <p:spPr>
              <a:xfrm rot="5400000" flipH="1">
                <a:off x="8770382" y="3975140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0ACD134E-6483-4DFE-9C69-0E801CD3B1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89855" y="3983860"/>
                <a:ext cx="73152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D994A6B2-DB28-45C0-A034-36E0477DF2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571" y="3983860"/>
                <a:ext cx="3677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1E378EAB-2FEC-4D7E-AC1A-121D311B4A62}"/>
                  </a:ext>
                </a:extLst>
              </p:cNvPr>
              <p:cNvGrpSpPr/>
              <p:nvPr/>
            </p:nvGrpSpPr>
            <p:grpSpPr>
              <a:xfrm rot="16200000">
                <a:off x="9025120" y="4800543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2A1EADA-8DCA-4679-B387-C8A6416109DB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6525EAF0-7563-41B1-AD8E-0681B90285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F50CCFD0-5AD1-4CC6-A19B-31C7E2A2B4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C62F69BD-6E3F-47E2-81CF-F8149EB1335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96A417A-C532-47E4-996D-4FF13926F3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E5FCE8BC-941C-49E5-BCB3-3D40869DE1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F2AF72E9-E124-493B-95B8-03C4729857D9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D0498176-B227-4FA9-A46E-78ECF6E195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EEB24DC2-0FA0-419D-B6D3-D24DD5F0CC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0DE690D7-B1B8-46F2-9FAC-6800864755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B5527EB5-6169-4656-99D5-FCB633475C66}"/>
                  </a:ext>
                </a:extLst>
              </p:cNvPr>
              <p:cNvSpPr/>
              <p:nvPr/>
            </p:nvSpPr>
            <p:spPr>
              <a:xfrm>
                <a:off x="9303757" y="3967174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DC96A7FC-D0D0-430C-8158-F824C59130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55311" y="5265410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258376C5-8200-4A14-9B15-661D16328CAD}"/>
                  </a:ext>
                </a:extLst>
              </p:cNvPr>
              <p:cNvGrpSpPr/>
              <p:nvPr/>
            </p:nvGrpSpPr>
            <p:grpSpPr>
              <a:xfrm>
                <a:off x="9165041" y="5528227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99" name="Group 198">
                  <a:extLst>
                    <a:ext uri="{FF2B5EF4-FFF2-40B4-BE49-F238E27FC236}">
                      <a16:creationId xmlns:a16="http://schemas.microsoft.com/office/drawing/2014/main" id="{789146BA-7E1F-4E2F-9239-FDD97950645D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140577B5-3521-48FD-B22E-7DBFB412BCE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Straight Connector 201">
                    <a:extLst>
                      <a:ext uri="{FF2B5EF4-FFF2-40B4-BE49-F238E27FC236}">
                        <a16:creationId xmlns:a16="http://schemas.microsoft.com/office/drawing/2014/main" id="{C7473733-0EDE-4117-B828-5B43F6AB1267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A69013C9-041A-4077-9F1A-24E0E5B2D91E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/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/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/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b="0" dirty="0"/>
                    <a:t>R</a:t>
                  </a:r>
                  <a:r>
                    <a:rPr lang="en-US" b="0" baseline="-25000" dirty="0"/>
                    <a:t>L</a:t>
                  </a:r>
                  <a:r>
                    <a:rPr lang="en-US" b="0" dirty="0"/>
                    <a:t> =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/>
                        <m:t>5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n-US" dirty="0"/>
                        <m:t>k</m:t>
                      </m:r>
                      <m:r>
                        <m:rPr>
                          <m:nor/>
                        </m:rPr>
                        <a:rPr lang="el-GR" dirty="0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  <a:blipFill>
                  <a:blip r:embed="rId13"/>
                  <a:stretch>
                    <a:fillRect l="-3941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187B0DC6-D4E1-4F65-8E8A-8DB58576E5C0}"/>
                </a:ext>
              </a:extLst>
            </p:cNvPr>
            <p:cNvSpPr/>
            <p:nvPr/>
          </p:nvSpPr>
          <p:spPr>
            <a:xfrm>
              <a:off x="8894254" y="4094818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1" name="Content Placeholder 2">
            <a:extLst>
              <a:ext uri="{FF2B5EF4-FFF2-40B4-BE49-F238E27FC236}">
                <a16:creationId xmlns:a16="http://schemas.microsoft.com/office/drawing/2014/main" id="{98EF0287-563C-4519-8F82-4AB4D0D460C3}"/>
              </a:ext>
            </a:extLst>
          </p:cNvPr>
          <p:cNvSpPr txBox="1">
            <a:spLocks/>
          </p:cNvSpPr>
          <p:nvPr/>
        </p:nvSpPr>
        <p:spPr>
          <a:xfrm>
            <a:off x="7860711" y="1256100"/>
            <a:ext cx="3919579" cy="11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Two common emitter amplifiers</a:t>
            </a:r>
          </a:p>
        </p:txBody>
      </p:sp>
      <p:sp>
        <p:nvSpPr>
          <p:cNvPr id="213" name="Content Placeholder 2">
            <a:extLst>
              <a:ext uri="{FF2B5EF4-FFF2-40B4-BE49-F238E27FC236}">
                <a16:creationId xmlns:a16="http://schemas.microsoft.com/office/drawing/2014/main" id="{AD6E7188-4DE0-41CD-8E34-BBD16555ACCA}"/>
              </a:ext>
            </a:extLst>
          </p:cNvPr>
          <p:cNvSpPr txBox="1">
            <a:spLocks/>
          </p:cNvSpPr>
          <p:nvPr/>
        </p:nvSpPr>
        <p:spPr>
          <a:xfrm>
            <a:off x="7925127" y="2345935"/>
            <a:ext cx="3919579" cy="11628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The output of the first stage serves as the input for the second stage</a:t>
            </a:r>
          </a:p>
        </p:txBody>
      </p:sp>
      <p:sp>
        <p:nvSpPr>
          <p:cNvPr id="214" name="Content Placeholder 2">
            <a:extLst>
              <a:ext uri="{FF2B5EF4-FFF2-40B4-BE49-F238E27FC236}">
                <a16:creationId xmlns:a16="http://schemas.microsoft.com/office/drawing/2014/main" id="{9F40ED9B-CEAF-4663-88F8-94D454A8501B}"/>
              </a:ext>
            </a:extLst>
          </p:cNvPr>
          <p:cNvSpPr txBox="1">
            <a:spLocks/>
          </p:cNvSpPr>
          <p:nvPr/>
        </p:nvSpPr>
        <p:spPr>
          <a:xfrm>
            <a:off x="7925127" y="3746837"/>
            <a:ext cx="3919579" cy="11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The stages alternate between </a:t>
            </a:r>
            <a:r>
              <a:rPr lang="en-US" dirty="0" err="1">
                <a:solidFill>
                  <a:srgbClr val="FF0000"/>
                </a:solidFill>
              </a:rPr>
              <a:t>npn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dirty="0" err="1">
                <a:solidFill>
                  <a:srgbClr val="FF0000"/>
                </a:solidFill>
              </a:rPr>
              <a:t>pnp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7" name="Content Placeholder 2">
            <a:extLst>
              <a:ext uri="{FF2B5EF4-FFF2-40B4-BE49-F238E27FC236}">
                <a16:creationId xmlns:a16="http://schemas.microsoft.com/office/drawing/2014/main" id="{5152D57D-35A3-45B8-A3D6-CE01EC0854BB}"/>
              </a:ext>
            </a:extLst>
          </p:cNvPr>
          <p:cNvSpPr txBox="1">
            <a:spLocks/>
          </p:cNvSpPr>
          <p:nvPr/>
        </p:nvSpPr>
        <p:spPr>
          <a:xfrm>
            <a:off x="7925127" y="5211747"/>
            <a:ext cx="3919579" cy="11628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The combined gain is greater than the gain of a single stage</a:t>
            </a:r>
          </a:p>
        </p:txBody>
      </p:sp>
    </p:spTree>
    <p:extLst>
      <p:ext uri="{BB962C8B-B14F-4D97-AF65-F5344CB8AC3E}">
        <p14:creationId xmlns:p14="http://schemas.microsoft.com/office/powerpoint/2010/main" val="2885255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10AC2-ECC8-4590-B799-FFCFD4AA5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ABA07-DC24-49D0-B0ED-8AA368913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04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Darlington Pair Configuration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DAFB561-40D8-442B-9DED-CE77DF48E549}"/>
              </a:ext>
            </a:extLst>
          </p:cNvPr>
          <p:cNvGrpSpPr/>
          <p:nvPr/>
        </p:nvGrpSpPr>
        <p:grpSpPr>
          <a:xfrm>
            <a:off x="787400" y="1238037"/>
            <a:ext cx="6613113" cy="5489626"/>
            <a:chOff x="1966104" y="1250737"/>
            <a:chExt cx="6613113" cy="5489626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C603BCF-0AB2-4E77-952F-DA22D3DCED98}"/>
                </a:ext>
              </a:extLst>
            </p:cNvPr>
            <p:cNvCxnSpPr>
              <a:cxnSpLocks/>
            </p:cNvCxnSpPr>
            <p:nvPr/>
          </p:nvCxnSpPr>
          <p:spPr>
            <a:xfrm>
              <a:off x="6675560" y="1686881"/>
              <a:ext cx="1089" cy="7132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/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F7910FA0-16B2-4874-9A57-726700D13362}"/>
                    </a:ext>
                  </a:extLst>
                </p:cNvPr>
                <p:cNvSpPr/>
                <p:nvPr/>
              </p:nvSpPr>
              <p:spPr>
                <a:xfrm>
                  <a:off x="7931860" y="308794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F7910FA0-16B2-4874-9A57-726700D133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31860" y="308794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/>
                <p:nvPr/>
              </p:nvSpPr>
              <p:spPr>
                <a:xfrm>
                  <a:off x="3576462" y="2654364"/>
                  <a:ext cx="4494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6462" y="2654364"/>
                  <a:ext cx="449417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19C7598-DC15-4B94-ABCC-65CAB88AEB97}"/>
                </a:ext>
              </a:extLst>
            </p:cNvPr>
            <p:cNvSpPr/>
            <p:nvPr/>
          </p:nvSpPr>
          <p:spPr>
            <a:xfrm>
              <a:off x="6534257" y="1250737"/>
              <a:ext cx="3930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+</a:t>
              </a:r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8DD97A-EAA1-4064-8512-674A801234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55536" y="6152789"/>
              <a:ext cx="2532888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36EC5A7-2524-49FE-9151-8CF5F0C9DB2B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2560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7A4A5F9-14E9-4CA6-AB98-132F9E966E8A}"/>
                </a:ext>
              </a:extLst>
            </p:cNvPr>
            <p:cNvGrpSpPr/>
            <p:nvPr/>
          </p:nvGrpSpPr>
          <p:grpSpPr>
            <a:xfrm rot="16200000">
              <a:off x="3822156" y="2755489"/>
              <a:ext cx="660991" cy="298206"/>
              <a:chOff x="9391502" y="3838294"/>
              <a:chExt cx="660991" cy="298206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93A07F1-49B8-402A-92E6-A0A9003680B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4E10C31-57A0-4FE7-97D7-8072EE9C8B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451FF7B9-A529-42D6-BF18-2FCFEE956B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EA453D49-D65D-49C6-97AF-1432030A3D4D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ACD0E1AC-F497-468F-AE1F-28E5CA581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A6C6BE90-90B7-409B-90FC-514422EBCE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BBC1BC5A-C9B6-45B5-ABC6-A49AD45959D4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62BCB4F0-5F7A-4944-AB1C-C408888DA7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70CCE32-828E-4764-8F95-01422748AB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F227AD4-46D9-4EFF-AA01-58FA0143B70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730E34F-2A0D-440B-AD6F-0A5C06B7345C}"/>
                </a:ext>
              </a:extLst>
            </p:cNvPr>
            <p:cNvCxnSpPr>
              <a:cxnSpLocks/>
            </p:cNvCxnSpPr>
            <p:nvPr/>
          </p:nvCxnSpPr>
          <p:spPr>
            <a:xfrm>
              <a:off x="3197533" y="3925944"/>
              <a:ext cx="4572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81579ED-A191-4E11-8171-D5AACDE639C8}"/>
                </a:ext>
              </a:extLst>
            </p:cNvPr>
            <p:cNvGrpSpPr/>
            <p:nvPr/>
          </p:nvGrpSpPr>
          <p:grpSpPr>
            <a:xfrm>
              <a:off x="2011034" y="5185447"/>
              <a:ext cx="365760" cy="128268"/>
              <a:chOff x="1360627" y="3631962"/>
              <a:chExt cx="365760" cy="128268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01E232CE-5026-47D0-803D-F5FD2F9B19E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4A27D331-8900-409D-8AE9-D4C33C79364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9F9EF20D-EF51-4D78-B7CE-0797009EC7C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DC8A44A-7377-4CD0-A692-F0AEB91C9E09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487EA50-C2E3-405E-B232-9D1C457DF7CF}"/>
                </a:ext>
              </a:extLst>
            </p:cNvPr>
            <p:cNvSpPr/>
            <p:nvPr/>
          </p:nvSpPr>
          <p:spPr>
            <a:xfrm>
              <a:off x="1993336" y="4423309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37E1F5C-0093-4F79-B0E6-FD8C15C8F814}"/>
                </a:ext>
              </a:extLst>
            </p:cNvPr>
            <p:cNvCxnSpPr>
              <a:cxnSpLocks/>
            </p:cNvCxnSpPr>
            <p:nvPr/>
          </p:nvCxnSpPr>
          <p:spPr>
            <a:xfrm>
              <a:off x="2187442" y="4785480"/>
              <a:ext cx="0" cy="399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88F6972-6882-4A83-9ACA-83860C023099}"/>
                </a:ext>
              </a:extLst>
            </p:cNvPr>
            <p:cNvCxnSpPr>
              <a:cxnSpLocks/>
            </p:cNvCxnSpPr>
            <p:nvPr/>
          </p:nvCxnSpPr>
          <p:spPr>
            <a:xfrm>
              <a:off x="2171449" y="3943437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/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/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3E500C6-B9F6-45C7-AD28-914B796E0888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0" cy="6206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9C42919-23EE-46F9-9CCD-05FA20DE1B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61032" y="3239381"/>
              <a:ext cx="79" cy="1430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1691-8474-4317-84FE-20F1A39BA257}"/>
                </a:ext>
              </a:extLst>
            </p:cNvPr>
            <p:cNvGrpSpPr/>
            <p:nvPr/>
          </p:nvGrpSpPr>
          <p:grpSpPr>
            <a:xfrm rot="16200000">
              <a:off x="3855163" y="4862857"/>
              <a:ext cx="660991" cy="298206"/>
              <a:chOff x="9391502" y="3838294"/>
              <a:chExt cx="660991" cy="298206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7E0B5B0-5B70-4379-80A8-0D6DF160B48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9996DEB-E032-419F-B7E7-ECFBA41160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EA7D2E08-D7F6-4909-9F1E-3FD36D6D03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197A8B69-2FF6-4F14-A28F-69509A9B530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8D167C4-A0F9-4AD7-8FE7-6FD660A15F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2F44725-05FE-44D7-8545-0800D5852F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3CA1B3E-79B1-470E-9833-9C44565E9D7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0D4F807-E75F-4696-AEE4-787AF414F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68487E6C-AE5F-4080-85DA-5111D424E6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0513767-41F9-4DDD-A926-77BAF88CD73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4A27D5-70D7-4DD5-ADA4-8C7948BA5D77}"/>
                </a:ext>
              </a:extLst>
            </p:cNvPr>
            <p:cNvCxnSpPr>
              <a:cxnSpLocks/>
            </p:cNvCxnSpPr>
            <p:nvPr/>
          </p:nvCxnSpPr>
          <p:spPr>
            <a:xfrm>
              <a:off x="4191663" y="5344123"/>
              <a:ext cx="0" cy="8229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9E2756B-C515-45C9-A86F-FF96E596AB9A}"/>
                </a:ext>
              </a:extLst>
            </p:cNvPr>
            <p:cNvCxnSpPr/>
            <p:nvPr/>
          </p:nvCxnSpPr>
          <p:spPr>
            <a:xfrm rot="5400000" flipH="1">
              <a:off x="3648026" y="3915912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8948DC6-B3C8-4215-A91B-4EE61A0E2CEB}"/>
                </a:ext>
              </a:extLst>
            </p:cNvPr>
            <p:cNvCxnSpPr/>
            <p:nvPr/>
          </p:nvCxnSpPr>
          <p:spPr>
            <a:xfrm rot="5400000" flipH="1">
              <a:off x="3545742" y="3917224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/>
                <p:nvPr/>
              </p:nvSpPr>
              <p:spPr>
                <a:xfrm>
                  <a:off x="3576462" y="4808285"/>
                  <a:ext cx="50961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6462" y="4808285"/>
                  <a:ext cx="509616" cy="3385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12C8021-1D8D-4251-8DBE-C69BC8288BE3}"/>
                </a:ext>
              </a:extLst>
            </p:cNvPr>
            <p:cNvGrpSpPr/>
            <p:nvPr/>
          </p:nvGrpSpPr>
          <p:grpSpPr>
            <a:xfrm>
              <a:off x="6518605" y="5169310"/>
              <a:ext cx="298207" cy="655225"/>
              <a:chOff x="4147623" y="3609324"/>
              <a:chExt cx="297702" cy="790900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DEB8866C-DA9E-404A-9624-1C5274A7223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D7A7394-299D-40ED-9230-53256A8126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8AD2873C-40AE-4BEA-A429-AEB1CF059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46F1FBFF-DA24-4052-8FD2-A1A9E32C447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D60EFBF0-E697-4BCA-A87C-626C8C8DBC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B50D613-A7B5-45FC-B94C-44A652884A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FA7EC35-EABF-4BD1-B785-737F7DF0D38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28C64AD-6DE9-4F8C-AE28-C10D7C3FC4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033E54A8-19DD-4FD0-A095-F3AE089DC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9E5BFFC-9EFA-465E-B6F1-E9EB90868C9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83A010E-3CA7-44C8-A673-6BBCACAC6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88424" y="5824535"/>
              <a:ext cx="0" cy="8229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8F7D6D2-9228-43B6-ABD5-B8CD9B72E353}"/>
                </a:ext>
              </a:extLst>
            </p:cNvPr>
            <p:cNvSpPr/>
            <p:nvPr/>
          </p:nvSpPr>
          <p:spPr>
            <a:xfrm>
              <a:off x="6630308" y="1605718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B87785AB-6B6C-4931-BFF0-C79CF1D7B26D}"/>
                </a:ext>
              </a:extLst>
            </p:cNvPr>
            <p:cNvSpPr/>
            <p:nvPr/>
          </p:nvSpPr>
          <p:spPr>
            <a:xfrm>
              <a:off x="5674597" y="6371031"/>
              <a:ext cx="9557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-</a:t>
              </a:r>
              <a:r>
                <a:rPr lang="en-US" dirty="0"/>
                <a:t> = -5 V</a:t>
              </a:r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E45D2A8A-DCA8-48C8-B396-FAAB96757E8D}"/>
                </a:ext>
              </a:extLst>
            </p:cNvPr>
            <p:cNvGrpSpPr/>
            <p:nvPr/>
          </p:nvGrpSpPr>
          <p:grpSpPr>
            <a:xfrm>
              <a:off x="2540518" y="3805710"/>
              <a:ext cx="660991" cy="298206"/>
              <a:chOff x="9391502" y="3838294"/>
              <a:chExt cx="660991" cy="298206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DFA778C9-F220-4794-A97C-569476B8FD9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BA082D5D-970C-4FD8-8F63-A16882EA2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51353D5F-282B-4554-A571-778385F61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5DF2DC06-0BC3-4BCC-902A-E0161333DF0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49592D99-0154-4B64-B9DF-F5284928D5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60AC8180-53EE-4442-B14F-B2BE937BC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9335A91B-25B7-4B97-89D2-48F7A373653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C9A9A163-D751-4ACC-81BF-251EE12774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F7EF2503-6F2F-45FB-AF51-B552A1A9C5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57130D9-CC07-4C12-8889-0B99A5489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31DD48D-E9BD-43BD-ABCF-68E669B7071D}"/>
                </a:ext>
              </a:extLst>
            </p:cNvPr>
            <p:cNvCxnSpPr>
              <a:cxnSpLocks/>
            </p:cNvCxnSpPr>
            <p:nvPr/>
          </p:nvCxnSpPr>
          <p:spPr>
            <a:xfrm>
              <a:off x="2168608" y="3951613"/>
              <a:ext cx="36576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/>
                <p:nvPr/>
              </p:nvSpPr>
              <p:spPr>
                <a:xfrm>
                  <a:off x="2628730" y="3366432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730" y="3366432"/>
                  <a:ext cx="48032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120F0576-98D9-4EB5-9B3F-FA0F19040A8C}"/>
                </a:ext>
              </a:extLst>
            </p:cNvPr>
            <p:cNvCxnSpPr>
              <a:cxnSpLocks/>
            </p:cNvCxnSpPr>
            <p:nvPr/>
          </p:nvCxnSpPr>
          <p:spPr>
            <a:xfrm>
              <a:off x="5492214" y="4561618"/>
              <a:ext cx="6400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18BC7C43-9CC7-4CC1-B343-8463FE42D6AC}"/>
                </a:ext>
              </a:extLst>
            </p:cNvPr>
            <p:cNvGrpSpPr/>
            <p:nvPr/>
          </p:nvGrpSpPr>
          <p:grpSpPr>
            <a:xfrm>
              <a:off x="6525717" y="2397074"/>
              <a:ext cx="298207" cy="660991"/>
              <a:chOff x="4147623" y="3602364"/>
              <a:chExt cx="297702" cy="797860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91B0DC8C-4114-486E-BAFE-A224F5572DF3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17DCA926-4893-4D6E-9BEE-F4999C652B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0F84DF82-549F-4FAF-978F-CFB23574CF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996F0AEA-8388-467A-9076-0D67076EDE3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B2EC522C-B8DA-427A-A2CB-DD6AA341F1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B4DBF3A9-209A-4225-A897-37F013F8EF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E95DF241-CA43-46F6-9E83-700722BAD1C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5267E5F-9EC9-481C-AA2C-AD08D57D46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292CCFAD-EB5C-42B3-B04B-BDB9B39D59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AD439D8B-AEF5-414A-BB5B-D3BF8502D3B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5DAC4D7-80C4-4A11-9453-497D484A992B}"/>
                </a:ext>
              </a:extLst>
            </p:cNvPr>
            <p:cNvSpPr/>
            <p:nvPr/>
          </p:nvSpPr>
          <p:spPr>
            <a:xfrm>
              <a:off x="6640282" y="6571686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43594DC-78C3-463A-9155-3A58A3EEDD5A}"/>
                </a:ext>
              </a:extLst>
            </p:cNvPr>
            <p:cNvSpPr/>
            <p:nvPr/>
          </p:nvSpPr>
          <p:spPr>
            <a:xfrm>
              <a:off x="5485189" y="4538431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12C5194C-3704-4641-87BF-F7B0FE7A2610}"/>
                </a:ext>
              </a:extLst>
            </p:cNvPr>
            <p:cNvSpPr/>
            <p:nvPr/>
          </p:nvSpPr>
          <p:spPr>
            <a:xfrm>
              <a:off x="6665146" y="6133054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B6BFB1D-5221-40B4-80BB-33B6EEEB40DD}"/>
                </a:ext>
              </a:extLst>
            </p:cNvPr>
            <p:cNvSpPr/>
            <p:nvPr/>
          </p:nvSpPr>
          <p:spPr>
            <a:xfrm>
              <a:off x="4135389" y="3909690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18B2D2B5-F7FF-431C-9582-0F5A2A171210}"/>
                </a:ext>
              </a:extLst>
            </p:cNvPr>
            <p:cNvSpPr/>
            <p:nvPr/>
          </p:nvSpPr>
          <p:spPr>
            <a:xfrm>
              <a:off x="5483309" y="342504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71A21D4D-D6CC-417C-86E2-681005E059B0}"/>
                </a:ext>
              </a:extLst>
            </p:cNvPr>
            <p:cNvSpPr/>
            <p:nvPr/>
          </p:nvSpPr>
          <p:spPr>
            <a:xfrm>
              <a:off x="6652699" y="194221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B5527EB5-6169-4656-99D5-FCB633475C66}"/>
                </a:ext>
              </a:extLst>
            </p:cNvPr>
            <p:cNvSpPr/>
            <p:nvPr/>
          </p:nvSpPr>
          <p:spPr>
            <a:xfrm>
              <a:off x="7791864" y="343441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EBEFF5F9-39CC-40BB-9EA1-8FF732DAA3D0}"/>
                </a:ext>
              </a:extLst>
            </p:cNvPr>
            <p:cNvGrpSpPr/>
            <p:nvPr/>
          </p:nvGrpSpPr>
          <p:grpSpPr>
            <a:xfrm>
              <a:off x="6651293" y="3324064"/>
              <a:ext cx="1547485" cy="1796967"/>
              <a:chOff x="7384996" y="4020893"/>
              <a:chExt cx="1547485" cy="1796967"/>
            </a:xfrm>
          </p:grpSpPr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0B52AF-8677-4329-A8E0-B852141E763B}"/>
                  </a:ext>
                </a:extLst>
              </p:cNvPr>
              <p:cNvCxnSpPr>
                <a:cxnSpLocks/>
                <a:stCxn id="216" idx="3"/>
              </p:cNvCxnSpPr>
              <p:nvPr/>
            </p:nvCxnSpPr>
            <p:spPr>
              <a:xfrm flipV="1">
                <a:off x="7384996" y="4145227"/>
                <a:ext cx="70548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4C9E5B5A-8A9E-4DAE-BBB0-28CDF1CE31BB}"/>
                  </a:ext>
                </a:extLst>
              </p:cNvPr>
              <p:cNvCxnSpPr/>
              <p:nvPr/>
            </p:nvCxnSpPr>
            <p:spPr>
              <a:xfrm rot="5400000" flipH="1">
                <a:off x="8083772" y="4135193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4E568DF6-9CEF-4DA2-A901-5702ED49605C}"/>
                  </a:ext>
                </a:extLst>
              </p:cNvPr>
              <p:cNvCxnSpPr/>
              <p:nvPr/>
            </p:nvCxnSpPr>
            <p:spPr>
              <a:xfrm rot="5400000" flipH="1">
                <a:off x="7981488" y="413650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0ACD134E-6483-4DFE-9C69-0E801CD3B1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0961" y="4145225"/>
                <a:ext cx="73152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D994A6B2-DB28-45C0-A034-36E0477DF2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40677" y="4145225"/>
                <a:ext cx="3677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1E378EAB-2FEC-4D7E-AC1A-121D311B4A62}"/>
                  </a:ext>
                </a:extLst>
              </p:cNvPr>
              <p:cNvGrpSpPr/>
              <p:nvPr/>
            </p:nvGrpSpPr>
            <p:grpSpPr>
              <a:xfrm rot="16200000">
                <a:off x="8236226" y="4961908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2A1EADA-8DCA-4679-B387-C8A6416109DB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6525EAF0-7563-41B1-AD8E-0681B90285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F50CCFD0-5AD1-4CC6-A19B-31C7E2A2B4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C62F69BD-6E3F-47E2-81CF-F8149EB1335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96A417A-C532-47E4-996D-4FF13926F3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E5FCE8BC-941C-49E5-BCB3-3D40869DE1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F2AF72E9-E124-493B-95B8-03C4729857D9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D0498176-B227-4FA9-A46E-78ECF6E195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EEB24DC2-0FA0-419D-B6D3-D24DD5F0CC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0DE690D7-B1B8-46F2-9FAC-6800864755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DC96A7FC-D0D0-430C-8158-F824C59130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566417" y="5426775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258376C5-8200-4A14-9B15-661D16328CAD}"/>
                  </a:ext>
                </a:extLst>
              </p:cNvPr>
              <p:cNvGrpSpPr/>
              <p:nvPr/>
            </p:nvGrpSpPr>
            <p:grpSpPr>
              <a:xfrm>
                <a:off x="8376147" y="5689592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99" name="Group 198">
                  <a:extLst>
                    <a:ext uri="{FF2B5EF4-FFF2-40B4-BE49-F238E27FC236}">
                      <a16:creationId xmlns:a16="http://schemas.microsoft.com/office/drawing/2014/main" id="{789146BA-7E1F-4E2F-9239-FDD97950645D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140577B5-3521-48FD-B22E-7DBFB412BCE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Straight Connector 201">
                    <a:extLst>
                      <a:ext uri="{FF2B5EF4-FFF2-40B4-BE49-F238E27FC236}">
                        <a16:creationId xmlns:a16="http://schemas.microsoft.com/office/drawing/2014/main" id="{C7473733-0EDE-4117-B828-5B43F6AB1267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A69013C9-041A-4077-9F1A-24E0E5B2D91E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8766F019-7BF4-4162-A230-69580E9F914A}"/>
                </a:ext>
              </a:extLst>
            </p:cNvPr>
            <p:cNvSpPr/>
            <p:nvPr/>
          </p:nvSpPr>
          <p:spPr>
            <a:xfrm>
              <a:off x="6644597" y="341882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13684B7A-40AB-4319-ADA7-C99663BA3553}"/>
                    </a:ext>
                  </a:extLst>
                </p:cNvPr>
                <p:cNvSpPr/>
                <p:nvPr/>
              </p:nvSpPr>
              <p:spPr>
                <a:xfrm>
                  <a:off x="6809700" y="5342456"/>
                  <a:ext cx="50961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13684B7A-40AB-4319-ADA7-C99663BA35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9700" y="5342456"/>
                  <a:ext cx="509616" cy="33855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FA8ACC91-4309-40A3-8CB6-679579DAC2E3}"/>
                    </a:ext>
                  </a:extLst>
                </p:cNvPr>
                <p:cNvSpPr/>
                <p:nvPr/>
              </p:nvSpPr>
              <p:spPr>
                <a:xfrm>
                  <a:off x="6825743" y="2495963"/>
                  <a:ext cx="50961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FA8ACC91-4309-40A3-8CB6-679579DAC2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5743" y="2495963"/>
                  <a:ext cx="509616" cy="33855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0AC3B3F-0621-4EDE-8C87-ECB2EAF2432D}"/>
                </a:ext>
              </a:extLst>
            </p:cNvPr>
            <p:cNvGrpSpPr/>
            <p:nvPr/>
          </p:nvGrpSpPr>
          <p:grpSpPr>
            <a:xfrm>
              <a:off x="3764857" y="3062883"/>
              <a:ext cx="3299651" cy="2120076"/>
              <a:chOff x="3764857" y="3062883"/>
              <a:chExt cx="3299651" cy="2120076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BBEF15B6-AF44-4005-97CB-D8AFEA13D0B0}"/>
                  </a:ext>
                </a:extLst>
              </p:cNvPr>
              <p:cNvCxnSpPr/>
              <p:nvPr/>
            </p:nvCxnSpPr>
            <p:spPr>
              <a:xfrm flipV="1">
                <a:off x="5506169" y="3442371"/>
                <a:ext cx="1161288" cy="0"/>
              </a:xfrm>
              <a:prstGeom prst="line">
                <a:avLst/>
              </a:prstGeom>
              <a:ln w="2222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FC29E6C-DDF7-4C3B-A6C2-FD1487C7C730}"/>
                  </a:ext>
                </a:extLst>
              </p:cNvPr>
              <p:cNvGrpSpPr/>
              <p:nvPr/>
            </p:nvGrpSpPr>
            <p:grpSpPr>
              <a:xfrm>
                <a:off x="3764857" y="3062883"/>
                <a:ext cx="2906684" cy="2120076"/>
                <a:chOff x="3764857" y="3062883"/>
                <a:chExt cx="2906684" cy="2120076"/>
              </a:xfrm>
            </p:grpSpPr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88B4B463-2E3E-4CF0-92DA-09B8FD7ECD7F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4068038" y="3121867"/>
                  <a:ext cx="1136231" cy="1742593"/>
                  <a:chOff x="8968001" y="3428999"/>
                  <a:chExt cx="1136231" cy="1742593"/>
                </a:xfrm>
              </p:grpSpPr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E182ACA2-8A75-4E67-95A5-6E3DC029CF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03965" y="3293035"/>
                    <a:ext cx="2392" cy="27432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374BC1FE-41E2-42C8-B594-F85A10B3FF0B}"/>
                      </a:ext>
                    </a:extLst>
                  </p:cNvPr>
                  <p:cNvCxnSpPr>
                    <a:cxnSpLocks/>
                    <a:endCxn id="175" idx="0"/>
                  </p:cNvCxnSpPr>
                  <p:nvPr/>
                </p:nvCxnSpPr>
                <p:spPr>
                  <a:xfrm rot="5400000" flipH="1" flipV="1">
                    <a:off x="10012436" y="3339196"/>
                    <a:ext cx="712" cy="18288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4416752C-9C21-4FB2-AEA8-60FA3F14F043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Arrow Connector 82">
                    <a:extLst>
                      <a:ext uri="{FF2B5EF4-FFF2-40B4-BE49-F238E27FC236}">
                        <a16:creationId xmlns:a16="http://schemas.microsoft.com/office/drawing/2014/main" id="{020D1315-D018-4BC9-808D-C881EB07D2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9242323" y="3429000"/>
                    <a:ext cx="206477" cy="436013"/>
                  </a:xfrm>
                  <a:prstGeom prst="straightConnector1">
                    <a:avLst/>
                  </a:prstGeom>
                  <a:ln w="22225">
                    <a:solidFill>
                      <a:srgbClr val="7030A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18A7FA8D-8663-4A6F-82CF-A002419CE4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335F2613-9A54-4A7E-9D8C-9A0EE21628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8938193" y="4510557"/>
                    <a:ext cx="1313953" cy="8117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5" name="Group 194">
                  <a:extLst>
                    <a:ext uri="{FF2B5EF4-FFF2-40B4-BE49-F238E27FC236}">
                      <a16:creationId xmlns:a16="http://schemas.microsoft.com/office/drawing/2014/main" id="{75847B05-CB48-449D-96AA-4E579C1568DF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5030072" y="3541490"/>
                  <a:ext cx="2120076" cy="1162862"/>
                  <a:chOff x="8968001" y="3428999"/>
                  <a:chExt cx="2120076" cy="1162862"/>
                </a:xfrm>
              </p:grpSpPr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D71D47C5-B741-4BD3-9B95-C31C28D12F4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03965" y="3293035"/>
                    <a:ext cx="2392" cy="27432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7151488B-A007-4034-BC81-606D9D9BB4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10493717" y="2837031"/>
                    <a:ext cx="0" cy="118872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BEBCE09A-8F3E-49BA-8881-AA94CACA4CFC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Arrow Connector 212">
                    <a:extLst>
                      <a:ext uri="{FF2B5EF4-FFF2-40B4-BE49-F238E27FC236}">
                        <a16:creationId xmlns:a16="http://schemas.microsoft.com/office/drawing/2014/main" id="{866FCF7C-CBC5-4854-92D8-95CFA1F2BA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9242323" y="3429000"/>
                    <a:ext cx="206477" cy="436013"/>
                  </a:xfrm>
                  <a:prstGeom prst="straightConnector1">
                    <a:avLst/>
                  </a:prstGeom>
                  <a:ln w="22225">
                    <a:solidFill>
                      <a:srgbClr val="7030A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C0F4FA69-3A96-49FB-A7A1-D1684A821D0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AB036445-D8DD-4932-8327-F4D5FC7828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224301" y="4225379"/>
                    <a:ext cx="731520" cy="1443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9" name="Rectangle 218">
                    <a:extLst>
                      <a:ext uri="{FF2B5EF4-FFF2-40B4-BE49-F238E27FC236}">
                        <a16:creationId xmlns:a16="http://schemas.microsoft.com/office/drawing/2014/main" id="{78BA3BEF-C114-46B7-A72E-84D6BEED87D4}"/>
                      </a:ext>
                    </a:extLst>
                  </p:cNvPr>
                  <p:cNvSpPr/>
                  <p:nvPr/>
                </p:nvSpPr>
                <p:spPr>
                  <a:xfrm>
                    <a:off x="5354207" y="3762575"/>
                    <a:ext cx="50961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n-US" b="1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9" name="Rectangle 218">
                    <a:extLst>
                      <a:ext uri="{FF2B5EF4-FFF2-40B4-BE49-F238E27FC236}">
                        <a16:creationId xmlns:a16="http://schemas.microsoft.com/office/drawing/2014/main" id="{78BA3BEF-C114-46B7-A72E-84D6BEED87D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54207" y="3762575"/>
                    <a:ext cx="509616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98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0" name="Rectangle 219">
                    <a:extLst>
                      <a:ext uri="{FF2B5EF4-FFF2-40B4-BE49-F238E27FC236}">
                        <a16:creationId xmlns:a16="http://schemas.microsoft.com/office/drawing/2014/main" id="{B858727D-E16F-42E8-8C0F-7BB4EFD0FEC8}"/>
                      </a:ext>
                    </a:extLst>
                  </p:cNvPr>
                  <p:cNvSpPr/>
                  <p:nvPr/>
                </p:nvSpPr>
                <p:spPr>
                  <a:xfrm>
                    <a:off x="6554892" y="4416302"/>
                    <a:ext cx="50961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n-US" b="1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0" name="Rectangle 219">
                    <a:extLst>
                      <a:ext uri="{FF2B5EF4-FFF2-40B4-BE49-F238E27FC236}">
                        <a16:creationId xmlns:a16="http://schemas.microsoft.com/office/drawing/2014/main" id="{B858727D-E16F-42E8-8C0F-7BB4EFD0FEC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54892" y="4416302"/>
                    <a:ext cx="509616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b="-98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B967072-26CC-4594-B143-CA0D69F65947}"/>
              </a:ext>
            </a:extLst>
          </p:cNvPr>
          <p:cNvSpPr/>
          <p:nvPr/>
        </p:nvSpPr>
        <p:spPr>
          <a:xfrm>
            <a:off x="3225783" y="3187756"/>
            <a:ext cx="2388638" cy="1842776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Content Placeholder 2">
            <a:extLst>
              <a:ext uri="{FF2B5EF4-FFF2-40B4-BE49-F238E27FC236}">
                <a16:creationId xmlns:a16="http://schemas.microsoft.com/office/drawing/2014/main" id="{B3ABF243-1112-484A-B500-3DFA568126BA}"/>
              </a:ext>
            </a:extLst>
          </p:cNvPr>
          <p:cNvSpPr txBox="1">
            <a:spLocks/>
          </p:cNvSpPr>
          <p:nvPr/>
        </p:nvSpPr>
        <p:spPr>
          <a:xfrm>
            <a:off x="2928367" y="3949142"/>
            <a:ext cx="784709" cy="513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base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986D6DD8-27B9-47BB-95A7-2692E021C44F}"/>
                  </a:ext>
                </a:extLst>
              </p:cNvPr>
              <p:cNvSpPr/>
              <p:nvPr/>
            </p:nvSpPr>
            <p:spPr>
              <a:xfrm>
                <a:off x="3169134" y="3486755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986D6DD8-27B9-47BB-95A7-2692E021C4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9134" y="3486755"/>
                <a:ext cx="493790" cy="33855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90D2D8E-12D1-4D0A-A8AC-E3FE4ACB28A8}"/>
              </a:ext>
            </a:extLst>
          </p:cNvPr>
          <p:cNvCxnSpPr/>
          <p:nvPr/>
        </p:nvCxnSpPr>
        <p:spPr>
          <a:xfrm>
            <a:off x="3187429" y="3843909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0F8FAA9F-E8B4-482C-A351-9FAB2873546F}"/>
                  </a:ext>
                </a:extLst>
              </p:cNvPr>
              <p:cNvSpPr/>
              <p:nvPr/>
            </p:nvSpPr>
            <p:spPr>
              <a:xfrm>
                <a:off x="4421930" y="4488269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0F8FAA9F-E8B4-482C-A351-9FAB287354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930" y="4488269"/>
                <a:ext cx="49379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2E850E9E-D628-41CC-A32B-318CBD039EFF}"/>
              </a:ext>
            </a:extLst>
          </p:cNvPr>
          <p:cNvCxnSpPr/>
          <p:nvPr/>
        </p:nvCxnSpPr>
        <p:spPr>
          <a:xfrm>
            <a:off x="4440225" y="4845423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90F56F7-2521-4C20-BA12-0F3FC970718F}"/>
                  </a:ext>
                </a:extLst>
              </p:cNvPr>
              <p:cNvSpPr/>
              <p:nvPr/>
            </p:nvSpPr>
            <p:spPr>
              <a:xfrm>
                <a:off x="5538825" y="4757037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90F56F7-2521-4C20-BA12-0F3FC97071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825" y="4757037"/>
                <a:ext cx="493790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AF4CF14F-6208-452E-9F0D-E0D199F64359}"/>
              </a:ext>
            </a:extLst>
          </p:cNvPr>
          <p:cNvCxnSpPr>
            <a:cxnSpLocks/>
          </p:cNvCxnSpPr>
          <p:nvPr/>
        </p:nvCxnSpPr>
        <p:spPr>
          <a:xfrm rot="5400000">
            <a:off x="5431233" y="4960516"/>
            <a:ext cx="2743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00DB32FC-5173-4127-9FDE-A972777301A1}"/>
                  </a:ext>
                </a:extLst>
              </p:cNvPr>
              <p:cNvSpPr/>
              <p:nvPr/>
            </p:nvSpPr>
            <p:spPr>
              <a:xfrm>
                <a:off x="5552081" y="3610499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00DB32FC-5173-4127-9FDE-A972777301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081" y="3610499"/>
                <a:ext cx="493790" cy="3385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B6C37580-AC17-440D-89F2-301F259A65E6}"/>
              </a:ext>
            </a:extLst>
          </p:cNvPr>
          <p:cNvCxnSpPr>
            <a:cxnSpLocks/>
          </p:cNvCxnSpPr>
          <p:nvPr/>
        </p:nvCxnSpPr>
        <p:spPr>
          <a:xfrm rot="5400000">
            <a:off x="5329274" y="380678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D9E04D9A-975C-4C46-9F50-FC34CF7CA4B7}"/>
                  </a:ext>
                </a:extLst>
              </p:cNvPr>
              <p:cNvSpPr/>
              <p:nvPr/>
            </p:nvSpPr>
            <p:spPr>
              <a:xfrm>
                <a:off x="4589533" y="3013794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D9E04D9A-975C-4C46-9F50-FC34CF7CA4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533" y="3013794"/>
                <a:ext cx="493790" cy="33855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6984B26B-4781-473B-9787-A0C064D9615B}"/>
              </a:ext>
            </a:extLst>
          </p:cNvPr>
          <p:cNvCxnSpPr>
            <a:cxnSpLocks/>
          </p:cNvCxnSpPr>
          <p:nvPr/>
        </p:nvCxnSpPr>
        <p:spPr>
          <a:xfrm flipH="1">
            <a:off x="4633550" y="3352348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E04684EB-05FA-4E81-9BE3-4EEF13CDDD49}"/>
              </a:ext>
            </a:extLst>
          </p:cNvPr>
          <p:cNvSpPr txBox="1">
            <a:spLocks/>
          </p:cNvSpPr>
          <p:nvPr/>
        </p:nvSpPr>
        <p:spPr>
          <a:xfrm>
            <a:off x="7399957" y="1332895"/>
            <a:ext cx="4613591" cy="1288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The two transistors in a Darlington pair can be treated together as a single transistor</a:t>
            </a:r>
          </a:p>
        </p:txBody>
      </p:sp>
      <p:sp>
        <p:nvSpPr>
          <p:cNvPr id="233" name="Content Placeholder 2">
            <a:extLst>
              <a:ext uri="{FF2B5EF4-FFF2-40B4-BE49-F238E27FC236}">
                <a16:creationId xmlns:a16="http://schemas.microsoft.com/office/drawing/2014/main" id="{4B4100DB-04B2-4D55-9B38-7196A6B38846}"/>
              </a:ext>
            </a:extLst>
          </p:cNvPr>
          <p:cNvSpPr txBox="1">
            <a:spLocks/>
          </p:cNvSpPr>
          <p:nvPr/>
        </p:nvSpPr>
        <p:spPr>
          <a:xfrm>
            <a:off x="7441942" y="2749849"/>
            <a:ext cx="2256489" cy="569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E1</a:t>
            </a:r>
            <a:r>
              <a:rPr lang="en-US" sz="2400" dirty="0">
                <a:solidFill>
                  <a:srgbClr val="0070C0"/>
                </a:solidFill>
              </a:rPr>
              <a:t> =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+ 1) I</a:t>
            </a:r>
            <a:r>
              <a:rPr lang="en-US" sz="2400" baseline="-25000" dirty="0">
                <a:solidFill>
                  <a:srgbClr val="0070C0"/>
                </a:solidFill>
              </a:rPr>
              <a:t>B1</a:t>
            </a:r>
            <a:r>
              <a:rPr lang="en-US" sz="2400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234" name="Content Placeholder 2">
            <a:extLst>
              <a:ext uri="{FF2B5EF4-FFF2-40B4-BE49-F238E27FC236}">
                <a16:creationId xmlns:a16="http://schemas.microsoft.com/office/drawing/2014/main" id="{C41EF183-F96F-437F-A139-F55C97495799}"/>
              </a:ext>
            </a:extLst>
          </p:cNvPr>
          <p:cNvSpPr txBox="1">
            <a:spLocks/>
          </p:cNvSpPr>
          <p:nvPr/>
        </p:nvSpPr>
        <p:spPr>
          <a:xfrm>
            <a:off x="9365168" y="2746944"/>
            <a:ext cx="796381" cy="466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B2</a:t>
            </a:r>
            <a:r>
              <a:rPr lang="en-US" sz="2400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235" name="Content Placeholder 2">
            <a:extLst>
              <a:ext uri="{FF2B5EF4-FFF2-40B4-BE49-F238E27FC236}">
                <a16:creationId xmlns:a16="http://schemas.microsoft.com/office/drawing/2014/main" id="{31857D53-22DC-46CD-8273-36AB5BEA8347}"/>
              </a:ext>
            </a:extLst>
          </p:cNvPr>
          <p:cNvSpPr txBox="1">
            <a:spLocks/>
          </p:cNvSpPr>
          <p:nvPr/>
        </p:nvSpPr>
        <p:spPr>
          <a:xfrm>
            <a:off x="7464962" y="3342859"/>
            <a:ext cx="2244659" cy="55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E2</a:t>
            </a:r>
            <a:r>
              <a:rPr lang="en-US" sz="2400" dirty="0">
                <a:solidFill>
                  <a:srgbClr val="0070C0"/>
                </a:solidFill>
              </a:rPr>
              <a:t> =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+ 1) I</a:t>
            </a:r>
            <a:r>
              <a:rPr lang="en-US" sz="2400" baseline="-25000" dirty="0">
                <a:solidFill>
                  <a:srgbClr val="0070C0"/>
                </a:solidFill>
              </a:rPr>
              <a:t>B2</a:t>
            </a:r>
            <a:r>
              <a:rPr lang="en-US" sz="2400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236" name="Content Placeholder 2">
            <a:extLst>
              <a:ext uri="{FF2B5EF4-FFF2-40B4-BE49-F238E27FC236}">
                <a16:creationId xmlns:a16="http://schemas.microsoft.com/office/drawing/2014/main" id="{0ADA94C2-86E9-45A3-8383-EF0092202C88}"/>
              </a:ext>
            </a:extLst>
          </p:cNvPr>
          <p:cNvSpPr txBox="1">
            <a:spLocks/>
          </p:cNvSpPr>
          <p:nvPr/>
        </p:nvSpPr>
        <p:spPr>
          <a:xfrm>
            <a:off x="7879083" y="3905256"/>
            <a:ext cx="2775510" cy="505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=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+ 1)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+ 1) I</a:t>
            </a:r>
            <a:r>
              <a:rPr lang="en-US" sz="2400" baseline="-25000" dirty="0">
                <a:solidFill>
                  <a:srgbClr val="0070C0"/>
                </a:solidFill>
              </a:rPr>
              <a:t>B1</a:t>
            </a:r>
            <a:r>
              <a:rPr lang="en-US" sz="2400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237" name="Content Placeholder 2">
            <a:extLst>
              <a:ext uri="{FF2B5EF4-FFF2-40B4-BE49-F238E27FC236}">
                <a16:creationId xmlns:a16="http://schemas.microsoft.com/office/drawing/2014/main" id="{AA992AC3-0016-4326-B035-D444E1BFAD24}"/>
              </a:ext>
            </a:extLst>
          </p:cNvPr>
          <p:cNvSpPr txBox="1">
            <a:spLocks/>
          </p:cNvSpPr>
          <p:nvPr/>
        </p:nvSpPr>
        <p:spPr>
          <a:xfrm>
            <a:off x="7277797" y="4547478"/>
            <a:ext cx="3969378" cy="529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 err="1">
                <a:solidFill>
                  <a:srgbClr val="0070C0"/>
                </a:solidFill>
              </a:rPr>
              <a:t>darlington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+ 1) (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+ 1) </a:t>
            </a:r>
          </a:p>
        </p:txBody>
      </p:sp>
      <p:sp>
        <p:nvSpPr>
          <p:cNvPr id="238" name="Content Placeholder 2">
            <a:extLst>
              <a:ext uri="{FF2B5EF4-FFF2-40B4-BE49-F238E27FC236}">
                <a16:creationId xmlns:a16="http://schemas.microsoft.com/office/drawing/2014/main" id="{EB23407F-3274-4A7A-A58F-EFB31D7100C9}"/>
              </a:ext>
            </a:extLst>
          </p:cNvPr>
          <p:cNvSpPr txBox="1">
            <a:spLocks/>
          </p:cNvSpPr>
          <p:nvPr/>
        </p:nvSpPr>
        <p:spPr>
          <a:xfrm>
            <a:off x="8362512" y="5113983"/>
            <a:ext cx="1050216" cy="529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≈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39" name="Content Placeholder 2">
            <a:extLst>
              <a:ext uri="{FF2B5EF4-FFF2-40B4-BE49-F238E27FC236}">
                <a16:creationId xmlns:a16="http://schemas.microsoft.com/office/drawing/2014/main" id="{D8EE64FE-6265-46F0-AFC6-3DC4EDFEE48D}"/>
              </a:ext>
            </a:extLst>
          </p:cNvPr>
          <p:cNvSpPr txBox="1">
            <a:spLocks/>
          </p:cNvSpPr>
          <p:nvPr/>
        </p:nvSpPr>
        <p:spPr>
          <a:xfrm>
            <a:off x="7391635" y="5661421"/>
            <a:ext cx="4613591" cy="897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The Darlington has much higher current gain than a single transistor</a:t>
            </a:r>
          </a:p>
        </p:txBody>
      </p:sp>
      <p:sp>
        <p:nvSpPr>
          <p:cNvPr id="240" name="Content Placeholder 2">
            <a:extLst>
              <a:ext uri="{FF2B5EF4-FFF2-40B4-BE49-F238E27FC236}">
                <a16:creationId xmlns:a16="http://schemas.microsoft.com/office/drawing/2014/main" id="{CF3530D1-07D8-4FBB-979E-603A8464B882}"/>
              </a:ext>
            </a:extLst>
          </p:cNvPr>
          <p:cNvSpPr txBox="1">
            <a:spLocks/>
          </p:cNvSpPr>
          <p:nvPr/>
        </p:nvSpPr>
        <p:spPr>
          <a:xfrm>
            <a:off x="5557689" y="2971281"/>
            <a:ext cx="1151255" cy="51369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collector</a:t>
            </a:r>
          </a:p>
        </p:txBody>
      </p:sp>
      <p:sp>
        <p:nvSpPr>
          <p:cNvPr id="241" name="Content Placeholder 2">
            <a:extLst>
              <a:ext uri="{FF2B5EF4-FFF2-40B4-BE49-F238E27FC236}">
                <a16:creationId xmlns:a16="http://schemas.microsoft.com/office/drawing/2014/main" id="{499B422F-BDFC-464C-BDCB-3A93CB6BC1D5}"/>
              </a:ext>
            </a:extLst>
          </p:cNvPr>
          <p:cNvSpPr txBox="1">
            <a:spLocks/>
          </p:cNvSpPr>
          <p:nvPr/>
        </p:nvSpPr>
        <p:spPr>
          <a:xfrm>
            <a:off x="5536613" y="4959194"/>
            <a:ext cx="983970" cy="40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7030A0"/>
                </a:solidFill>
              </a:rPr>
              <a:t>emitter</a:t>
            </a:r>
          </a:p>
        </p:txBody>
      </p:sp>
    </p:spTree>
    <p:extLst>
      <p:ext uri="{BB962C8B-B14F-4D97-AF65-F5344CB8AC3E}">
        <p14:creationId xmlns:p14="http://schemas.microsoft.com/office/powerpoint/2010/main" val="395530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" grpId="0" animBg="1"/>
      <p:bldP spid="222" grpId="0"/>
      <p:bldP spid="232" grpId="0" build="p"/>
      <p:bldP spid="233" grpId="0" build="p"/>
      <p:bldP spid="234" grpId="0" build="p"/>
      <p:bldP spid="235" grpId="0" build="p"/>
      <p:bldP spid="236" grpId="0" build="p"/>
      <p:bldP spid="237" grpId="0" build="p"/>
      <p:bldP spid="238" grpId="0" build="p"/>
      <p:bldP spid="239" grpId="0" build="p"/>
      <p:bldP spid="240" grpId="0"/>
      <p:bldP spid="2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Darlington Pair Configuration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DAFB561-40D8-442B-9DED-CE77DF48E549}"/>
              </a:ext>
            </a:extLst>
          </p:cNvPr>
          <p:cNvGrpSpPr/>
          <p:nvPr/>
        </p:nvGrpSpPr>
        <p:grpSpPr>
          <a:xfrm>
            <a:off x="787400" y="1238037"/>
            <a:ext cx="6613113" cy="5489626"/>
            <a:chOff x="1966104" y="1250737"/>
            <a:chExt cx="6613113" cy="5489626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C603BCF-0AB2-4E77-952F-DA22D3DCED98}"/>
                </a:ext>
              </a:extLst>
            </p:cNvPr>
            <p:cNvCxnSpPr>
              <a:cxnSpLocks/>
            </p:cNvCxnSpPr>
            <p:nvPr/>
          </p:nvCxnSpPr>
          <p:spPr>
            <a:xfrm>
              <a:off x="6675560" y="1686881"/>
              <a:ext cx="1089" cy="7132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/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F7910FA0-16B2-4874-9A57-726700D13362}"/>
                    </a:ext>
                  </a:extLst>
                </p:cNvPr>
                <p:cNvSpPr/>
                <p:nvPr/>
              </p:nvSpPr>
              <p:spPr>
                <a:xfrm>
                  <a:off x="7931860" y="308794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F7910FA0-16B2-4874-9A57-726700D133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31860" y="308794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/>
                <p:nvPr/>
              </p:nvSpPr>
              <p:spPr>
                <a:xfrm>
                  <a:off x="3576462" y="2654364"/>
                  <a:ext cx="4494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6462" y="2654364"/>
                  <a:ext cx="449417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19C7598-DC15-4B94-ABCC-65CAB88AEB97}"/>
                </a:ext>
              </a:extLst>
            </p:cNvPr>
            <p:cNvSpPr/>
            <p:nvPr/>
          </p:nvSpPr>
          <p:spPr>
            <a:xfrm>
              <a:off x="6534257" y="1250737"/>
              <a:ext cx="3930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+</a:t>
              </a:r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8DD97A-EAA1-4064-8512-674A801234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55536" y="6152789"/>
              <a:ext cx="2532888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36EC5A7-2524-49FE-9151-8CF5F0C9DB2B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2560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7A4A5F9-14E9-4CA6-AB98-132F9E966E8A}"/>
                </a:ext>
              </a:extLst>
            </p:cNvPr>
            <p:cNvGrpSpPr/>
            <p:nvPr/>
          </p:nvGrpSpPr>
          <p:grpSpPr>
            <a:xfrm rot="16200000">
              <a:off x="3822156" y="2755489"/>
              <a:ext cx="660991" cy="298206"/>
              <a:chOff x="9391502" y="3838294"/>
              <a:chExt cx="660991" cy="298206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93A07F1-49B8-402A-92E6-A0A9003680B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4E10C31-57A0-4FE7-97D7-8072EE9C8B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451FF7B9-A529-42D6-BF18-2FCFEE956B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EA453D49-D65D-49C6-97AF-1432030A3D4D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ACD0E1AC-F497-468F-AE1F-28E5CA581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A6C6BE90-90B7-409B-90FC-514422EBCE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BBC1BC5A-C9B6-45B5-ABC6-A49AD45959D4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62BCB4F0-5F7A-4944-AB1C-C408888DA7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70CCE32-828E-4764-8F95-01422748AB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F227AD4-46D9-4EFF-AA01-58FA0143B70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730E34F-2A0D-440B-AD6F-0A5C06B7345C}"/>
                </a:ext>
              </a:extLst>
            </p:cNvPr>
            <p:cNvCxnSpPr>
              <a:cxnSpLocks/>
            </p:cNvCxnSpPr>
            <p:nvPr/>
          </p:nvCxnSpPr>
          <p:spPr>
            <a:xfrm>
              <a:off x="3197533" y="3925944"/>
              <a:ext cx="4572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81579ED-A191-4E11-8171-D5AACDE639C8}"/>
                </a:ext>
              </a:extLst>
            </p:cNvPr>
            <p:cNvGrpSpPr/>
            <p:nvPr/>
          </p:nvGrpSpPr>
          <p:grpSpPr>
            <a:xfrm>
              <a:off x="2011034" y="5185447"/>
              <a:ext cx="365760" cy="128268"/>
              <a:chOff x="1360627" y="3631962"/>
              <a:chExt cx="365760" cy="128268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01E232CE-5026-47D0-803D-F5FD2F9B19E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4A27D331-8900-409D-8AE9-D4C33C79364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9F9EF20D-EF51-4D78-B7CE-0797009EC7C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DC8A44A-7377-4CD0-A692-F0AEB91C9E09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487EA50-C2E3-405E-B232-9D1C457DF7CF}"/>
                </a:ext>
              </a:extLst>
            </p:cNvPr>
            <p:cNvSpPr/>
            <p:nvPr/>
          </p:nvSpPr>
          <p:spPr>
            <a:xfrm>
              <a:off x="1993336" y="4423309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37E1F5C-0093-4F79-B0E6-FD8C15C8F814}"/>
                </a:ext>
              </a:extLst>
            </p:cNvPr>
            <p:cNvCxnSpPr>
              <a:cxnSpLocks/>
            </p:cNvCxnSpPr>
            <p:nvPr/>
          </p:nvCxnSpPr>
          <p:spPr>
            <a:xfrm>
              <a:off x="2187442" y="4785480"/>
              <a:ext cx="0" cy="399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88F6972-6882-4A83-9ACA-83860C023099}"/>
                </a:ext>
              </a:extLst>
            </p:cNvPr>
            <p:cNvCxnSpPr>
              <a:cxnSpLocks/>
            </p:cNvCxnSpPr>
            <p:nvPr/>
          </p:nvCxnSpPr>
          <p:spPr>
            <a:xfrm>
              <a:off x="2171449" y="3943437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/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/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3E500C6-B9F6-45C7-AD28-914B796E0888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0" cy="6206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9C42919-23EE-46F9-9CCD-05FA20DE1B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61032" y="3239381"/>
              <a:ext cx="79" cy="1430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1691-8474-4317-84FE-20F1A39BA257}"/>
                </a:ext>
              </a:extLst>
            </p:cNvPr>
            <p:cNvGrpSpPr/>
            <p:nvPr/>
          </p:nvGrpSpPr>
          <p:grpSpPr>
            <a:xfrm rot="16200000">
              <a:off x="3855163" y="4862857"/>
              <a:ext cx="660991" cy="298206"/>
              <a:chOff x="9391502" y="3838294"/>
              <a:chExt cx="660991" cy="298206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7E0B5B0-5B70-4379-80A8-0D6DF160B48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9996DEB-E032-419F-B7E7-ECFBA41160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EA7D2E08-D7F6-4909-9F1E-3FD36D6D03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197A8B69-2FF6-4F14-A28F-69509A9B530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8D167C4-A0F9-4AD7-8FE7-6FD660A15F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2F44725-05FE-44D7-8545-0800D5852F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3CA1B3E-79B1-470E-9833-9C44565E9D7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0D4F807-E75F-4696-AEE4-787AF414F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68487E6C-AE5F-4080-85DA-5111D424E6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0513767-41F9-4DDD-A926-77BAF88CD73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4A27D5-70D7-4DD5-ADA4-8C7948BA5D77}"/>
                </a:ext>
              </a:extLst>
            </p:cNvPr>
            <p:cNvCxnSpPr>
              <a:cxnSpLocks/>
            </p:cNvCxnSpPr>
            <p:nvPr/>
          </p:nvCxnSpPr>
          <p:spPr>
            <a:xfrm>
              <a:off x="4191663" y="5344123"/>
              <a:ext cx="0" cy="8229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9E2756B-C515-45C9-A86F-FF96E596AB9A}"/>
                </a:ext>
              </a:extLst>
            </p:cNvPr>
            <p:cNvCxnSpPr/>
            <p:nvPr/>
          </p:nvCxnSpPr>
          <p:spPr>
            <a:xfrm rot="5400000" flipH="1">
              <a:off x="3648026" y="3915912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8948DC6-B3C8-4215-A91B-4EE61A0E2CEB}"/>
                </a:ext>
              </a:extLst>
            </p:cNvPr>
            <p:cNvCxnSpPr/>
            <p:nvPr/>
          </p:nvCxnSpPr>
          <p:spPr>
            <a:xfrm rot="5400000" flipH="1">
              <a:off x="3545742" y="3917224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/>
                <p:nvPr/>
              </p:nvSpPr>
              <p:spPr>
                <a:xfrm>
                  <a:off x="3576462" y="4808285"/>
                  <a:ext cx="50961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6462" y="4808285"/>
                  <a:ext cx="509616" cy="3385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12C8021-1D8D-4251-8DBE-C69BC8288BE3}"/>
                </a:ext>
              </a:extLst>
            </p:cNvPr>
            <p:cNvGrpSpPr/>
            <p:nvPr/>
          </p:nvGrpSpPr>
          <p:grpSpPr>
            <a:xfrm>
              <a:off x="6518605" y="5169310"/>
              <a:ext cx="298207" cy="655225"/>
              <a:chOff x="4147623" y="3609324"/>
              <a:chExt cx="297702" cy="790900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DEB8866C-DA9E-404A-9624-1C5274A7223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D7A7394-299D-40ED-9230-53256A8126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8AD2873C-40AE-4BEA-A429-AEB1CF059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46F1FBFF-DA24-4052-8FD2-A1A9E32C447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D60EFBF0-E697-4BCA-A87C-626C8C8DBC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B50D613-A7B5-45FC-B94C-44A652884A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FA7EC35-EABF-4BD1-B785-737F7DF0D38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28C64AD-6DE9-4F8C-AE28-C10D7C3FC4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033E54A8-19DD-4FD0-A095-F3AE089DC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9E5BFFC-9EFA-465E-B6F1-E9EB90868C9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83A010E-3CA7-44C8-A673-6BBCACAC6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88424" y="5824535"/>
              <a:ext cx="0" cy="8229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8F7D6D2-9228-43B6-ABD5-B8CD9B72E353}"/>
                </a:ext>
              </a:extLst>
            </p:cNvPr>
            <p:cNvSpPr/>
            <p:nvPr/>
          </p:nvSpPr>
          <p:spPr>
            <a:xfrm>
              <a:off x="6630308" y="1605718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B87785AB-6B6C-4931-BFF0-C79CF1D7B26D}"/>
                </a:ext>
              </a:extLst>
            </p:cNvPr>
            <p:cNvSpPr/>
            <p:nvPr/>
          </p:nvSpPr>
          <p:spPr>
            <a:xfrm>
              <a:off x="5674597" y="6371031"/>
              <a:ext cx="9557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-</a:t>
              </a:r>
              <a:r>
                <a:rPr lang="en-US" dirty="0"/>
                <a:t> = -5 V</a:t>
              </a:r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E45D2A8A-DCA8-48C8-B396-FAAB96757E8D}"/>
                </a:ext>
              </a:extLst>
            </p:cNvPr>
            <p:cNvGrpSpPr/>
            <p:nvPr/>
          </p:nvGrpSpPr>
          <p:grpSpPr>
            <a:xfrm>
              <a:off x="2540518" y="3805710"/>
              <a:ext cx="660991" cy="298206"/>
              <a:chOff x="9391502" y="3838294"/>
              <a:chExt cx="660991" cy="298206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DFA778C9-F220-4794-A97C-569476B8FD9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BA082D5D-970C-4FD8-8F63-A16882EA2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51353D5F-282B-4554-A571-778385F61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5DF2DC06-0BC3-4BCC-902A-E0161333DF0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49592D99-0154-4B64-B9DF-F5284928D5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60AC8180-53EE-4442-B14F-B2BE937BC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9335A91B-25B7-4B97-89D2-48F7A373653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C9A9A163-D751-4ACC-81BF-251EE12774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F7EF2503-6F2F-45FB-AF51-B552A1A9C5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57130D9-CC07-4C12-8889-0B99A5489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31DD48D-E9BD-43BD-ABCF-68E669B7071D}"/>
                </a:ext>
              </a:extLst>
            </p:cNvPr>
            <p:cNvCxnSpPr>
              <a:cxnSpLocks/>
            </p:cNvCxnSpPr>
            <p:nvPr/>
          </p:nvCxnSpPr>
          <p:spPr>
            <a:xfrm>
              <a:off x="2168608" y="3951613"/>
              <a:ext cx="36576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/>
                <p:nvPr/>
              </p:nvSpPr>
              <p:spPr>
                <a:xfrm>
                  <a:off x="2628730" y="3366432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730" y="3366432"/>
                  <a:ext cx="48032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120F0576-98D9-4EB5-9B3F-FA0F19040A8C}"/>
                </a:ext>
              </a:extLst>
            </p:cNvPr>
            <p:cNvCxnSpPr>
              <a:cxnSpLocks/>
            </p:cNvCxnSpPr>
            <p:nvPr/>
          </p:nvCxnSpPr>
          <p:spPr>
            <a:xfrm>
              <a:off x="5492214" y="4561618"/>
              <a:ext cx="6400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18BC7C43-9CC7-4CC1-B343-8463FE42D6AC}"/>
                </a:ext>
              </a:extLst>
            </p:cNvPr>
            <p:cNvGrpSpPr/>
            <p:nvPr/>
          </p:nvGrpSpPr>
          <p:grpSpPr>
            <a:xfrm>
              <a:off x="6525717" y="2397074"/>
              <a:ext cx="298207" cy="660991"/>
              <a:chOff x="4147623" y="3602364"/>
              <a:chExt cx="297702" cy="797860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91B0DC8C-4114-486E-BAFE-A224F5572DF3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17DCA926-4893-4D6E-9BEE-F4999C652B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0F84DF82-549F-4FAF-978F-CFB23574CF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996F0AEA-8388-467A-9076-0D67076EDE3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B2EC522C-B8DA-427A-A2CB-DD6AA341F1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B4DBF3A9-209A-4225-A897-37F013F8EF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E95DF241-CA43-46F6-9E83-700722BAD1C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5267E5F-9EC9-481C-AA2C-AD08D57D46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292CCFAD-EB5C-42B3-B04B-BDB9B39D59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AD439D8B-AEF5-414A-BB5B-D3BF8502D3B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5DAC4D7-80C4-4A11-9453-497D484A992B}"/>
                </a:ext>
              </a:extLst>
            </p:cNvPr>
            <p:cNvSpPr/>
            <p:nvPr/>
          </p:nvSpPr>
          <p:spPr>
            <a:xfrm>
              <a:off x="6640282" y="6571686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43594DC-78C3-463A-9155-3A58A3EEDD5A}"/>
                </a:ext>
              </a:extLst>
            </p:cNvPr>
            <p:cNvSpPr/>
            <p:nvPr/>
          </p:nvSpPr>
          <p:spPr>
            <a:xfrm>
              <a:off x="5485189" y="4538431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12C5194C-3704-4641-87BF-F7B0FE7A2610}"/>
                </a:ext>
              </a:extLst>
            </p:cNvPr>
            <p:cNvSpPr/>
            <p:nvPr/>
          </p:nvSpPr>
          <p:spPr>
            <a:xfrm>
              <a:off x="6665146" y="6133054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B6BFB1D-5221-40B4-80BB-33B6EEEB40DD}"/>
                </a:ext>
              </a:extLst>
            </p:cNvPr>
            <p:cNvSpPr/>
            <p:nvPr/>
          </p:nvSpPr>
          <p:spPr>
            <a:xfrm>
              <a:off x="4135389" y="3909690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18B2D2B5-F7FF-431C-9582-0F5A2A171210}"/>
                </a:ext>
              </a:extLst>
            </p:cNvPr>
            <p:cNvSpPr/>
            <p:nvPr/>
          </p:nvSpPr>
          <p:spPr>
            <a:xfrm>
              <a:off x="5483309" y="342504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71A21D4D-D6CC-417C-86E2-681005E059B0}"/>
                </a:ext>
              </a:extLst>
            </p:cNvPr>
            <p:cNvSpPr/>
            <p:nvPr/>
          </p:nvSpPr>
          <p:spPr>
            <a:xfrm>
              <a:off x="6652699" y="194221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B5527EB5-6169-4656-99D5-FCB633475C66}"/>
                </a:ext>
              </a:extLst>
            </p:cNvPr>
            <p:cNvSpPr/>
            <p:nvPr/>
          </p:nvSpPr>
          <p:spPr>
            <a:xfrm>
              <a:off x="7791864" y="343441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EBEFF5F9-39CC-40BB-9EA1-8FF732DAA3D0}"/>
                </a:ext>
              </a:extLst>
            </p:cNvPr>
            <p:cNvGrpSpPr/>
            <p:nvPr/>
          </p:nvGrpSpPr>
          <p:grpSpPr>
            <a:xfrm>
              <a:off x="6651293" y="3324064"/>
              <a:ext cx="1547485" cy="1796967"/>
              <a:chOff x="7384996" y="4020893"/>
              <a:chExt cx="1547485" cy="1796967"/>
            </a:xfrm>
          </p:grpSpPr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0B52AF-8677-4329-A8E0-B852141E763B}"/>
                  </a:ext>
                </a:extLst>
              </p:cNvPr>
              <p:cNvCxnSpPr>
                <a:cxnSpLocks/>
                <a:stCxn id="216" idx="3"/>
              </p:cNvCxnSpPr>
              <p:nvPr/>
            </p:nvCxnSpPr>
            <p:spPr>
              <a:xfrm flipV="1">
                <a:off x="7384996" y="4145227"/>
                <a:ext cx="70548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4C9E5B5A-8A9E-4DAE-BBB0-28CDF1CE31BB}"/>
                  </a:ext>
                </a:extLst>
              </p:cNvPr>
              <p:cNvCxnSpPr/>
              <p:nvPr/>
            </p:nvCxnSpPr>
            <p:spPr>
              <a:xfrm rot="5400000" flipH="1">
                <a:off x="8083772" y="4135193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4E568DF6-9CEF-4DA2-A901-5702ED49605C}"/>
                  </a:ext>
                </a:extLst>
              </p:cNvPr>
              <p:cNvCxnSpPr/>
              <p:nvPr/>
            </p:nvCxnSpPr>
            <p:spPr>
              <a:xfrm rot="5400000" flipH="1">
                <a:off x="7981488" y="413650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0ACD134E-6483-4DFE-9C69-0E801CD3B1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0961" y="4145225"/>
                <a:ext cx="73152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D994A6B2-DB28-45C0-A034-36E0477DF2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40677" y="4145225"/>
                <a:ext cx="3677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1E378EAB-2FEC-4D7E-AC1A-121D311B4A62}"/>
                  </a:ext>
                </a:extLst>
              </p:cNvPr>
              <p:cNvGrpSpPr/>
              <p:nvPr/>
            </p:nvGrpSpPr>
            <p:grpSpPr>
              <a:xfrm rot="16200000">
                <a:off x="8236226" y="4961908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2A1EADA-8DCA-4679-B387-C8A6416109DB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6525EAF0-7563-41B1-AD8E-0681B90285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F50CCFD0-5AD1-4CC6-A19B-31C7E2A2B4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C62F69BD-6E3F-47E2-81CF-F8149EB1335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96A417A-C532-47E4-996D-4FF13926F3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E5FCE8BC-941C-49E5-BCB3-3D40869DE1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F2AF72E9-E124-493B-95B8-03C4729857D9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D0498176-B227-4FA9-A46E-78ECF6E195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EEB24DC2-0FA0-419D-B6D3-D24DD5F0CC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0DE690D7-B1B8-46F2-9FAC-6800864755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DC96A7FC-D0D0-430C-8158-F824C59130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566417" y="5426775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258376C5-8200-4A14-9B15-661D16328CAD}"/>
                  </a:ext>
                </a:extLst>
              </p:cNvPr>
              <p:cNvGrpSpPr/>
              <p:nvPr/>
            </p:nvGrpSpPr>
            <p:grpSpPr>
              <a:xfrm>
                <a:off x="8376147" y="5689592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99" name="Group 198">
                  <a:extLst>
                    <a:ext uri="{FF2B5EF4-FFF2-40B4-BE49-F238E27FC236}">
                      <a16:creationId xmlns:a16="http://schemas.microsoft.com/office/drawing/2014/main" id="{789146BA-7E1F-4E2F-9239-FDD97950645D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140577B5-3521-48FD-B22E-7DBFB412BCE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Straight Connector 201">
                    <a:extLst>
                      <a:ext uri="{FF2B5EF4-FFF2-40B4-BE49-F238E27FC236}">
                        <a16:creationId xmlns:a16="http://schemas.microsoft.com/office/drawing/2014/main" id="{C7473733-0EDE-4117-B828-5B43F6AB1267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A69013C9-041A-4077-9F1A-24E0E5B2D91E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8766F019-7BF4-4162-A230-69580E9F914A}"/>
                </a:ext>
              </a:extLst>
            </p:cNvPr>
            <p:cNvSpPr/>
            <p:nvPr/>
          </p:nvSpPr>
          <p:spPr>
            <a:xfrm>
              <a:off x="6644597" y="341882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13684B7A-40AB-4319-ADA7-C99663BA3553}"/>
                    </a:ext>
                  </a:extLst>
                </p:cNvPr>
                <p:cNvSpPr/>
                <p:nvPr/>
              </p:nvSpPr>
              <p:spPr>
                <a:xfrm>
                  <a:off x="6809700" y="5342456"/>
                  <a:ext cx="50961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13684B7A-40AB-4319-ADA7-C99663BA35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9700" y="5342456"/>
                  <a:ext cx="509616" cy="33855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FA8ACC91-4309-40A3-8CB6-679579DAC2E3}"/>
                    </a:ext>
                  </a:extLst>
                </p:cNvPr>
                <p:cNvSpPr/>
                <p:nvPr/>
              </p:nvSpPr>
              <p:spPr>
                <a:xfrm>
                  <a:off x="6825743" y="2495963"/>
                  <a:ext cx="50961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FA8ACC91-4309-40A3-8CB6-679579DAC2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5743" y="2495963"/>
                  <a:ext cx="509616" cy="33855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0AC3B3F-0621-4EDE-8C87-ECB2EAF2432D}"/>
                </a:ext>
              </a:extLst>
            </p:cNvPr>
            <p:cNvGrpSpPr/>
            <p:nvPr/>
          </p:nvGrpSpPr>
          <p:grpSpPr>
            <a:xfrm>
              <a:off x="3764857" y="3062883"/>
              <a:ext cx="3299651" cy="2120076"/>
              <a:chOff x="3764857" y="3062883"/>
              <a:chExt cx="3299651" cy="2120076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BBEF15B6-AF44-4005-97CB-D8AFEA13D0B0}"/>
                  </a:ext>
                </a:extLst>
              </p:cNvPr>
              <p:cNvCxnSpPr/>
              <p:nvPr/>
            </p:nvCxnSpPr>
            <p:spPr>
              <a:xfrm flipV="1">
                <a:off x="5506169" y="3442371"/>
                <a:ext cx="1161288" cy="0"/>
              </a:xfrm>
              <a:prstGeom prst="line">
                <a:avLst/>
              </a:prstGeom>
              <a:ln w="2222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FC29E6C-DDF7-4C3B-A6C2-FD1487C7C730}"/>
                  </a:ext>
                </a:extLst>
              </p:cNvPr>
              <p:cNvGrpSpPr/>
              <p:nvPr/>
            </p:nvGrpSpPr>
            <p:grpSpPr>
              <a:xfrm>
                <a:off x="3764857" y="3062883"/>
                <a:ext cx="2906684" cy="2120076"/>
                <a:chOff x="3764857" y="3062883"/>
                <a:chExt cx="2906684" cy="2120076"/>
              </a:xfrm>
            </p:grpSpPr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88B4B463-2E3E-4CF0-92DA-09B8FD7ECD7F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4068038" y="3121867"/>
                  <a:ext cx="1136231" cy="1742593"/>
                  <a:chOff x="8968001" y="3428999"/>
                  <a:chExt cx="1136231" cy="1742593"/>
                </a:xfrm>
              </p:grpSpPr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E182ACA2-8A75-4E67-95A5-6E3DC029CF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03965" y="3293035"/>
                    <a:ext cx="2392" cy="27432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374BC1FE-41E2-42C8-B594-F85A10B3FF0B}"/>
                      </a:ext>
                    </a:extLst>
                  </p:cNvPr>
                  <p:cNvCxnSpPr>
                    <a:cxnSpLocks/>
                    <a:endCxn id="175" idx="0"/>
                  </p:cNvCxnSpPr>
                  <p:nvPr/>
                </p:nvCxnSpPr>
                <p:spPr>
                  <a:xfrm rot="5400000" flipH="1" flipV="1">
                    <a:off x="10012436" y="3339196"/>
                    <a:ext cx="712" cy="18288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4416752C-9C21-4FB2-AEA8-60FA3F14F043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Arrow Connector 82">
                    <a:extLst>
                      <a:ext uri="{FF2B5EF4-FFF2-40B4-BE49-F238E27FC236}">
                        <a16:creationId xmlns:a16="http://schemas.microsoft.com/office/drawing/2014/main" id="{020D1315-D018-4BC9-808D-C881EB07D2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9242323" y="3429000"/>
                    <a:ext cx="206477" cy="436013"/>
                  </a:xfrm>
                  <a:prstGeom prst="straightConnector1">
                    <a:avLst/>
                  </a:prstGeom>
                  <a:ln w="22225">
                    <a:solidFill>
                      <a:srgbClr val="7030A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18A7FA8D-8663-4A6F-82CF-A002419CE4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335F2613-9A54-4A7E-9D8C-9A0EE21628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8938193" y="4510557"/>
                    <a:ext cx="1313953" cy="8117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5" name="Group 194">
                  <a:extLst>
                    <a:ext uri="{FF2B5EF4-FFF2-40B4-BE49-F238E27FC236}">
                      <a16:creationId xmlns:a16="http://schemas.microsoft.com/office/drawing/2014/main" id="{75847B05-CB48-449D-96AA-4E579C1568DF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5030072" y="3541490"/>
                  <a:ext cx="2120076" cy="1162862"/>
                  <a:chOff x="8968001" y="3428999"/>
                  <a:chExt cx="2120076" cy="1162862"/>
                </a:xfrm>
              </p:grpSpPr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D71D47C5-B741-4BD3-9B95-C31C28D12F4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03965" y="3293035"/>
                    <a:ext cx="2392" cy="27432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7151488B-A007-4034-BC81-606D9D9BB4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10493717" y="2837031"/>
                    <a:ext cx="0" cy="118872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BEBCE09A-8F3E-49BA-8881-AA94CACA4CFC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Arrow Connector 212">
                    <a:extLst>
                      <a:ext uri="{FF2B5EF4-FFF2-40B4-BE49-F238E27FC236}">
                        <a16:creationId xmlns:a16="http://schemas.microsoft.com/office/drawing/2014/main" id="{866FCF7C-CBC5-4854-92D8-95CFA1F2BA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9242323" y="3429000"/>
                    <a:ext cx="206477" cy="436013"/>
                  </a:xfrm>
                  <a:prstGeom prst="straightConnector1">
                    <a:avLst/>
                  </a:prstGeom>
                  <a:ln w="22225">
                    <a:solidFill>
                      <a:srgbClr val="7030A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C0F4FA69-3A96-49FB-A7A1-D1684A821D0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AB036445-D8DD-4932-8327-F4D5FC7828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224301" y="4225379"/>
                    <a:ext cx="731520" cy="1443"/>
                  </a:xfrm>
                  <a:prstGeom prst="line">
                    <a:avLst/>
                  </a:prstGeom>
                  <a:ln w="2222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9" name="Rectangle 218">
                    <a:extLst>
                      <a:ext uri="{FF2B5EF4-FFF2-40B4-BE49-F238E27FC236}">
                        <a16:creationId xmlns:a16="http://schemas.microsoft.com/office/drawing/2014/main" id="{78BA3BEF-C114-46B7-A72E-84D6BEED87D4}"/>
                      </a:ext>
                    </a:extLst>
                  </p:cNvPr>
                  <p:cNvSpPr/>
                  <p:nvPr/>
                </p:nvSpPr>
                <p:spPr>
                  <a:xfrm>
                    <a:off x="5354207" y="3762575"/>
                    <a:ext cx="50961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n-US" b="1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9" name="Rectangle 218">
                    <a:extLst>
                      <a:ext uri="{FF2B5EF4-FFF2-40B4-BE49-F238E27FC236}">
                        <a16:creationId xmlns:a16="http://schemas.microsoft.com/office/drawing/2014/main" id="{78BA3BEF-C114-46B7-A72E-84D6BEED87D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54207" y="3762575"/>
                    <a:ext cx="509616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98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0" name="Rectangle 219">
                    <a:extLst>
                      <a:ext uri="{FF2B5EF4-FFF2-40B4-BE49-F238E27FC236}">
                        <a16:creationId xmlns:a16="http://schemas.microsoft.com/office/drawing/2014/main" id="{B858727D-E16F-42E8-8C0F-7BB4EFD0FEC8}"/>
                      </a:ext>
                    </a:extLst>
                  </p:cNvPr>
                  <p:cNvSpPr/>
                  <p:nvPr/>
                </p:nvSpPr>
                <p:spPr>
                  <a:xfrm>
                    <a:off x="6554892" y="4416302"/>
                    <a:ext cx="50961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n-US" b="1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0" name="Rectangle 219">
                    <a:extLst>
                      <a:ext uri="{FF2B5EF4-FFF2-40B4-BE49-F238E27FC236}">
                        <a16:creationId xmlns:a16="http://schemas.microsoft.com/office/drawing/2014/main" id="{B858727D-E16F-42E8-8C0F-7BB4EFD0FEC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54892" y="4416302"/>
                    <a:ext cx="509616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b="-98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222" name="Content Placeholder 2">
            <a:extLst>
              <a:ext uri="{FF2B5EF4-FFF2-40B4-BE49-F238E27FC236}">
                <a16:creationId xmlns:a16="http://schemas.microsoft.com/office/drawing/2014/main" id="{B3ABF243-1112-484A-B500-3DFA568126BA}"/>
              </a:ext>
            </a:extLst>
          </p:cNvPr>
          <p:cNvSpPr txBox="1">
            <a:spLocks/>
          </p:cNvSpPr>
          <p:nvPr/>
        </p:nvSpPr>
        <p:spPr>
          <a:xfrm>
            <a:off x="2928367" y="3949142"/>
            <a:ext cx="784709" cy="513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base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986D6DD8-27B9-47BB-95A7-2692E021C44F}"/>
                  </a:ext>
                </a:extLst>
              </p:cNvPr>
              <p:cNvSpPr/>
              <p:nvPr/>
            </p:nvSpPr>
            <p:spPr>
              <a:xfrm>
                <a:off x="3169134" y="3486755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986D6DD8-27B9-47BB-95A7-2692E021C4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9134" y="3486755"/>
                <a:ext cx="493790" cy="33855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90D2D8E-12D1-4D0A-A8AC-E3FE4ACB28A8}"/>
              </a:ext>
            </a:extLst>
          </p:cNvPr>
          <p:cNvCxnSpPr/>
          <p:nvPr/>
        </p:nvCxnSpPr>
        <p:spPr>
          <a:xfrm>
            <a:off x="3187429" y="3843909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0F8FAA9F-E8B4-482C-A351-9FAB2873546F}"/>
                  </a:ext>
                </a:extLst>
              </p:cNvPr>
              <p:cNvSpPr/>
              <p:nvPr/>
            </p:nvSpPr>
            <p:spPr>
              <a:xfrm>
                <a:off x="4421930" y="4488269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0F8FAA9F-E8B4-482C-A351-9FAB287354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930" y="4488269"/>
                <a:ext cx="49379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2E850E9E-D628-41CC-A32B-318CBD039EFF}"/>
              </a:ext>
            </a:extLst>
          </p:cNvPr>
          <p:cNvCxnSpPr/>
          <p:nvPr/>
        </p:nvCxnSpPr>
        <p:spPr>
          <a:xfrm>
            <a:off x="4440225" y="4845423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90F56F7-2521-4C20-BA12-0F3FC970718F}"/>
                  </a:ext>
                </a:extLst>
              </p:cNvPr>
              <p:cNvSpPr/>
              <p:nvPr/>
            </p:nvSpPr>
            <p:spPr>
              <a:xfrm>
                <a:off x="5538825" y="4757037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90F56F7-2521-4C20-BA12-0F3FC97071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825" y="4757037"/>
                <a:ext cx="493790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AF4CF14F-6208-452E-9F0D-E0D199F64359}"/>
              </a:ext>
            </a:extLst>
          </p:cNvPr>
          <p:cNvCxnSpPr>
            <a:cxnSpLocks/>
          </p:cNvCxnSpPr>
          <p:nvPr/>
        </p:nvCxnSpPr>
        <p:spPr>
          <a:xfrm rot="5400000">
            <a:off x="5431233" y="4960516"/>
            <a:ext cx="2743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00DB32FC-5173-4127-9FDE-A972777301A1}"/>
                  </a:ext>
                </a:extLst>
              </p:cNvPr>
              <p:cNvSpPr/>
              <p:nvPr/>
            </p:nvSpPr>
            <p:spPr>
              <a:xfrm>
                <a:off x="5552081" y="3610499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00DB32FC-5173-4127-9FDE-A972777301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081" y="3610499"/>
                <a:ext cx="493790" cy="3385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B6C37580-AC17-440D-89F2-301F259A65E6}"/>
              </a:ext>
            </a:extLst>
          </p:cNvPr>
          <p:cNvCxnSpPr>
            <a:cxnSpLocks/>
          </p:cNvCxnSpPr>
          <p:nvPr/>
        </p:nvCxnSpPr>
        <p:spPr>
          <a:xfrm rot="5400000">
            <a:off x="5329274" y="380678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D9E04D9A-975C-4C46-9F50-FC34CF7CA4B7}"/>
                  </a:ext>
                </a:extLst>
              </p:cNvPr>
              <p:cNvSpPr/>
              <p:nvPr/>
            </p:nvSpPr>
            <p:spPr>
              <a:xfrm>
                <a:off x="4589533" y="3013794"/>
                <a:ext cx="4937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D9E04D9A-975C-4C46-9F50-FC34CF7CA4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533" y="3013794"/>
                <a:ext cx="493790" cy="33855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6984B26B-4781-473B-9787-A0C064D9615B}"/>
              </a:ext>
            </a:extLst>
          </p:cNvPr>
          <p:cNvCxnSpPr>
            <a:cxnSpLocks/>
          </p:cNvCxnSpPr>
          <p:nvPr/>
        </p:nvCxnSpPr>
        <p:spPr>
          <a:xfrm flipH="1">
            <a:off x="4633550" y="3352348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E04684EB-05FA-4E81-9BE3-4EEF13CDDD49}"/>
              </a:ext>
            </a:extLst>
          </p:cNvPr>
          <p:cNvSpPr txBox="1">
            <a:spLocks/>
          </p:cNvSpPr>
          <p:nvPr/>
        </p:nvSpPr>
        <p:spPr>
          <a:xfrm>
            <a:off x="7399957" y="1332895"/>
            <a:ext cx="4613591" cy="1288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The biasing can be done just as for a single transistor</a:t>
            </a:r>
          </a:p>
        </p:txBody>
      </p:sp>
      <p:sp>
        <p:nvSpPr>
          <p:cNvPr id="240" name="Content Placeholder 2">
            <a:extLst>
              <a:ext uri="{FF2B5EF4-FFF2-40B4-BE49-F238E27FC236}">
                <a16:creationId xmlns:a16="http://schemas.microsoft.com/office/drawing/2014/main" id="{CF3530D1-07D8-4FBB-979E-603A8464B882}"/>
              </a:ext>
            </a:extLst>
          </p:cNvPr>
          <p:cNvSpPr txBox="1">
            <a:spLocks/>
          </p:cNvSpPr>
          <p:nvPr/>
        </p:nvSpPr>
        <p:spPr>
          <a:xfrm>
            <a:off x="5557689" y="2971281"/>
            <a:ext cx="1151255" cy="51369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collector</a:t>
            </a:r>
          </a:p>
        </p:txBody>
      </p:sp>
      <p:sp>
        <p:nvSpPr>
          <p:cNvPr id="241" name="Content Placeholder 2">
            <a:extLst>
              <a:ext uri="{FF2B5EF4-FFF2-40B4-BE49-F238E27FC236}">
                <a16:creationId xmlns:a16="http://schemas.microsoft.com/office/drawing/2014/main" id="{499B422F-BDFC-464C-BDCB-3A93CB6BC1D5}"/>
              </a:ext>
            </a:extLst>
          </p:cNvPr>
          <p:cNvSpPr txBox="1">
            <a:spLocks/>
          </p:cNvSpPr>
          <p:nvPr/>
        </p:nvSpPr>
        <p:spPr>
          <a:xfrm>
            <a:off x="5536613" y="4959194"/>
            <a:ext cx="983970" cy="40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7030A0"/>
                </a:solidFill>
              </a:rPr>
              <a:t>emitter</a:t>
            </a:r>
          </a:p>
        </p:txBody>
      </p:sp>
      <p:sp>
        <p:nvSpPr>
          <p:cNvPr id="163" name="Content Placeholder 2">
            <a:extLst>
              <a:ext uri="{FF2B5EF4-FFF2-40B4-BE49-F238E27FC236}">
                <a16:creationId xmlns:a16="http://schemas.microsoft.com/office/drawing/2014/main" id="{8F137017-D3D9-4050-B861-5A34D876CEDB}"/>
              </a:ext>
            </a:extLst>
          </p:cNvPr>
          <p:cNvSpPr txBox="1">
            <a:spLocks/>
          </p:cNvSpPr>
          <p:nvPr/>
        </p:nvSpPr>
        <p:spPr>
          <a:xfrm>
            <a:off x="7505951" y="3352349"/>
            <a:ext cx="4613591" cy="1743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This circuit has the Darlington pair in a common emitter configuration with voltage divider biasing and with a degenerate emitter resistor</a:t>
            </a:r>
          </a:p>
        </p:txBody>
      </p:sp>
    </p:spTree>
    <p:extLst>
      <p:ext uri="{BB962C8B-B14F-4D97-AF65-F5344CB8AC3E}">
        <p14:creationId xmlns:p14="http://schemas.microsoft.com/office/powerpoint/2010/main" val="278766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" grpId="0" build="p"/>
      <p:bldP spid="1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5F4DA-FA72-41B6-A3DB-D7ABA3019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F3B72-1077-4B10-9E51-9E17AEB43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17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7A0DB-F659-41B4-B9DE-1ADBB745C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Cascode</a:t>
            </a:r>
            <a:r>
              <a:rPr lang="en-US" dirty="0"/>
              <a:t> Configuration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80752274-0D88-484C-97D7-874E41D59FD7}"/>
              </a:ext>
            </a:extLst>
          </p:cNvPr>
          <p:cNvGrpSpPr/>
          <p:nvPr/>
        </p:nvGrpSpPr>
        <p:grpSpPr>
          <a:xfrm>
            <a:off x="279169" y="1318167"/>
            <a:ext cx="5599281" cy="5148894"/>
            <a:chOff x="279169" y="1318167"/>
            <a:chExt cx="5599281" cy="51488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13E7170-C05F-4EB9-BB34-A52A38C47D62}"/>
                </a:ext>
              </a:extLst>
            </p:cNvPr>
            <p:cNvCxnSpPr>
              <a:cxnSpLocks/>
            </p:cNvCxnSpPr>
            <p:nvPr/>
          </p:nvCxnSpPr>
          <p:spPr>
            <a:xfrm>
              <a:off x="3344703" y="1550691"/>
              <a:ext cx="0" cy="7607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3ABFBE02-F0EF-4010-B8AA-E28903E3C1DC}"/>
                    </a:ext>
                  </a:extLst>
                </p:cNvPr>
                <p:cNvSpPr/>
                <p:nvPr/>
              </p:nvSpPr>
              <p:spPr>
                <a:xfrm>
                  <a:off x="596021" y="4990898"/>
                  <a:ext cx="392904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3ABFBE02-F0EF-4010-B8AA-E28903E3C1D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021" y="4990898"/>
                  <a:ext cx="392904" cy="307264"/>
                </a:xfrm>
                <a:prstGeom prst="rect">
                  <a:avLst/>
                </a:prstGeom>
                <a:blipFill>
                  <a:blip r:embed="rId2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EEA53E8E-4DAC-4426-AC7A-A255657368C4}"/>
                    </a:ext>
                  </a:extLst>
                </p:cNvPr>
                <p:cNvSpPr/>
                <p:nvPr/>
              </p:nvSpPr>
              <p:spPr>
                <a:xfrm>
                  <a:off x="5313787" y="2712918"/>
                  <a:ext cx="564663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EEA53E8E-4DAC-4426-AC7A-A255657368C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3787" y="2712918"/>
                  <a:ext cx="564663" cy="307264"/>
                </a:xfrm>
                <a:prstGeom prst="rect">
                  <a:avLst/>
                </a:prstGeom>
                <a:blipFill>
                  <a:blip r:embed="rId3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EF281B-400E-419F-A4D2-F7E8671BAD47}"/>
                </a:ext>
              </a:extLst>
            </p:cNvPr>
            <p:cNvSpPr/>
            <p:nvPr/>
          </p:nvSpPr>
          <p:spPr>
            <a:xfrm>
              <a:off x="2875431" y="1318167"/>
              <a:ext cx="4775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CC</a:t>
              </a:r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8F592C5-085B-491D-90FB-4D9729DFC241}"/>
                </a:ext>
              </a:extLst>
            </p:cNvPr>
            <p:cNvGrpSpPr/>
            <p:nvPr/>
          </p:nvGrpSpPr>
          <p:grpSpPr>
            <a:xfrm rot="5400000" flipH="1">
              <a:off x="1955580" y="3842881"/>
              <a:ext cx="1286673" cy="1519992"/>
              <a:chOff x="8802677" y="3428999"/>
              <a:chExt cx="1546580" cy="1742593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B7EE147D-BF05-42D6-B681-06B4E4FF5B3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21303" y="3210374"/>
                <a:ext cx="2391" cy="4396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82161A8F-186B-4302-85B8-8E1F0A41EE8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129435" y="3209177"/>
                <a:ext cx="0" cy="43964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1EBF9CB3-7ED3-4E05-9AA1-6AF384A5D90B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>
                <a:extLst>
                  <a:ext uri="{FF2B5EF4-FFF2-40B4-BE49-F238E27FC236}">
                    <a16:creationId xmlns:a16="http://schemas.microsoft.com/office/drawing/2014/main" id="{A52301C5-C157-4685-BB4D-3933AB41DC3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19192DEE-D3E1-41EC-A3B2-EDE84C0BCB6F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DF7785B0-4A91-45B1-B3F4-8184361C91B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DF1F660-F861-42EE-B290-DEB1C1083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84627" y="6103349"/>
              <a:ext cx="1709928" cy="22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C147C91-5908-4485-8484-D98C2AE5E82C}"/>
                </a:ext>
              </a:extLst>
            </p:cNvPr>
            <p:cNvCxnSpPr>
              <a:cxnSpLocks/>
            </p:cNvCxnSpPr>
            <p:nvPr/>
          </p:nvCxnSpPr>
          <p:spPr>
            <a:xfrm>
              <a:off x="2202979" y="1824283"/>
              <a:ext cx="11521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F64D605-0ECB-470A-BEBA-7E52E25A330D}"/>
                </a:ext>
              </a:extLst>
            </p:cNvPr>
            <p:cNvGrpSpPr/>
            <p:nvPr/>
          </p:nvGrpSpPr>
          <p:grpSpPr>
            <a:xfrm rot="16200000">
              <a:off x="1919142" y="3760586"/>
              <a:ext cx="549909" cy="260113"/>
              <a:chOff x="9391502" y="3838294"/>
              <a:chExt cx="660991" cy="298206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56DB68DB-5E77-4EFD-BB90-479F5D627B7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A5FCAE55-ED80-4023-85C4-1C688C1136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3190FAAA-80C5-4795-A711-9F79D189DC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1B363D03-8279-45AA-9BE7-0EBF5A882EBC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D5018F5F-C46B-4CEC-9FB1-9F84213E8C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B97FAA9A-CF37-4324-9853-B873CB6B4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BDF98BC3-8986-4B86-A33E-CEBBEFB02F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3E8F6742-D224-4A2A-BF55-211029EB58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69021FC0-AD85-44DB-ADCB-24C55367A7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C46B736A-6483-421B-A007-2E7DB18920B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56D2E0D-43E7-4D5F-AB0C-3533FCE1B9DB}"/>
                </a:ext>
              </a:extLst>
            </p:cNvPr>
            <p:cNvCxnSpPr>
              <a:cxnSpLocks/>
            </p:cNvCxnSpPr>
            <p:nvPr/>
          </p:nvCxnSpPr>
          <p:spPr>
            <a:xfrm>
              <a:off x="1353294" y="4590279"/>
              <a:ext cx="39879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E72633D-AE7B-4FBE-92FA-9AE7A28572E3}"/>
                </a:ext>
              </a:extLst>
            </p:cNvPr>
            <p:cNvGrpSpPr/>
            <p:nvPr/>
          </p:nvGrpSpPr>
          <p:grpSpPr>
            <a:xfrm>
              <a:off x="318360" y="5638118"/>
              <a:ext cx="319037" cy="106712"/>
              <a:chOff x="1360627" y="3631962"/>
              <a:chExt cx="365760" cy="128268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93D18751-0B21-4514-8FE9-6BE51A3FA83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1B646AB5-1B3C-4142-8CD5-33564903D01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A6BDAC58-40F3-40D4-B17E-9F199FDCAFD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24684F3C-21BC-4732-B1EC-130EA016D64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7FE5009-2B95-421F-AE33-98530ABE906B}"/>
                </a:ext>
              </a:extLst>
            </p:cNvPr>
            <p:cNvSpPr/>
            <p:nvPr/>
          </p:nvSpPr>
          <p:spPr>
            <a:xfrm>
              <a:off x="302922" y="5004060"/>
              <a:ext cx="319037" cy="307264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A710E9F-D698-438D-9EB4-752ABF38A1EF}"/>
                </a:ext>
              </a:extLst>
            </p:cNvPr>
            <p:cNvCxnSpPr>
              <a:cxnSpLocks/>
            </p:cNvCxnSpPr>
            <p:nvPr/>
          </p:nvCxnSpPr>
          <p:spPr>
            <a:xfrm>
              <a:off x="472233" y="5305367"/>
              <a:ext cx="0" cy="332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B4B38E6-90F2-48BB-BFAB-30DDFD6E84BB}"/>
                </a:ext>
              </a:extLst>
            </p:cNvPr>
            <p:cNvCxnSpPr>
              <a:cxnSpLocks/>
            </p:cNvCxnSpPr>
            <p:nvPr/>
          </p:nvCxnSpPr>
          <p:spPr>
            <a:xfrm>
              <a:off x="458283" y="4604833"/>
              <a:ext cx="5959" cy="3992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453F261E-C3E5-4ED8-8BB9-911072121B76}"/>
                    </a:ext>
                  </a:extLst>
                </p:cNvPr>
                <p:cNvSpPr/>
                <p:nvPr/>
              </p:nvSpPr>
              <p:spPr>
                <a:xfrm>
                  <a:off x="290932" y="4936842"/>
                  <a:ext cx="358228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453F261E-C3E5-4ED8-8BB9-911072121B7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932" y="4936842"/>
                  <a:ext cx="358228" cy="307264"/>
                </a:xfrm>
                <a:prstGeom prst="rect">
                  <a:avLst/>
                </a:prstGeom>
                <a:blipFill>
                  <a:blip r:embed="rId4"/>
                  <a:stretch>
                    <a:fillRect b="-12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449F5F6-ACC7-4834-8F56-DD9DC5C22147}"/>
                    </a:ext>
                  </a:extLst>
                </p:cNvPr>
                <p:cNvSpPr/>
                <p:nvPr/>
              </p:nvSpPr>
              <p:spPr>
                <a:xfrm>
                  <a:off x="279169" y="5050743"/>
                  <a:ext cx="358228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449F5F6-ACC7-4834-8F56-DD9DC5C2214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169" y="5050743"/>
                  <a:ext cx="358228" cy="30726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4F4A28B-E8E2-47B3-98ED-F4BF6E1F0C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4513" y="2869452"/>
              <a:ext cx="1818" cy="746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0F22303-ADF5-47FE-93DF-F9775B0F27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88653" y="4174258"/>
              <a:ext cx="69" cy="10698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A69597C-7AE9-4137-9347-920051F2B767}"/>
                </a:ext>
              </a:extLst>
            </p:cNvPr>
            <p:cNvGrpSpPr/>
            <p:nvPr/>
          </p:nvGrpSpPr>
          <p:grpSpPr>
            <a:xfrm rot="16200000">
              <a:off x="1929342" y="5373150"/>
              <a:ext cx="549909" cy="260113"/>
              <a:chOff x="9391502" y="3838294"/>
              <a:chExt cx="660991" cy="298206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F19FDB84-1B30-4822-B21B-79F3AC6D771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C659FE21-221B-4F39-8680-B365436325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C51DD82B-5E84-4D44-9552-02F8BE9A3A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8FB2CFDE-884E-4B91-A6DF-6FE0786F1B3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085D2BC6-7BA0-4B64-B709-6F82AF2164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C157974B-E5F6-4438-94AF-F4EA044465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0686A6EE-F1FC-4439-B99D-857DE81504C1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121031D-1FF5-4D8C-875E-16EAAE7E43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690C7E7F-D896-4FE5-A405-1A23EF6C18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25ACBB4-1B0D-487D-AB93-A8E6F7A2654A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978A90A-7C6C-4B24-B461-184E4B3C3F79}"/>
                </a:ext>
              </a:extLst>
            </p:cNvPr>
            <p:cNvCxnSpPr>
              <a:cxnSpLocks/>
            </p:cNvCxnSpPr>
            <p:nvPr/>
          </p:nvCxnSpPr>
          <p:spPr>
            <a:xfrm>
              <a:off x="2200328" y="5778161"/>
              <a:ext cx="0" cy="32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74DC253-4BC6-45EF-B024-5926435A784C}"/>
                </a:ext>
              </a:extLst>
            </p:cNvPr>
            <p:cNvCxnSpPr/>
            <p:nvPr/>
          </p:nvCxnSpPr>
          <p:spPr>
            <a:xfrm rot="5400000" flipH="1">
              <a:off x="1750848" y="4581933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C2D64F2-1633-4B20-BE87-F6F5A898B2CA}"/>
                </a:ext>
              </a:extLst>
            </p:cNvPr>
            <p:cNvCxnSpPr/>
            <p:nvPr/>
          </p:nvCxnSpPr>
          <p:spPr>
            <a:xfrm rot="5400000" flipH="1">
              <a:off x="1661630" y="4583025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EF63D24-6191-4D8C-BCA8-B653AC88828A}"/>
                </a:ext>
              </a:extLst>
            </p:cNvPr>
            <p:cNvGrpSpPr/>
            <p:nvPr/>
          </p:nvGrpSpPr>
          <p:grpSpPr>
            <a:xfrm>
              <a:off x="3211735" y="5258601"/>
              <a:ext cx="260114" cy="545112"/>
              <a:chOff x="4147623" y="3609324"/>
              <a:chExt cx="297702" cy="790900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2C794514-1078-419E-ABD1-93E4AEF2F80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720BFA5-985E-479E-A81A-53CF721181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C5B0F583-CF99-43BA-A165-1CF5A37A5E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2E5887D7-197D-477E-98BF-EC351707C1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6348E2CF-B50F-437B-A279-364AF101E0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EF6CB-C952-4051-92EA-2D40CC3EEC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4A8209C6-4117-4A94-99EE-062AB21B797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FAC32C4A-5A3C-482D-8141-073CD81A59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123DAF6D-2F66-4C10-8758-8A83CD7C06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7B71F01E-5042-4231-97FD-130076BFFE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8FE2124-63EC-4539-BB6A-C617C68E05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54467" y="5803713"/>
              <a:ext cx="0" cy="5486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DA3177F-4497-48BB-82FD-05AB2036C089}"/>
                </a:ext>
              </a:extLst>
            </p:cNvPr>
            <p:cNvSpPr/>
            <p:nvPr/>
          </p:nvSpPr>
          <p:spPr>
            <a:xfrm>
              <a:off x="3314609" y="1510509"/>
              <a:ext cx="78942" cy="7607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47EEEFB-1AA2-4F10-B02E-4762177290E0}"/>
                </a:ext>
              </a:extLst>
            </p:cNvPr>
            <p:cNvGrpSpPr/>
            <p:nvPr/>
          </p:nvGrpSpPr>
          <p:grpSpPr>
            <a:xfrm>
              <a:off x="780207" y="4490251"/>
              <a:ext cx="576555" cy="248091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AEBD75B9-2DB6-4485-A450-58E6A075931D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FCCAEF7-C28C-4A22-BC7C-94FD497A1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D1599E9-435E-47F6-9A50-9B033CB661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57A42B8A-2F7E-427B-8B96-372685BA391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E5C15075-F51B-4356-8E67-9477EAEED8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D84F0AE-B7D7-4AF3-8BD0-1C35BCE7DF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C7874DE6-1BCA-4015-8CBD-2D689915EEE0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C2ED7B5C-0F52-41BE-829C-11961AAF5B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7F864A71-5CC4-42F9-89D0-75A62B58E8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15144AD-2EDB-4803-8CF4-F086EECC375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A0FEC38-FA2D-4332-A91D-7E3A55EF0DF5}"/>
                </a:ext>
              </a:extLst>
            </p:cNvPr>
            <p:cNvCxnSpPr>
              <a:cxnSpLocks/>
            </p:cNvCxnSpPr>
            <p:nvPr/>
          </p:nvCxnSpPr>
          <p:spPr>
            <a:xfrm>
              <a:off x="455805" y="4611635"/>
              <a:ext cx="31903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D26ED436-5077-4F28-98EA-B8D0D9593589}"/>
                    </a:ext>
                  </a:extLst>
                </p:cNvPr>
                <p:cNvSpPr/>
                <p:nvPr/>
              </p:nvSpPr>
              <p:spPr>
                <a:xfrm>
                  <a:off x="743790" y="4115170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D26ED436-5077-4F28-98EA-B8D0D959358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3790" y="4115170"/>
                  <a:ext cx="480323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E990E35-4202-4169-BD94-F111F75CCF07}"/>
                </a:ext>
              </a:extLst>
            </p:cNvPr>
            <p:cNvCxnSpPr>
              <a:cxnSpLocks/>
            </p:cNvCxnSpPr>
            <p:nvPr/>
          </p:nvCxnSpPr>
          <p:spPr>
            <a:xfrm>
              <a:off x="3324753" y="5066316"/>
              <a:ext cx="55831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4AE2D64-F819-4F34-A2FA-95410CE36B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93592" y="5526411"/>
              <a:ext cx="19939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9F6ADAE-E694-4A4B-95AE-93C96350C8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86924" y="5061805"/>
              <a:ext cx="2086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20FBA2E-E867-4A78-A913-6974D05937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93592" y="5609198"/>
              <a:ext cx="19939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4575ECA-9332-4C28-9F2C-46E548B66E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87967" y="5613708"/>
              <a:ext cx="2086" cy="50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F9D06BF-258D-4014-8537-E258720A3F03}"/>
                </a:ext>
              </a:extLst>
            </p:cNvPr>
            <p:cNvGrpSpPr/>
            <p:nvPr/>
          </p:nvGrpSpPr>
          <p:grpSpPr>
            <a:xfrm>
              <a:off x="3180038" y="6360349"/>
              <a:ext cx="319037" cy="106712"/>
              <a:chOff x="1360627" y="3631962"/>
              <a:chExt cx="365760" cy="128268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D0974F9F-17AA-4ED9-A620-AD8EF8FB844B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26103B6-3389-4801-892A-57500A22CA0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2883AC6D-A060-4AA4-AF14-B457C79F54B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C0DB6754-6348-4B4C-856F-736A3E9F7160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34DAD04-350D-4021-BC4F-0FA91BB90E64}"/>
                </a:ext>
              </a:extLst>
            </p:cNvPr>
            <p:cNvGrpSpPr/>
            <p:nvPr/>
          </p:nvGrpSpPr>
          <p:grpSpPr>
            <a:xfrm rot="5400000" flipH="1">
              <a:off x="2021851" y="2689001"/>
              <a:ext cx="1159090" cy="1519992"/>
              <a:chOff x="8739401" y="3428999"/>
              <a:chExt cx="1393227" cy="1742593"/>
            </a:xfrm>
          </p:grpSpPr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CEB5EF5C-4FBA-4585-B9DF-9566D1EEEA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989665" y="3178735"/>
                <a:ext cx="2392" cy="5029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FA3DACE-BEDA-4547-A6F3-598F4067B5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18328" y="3317091"/>
                <a:ext cx="0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012E268F-AB18-41FB-981A-6635FC781FC8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B3DB604-E423-40B5-97C7-D055B009A80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8CB377C-90DE-4296-88F2-5835AFF84F97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CACF7A0-70B7-4935-BBDA-F73F9D1D9DB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C14FA1C9-5804-4A43-84C5-1A1DECF78139}"/>
                </a:ext>
              </a:extLst>
            </p:cNvPr>
            <p:cNvGrpSpPr/>
            <p:nvPr/>
          </p:nvGrpSpPr>
          <p:grpSpPr>
            <a:xfrm>
              <a:off x="4696427" y="3133932"/>
              <a:ext cx="260114" cy="545112"/>
              <a:chOff x="4147623" y="3609324"/>
              <a:chExt cx="297702" cy="790900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290D2C7-A57C-4546-846A-186A67D3DCC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09C6012F-9406-4436-B243-087D9B2311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93A7D08-5B52-44BC-A05B-626EFC47D2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52507A00-D7CC-4495-9F3A-8DF96057AAD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F1850310-8E79-49FD-BCCE-6372A5525C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9D69FC74-CC11-4CF4-8FF6-D6143EDE09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BE5E5959-4ED8-499C-B6B7-3E580006BF90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976870BF-75CB-4394-BCDA-973011763B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C53E1F38-F329-4C6D-9A6E-78BFAF2230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A50DEEB3-57D8-482A-B81F-8F0C04EA95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0152C58-F0C1-49AB-B48F-4D57671669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7107" y="3679044"/>
              <a:ext cx="0" cy="8748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CF49FB2-171C-46CD-9A74-AE3A9A3D6D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3954" y="2901636"/>
              <a:ext cx="0" cy="2434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A6CB722-810E-4AD9-9F75-1B7FF9F56FAC}"/>
                </a:ext>
              </a:extLst>
            </p:cNvPr>
            <p:cNvCxnSpPr>
              <a:cxnSpLocks/>
            </p:cNvCxnSpPr>
            <p:nvPr/>
          </p:nvCxnSpPr>
          <p:spPr>
            <a:xfrm>
              <a:off x="3350840" y="2901637"/>
              <a:ext cx="877353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E6E4273-4DFF-4A59-BC1B-3CCD6EF73179}"/>
                </a:ext>
              </a:extLst>
            </p:cNvPr>
            <p:cNvSpPr/>
            <p:nvPr/>
          </p:nvSpPr>
          <p:spPr>
            <a:xfrm>
              <a:off x="3342557" y="5044317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B2C87F20-63B5-43DB-A7BD-CA1C2F996A21}"/>
                </a:ext>
              </a:extLst>
            </p:cNvPr>
            <p:cNvSpPr/>
            <p:nvPr/>
          </p:nvSpPr>
          <p:spPr>
            <a:xfrm>
              <a:off x="3327980" y="6092144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EC9EF71-B57B-47DC-98C9-57DA8F3F401C}"/>
                </a:ext>
              </a:extLst>
            </p:cNvPr>
            <p:cNvSpPr/>
            <p:nvPr/>
          </p:nvSpPr>
          <p:spPr>
            <a:xfrm>
              <a:off x="2172684" y="4571261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F704FBE-AA77-4757-949D-1A3665D51046}"/>
                </a:ext>
              </a:extLst>
            </p:cNvPr>
            <p:cNvSpPr/>
            <p:nvPr/>
          </p:nvSpPr>
          <p:spPr>
            <a:xfrm>
              <a:off x="3327980" y="1801361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A2372F-2235-4BB4-85D5-BACBD223AF62}"/>
                </a:ext>
              </a:extLst>
            </p:cNvPr>
            <p:cNvSpPr/>
            <p:nvPr/>
          </p:nvSpPr>
          <p:spPr>
            <a:xfrm>
              <a:off x="3336102" y="2894190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12515720-4489-473B-BDFB-96F87DBF5138}"/>
                </a:ext>
              </a:extLst>
            </p:cNvPr>
            <p:cNvGrpSpPr/>
            <p:nvPr/>
          </p:nvGrpSpPr>
          <p:grpSpPr>
            <a:xfrm rot="16200000">
              <a:off x="3092905" y="2454157"/>
              <a:ext cx="549909" cy="260113"/>
              <a:chOff x="9391502" y="3838294"/>
              <a:chExt cx="660991" cy="298206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BDC635C7-AE4E-4CD8-9476-E38581A9DE1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2EC57D8C-DEC1-49BD-A686-3CAF814384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844DE4CF-3450-4C8E-BCF2-0425F0ED3B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553EFAA7-EF4E-4F12-A4D4-68CE1C51153B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D35913D5-0447-4AB3-A385-B9DBA24D6D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6667D760-2ADA-432A-A33C-93C06DCC76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E28B70EF-DCC4-4606-A872-E4295F9A753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8FA831FA-9F99-42C0-BE52-8566915170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45DA47C0-8104-4FFD-81A8-CBEB10CE06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CD61384-3D9E-4F45-9133-285734FD4BB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CEB3AD9E-283B-4CC8-A462-3985699CE8DF}"/>
                </a:ext>
              </a:extLst>
            </p:cNvPr>
            <p:cNvGrpSpPr/>
            <p:nvPr/>
          </p:nvGrpSpPr>
          <p:grpSpPr>
            <a:xfrm rot="16200000">
              <a:off x="1927608" y="2490271"/>
              <a:ext cx="549909" cy="260113"/>
              <a:chOff x="9391502" y="3838294"/>
              <a:chExt cx="660991" cy="298206"/>
            </a:xfrm>
          </p:grpSpPr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344DA750-9BF4-47A3-A991-74F776750A55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16FF373-5DBA-46F9-BD3E-AD33DE253B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E7A23535-E515-4246-AF25-5F8661BC27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9CBC64A-EF54-4DF9-A15F-D458F65C5CD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58F08DF4-0C2E-47BB-82AF-6BA62C7EEC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406496E6-9E91-4E50-8AB7-2070E66240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D5459BA-873F-4B75-B256-16E356F753B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16D80679-DFC6-4689-95F9-42D697069E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9F31F304-7CFE-4EF9-A636-4EE37B7F3C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070D0FF-397E-4EFC-BDAB-4F0D4B88E7C0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8A47A61F-2562-4CAA-81DC-10EFD419773D}"/>
                </a:ext>
              </a:extLst>
            </p:cNvPr>
            <p:cNvCxnSpPr>
              <a:cxnSpLocks/>
            </p:cNvCxnSpPr>
            <p:nvPr/>
          </p:nvCxnSpPr>
          <p:spPr>
            <a:xfrm>
              <a:off x="2202979" y="1829274"/>
              <a:ext cx="0" cy="5163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012EE7EA-DAB9-4663-AE4C-CA4CCBBD8302}"/>
                </a:ext>
              </a:extLst>
            </p:cNvPr>
            <p:cNvCxnSpPr>
              <a:cxnSpLocks/>
            </p:cNvCxnSpPr>
            <p:nvPr/>
          </p:nvCxnSpPr>
          <p:spPr>
            <a:xfrm>
              <a:off x="1350300" y="3319742"/>
              <a:ext cx="39879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B8CE4D90-C102-4E33-8FB5-8F0CC2821118}"/>
                </a:ext>
              </a:extLst>
            </p:cNvPr>
            <p:cNvGrpSpPr/>
            <p:nvPr/>
          </p:nvGrpSpPr>
          <p:grpSpPr>
            <a:xfrm>
              <a:off x="1197243" y="3728381"/>
              <a:ext cx="319037" cy="106712"/>
              <a:chOff x="1360627" y="3631962"/>
              <a:chExt cx="365760" cy="128268"/>
            </a:xfrm>
          </p:grpSpPr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56F06DF3-67F7-4E45-9599-AF42C970C9F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1EE7EABD-9133-40EA-8726-CAA004DE010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14B05733-8692-4152-A85B-A60F94556B4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97D43E4C-D70F-4177-9F84-D97D9B9CFC6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C5111F33-9B46-433A-8924-ACA22A6F621C}"/>
                </a:ext>
              </a:extLst>
            </p:cNvPr>
            <p:cNvCxnSpPr>
              <a:cxnSpLocks/>
            </p:cNvCxnSpPr>
            <p:nvPr/>
          </p:nvCxnSpPr>
          <p:spPr>
            <a:xfrm>
              <a:off x="1356762" y="3323367"/>
              <a:ext cx="5959" cy="3992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2D166673-91A3-4708-A301-A1590FA900C8}"/>
                </a:ext>
              </a:extLst>
            </p:cNvPr>
            <p:cNvCxnSpPr/>
            <p:nvPr/>
          </p:nvCxnSpPr>
          <p:spPr>
            <a:xfrm rot="5400000" flipH="1">
              <a:off x="1747854" y="3311396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315631A7-154E-4083-A0D8-7B1CC4635111}"/>
                </a:ext>
              </a:extLst>
            </p:cNvPr>
            <p:cNvCxnSpPr/>
            <p:nvPr/>
          </p:nvCxnSpPr>
          <p:spPr>
            <a:xfrm rot="5400000" flipH="1">
              <a:off x="1658636" y="3312488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B53CA8D7-7F31-4C01-9391-2709D96CFF2F}"/>
                </a:ext>
              </a:extLst>
            </p:cNvPr>
            <p:cNvGrpSpPr/>
            <p:nvPr/>
          </p:nvGrpSpPr>
          <p:grpSpPr>
            <a:xfrm>
              <a:off x="4677588" y="4536922"/>
              <a:ext cx="319037" cy="106712"/>
              <a:chOff x="1360627" y="3631962"/>
              <a:chExt cx="365760" cy="128268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0482FE67-14E7-462D-8AA1-8AE296E32680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60E86694-9206-42E9-9A62-29AF9EDF4CC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29410BED-0FA3-4530-84A9-4C90732444A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776F344-78C8-400E-9E1D-B91E8C10F12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C65FB949-1AEA-4909-8A0A-FD3D6AFF6C08}"/>
                </a:ext>
              </a:extLst>
            </p:cNvPr>
            <p:cNvCxnSpPr>
              <a:cxnSpLocks/>
            </p:cNvCxnSpPr>
            <p:nvPr/>
          </p:nvCxnSpPr>
          <p:spPr>
            <a:xfrm>
              <a:off x="4339557" y="2901636"/>
              <a:ext cx="100584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B90E337E-5651-42F2-AF13-6BE7C84EDF96}"/>
                </a:ext>
              </a:extLst>
            </p:cNvPr>
            <p:cNvCxnSpPr/>
            <p:nvPr/>
          </p:nvCxnSpPr>
          <p:spPr>
            <a:xfrm rot="5400000" flipH="1">
              <a:off x="4242850" y="2906557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73E3C7DE-B971-484E-8C46-5D24FB5BF27B}"/>
                </a:ext>
              </a:extLst>
            </p:cNvPr>
            <p:cNvCxnSpPr/>
            <p:nvPr/>
          </p:nvCxnSpPr>
          <p:spPr>
            <a:xfrm rot="5400000" flipH="1">
              <a:off x="4147839" y="2902814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AE0B1689-A939-4CEE-B720-A8E84994F313}"/>
                    </a:ext>
                  </a:extLst>
                </p:cNvPr>
                <p:cNvSpPr/>
                <p:nvPr/>
              </p:nvSpPr>
              <p:spPr>
                <a:xfrm>
                  <a:off x="1581268" y="2351013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AE0B1689-A939-4CEE-B720-A8E84994F31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1268" y="2351013"/>
                  <a:ext cx="48032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B1E064A4-0BA4-4A51-ADC9-5DBEF27C84B7}"/>
                    </a:ext>
                  </a:extLst>
                </p:cNvPr>
                <p:cNvSpPr/>
                <p:nvPr/>
              </p:nvSpPr>
              <p:spPr>
                <a:xfrm>
                  <a:off x="1605777" y="3682892"/>
                  <a:ext cx="4884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B1E064A4-0BA4-4A51-ADC9-5DBEF27C84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5777" y="3682892"/>
                  <a:ext cx="48840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43380139-4AF6-482E-BE7E-B93805E886FE}"/>
                    </a:ext>
                  </a:extLst>
                </p:cNvPr>
                <p:cNvSpPr/>
                <p:nvPr/>
              </p:nvSpPr>
              <p:spPr>
                <a:xfrm>
                  <a:off x="1605777" y="5269721"/>
                  <a:ext cx="4884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43380139-4AF6-482E-BE7E-B93805E886F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5777" y="5269721"/>
                  <a:ext cx="48840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DEEF5473-021C-4ED3-AF66-DE755DFD6805}"/>
                    </a:ext>
                  </a:extLst>
                </p:cNvPr>
                <p:cNvSpPr/>
                <p:nvPr/>
              </p:nvSpPr>
              <p:spPr>
                <a:xfrm>
                  <a:off x="2800123" y="5320609"/>
                  <a:ext cx="4884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DEEF5473-021C-4ED3-AF66-DE755DFD68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0123" y="5320609"/>
                  <a:ext cx="48840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694A2377-8C6A-44E7-932E-DBA0A477E235}"/>
                    </a:ext>
                  </a:extLst>
                </p:cNvPr>
                <p:cNvSpPr/>
                <p:nvPr/>
              </p:nvSpPr>
              <p:spPr>
                <a:xfrm>
                  <a:off x="2833145" y="228384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694A2377-8C6A-44E7-932E-DBA0A477E23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3145" y="2283849"/>
                  <a:ext cx="500585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3" name="Content Placeholder 2">
            <a:extLst>
              <a:ext uri="{FF2B5EF4-FFF2-40B4-BE49-F238E27FC236}">
                <a16:creationId xmlns:a16="http://schemas.microsoft.com/office/drawing/2014/main" id="{09355A6A-BE18-4388-9D62-4CB26B573372}"/>
              </a:ext>
            </a:extLst>
          </p:cNvPr>
          <p:cNvSpPr txBox="1">
            <a:spLocks/>
          </p:cNvSpPr>
          <p:nvPr/>
        </p:nvSpPr>
        <p:spPr>
          <a:xfrm>
            <a:off x="6634731" y="1332895"/>
            <a:ext cx="5378818" cy="1298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The resistors along the left hand side form a resistive ladder providing DC voltage bias for both transistors</a:t>
            </a:r>
          </a:p>
        </p:txBody>
      </p:sp>
      <p:sp>
        <p:nvSpPr>
          <p:cNvPr id="194" name="Content Placeholder 2">
            <a:extLst>
              <a:ext uri="{FF2B5EF4-FFF2-40B4-BE49-F238E27FC236}">
                <a16:creationId xmlns:a16="http://schemas.microsoft.com/office/drawing/2014/main" id="{3E154E64-9C4D-4821-AC88-687B0C912CCC}"/>
              </a:ext>
            </a:extLst>
          </p:cNvPr>
          <p:cNvSpPr txBox="1">
            <a:spLocks/>
          </p:cNvSpPr>
          <p:nvPr/>
        </p:nvSpPr>
        <p:spPr>
          <a:xfrm>
            <a:off x="6659182" y="2665477"/>
            <a:ext cx="5378818" cy="789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The bottom transistor is a common emitter amplifier.</a:t>
            </a:r>
          </a:p>
        </p:txBody>
      </p:sp>
      <p:sp>
        <p:nvSpPr>
          <p:cNvPr id="195" name="Content Placeholder 2">
            <a:extLst>
              <a:ext uri="{FF2B5EF4-FFF2-40B4-BE49-F238E27FC236}">
                <a16:creationId xmlns:a16="http://schemas.microsoft.com/office/drawing/2014/main" id="{B557CB38-B843-4256-9729-D971D8897A80}"/>
              </a:ext>
            </a:extLst>
          </p:cNvPr>
          <p:cNvSpPr txBox="1">
            <a:spLocks/>
          </p:cNvSpPr>
          <p:nvPr/>
        </p:nvSpPr>
        <p:spPr>
          <a:xfrm>
            <a:off x="6634731" y="3540089"/>
            <a:ext cx="5378818" cy="789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The output of the first stage is at the collector</a:t>
            </a: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32B243DB-3591-4928-B226-CA071B2F8937}"/>
              </a:ext>
            </a:extLst>
          </p:cNvPr>
          <p:cNvSpPr txBox="1">
            <a:spLocks/>
          </p:cNvSpPr>
          <p:nvPr/>
        </p:nvSpPr>
        <p:spPr>
          <a:xfrm>
            <a:off x="3422181" y="3683389"/>
            <a:ext cx="1023760" cy="71063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Output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Stage 1</a:t>
            </a:r>
          </a:p>
        </p:txBody>
      </p:sp>
      <p:sp>
        <p:nvSpPr>
          <p:cNvPr id="197" name="Content Placeholder 2">
            <a:extLst>
              <a:ext uri="{FF2B5EF4-FFF2-40B4-BE49-F238E27FC236}">
                <a16:creationId xmlns:a16="http://schemas.microsoft.com/office/drawing/2014/main" id="{971CDEA9-C9F2-41B4-A29B-E288D068357D}"/>
              </a:ext>
            </a:extLst>
          </p:cNvPr>
          <p:cNvSpPr txBox="1">
            <a:spLocks/>
          </p:cNvSpPr>
          <p:nvPr/>
        </p:nvSpPr>
        <p:spPr>
          <a:xfrm>
            <a:off x="6634731" y="4438393"/>
            <a:ext cx="5378818" cy="789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The upper transistor provides an active load for the bottom transistor</a:t>
            </a:r>
          </a:p>
        </p:txBody>
      </p:sp>
    </p:spTree>
    <p:extLst>
      <p:ext uri="{BB962C8B-B14F-4D97-AF65-F5344CB8AC3E}">
        <p14:creationId xmlns:p14="http://schemas.microsoft.com/office/powerpoint/2010/main" val="102191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build="p"/>
      <p:bldP spid="194" grpId="0" build="p"/>
      <p:bldP spid="195" grpId="0" build="p"/>
      <p:bldP spid="196" grpId="0"/>
      <p:bldP spid="19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7A0DB-F659-41B4-B9DE-1ADBB745C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Cascode</a:t>
            </a:r>
            <a:r>
              <a:rPr lang="en-US" dirty="0"/>
              <a:t> Configuration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80752274-0D88-484C-97D7-874E41D59FD7}"/>
              </a:ext>
            </a:extLst>
          </p:cNvPr>
          <p:cNvGrpSpPr/>
          <p:nvPr/>
        </p:nvGrpSpPr>
        <p:grpSpPr>
          <a:xfrm>
            <a:off x="279169" y="1318167"/>
            <a:ext cx="5599281" cy="5148894"/>
            <a:chOff x="279169" y="1318167"/>
            <a:chExt cx="5599281" cy="51488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13E7170-C05F-4EB9-BB34-A52A38C47D62}"/>
                </a:ext>
              </a:extLst>
            </p:cNvPr>
            <p:cNvCxnSpPr>
              <a:cxnSpLocks/>
            </p:cNvCxnSpPr>
            <p:nvPr/>
          </p:nvCxnSpPr>
          <p:spPr>
            <a:xfrm>
              <a:off x="3344703" y="1550691"/>
              <a:ext cx="0" cy="7607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3ABFBE02-F0EF-4010-B8AA-E28903E3C1DC}"/>
                    </a:ext>
                  </a:extLst>
                </p:cNvPr>
                <p:cNvSpPr/>
                <p:nvPr/>
              </p:nvSpPr>
              <p:spPr>
                <a:xfrm>
                  <a:off x="596021" y="4990898"/>
                  <a:ext cx="392904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3ABFBE02-F0EF-4010-B8AA-E28903E3C1D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021" y="4990898"/>
                  <a:ext cx="392904" cy="307264"/>
                </a:xfrm>
                <a:prstGeom prst="rect">
                  <a:avLst/>
                </a:prstGeom>
                <a:blipFill>
                  <a:blip r:embed="rId2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EEA53E8E-4DAC-4426-AC7A-A255657368C4}"/>
                    </a:ext>
                  </a:extLst>
                </p:cNvPr>
                <p:cNvSpPr/>
                <p:nvPr/>
              </p:nvSpPr>
              <p:spPr>
                <a:xfrm>
                  <a:off x="5313787" y="2712918"/>
                  <a:ext cx="564663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EEA53E8E-4DAC-4426-AC7A-A255657368C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3787" y="2712918"/>
                  <a:ext cx="564663" cy="307264"/>
                </a:xfrm>
                <a:prstGeom prst="rect">
                  <a:avLst/>
                </a:prstGeom>
                <a:blipFill>
                  <a:blip r:embed="rId3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EF281B-400E-419F-A4D2-F7E8671BAD47}"/>
                </a:ext>
              </a:extLst>
            </p:cNvPr>
            <p:cNvSpPr/>
            <p:nvPr/>
          </p:nvSpPr>
          <p:spPr>
            <a:xfrm>
              <a:off x="2875431" y="1318167"/>
              <a:ext cx="4775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CC</a:t>
              </a:r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8F592C5-085B-491D-90FB-4D9729DFC241}"/>
                </a:ext>
              </a:extLst>
            </p:cNvPr>
            <p:cNvGrpSpPr/>
            <p:nvPr/>
          </p:nvGrpSpPr>
          <p:grpSpPr>
            <a:xfrm rot="5400000" flipH="1">
              <a:off x="1955580" y="3842881"/>
              <a:ext cx="1286673" cy="1519992"/>
              <a:chOff x="8802677" y="3428999"/>
              <a:chExt cx="1546580" cy="1742593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B7EE147D-BF05-42D6-B681-06B4E4FF5B3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21303" y="3210374"/>
                <a:ext cx="2391" cy="4396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82161A8F-186B-4302-85B8-8E1F0A41EE8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129435" y="3209177"/>
                <a:ext cx="0" cy="43964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1EBF9CB3-7ED3-4E05-9AA1-6AF384A5D90B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>
                <a:extLst>
                  <a:ext uri="{FF2B5EF4-FFF2-40B4-BE49-F238E27FC236}">
                    <a16:creationId xmlns:a16="http://schemas.microsoft.com/office/drawing/2014/main" id="{A52301C5-C157-4685-BB4D-3933AB41DC3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19192DEE-D3E1-41EC-A3B2-EDE84C0BCB6F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DF7785B0-4A91-45B1-B3F4-8184361C91B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DF1F660-F861-42EE-B290-DEB1C1083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84627" y="6103349"/>
              <a:ext cx="1709928" cy="22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C147C91-5908-4485-8484-D98C2AE5E82C}"/>
                </a:ext>
              </a:extLst>
            </p:cNvPr>
            <p:cNvCxnSpPr>
              <a:cxnSpLocks/>
            </p:cNvCxnSpPr>
            <p:nvPr/>
          </p:nvCxnSpPr>
          <p:spPr>
            <a:xfrm>
              <a:off x="2202979" y="1824283"/>
              <a:ext cx="11521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F64D605-0ECB-470A-BEBA-7E52E25A330D}"/>
                </a:ext>
              </a:extLst>
            </p:cNvPr>
            <p:cNvGrpSpPr/>
            <p:nvPr/>
          </p:nvGrpSpPr>
          <p:grpSpPr>
            <a:xfrm rot="16200000">
              <a:off x="1919142" y="3760586"/>
              <a:ext cx="549909" cy="260113"/>
              <a:chOff x="9391502" y="3838294"/>
              <a:chExt cx="660991" cy="298206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56DB68DB-5E77-4EFD-BB90-479F5D627B7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A5FCAE55-ED80-4023-85C4-1C688C1136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3190FAAA-80C5-4795-A711-9F79D189DC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1B363D03-8279-45AA-9BE7-0EBF5A882EBC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D5018F5F-C46B-4CEC-9FB1-9F84213E8C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B97FAA9A-CF37-4324-9853-B873CB6B4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BDF98BC3-8986-4B86-A33E-CEBBEFB02F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3E8F6742-D224-4A2A-BF55-211029EB58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69021FC0-AD85-44DB-ADCB-24C55367A7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C46B736A-6483-421B-A007-2E7DB18920B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56D2E0D-43E7-4D5F-AB0C-3533FCE1B9DB}"/>
                </a:ext>
              </a:extLst>
            </p:cNvPr>
            <p:cNvCxnSpPr>
              <a:cxnSpLocks/>
            </p:cNvCxnSpPr>
            <p:nvPr/>
          </p:nvCxnSpPr>
          <p:spPr>
            <a:xfrm>
              <a:off x="1353294" y="4590279"/>
              <a:ext cx="39879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E72633D-AE7B-4FBE-92FA-9AE7A28572E3}"/>
                </a:ext>
              </a:extLst>
            </p:cNvPr>
            <p:cNvGrpSpPr/>
            <p:nvPr/>
          </p:nvGrpSpPr>
          <p:grpSpPr>
            <a:xfrm>
              <a:off x="318360" y="5638118"/>
              <a:ext cx="319037" cy="106712"/>
              <a:chOff x="1360627" y="3631962"/>
              <a:chExt cx="365760" cy="128268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93D18751-0B21-4514-8FE9-6BE51A3FA83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1B646AB5-1B3C-4142-8CD5-33564903D01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A6BDAC58-40F3-40D4-B17E-9F199FDCAFD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24684F3C-21BC-4732-B1EC-130EA016D64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7FE5009-2B95-421F-AE33-98530ABE906B}"/>
                </a:ext>
              </a:extLst>
            </p:cNvPr>
            <p:cNvSpPr/>
            <p:nvPr/>
          </p:nvSpPr>
          <p:spPr>
            <a:xfrm>
              <a:off x="302922" y="5004060"/>
              <a:ext cx="319037" cy="307264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A710E9F-D698-438D-9EB4-752ABF38A1EF}"/>
                </a:ext>
              </a:extLst>
            </p:cNvPr>
            <p:cNvCxnSpPr>
              <a:cxnSpLocks/>
            </p:cNvCxnSpPr>
            <p:nvPr/>
          </p:nvCxnSpPr>
          <p:spPr>
            <a:xfrm>
              <a:off x="472233" y="5305367"/>
              <a:ext cx="0" cy="332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B4B38E6-90F2-48BB-BFAB-30DDFD6E84BB}"/>
                </a:ext>
              </a:extLst>
            </p:cNvPr>
            <p:cNvCxnSpPr>
              <a:cxnSpLocks/>
            </p:cNvCxnSpPr>
            <p:nvPr/>
          </p:nvCxnSpPr>
          <p:spPr>
            <a:xfrm>
              <a:off x="458283" y="4604833"/>
              <a:ext cx="5959" cy="3992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453F261E-C3E5-4ED8-8BB9-911072121B76}"/>
                    </a:ext>
                  </a:extLst>
                </p:cNvPr>
                <p:cNvSpPr/>
                <p:nvPr/>
              </p:nvSpPr>
              <p:spPr>
                <a:xfrm>
                  <a:off x="290932" y="4936842"/>
                  <a:ext cx="358228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453F261E-C3E5-4ED8-8BB9-911072121B7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932" y="4936842"/>
                  <a:ext cx="358228" cy="307264"/>
                </a:xfrm>
                <a:prstGeom prst="rect">
                  <a:avLst/>
                </a:prstGeom>
                <a:blipFill>
                  <a:blip r:embed="rId4"/>
                  <a:stretch>
                    <a:fillRect b="-12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449F5F6-ACC7-4834-8F56-DD9DC5C22147}"/>
                    </a:ext>
                  </a:extLst>
                </p:cNvPr>
                <p:cNvSpPr/>
                <p:nvPr/>
              </p:nvSpPr>
              <p:spPr>
                <a:xfrm>
                  <a:off x="279169" y="5050743"/>
                  <a:ext cx="358228" cy="3072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449F5F6-ACC7-4834-8F56-DD9DC5C2214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169" y="5050743"/>
                  <a:ext cx="358228" cy="30726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4F4A28B-E8E2-47B3-98ED-F4BF6E1F0C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4513" y="2869452"/>
              <a:ext cx="1818" cy="746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0F22303-ADF5-47FE-93DF-F9775B0F27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88653" y="4174258"/>
              <a:ext cx="69" cy="10698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A69597C-7AE9-4137-9347-920051F2B767}"/>
                </a:ext>
              </a:extLst>
            </p:cNvPr>
            <p:cNvGrpSpPr/>
            <p:nvPr/>
          </p:nvGrpSpPr>
          <p:grpSpPr>
            <a:xfrm rot="16200000">
              <a:off x="1929342" y="5373150"/>
              <a:ext cx="549909" cy="260113"/>
              <a:chOff x="9391502" y="3838294"/>
              <a:chExt cx="660991" cy="298206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F19FDB84-1B30-4822-B21B-79F3AC6D771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C659FE21-221B-4F39-8680-B365436325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C51DD82B-5E84-4D44-9552-02F8BE9A3A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8FB2CFDE-884E-4B91-A6DF-6FE0786F1B3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085D2BC6-7BA0-4B64-B709-6F82AF2164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C157974B-E5F6-4438-94AF-F4EA044465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0686A6EE-F1FC-4439-B99D-857DE81504C1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121031D-1FF5-4D8C-875E-16EAAE7E43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690C7E7F-D896-4FE5-A405-1A23EF6C18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25ACBB4-1B0D-487D-AB93-A8E6F7A2654A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978A90A-7C6C-4B24-B461-184E4B3C3F79}"/>
                </a:ext>
              </a:extLst>
            </p:cNvPr>
            <p:cNvCxnSpPr>
              <a:cxnSpLocks/>
            </p:cNvCxnSpPr>
            <p:nvPr/>
          </p:nvCxnSpPr>
          <p:spPr>
            <a:xfrm>
              <a:off x="2200328" y="5778161"/>
              <a:ext cx="0" cy="32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74DC253-4BC6-45EF-B024-5926435A784C}"/>
                </a:ext>
              </a:extLst>
            </p:cNvPr>
            <p:cNvCxnSpPr/>
            <p:nvPr/>
          </p:nvCxnSpPr>
          <p:spPr>
            <a:xfrm rot="5400000" flipH="1">
              <a:off x="1750848" y="4581933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C2D64F2-1633-4B20-BE87-F6F5A898B2CA}"/>
                </a:ext>
              </a:extLst>
            </p:cNvPr>
            <p:cNvCxnSpPr/>
            <p:nvPr/>
          </p:nvCxnSpPr>
          <p:spPr>
            <a:xfrm rot="5400000" flipH="1">
              <a:off x="1661630" y="4583025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EF63D24-6191-4D8C-BCA8-B653AC88828A}"/>
                </a:ext>
              </a:extLst>
            </p:cNvPr>
            <p:cNvGrpSpPr/>
            <p:nvPr/>
          </p:nvGrpSpPr>
          <p:grpSpPr>
            <a:xfrm>
              <a:off x="3211735" y="5258601"/>
              <a:ext cx="260114" cy="545112"/>
              <a:chOff x="4147623" y="3609324"/>
              <a:chExt cx="297702" cy="790900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2C794514-1078-419E-ABD1-93E4AEF2F80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720BFA5-985E-479E-A81A-53CF721181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C5B0F583-CF99-43BA-A165-1CF5A37A5E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2E5887D7-197D-477E-98BF-EC351707C1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6348E2CF-B50F-437B-A279-364AF101E0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EF6CB-C952-4051-92EA-2D40CC3EEC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4A8209C6-4117-4A94-99EE-062AB21B797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FAC32C4A-5A3C-482D-8141-073CD81A59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123DAF6D-2F66-4C10-8758-8A83CD7C06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7B71F01E-5042-4231-97FD-130076BFFE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8FE2124-63EC-4539-BB6A-C617C68E05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54467" y="5803713"/>
              <a:ext cx="0" cy="5486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DA3177F-4497-48BB-82FD-05AB2036C089}"/>
                </a:ext>
              </a:extLst>
            </p:cNvPr>
            <p:cNvSpPr/>
            <p:nvPr/>
          </p:nvSpPr>
          <p:spPr>
            <a:xfrm>
              <a:off x="3314609" y="1510509"/>
              <a:ext cx="78942" cy="7607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47EEEFB-1AA2-4F10-B02E-4762177290E0}"/>
                </a:ext>
              </a:extLst>
            </p:cNvPr>
            <p:cNvGrpSpPr/>
            <p:nvPr/>
          </p:nvGrpSpPr>
          <p:grpSpPr>
            <a:xfrm>
              <a:off x="780207" y="4490251"/>
              <a:ext cx="576555" cy="248091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AEBD75B9-2DB6-4485-A450-58E6A075931D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FCCAEF7-C28C-4A22-BC7C-94FD497A1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D1599E9-435E-47F6-9A50-9B033CB661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57A42B8A-2F7E-427B-8B96-372685BA391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E5C15075-F51B-4356-8E67-9477EAEED8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D84F0AE-B7D7-4AF3-8BD0-1C35BCE7DF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C7874DE6-1BCA-4015-8CBD-2D689915EEE0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C2ED7B5C-0F52-41BE-829C-11961AAF5B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7F864A71-5CC4-42F9-89D0-75A62B58E8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15144AD-2EDB-4803-8CF4-F086EECC375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A0FEC38-FA2D-4332-A91D-7E3A55EF0DF5}"/>
                </a:ext>
              </a:extLst>
            </p:cNvPr>
            <p:cNvCxnSpPr>
              <a:cxnSpLocks/>
            </p:cNvCxnSpPr>
            <p:nvPr/>
          </p:nvCxnSpPr>
          <p:spPr>
            <a:xfrm>
              <a:off x="455805" y="4611635"/>
              <a:ext cx="31903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D26ED436-5077-4F28-98EA-B8D0D9593589}"/>
                    </a:ext>
                  </a:extLst>
                </p:cNvPr>
                <p:cNvSpPr/>
                <p:nvPr/>
              </p:nvSpPr>
              <p:spPr>
                <a:xfrm>
                  <a:off x="743790" y="4115170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D26ED436-5077-4F28-98EA-B8D0D959358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3790" y="4115170"/>
                  <a:ext cx="480323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E990E35-4202-4169-BD94-F111F75CCF07}"/>
                </a:ext>
              </a:extLst>
            </p:cNvPr>
            <p:cNvCxnSpPr>
              <a:cxnSpLocks/>
            </p:cNvCxnSpPr>
            <p:nvPr/>
          </p:nvCxnSpPr>
          <p:spPr>
            <a:xfrm>
              <a:off x="3324753" y="5066316"/>
              <a:ext cx="55831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4AE2D64-F819-4F34-A2FA-95410CE36B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93592" y="5526411"/>
              <a:ext cx="19939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9F6ADAE-E694-4A4B-95AE-93C96350C8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86924" y="5061805"/>
              <a:ext cx="2086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20FBA2E-E867-4A78-A913-6974D05937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93592" y="5609198"/>
              <a:ext cx="19939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4575ECA-9332-4C28-9F2C-46E548B66E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87967" y="5613708"/>
              <a:ext cx="2086" cy="50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F9D06BF-258D-4014-8537-E258720A3F03}"/>
                </a:ext>
              </a:extLst>
            </p:cNvPr>
            <p:cNvGrpSpPr/>
            <p:nvPr/>
          </p:nvGrpSpPr>
          <p:grpSpPr>
            <a:xfrm>
              <a:off x="3180038" y="6360349"/>
              <a:ext cx="319037" cy="106712"/>
              <a:chOff x="1360627" y="3631962"/>
              <a:chExt cx="365760" cy="128268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D0974F9F-17AA-4ED9-A620-AD8EF8FB844B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26103B6-3389-4801-892A-57500A22CA0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2883AC6D-A060-4AA4-AF14-B457C79F54B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C0DB6754-6348-4B4C-856F-736A3E9F7160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34DAD04-350D-4021-BC4F-0FA91BB90E64}"/>
                </a:ext>
              </a:extLst>
            </p:cNvPr>
            <p:cNvGrpSpPr/>
            <p:nvPr/>
          </p:nvGrpSpPr>
          <p:grpSpPr>
            <a:xfrm rot="5400000" flipH="1">
              <a:off x="2021851" y="2689001"/>
              <a:ext cx="1159090" cy="1519992"/>
              <a:chOff x="8739401" y="3428999"/>
              <a:chExt cx="1393227" cy="1742593"/>
            </a:xfrm>
          </p:grpSpPr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CEB5EF5C-4FBA-4585-B9DF-9566D1EEEA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989665" y="3178735"/>
                <a:ext cx="2392" cy="5029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FA3DACE-BEDA-4547-A6F3-598F4067B5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18328" y="3317091"/>
                <a:ext cx="0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012E268F-AB18-41FB-981A-6635FC781FC8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B3DB604-E423-40B5-97C7-D055B009A80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8CB377C-90DE-4296-88F2-5835AFF84F97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CACF7A0-70B7-4935-BBDA-F73F9D1D9DB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C14FA1C9-5804-4A43-84C5-1A1DECF78139}"/>
                </a:ext>
              </a:extLst>
            </p:cNvPr>
            <p:cNvGrpSpPr/>
            <p:nvPr/>
          </p:nvGrpSpPr>
          <p:grpSpPr>
            <a:xfrm>
              <a:off x="4696427" y="3133932"/>
              <a:ext cx="260114" cy="545112"/>
              <a:chOff x="4147623" y="3609324"/>
              <a:chExt cx="297702" cy="790900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290D2C7-A57C-4546-846A-186A67D3DCC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09C6012F-9406-4436-B243-087D9B2311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93A7D08-5B52-44BC-A05B-626EFC47D2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52507A00-D7CC-4495-9F3A-8DF96057AAD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F1850310-8E79-49FD-BCCE-6372A5525C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9D69FC74-CC11-4CF4-8FF6-D6143EDE09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BE5E5959-4ED8-499C-B6B7-3E580006BF90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976870BF-75CB-4394-BCDA-973011763B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C53E1F38-F329-4C6D-9A6E-78BFAF2230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A50DEEB3-57D8-482A-B81F-8F0C04EA95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0152C58-F0C1-49AB-B48F-4D57671669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7107" y="3679044"/>
              <a:ext cx="0" cy="8748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CF49FB2-171C-46CD-9A74-AE3A9A3D6D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3954" y="2901636"/>
              <a:ext cx="0" cy="2434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A6CB722-810E-4AD9-9F75-1B7FF9F56FAC}"/>
                </a:ext>
              </a:extLst>
            </p:cNvPr>
            <p:cNvCxnSpPr>
              <a:cxnSpLocks/>
            </p:cNvCxnSpPr>
            <p:nvPr/>
          </p:nvCxnSpPr>
          <p:spPr>
            <a:xfrm>
              <a:off x="3350840" y="2901637"/>
              <a:ext cx="877353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E6E4273-4DFF-4A59-BC1B-3CCD6EF73179}"/>
                </a:ext>
              </a:extLst>
            </p:cNvPr>
            <p:cNvSpPr/>
            <p:nvPr/>
          </p:nvSpPr>
          <p:spPr>
            <a:xfrm>
              <a:off x="3342557" y="5044317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B2C87F20-63B5-43DB-A7BD-CA1C2F996A21}"/>
                </a:ext>
              </a:extLst>
            </p:cNvPr>
            <p:cNvSpPr/>
            <p:nvPr/>
          </p:nvSpPr>
          <p:spPr>
            <a:xfrm>
              <a:off x="3327980" y="6092144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EC9EF71-B57B-47DC-98C9-57DA8F3F401C}"/>
                </a:ext>
              </a:extLst>
            </p:cNvPr>
            <p:cNvSpPr/>
            <p:nvPr/>
          </p:nvSpPr>
          <p:spPr>
            <a:xfrm>
              <a:off x="2172684" y="4571261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F704FBE-AA77-4757-949D-1A3665D51046}"/>
                </a:ext>
              </a:extLst>
            </p:cNvPr>
            <p:cNvSpPr/>
            <p:nvPr/>
          </p:nvSpPr>
          <p:spPr>
            <a:xfrm>
              <a:off x="3327980" y="1801361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A2372F-2235-4BB4-85D5-BACBD223AF62}"/>
                </a:ext>
              </a:extLst>
            </p:cNvPr>
            <p:cNvSpPr/>
            <p:nvPr/>
          </p:nvSpPr>
          <p:spPr>
            <a:xfrm>
              <a:off x="3336102" y="2894190"/>
              <a:ext cx="39880" cy="38037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12515720-4489-473B-BDFB-96F87DBF5138}"/>
                </a:ext>
              </a:extLst>
            </p:cNvPr>
            <p:cNvGrpSpPr/>
            <p:nvPr/>
          </p:nvGrpSpPr>
          <p:grpSpPr>
            <a:xfrm rot="16200000">
              <a:off x="3092905" y="2454157"/>
              <a:ext cx="549909" cy="260113"/>
              <a:chOff x="9391502" y="3838294"/>
              <a:chExt cx="660991" cy="298206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BDC635C7-AE4E-4CD8-9476-E38581A9DE1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2EC57D8C-DEC1-49BD-A686-3CAF814384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844DE4CF-3450-4C8E-BCF2-0425F0ED3B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553EFAA7-EF4E-4F12-A4D4-68CE1C51153B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D35913D5-0447-4AB3-A385-B9DBA24D6D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6667D760-2ADA-432A-A33C-93C06DCC76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E28B70EF-DCC4-4606-A872-E4295F9A753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8FA831FA-9F99-42C0-BE52-8566915170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45DA47C0-8104-4FFD-81A8-CBEB10CE06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CD61384-3D9E-4F45-9133-285734FD4BB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CEB3AD9E-283B-4CC8-A462-3985699CE8DF}"/>
                </a:ext>
              </a:extLst>
            </p:cNvPr>
            <p:cNvGrpSpPr/>
            <p:nvPr/>
          </p:nvGrpSpPr>
          <p:grpSpPr>
            <a:xfrm rot="16200000">
              <a:off x="1927608" y="2490271"/>
              <a:ext cx="549909" cy="260113"/>
              <a:chOff x="9391502" y="3838294"/>
              <a:chExt cx="660991" cy="298206"/>
            </a:xfrm>
          </p:grpSpPr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344DA750-9BF4-47A3-A991-74F776750A55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16FF373-5DBA-46F9-BD3E-AD33DE253B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E7A23535-E515-4246-AF25-5F8661BC27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9CBC64A-EF54-4DF9-A15F-D458F65C5CD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58F08DF4-0C2E-47BB-82AF-6BA62C7EEC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406496E6-9E91-4E50-8AB7-2070E66240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D5459BA-873F-4B75-B256-16E356F753B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16D80679-DFC6-4689-95F9-42D697069E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9F31F304-7CFE-4EF9-A636-4EE37B7F3C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070D0FF-397E-4EFC-BDAB-4F0D4B88E7C0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8A47A61F-2562-4CAA-81DC-10EFD419773D}"/>
                </a:ext>
              </a:extLst>
            </p:cNvPr>
            <p:cNvCxnSpPr>
              <a:cxnSpLocks/>
            </p:cNvCxnSpPr>
            <p:nvPr/>
          </p:nvCxnSpPr>
          <p:spPr>
            <a:xfrm>
              <a:off x="2202979" y="1829274"/>
              <a:ext cx="0" cy="5163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012EE7EA-DAB9-4663-AE4C-CA4CCBBD8302}"/>
                </a:ext>
              </a:extLst>
            </p:cNvPr>
            <p:cNvCxnSpPr>
              <a:cxnSpLocks/>
            </p:cNvCxnSpPr>
            <p:nvPr/>
          </p:nvCxnSpPr>
          <p:spPr>
            <a:xfrm>
              <a:off x="1350300" y="3319742"/>
              <a:ext cx="39879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B8CE4D90-C102-4E33-8FB5-8F0CC2821118}"/>
                </a:ext>
              </a:extLst>
            </p:cNvPr>
            <p:cNvGrpSpPr/>
            <p:nvPr/>
          </p:nvGrpSpPr>
          <p:grpSpPr>
            <a:xfrm>
              <a:off x="1197243" y="3728381"/>
              <a:ext cx="319037" cy="106712"/>
              <a:chOff x="1360627" y="3631962"/>
              <a:chExt cx="365760" cy="128268"/>
            </a:xfrm>
          </p:grpSpPr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56F06DF3-67F7-4E45-9599-AF42C970C9F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1EE7EABD-9133-40EA-8726-CAA004DE010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14B05733-8692-4152-A85B-A60F94556B4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97D43E4C-D70F-4177-9F84-D97D9B9CFC6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C5111F33-9B46-433A-8924-ACA22A6F621C}"/>
                </a:ext>
              </a:extLst>
            </p:cNvPr>
            <p:cNvCxnSpPr>
              <a:cxnSpLocks/>
            </p:cNvCxnSpPr>
            <p:nvPr/>
          </p:nvCxnSpPr>
          <p:spPr>
            <a:xfrm>
              <a:off x="1356762" y="3323367"/>
              <a:ext cx="5959" cy="3992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2D166673-91A3-4708-A301-A1590FA900C8}"/>
                </a:ext>
              </a:extLst>
            </p:cNvPr>
            <p:cNvCxnSpPr/>
            <p:nvPr/>
          </p:nvCxnSpPr>
          <p:spPr>
            <a:xfrm rot="5400000" flipH="1">
              <a:off x="1747854" y="3311396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315631A7-154E-4083-A0D8-7B1CC4635111}"/>
                </a:ext>
              </a:extLst>
            </p:cNvPr>
            <p:cNvCxnSpPr/>
            <p:nvPr/>
          </p:nvCxnSpPr>
          <p:spPr>
            <a:xfrm rot="5400000" flipH="1">
              <a:off x="1658636" y="3312488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B53CA8D7-7F31-4C01-9391-2709D96CFF2F}"/>
                </a:ext>
              </a:extLst>
            </p:cNvPr>
            <p:cNvGrpSpPr/>
            <p:nvPr/>
          </p:nvGrpSpPr>
          <p:grpSpPr>
            <a:xfrm>
              <a:off x="4677588" y="4536922"/>
              <a:ext cx="319037" cy="106712"/>
              <a:chOff x="1360627" y="3631962"/>
              <a:chExt cx="365760" cy="128268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0482FE67-14E7-462D-8AA1-8AE296E32680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60E86694-9206-42E9-9A62-29AF9EDF4CC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29410BED-0FA3-4530-84A9-4C90732444A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776F344-78C8-400E-9E1D-B91E8C10F12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C65FB949-1AEA-4909-8A0A-FD3D6AFF6C08}"/>
                </a:ext>
              </a:extLst>
            </p:cNvPr>
            <p:cNvCxnSpPr>
              <a:cxnSpLocks/>
            </p:cNvCxnSpPr>
            <p:nvPr/>
          </p:nvCxnSpPr>
          <p:spPr>
            <a:xfrm>
              <a:off x="4339557" y="2901636"/>
              <a:ext cx="100584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B90E337E-5651-42F2-AF13-6BE7C84EDF96}"/>
                </a:ext>
              </a:extLst>
            </p:cNvPr>
            <p:cNvCxnSpPr/>
            <p:nvPr/>
          </p:nvCxnSpPr>
          <p:spPr>
            <a:xfrm rot="5400000" flipH="1">
              <a:off x="4242850" y="2906557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73E3C7DE-B971-484E-8C46-5D24FB5BF27B}"/>
                </a:ext>
              </a:extLst>
            </p:cNvPr>
            <p:cNvCxnSpPr/>
            <p:nvPr/>
          </p:nvCxnSpPr>
          <p:spPr>
            <a:xfrm rot="5400000" flipH="1">
              <a:off x="4147839" y="2902814"/>
              <a:ext cx="1901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AE0B1689-A939-4CEE-B720-A8E84994F313}"/>
                    </a:ext>
                  </a:extLst>
                </p:cNvPr>
                <p:cNvSpPr/>
                <p:nvPr/>
              </p:nvSpPr>
              <p:spPr>
                <a:xfrm>
                  <a:off x="1581268" y="2351013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AE0B1689-A939-4CEE-B720-A8E84994F31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1268" y="2351013"/>
                  <a:ext cx="48032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B1E064A4-0BA4-4A51-ADC9-5DBEF27C84B7}"/>
                    </a:ext>
                  </a:extLst>
                </p:cNvPr>
                <p:cNvSpPr/>
                <p:nvPr/>
              </p:nvSpPr>
              <p:spPr>
                <a:xfrm>
                  <a:off x="1605777" y="3682892"/>
                  <a:ext cx="4884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B1E064A4-0BA4-4A51-ADC9-5DBEF27C84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5777" y="3682892"/>
                  <a:ext cx="48840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43380139-4AF6-482E-BE7E-B93805E886FE}"/>
                    </a:ext>
                  </a:extLst>
                </p:cNvPr>
                <p:cNvSpPr/>
                <p:nvPr/>
              </p:nvSpPr>
              <p:spPr>
                <a:xfrm>
                  <a:off x="1605777" y="5269721"/>
                  <a:ext cx="4884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43380139-4AF6-482E-BE7E-B93805E886F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5777" y="5269721"/>
                  <a:ext cx="48840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DEEF5473-021C-4ED3-AF66-DE755DFD6805}"/>
                    </a:ext>
                  </a:extLst>
                </p:cNvPr>
                <p:cNvSpPr/>
                <p:nvPr/>
              </p:nvSpPr>
              <p:spPr>
                <a:xfrm>
                  <a:off x="2800123" y="5320609"/>
                  <a:ext cx="4884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DEEF5473-021C-4ED3-AF66-DE755DFD68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0123" y="5320609"/>
                  <a:ext cx="48840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694A2377-8C6A-44E7-932E-DBA0A477E235}"/>
                    </a:ext>
                  </a:extLst>
                </p:cNvPr>
                <p:cNvSpPr/>
                <p:nvPr/>
              </p:nvSpPr>
              <p:spPr>
                <a:xfrm>
                  <a:off x="2833145" y="228384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694A2377-8C6A-44E7-932E-DBA0A477E23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3145" y="2283849"/>
                  <a:ext cx="500585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32B243DB-3591-4928-B226-CA071B2F8937}"/>
              </a:ext>
            </a:extLst>
          </p:cNvPr>
          <p:cNvSpPr txBox="1">
            <a:spLocks/>
          </p:cNvSpPr>
          <p:nvPr/>
        </p:nvSpPr>
        <p:spPr>
          <a:xfrm>
            <a:off x="3422181" y="3683389"/>
            <a:ext cx="1023760" cy="71063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Output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Stage 1</a:t>
            </a:r>
          </a:p>
        </p:txBody>
      </p:sp>
      <p:sp>
        <p:nvSpPr>
          <p:cNvPr id="197" name="Content Placeholder 2">
            <a:extLst>
              <a:ext uri="{FF2B5EF4-FFF2-40B4-BE49-F238E27FC236}">
                <a16:creationId xmlns:a16="http://schemas.microsoft.com/office/drawing/2014/main" id="{971CDEA9-C9F2-41B4-A29B-E288D068357D}"/>
              </a:ext>
            </a:extLst>
          </p:cNvPr>
          <p:cNvSpPr txBox="1">
            <a:spLocks/>
          </p:cNvSpPr>
          <p:nvPr/>
        </p:nvSpPr>
        <p:spPr>
          <a:xfrm>
            <a:off x="6444254" y="1434345"/>
            <a:ext cx="5378818" cy="789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upper transistor is a common base amplifier.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6F9CFAE7-2BC1-48FA-A319-D9F705425487}"/>
              </a:ext>
            </a:extLst>
          </p:cNvPr>
          <p:cNvSpPr txBox="1">
            <a:spLocks/>
          </p:cNvSpPr>
          <p:nvPr/>
        </p:nvSpPr>
        <p:spPr>
          <a:xfrm>
            <a:off x="6416253" y="2374060"/>
            <a:ext cx="5378818" cy="1304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common base amplifier has the input at the emitter, has the base at AC ground, and has the output at the collector.</a:t>
            </a:r>
          </a:p>
        </p:txBody>
      </p:sp>
      <p:sp>
        <p:nvSpPr>
          <p:cNvPr id="169" name="Content Placeholder 2">
            <a:extLst>
              <a:ext uri="{FF2B5EF4-FFF2-40B4-BE49-F238E27FC236}">
                <a16:creationId xmlns:a16="http://schemas.microsoft.com/office/drawing/2014/main" id="{12FE0504-075E-4614-BC72-591A39569D66}"/>
              </a:ext>
            </a:extLst>
          </p:cNvPr>
          <p:cNvSpPr txBox="1">
            <a:spLocks/>
          </p:cNvSpPr>
          <p:nvPr/>
        </p:nvSpPr>
        <p:spPr>
          <a:xfrm>
            <a:off x="6409066" y="4174513"/>
            <a:ext cx="5378818" cy="919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gain of the </a:t>
            </a:r>
            <a:r>
              <a:rPr lang="en-US" sz="2400" dirty="0" err="1">
                <a:solidFill>
                  <a:srgbClr val="0070C0"/>
                </a:solidFill>
              </a:rPr>
              <a:t>cascode</a:t>
            </a:r>
            <a:r>
              <a:rPr lang="en-US" sz="2400" dirty="0">
                <a:solidFill>
                  <a:srgbClr val="0070C0"/>
                </a:solidFill>
              </a:rPr>
              <a:t> configuration is approximately:</a:t>
            </a:r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1D1364D7-687A-4100-9A64-36FEEAD44C55}"/>
              </a:ext>
            </a:extLst>
          </p:cNvPr>
          <p:cNvSpPr txBox="1">
            <a:spLocks/>
          </p:cNvSpPr>
          <p:nvPr/>
        </p:nvSpPr>
        <p:spPr>
          <a:xfrm>
            <a:off x="7544700" y="5169975"/>
            <a:ext cx="3802842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</a:rPr>
              <a:t>V</a:t>
            </a:r>
            <a:r>
              <a:rPr lang="en-US" sz="2400" dirty="0">
                <a:solidFill>
                  <a:srgbClr val="7030A0"/>
                </a:solidFill>
              </a:rPr>
              <a:t> =  ‒ </a:t>
            </a:r>
            <a:r>
              <a:rPr lang="en-US" sz="2400" b="1" dirty="0">
                <a:solidFill>
                  <a:srgbClr val="7030A0"/>
                </a:solidFill>
              </a:rPr>
              <a:t>( </a:t>
            </a:r>
            <a:r>
              <a:rPr lang="el-GR" sz="2400" b="1" dirty="0">
                <a:solidFill>
                  <a:srgbClr val="7030A0"/>
                </a:solidFill>
              </a:rPr>
              <a:t>β</a:t>
            </a:r>
            <a:r>
              <a:rPr lang="en-US" sz="2400" b="1" baseline="-25000" dirty="0">
                <a:solidFill>
                  <a:srgbClr val="7030A0"/>
                </a:solidFill>
              </a:rPr>
              <a:t>1</a:t>
            </a:r>
            <a:r>
              <a:rPr lang="el-GR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 / r</a:t>
            </a:r>
            <a:r>
              <a:rPr lang="el-GR" sz="2400" b="1" baseline="-25000" dirty="0">
                <a:solidFill>
                  <a:srgbClr val="7030A0"/>
                </a:solidFill>
              </a:rPr>
              <a:t>π</a:t>
            </a:r>
            <a:r>
              <a:rPr lang="en-US" sz="2400" b="1" baseline="-25000" dirty="0">
                <a:solidFill>
                  <a:srgbClr val="7030A0"/>
                </a:solidFill>
              </a:rPr>
              <a:t>1</a:t>
            </a:r>
            <a:r>
              <a:rPr lang="en-US" sz="2400" b="1" dirty="0">
                <a:solidFill>
                  <a:srgbClr val="7030A0"/>
                </a:solidFill>
              </a:rPr>
              <a:t> )  (R</a:t>
            </a:r>
            <a:r>
              <a:rPr lang="en-US" sz="2400" b="1" baseline="-25000" dirty="0">
                <a:solidFill>
                  <a:srgbClr val="7030A0"/>
                </a:solidFill>
              </a:rPr>
              <a:t>C </a:t>
            </a:r>
            <a:r>
              <a:rPr lang="en-US" sz="2400" b="1" dirty="0">
                <a:solidFill>
                  <a:srgbClr val="7030A0"/>
                </a:solidFill>
              </a:rPr>
              <a:t>|| R</a:t>
            </a:r>
            <a:r>
              <a:rPr lang="en-US" sz="2400" b="1" baseline="-25000" dirty="0">
                <a:solidFill>
                  <a:srgbClr val="7030A0"/>
                </a:solidFill>
              </a:rPr>
              <a:t>L </a:t>
            </a:r>
            <a:r>
              <a:rPr lang="en-US" sz="2400" b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2500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0" build="p"/>
      <p:bldP spid="168" grpId="0" build="p"/>
      <p:bldP spid="169" grpId="0" build="p"/>
      <p:bldP spid="1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51485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DC Biasing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marL="1828800" algn="l"/>
            <a:r>
              <a:rPr lang="en-US" dirty="0"/>
              <a:t>Voltage Gain</a:t>
            </a:r>
          </a:p>
          <a:p>
            <a:pPr marL="1828800" algn="l"/>
            <a:r>
              <a:rPr lang="en-US" dirty="0"/>
              <a:t>Input &amp; Output Resistances</a:t>
            </a:r>
          </a:p>
          <a:p>
            <a:pPr marL="914400" algn="l"/>
            <a:r>
              <a:rPr lang="en-US" dirty="0"/>
              <a:t>Two-transistor Amplifiers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20471" y="473900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438400"/>
            <a:ext cx="9567511" cy="3962255"/>
          </a:xfrm>
        </p:spPr>
        <p:txBody>
          <a:bodyPr>
            <a:normAutofit/>
          </a:bodyPr>
          <a:lstStyle/>
          <a:p>
            <a:pPr marL="1828800" algn="l">
              <a:lnSpc>
                <a:spcPct val="150000"/>
              </a:lnSpc>
            </a:pPr>
            <a:r>
              <a:rPr lang="en-US" sz="2800" dirty="0"/>
              <a:t>Cascade configuration</a:t>
            </a:r>
          </a:p>
          <a:p>
            <a:pPr marL="1828800" algn="l">
              <a:lnSpc>
                <a:spcPct val="150000"/>
              </a:lnSpc>
            </a:pPr>
            <a:r>
              <a:rPr lang="en-US" sz="2800" dirty="0"/>
              <a:t>Darlington pair configuration</a:t>
            </a:r>
          </a:p>
          <a:p>
            <a:pPr marL="1828800" algn="l">
              <a:lnSpc>
                <a:spcPct val="150000"/>
              </a:lnSpc>
            </a:pPr>
            <a:r>
              <a:rPr lang="en-US" sz="2800" dirty="0" err="1"/>
              <a:t>Cascode</a:t>
            </a:r>
            <a:r>
              <a:rPr lang="en-US" sz="2800" dirty="0"/>
              <a:t> configuration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E19CB-7769-47B9-B7CA-C0D412C77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multi-transistor amplifiers?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DEA82-2456-443A-BB70-117F7B5CF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3968"/>
            <a:ext cx="10515600" cy="60923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Different transistor amplifiers have different properties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E46E98-A5FC-474D-8738-0CC28E0A81D1}"/>
              </a:ext>
            </a:extLst>
          </p:cNvPr>
          <p:cNvSpPr txBox="1">
            <a:spLocks/>
          </p:cNvSpPr>
          <p:nvPr/>
        </p:nvSpPr>
        <p:spPr>
          <a:xfrm>
            <a:off x="1671968" y="5062623"/>
            <a:ext cx="5833731" cy="609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Good interface with a current source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C25CCD-0EF8-4C5D-B9E4-BF0B553202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9286120"/>
              </p:ext>
            </p:extLst>
          </p:nvPr>
        </p:nvGraphicFramePr>
        <p:xfrm>
          <a:off x="431801" y="2343322"/>
          <a:ext cx="11328397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060">
                  <a:extLst>
                    <a:ext uri="{9D8B030D-6E8A-4147-A177-3AD203B41FA5}">
                      <a16:colId xmlns:a16="http://schemas.microsoft.com/office/drawing/2014/main" val="2137575954"/>
                    </a:ext>
                  </a:extLst>
                </a:gridCol>
                <a:gridCol w="2222205">
                  <a:extLst>
                    <a:ext uri="{9D8B030D-6E8A-4147-A177-3AD203B41FA5}">
                      <a16:colId xmlns:a16="http://schemas.microsoft.com/office/drawing/2014/main" val="271655475"/>
                    </a:ext>
                  </a:extLst>
                </a:gridCol>
                <a:gridCol w="2137144">
                  <a:extLst>
                    <a:ext uri="{9D8B030D-6E8A-4147-A177-3AD203B41FA5}">
                      <a16:colId xmlns:a16="http://schemas.microsoft.com/office/drawing/2014/main" val="3701717899"/>
                    </a:ext>
                  </a:extLst>
                </a:gridCol>
                <a:gridCol w="2647507">
                  <a:extLst>
                    <a:ext uri="{9D8B030D-6E8A-4147-A177-3AD203B41FA5}">
                      <a16:colId xmlns:a16="http://schemas.microsoft.com/office/drawing/2014/main" val="1103056591"/>
                    </a:ext>
                  </a:extLst>
                </a:gridCol>
                <a:gridCol w="2839481">
                  <a:extLst>
                    <a:ext uri="{9D8B030D-6E8A-4147-A177-3AD203B41FA5}">
                      <a16:colId xmlns:a16="http://schemas.microsoft.com/office/drawing/2014/main" val="11501957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Configuration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Voltage Gain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Current Gain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Input Resistance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Output Resistance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394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Common Emitter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</a:t>
                      </a:r>
                      <a:r>
                        <a:rPr lang="en-US" sz="2800" baseline="-25000" dirty="0"/>
                        <a:t>v</a:t>
                      </a:r>
                      <a:r>
                        <a:rPr lang="en-US" sz="2800" dirty="0"/>
                        <a:t> 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8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Moderate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Moderate to 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975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Common Collector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A</a:t>
                      </a:r>
                      <a:r>
                        <a:rPr lang="en-US" sz="2800" baseline="-25000" dirty="0"/>
                        <a:t>v</a:t>
                      </a:r>
                      <a:r>
                        <a:rPr lang="en-US" sz="2800" dirty="0"/>
                        <a:t> ≈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8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995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Common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A</a:t>
                      </a:r>
                      <a:r>
                        <a:rPr lang="en-US" sz="2800" baseline="-25000" dirty="0"/>
                        <a:t>v</a:t>
                      </a:r>
                      <a:r>
                        <a:rPr lang="en-US" sz="2800" dirty="0"/>
                        <a:t> 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8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dirty="0"/>
                        <a:t>≈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Moderate to 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977396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5E12DA5-8EEE-4B34-A12B-BA5D59CDD519}"/>
              </a:ext>
            </a:extLst>
          </p:cNvPr>
          <p:cNvCxnSpPr/>
          <p:nvPr/>
        </p:nvCxnSpPr>
        <p:spPr>
          <a:xfrm flipV="1">
            <a:off x="6095999" y="4720762"/>
            <a:ext cx="698501" cy="3592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18E0F33-C405-4D4E-A84F-9CDB05B2E0A3}"/>
              </a:ext>
            </a:extLst>
          </p:cNvPr>
          <p:cNvSpPr/>
          <p:nvPr/>
        </p:nvSpPr>
        <p:spPr>
          <a:xfrm>
            <a:off x="6616699" y="4074285"/>
            <a:ext cx="1778000" cy="736600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A62237F-6469-4D69-9E3D-2CD2C6C905DF}"/>
              </a:ext>
            </a:extLst>
          </p:cNvPr>
          <p:cNvSpPr txBox="1">
            <a:spLocks/>
          </p:cNvSpPr>
          <p:nvPr/>
        </p:nvSpPr>
        <p:spPr>
          <a:xfrm>
            <a:off x="7975601" y="5320386"/>
            <a:ext cx="3581399" cy="609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Good at driving a load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E225BC1-D587-4C00-8A9B-DA90EB643B53}"/>
              </a:ext>
            </a:extLst>
          </p:cNvPr>
          <p:cNvCxnSpPr>
            <a:cxnSpLocks/>
          </p:cNvCxnSpPr>
          <p:nvPr/>
        </p:nvCxnSpPr>
        <p:spPr>
          <a:xfrm flipV="1">
            <a:off x="8795348" y="4008079"/>
            <a:ext cx="664234" cy="119436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7E8F3092-837F-4334-BD50-330E72BC3585}"/>
              </a:ext>
            </a:extLst>
          </p:cNvPr>
          <p:cNvSpPr/>
          <p:nvPr/>
        </p:nvSpPr>
        <p:spPr>
          <a:xfrm>
            <a:off x="9459582" y="3429000"/>
            <a:ext cx="1778000" cy="736600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7AB36BC-0B39-495D-8AC4-38169838BAD6}"/>
              </a:ext>
            </a:extLst>
          </p:cNvPr>
          <p:cNvSpPr txBox="1">
            <a:spLocks/>
          </p:cNvSpPr>
          <p:nvPr/>
        </p:nvSpPr>
        <p:spPr>
          <a:xfrm>
            <a:off x="838200" y="5883644"/>
            <a:ext cx="10515600" cy="609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Multistage amplifiers can combine different properties</a:t>
            </a:r>
          </a:p>
        </p:txBody>
      </p:sp>
    </p:spTree>
    <p:extLst>
      <p:ext uri="{BB962C8B-B14F-4D97-AF65-F5344CB8AC3E}">
        <p14:creationId xmlns:p14="http://schemas.microsoft.com/office/powerpoint/2010/main" val="13998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8" grpId="0" animBg="1"/>
      <p:bldP spid="9" grpId="0" build="p"/>
      <p:bldP spid="11" grpId="0" animBg="1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A055B-71FF-4057-B54A-F91B905A6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C5D3-B58F-4D52-B8E0-1F47BDE3C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83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Configuration</a:t>
            </a:r>
          </a:p>
        </p:txBody>
      </p: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70400C2C-C341-4E7E-A6EC-6DEE2D03AF81}"/>
              </a:ext>
            </a:extLst>
          </p:cNvPr>
          <p:cNvGrpSpPr/>
          <p:nvPr/>
        </p:nvGrpSpPr>
        <p:grpSpPr>
          <a:xfrm>
            <a:off x="1966104" y="1254280"/>
            <a:ext cx="8111402" cy="5432946"/>
            <a:chOff x="1966104" y="1254280"/>
            <a:chExt cx="8111402" cy="5432946"/>
          </a:xfrm>
        </p:grpSpPr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6B403B68-9758-4E04-A039-4EEBE5E83859}"/>
                </a:ext>
              </a:extLst>
            </p:cNvPr>
            <p:cNvGrpSpPr/>
            <p:nvPr/>
          </p:nvGrpSpPr>
          <p:grpSpPr>
            <a:xfrm>
              <a:off x="1966104" y="1254280"/>
              <a:ext cx="7552334" cy="5432946"/>
              <a:chOff x="2754998" y="1092915"/>
              <a:chExt cx="7552334" cy="5432946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A484543-630E-4D5E-A42B-4E88A62248C5}"/>
                  </a:ext>
                </a:extLst>
              </p:cNvPr>
              <p:cNvGrpSpPr/>
              <p:nvPr/>
            </p:nvGrpSpPr>
            <p:grpSpPr>
              <a:xfrm>
                <a:off x="6120430" y="243324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FCBBBC3A-ADCC-4238-A00F-D49E68F4EEC7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79422CE2-DCE6-490F-BABB-C4A3A06904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42203537-8773-4181-AC77-D1015134AC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DBE23678-0ED1-48BF-A669-4D0AEF46E5B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2" name="Straight Connector 91">
                    <a:extLst>
                      <a:ext uri="{FF2B5EF4-FFF2-40B4-BE49-F238E27FC236}">
                        <a16:creationId xmlns:a16="http://schemas.microsoft.com/office/drawing/2014/main" id="{FE1CF79E-E4A3-47FA-A540-3FA188B198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58C95876-1608-45E1-B1CF-15C992F3C7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8C192EDC-35C8-4230-B9DB-4D9774EDAEA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ADD4385A-4CFB-4DC9-870B-BF0E45402E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CB063F55-E217-4C9F-A843-C78C26FB22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42F9075-C256-4D5C-9131-2C21DAD1AE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EC603BCF-0AB2-4E77-952F-DA22D3DCED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66971" y="1528304"/>
                <a:ext cx="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BBEF15B6-AF44-4005-97CB-D8AFEA13D0B0}"/>
                  </a:ext>
                </a:extLst>
              </p:cNvPr>
              <p:cNvCxnSpPr/>
              <p:nvPr/>
            </p:nvCxnSpPr>
            <p:spPr>
              <a:xfrm flipV="1">
                <a:off x="6295063" y="3281006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/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/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/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50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t="-5455" r="-1695" b="-2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/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dirty="0"/>
                            <m:t>5 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19C7598-DC15-4B94-ABCC-65CAB88AEB97}"/>
                  </a:ext>
                </a:extLst>
              </p:cNvPr>
              <p:cNvSpPr/>
              <p:nvPr/>
            </p:nvSpPr>
            <p:spPr>
              <a:xfrm>
                <a:off x="6138266" y="1092915"/>
                <a:ext cx="915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+</a:t>
                </a:r>
                <a:r>
                  <a:rPr lang="en-US" dirty="0"/>
                  <a:t> = 5 V</a:t>
                </a: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88B4B463-2E3E-4CF0-92DA-09B8FD7ECD7F}"/>
                  </a:ext>
                </a:extLst>
              </p:cNvPr>
              <p:cNvGrpSpPr/>
              <p:nvPr/>
            </p:nvGrpSpPr>
            <p:grpSpPr>
              <a:xfrm rot="5400000" flipH="1">
                <a:off x="4659853" y="2992023"/>
                <a:ext cx="1530387" cy="1742593"/>
                <a:chOff x="8739401" y="3428999"/>
                <a:chExt cx="1530387" cy="1742593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182ACA2-8A75-4E67-95A5-6E3DC029CF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74BC1FE-41E2-42C8-B594-F85A10B3FF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86908" y="3248112"/>
                  <a:ext cx="0" cy="3657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4416752C-9C21-4FB2-AEA8-60FA3F14F043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020D1315-D018-4BC9-808D-C881EB07D2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8A7FA8D-8663-4A6F-82CF-A002419CE403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335F2613-9A54-4A7E-9D8C-9A0EE21628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28DD97A-EAA1-4064-8512-674A801234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47453" y="5818759"/>
                <a:ext cx="3474720" cy="27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A36EC5A7-2524-49FE-9151-8CF5F0C9DB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34747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07A4A5F9-14E9-4CA6-AB98-132F9E966E8A}"/>
                  </a:ext>
                </a:extLst>
              </p:cNvPr>
              <p:cNvGrpSpPr/>
              <p:nvPr/>
            </p:nvGrpSpPr>
            <p:grpSpPr>
              <a:xfrm rot="16200000">
                <a:off x="4611050" y="2594124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A93A07F1-49B8-402A-92E6-A0A9003680B6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24E10C31-57A0-4FE7-97D7-8072EE9C8B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451FF7B9-A529-42D6-BF18-2FCFEE956B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EA453D49-D65D-49C6-97AF-1432030A3D4D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ACD0E1AC-F497-468F-AE1F-28E5CA581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A6C6BE90-90B7-409B-90FC-514422EBCE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BBC1BC5A-C9B6-45B5-ABC6-A49AD45959D4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62BCB4F0-5F7A-4944-AB1C-C408888DA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C70CCE32-828E-4764-8F95-01422748AB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F227AD4-46D9-4EFF-AA01-58FA0143B7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730E34F-2A0D-440B-AD6F-0A5C06B734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86427" y="3764579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081579ED-A191-4E11-8171-D5AACDE639C8}"/>
                  </a:ext>
                </a:extLst>
              </p:cNvPr>
              <p:cNvGrpSpPr/>
              <p:nvPr/>
            </p:nvGrpSpPr>
            <p:grpSpPr>
              <a:xfrm>
                <a:off x="2799928" y="5024082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1E232CE-5026-47D0-803D-F5FD2F9B19E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4A27D331-8900-409D-8AE9-D4C33C793647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9F9EF20D-EF51-4D78-B7CE-0797009EC7C1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5DC8A44A-7377-4CD0-A692-F0AEB91C9E0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6487EA50-C2E3-405E-B232-9D1C457DF7CF}"/>
                  </a:ext>
                </a:extLst>
              </p:cNvPr>
              <p:cNvSpPr/>
              <p:nvPr/>
            </p:nvSpPr>
            <p:spPr>
              <a:xfrm>
                <a:off x="2782230" y="426194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737E1F5C-0093-4F79-B0E6-FD8C15C8F8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6336" y="4624115"/>
                <a:ext cx="0" cy="3999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E88F6972-6882-4A83-9ACA-83860C0230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60343" y="3782072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/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/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F3E500C6-B9F6-45C7-AD28-914B796E08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0" cy="6206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9C42919-23EE-46F9-9CCD-05FA20DE1B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949926" y="3078016"/>
                <a:ext cx="79" cy="143086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D9ED1691-8474-4317-84FE-20F1A39BA257}"/>
                  </a:ext>
                </a:extLst>
              </p:cNvPr>
              <p:cNvGrpSpPr/>
              <p:nvPr/>
            </p:nvGrpSpPr>
            <p:grpSpPr>
              <a:xfrm rot="16200000">
                <a:off x="4644057" y="4701492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67E0B5B0-5B70-4379-80A8-0D6DF160B489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19996DEB-E032-419F-B7E7-ECFBA41160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A7D2E08-D7F6-4909-9F1E-3FD36D6D03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197A8B69-2FF6-4F14-A28F-69509A9B530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48D167C4-A0F9-4AD7-8FE7-6FD660A15F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C2F44725-05FE-44D7-8545-0800D5852F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B3CA1B3E-79B1-470E-9833-9C44565E9D7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A0D4F807-E75F-4696-AEE4-787AF414F2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68487E6C-AE5F-4080-85DA-5111D424E6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80513767-41F9-4DDD-A926-77BAF88CD7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004A27D5-70D7-4DD5-ADA4-8C7948BA5D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0557" y="5182758"/>
                <a:ext cx="0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9E2756B-C515-45C9-A86F-FF96E596AB9A}"/>
                  </a:ext>
                </a:extLst>
              </p:cNvPr>
              <p:cNvCxnSpPr/>
              <p:nvPr/>
            </p:nvCxnSpPr>
            <p:spPr>
              <a:xfrm rot="5400000" flipH="1">
                <a:off x="4436920" y="3754547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8948DC6-B3C8-4215-A91B-4EE61A0E2CEB}"/>
                  </a:ext>
                </a:extLst>
              </p:cNvPr>
              <p:cNvCxnSpPr/>
              <p:nvPr/>
            </p:nvCxnSpPr>
            <p:spPr>
              <a:xfrm rot="5400000" flipH="1">
                <a:off x="4334636" y="3755859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/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25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t="-5455" r="-556" b="-2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412C8021-1D8D-4251-8DBE-C69BC8288BE3}"/>
                  </a:ext>
                </a:extLst>
              </p:cNvPr>
              <p:cNvGrpSpPr/>
              <p:nvPr/>
            </p:nvGrpSpPr>
            <p:grpSpPr>
              <a:xfrm>
                <a:off x="6123428" y="46270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DEB8866C-DA9E-404A-9624-1C5274A7223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5D7A7394-299D-40ED-9230-53256A81265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8AD2873C-40AE-4BEA-A429-AEB1CF0590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46F1FBFF-DA24-4052-8FD2-A1A9E32C447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D60EFBF0-E697-4BCA-A87C-626C8C8DBC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B50D613-A7B5-45FC-B94C-44A652884A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EFA7EC35-EABF-4BD1-B785-737F7DF0D38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B28C64AD-6DE9-4F8C-AE28-C10D7C3FC4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033E54A8-19DD-4FD0-A095-F3AE089DC9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9E5BFFC-9EFA-465E-B6F1-E9EB90868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83A010E-3CA7-44C8-A673-6BBCACAC65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84710" y="5282262"/>
                <a:ext cx="0" cy="8229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/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b="0" i="0" dirty="0" smtClean="0"/>
                            <m:t>2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E8F7D6D2-9228-43B6-ABD5-B8CD9B72E353}"/>
                  </a:ext>
                </a:extLst>
              </p:cNvPr>
              <p:cNvSpPr/>
              <p:nvPr/>
            </p:nvSpPr>
            <p:spPr>
              <a:xfrm>
                <a:off x="6221719" y="144788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B87785AB-6B6C-4931-BFF0-C79CF1D7B26D}"/>
                  </a:ext>
                </a:extLst>
              </p:cNvPr>
              <p:cNvSpPr/>
              <p:nvPr/>
            </p:nvSpPr>
            <p:spPr>
              <a:xfrm>
                <a:off x="5929487" y="6156529"/>
                <a:ext cx="9557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-</a:t>
                </a:r>
                <a:r>
                  <a:rPr lang="en-US" dirty="0"/>
                  <a:t> = -5 V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E45D2A8A-DCA8-48C8-B396-FAAB96757E8D}"/>
                  </a:ext>
                </a:extLst>
              </p:cNvPr>
              <p:cNvGrpSpPr/>
              <p:nvPr/>
            </p:nvGrpSpPr>
            <p:grpSpPr>
              <a:xfrm>
                <a:off x="3329412" y="3644345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DFA778C9-F220-4794-A97C-569476B8FD91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BA082D5D-970C-4FD8-8F63-A16882EA2F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51353D5F-282B-4554-A571-778385F61D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5DF2DC06-0BC3-4BCC-902A-E0161333DF08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49592D99-0154-4B64-B9DF-F5284928D5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60AC8180-53EE-4442-B14F-B2BE937BC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9335A91B-25B7-4B97-89D2-48F7A373653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C9A9A163-D751-4ACC-81BF-251EE1277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F7EF2503-6F2F-45FB-AF51-B552A1A9C5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B57130D9-CC07-4C12-8889-0B99A5489A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931DD48D-E9BD-43BD-ABCF-68E669B707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502" y="3790248"/>
                <a:ext cx="36576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/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a14:m>
                    <a:r>
                      <a:rPr lang="en-US" dirty="0"/>
                      <a:t> = 0.5 k</a:t>
                    </a:r>
                    <a:r>
                      <a:rPr lang="el-GR" dirty="0"/>
                      <a:t>Ω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t="-10000" r="-3415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120F0576-98D9-4EB5-9B3F-FA0F19040A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1108" y="4400253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73E2D342-1B71-43B3-8CFB-92E3407716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74927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22C64C08-E4DF-4895-B6A8-1B9E483770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19790" y="4392025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D768290-43B0-4DAD-AAB2-B4FCB254600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84878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64E167E9-7C1F-43B7-BBD0-FDD3D124F8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20497" y="4854207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6EF07F18-E70C-4C57-9E76-714E66DDCC90}"/>
                  </a:ext>
                </a:extLst>
              </p:cNvPr>
              <p:cNvGrpSpPr/>
              <p:nvPr/>
            </p:nvGrpSpPr>
            <p:grpSpPr>
              <a:xfrm>
                <a:off x="6743720" y="5225775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1723F87B-883F-489D-B2F4-F85036F94037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9340ED14-8980-4616-955F-CE44FAFAF35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51801E52-DFAE-4E66-92AF-033DE1BAE51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52BED46A-BE43-4250-8C6E-0B1432FCA181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8BC7C43-9CC7-4CC1-B343-8463FE42D6AC}"/>
                  </a:ext>
                </a:extLst>
              </p:cNvPr>
              <p:cNvGrpSpPr/>
              <p:nvPr/>
            </p:nvGrpSpPr>
            <p:grpSpPr>
              <a:xfrm>
                <a:off x="8238786" y="209484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91B0DC8C-4114-486E-BAFE-A224F5572DF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17DCA926-4893-4D6E-9BEE-F4999C652B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0F84DF82-549F-4FAF-978F-CFB23574CF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996F0AEA-8388-467A-9076-0D67076EDE3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B2EC522C-B8DA-427A-A2CB-DD6AA341F1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B4DBF3A9-209A-4225-A897-37F013F8EF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95DF241-CA43-46F6-9E83-700722BAD1C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B5267E5F-9EC9-481C-AA2C-AD08D57D46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292CCFAD-EB5C-42B3-B04B-BDB9B39D59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AD439D8B-AEF5-414A-BB5B-D3BF8502D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F9249EF5-FBD2-4D9F-8467-DB357A360DB6}"/>
                  </a:ext>
                </a:extLst>
              </p:cNvPr>
              <p:cNvGrpSpPr/>
              <p:nvPr/>
            </p:nvGrpSpPr>
            <p:grpSpPr>
              <a:xfrm rot="5400000" flipH="1">
                <a:off x="6846355" y="2574404"/>
                <a:ext cx="1393227" cy="1742593"/>
                <a:chOff x="8739401" y="3428999"/>
                <a:chExt cx="1393227" cy="1742593"/>
              </a:xfrm>
            </p:grpSpPr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6E8C2F37-6848-4704-9222-FEB0EC7751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C1850257-1264-456F-B75F-7082C178F7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18328" y="3317091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37993BA8-D5B6-4A15-8251-21A2C5252B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Arrow Connector 144">
                  <a:extLst>
                    <a:ext uri="{FF2B5EF4-FFF2-40B4-BE49-F238E27FC236}">
                      <a16:creationId xmlns:a16="http://schemas.microsoft.com/office/drawing/2014/main" id="{7034105A-E82A-4337-8C19-6FD2273B9E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E5F6C4EC-651E-4DB8-B5F6-32DF99578F89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681A0BB6-DF22-415B-96B4-1B99A6A24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2BC8711E-D4E1-419C-93B1-6985BEF67543}"/>
                  </a:ext>
                </a:extLst>
              </p:cNvPr>
              <p:cNvGrpSpPr/>
              <p:nvPr/>
            </p:nvGrpSpPr>
            <p:grpSpPr>
              <a:xfrm>
                <a:off x="8241349" y="41408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735134B7-19C1-46EB-A68E-B119ADD42EE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25344B82-AE83-4F5F-9F8E-FB987E26D6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C17B6919-9972-49AE-9910-A050F2A6BE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6B3AB0AB-2D84-42A2-99B7-6B76B79B88C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2C2E0A8B-14A5-4F67-80B1-6EB987B2F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67080439-43F3-4166-8B82-84FF699918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D8D133CF-A74A-433D-A31C-63576EAB1C6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92AC84F1-E965-4E2D-BF59-EDA047533D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528FBD19-A7BE-4814-9857-DDBF2B3EB8D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53BFEA7-BC3C-49A1-BBC7-F04B9BF885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BA988B40-B35E-4DC8-9405-F299833BC1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02631" y="4796062"/>
                <a:ext cx="0" cy="10515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C48E31C-A0EC-4FFF-A2B1-942588F1B6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7632" y="1803172"/>
                <a:ext cx="0" cy="29260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0F87C188-DB86-464A-AD84-657494BA6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5801" y="2870134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F9C8628C-2D16-42CE-A7D6-B949BDC742A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1281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90397B0-087A-489E-A2CD-FB1EC248DF9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4483" y="2861906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1DB30CC1-9804-4566-90CD-D887CC7F61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22763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0B70E0A-79CB-4485-9206-FEFCD8A86A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2091" y="3233061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874EA736-9D7A-4073-8DBC-1BACCE6BCCBA}"/>
                  </a:ext>
                </a:extLst>
              </p:cNvPr>
              <p:cNvGrpSpPr/>
              <p:nvPr/>
            </p:nvGrpSpPr>
            <p:grpSpPr>
              <a:xfrm>
                <a:off x="8871821" y="3495878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7C536CE4-B98E-4D84-BDB8-3B4106E2BDD9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6E96BE53-18A5-43EC-B9F3-E02DF13493DE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5D87704D-6C60-45D8-9CA3-38C8AB7AB6D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0D63E08-CFE7-4F49-B3BF-A28B9C6325C0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85DAC4D7-80C4-4A11-9453-497D484A992B}"/>
                  </a:ext>
                </a:extLst>
              </p:cNvPr>
              <p:cNvSpPr/>
              <p:nvPr/>
            </p:nvSpPr>
            <p:spPr>
              <a:xfrm>
                <a:off x="6242919" y="610403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343594DC-78C3-463A-9155-3A58A3EEDD5A}"/>
                  </a:ext>
                </a:extLst>
              </p:cNvPr>
              <p:cNvSpPr/>
              <p:nvPr/>
            </p:nvSpPr>
            <p:spPr>
              <a:xfrm>
                <a:off x="6274083" y="4377066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12C5194C-3704-4641-87BF-F7B0FE7A2610}"/>
                  </a:ext>
                </a:extLst>
              </p:cNvPr>
              <p:cNvSpPr/>
              <p:nvPr/>
            </p:nvSpPr>
            <p:spPr>
              <a:xfrm>
                <a:off x="6258248" y="580529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Oval 173">
                <a:extLst>
                  <a:ext uri="{FF2B5EF4-FFF2-40B4-BE49-F238E27FC236}">
                    <a16:creationId xmlns:a16="http://schemas.microsoft.com/office/drawing/2014/main" id="{8B6BFB1D-5221-40B4-80BB-33B6EEEB40DD}"/>
                  </a:ext>
                </a:extLst>
              </p:cNvPr>
              <p:cNvSpPr/>
              <p:nvPr/>
            </p:nvSpPr>
            <p:spPr>
              <a:xfrm>
                <a:off x="4924283" y="3748325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8B2D2B5-F7FF-431C-9582-0F5A2A171210}"/>
                  </a:ext>
                </a:extLst>
              </p:cNvPr>
              <p:cNvSpPr/>
              <p:nvPr/>
            </p:nvSpPr>
            <p:spPr>
              <a:xfrm>
                <a:off x="6272203" y="3263683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71A21D4D-D6CC-417C-86E2-681005E059B0}"/>
                  </a:ext>
                </a:extLst>
              </p:cNvPr>
              <p:cNvSpPr/>
              <p:nvPr/>
            </p:nvSpPr>
            <p:spPr>
              <a:xfrm>
                <a:off x="6236495" y="1783702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22A6CDC5-A971-4559-9D59-E28E32B64839}"/>
                  </a:ext>
                </a:extLst>
              </p:cNvPr>
              <p:cNvSpPr/>
              <p:nvPr/>
            </p:nvSpPr>
            <p:spPr>
              <a:xfrm>
                <a:off x="8397471" y="285098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>
                <a:extLst>
                  <a:ext uri="{FF2B5EF4-FFF2-40B4-BE49-F238E27FC236}">
                    <a16:creationId xmlns:a16="http://schemas.microsoft.com/office/drawing/2014/main" id="{8FE8C54E-B64F-4DD9-B388-D543ACEB1A61}"/>
                  </a:ext>
                </a:extLst>
              </p:cNvPr>
              <p:cNvSpPr/>
              <p:nvPr/>
            </p:nvSpPr>
            <p:spPr>
              <a:xfrm>
                <a:off x="8391718" y="3961267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0B52AF-8677-4329-A8E0-B852141E76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2173" y="3983860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4C9E5B5A-8A9E-4DAE-BBB0-28CDF1CE31BB}"/>
                  </a:ext>
                </a:extLst>
              </p:cNvPr>
              <p:cNvCxnSpPr/>
              <p:nvPr/>
            </p:nvCxnSpPr>
            <p:spPr>
              <a:xfrm rot="5400000" flipH="1">
                <a:off x="8872666" y="39738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4E568DF6-9CEF-4DA2-A901-5702ED49605C}"/>
                  </a:ext>
                </a:extLst>
              </p:cNvPr>
              <p:cNvCxnSpPr/>
              <p:nvPr/>
            </p:nvCxnSpPr>
            <p:spPr>
              <a:xfrm rot="5400000" flipH="1">
                <a:off x="8770382" y="3975140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0ACD134E-6483-4DFE-9C69-0E801CD3B1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89855" y="3983860"/>
                <a:ext cx="73152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D994A6B2-DB28-45C0-A034-36E0477DF2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571" y="3983860"/>
                <a:ext cx="3677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1E378EAB-2FEC-4D7E-AC1A-121D311B4A62}"/>
                  </a:ext>
                </a:extLst>
              </p:cNvPr>
              <p:cNvGrpSpPr/>
              <p:nvPr/>
            </p:nvGrpSpPr>
            <p:grpSpPr>
              <a:xfrm rot="16200000">
                <a:off x="9025120" y="4800543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2A1EADA-8DCA-4679-B387-C8A6416109DB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6525EAF0-7563-41B1-AD8E-0681B90285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F50CCFD0-5AD1-4CC6-A19B-31C7E2A2B4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C62F69BD-6E3F-47E2-81CF-F8149EB1335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96A417A-C532-47E4-996D-4FF13926F3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E5FCE8BC-941C-49E5-BCB3-3D40869DE1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F2AF72E9-E124-493B-95B8-03C4729857D9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D0498176-B227-4FA9-A46E-78ECF6E195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EEB24DC2-0FA0-419D-B6D3-D24DD5F0CC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0DE690D7-B1B8-46F2-9FAC-6800864755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B5527EB5-6169-4656-99D5-FCB633475C66}"/>
                  </a:ext>
                </a:extLst>
              </p:cNvPr>
              <p:cNvSpPr/>
              <p:nvPr/>
            </p:nvSpPr>
            <p:spPr>
              <a:xfrm>
                <a:off x="9303757" y="3967174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DC96A7FC-D0D0-430C-8158-F824C59130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55311" y="5265410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258376C5-8200-4A14-9B15-661D16328CAD}"/>
                  </a:ext>
                </a:extLst>
              </p:cNvPr>
              <p:cNvGrpSpPr/>
              <p:nvPr/>
            </p:nvGrpSpPr>
            <p:grpSpPr>
              <a:xfrm>
                <a:off x="9165041" y="5528227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99" name="Group 198">
                  <a:extLst>
                    <a:ext uri="{FF2B5EF4-FFF2-40B4-BE49-F238E27FC236}">
                      <a16:creationId xmlns:a16="http://schemas.microsoft.com/office/drawing/2014/main" id="{789146BA-7E1F-4E2F-9239-FDD97950645D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140577B5-3521-48FD-B22E-7DBFB412BCE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Straight Connector 201">
                    <a:extLst>
                      <a:ext uri="{FF2B5EF4-FFF2-40B4-BE49-F238E27FC236}">
                        <a16:creationId xmlns:a16="http://schemas.microsoft.com/office/drawing/2014/main" id="{C7473733-0EDE-4117-B828-5B43F6AB1267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A69013C9-041A-4077-9F1A-24E0E5B2D91E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/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/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/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b="0" dirty="0"/>
                    <a:t>R</a:t>
                  </a:r>
                  <a:r>
                    <a:rPr lang="en-US" b="0" baseline="-25000" dirty="0"/>
                    <a:t>L</a:t>
                  </a:r>
                  <a:r>
                    <a:rPr lang="en-US" b="0" dirty="0"/>
                    <a:t> =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/>
                        <m:t>5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n-US" dirty="0"/>
                        <m:t>k</m:t>
                      </m:r>
                      <m:r>
                        <m:rPr>
                          <m:nor/>
                        </m:rPr>
                        <a:rPr lang="el-GR" dirty="0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  <a:blipFill>
                  <a:blip r:embed="rId13"/>
                  <a:stretch>
                    <a:fillRect l="-3941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187B0DC6-D4E1-4F65-8E8A-8DB58576E5C0}"/>
                </a:ext>
              </a:extLst>
            </p:cNvPr>
            <p:cNvSpPr/>
            <p:nvPr/>
          </p:nvSpPr>
          <p:spPr>
            <a:xfrm>
              <a:off x="8894254" y="4094818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882EC54-6048-43A7-80F1-CBAD551D7402}"/>
              </a:ext>
            </a:extLst>
          </p:cNvPr>
          <p:cNvSpPr/>
          <p:nvPr/>
        </p:nvSpPr>
        <p:spPr>
          <a:xfrm>
            <a:off x="1716505" y="1122947"/>
            <a:ext cx="4906358" cy="5685098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Configuration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B02A075-3D57-40DD-901D-E2B38A34E007}"/>
              </a:ext>
            </a:extLst>
          </p:cNvPr>
          <p:cNvGrpSpPr/>
          <p:nvPr/>
        </p:nvGrpSpPr>
        <p:grpSpPr>
          <a:xfrm>
            <a:off x="1285075" y="1240425"/>
            <a:ext cx="4470411" cy="5432946"/>
            <a:chOff x="1966104" y="1254280"/>
            <a:chExt cx="4470411" cy="543294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A484543-630E-4D5E-A42B-4E88A62248C5}"/>
                </a:ext>
              </a:extLst>
            </p:cNvPr>
            <p:cNvGrpSpPr/>
            <p:nvPr/>
          </p:nvGrpSpPr>
          <p:grpSpPr>
            <a:xfrm>
              <a:off x="5331536" y="2594609"/>
              <a:ext cx="298207" cy="660991"/>
              <a:chOff x="4147623" y="3602364"/>
              <a:chExt cx="297702" cy="797860"/>
            </a:xfrm>
          </p:grpSpPr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FCBBBC3A-ADCC-4238-A00F-D49E68F4EEC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79422CE2-DCE6-490F-BABB-C4A3A06904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42203537-8773-4181-AC77-D1015134A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BE23678-0ED1-48BF-A669-4D0AEF46E5B6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FE1CF79E-E4A3-47FA-A540-3FA188B198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8C95876-1608-45E1-B1CF-15C992F3C7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8C192EDC-35C8-4230-B9DB-4D9774EDAEA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ADD4385A-4CFB-4DC9-870B-BF0E45402E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CB063F55-E217-4C9F-A843-C78C26FB22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542F9075-C256-4D5C-9131-2C21DAD1AE7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C603BCF-0AB2-4E77-952F-DA22D3DCED98}"/>
                </a:ext>
              </a:extLst>
            </p:cNvPr>
            <p:cNvCxnSpPr>
              <a:cxnSpLocks/>
            </p:cNvCxnSpPr>
            <p:nvPr/>
          </p:nvCxnSpPr>
          <p:spPr>
            <a:xfrm>
              <a:off x="5478077" y="1689669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BEF15B6-AF44-4005-97CB-D8AFEA13D0B0}"/>
                </a:ext>
              </a:extLst>
            </p:cNvPr>
            <p:cNvCxnSpPr/>
            <p:nvPr/>
          </p:nvCxnSpPr>
          <p:spPr>
            <a:xfrm flipV="1">
              <a:off x="5506169" y="3442371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/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29358" y="4407488"/>
                  <a:ext cx="45044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/>
                <p:nvPr/>
              </p:nvSpPr>
              <p:spPr>
                <a:xfrm>
                  <a:off x="2936317" y="2667540"/>
                  <a:ext cx="108260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1600" dirty="0"/>
                    <a:t> = 50 k</a:t>
                  </a:r>
                  <a:r>
                    <a:rPr lang="el-GR" sz="1600" dirty="0"/>
                    <a:t>Ω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6317" y="2667540"/>
                  <a:ext cx="1082604" cy="338554"/>
                </a:xfrm>
                <a:prstGeom prst="rect">
                  <a:avLst/>
                </a:prstGeom>
                <a:blipFill>
                  <a:blip r:embed="rId3"/>
                  <a:stretch>
                    <a:fillRect t="-5357" r="-1124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818FF77F-70AD-41A7-AFEC-9CD017E5AFBE}"/>
                    </a:ext>
                  </a:extLst>
                </p:cNvPr>
                <p:cNvSpPr/>
                <p:nvPr/>
              </p:nvSpPr>
              <p:spPr>
                <a:xfrm>
                  <a:off x="5569383" y="2700207"/>
                  <a:ext cx="6655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5 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818FF77F-70AD-41A7-AFEC-9CD017E5AF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9383" y="2700207"/>
                  <a:ext cx="66556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19C7598-DC15-4B94-ABCC-65CAB88AEB97}"/>
                </a:ext>
              </a:extLst>
            </p:cNvPr>
            <p:cNvSpPr/>
            <p:nvPr/>
          </p:nvSpPr>
          <p:spPr>
            <a:xfrm>
              <a:off x="5349372" y="1254280"/>
              <a:ext cx="91563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+</a:t>
              </a:r>
              <a:r>
                <a:rPr lang="en-US" dirty="0"/>
                <a:t> = 5 V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8B4B463-2E3E-4CF0-92DA-09B8FD7ECD7F}"/>
                </a:ext>
              </a:extLst>
            </p:cNvPr>
            <p:cNvGrpSpPr/>
            <p:nvPr/>
          </p:nvGrpSpPr>
          <p:grpSpPr>
            <a:xfrm rot="5400000" flipH="1">
              <a:off x="3870959" y="3153388"/>
              <a:ext cx="1530387" cy="1742593"/>
              <a:chOff x="8739401" y="3428999"/>
              <a:chExt cx="1530387" cy="1742593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E182ACA2-8A75-4E67-95A5-6E3DC029CF6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989665" y="3178735"/>
                <a:ext cx="2392" cy="5029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74BC1FE-41E2-42C8-B594-F85A10B3FF0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86908" y="3248112"/>
                <a:ext cx="0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4416752C-9C21-4FB2-AEA8-60FA3F14F043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020D1315-D018-4BC9-808D-C881EB07D2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18A7FA8D-8663-4A6F-82CF-A002419CE40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35F2613-9A54-4A7E-9D8C-9A0EE216285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8DD97A-EAA1-4064-8512-674A801234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58559" y="5980124"/>
              <a:ext cx="146304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36EC5A7-2524-49FE-9151-8CF5F0C9DB2B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7A4A5F9-14E9-4CA6-AB98-132F9E966E8A}"/>
                </a:ext>
              </a:extLst>
            </p:cNvPr>
            <p:cNvGrpSpPr/>
            <p:nvPr/>
          </p:nvGrpSpPr>
          <p:grpSpPr>
            <a:xfrm rot="16200000">
              <a:off x="3822156" y="2755489"/>
              <a:ext cx="660991" cy="298206"/>
              <a:chOff x="9391502" y="3838294"/>
              <a:chExt cx="660991" cy="298206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93A07F1-49B8-402A-92E6-A0A9003680B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4E10C31-57A0-4FE7-97D7-8072EE9C8B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451FF7B9-A529-42D6-BF18-2FCFEE956B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EA453D49-D65D-49C6-97AF-1432030A3D4D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ACD0E1AC-F497-468F-AE1F-28E5CA581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A6C6BE90-90B7-409B-90FC-514422EBCE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BBC1BC5A-C9B6-45B5-ABC6-A49AD45959D4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62BCB4F0-5F7A-4944-AB1C-C408888DA7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70CCE32-828E-4764-8F95-01422748AB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F227AD4-46D9-4EFF-AA01-58FA0143B70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730E34F-2A0D-440B-AD6F-0A5C06B7345C}"/>
                </a:ext>
              </a:extLst>
            </p:cNvPr>
            <p:cNvCxnSpPr>
              <a:cxnSpLocks/>
            </p:cNvCxnSpPr>
            <p:nvPr/>
          </p:nvCxnSpPr>
          <p:spPr>
            <a:xfrm>
              <a:off x="3197533" y="3925944"/>
              <a:ext cx="4572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81579ED-A191-4E11-8171-D5AACDE639C8}"/>
                </a:ext>
              </a:extLst>
            </p:cNvPr>
            <p:cNvGrpSpPr/>
            <p:nvPr/>
          </p:nvGrpSpPr>
          <p:grpSpPr>
            <a:xfrm>
              <a:off x="2011034" y="5185447"/>
              <a:ext cx="365760" cy="128268"/>
              <a:chOff x="1360627" y="3631962"/>
              <a:chExt cx="365760" cy="128268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01E232CE-5026-47D0-803D-F5FD2F9B19E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4A27D331-8900-409D-8AE9-D4C33C79364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9F9EF20D-EF51-4D78-B7CE-0797009EC7C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DC8A44A-7377-4CD0-A692-F0AEB91C9E09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487EA50-C2E3-405E-B232-9D1C457DF7CF}"/>
                </a:ext>
              </a:extLst>
            </p:cNvPr>
            <p:cNvSpPr/>
            <p:nvPr/>
          </p:nvSpPr>
          <p:spPr>
            <a:xfrm>
              <a:off x="1993336" y="4423309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37E1F5C-0093-4F79-B0E6-FD8C15C8F814}"/>
                </a:ext>
              </a:extLst>
            </p:cNvPr>
            <p:cNvCxnSpPr>
              <a:cxnSpLocks/>
            </p:cNvCxnSpPr>
            <p:nvPr/>
          </p:nvCxnSpPr>
          <p:spPr>
            <a:xfrm>
              <a:off x="2187442" y="4785480"/>
              <a:ext cx="0" cy="399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88F6972-6882-4A83-9ACA-83860C023099}"/>
                </a:ext>
              </a:extLst>
            </p:cNvPr>
            <p:cNvCxnSpPr>
              <a:cxnSpLocks/>
            </p:cNvCxnSpPr>
            <p:nvPr/>
          </p:nvCxnSpPr>
          <p:spPr>
            <a:xfrm>
              <a:off x="2171449" y="3943437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/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2936" y="4347479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/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6104" y="4479422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3E500C6-B9F6-45C7-AD28-914B796E0888}"/>
                </a:ext>
              </a:extLst>
            </p:cNvPr>
            <p:cNvCxnSpPr>
              <a:cxnSpLocks/>
            </p:cNvCxnSpPr>
            <p:nvPr/>
          </p:nvCxnSpPr>
          <p:spPr>
            <a:xfrm>
              <a:off x="4128104" y="1964537"/>
              <a:ext cx="0" cy="6206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9C42919-23EE-46F9-9CCD-05FA20DE1B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61032" y="3239381"/>
              <a:ext cx="79" cy="1430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1691-8474-4317-84FE-20F1A39BA257}"/>
                </a:ext>
              </a:extLst>
            </p:cNvPr>
            <p:cNvGrpSpPr/>
            <p:nvPr/>
          </p:nvGrpSpPr>
          <p:grpSpPr>
            <a:xfrm rot="16200000">
              <a:off x="3855163" y="4862857"/>
              <a:ext cx="660991" cy="298206"/>
              <a:chOff x="9391502" y="3838294"/>
              <a:chExt cx="660991" cy="298206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7E0B5B0-5B70-4379-80A8-0D6DF160B48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9996DEB-E032-419F-B7E7-ECFBA41160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EA7D2E08-D7F6-4909-9F1E-3FD36D6D03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197A8B69-2FF6-4F14-A28F-69509A9B530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8D167C4-A0F9-4AD7-8FE7-6FD660A15F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2F44725-05FE-44D7-8545-0800D5852F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3CA1B3E-79B1-470E-9833-9C44565E9D7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0D4F807-E75F-4696-AEE4-787AF414F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68487E6C-AE5F-4080-85DA-5111D424E6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0513767-41F9-4DDD-A926-77BAF88CD73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4A27D5-70D7-4DD5-ADA4-8C7948BA5D77}"/>
                </a:ext>
              </a:extLst>
            </p:cNvPr>
            <p:cNvCxnSpPr>
              <a:cxnSpLocks/>
            </p:cNvCxnSpPr>
            <p:nvPr/>
          </p:nvCxnSpPr>
          <p:spPr>
            <a:xfrm>
              <a:off x="4191663" y="5344123"/>
              <a:ext cx="0" cy="64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9E2756B-C515-45C9-A86F-FF96E596AB9A}"/>
                </a:ext>
              </a:extLst>
            </p:cNvPr>
            <p:cNvCxnSpPr/>
            <p:nvPr/>
          </p:nvCxnSpPr>
          <p:spPr>
            <a:xfrm rot="5400000" flipH="1">
              <a:off x="3648026" y="3915912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8948DC6-B3C8-4215-A91B-4EE61A0E2CEB}"/>
                </a:ext>
              </a:extLst>
            </p:cNvPr>
            <p:cNvCxnSpPr/>
            <p:nvPr/>
          </p:nvCxnSpPr>
          <p:spPr>
            <a:xfrm rot="5400000" flipH="1">
              <a:off x="3545742" y="3917224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/>
                <p:nvPr/>
              </p:nvSpPr>
              <p:spPr>
                <a:xfrm>
                  <a:off x="2986067" y="4808285"/>
                  <a:ext cx="1100011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1600" dirty="0"/>
                    <a:t> = 25 k</a:t>
                  </a:r>
                  <a:r>
                    <a:rPr lang="el-GR" sz="1600" dirty="0"/>
                    <a:t>Ω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6067" y="4808285"/>
                  <a:ext cx="1100011" cy="338554"/>
                </a:xfrm>
                <a:prstGeom prst="rect">
                  <a:avLst/>
                </a:prstGeom>
                <a:blipFill>
                  <a:blip r:embed="rId7"/>
                  <a:stretch>
                    <a:fillRect t="-5357" r="-552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12C8021-1D8D-4251-8DBE-C69BC8288BE3}"/>
                </a:ext>
              </a:extLst>
            </p:cNvPr>
            <p:cNvGrpSpPr/>
            <p:nvPr/>
          </p:nvGrpSpPr>
          <p:grpSpPr>
            <a:xfrm>
              <a:off x="5334534" y="4788403"/>
              <a:ext cx="298207" cy="655225"/>
              <a:chOff x="4147623" y="3609324"/>
              <a:chExt cx="297702" cy="790900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DEB8866C-DA9E-404A-9624-1C5274A7223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D7A7394-299D-40ED-9230-53256A8126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8AD2873C-40AE-4BEA-A429-AEB1CF059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46F1FBFF-DA24-4052-8FD2-A1A9E32C447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D60EFBF0-E697-4BCA-A87C-626C8C8DBC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B50D613-A7B5-45FC-B94C-44A652884A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FA7EC35-EABF-4BD1-B785-737F7DF0D38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28C64AD-6DE9-4F8C-AE28-C10D7C3FC4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033E54A8-19DD-4FD0-A095-F3AE089DC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9E5BFFC-9EFA-465E-B6F1-E9EB90868C9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83A010E-3CA7-44C8-A673-6BBCACAC6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95816" y="5443627"/>
              <a:ext cx="0" cy="8229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7881DCD9-A5A3-4757-AE0F-6CA3C6FEF353}"/>
                    </a:ext>
                  </a:extLst>
                </p:cNvPr>
                <p:cNvSpPr/>
                <p:nvPr/>
              </p:nvSpPr>
              <p:spPr>
                <a:xfrm>
                  <a:off x="4740153" y="4879365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7881DCD9-A5A3-4757-AE0F-6CA3C6FEF3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0153" y="4879365"/>
                  <a:ext cx="637986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8F7D6D2-9228-43B6-ABD5-B8CD9B72E353}"/>
                </a:ext>
              </a:extLst>
            </p:cNvPr>
            <p:cNvSpPr/>
            <p:nvPr/>
          </p:nvSpPr>
          <p:spPr>
            <a:xfrm>
              <a:off x="5432825" y="1609247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B87785AB-6B6C-4931-BFF0-C79CF1D7B26D}"/>
                </a:ext>
              </a:extLst>
            </p:cNvPr>
            <p:cNvSpPr/>
            <p:nvPr/>
          </p:nvSpPr>
          <p:spPr>
            <a:xfrm>
              <a:off x="5140593" y="6317894"/>
              <a:ext cx="9557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-</a:t>
              </a:r>
              <a:r>
                <a:rPr lang="en-US" dirty="0"/>
                <a:t> = -5 V</a:t>
              </a:r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E45D2A8A-DCA8-48C8-B396-FAAB96757E8D}"/>
                </a:ext>
              </a:extLst>
            </p:cNvPr>
            <p:cNvGrpSpPr/>
            <p:nvPr/>
          </p:nvGrpSpPr>
          <p:grpSpPr>
            <a:xfrm>
              <a:off x="2540518" y="3805710"/>
              <a:ext cx="660991" cy="298206"/>
              <a:chOff x="9391502" y="3838294"/>
              <a:chExt cx="660991" cy="298206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DFA778C9-F220-4794-A97C-569476B8FD9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BA082D5D-970C-4FD8-8F63-A16882EA2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51353D5F-282B-4554-A571-778385F61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5DF2DC06-0BC3-4BCC-902A-E0161333DF0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49592D99-0154-4B64-B9DF-F5284928D5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60AC8180-53EE-4442-B14F-B2BE937BC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9335A91B-25B7-4B97-89D2-48F7A373653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C9A9A163-D751-4ACC-81BF-251EE12774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F7EF2503-6F2F-45FB-AF51-B552A1A9C5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57130D9-CC07-4C12-8889-0B99A5489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31DD48D-E9BD-43BD-ABCF-68E669B7071D}"/>
                </a:ext>
              </a:extLst>
            </p:cNvPr>
            <p:cNvCxnSpPr>
              <a:cxnSpLocks/>
            </p:cNvCxnSpPr>
            <p:nvPr/>
          </p:nvCxnSpPr>
          <p:spPr>
            <a:xfrm>
              <a:off x="2168608" y="3951613"/>
              <a:ext cx="36576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/>
                <p:nvPr/>
              </p:nvSpPr>
              <p:spPr>
                <a:xfrm>
                  <a:off x="2207678" y="3382033"/>
                  <a:ext cx="12513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a14:m>
                  <a:r>
                    <a:rPr lang="en-US" dirty="0"/>
                    <a:t> = 0.5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7678" y="3382033"/>
                  <a:ext cx="1251368" cy="369332"/>
                </a:xfrm>
                <a:prstGeom prst="rect">
                  <a:avLst/>
                </a:prstGeom>
                <a:blipFill>
                  <a:blip r:embed="rId9"/>
                  <a:stretch>
                    <a:fillRect t="-10000" r="-291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120F0576-98D9-4EB5-9B3F-FA0F19040A8C}"/>
                </a:ext>
              </a:extLst>
            </p:cNvPr>
            <p:cNvCxnSpPr>
              <a:cxnSpLocks/>
            </p:cNvCxnSpPr>
            <p:nvPr/>
          </p:nvCxnSpPr>
          <p:spPr>
            <a:xfrm>
              <a:off x="5492214" y="4561618"/>
              <a:ext cx="6400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73E2D342-1B71-43B3-8CFB-92E34077165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406" y="491063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2C64C08-E4DF-4895-B6A8-1B9E483770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0896" y="4553390"/>
              <a:ext cx="2392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0D768290-43B0-4DAD-AAB2-B4FCB25460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406" y="501014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4E167E9-7C1F-43B7-BBD0-FDD3D124F8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1603" y="5015572"/>
              <a:ext cx="2392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6EF07F18-E70C-4C57-9E76-714E66DDCC90}"/>
                </a:ext>
              </a:extLst>
            </p:cNvPr>
            <p:cNvGrpSpPr/>
            <p:nvPr/>
          </p:nvGrpSpPr>
          <p:grpSpPr>
            <a:xfrm>
              <a:off x="5954826" y="5387140"/>
              <a:ext cx="365760" cy="128268"/>
              <a:chOff x="1360627" y="3631962"/>
              <a:chExt cx="365760" cy="128268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1723F87B-883F-489D-B2F4-F85036F9403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9340ED14-8980-4616-955F-CE44FAFAF35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51801E52-DFAE-4E66-92AF-033DE1BAE51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52BED46A-BE43-4250-8C6E-0B1432FCA181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5DAC4D7-80C4-4A11-9453-497D484A992B}"/>
                </a:ext>
              </a:extLst>
            </p:cNvPr>
            <p:cNvSpPr/>
            <p:nvPr/>
          </p:nvSpPr>
          <p:spPr>
            <a:xfrm>
              <a:off x="5454025" y="6265397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43594DC-78C3-463A-9155-3A58A3EEDD5A}"/>
                </a:ext>
              </a:extLst>
            </p:cNvPr>
            <p:cNvSpPr/>
            <p:nvPr/>
          </p:nvSpPr>
          <p:spPr>
            <a:xfrm>
              <a:off x="5485189" y="4538431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12C5194C-3704-4641-87BF-F7B0FE7A2610}"/>
                </a:ext>
              </a:extLst>
            </p:cNvPr>
            <p:cNvSpPr/>
            <p:nvPr/>
          </p:nvSpPr>
          <p:spPr>
            <a:xfrm>
              <a:off x="5469354" y="5966655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B6BFB1D-5221-40B4-80BB-33B6EEEB40DD}"/>
                </a:ext>
              </a:extLst>
            </p:cNvPr>
            <p:cNvSpPr/>
            <p:nvPr/>
          </p:nvSpPr>
          <p:spPr>
            <a:xfrm>
              <a:off x="4135389" y="3909690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18B2D2B5-F7FF-431C-9582-0F5A2A171210}"/>
                </a:ext>
              </a:extLst>
            </p:cNvPr>
            <p:cNvSpPr/>
            <p:nvPr/>
          </p:nvSpPr>
          <p:spPr>
            <a:xfrm>
              <a:off x="5483309" y="342504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71A21D4D-D6CC-417C-86E2-681005E059B0}"/>
                </a:ext>
              </a:extLst>
            </p:cNvPr>
            <p:cNvSpPr/>
            <p:nvPr/>
          </p:nvSpPr>
          <p:spPr>
            <a:xfrm>
              <a:off x="5447601" y="1945067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5" name="Content Placeholder 2">
            <a:extLst>
              <a:ext uri="{FF2B5EF4-FFF2-40B4-BE49-F238E27FC236}">
                <a16:creationId xmlns:a16="http://schemas.microsoft.com/office/drawing/2014/main" id="{0C5053B1-5447-4195-AD0E-760D5D79F062}"/>
              </a:ext>
            </a:extLst>
          </p:cNvPr>
          <p:cNvSpPr txBox="1">
            <a:spLocks/>
          </p:cNvSpPr>
          <p:nvPr/>
        </p:nvSpPr>
        <p:spPr>
          <a:xfrm>
            <a:off x="6845659" y="2897500"/>
            <a:ext cx="1076773" cy="513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output</a:t>
            </a:r>
          </a:p>
        </p:txBody>
      </p:sp>
      <p:sp>
        <p:nvSpPr>
          <p:cNvPr id="209" name="Content Placeholder 2">
            <a:extLst>
              <a:ext uri="{FF2B5EF4-FFF2-40B4-BE49-F238E27FC236}">
                <a16:creationId xmlns:a16="http://schemas.microsoft.com/office/drawing/2014/main" id="{6DA2957A-9440-44B3-9B59-D7704C703645}"/>
              </a:ext>
            </a:extLst>
          </p:cNvPr>
          <p:cNvSpPr txBox="1">
            <a:spLocks/>
          </p:cNvSpPr>
          <p:nvPr/>
        </p:nvSpPr>
        <p:spPr>
          <a:xfrm>
            <a:off x="7168409" y="1341451"/>
            <a:ext cx="4577073" cy="609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Common emitter amplifier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3E385E8-8420-4363-B9E4-7DCF43EF002D}"/>
              </a:ext>
            </a:extLst>
          </p:cNvPr>
          <p:cNvCxnSpPr>
            <a:cxnSpLocks/>
          </p:cNvCxnSpPr>
          <p:nvPr/>
        </p:nvCxnSpPr>
        <p:spPr>
          <a:xfrm flipH="1">
            <a:off x="5775814" y="3096134"/>
            <a:ext cx="1018436" cy="19657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Content Placeholder 2">
            <a:extLst>
              <a:ext uri="{FF2B5EF4-FFF2-40B4-BE49-F238E27FC236}">
                <a16:creationId xmlns:a16="http://schemas.microsoft.com/office/drawing/2014/main" id="{3C37A197-8685-460D-B9ED-270853AB866D}"/>
              </a:ext>
            </a:extLst>
          </p:cNvPr>
          <p:cNvSpPr txBox="1">
            <a:spLocks/>
          </p:cNvSpPr>
          <p:nvPr/>
        </p:nvSpPr>
        <p:spPr>
          <a:xfrm>
            <a:off x="52315" y="5136615"/>
            <a:ext cx="1076773" cy="513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source</a:t>
            </a:r>
          </a:p>
        </p:txBody>
      </p: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9727E37C-32CB-4421-8982-6CCAEE3177DD}"/>
              </a:ext>
            </a:extLst>
          </p:cNvPr>
          <p:cNvCxnSpPr>
            <a:cxnSpLocks/>
          </p:cNvCxnSpPr>
          <p:nvPr/>
        </p:nvCxnSpPr>
        <p:spPr>
          <a:xfrm flipV="1">
            <a:off x="530243" y="4701015"/>
            <a:ext cx="603439" cy="38028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Content Placeholder 2">
            <a:extLst>
              <a:ext uri="{FF2B5EF4-FFF2-40B4-BE49-F238E27FC236}">
                <a16:creationId xmlns:a16="http://schemas.microsoft.com/office/drawing/2014/main" id="{C3CA768D-084E-4464-A691-8E741ED3CA66}"/>
              </a:ext>
            </a:extLst>
          </p:cNvPr>
          <p:cNvSpPr txBox="1">
            <a:spLocks/>
          </p:cNvSpPr>
          <p:nvPr/>
        </p:nvSpPr>
        <p:spPr>
          <a:xfrm>
            <a:off x="52315" y="2576940"/>
            <a:ext cx="2250571" cy="62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source resistor</a:t>
            </a:r>
          </a:p>
        </p:txBody>
      </p: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7D9A8C5-1B29-4F25-9FE5-B429ECB5E9AE}"/>
              </a:ext>
            </a:extLst>
          </p:cNvPr>
          <p:cNvCxnSpPr>
            <a:cxnSpLocks/>
          </p:cNvCxnSpPr>
          <p:nvPr/>
        </p:nvCxnSpPr>
        <p:spPr>
          <a:xfrm>
            <a:off x="1242622" y="2986103"/>
            <a:ext cx="605153" cy="40076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Content Placeholder 2">
            <a:extLst>
              <a:ext uri="{FF2B5EF4-FFF2-40B4-BE49-F238E27FC236}">
                <a16:creationId xmlns:a16="http://schemas.microsoft.com/office/drawing/2014/main" id="{22080FBF-B8E2-45AD-AB7C-A7252CFE6F98}"/>
              </a:ext>
            </a:extLst>
          </p:cNvPr>
          <p:cNvSpPr txBox="1">
            <a:spLocks/>
          </p:cNvSpPr>
          <p:nvPr/>
        </p:nvSpPr>
        <p:spPr>
          <a:xfrm>
            <a:off x="269339" y="5628550"/>
            <a:ext cx="2656415" cy="62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isolating capacitor</a:t>
            </a:r>
          </a:p>
        </p:txBody>
      </p: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id="{B6CC9E10-FEA9-4020-96C1-8EDADB9D43E8}"/>
              </a:ext>
            </a:extLst>
          </p:cNvPr>
          <p:cNvCxnSpPr>
            <a:cxnSpLocks/>
          </p:cNvCxnSpPr>
          <p:nvPr/>
        </p:nvCxnSpPr>
        <p:spPr>
          <a:xfrm flipV="1">
            <a:off x="1704585" y="4056006"/>
            <a:ext cx="1193179" cy="157254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870529B0-ED70-4C70-9CEE-1A9C0DBB7616}"/>
              </a:ext>
            </a:extLst>
          </p:cNvPr>
          <p:cNvSpPr txBox="1">
            <a:spLocks/>
          </p:cNvSpPr>
          <p:nvPr/>
        </p:nvSpPr>
        <p:spPr>
          <a:xfrm>
            <a:off x="684961" y="6228213"/>
            <a:ext cx="3197558" cy="62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voltage divider biasing</a:t>
            </a:r>
          </a:p>
        </p:txBody>
      </p: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1F7028CF-D948-46B1-BB1F-93DFCE7EAF92}"/>
              </a:ext>
            </a:extLst>
          </p:cNvPr>
          <p:cNvCxnSpPr>
            <a:cxnSpLocks/>
          </p:cNvCxnSpPr>
          <p:nvPr/>
        </p:nvCxnSpPr>
        <p:spPr>
          <a:xfrm flipV="1">
            <a:off x="2454490" y="5183305"/>
            <a:ext cx="776183" cy="102315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Content Placeholder 2">
            <a:extLst>
              <a:ext uri="{FF2B5EF4-FFF2-40B4-BE49-F238E27FC236}">
                <a16:creationId xmlns:a16="http://schemas.microsoft.com/office/drawing/2014/main" id="{713485D1-020D-4412-B555-0DEF2398DDA4}"/>
              </a:ext>
            </a:extLst>
          </p:cNvPr>
          <p:cNvSpPr txBox="1">
            <a:spLocks/>
          </p:cNvSpPr>
          <p:nvPr/>
        </p:nvSpPr>
        <p:spPr>
          <a:xfrm>
            <a:off x="6794250" y="6249215"/>
            <a:ext cx="1885869" cy="62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dual biasing</a:t>
            </a:r>
          </a:p>
        </p:txBody>
      </p: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B711ABA6-95CF-4CCC-85B8-ECCC50D89B78}"/>
              </a:ext>
            </a:extLst>
          </p:cNvPr>
          <p:cNvCxnSpPr>
            <a:cxnSpLocks/>
          </p:cNvCxnSpPr>
          <p:nvPr/>
        </p:nvCxnSpPr>
        <p:spPr>
          <a:xfrm flipH="1">
            <a:off x="5356490" y="6456253"/>
            <a:ext cx="1273533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Content Placeholder 2">
            <a:extLst>
              <a:ext uri="{FF2B5EF4-FFF2-40B4-BE49-F238E27FC236}">
                <a16:creationId xmlns:a16="http://schemas.microsoft.com/office/drawing/2014/main" id="{761495FE-AEB5-4753-9209-8B689E2FAC89}"/>
              </a:ext>
            </a:extLst>
          </p:cNvPr>
          <p:cNvSpPr txBox="1">
            <a:spLocks/>
          </p:cNvSpPr>
          <p:nvPr/>
        </p:nvSpPr>
        <p:spPr>
          <a:xfrm>
            <a:off x="5822719" y="5663782"/>
            <a:ext cx="4199427" cy="62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degenerate emitter resistor</a:t>
            </a:r>
          </a:p>
        </p:txBody>
      </p: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A1D2E8F8-1D1A-439F-AD27-74452F6986B8}"/>
              </a:ext>
            </a:extLst>
          </p:cNvPr>
          <p:cNvCxnSpPr>
            <a:cxnSpLocks/>
          </p:cNvCxnSpPr>
          <p:nvPr/>
        </p:nvCxnSpPr>
        <p:spPr>
          <a:xfrm flipH="1" flipV="1">
            <a:off x="4947212" y="5367477"/>
            <a:ext cx="828602" cy="39601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Content Placeholder 2">
            <a:extLst>
              <a:ext uri="{FF2B5EF4-FFF2-40B4-BE49-F238E27FC236}">
                <a16:creationId xmlns:a16="http://schemas.microsoft.com/office/drawing/2014/main" id="{BCC78E7D-405F-43EB-88CE-D81A85D837A4}"/>
              </a:ext>
            </a:extLst>
          </p:cNvPr>
          <p:cNvSpPr txBox="1">
            <a:spLocks/>
          </p:cNvSpPr>
          <p:nvPr/>
        </p:nvSpPr>
        <p:spPr>
          <a:xfrm>
            <a:off x="6342442" y="1950683"/>
            <a:ext cx="2413524" cy="62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collector resistor</a:t>
            </a:r>
          </a:p>
        </p:txBody>
      </p: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6805502E-36FE-4D61-A9A5-9DB7FA139749}"/>
              </a:ext>
            </a:extLst>
          </p:cNvPr>
          <p:cNvCxnSpPr>
            <a:cxnSpLocks/>
          </p:cNvCxnSpPr>
          <p:nvPr/>
        </p:nvCxnSpPr>
        <p:spPr>
          <a:xfrm flipH="1">
            <a:off x="5182033" y="2219707"/>
            <a:ext cx="1102999" cy="43093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ectangle 223">
            <a:extLst>
              <a:ext uri="{FF2B5EF4-FFF2-40B4-BE49-F238E27FC236}">
                <a16:creationId xmlns:a16="http://schemas.microsoft.com/office/drawing/2014/main" id="{7DD549F0-D0F3-4B2A-825D-471BFDAFBA10}"/>
              </a:ext>
            </a:extLst>
          </p:cNvPr>
          <p:cNvSpPr/>
          <p:nvPr/>
        </p:nvSpPr>
        <p:spPr>
          <a:xfrm>
            <a:off x="5108924" y="4333624"/>
            <a:ext cx="664499" cy="1192754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Content Placeholder 2">
            <a:extLst>
              <a:ext uri="{FF2B5EF4-FFF2-40B4-BE49-F238E27FC236}">
                <a16:creationId xmlns:a16="http://schemas.microsoft.com/office/drawing/2014/main" id="{22098E08-82C4-489D-9FCA-100E6DB15141}"/>
              </a:ext>
            </a:extLst>
          </p:cNvPr>
          <p:cNvSpPr txBox="1">
            <a:spLocks/>
          </p:cNvSpPr>
          <p:nvPr/>
        </p:nvSpPr>
        <p:spPr>
          <a:xfrm>
            <a:off x="5806259" y="4283038"/>
            <a:ext cx="1885869" cy="470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AC ground</a:t>
            </a:r>
          </a:p>
        </p:txBody>
      </p:sp>
      <p:sp>
        <p:nvSpPr>
          <p:cNvPr id="227" name="Content Placeholder 2">
            <a:extLst>
              <a:ext uri="{FF2B5EF4-FFF2-40B4-BE49-F238E27FC236}">
                <a16:creationId xmlns:a16="http://schemas.microsoft.com/office/drawing/2014/main" id="{08E74686-8CB2-4545-8754-8413F1C53991}"/>
              </a:ext>
            </a:extLst>
          </p:cNvPr>
          <p:cNvSpPr txBox="1">
            <a:spLocks/>
          </p:cNvSpPr>
          <p:nvPr/>
        </p:nvSpPr>
        <p:spPr>
          <a:xfrm>
            <a:off x="8724633" y="1933117"/>
            <a:ext cx="3430894" cy="502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Without emitter resistor:</a:t>
            </a:r>
          </a:p>
        </p:txBody>
      </p:sp>
      <p:sp>
        <p:nvSpPr>
          <p:cNvPr id="228" name="Content Placeholder 2">
            <a:extLst>
              <a:ext uri="{FF2B5EF4-FFF2-40B4-BE49-F238E27FC236}">
                <a16:creationId xmlns:a16="http://schemas.microsoft.com/office/drawing/2014/main" id="{AC32A532-25FA-417F-B37D-5A6E61ECEBDE}"/>
              </a:ext>
            </a:extLst>
          </p:cNvPr>
          <p:cNvSpPr txBox="1">
            <a:spLocks/>
          </p:cNvSpPr>
          <p:nvPr/>
        </p:nvSpPr>
        <p:spPr>
          <a:xfrm>
            <a:off x="9221237" y="2334808"/>
            <a:ext cx="2696785" cy="5021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A</a:t>
            </a:r>
            <a:r>
              <a:rPr lang="en-US" sz="2000" baseline="-25000" dirty="0">
                <a:solidFill>
                  <a:srgbClr val="0070C0"/>
                </a:solidFill>
              </a:rPr>
              <a:t>V</a:t>
            </a:r>
            <a:r>
              <a:rPr lang="en-US" sz="2000" dirty="0">
                <a:solidFill>
                  <a:srgbClr val="0070C0"/>
                </a:solidFill>
              </a:rPr>
              <a:t> ≈   ‒ </a:t>
            </a:r>
            <a:r>
              <a:rPr lang="en-US" sz="2000" b="1" dirty="0">
                <a:solidFill>
                  <a:srgbClr val="0070C0"/>
                </a:solidFill>
              </a:rPr>
              <a:t>R</a:t>
            </a:r>
            <a:r>
              <a:rPr lang="en-US" sz="2000" b="1" baseline="-25000" dirty="0">
                <a:solidFill>
                  <a:srgbClr val="0070C0"/>
                </a:solidFill>
              </a:rPr>
              <a:t>C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l-GR" sz="2000" b="1" dirty="0">
                <a:solidFill>
                  <a:srgbClr val="0070C0"/>
                </a:solidFill>
              </a:rPr>
              <a:t>β </a:t>
            </a:r>
            <a:r>
              <a:rPr lang="en-US" sz="2000" b="1" dirty="0">
                <a:solidFill>
                  <a:srgbClr val="0070C0"/>
                </a:solidFill>
              </a:rPr>
              <a:t> / (R</a:t>
            </a:r>
            <a:r>
              <a:rPr lang="en-US" sz="2000" b="1" baseline="-25000" dirty="0">
                <a:solidFill>
                  <a:srgbClr val="0070C0"/>
                </a:solidFill>
              </a:rPr>
              <a:t>in</a:t>
            </a:r>
            <a:r>
              <a:rPr lang="en-US" sz="2000" b="1" dirty="0">
                <a:solidFill>
                  <a:srgbClr val="0070C0"/>
                </a:solidFill>
              </a:rPr>
              <a:t> + r</a:t>
            </a:r>
            <a:r>
              <a:rPr lang="el-GR" sz="2000" b="1" baseline="-25000" dirty="0">
                <a:solidFill>
                  <a:srgbClr val="0070C0"/>
                </a:solidFill>
              </a:rPr>
              <a:t>π</a:t>
            </a:r>
            <a:r>
              <a:rPr lang="en-US" sz="2000" b="1" dirty="0">
                <a:solidFill>
                  <a:srgbClr val="0070C0"/>
                </a:solidFill>
              </a:rPr>
              <a:t> )</a:t>
            </a:r>
          </a:p>
        </p:txBody>
      </p:sp>
      <p:sp>
        <p:nvSpPr>
          <p:cNvPr id="229" name="Content Placeholder 2">
            <a:extLst>
              <a:ext uri="{FF2B5EF4-FFF2-40B4-BE49-F238E27FC236}">
                <a16:creationId xmlns:a16="http://schemas.microsoft.com/office/drawing/2014/main" id="{6E978CE9-DCE4-48F6-BA63-A3B36889E8C1}"/>
              </a:ext>
            </a:extLst>
          </p:cNvPr>
          <p:cNvSpPr txBox="1">
            <a:spLocks/>
          </p:cNvSpPr>
          <p:nvPr/>
        </p:nvSpPr>
        <p:spPr>
          <a:xfrm>
            <a:off x="9221237" y="2774943"/>
            <a:ext cx="2696785" cy="5021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A</a:t>
            </a:r>
            <a:r>
              <a:rPr lang="en-US" sz="2000" baseline="-25000" dirty="0">
                <a:solidFill>
                  <a:srgbClr val="0070C0"/>
                </a:solidFill>
              </a:rPr>
              <a:t>V</a:t>
            </a:r>
            <a:r>
              <a:rPr lang="en-US" sz="2000" dirty="0">
                <a:solidFill>
                  <a:srgbClr val="0070C0"/>
                </a:solidFill>
              </a:rPr>
              <a:t> ≈   ‒ </a:t>
            </a:r>
            <a:r>
              <a:rPr lang="en-US" sz="2000" b="1" dirty="0">
                <a:solidFill>
                  <a:srgbClr val="0070C0"/>
                </a:solidFill>
              </a:rPr>
              <a:t>R</a:t>
            </a:r>
            <a:r>
              <a:rPr lang="en-US" sz="2000" b="1" baseline="-25000" dirty="0">
                <a:solidFill>
                  <a:srgbClr val="0070C0"/>
                </a:solidFill>
              </a:rPr>
              <a:t>C  </a:t>
            </a:r>
            <a:r>
              <a:rPr lang="el-GR" sz="2000" b="1" dirty="0">
                <a:solidFill>
                  <a:srgbClr val="0070C0"/>
                </a:solidFill>
              </a:rPr>
              <a:t>β </a:t>
            </a:r>
            <a:r>
              <a:rPr lang="en-US" sz="2000" b="1" dirty="0">
                <a:solidFill>
                  <a:srgbClr val="0070C0"/>
                </a:solidFill>
              </a:rPr>
              <a:t> / (</a:t>
            </a:r>
            <a:r>
              <a:rPr lang="en-US" sz="2000" b="1" dirty="0" err="1">
                <a:solidFill>
                  <a:srgbClr val="0070C0"/>
                </a:solidFill>
              </a:rPr>
              <a:t>R</a:t>
            </a:r>
            <a:r>
              <a:rPr lang="en-US" sz="2000" b="1" baseline="-25000" dirty="0" err="1">
                <a:solidFill>
                  <a:srgbClr val="0070C0"/>
                </a:solidFill>
              </a:rPr>
              <a:t>th</a:t>
            </a:r>
            <a:r>
              <a:rPr lang="en-US" sz="2000" b="1" dirty="0">
                <a:solidFill>
                  <a:srgbClr val="0070C0"/>
                </a:solidFill>
              </a:rPr>
              <a:t> + r</a:t>
            </a:r>
            <a:r>
              <a:rPr lang="el-GR" sz="2000" b="1" baseline="-25000" dirty="0">
                <a:solidFill>
                  <a:srgbClr val="0070C0"/>
                </a:solidFill>
              </a:rPr>
              <a:t>π</a:t>
            </a:r>
            <a:r>
              <a:rPr lang="en-US" sz="2000" b="1" dirty="0">
                <a:solidFill>
                  <a:srgbClr val="0070C0"/>
                </a:solidFill>
              </a:rPr>
              <a:t> )</a:t>
            </a:r>
          </a:p>
        </p:txBody>
      </p:sp>
      <p:sp>
        <p:nvSpPr>
          <p:cNvPr id="230" name="Content Placeholder 2">
            <a:extLst>
              <a:ext uri="{FF2B5EF4-FFF2-40B4-BE49-F238E27FC236}">
                <a16:creationId xmlns:a16="http://schemas.microsoft.com/office/drawing/2014/main" id="{69B71DD4-F40F-4D9F-AAAB-FA3D0E0073F2}"/>
              </a:ext>
            </a:extLst>
          </p:cNvPr>
          <p:cNvSpPr txBox="1">
            <a:spLocks/>
          </p:cNvSpPr>
          <p:nvPr/>
        </p:nvSpPr>
        <p:spPr>
          <a:xfrm>
            <a:off x="8680119" y="3269991"/>
            <a:ext cx="2608650" cy="502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With emitter resistor:</a:t>
            </a:r>
          </a:p>
        </p:txBody>
      </p:sp>
      <p:sp>
        <p:nvSpPr>
          <p:cNvPr id="231" name="Content Placeholder 2">
            <a:extLst>
              <a:ext uri="{FF2B5EF4-FFF2-40B4-BE49-F238E27FC236}">
                <a16:creationId xmlns:a16="http://schemas.microsoft.com/office/drawing/2014/main" id="{ACE982A3-948D-4EE0-B7BD-E3B41F1DB6D7}"/>
              </a:ext>
            </a:extLst>
          </p:cNvPr>
          <p:cNvSpPr txBox="1">
            <a:spLocks/>
          </p:cNvSpPr>
          <p:nvPr/>
        </p:nvSpPr>
        <p:spPr>
          <a:xfrm>
            <a:off x="9257039" y="3710126"/>
            <a:ext cx="1821819" cy="5021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A</a:t>
            </a:r>
            <a:r>
              <a:rPr lang="en-US" sz="2000" baseline="-25000" dirty="0">
                <a:solidFill>
                  <a:srgbClr val="7030A0"/>
                </a:solidFill>
              </a:rPr>
              <a:t>V</a:t>
            </a:r>
            <a:r>
              <a:rPr lang="en-US" sz="2000" dirty="0">
                <a:solidFill>
                  <a:srgbClr val="7030A0"/>
                </a:solidFill>
              </a:rPr>
              <a:t> ≈   ‒ </a:t>
            </a:r>
            <a:r>
              <a:rPr lang="en-US" sz="2000" b="1" dirty="0">
                <a:solidFill>
                  <a:srgbClr val="7030A0"/>
                </a:solidFill>
              </a:rPr>
              <a:t>R</a:t>
            </a:r>
            <a:r>
              <a:rPr lang="en-US" sz="2000" b="1" baseline="-25000" dirty="0">
                <a:solidFill>
                  <a:srgbClr val="7030A0"/>
                </a:solidFill>
              </a:rPr>
              <a:t>C </a:t>
            </a:r>
            <a:r>
              <a:rPr lang="en-US" sz="2000" b="1" dirty="0">
                <a:solidFill>
                  <a:srgbClr val="7030A0"/>
                </a:solidFill>
              </a:rPr>
              <a:t>/ R</a:t>
            </a:r>
            <a:r>
              <a:rPr lang="en-US" sz="2000" b="1" baseline="-25000" dirty="0">
                <a:solidFill>
                  <a:srgbClr val="7030A0"/>
                </a:solidFill>
              </a:rPr>
              <a:t>E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6DDC1195-1EF5-4CE6-B0D2-43ABE82DE13C}"/>
              </a:ext>
            </a:extLst>
          </p:cNvPr>
          <p:cNvSpPr txBox="1">
            <a:spLocks/>
          </p:cNvSpPr>
          <p:nvPr/>
        </p:nvSpPr>
        <p:spPr>
          <a:xfrm>
            <a:off x="7922432" y="4247745"/>
            <a:ext cx="3144748" cy="502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We traded gain for stability</a:t>
            </a:r>
          </a:p>
        </p:txBody>
      </p:sp>
      <p:sp>
        <p:nvSpPr>
          <p:cNvPr id="233" name="Content Placeholder 2">
            <a:extLst>
              <a:ext uri="{FF2B5EF4-FFF2-40B4-BE49-F238E27FC236}">
                <a16:creationId xmlns:a16="http://schemas.microsoft.com/office/drawing/2014/main" id="{E59C99DA-A7B7-49A5-9E51-9F827DC364FC}"/>
              </a:ext>
            </a:extLst>
          </p:cNvPr>
          <p:cNvSpPr txBox="1">
            <a:spLocks/>
          </p:cNvSpPr>
          <p:nvPr/>
        </p:nvSpPr>
        <p:spPr>
          <a:xfrm>
            <a:off x="6943851" y="4783983"/>
            <a:ext cx="4951232" cy="775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The AC ground shorts out the emitter resistor at higher frequencies, giving back the gain</a:t>
            </a:r>
          </a:p>
        </p:txBody>
      </p:sp>
    </p:spTree>
    <p:extLst>
      <p:ext uri="{BB962C8B-B14F-4D97-AF65-F5344CB8AC3E}">
        <p14:creationId xmlns:p14="http://schemas.microsoft.com/office/powerpoint/2010/main" val="19875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 build="p"/>
      <p:bldP spid="209" grpId="0" build="p"/>
      <p:bldP spid="210" grpId="0" build="p"/>
      <p:bldP spid="212" grpId="0" build="p"/>
      <p:bldP spid="214" grpId="0" build="p"/>
      <p:bldP spid="216" grpId="0" build="p"/>
      <p:bldP spid="218" grpId="0" build="p"/>
      <p:bldP spid="220" grpId="0" build="p"/>
      <p:bldP spid="222" grpId="0" build="p"/>
      <p:bldP spid="224" grpId="0" animBg="1"/>
      <p:bldP spid="225" grpId="0" build="p"/>
      <p:bldP spid="228" grpId="0"/>
      <p:bldP spid="229" grpId="0"/>
      <p:bldP spid="2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Configuration</a:t>
            </a:r>
          </a:p>
        </p:txBody>
      </p:sp>
      <p:sp>
        <p:nvSpPr>
          <p:cNvPr id="209" name="Content Placeholder 2">
            <a:extLst>
              <a:ext uri="{FF2B5EF4-FFF2-40B4-BE49-F238E27FC236}">
                <a16:creationId xmlns:a16="http://schemas.microsoft.com/office/drawing/2014/main" id="{6DA2957A-9440-44B3-9B59-D7704C703645}"/>
              </a:ext>
            </a:extLst>
          </p:cNvPr>
          <p:cNvSpPr txBox="1">
            <a:spLocks/>
          </p:cNvSpPr>
          <p:nvPr/>
        </p:nvSpPr>
        <p:spPr>
          <a:xfrm>
            <a:off x="7168409" y="1341451"/>
            <a:ext cx="4577073" cy="609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Common emitter amplifier</a:t>
            </a:r>
          </a:p>
        </p:txBody>
      </p:sp>
      <p:sp>
        <p:nvSpPr>
          <p:cNvPr id="225" name="Content Placeholder 2">
            <a:extLst>
              <a:ext uri="{FF2B5EF4-FFF2-40B4-BE49-F238E27FC236}">
                <a16:creationId xmlns:a16="http://schemas.microsoft.com/office/drawing/2014/main" id="{22098E08-82C4-489D-9FCA-100E6DB15141}"/>
              </a:ext>
            </a:extLst>
          </p:cNvPr>
          <p:cNvSpPr txBox="1">
            <a:spLocks/>
          </p:cNvSpPr>
          <p:nvPr/>
        </p:nvSpPr>
        <p:spPr>
          <a:xfrm>
            <a:off x="5532942" y="4915935"/>
            <a:ext cx="1885869" cy="470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AC ground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AF783DF-F0A0-454D-8139-C5BA0A4A7392}"/>
              </a:ext>
            </a:extLst>
          </p:cNvPr>
          <p:cNvGrpSpPr/>
          <p:nvPr/>
        </p:nvGrpSpPr>
        <p:grpSpPr>
          <a:xfrm>
            <a:off x="1285075" y="1240425"/>
            <a:ext cx="4470411" cy="5432946"/>
            <a:chOff x="1285075" y="1240425"/>
            <a:chExt cx="4470411" cy="543294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A484543-630E-4D5E-A42B-4E88A62248C5}"/>
                </a:ext>
              </a:extLst>
            </p:cNvPr>
            <p:cNvGrpSpPr/>
            <p:nvPr/>
          </p:nvGrpSpPr>
          <p:grpSpPr>
            <a:xfrm>
              <a:off x="4650507" y="2580754"/>
              <a:ext cx="298207" cy="660991"/>
              <a:chOff x="4147623" y="3602364"/>
              <a:chExt cx="297702" cy="797860"/>
            </a:xfrm>
          </p:grpSpPr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FCBBBC3A-ADCC-4238-A00F-D49E68F4EEC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79422CE2-DCE6-490F-BABB-C4A3A06904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42203537-8773-4181-AC77-D1015134A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DBE23678-0ED1-48BF-A669-4D0AEF46E5B6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FE1CF79E-E4A3-47FA-A540-3FA188B198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8C95876-1608-45E1-B1CF-15C992F3C7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8C192EDC-35C8-4230-B9DB-4D9774EDAEA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ADD4385A-4CFB-4DC9-870B-BF0E45402E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CB063F55-E217-4C9F-A843-C78C26FB22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542F9075-C256-4D5C-9131-2C21DAD1AE7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C603BCF-0AB2-4E77-952F-DA22D3DCED98}"/>
                </a:ext>
              </a:extLst>
            </p:cNvPr>
            <p:cNvCxnSpPr>
              <a:cxnSpLocks/>
            </p:cNvCxnSpPr>
            <p:nvPr/>
          </p:nvCxnSpPr>
          <p:spPr>
            <a:xfrm>
              <a:off x="4797048" y="1675814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BEF15B6-AF44-4005-97CB-D8AFEA13D0B0}"/>
                </a:ext>
              </a:extLst>
            </p:cNvPr>
            <p:cNvCxnSpPr/>
            <p:nvPr/>
          </p:nvCxnSpPr>
          <p:spPr>
            <a:xfrm flipV="1">
              <a:off x="4825140" y="342851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/>
                <p:nvPr/>
              </p:nvSpPr>
              <p:spPr>
                <a:xfrm>
                  <a:off x="1648329" y="4393633"/>
                  <a:ext cx="4504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183DD67-C342-4C03-A6FF-A9EECF07CB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8329" y="4393633"/>
                  <a:ext cx="45044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/>
                <p:nvPr/>
              </p:nvSpPr>
              <p:spPr>
                <a:xfrm>
                  <a:off x="2255288" y="2653685"/>
                  <a:ext cx="108260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1600" dirty="0"/>
                    <a:t> = 50 k</a:t>
                  </a:r>
                  <a:r>
                    <a:rPr lang="el-GR" sz="1600" dirty="0"/>
                    <a:t>Ω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A8AF72F-0121-48C1-A1BF-DAE87A9AA6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5288" y="2653685"/>
                  <a:ext cx="1082604" cy="338554"/>
                </a:xfrm>
                <a:prstGeom prst="rect">
                  <a:avLst/>
                </a:prstGeom>
                <a:blipFill>
                  <a:blip r:embed="rId3"/>
                  <a:stretch>
                    <a:fillRect t="-5357" r="-1124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818FF77F-70AD-41A7-AFEC-9CD017E5AFBE}"/>
                    </a:ext>
                  </a:extLst>
                </p:cNvPr>
                <p:cNvSpPr/>
                <p:nvPr/>
              </p:nvSpPr>
              <p:spPr>
                <a:xfrm>
                  <a:off x="4888354" y="2686352"/>
                  <a:ext cx="6655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5 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818FF77F-70AD-41A7-AFEC-9CD017E5AF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8354" y="2686352"/>
                  <a:ext cx="66556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19C7598-DC15-4B94-ABCC-65CAB88AEB97}"/>
                </a:ext>
              </a:extLst>
            </p:cNvPr>
            <p:cNvSpPr/>
            <p:nvPr/>
          </p:nvSpPr>
          <p:spPr>
            <a:xfrm>
              <a:off x="4668343" y="1240425"/>
              <a:ext cx="91563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+</a:t>
              </a:r>
              <a:r>
                <a:rPr lang="en-US" dirty="0"/>
                <a:t> = 5 V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8B4B463-2E3E-4CF0-92DA-09B8FD7ECD7F}"/>
                </a:ext>
              </a:extLst>
            </p:cNvPr>
            <p:cNvGrpSpPr/>
            <p:nvPr/>
          </p:nvGrpSpPr>
          <p:grpSpPr>
            <a:xfrm rot="5400000" flipH="1">
              <a:off x="3327090" y="3002373"/>
              <a:ext cx="1256067" cy="1742593"/>
              <a:chOff x="9013721" y="3428999"/>
              <a:chExt cx="1256067" cy="1742593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E182ACA2-8A75-4E67-95A5-6E3DC029CF6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26825" y="3315895"/>
                <a:ext cx="2392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74BC1FE-41E2-42C8-B594-F85A10B3FF0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86908" y="3248112"/>
                <a:ext cx="0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4416752C-9C21-4FB2-AEA8-60FA3F14F043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020D1315-D018-4BC9-808D-C881EB07D2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18A7FA8D-8663-4A6F-82CF-A002419CE40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35F2613-9A54-4A7E-9D8C-9A0EE216285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8DD97A-EAA1-4064-8512-674A801234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77530" y="5966269"/>
              <a:ext cx="146304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36EC5A7-2524-49FE-9151-8CF5F0C9DB2B}"/>
                </a:ext>
              </a:extLst>
            </p:cNvPr>
            <p:cNvCxnSpPr>
              <a:cxnSpLocks/>
            </p:cNvCxnSpPr>
            <p:nvPr/>
          </p:nvCxnSpPr>
          <p:spPr>
            <a:xfrm>
              <a:off x="3447075" y="1950682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7A4A5F9-14E9-4CA6-AB98-132F9E966E8A}"/>
                </a:ext>
              </a:extLst>
            </p:cNvPr>
            <p:cNvGrpSpPr/>
            <p:nvPr/>
          </p:nvGrpSpPr>
          <p:grpSpPr>
            <a:xfrm rot="16200000">
              <a:off x="3141127" y="2741634"/>
              <a:ext cx="660991" cy="298206"/>
              <a:chOff x="9391502" y="3838294"/>
              <a:chExt cx="660991" cy="298206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93A07F1-49B8-402A-92E6-A0A9003680B6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4E10C31-57A0-4FE7-97D7-8072EE9C8B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451FF7B9-A529-42D6-BF18-2FCFEE956B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EA453D49-D65D-49C6-97AF-1432030A3D4D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ACD0E1AC-F497-468F-AE1F-28E5CA581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A6C6BE90-90B7-409B-90FC-514422EBCE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BBC1BC5A-C9B6-45B5-ABC6-A49AD45959D4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62BCB4F0-5F7A-4944-AB1C-C408888DA7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70CCE32-828E-4764-8F95-01422748AB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F227AD4-46D9-4EFF-AA01-58FA0143B70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730E34F-2A0D-440B-AD6F-0A5C06B7345C}"/>
                </a:ext>
              </a:extLst>
            </p:cNvPr>
            <p:cNvCxnSpPr>
              <a:cxnSpLocks/>
            </p:cNvCxnSpPr>
            <p:nvPr/>
          </p:nvCxnSpPr>
          <p:spPr>
            <a:xfrm>
              <a:off x="2516504" y="3912089"/>
              <a:ext cx="4572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81579ED-A191-4E11-8171-D5AACDE639C8}"/>
                </a:ext>
              </a:extLst>
            </p:cNvPr>
            <p:cNvGrpSpPr/>
            <p:nvPr/>
          </p:nvGrpSpPr>
          <p:grpSpPr>
            <a:xfrm>
              <a:off x="1330005" y="5171592"/>
              <a:ext cx="365760" cy="128268"/>
              <a:chOff x="1360627" y="3631962"/>
              <a:chExt cx="365760" cy="128268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01E232CE-5026-47D0-803D-F5FD2F9B19E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4A27D331-8900-409D-8AE9-D4C33C79364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9F9EF20D-EF51-4D78-B7CE-0797009EC7C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DC8A44A-7377-4CD0-A692-F0AEB91C9E09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487EA50-C2E3-405E-B232-9D1C457DF7CF}"/>
                </a:ext>
              </a:extLst>
            </p:cNvPr>
            <p:cNvSpPr/>
            <p:nvPr/>
          </p:nvSpPr>
          <p:spPr>
            <a:xfrm>
              <a:off x="1312307" y="440945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37E1F5C-0093-4F79-B0E6-FD8C15C8F814}"/>
                </a:ext>
              </a:extLst>
            </p:cNvPr>
            <p:cNvCxnSpPr>
              <a:cxnSpLocks/>
            </p:cNvCxnSpPr>
            <p:nvPr/>
          </p:nvCxnSpPr>
          <p:spPr>
            <a:xfrm>
              <a:off x="1506413" y="4771625"/>
              <a:ext cx="0" cy="399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88F6972-6882-4A83-9ACA-83860C023099}"/>
                </a:ext>
              </a:extLst>
            </p:cNvPr>
            <p:cNvCxnSpPr>
              <a:cxnSpLocks/>
            </p:cNvCxnSpPr>
            <p:nvPr/>
          </p:nvCxnSpPr>
          <p:spPr>
            <a:xfrm>
              <a:off x="1490420" y="3929582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/>
                <p:nvPr/>
              </p:nvSpPr>
              <p:spPr>
                <a:xfrm>
                  <a:off x="1291907" y="433362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0732E56-CFB0-461D-AD62-989791FC71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1907" y="433362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/>
                <p:nvPr/>
              </p:nvSpPr>
              <p:spPr>
                <a:xfrm>
                  <a:off x="1285075" y="4465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C8E615C3-B34F-46B9-9C33-3F47E3AB94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5075" y="4465567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3E500C6-B9F6-45C7-AD28-914B796E0888}"/>
                </a:ext>
              </a:extLst>
            </p:cNvPr>
            <p:cNvCxnSpPr>
              <a:cxnSpLocks/>
            </p:cNvCxnSpPr>
            <p:nvPr/>
          </p:nvCxnSpPr>
          <p:spPr>
            <a:xfrm>
              <a:off x="3447075" y="1950682"/>
              <a:ext cx="0" cy="6206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9C42919-23EE-46F9-9CCD-05FA20DE1B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80003" y="3225526"/>
              <a:ext cx="79" cy="1430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1691-8474-4317-84FE-20F1A39BA257}"/>
                </a:ext>
              </a:extLst>
            </p:cNvPr>
            <p:cNvGrpSpPr/>
            <p:nvPr/>
          </p:nvGrpSpPr>
          <p:grpSpPr>
            <a:xfrm rot="16200000">
              <a:off x="3174134" y="4849002"/>
              <a:ext cx="660991" cy="298206"/>
              <a:chOff x="9391502" y="3838294"/>
              <a:chExt cx="660991" cy="298206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7E0B5B0-5B70-4379-80A8-0D6DF160B48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9996DEB-E032-419F-B7E7-ECFBA41160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EA7D2E08-D7F6-4909-9F1E-3FD36D6D03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197A8B69-2FF6-4F14-A28F-69509A9B530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8D167C4-A0F9-4AD7-8FE7-6FD660A15F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2F44725-05FE-44D7-8545-0800D5852F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3CA1B3E-79B1-470E-9833-9C44565E9D7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0D4F807-E75F-4696-AEE4-787AF414F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68487E6C-AE5F-4080-85DA-5111D424E6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0513767-41F9-4DDD-A926-77BAF88CD73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4A27D5-70D7-4DD5-ADA4-8C7948BA5D77}"/>
                </a:ext>
              </a:extLst>
            </p:cNvPr>
            <p:cNvCxnSpPr>
              <a:cxnSpLocks/>
            </p:cNvCxnSpPr>
            <p:nvPr/>
          </p:nvCxnSpPr>
          <p:spPr>
            <a:xfrm>
              <a:off x="3510634" y="5330268"/>
              <a:ext cx="0" cy="64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9E2756B-C515-45C9-A86F-FF96E596AB9A}"/>
                </a:ext>
              </a:extLst>
            </p:cNvPr>
            <p:cNvCxnSpPr/>
            <p:nvPr/>
          </p:nvCxnSpPr>
          <p:spPr>
            <a:xfrm rot="5400000" flipH="1">
              <a:off x="2966997" y="3902057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8948DC6-B3C8-4215-A91B-4EE61A0E2CEB}"/>
                </a:ext>
              </a:extLst>
            </p:cNvPr>
            <p:cNvCxnSpPr/>
            <p:nvPr/>
          </p:nvCxnSpPr>
          <p:spPr>
            <a:xfrm rot="5400000" flipH="1">
              <a:off x="2864713" y="390336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/>
                <p:nvPr/>
              </p:nvSpPr>
              <p:spPr>
                <a:xfrm>
                  <a:off x="2305038" y="4794430"/>
                  <a:ext cx="1100011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1600" dirty="0"/>
                    <a:t> = 25 k</a:t>
                  </a:r>
                  <a:r>
                    <a:rPr lang="el-GR" sz="1600" dirty="0"/>
                    <a:t>Ω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C45FBA2-75AB-4B8D-AFBD-61B591426D1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5038" y="4794430"/>
                  <a:ext cx="1100011" cy="338554"/>
                </a:xfrm>
                <a:prstGeom prst="rect">
                  <a:avLst/>
                </a:prstGeom>
                <a:blipFill>
                  <a:blip r:embed="rId7"/>
                  <a:stretch>
                    <a:fillRect t="-5357" r="-552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12C8021-1D8D-4251-8DBE-C69BC8288BE3}"/>
                </a:ext>
              </a:extLst>
            </p:cNvPr>
            <p:cNvGrpSpPr/>
            <p:nvPr/>
          </p:nvGrpSpPr>
          <p:grpSpPr>
            <a:xfrm>
              <a:off x="4689860" y="5325839"/>
              <a:ext cx="228600" cy="502920"/>
              <a:chOff x="4147623" y="3609324"/>
              <a:chExt cx="297702" cy="790900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DEB8866C-DA9E-404A-9624-1C5274A7223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D7A7394-299D-40ED-9230-53256A8126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8AD2873C-40AE-4BEA-A429-AEB1CF059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46F1FBFF-DA24-4052-8FD2-A1A9E32C447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D60EFBF0-E697-4BCA-A87C-626C8C8DBC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B50D613-A7B5-45FC-B94C-44A652884A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FA7EC35-EABF-4BD1-B785-737F7DF0D38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28C64AD-6DE9-4F8C-AE28-C10D7C3FC4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033E54A8-19DD-4FD0-A095-F3AE089DC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9E5BFFC-9EFA-465E-B6F1-E9EB90868C9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83A010E-3CA7-44C8-A673-6BBCACAC6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14787" y="5828759"/>
              <a:ext cx="0" cy="4239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7881DCD9-A5A3-4757-AE0F-6CA3C6FEF353}"/>
                    </a:ext>
                  </a:extLst>
                </p:cNvPr>
                <p:cNvSpPr/>
                <p:nvPr/>
              </p:nvSpPr>
              <p:spPr>
                <a:xfrm>
                  <a:off x="4045579" y="4594119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1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7881DCD9-A5A3-4757-AE0F-6CA3C6FEF3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5579" y="4594119"/>
                  <a:ext cx="637986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8F7D6D2-9228-43B6-ABD5-B8CD9B72E353}"/>
                </a:ext>
              </a:extLst>
            </p:cNvPr>
            <p:cNvSpPr/>
            <p:nvPr/>
          </p:nvSpPr>
          <p:spPr>
            <a:xfrm>
              <a:off x="4751796" y="1595392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B87785AB-6B6C-4931-BFF0-C79CF1D7B26D}"/>
                </a:ext>
              </a:extLst>
            </p:cNvPr>
            <p:cNvSpPr/>
            <p:nvPr/>
          </p:nvSpPr>
          <p:spPr>
            <a:xfrm>
              <a:off x="4459564" y="6304039"/>
              <a:ext cx="9557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30000" dirty="0"/>
                <a:t>-</a:t>
              </a:r>
              <a:r>
                <a:rPr lang="en-US" dirty="0"/>
                <a:t> = -5 V</a:t>
              </a:r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E45D2A8A-DCA8-48C8-B396-FAAB96757E8D}"/>
                </a:ext>
              </a:extLst>
            </p:cNvPr>
            <p:cNvGrpSpPr/>
            <p:nvPr/>
          </p:nvGrpSpPr>
          <p:grpSpPr>
            <a:xfrm>
              <a:off x="1859489" y="3791855"/>
              <a:ext cx="660991" cy="298206"/>
              <a:chOff x="9391502" y="3838294"/>
              <a:chExt cx="660991" cy="298206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DFA778C9-F220-4794-A97C-569476B8FD9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BA082D5D-970C-4FD8-8F63-A16882EA2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51353D5F-282B-4554-A571-778385F61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5DF2DC06-0BC3-4BCC-902A-E0161333DF0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49592D99-0154-4B64-B9DF-F5284928D5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60AC8180-53EE-4442-B14F-B2BE937BC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9335A91B-25B7-4B97-89D2-48F7A373653C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C9A9A163-D751-4ACC-81BF-251EE12774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F7EF2503-6F2F-45FB-AF51-B552A1A9C5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57130D9-CC07-4C12-8889-0B99A5489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31DD48D-E9BD-43BD-ABCF-68E669B7071D}"/>
                </a:ext>
              </a:extLst>
            </p:cNvPr>
            <p:cNvCxnSpPr>
              <a:cxnSpLocks/>
            </p:cNvCxnSpPr>
            <p:nvPr/>
          </p:nvCxnSpPr>
          <p:spPr>
            <a:xfrm>
              <a:off x="1487579" y="3937758"/>
              <a:ext cx="36576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/>
                <p:nvPr/>
              </p:nvSpPr>
              <p:spPr>
                <a:xfrm>
                  <a:off x="1526649" y="3368178"/>
                  <a:ext cx="12513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a14:m>
                  <a:r>
                    <a:rPr lang="en-US" dirty="0"/>
                    <a:t> = 0.5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580A9688-66F2-4FC2-B463-9AE8DF5006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6649" y="3368178"/>
                  <a:ext cx="1251368" cy="369332"/>
                </a:xfrm>
                <a:prstGeom prst="rect">
                  <a:avLst/>
                </a:prstGeom>
                <a:blipFill>
                  <a:blip r:embed="rId9"/>
                  <a:stretch>
                    <a:fillRect t="-10000" r="-291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120F0576-98D9-4EB5-9B3F-FA0F19040A8C}"/>
                </a:ext>
              </a:extLst>
            </p:cNvPr>
            <p:cNvCxnSpPr>
              <a:cxnSpLocks/>
            </p:cNvCxnSpPr>
            <p:nvPr/>
          </p:nvCxnSpPr>
          <p:spPr>
            <a:xfrm>
              <a:off x="4823169" y="5151187"/>
              <a:ext cx="6400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73E2D342-1B71-43B3-8CFB-92E34077165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54361" y="5500208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2C64C08-E4DF-4895-B6A8-1B9E483770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61851" y="5142959"/>
              <a:ext cx="2392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0D768290-43B0-4DAD-AAB2-B4FCB25460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54361" y="5599718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4E167E9-7C1F-43B7-BBD0-FDD3D124F8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62558" y="5605141"/>
              <a:ext cx="2392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6EF07F18-E70C-4C57-9E76-714E66DDCC90}"/>
                </a:ext>
              </a:extLst>
            </p:cNvPr>
            <p:cNvGrpSpPr/>
            <p:nvPr/>
          </p:nvGrpSpPr>
          <p:grpSpPr>
            <a:xfrm>
              <a:off x="5285781" y="5976709"/>
              <a:ext cx="365760" cy="128268"/>
              <a:chOff x="1360627" y="3631962"/>
              <a:chExt cx="365760" cy="128268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1723F87B-883F-489D-B2F4-F85036F9403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9340ED14-8980-4616-955F-CE44FAFAF35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51801E52-DFAE-4E66-92AF-033DE1BAE51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52BED46A-BE43-4250-8C6E-0B1432FCA181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5DAC4D7-80C4-4A11-9453-497D484A992B}"/>
                </a:ext>
              </a:extLst>
            </p:cNvPr>
            <p:cNvSpPr/>
            <p:nvPr/>
          </p:nvSpPr>
          <p:spPr>
            <a:xfrm>
              <a:off x="4772996" y="6251542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43594DC-78C3-463A-9155-3A58A3EEDD5A}"/>
                </a:ext>
              </a:extLst>
            </p:cNvPr>
            <p:cNvSpPr/>
            <p:nvPr/>
          </p:nvSpPr>
          <p:spPr>
            <a:xfrm>
              <a:off x="4800125" y="5130748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12C5194C-3704-4641-87BF-F7B0FE7A2610}"/>
                </a:ext>
              </a:extLst>
            </p:cNvPr>
            <p:cNvSpPr/>
            <p:nvPr/>
          </p:nvSpPr>
          <p:spPr>
            <a:xfrm>
              <a:off x="4788325" y="5952800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B6BFB1D-5221-40B4-80BB-33B6EEEB40DD}"/>
                </a:ext>
              </a:extLst>
            </p:cNvPr>
            <p:cNvSpPr/>
            <p:nvPr/>
          </p:nvSpPr>
          <p:spPr>
            <a:xfrm>
              <a:off x="3454360" y="3895835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18B2D2B5-F7FF-431C-9582-0F5A2A171210}"/>
                </a:ext>
              </a:extLst>
            </p:cNvPr>
            <p:cNvSpPr/>
            <p:nvPr/>
          </p:nvSpPr>
          <p:spPr>
            <a:xfrm>
              <a:off x="4802280" y="3411193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71A21D4D-D6CC-417C-86E2-681005E059B0}"/>
                </a:ext>
              </a:extLst>
            </p:cNvPr>
            <p:cNvSpPr/>
            <p:nvPr/>
          </p:nvSpPr>
          <p:spPr>
            <a:xfrm>
              <a:off x="4766572" y="1931212"/>
              <a:ext cx="45720" cy="457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9E197D32-DEB9-4BD6-9438-14CECE954E88}"/>
                </a:ext>
              </a:extLst>
            </p:cNvPr>
            <p:cNvGrpSpPr/>
            <p:nvPr/>
          </p:nvGrpSpPr>
          <p:grpSpPr>
            <a:xfrm>
              <a:off x="4697443" y="4498498"/>
              <a:ext cx="228600" cy="502920"/>
              <a:chOff x="4147623" y="3609324"/>
              <a:chExt cx="297702" cy="790900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4D170998-A8F4-414F-9F64-3402366E84C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50A115AD-E5B5-42DF-A088-6F52163B88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4C24B5AF-66D0-44A1-86EB-E371E9DC5B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B2B045D5-FD6D-461D-B73B-0F44F6C4210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7B209978-FB9C-4678-ACF2-9AA254006E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2C2864C8-99D7-45D6-AE64-DA4844DB31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3511B68C-595C-4081-A882-4C7BAE989D8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3012157C-E9AB-467D-A50D-7381E350F1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C235CF33-D3C7-4163-9771-5826BC13D3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6B139298-C5DC-4066-AE85-C9B06727990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C0FBFF2C-5065-439E-8B57-2A549AB0B9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18247" y="4996294"/>
              <a:ext cx="0" cy="338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18C114E-160A-45EE-BFD8-123F704BDB00}"/>
                    </a:ext>
                  </a:extLst>
                </p:cNvPr>
                <p:cNvSpPr/>
                <p:nvPr/>
              </p:nvSpPr>
              <p:spPr>
                <a:xfrm>
                  <a:off x="4072522" y="5364007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1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18C114E-160A-45EE-BFD8-123F704BDB0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2522" y="5364007"/>
                  <a:ext cx="637986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01D869BC-C8CE-4930-B434-120ED3FA9FEB}"/>
              </a:ext>
            </a:extLst>
          </p:cNvPr>
          <p:cNvSpPr txBox="1">
            <a:spLocks/>
          </p:cNvSpPr>
          <p:nvPr/>
        </p:nvSpPr>
        <p:spPr>
          <a:xfrm>
            <a:off x="6629526" y="2032990"/>
            <a:ext cx="5115945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Sometimes only part of the emitter resistance will be shorted out for AC</a:t>
            </a: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D555F76D-38F7-4709-9591-844A569CB252}"/>
              </a:ext>
            </a:extLst>
          </p:cNvPr>
          <p:cNvSpPr txBox="1">
            <a:spLocks/>
          </p:cNvSpPr>
          <p:nvPr/>
        </p:nvSpPr>
        <p:spPr>
          <a:xfrm>
            <a:off x="6629527" y="3426563"/>
            <a:ext cx="5115945" cy="511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“DC” gain = -2.5</a:t>
            </a: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9F97A392-FD78-4055-A9BE-2D0D01A1F014}"/>
              </a:ext>
            </a:extLst>
          </p:cNvPr>
          <p:cNvSpPr txBox="1">
            <a:spLocks/>
          </p:cNvSpPr>
          <p:nvPr/>
        </p:nvSpPr>
        <p:spPr>
          <a:xfrm>
            <a:off x="6758834" y="4106575"/>
            <a:ext cx="1869125" cy="511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AC gain = -5</a:t>
            </a:r>
          </a:p>
        </p:txBody>
      </p:sp>
    </p:spTree>
    <p:extLst>
      <p:ext uri="{BB962C8B-B14F-4D97-AF65-F5344CB8AC3E}">
        <p14:creationId xmlns:p14="http://schemas.microsoft.com/office/powerpoint/2010/main" val="179063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build="p"/>
      <p:bldP spid="15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92C6-EC15-4E1F-96AD-AB035413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Configuration</a:t>
            </a:r>
          </a:p>
        </p:txBody>
      </p: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70400C2C-C341-4E7E-A6EC-6DEE2D03AF81}"/>
              </a:ext>
            </a:extLst>
          </p:cNvPr>
          <p:cNvGrpSpPr/>
          <p:nvPr/>
        </p:nvGrpSpPr>
        <p:grpSpPr>
          <a:xfrm>
            <a:off x="1966104" y="1254280"/>
            <a:ext cx="8111402" cy="5432946"/>
            <a:chOff x="1966104" y="1254280"/>
            <a:chExt cx="8111402" cy="5432946"/>
          </a:xfrm>
        </p:grpSpPr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6B403B68-9758-4E04-A039-4EEBE5E83859}"/>
                </a:ext>
              </a:extLst>
            </p:cNvPr>
            <p:cNvGrpSpPr/>
            <p:nvPr/>
          </p:nvGrpSpPr>
          <p:grpSpPr>
            <a:xfrm>
              <a:off x="1966104" y="1254280"/>
              <a:ext cx="7552334" cy="5432946"/>
              <a:chOff x="2754998" y="1092915"/>
              <a:chExt cx="7552334" cy="5432946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A484543-630E-4D5E-A42B-4E88A62248C5}"/>
                  </a:ext>
                </a:extLst>
              </p:cNvPr>
              <p:cNvGrpSpPr/>
              <p:nvPr/>
            </p:nvGrpSpPr>
            <p:grpSpPr>
              <a:xfrm>
                <a:off x="6120430" y="243324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FCBBBC3A-ADCC-4238-A00F-D49E68F4EEC7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79422CE2-DCE6-490F-BABB-C4A3A06904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42203537-8773-4181-AC77-D1015134AC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DBE23678-0ED1-48BF-A669-4D0AEF46E5B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2" name="Straight Connector 91">
                    <a:extLst>
                      <a:ext uri="{FF2B5EF4-FFF2-40B4-BE49-F238E27FC236}">
                        <a16:creationId xmlns:a16="http://schemas.microsoft.com/office/drawing/2014/main" id="{FE1CF79E-E4A3-47FA-A540-3FA188B198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58C95876-1608-45E1-B1CF-15C992F3C7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8C192EDC-35C8-4230-B9DB-4D9774EDAEA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ADD4385A-4CFB-4DC9-870B-BF0E45402E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CB063F55-E217-4C9F-A843-C78C26FB22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42F9075-C256-4D5C-9131-2C21DAD1AE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EC603BCF-0AB2-4E77-952F-DA22D3DCED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66971" y="1528304"/>
                <a:ext cx="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BBEF15B6-AF44-4005-97CB-D8AFEA13D0B0}"/>
                  </a:ext>
                </a:extLst>
              </p:cNvPr>
              <p:cNvCxnSpPr/>
              <p:nvPr/>
            </p:nvCxnSpPr>
            <p:spPr>
              <a:xfrm flipV="1">
                <a:off x="6295063" y="3281006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/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B183DD67-C342-4C03-A6FF-A9EECF07CB1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18252" y="4246123"/>
                    <a:ext cx="450444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/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F7910FA0-16B2-4874-9A57-726700D1336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59975" y="3652676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/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50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BA8AF72F-0121-48C1-A1BF-DAE87A9AA6E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5211" y="2506175"/>
                    <a:ext cx="1082604" cy="33855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t="-5455" r="-1695" b="-2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/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dirty="0"/>
                            <m:t>5 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818FF77F-70AD-41A7-AFEC-9CD017E5AF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8277" y="2538842"/>
                    <a:ext cx="66556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19C7598-DC15-4B94-ABCC-65CAB88AEB97}"/>
                  </a:ext>
                </a:extLst>
              </p:cNvPr>
              <p:cNvSpPr/>
              <p:nvPr/>
            </p:nvSpPr>
            <p:spPr>
              <a:xfrm>
                <a:off x="6138266" y="1092915"/>
                <a:ext cx="915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+</a:t>
                </a:r>
                <a:r>
                  <a:rPr lang="en-US" dirty="0"/>
                  <a:t> = 5 V</a:t>
                </a: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88B4B463-2E3E-4CF0-92DA-09B8FD7ECD7F}"/>
                  </a:ext>
                </a:extLst>
              </p:cNvPr>
              <p:cNvGrpSpPr/>
              <p:nvPr/>
            </p:nvGrpSpPr>
            <p:grpSpPr>
              <a:xfrm rot="5400000" flipH="1">
                <a:off x="4659853" y="2992023"/>
                <a:ext cx="1530387" cy="1742593"/>
                <a:chOff x="8739401" y="3428999"/>
                <a:chExt cx="1530387" cy="1742593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182ACA2-8A75-4E67-95A5-6E3DC029CF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74BC1FE-41E2-42C8-B594-F85A10B3FF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86908" y="3248112"/>
                  <a:ext cx="0" cy="3657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4416752C-9C21-4FB2-AEA8-60FA3F14F043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020D1315-D018-4BC9-808D-C881EB07D2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8A7FA8D-8663-4A6F-82CF-A002419CE403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335F2613-9A54-4A7E-9D8C-9A0EE21628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28DD97A-EAA1-4064-8512-674A801234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47453" y="5818759"/>
                <a:ext cx="3474720" cy="27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A36EC5A7-2524-49FE-9151-8CF5F0C9DB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34747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07A4A5F9-14E9-4CA6-AB98-132F9E966E8A}"/>
                  </a:ext>
                </a:extLst>
              </p:cNvPr>
              <p:cNvGrpSpPr/>
              <p:nvPr/>
            </p:nvGrpSpPr>
            <p:grpSpPr>
              <a:xfrm rot="16200000">
                <a:off x="4611050" y="2594124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A93A07F1-49B8-402A-92E6-A0A9003680B6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24E10C31-57A0-4FE7-97D7-8072EE9C8B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451FF7B9-A529-42D6-BF18-2FCFEE956B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EA453D49-D65D-49C6-97AF-1432030A3D4D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ACD0E1AC-F497-468F-AE1F-28E5CA581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A6C6BE90-90B7-409B-90FC-514422EBCE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BBC1BC5A-C9B6-45B5-ABC6-A49AD45959D4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62BCB4F0-5F7A-4944-AB1C-C408888DA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C70CCE32-828E-4764-8F95-01422748AB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F227AD4-46D9-4EFF-AA01-58FA0143B7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730E34F-2A0D-440B-AD6F-0A5C06B734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86427" y="3764579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081579ED-A191-4E11-8171-D5AACDE639C8}"/>
                  </a:ext>
                </a:extLst>
              </p:cNvPr>
              <p:cNvGrpSpPr/>
              <p:nvPr/>
            </p:nvGrpSpPr>
            <p:grpSpPr>
              <a:xfrm>
                <a:off x="2799928" y="5024082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1E232CE-5026-47D0-803D-F5FD2F9B19E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4A27D331-8900-409D-8AE9-D4C33C793647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9F9EF20D-EF51-4D78-B7CE-0797009EC7C1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5DC8A44A-7377-4CD0-A692-F0AEB91C9E0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6487EA50-C2E3-405E-B232-9D1C457DF7CF}"/>
                  </a:ext>
                </a:extLst>
              </p:cNvPr>
              <p:cNvSpPr/>
              <p:nvPr/>
            </p:nvSpPr>
            <p:spPr>
              <a:xfrm>
                <a:off x="2782230" y="426194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737E1F5C-0093-4F79-B0E6-FD8C15C8F8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6336" y="4624115"/>
                <a:ext cx="0" cy="3999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E88F6972-6882-4A83-9ACA-83860C0230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60343" y="3782072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/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40732E56-CFB0-461D-AD62-989791FC710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61830" y="4186114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/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C8E615C3-B34F-46B9-9C33-3F47E3AB943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4998" y="4318057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F3E500C6-B9F6-45C7-AD28-914B796E08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6998" y="1803172"/>
                <a:ext cx="0" cy="6206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9C42919-23EE-46F9-9CCD-05FA20DE1B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949926" y="3078016"/>
                <a:ext cx="79" cy="143086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D9ED1691-8474-4317-84FE-20F1A39BA257}"/>
                  </a:ext>
                </a:extLst>
              </p:cNvPr>
              <p:cNvGrpSpPr/>
              <p:nvPr/>
            </p:nvGrpSpPr>
            <p:grpSpPr>
              <a:xfrm rot="16200000">
                <a:off x="4644057" y="4701492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67E0B5B0-5B70-4379-80A8-0D6DF160B489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19996DEB-E032-419F-B7E7-ECFBA41160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A7D2E08-D7F6-4909-9F1E-3FD36D6D03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197A8B69-2FF6-4F14-A28F-69509A9B530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48D167C4-A0F9-4AD7-8FE7-6FD660A15F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C2F44725-05FE-44D7-8545-0800D5852F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B3CA1B3E-79B1-470E-9833-9C44565E9D7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A0D4F807-E75F-4696-AEE4-787AF414F2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68487E6C-AE5F-4080-85DA-5111D424E6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80513767-41F9-4DDD-A926-77BAF88CD7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004A27D5-70D7-4DD5-ADA4-8C7948BA5D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0557" y="5182758"/>
                <a:ext cx="0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9E2756B-C515-45C9-A86F-FF96E596AB9A}"/>
                  </a:ext>
                </a:extLst>
              </p:cNvPr>
              <p:cNvCxnSpPr/>
              <p:nvPr/>
            </p:nvCxnSpPr>
            <p:spPr>
              <a:xfrm rot="5400000" flipH="1">
                <a:off x="4436920" y="3754547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8948DC6-B3C8-4215-A91B-4EE61A0E2CEB}"/>
                  </a:ext>
                </a:extLst>
              </p:cNvPr>
              <p:cNvCxnSpPr/>
              <p:nvPr/>
            </p:nvCxnSpPr>
            <p:spPr>
              <a:xfrm rot="5400000" flipH="1">
                <a:off x="4334636" y="3755859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/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a14:m>
                    <a:r>
                      <a:rPr lang="en-US" sz="1600" dirty="0"/>
                      <a:t> = 25 k</a:t>
                    </a:r>
                    <a:r>
                      <a:rPr lang="el-GR" sz="1600" dirty="0"/>
                      <a:t>Ω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DC45FBA2-75AB-4B8D-AFBD-61B591426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74961" y="4646920"/>
                    <a:ext cx="1100011" cy="338554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t="-5455" r="-556" b="-2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412C8021-1D8D-4251-8DBE-C69BC8288BE3}"/>
                  </a:ext>
                </a:extLst>
              </p:cNvPr>
              <p:cNvGrpSpPr/>
              <p:nvPr/>
            </p:nvGrpSpPr>
            <p:grpSpPr>
              <a:xfrm>
                <a:off x="6123428" y="46270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DEB8866C-DA9E-404A-9624-1C5274A7223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5D7A7394-299D-40ED-9230-53256A81265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8AD2873C-40AE-4BEA-A429-AEB1CF0590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46F1FBFF-DA24-4052-8FD2-A1A9E32C447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D60EFBF0-E697-4BCA-A87C-626C8C8DBC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B50D613-A7B5-45FC-B94C-44A652884A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EFA7EC35-EABF-4BD1-B785-737F7DF0D38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B28C64AD-6DE9-4F8C-AE28-C10D7C3FC4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033E54A8-19DD-4FD0-A095-F3AE089DC9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9E5BFFC-9EFA-465E-B6F1-E9EB90868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83A010E-3CA7-44C8-A673-6BBCACAC65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84710" y="5282262"/>
                <a:ext cx="0" cy="8229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/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b="0" i="0" dirty="0" smtClean="0"/>
                            <m:t>2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dirty="0"/>
                            <m:t>k</m:t>
                          </m:r>
                          <m:r>
                            <m:rPr>
                              <m:nor/>
                            </m:rPr>
                            <a:rPr lang="el-GR" dirty="0"/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881DCD9-A5A3-4757-AE0F-6CA3C6FEF35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29047" y="4718000"/>
                    <a:ext cx="637986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E8F7D6D2-9228-43B6-ABD5-B8CD9B72E353}"/>
                  </a:ext>
                </a:extLst>
              </p:cNvPr>
              <p:cNvSpPr/>
              <p:nvPr/>
            </p:nvSpPr>
            <p:spPr>
              <a:xfrm>
                <a:off x="6221719" y="144788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B87785AB-6B6C-4931-BFF0-C79CF1D7B26D}"/>
                  </a:ext>
                </a:extLst>
              </p:cNvPr>
              <p:cNvSpPr/>
              <p:nvPr/>
            </p:nvSpPr>
            <p:spPr>
              <a:xfrm>
                <a:off x="5929487" y="6156529"/>
                <a:ext cx="9557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30000" dirty="0"/>
                  <a:t>-</a:t>
                </a:r>
                <a:r>
                  <a:rPr lang="en-US" dirty="0"/>
                  <a:t> = -5 V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E45D2A8A-DCA8-48C8-B396-FAAB96757E8D}"/>
                  </a:ext>
                </a:extLst>
              </p:cNvPr>
              <p:cNvGrpSpPr/>
              <p:nvPr/>
            </p:nvGrpSpPr>
            <p:grpSpPr>
              <a:xfrm>
                <a:off x="3329412" y="3644345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DFA778C9-F220-4794-A97C-569476B8FD91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BA082D5D-970C-4FD8-8F63-A16882EA2F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51353D5F-282B-4554-A571-778385F61D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5DF2DC06-0BC3-4BCC-902A-E0161333DF08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49592D99-0154-4B64-B9DF-F5284928D5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60AC8180-53EE-4442-B14F-B2BE937BC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9335A91B-25B7-4B97-89D2-48F7A373653C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C9A9A163-D751-4ACC-81BF-251EE1277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F7EF2503-6F2F-45FB-AF51-B552A1A9C5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B57130D9-CC07-4C12-8889-0B99A5489A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931DD48D-E9BD-43BD-ABCF-68E669B707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502" y="3790248"/>
                <a:ext cx="36576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/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a14:m>
                    <a:r>
                      <a:rPr lang="en-US" dirty="0"/>
                      <a:t> = 0.5 k</a:t>
                    </a:r>
                    <a:r>
                      <a:rPr lang="el-GR" dirty="0"/>
                      <a:t>Ω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580A9688-66F2-4FC2-B463-9AE8DF5006D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96572" y="3220668"/>
                    <a:ext cx="125136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t="-10000" r="-3415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120F0576-98D9-4EB5-9B3F-FA0F19040A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1108" y="4400253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73E2D342-1B71-43B3-8CFB-92E3407716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74927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22C64C08-E4DF-4895-B6A8-1B9E483770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19790" y="4392025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D768290-43B0-4DAD-AAB2-B4FCB254600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300" y="4848784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64E167E9-7C1F-43B7-BBD0-FDD3D124F8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20497" y="4854207"/>
                <a:ext cx="2392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6EF07F18-E70C-4C57-9E76-714E66DDCC90}"/>
                  </a:ext>
                </a:extLst>
              </p:cNvPr>
              <p:cNvGrpSpPr/>
              <p:nvPr/>
            </p:nvGrpSpPr>
            <p:grpSpPr>
              <a:xfrm>
                <a:off x="6743720" y="5225775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1723F87B-883F-489D-B2F4-F85036F94037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9340ED14-8980-4616-955F-CE44FAFAF35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51801E52-DFAE-4E66-92AF-033DE1BAE51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52BED46A-BE43-4250-8C6E-0B1432FCA181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8BC7C43-9CC7-4CC1-B343-8463FE42D6AC}"/>
                  </a:ext>
                </a:extLst>
              </p:cNvPr>
              <p:cNvGrpSpPr/>
              <p:nvPr/>
            </p:nvGrpSpPr>
            <p:grpSpPr>
              <a:xfrm>
                <a:off x="8238786" y="209484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91B0DC8C-4114-486E-BAFE-A224F5572DF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17DCA926-4893-4D6E-9BEE-F4999C652B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0F84DF82-549F-4FAF-978F-CFB23574CF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996F0AEA-8388-467A-9076-0D67076EDE3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B2EC522C-B8DA-427A-A2CB-DD6AA341F1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B4DBF3A9-209A-4225-A897-37F013F8EF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95DF241-CA43-46F6-9E83-700722BAD1C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B5267E5F-9EC9-481C-AA2C-AD08D57D46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292CCFAD-EB5C-42B3-B04B-BDB9B39D59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AD439D8B-AEF5-414A-BB5B-D3BF8502D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F9249EF5-FBD2-4D9F-8467-DB357A360DB6}"/>
                  </a:ext>
                </a:extLst>
              </p:cNvPr>
              <p:cNvGrpSpPr/>
              <p:nvPr/>
            </p:nvGrpSpPr>
            <p:grpSpPr>
              <a:xfrm rot="5400000" flipH="1">
                <a:off x="6846355" y="2574404"/>
                <a:ext cx="1393227" cy="1742593"/>
                <a:chOff x="8739401" y="3428999"/>
                <a:chExt cx="1393227" cy="1742593"/>
              </a:xfrm>
            </p:grpSpPr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6E8C2F37-6848-4704-9222-FEB0EC7751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989665" y="3178735"/>
                  <a:ext cx="2392" cy="502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C1850257-1264-456F-B75F-7082C178F7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18328" y="3317091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37993BA8-D5B6-4A15-8251-21A2C5252B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Arrow Connector 144">
                  <a:extLst>
                    <a:ext uri="{FF2B5EF4-FFF2-40B4-BE49-F238E27FC236}">
                      <a16:creationId xmlns:a16="http://schemas.microsoft.com/office/drawing/2014/main" id="{7034105A-E82A-4337-8C19-6FD2273B9E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E5F6C4EC-651E-4DB8-B5F6-32DF99578F89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681A0BB6-DF22-415B-96B4-1B99A6A24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38193" y="4510557"/>
                  <a:ext cx="1313953" cy="81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2BC8711E-D4E1-419C-93B1-6985BEF67543}"/>
                  </a:ext>
                </a:extLst>
              </p:cNvPr>
              <p:cNvGrpSpPr/>
              <p:nvPr/>
            </p:nvGrpSpPr>
            <p:grpSpPr>
              <a:xfrm>
                <a:off x="8241349" y="4140838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735134B7-19C1-46EB-A68E-B119ADD42EE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25344B82-AE83-4F5F-9F8E-FB987E26D6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C17B6919-9972-49AE-9910-A050F2A6BE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6B3AB0AB-2D84-42A2-99B7-6B76B79B88C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2C2E0A8B-14A5-4F67-80B1-6EB987B2F7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67080439-43F3-4166-8B82-84FF699918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D8D133CF-A74A-433D-A31C-63576EAB1C6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92AC84F1-E965-4E2D-BF59-EDA047533D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528FBD19-A7BE-4814-9857-DDBF2B3EB8D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53BFEA7-BC3C-49A1-BBC7-F04B9BF885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BA988B40-B35E-4DC8-9405-F299833BC1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02631" y="4796062"/>
                <a:ext cx="0" cy="10515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C48E31C-A0EC-4FFF-A2B1-942588F1B6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7632" y="1803172"/>
                <a:ext cx="0" cy="29260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0F87C188-DB86-464A-AD84-657494BA6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5801" y="2870134"/>
                <a:ext cx="64008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F9C8628C-2D16-42CE-A7D6-B949BDC742A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1281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90397B0-087A-489E-A2CD-FB1EC248DF9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4483" y="2861906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1DB30CC1-9804-4566-90CD-D887CC7F61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3894" y="322763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0B70E0A-79CB-4485-9206-FEFCD8A86A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62091" y="3233061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874EA736-9D7A-4073-8DBC-1BACCE6BCCBA}"/>
                  </a:ext>
                </a:extLst>
              </p:cNvPr>
              <p:cNvGrpSpPr/>
              <p:nvPr/>
            </p:nvGrpSpPr>
            <p:grpSpPr>
              <a:xfrm>
                <a:off x="8871821" y="3495878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7C536CE4-B98E-4D84-BDB8-3B4106E2BDD9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6E96BE53-18A5-43EC-B9F3-E02DF13493DE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5D87704D-6C60-45D8-9CA3-38C8AB7AB6D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0D63E08-CFE7-4F49-B3BF-A28B9C6325C0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85DAC4D7-80C4-4A11-9453-497D484A992B}"/>
                  </a:ext>
                </a:extLst>
              </p:cNvPr>
              <p:cNvSpPr/>
              <p:nvPr/>
            </p:nvSpPr>
            <p:spPr>
              <a:xfrm>
                <a:off x="6242919" y="6104032"/>
                <a:ext cx="90503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343594DC-78C3-463A-9155-3A58A3EEDD5A}"/>
                  </a:ext>
                </a:extLst>
              </p:cNvPr>
              <p:cNvSpPr/>
              <p:nvPr/>
            </p:nvSpPr>
            <p:spPr>
              <a:xfrm>
                <a:off x="6274083" y="4377066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12C5194C-3704-4641-87BF-F7B0FE7A2610}"/>
                  </a:ext>
                </a:extLst>
              </p:cNvPr>
              <p:cNvSpPr/>
              <p:nvPr/>
            </p:nvSpPr>
            <p:spPr>
              <a:xfrm>
                <a:off x="6258248" y="580529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Oval 173">
                <a:extLst>
                  <a:ext uri="{FF2B5EF4-FFF2-40B4-BE49-F238E27FC236}">
                    <a16:creationId xmlns:a16="http://schemas.microsoft.com/office/drawing/2014/main" id="{8B6BFB1D-5221-40B4-80BB-33B6EEEB40DD}"/>
                  </a:ext>
                </a:extLst>
              </p:cNvPr>
              <p:cNvSpPr/>
              <p:nvPr/>
            </p:nvSpPr>
            <p:spPr>
              <a:xfrm>
                <a:off x="4924283" y="3748325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8B2D2B5-F7FF-431C-9582-0F5A2A171210}"/>
                  </a:ext>
                </a:extLst>
              </p:cNvPr>
              <p:cNvSpPr/>
              <p:nvPr/>
            </p:nvSpPr>
            <p:spPr>
              <a:xfrm>
                <a:off x="6272203" y="3263683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71A21D4D-D6CC-417C-86E2-681005E059B0}"/>
                  </a:ext>
                </a:extLst>
              </p:cNvPr>
              <p:cNvSpPr/>
              <p:nvPr/>
            </p:nvSpPr>
            <p:spPr>
              <a:xfrm>
                <a:off x="6236495" y="1783702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22A6CDC5-A971-4559-9D59-E28E32B64839}"/>
                  </a:ext>
                </a:extLst>
              </p:cNvPr>
              <p:cNvSpPr/>
              <p:nvPr/>
            </p:nvSpPr>
            <p:spPr>
              <a:xfrm>
                <a:off x="8397471" y="2850980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>
                <a:extLst>
                  <a:ext uri="{FF2B5EF4-FFF2-40B4-BE49-F238E27FC236}">
                    <a16:creationId xmlns:a16="http://schemas.microsoft.com/office/drawing/2014/main" id="{8FE8C54E-B64F-4DD9-B388-D543ACEB1A61}"/>
                  </a:ext>
                </a:extLst>
              </p:cNvPr>
              <p:cNvSpPr/>
              <p:nvPr/>
            </p:nvSpPr>
            <p:spPr>
              <a:xfrm>
                <a:off x="8391718" y="3961267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0B52AF-8677-4329-A8E0-B852141E76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22173" y="3983860"/>
                <a:ext cx="45720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4C9E5B5A-8A9E-4DAE-BBB0-28CDF1CE31BB}"/>
                  </a:ext>
                </a:extLst>
              </p:cNvPr>
              <p:cNvCxnSpPr/>
              <p:nvPr/>
            </p:nvCxnSpPr>
            <p:spPr>
              <a:xfrm rot="5400000" flipH="1">
                <a:off x="8872666" y="3973828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4E568DF6-9CEF-4DA2-A901-5702ED49605C}"/>
                  </a:ext>
                </a:extLst>
              </p:cNvPr>
              <p:cNvCxnSpPr/>
              <p:nvPr/>
            </p:nvCxnSpPr>
            <p:spPr>
              <a:xfrm rot="5400000" flipH="1">
                <a:off x="8770382" y="3975140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0ACD134E-6483-4DFE-9C69-0E801CD3B1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89855" y="3983860"/>
                <a:ext cx="73152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D994A6B2-DB28-45C0-A034-36E0477DF2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571" y="3983860"/>
                <a:ext cx="3677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1E378EAB-2FEC-4D7E-AC1A-121D311B4A62}"/>
                  </a:ext>
                </a:extLst>
              </p:cNvPr>
              <p:cNvGrpSpPr/>
              <p:nvPr/>
            </p:nvGrpSpPr>
            <p:grpSpPr>
              <a:xfrm rot="16200000">
                <a:off x="9025120" y="4800543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2A1EADA-8DCA-4679-B387-C8A6416109DB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6525EAF0-7563-41B1-AD8E-0681B90285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F50CCFD0-5AD1-4CC6-A19B-31C7E2A2B4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C62F69BD-6E3F-47E2-81CF-F8149EB1335F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96A417A-C532-47E4-996D-4FF13926F3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E5FCE8BC-941C-49E5-BCB3-3D40869DE1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F2AF72E9-E124-493B-95B8-03C4729857D9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D0498176-B227-4FA9-A46E-78ECF6E195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EEB24DC2-0FA0-419D-B6D3-D24DD5F0CC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0DE690D7-B1B8-46F2-9FAC-6800864755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B5527EB5-6169-4656-99D5-FCB633475C66}"/>
                  </a:ext>
                </a:extLst>
              </p:cNvPr>
              <p:cNvSpPr/>
              <p:nvPr/>
            </p:nvSpPr>
            <p:spPr>
              <a:xfrm>
                <a:off x="9303757" y="3967174"/>
                <a:ext cx="45720" cy="45720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DC96A7FC-D0D0-430C-8158-F824C59130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55311" y="5265410"/>
                <a:ext cx="2392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258376C5-8200-4A14-9B15-661D16328CAD}"/>
                  </a:ext>
                </a:extLst>
              </p:cNvPr>
              <p:cNvGrpSpPr/>
              <p:nvPr/>
            </p:nvGrpSpPr>
            <p:grpSpPr>
              <a:xfrm>
                <a:off x="9165041" y="5528227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99" name="Group 198">
                  <a:extLst>
                    <a:ext uri="{FF2B5EF4-FFF2-40B4-BE49-F238E27FC236}">
                      <a16:creationId xmlns:a16="http://schemas.microsoft.com/office/drawing/2014/main" id="{789146BA-7E1F-4E2F-9239-FDD97950645D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140577B5-3521-48FD-B22E-7DBFB412BCE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Straight Connector 201">
                    <a:extLst>
                      <a:ext uri="{FF2B5EF4-FFF2-40B4-BE49-F238E27FC236}">
                        <a16:creationId xmlns:a16="http://schemas.microsoft.com/office/drawing/2014/main" id="{C7473733-0EDE-4117-B828-5B43F6AB1267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A69013C9-041A-4077-9F1A-24E0E5B2D91E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/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7DE216B2-A5AC-4E03-8651-E5408F7326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8099" y="2340156"/>
                  <a:ext cx="63798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/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k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61C5AAB0-3BA5-483C-9B58-D5EB28B6B0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5813" y="4407488"/>
                  <a:ext cx="63798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/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b="0" dirty="0"/>
                    <a:t>R</a:t>
                  </a:r>
                  <a:r>
                    <a:rPr lang="en-US" b="0" baseline="-25000" dirty="0"/>
                    <a:t>L</a:t>
                  </a:r>
                  <a:r>
                    <a:rPr lang="en-US" b="0" dirty="0"/>
                    <a:t> =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/>
                        <m:t>5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n-US" dirty="0"/>
                        <m:t>k</m:t>
                      </m:r>
                      <m:r>
                        <m:rPr>
                          <m:nor/>
                        </m:rPr>
                        <a:rPr lang="el-GR" dirty="0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20566963-933B-415B-962C-90960BFFF2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1813" y="4788403"/>
                  <a:ext cx="1235693" cy="369332"/>
                </a:xfrm>
                <a:prstGeom prst="rect">
                  <a:avLst/>
                </a:prstGeom>
                <a:blipFill>
                  <a:blip r:embed="rId13"/>
                  <a:stretch>
                    <a:fillRect l="-3941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187B0DC6-D4E1-4F65-8E8A-8DB58576E5C0}"/>
                </a:ext>
              </a:extLst>
            </p:cNvPr>
            <p:cNvSpPr/>
            <p:nvPr/>
          </p:nvSpPr>
          <p:spPr>
            <a:xfrm>
              <a:off x="8894254" y="4094818"/>
              <a:ext cx="90503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882EC54-6048-43A7-80F1-CBAD551D7402}"/>
              </a:ext>
            </a:extLst>
          </p:cNvPr>
          <p:cNvSpPr/>
          <p:nvPr/>
        </p:nvSpPr>
        <p:spPr>
          <a:xfrm>
            <a:off x="6480546" y="1254280"/>
            <a:ext cx="3324416" cy="5055494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Content Placeholder 2">
            <a:extLst>
              <a:ext uri="{FF2B5EF4-FFF2-40B4-BE49-F238E27FC236}">
                <a16:creationId xmlns:a16="http://schemas.microsoft.com/office/drawing/2014/main" id="{21C401D9-CE04-48BB-9A77-0D20D280729E}"/>
              </a:ext>
            </a:extLst>
          </p:cNvPr>
          <p:cNvSpPr txBox="1">
            <a:spLocks/>
          </p:cNvSpPr>
          <p:nvPr/>
        </p:nvSpPr>
        <p:spPr>
          <a:xfrm>
            <a:off x="5695061" y="3024382"/>
            <a:ext cx="1076773" cy="513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input</a:t>
            </a:r>
          </a:p>
        </p:txBody>
      </p:sp>
      <p:sp>
        <p:nvSpPr>
          <p:cNvPr id="210" name="Content Placeholder 2">
            <a:extLst>
              <a:ext uri="{FF2B5EF4-FFF2-40B4-BE49-F238E27FC236}">
                <a16:creationId xmlns:a16="http://schemas.microsoft.com/office/drawing/2014/main" id="{83F178B4-416F-4E39-8EF8-5CF598292004}"/>
              </a:ext>
            </a:extLst>
          </p:cNvPr>
          <p:cNvSpPr txBox="1">
            <a:spLocks/>
          </p:cNvSpPr>
          <p:nvPr/>
        </p:nvSpPr>
        <p:spPr>
          <a:xfrm>
            <a:off x="10140413" y="3432911"/>
            <a:ext cx="1734014" cy="8692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Output at collector</a:t>
            </a:r>
          </a:p>
        </p:txBody>
      </p:sp>
      <p:sp>
        <p:nvSpPr>
          <p:cNvPr id="211" name="Content Placeholder 2">
            <a:extLst>
              <a:ext uri="{FF2B5EF4-FFF2-40B4-BE49-F238E27FC236}">
                <a16:creationId xmlns:a16="http://schemas.microsoft.com/office/drawing/2014/main" id="{98EF0287-563C-4519-8F82-4AB4D0D460C3}"/>
              </a:ext>
            </a:extLst>
          </p:cNvPr>
          <p:cNvSpPr txBox="1">
            <a:spLocks/>
          </p:cNvSpPr>
          <p:nvPr/>
        </p:nvSpPr>
        <p:spPr>
          <a:xfrm>
            <a:off x="7337977" y="643234"/>
            <a:ext cx="4432406" cy="609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pnp</a:t>
            </a:r>
            <a:r>
              <a:rPr lang="en-US" dirty="0"/>
              <a:t> common emitter amplifier</a:t>
            </a:r>
          </a:p>
        </p:txBody>
      </p:sp>
      <p:sp>
        <p:nvSpPr>
          <p:cNvPr id="213" name="Content Placeholder 2">
            <a:extLst>
              <a:ext uri="{FF2B5EF4-FFF2-40B4-BE49-F238E27FC236}">
                <a16:creationId xmlns:a16="http://schemas.microsoft.com/office/drawing/2014/main" id="{C5EC7608-E662-47FE-AA11-6E6B8FA1D856}"/>
              </a:ext>
            </a:extLst>
          </p:cNvPr>
          <p:cNvSpPr txBox="1">
            <a:spLocks/>
          </p:cNvSpPr>
          <p:nvPr/>
        </p:nvSpPr>
        <p:spPr>
          <a:xfrm>
            <a:off x="390817" y="1341652"/>
            <a:ext cx="4432406" cy="609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>
                <a:solidFill>
                  <a:srgbClr val="7030A0"/>
                </a:solidFill>
              </a:rPr>
              <a:t>npn</a:t>
            </a:r>
            <a:r>
              <a:rPr lang="en-US" dirty="0">
                <a:solidFill>
                  <a:srgbClr val="7030A0"/>
                </a:solidFill>
              </a:rPr>
              <a:t> common emitter amplifier</a:t>
            </a:r>
          </a:p>
        </p:txBody>
      </p: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0387B20C-8A16-4D8E-94F4-820466D54391}"/>
              </a:ext>
            </a:extLst>
          </p:cNvPr>
          <p:cNvCxnSpPr>
            <a:cxnSpLocks/>
          </p:cNvCxnSpPr>
          <p:nvPr/>
        </p:nvCxnSpPr>
        <p:spPr>
          <a:xfrm>
            <a:off x="3459046" y="1830388"/>
            <a:ext cx="1512350" cy="1318965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62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0" animBg="1"/>
      <p:bldP spid="195" grpId="0" build="p"/>
      <p:bldP spid="210" grpId="0" build="p"/>
      <p:bldP spid="211" grpId="0" build="p"/>
      <p:bldP spid="21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31867</TotalTime>
  <Words>1009</Words>
  <Application>Microsoft Office PowerPoint</Application>
  <PresentationFormat>Widescreen</PresentationFormat>
  <Paragraphs>269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Why multi-transistor amplifiers?</vt:lpstr>
      <vt:lpstr>PowerPoint Presentation</vt:lpstr>
      <vt:lpstr>Cascade Configuration</vt:lpstr>
      <vt:lpstr>Cascade Configuration</vt:lpstr>
      <vt:lpstr>Cascade Configuration</vt:lpstr>
      <vt:lpstr>Cascade Configuration</vt:lpstr>
      <vt:lpstr>Why alternate npn and pnp transistors?</vt:lpstr>
      <vt:lpstr>Cascade Configuration</vt:lpstr>
      <vt:lpstr>Cascade Configuration</vt:lpstr>
      <vt:lpstr>PowerPoint Presentation</vt:lpstr>
      <vt:lpstr>Darlington Pair Configuration</vt:lpstr>
      <vt:lpstr>Darlington Pair Configuration</vt:lpstr>
      <vt:lpstr>PowerPoint Presentation</vt:lpstr>
      <vt:lpstr>Cascode Configuration</vt:lpstr>
      <vt:lpstr>Cascode Configuration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806</cp:revision>
  <dcterms:created xsi:type="dcterms:W3CDTF">2018-11-17T00:51:02Z</dcterms:created>
  <dcterms:modified xsi:type="dcterms:W3CDTF">2020-10-06T18:16:04Z</dcterms:modified>
</cp:coreProperties>
</file>