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33" r:id="rId3"/>
    <p:sldId id="434" r:id="rId4"/>
    <p:sldId id="386" r:id="rId5"/>
    <p:sldId id="387" r:id="rId6"/>
    <p:sldId id="388" r:id="rId7"/>
    <p:sldId id="389" r:id="rId8"/>
    <p:sldId id="390" r:id="rId9"/>
    <p:sldId id="406" r:id="rId10"/>
    <p:sldId id="391" r:id="rId11"/>
    <p:sldId id="407" r:id="rId12"/>
    <p:sldId id="432" r:id="rId13"/>
    <p:sldId id="408" r:id="rId14"/>
    <p:sldId id="409" r:id="rId15"/>
    <p:sldId id="410" r:id="rId16"/>
    <p:sldId id="430" r:id="rId17"/>
    <p:sldId id="411" r:id="rId18"/>
    <p:sldId id="392" r:id="rId19"/>
    <p:sldId id="43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118" autoAdjust="0"/>
    <p:restoredTop sz="94660"/>
  </p:normalViewPr>
  <p:slideViewPr>
    <p:cSldViewPr snapToGrid="0">
      <p:cViewPr varScale="1">
        <p:scale>
          <a:sx n="51" d="100"/>
          <a:sy n="51" d="100"/>
        </p:scale>
        <p:origin x="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34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 Amps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3374871" y="1355712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</a:t>
            </a:r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F599EB6B-C61B-4D78-BDD4-4ADA24E699B3}"/>
              </a:ext>
            </a:extLst>
          </p:cNvPr>
          <p:cNvSpPr txBox="1">
            <a:spLocks/>
          </p:cNvSpPr>
          <p:nvPr/>
        </p:nvSpPr>
        <p:spPr>
          <a:xfrm>
            <a:off x="1261881" y="4524868"/>
            <a:ext cx="2183592" cy="66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If a*b  &gt;&gt; 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8ABBA46A-895B-4805-9C1B-AFDA85080F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418100" y="3038098"/>
                <a:ext cx="5119655" cy="1196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8ABBA46A-895B-4805-9C1B-AFDA85080F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18100" y="3038098"/>
                <a:ext cx="5119655" cy="11967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38F8521E-0B8E-4DEF-8AD9-77DDE8E2EF2A}"/>
              </a:ext>
            </a:extLst>
          </p:cNvPr>
          <p:cNvSpPr txBox="1">
            <a:spLocks/>
          </p:cNvSpPr>
          <p:nvPr/>
        </p:nvSpPr>
        <p:spPr>
          <a:xfrm>
            <a:off x="8123542" y="956208"/>
            <a:ext cx="3470876" cy="1037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feedback factor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	    b = 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/ (R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+ R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96DBDB74-0842-45CB-A04F-2D8E268472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27206" y="5137438"/>
                <a:ext cx="2930098" cy="10324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96DBDB74-0842-45CB-A04F-2D8E26847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206" y="5137438"/>
                <a:ext cx="2930098" cy="10324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78D4D6DA-A99A-4EC2-AC1F-3094FA1D733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72443" y="5169632"/>
                <a:ext cx="699613" cy="6653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78D4D6DA-A99A-4EC2-AC1F-3094FA1D7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443" y="5169632"/>
                <a:ext cx="699613" cy="665311"/>
              </a:xfrm>
              <a:prstGeom prst="rect">
                <a:avLst/>
              </a:prstGeom>
              <a:blipFill>
                <a:blip r:embed="rId5"/>
                <a:stretch>
                  <a:fillRect b="-183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3D0A2830-5E8B-4DCD-B9D7-6493991EC20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6558" y="5137438"/>
                <a:ext cx="2252901" cy="9890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/>
                  <a:t> </a:t>
                </a:r>
                <a:r>
                  <a:rPr lang="en-US" sz="3600" baseline="-25000" dirty="0"/>
                  <a:t> </a:t>
                </a:r>
                <a:endParaRPr lang="en-US" sz="36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3D0A2830-5E8B-4DCD-B9D7-6493991EC2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6558" y="5137438"/>
                <a:ext cx="2252901" cy="9890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Content Placeholder 2">
                <a:extLst>
                  <a:ext uri="{FF2B5EF4-FFF2-40B4-BE49-F238E27FC236}">
                    <a16:creationId xmlns:a16="http://schemas.microsoft.com/office/drawing/2014/main" id="{CD1515D7-7FDF-4482-8C93-9DAAE9A9D9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23135" y="5232560"/>
                <a:ext cx="1909268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=1+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9" name="Content Placeholder 2">
                <a:extLst>
                  <a:ext uri="{FF2B5EF4-FFF2-40B4-BE49-F238E27FC236}">
                    <a16:creationId xmlns:a16="http://schemas.microsoft.com/office/drawing/2014/main" id="{CD1515D7-7FDF-4482-8C93-9DAAE9A9D9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3135" y="5232560"/>
                <a:ext cx="1909268" cy="7987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352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5" grpId="0"/>
      <p:bldP spid="67" grpId="0"/>
      <p:bldP spid="68" grpId="0"/>
      <p:bldP spid="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4205109" y="2449715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13184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  <a:r>
                <a:rPr lang="en-US" dirty="0"/>
                <a:t> = 2 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408816" y="1190885"/>
              <a:ext cx="1228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  <a:r>
                <a:rPr lang="en-US" dirty="0"/>
                <a:t>= 1 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 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56450" y="5373531"/>
                <a:ext cx="2526141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450" y="5373531"/>
                <a:ext cx="2526141" cy="5805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91BD68A2-18EC-46AE-A9D3-76D4AEF499F2}"/>
              </a:ext>
            </a:extLst>
          </p:cNvPr>
          <p:cNvSpPr txBox="1">
            <a:spLocks/>
          </p:cNvSpPr>
          <p:nvPr/>
        </p:nvSpPr>
        <p:spPr>
          <a:xfrm>
            <a:off x="1767672" y="1594186"/>
            <a:ext cx="8974305" cy="792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Find the output of the following circuit.</a:t>
            </a:r>
          </a:p>
          <a:p>
            <a:pPr marL="0" indent="0">
              <a:buNone/>
            </a:pPr>
            <a:endParaRPr lang="en-US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BE090DE5-AAB0-45E4-B517-72918CD4AA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50330" y="5376154"/>
                <a:ext cx="2803043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dirty="0"/>
                  <a:t>(1+ R</a:t>
                </a:r>
                <a:r>
                  <a:rPr lang="en-US" baseline="-25000" dirty="0"/>
                  <a:t>2</a:t>
                </a:r>
                <a:r>
                  <a:rPr lang="en-US" dirty="0"/>
                  <a:t> / R</a:t>
                </a:r>
                <a:r>
                  <a:rPr lang="en-US" baseline="-25000" dirty="0"/>
                  <a:t>1 </a:t>
                </a:r>
                <a:r>
                  <a:rPr lang="en-US" dirty="0"/>
                  <a:t>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BE090DE5-AAB0-45E4-B517-72918CD4AA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330" y="5376154"/>
                <a:ext cx="2803043" cy="580566"/>
              </a:xfrm>
              <a:prstGeom prst="rect">
                <a:avLst/>
              </a:prstGeom>
              <a:blipFill>
                <a:blip r:embed="rId3"/>
                <a:stretch>
                  <a:fillRect t="-17895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34A46AC9-4266-4940-BF27-252D11FB37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82960" y="5371784"/>
                <a:ext cx="1275446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= 3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34A46AC9-4266-4940-BF27-252D11FB3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2960" y="5371784"/>
                <a:ext cx="1275446" cy="580566"/>
              </a:xfrm>
              <a:prstGeom prst="rect">
                <a:avLst/>
              </a:prstGeom>
              <a:blipFill>
                <a:blip r:embed="rId4"/>
                <a:stretch>
                  <a:fillRect l="-10048" t="-16842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95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4205109" y="2449715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13184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  <a:r>
                <a:rPr lang="en-US" dirty="0"/>
                <a:t> = 2 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408816" y="1190885"/>
              <a:ext cx="1228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  <a:r>
                <a:rPr lang="en-US" dirty="0"/>
                <a:t>= 1 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 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58801" y="2777106"/>
                <a:ext cx="2526141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rgbClr val="0070C0"/>
                          </a:solidFill>
                        </a:rPr>
                        <m:t> 3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801" y="2777106"/>
                <a:ext cx="2526141" cy="5805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91BD68A2-18EC-46AE-A9D3-76D4AEF499F2}"/>
              </a:ext>
            </a:extLst>
          </p:cNvPr>
          <p:cNvSpPr txBox="1">
            <a:spLocks/>
          </p:cNvSpPr>
          <p:nvPr/>
        </p:nvSpPr>
        <p:spPr>
          <a:xfrm>
            <a:off x="1767672" y="1594187"/>
            <a:ext cx="3015989" cy="626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 word of caution:</a:t>
            </a:r>
          </a:p>
          <a:p>
            <a:pPr marL="0" indent="0">
              <a:buNone/>
            </a:pPr>
            <a:endParaRPr lang="en-US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34A46AC9-4266-4940-BF27-252D11FB37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12664" y="3500329"/>
                <a:ext cx="1275446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34A46AC9-4266-4940-BF27-252D11FB3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2664" y="3500329"/>
                <a:ext cx="1275446" cy="580566"/>
              </a:xfrm>
              <a:prstGeom prst="rect">
                <a:avLst/>
              </a:prstGeom>
              <a:blipFill>
                <a:blip r:embed="rId3"/>
                <a:stretch>
                  <a:fillRect t="-16842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7FBC5888-D3CF-40DA-A1CB-512B6155AB0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881" y="3531248"/>
                <a:ext cx="1275446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3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7FBC5888-D3CF-40DA-A1CB-512B6155AB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881" y="3531248"/>
                <a:ext cx="1275446" cy="580566"/>
              </a:xfrm>
              <a:prstGeom prst="rect">
                <a:avLst/>
              </a:prstGeom>
              <a:blipFill>
                <a:blip r:embed="rId4"/>
                <a:stretch>
                  <a:fillRect t="-15625" r="-6220"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A8A2B993-1E36-44E8-8FD0-0EBC01317FB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94194" y="4238857"/>
                <a:ext cx="1275446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2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A8A2B993-1E36-44E8-8FD0-0EBC01317F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194" y="4238857"/>
                <a:ext cx="1275446" cy="580566"/>
              </a:xfrm>
              <a:prstGeom prst="rect">
                <a:avLst/>
              </a:prstGeom>
              <a:blipFill>
                <a:blip r:embed="rId5"/>
                <a:stretch>
                  <a:fillRect t="-16667" b="-11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Content Placeholder 2">
                <a:extLst>
                  <a:ext uri="{FF2B5EF4-FFF2-40B4-BE49-F238E27FC236}">
                    <a16:creationId xmlns:a16="http://schemas.microsoft.com/office/drawing/2014/main" id="{48B6C51A-A37B-417F-93B9-8FBA034DBB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881" y="4282465"/>
                <a:ext cx="1275446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6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9" name="Content Placeholder 2">
                <a:extLst>
                  <a:ext uri="{FF2B5EF4-FFF2-40B4-BE49-F238E27FC236}">
                    <a16:creationId xmlns:a16="http://schemas.microsoft.com/office/drawing/2014/main" id="{48B6C51A-A37B-417F-93B9-8FBA034DBB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881" y="4282465"/>
                <a:ext cx="1275446" cy="580566"/>
              </a:xfrm>
              <a:prstGeom prst="rect">
                <a:avLst/>
              </a:prstGeom>
              <a:blipFill>
                <a:blip r:embed="rId6"/>
                <a:stretch>
                  <a:fillRect t="-16842" r="-6220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Content Placeholder 2">
                <a:extLst>
                  <a:ext uri="{FF2B5EF4-FFF2-40B4-BE49-F238E27FC236}">
                    <a16:creationId xmlns:a16="http://schemas.microsoft.com/office/drawing/2014/main" id="{484D1F39-47FB-4BB5-B294-86C26CDED4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94194" y="4981326"/>
                <a:ext cx="1275446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70" name="Content Placeholder 2">
                <a:extLst>
                  <a:ext uri="{FF2B5EF4-FFF2-40B4-BE49-F238E27FC236}">
                    <a16:creationId xmlns:a16="http://schemas.microsoft.com/office/drawing/2014/main" id="{484D1F39-47FB-4BB5-B294-86C26CDED4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194" y="4981326"/>
                <a:ext cx="1275446" cy="580566"/>
              </a:xfrm>
              <a:prstGeom prst="rect">
                <a:avLst/>
              </a:prstGeom>
              <a:blipFill>
                <a:blip r:embed="rId7"/>
                <a:stretch>
                  <a:fillRect t="-15789" r="-6220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Content Placeholder 2">
                <a:extLst>
                  <a:ext uri="{FF2B5EF4-FFF2-40B4-BE49-F238E27FC236}">
                    <a16:creationId xmlns:a16="http://schemas.microsoft.com/office/drawing/2014/main" id="{257D1236-5E0C-4EB5-A448-3BE527B0B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879" y="4981326"/>
                <a:ext cx="1671429" cy="6286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30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71" name="Content Placeholder 2">
                <a:extLst>
                  <a:ext uri="{FF2B5EF4-FFF2-40B4-BE49-F238E27FC236}">
                    <a16:creationId xmlns:a16="http://schemas.microsoft.com/office/drawing/2014/main" id="{257D1236-5E0C-4EB5-A448-3BE527B0BB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879" y="4981326"/>
                <a:ext cx="1671429" cy="628630"/>
              </a:xfrm>
              <a:prstGeom prst="rect">
                <a:avLst/>
              </a:prstGeom>
              <a:blipFill>
                <a:blip r:embed="rId8"/>
                <a:stretch>
                  <a:fillRect t="-15534" b="-3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E0E28BC-FB4A-46D2-BE70-B2B6343D4738}"/>
              </a:ext>
            </a:extLst>
          </p:cNvPr>
          <p:cNvCxnSpPr>
            <a:cxnSpLocks/>
          </p:cNvCxnSpPr>
          <p:nvPr/>
        </p:nvCxnSpPr>
        <p:spPr>
          <a:xfrm flipV="1">
            <a:off x="977037" y="4981326"/>
            <a:ext cx="1320114" cy="43149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BF7704D-1AEE-4BCE-B38A-A1D7E4AD47AF}"/>
              </a:ext>
            </a:extLst>
          </p:cNvPr>
          <p:cNvCxnSpPr>
            <a:cxnSpLocks/>
          </p:cNvCxnSpPr>
          <p:nvPr/>
        </p:nvCxnSpPr>
        <p:spPr>
          <a:xfrm flipH="1" flipV="1">
            <a:off x="1015536" y="4974626"/>
            <a:ext cx="1320114" cy="43149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A56094-ECE5-4061-BD0B-DB85B484330F}"/>
              </a:ext>
            </a:extLst>
          </p:cNvPr>
          <p:cNvCxnSpPr>
            <a:stCxn id="16" idx="1"/>
          </p:cNvCxnSpPr>
          <p:nvPr/>
        </p:nvCxnSpPr>
        <p:spPr>
          <a:xfrm flipV="1">
            <a:off x="6902229" y="3429000"/>
            <a:ext cx="0" cy="263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B5A35F4-40C4-4483-834F-F899D6A70D9F}"/>
              </a:ext>
            </a:extLst>
          </p:cNvPr>
          <p:cNvCxnSpPr/>
          <p:nvPr/>
        </p:nvCxnSpPr>
        <p:spPr>
          <a:xfrm flipV="1">
            <a:off x="6900924" y="4282465"/>
            <a:ext cx="0" cy="263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Content Placeholder 2">
                <a:extLst>
                  <a:ext uri="{FF2B5EF4-FFF2-40B4-BE49-F238E27FC236}">
                    <a16:creationId xmlns:a16="http://schemas.microsoft.com/office/drawing/2014/main" id="{46698851-3D2E-4573-A117-196939AB77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78205" y="3297098"/>
                <a:ext cx="464789" cy="3949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4" name="Content Placeholder 2">
                <a:extLst>
                  <a:ext uri="{FF2B5EF4-FFF2-40B4-BE49-F238E27FC236}">
                    <a16:creationId xmlns:a16="http://schemas.microsoft.com/office/drawing/2014/main" id="{46698851-3D2E-4573-A117-196939AB77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8205" y="3297098"/>
                <a:ext cx="464789" cy="394939"/>
              </a:xfrm>
              <a:prstGeom prst="rect">
                <a:avLst/>
              </a:prstGeom>
              <a:blipFill>
                <a:blip r:embed="rId9"/>
                <a:stretch>
                  <a:fillRect l="-1299" r="-6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Content Placeholder 2">
                <a:extLst>
                  <a:ext uri="{FF2B5EF4-FFF2-40B4-BE49-F238E27FC236}">
                    <a16:creationId xmlns:a16="http://schemas.microsoft.com/office/drawing/2014/main" id="{1555B32E-2E12-46DF-B7FD-BE20B794213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82613" y="4364577"/>
                <a:ext cx="464789" cy="3949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5" name="Content Placeholder 2">
                <a:extLst>
                  <a:ext uri="{FF2B5EF4-FFF2-40B4-BE49-F238E27FC236}">
                    <a16:creationId xmlns:a16="http://schemas.microsoft.com/office/drawing/2014/main" id="{1555B32E-2E12-46DF-B7FD-BE20B7942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2613" y="4364577"/>
                <a:ext cx="464789" cy="394939"/>
              </a:xfrm>
              <a:prstGeom prst="rect">
                <a:avLst/>
              </a:prstGeom>
              <a:blipFill>
                <a:blip r:embed="rId10"/>
                <a:stretch>
                  <a:fillRect l="-1316" r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3C8902A7-F88C-42FD-8BE9-68E4E98BCE51}"/>
              </a:ext>
            </a:extLst>
          </p:cNvPr>
          <p:cNvSpPr txBox="1">
            <a:spLocks/>
          </p:cNvSpPr>
          <p:nvPr/>
        </p:nvSpPr>
        <p:spPr>
          <a:xfrm>
            <a:off x="7749276" y="4332232"/>
            <a:ext cx="3759743" cy="524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Power supply for Op Amp</a:t>
            </a:r>
          </a:p>
          <a:p>
            <a:pPr marL="0" indent="0">
              <a:buNone/>
            </a:pP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E47335F7-E76A-4816-A7C2-76D0BD893821}"/>
              </a:ext>
            </a:extLst>
          </p:cNvPr>
          <p:cNvSpPr txBox="1">
            <a:spLocks/>
          </p:cNvSpPr>
          <p:nvPr/>
        </p:nvSpPr>
        <p:spPr>
          <a:xfrm>
            <a:off x="6305832" y="4947349"/>
            <a:ext cx="2117738" cy="524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Often </a:t>
            </a:r>
            <a:r>
              <a:rPr lang="en-US" dirty="0">
                <a:solidFill>
                  <a:srgbClr val="FF0000"/>
                </a:solidFill>
                <a:latin typeface="PMingLiU" panose="020B0604030504040204" pitchFamily="18" charset="-120"/>
                <a:ea typeface="PMingLiU" panose="020B0604030504040204" pitchFamily="18" charset="-120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±</a:t>
            </a:r>
            <a:r>
              <a:rPr lang="en-US" dirty="0">
                <a:solidFill>
                  <a:srgbClr val="FF0000"/>
                </a:solidFill>
              </a:rPr>
              <a:t>15 V</a:t>
            </a:r>
          </a:p>
          <a:p>
            <a:pPr marL="0" indent="0">
              <a:buNone/>
            </a:pP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B275EF92-26B9-423C-BE90-E1F84B58045B}"/>
              </a:ext>
            </a:extLst>
          </p:cNvPr>
          <p:cNvSpPr txBox="1">
            <a:spLocks/>
          </p:cNvSpPr>
          <p:nvPr/>
        </p:nvSpPr>
        <p:spPr>
          <a:xfrm>
            <a:off x="8423570" y="4947349"/>
            <a:ext cx="3837011" cy="524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Could be </a:t>
            </a:r>
            <a:r>
              <a:rPr lang="en-US" dirty="0">
                <a:solidFill>
                  <a:srgbClr val="FF0000"/>
                </a:solidFill>
                <a:latin typeface="PMingLiU" panose="020B0604030504040204" pitchFamily="18" charset="-120"/>
                <a:ea typeface="PMingLiU" panose="020B0604030504040204" pitchFamily="18" charset="-120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±</a:t>
            </a:r>
            <a:r>
              <a:rPr lang="en-US" dirty="0">
                <a:solidFill>
                  <a:srgbClr val="FF0000"/>
                </a:solidFill>
              </a:rPr>
              <a:t>18 V or </a:t>
            </a:r>
            <a:r>
              <a:rPr lang="en-US" b="1" dirty="0">
                <a:solidFill>
                  <a:srgbClr val="FF0000"/>
                </a:solidFill>
              </a:rPr>
              <a:t>±</a:t>
            </a:r>
            <a:r>
              <a:rPr lang="en-US" dirty="0">
                <a:solidFill>
                  <a:srgbClr val="FF0000"/>
                </a:solidFill>
              </a:rPr>
              <a:t>12 V </a:t>
            </a:r>
          </a:p>
          <a:p>
            <a:pPr marL="0" indent="0">
              <a:buNone/>
            </a:pP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C7CCCB81-D98E-4437-8E48-DF39FE9131E4}"/>
              </a:ext>
            </a:extLst>
          </p:cNvPr>
          <p:cNvSpPr txBox="1">
            <a:spLocks/>
          </p:cNvSpPr>
          <p:nvPr/>
        </p:nvSpPr>
        <p:spPr>
          <a:xfrm>
            <a:off x="1817083" y="5628566"/>
            <a:ext cx="10424328" cy="885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The output is limited by the power supply voltage</a:t>
            </a:r>
          </a:p>
          <a:p>
            <a:pPr marL="0" indent="0">
              <a:buNone/>
            </a:pPr>
            <a:endParaRPr lang="en-US" sz="36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68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5" grpId="0"/>
      <p:bldP spid="67" grpId="0"/>
      <p:bldP spid="68" grpId="0"/>
      <p:bldP spid="69" grpId="0"/>
      <p:bldP spid="70" grpId="0"/>
      <p:bldP spid="71" grpId="0"/>
      <p:bldP spid="74" grpId="0"/>
      <p:bldP spid="75" grpId="0"/>
      <p:bldP spid="76" grpId="0"/>
      <p:bldP spid="82" grpId="0"/>
      <p:bldP spid="83" grpId="0"/>
      <p:bldP spid="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4205109" y="2449715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608171" y="1185383"/>
              <a:ext cx="11258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709068" y="1190885"/>
              <a:ext cx="9278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 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5234" y="4091423"/>
                <a:ext cx="4685135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dirty="0"/>
                  <a:t>(1+ R</a:t>
                </a:r>
                <a:r>
                  <a:rPr lang="en-US" baseline="-25000" dirty="0"/>
                  <a:t>2</a:t>
                </a:r>
                <a:r>
                  <a:rPr lang="en-US" dirty="0"/>
                  <a:t> / R</a:t>
                </a:r>
                <a:r>
                  <a:rPr lang="en-US" baseline="-25000" dirty="0"/>
                  <a:t>1 </a:t>
                </a:r>
                <a:r>
                  <a:rPr lang="en-US" dirty="0"/>
                  <a:t>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</a:t>
                </a:r>
                <a:r>
                  <a:rPr lang="en-US" dirty="0">
                    <a:solidFill>
                      <a:srgbClr val="0070C0"/>
                    </a:solidFill>
                  </a:rPr>
                  <a:t>5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34" y="4091423"/>
                <a:ext cx="4685135" cy="580566"/>
              </a:xfrm>
              <a:prstGeom prst="rect">
                <a:avLst/>
              </a:prstGeom>
              <a:blipFill>
                <a:blip r:embed="rId2"/>
                <a:stretch>
                  <a:fillRect t="-16842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91BD68A2-18EC-46AE-A9D3-76D4AEF499F2}"/>
              </a:ext>
            </a:extLst>
          </p:cNvPr>
          <p:cNvSpPr txBox="1">
            <a:spLocks/>
          </p:cNvSpPr>
          <p:nvPr/>
        </p:nvSpPr>
        <p:spPr>
          <a:xfrm>
            <a:off x="1767672" y="1594186"/>
            <a:ext cx="8974305" cy="7924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whose output voltage will be 5 times the input voltage.</a:t>
            </a:r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BDB0E8E8-B50A-473D-A2D3-A28385EB8193}"/>
              </a:ext>
            </a:extLst>
          </p:cNvPr>
          <p:cNvSpPr txBox="1">
            <a:spLocks/>
          </p:cNvSpPr>
          <p:nvPr/>
        </p:nvSpPr>
        <p:spPr>
          <a:xfrm>
            <a:off x="1128455" y="4816487"/>
            <a:ext cx="2922811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(1+ R</a:t>
            </a:r>
            <a:r>
              <a:rPr lang="en-US" baseline="-25000" dirty="0"/>
              <a:t>2</a:t>
            </a:r>
            <a:r>
              <a:rPr lang="en-US" dirty="0"/>
              <a:t> / R</a:t>
            </a:r>
            <a:r>
              <a:rPr lang="en-US" baseline="-25000" dirty="0"/>
              <a:t>1 </a:t>
            </a:r>
            <a:r>
              <a:rPr lang="en-US" dirty="0"/>
              <a:t>) = </a:t>
            </a:r>
            <a:r>
              <a:rPr lang="en-US" dirty="0">
                <a:solidFill>
                  <a:srgbClr val="0070C0"/>
                </a:solidFill>
              </a:rPr>
              <a:t>5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F1A33562-B2E1-4985-8442-EB3A235DA809}"/>
              </a:ext>
            </a:extLst>
          </p:cNvPr>
          <p:cNvSpPr txBox="1">
            <a:spLocks/>
          </p:cNvSpPr>
          <p:nvPr/>
        </p:nvSpPr>
        <p:spPr>
          <a:xfrm>
            <a:off x="1128455" y="5541551"/>
            <a:ext cx="2922811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/ R</a:t>
            </a:r>
            <a:r>
              <a:rPr lang="en-US" baseline="-25000" dirty="0"/>
              <a:t>1  </a:t>
            </a:r>
            <a:r>
              <a:rPr lang="en-US" dirty="0"/>
              <a:t>= 4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C090F365-3186-42D4-99A1-8D66368A3FB2}"/>
              </a:ext>
            </a:extLst>
          </p:cNvPr>
          <p:cNvSpPr txBox="1">
            <a:spLocks/>
          </p:cNvSpPr>
          <p:nvPr/>
        </p:nvSpPr>
        <p:spPr>
          <a:xfrm>
            <a:off x="7819166" y="4908701"/>
            <a:ext cx="2922811" cy="123500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buNone/>
            </a:pPr>
            <a:r>
              <a:rPr lang="en-US" dirty="0"/>
              <a:t>Choose R</a:t>
            </a:r>
            <a:r>
              <a:rPr lang="en-US" baseline="-25000" dirty="0"/>
              <a:t>2</a:t>
            </a:r>
            <a:r>
              <a:rPr lang="en-US" dirty="0"/>
              <a:t> = 4 k</a:t>
            </a:r>
            <a:r>
              <a:rPr lang="el-GR" dirty="0"/>
              <a:t> Ω</a:t>
            </a:r>
            <a:br>
              <a:rPr lang="en-US" dirty="0"/>
            </a:b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1 k</a:t>
            </a:r>
            <a:r>
              <a:rPr lang="el-GR" dirty="0"/>
              <a:t> Ω</a:t>
            </a:r>
            <a:br>
              <a:rPr lang="en-US" dirty="0"/>
            </a:b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0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5" grpId="0"/>
      <p:bldP spid="67" grpId="0"/>
      <p:bldP spid="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4205109" y="2449715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13184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  <a:r>
                <a:rPr lang="en-US" dirty="0"/>
                <a:t> = 2 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408816" y="1190885"/>
              <a:ext cx="1228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  <a:r>
                <a:rPr lang="en-US" dirty="0"/>
                <a:t>= 10 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 Example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56450" y="5373531"/>
                <a:ext cx="2726176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= </m:t>
                    </m:r>
                  </m:oMath>
                </a14:m>
                <a:r>
                  <a:rPr lang="en-US" dirty="0"/>
                  <a:t>(1+ R</a:t>
                </a:r>
                <a:r>
                  <a:rPr lang="en-US" baseline="-25000" dirty="0"/>
                  <a:t>2</a:t>
                </a:r>
                <a:r>
                  <a:rPr lang="en-US" dirty="0"/>
                  <a:t> / R</a:t>
                </a:r>
                <a:r>
                  <a:rPr lang="en-US" baseline="-25000" dirty="0"/>
                  <a:t>1 </a:t>
                </a:r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450" y="5373531"/>
                <a:ext cx="2726176" cy="580566"/>
              </a:xfrm>
              <a:prstGeom prst="rect">
                <a:avLst/>
              </a:prstGeom>
              <a:blipFill>
                <a:blip r:embed="rId2"/>
                <a:stretch>
                  <a:fillRect t="-16667" b="-11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91BD68A2-18EC-46AE-A9D3-76D4AEF499F2}"/>
              </a:ext>
            </a:extLst>
          </p:cNvPr>
          <p:cNvSpPr txBox="1">
            <a:spLocks/>
          </p:cNvSpPr>
          <p:nvPr/>
        </p:nvSpPr>
        <p:spPr>
          <a:xfrm>
            <a:off x="1767673" y="1594186"/>
            <a:ext cx="7576326" cy="792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is the gain (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/ V</a:t>
            </a:r>
            <a:r>
              <a:rPr lang="en-US" baseline="-25000" dirty="0"/>
              <a:t>in</a:t>
            </a:r>
            <a:r>
              <a:rPr lang="en-US" dirty="0"/>
              <a:t>) of the following circuit.</a:t>
            </a:r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82D84F15-F5EA-40C0-98B7-BFBCE996113E}"/>
              </a:ext>
            </a:extLst>
          </p:cNvPr>
          <p:cNvSpPr txBox="1">
            <a:spLocks/>
          </p:cNvSpPr>
          <p:nvPr/>
        </p:nvSpPr>
        <p:spPr>
          <a:xfrm>
            <a:off x="5250974" y="5379459"/>
            <a:ext cx="3078987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(1+ 2 k</a:t>
            </a:r>
            <a:r>
              <a:rPr lang="el-GR" dirty="0"/>
              <a:t>Ω</a:t>
            </a:r>
            <a:r>
              <a:rPr lang="en-US" dirty="0"/>
              <a:t> / 10 k</a:t>
            </a:r>
            <a:r>
              <a:rPr lang="el-GR" dirty="0"/>
              <a:t>Ω</a:t>
            </a:r>
            <a:r>
              <a:rPr lang="en-US" baseline="-25000" dirty="0"/>
              <a:t> </a:t>
            </a:r>
            <a:r>
              <a:rPr lang="en-US" dirty="0"/>
              <a:t>)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1DEE5602-949E-4111-8871-EA8DC9DA4752}"/>
              </a:ext>
            </a:extLst>
          </p:cNvPr>
          <p:cNvSpPr txBox="1">
            <a:spLocks/>
          </p:cNvSpPr>
          <p:nvPr/>
        </p:nvSpPr>
        <p:spPr>
          <a:xfrm>
            <a:off x="8163752" y="5373531"/>
            <a:ext cx="1058108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1.2</a:t>
            </a:r>
          </a:p>
        </p:txBody>
      </p:sp>
    </p:spTree>
    <p:extLst>
      <p:ext uri="{BB962C8B-B14F-4D97-AF65-F5344CB8AC3E}">
        <p14:creationId xmlns:p14="http://schemas.microsoft.com/office/powerpoint/2010/main" val="297187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4205109" y="2449715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13184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  <a:r>
                <a:rPr lang="en-US" dirty="0"/>
                <a:t> = 100 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408816" y="1190885"/>
              <a:ext cx="1228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  <a:r>
                <a:rPr lang="en-US" dirty="0"/>
                <a:t>= 100 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 Example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56450" y="5373531"/>
                <a:ext cx="2726176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= </m:t>
                    </m:r>
                  </m:oMath>
                </a14:m>
                <a:r>
                  <a:rPr lang="en-US" dirty="0"/>
                  <a:t>(1+ R</a:t>
                </a:r>
                <a:r>
                  <a:rPr lang="en-US" baseline="-25000" dirty="0"/>
                  <a:t>2</a:t>
                </a:r>
                <a:r>
                  <a:rPr lang="en-US" dirty="0"/>
                  <a:t> / R</a:t>
                </a:r>
                <a:r>
                  <a:rPr lang="en-US" baseline="-25000" dirty="0"/>
                  <a:t>1 </a:t>
                </a:r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450" y="5373531"/>
                <a:ext cx="2726176" cy="580566"/>
              </a:xfrm>
              <a:prstGeom prst="rect">
                <a:avLst/>
              </a:prstGeom>
              <a:blipFill>
                <a:blip r:embed="rId2"/>
                <a:stretch>
                  <a:fillRect t="-16667" b="-11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91BD68A2-18EC-46AE-A9D3-76D4AEF499F2}"/>
              </a:ext>
            </a:extLst>
          </p:cNvPr>
          <p:cNvSpPr txBox="1">
            <a:spLocks/>
          </p:cNvSpPr>
          <p:nvPr/>
        </p:nvSpPr>
        <p:spPr>
          <a:xfrm>
            <a:off x="1767673" y="1594186"/>
            <a:ext cx="7576326" cy="792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is the gain (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/ V</a:t>
            </a:r>
            <a:r>
              <a:rPr lang="en-US" baseline="-25000" dirty="0"/>
              <a:t>in</a:t>
            </a:r>
            <a:r>
              <a:rPr lang="en-US" dirty="0"/>
              <a:t>) of the following circuit.</a:t>
            </a:r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81017BCF-531B-43E3-A2AE-BDDF295F66A8}"/>
              </a:ext>
            </a:extLst>
          </p:cNvPr>
          <p:cNvSpPr txBox="1">
            <a:spLocks/>
          </p:cNvSpPr>
          <p:nvPr/>
        </p:nvSpPr>
        <p:spPr>
          <a:xfrm>
            <a:off x="5250974" y="5402208"/>
            <a:ext cx="3432415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(1+ 0.1 k</a:t>
            </a:r>
            <a:r>
              <a:rPr lang="el-GR" dirty="0"/>
              <a:t>Ω</a:t>
            </a:r>
            <a:r>
              <a:rPr lang="en-US" dirty="0"/>
              <a:t> / 100 k</a:t>
            </a:r>
            <a:r>
              <a:rPr lang="el-GR" dirty="0"/>
              <a:t>Ω</a:t>
            </a:r>
            <a:r>
              <a:rPr lang="en-US" baseline="-25000" dirty="0"/>
              <a:t> </a:t>
            </a:r>
            <a:r>
              <a:rPr lang="en-US" dirty="0"/>
              <a:t>)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2CC03831-12F7-4BB0-A83E-CA653F732F42}"/>
              </a:ext>
            </a:extLst>
          </p:cNvPr>
          <p:cNvSpPr txBox="1">
            <a:spLocks/>
          </p:cNvSpPr>
          <p:nvPr/>
        </p:nvSpPr>
        <p:spPr>
          <a:xfrm>
            <a:off x="8683389" y="5373531"/>
            <a:ext cx="1266617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1.001</a:t>
            </a:r>
          </a:p>
        </p:txBody>
      </p:sp>
    </p:spTree>
    <p:extLst>
      <p:ext uri="{BB962C8B-B14F-4D97-AF65-F5344CB8AC3E}">
        <p14:creationId xmlns:p14="http://schemas.microsoft.com/office/powerpoint/2010/main" val="99054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4205109" y="2449715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13184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  <a:r>
                <a:rPr lang="en-US" dirty="0"/>
                <a:t> = 100 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408816" y="1190885"/>
              <a:ext cx="1228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  <a:r>
                <a:rPr lang="en-US" dirty="0"/>
                <a:t>= 10 M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 Example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56450" y="5373531"/>
                <a:ext cx="8739292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= </m:t>
                    </m:r>
                  </m:oMath>
                </a14:m>
                <a:r>
                  <a:rPr lang="en-US" dirty="0"/>
                  <a:t>(1+ R</a:t>
                </a:r>
                <a:r>
                  <a:rPr lang="en-US" baseline="-25000" dirty="0"/>
                  <a:t>2</a:t>
                </a:r>
                <a:r>
                  <a:rPr lang="en-US" dirty="0"/>
                  <a:t> / R</a:t>
                </a:r>
                <a:r>
                  <a:rPr lang="en-US" baseline="-25000" dirty="0"/>
                  <a:t>1 </a:t>
                </a:r>
                <a:r>
                  <a:rPr lang="en-US" dirty="0"/>
                  <a:t>) = (1+ 0.1 k</a:t>
                </a:r>
                <a:r>
                  <a:rPr lang="el-GR" dirty="0"/>
                  <a:t>Ω</a:t>
                </a:r>
                <a:r>
                  <a:rPr lang="en-US" dirty="0"/>
                  <a:t> / 10000 k</a:t>
                </a:r>
                <a:r>
                  <a:rPr lang="el-GR" dirty="0"/>
                  <a:t>Ω</a:t>
                </a:r>
                <a:r>
                  <a:rPr lang="en-US" baseline="-25000" dirty="0"/>
                  <a:t> </a:t>
                </a:r>
                <a:r>
                  <a:rPr lang="en-US" dirty="0"/>
                  <a:t>) = 1.00001</a:t>
                </a:r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450" y="5373531"/>
                <a:ext cx="8739292" cy="580566"/>
              </a:xfrm>
              <a:prstGeom prst="rect">
                <a:avLst/>
              </a:prstGeom>
              <a:blipFill>
                <a:blip r:embed="rId2"/>
                <a:stretch>
                  <a:fillRect t="-16667" b="-11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91BD68A2-18EC-46AE-A9D3-76D4AEF499F2}"/>
              </a:ext>
            </a:extLst>
          </p:cNvPr>
          <p:cNvSpPr txBox="1">
            <a:spLocks/>
          </p:cNvSpPr>
          <p:nvPr/>
        </p:nvSpPr>
        <p:spPr>
          <a:xfrm>
            <a:off x="1767673" y="1594186"/>
            <a:ext cx="7576326" cy="792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is the gain (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/ V</a:t>
            </a:r>
            <a:r>
              <a:rPr lang="en-US" baseline="-25000" dirty="0"/>
              <a:t>in</a:t>
            </a:r>
            <a:r>
              <a:rPr lang="en-US" dirty="0"/>
              <a:t>) of the following circuit.</a:t>
            </a:r>
          </a:p>
          <a:p>
            <a:pPr marL="0" indent="0">
              <a:buNone/>
            </a:pP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60103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5182591" y="2449715"/>
            <a:ext cx="3500798" cy="2740660"/>
            <a:chOff x="3904118" y="1185383"/>
            <a:chExt cx="3500798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3904118" y="1649665"/>
              <a:ext cx="3500798" cy="2276378"/>
              <a:chOff x="3823435" y="1488300"/>
              <a:chExt cx="3500798" cy="227637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98930" y="1634592"/>
                <a:ext cx="6671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13184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  <a:r>
                <a:rPr lang="en-US" dirty="0"/>
                <a:t> = 100 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 Example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56450" y="5373531"/>
                <a:ext cx="2707287" cy="5805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= </m:t>
                    </m:r>
                  </m:oMath>
                </a14:m>
                <a:r>
                  <a:rPr lang="en-US" dirty="0"/>
                  <a:t>(1+ R</a:t>
                </a:r>
                <a:r>
                  <a:rPr lang="en-US" baseline="-25000" dirty="0"/>
                  <a:t>2</a:t>
                </a:r>
                <a:r>
                  <a:rPr lang="en-US" dirty="0"/>
                  <a:t> / R</a:t>
                </a:r>
                <a:r>
                  <a:rPr lang="en-US" baseline="-25000" dirty="0"/>
                  <a:t>1 </a:t>
                </a:r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450" y="5373531"/>
                <a:ext cx="2707287" cy="580566"/>
              </a:xfrm>
              <a:prstGeom prst="rect">
                <a:avLst/>
              </a:prstGeom>
              <a:blipFill>
                <a:blip r:embed="rId2"/>
                <a:stretch>
                  <a:fillRect t="-16667" b="-11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91BD68A2-18EC-46AE-A9D3-76D4AEF499F2}"/>
              </a:ext>
            </a:extLst>
          </p:cNvPr>
          <p:cNvSpPr txBox="1">
            <a:spLocks/>
          </p:cNvSpPr>
          <p:nvPr/>
        </p:nvSpPr>
        <p:spPr>
          <a:xfrm>
            <a:off x="1767673" y="1594186"/>
            <a:ext cx="7576326" cy="792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is the gain (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/ V</a:t>
            </a:r>
            <a:r>
              <a:rPr lang="en-US" baseline="-25000" dirty="0"/>
              <a:t>in</a:t>
            </a:r>
            <a:r>
              <a:rPr lang="en-US" dirty="0"/>
              <a:t>) of the following circuit.</a:t>
            </a:r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C03771AF-026A-4A20-A684-9702265123F8}"/>
              </a:ext>
            </a:extLst>
          </p:cNvPr>
          <p:cNvSpPr txBox="1">
            <a:spLocks/>
          </p:cNvSpPr>
          <p:nvPr/>
        </p:nvSpPr>
        <p:spPr>
          <a:xfrm>
            <a:off x="5353707" y="5400386"/>
            <a:ext cx="2240274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(1+ 0.1 k</a:t>
            </a:r>
            <a:r>
              <a:rPr lang="el-GR" dirty="0"/>
              <a:t>Ω</a:t>
            </a:r>
            <a:r>
              <a:rPr lang="en-US" dirty="0"/>
              <a:t> /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0E14A574-0286-4348-99B2-D34AED18F847}"/>
              </a:ext>
            </a:extLst>
          </p:cNvPr>
          <p:cNvSpPr txBox="1">
            <a:spLocks/>
          </p:cNvSpPr>
          <p:nvPr/>
        </p:nvSpPr>
        <p:spPr>
          <a:xfrm>
            <a:off x="7279607" y="5406960"/>
            <a:ext cx="1312374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 ∞ k</a:t>
            </a:r>
            <a:r>
              <a:rPr lang="el-GR" dirty="0"/>
              <a:t>Ω</a:t>
            </a:r>
            <a:r>
              <a:rPr lang="en-US" baseline="-25000" dirty="0"/>
              <a:t> </a:t>
            </a:r>
            <a:r>
              <a:rPr lang="en-US" dirty="0"/>
              <a:t>)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8D0E39A7-79FB-4017-B166-28D116A2524E}"/>
              </a:ext>
            </a:extLst>
          </p:cNvPr>
          <p:cNvSpPr txBox="1">
            <a:spLocks/>
          </p:cNvSpPr>
          <p:nvPr/>
        </p:nvSpPr>
        <p:spPr>
          <a:xfrm>
            <a:off x="8423570" y="5395179"/>
            <a:ext cx="719778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1</a:t>
            </a:r>
          </a:p>
        </p:txBody>
      </p:sp>
    </p:spTree>
    <p:extLst>
      <p:ext uri="{BB962C8B-B14F-4D97-AF65-F5344CB8AC3E}">
        <p14:creationId xmlns:p14="http://schemas.microsoft.com/office/powerpoint/2010/main" val="323266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42" grpId="0"/>
      <p:bldP spid="43" grpId="0"/>
      <p:bldP spid="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>
            <a:extLst>
              <a:ext uri="{FF2B5EF4-FFF2-40B4-BE49-F238E27FC236}">
                <a16:creationId xmlns:a16="http://schemas.microsoft.com/office/drawing/2014/main" id="{3FAA616F-75FA-47B8-8528-C83A58A1E916}"/>
              </a:ext>
            </a:extLst>
          </p:cNvPr>
          <p:cNvGrpSpPr/>
          <p:nvPr/>
        </p:nvGrpSpPr>
        <p:grpSpPr>
          <a:xfrm>
            <a:off x="4352353" y="1973386"/>
            <a:ext cx="3500798" cy="2122986"/>
            <a:chOff x="3823435" y="1641692"/>
            <a:chExt cx="3500798" cy="2122986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3EE54FE-0986-49C8-82B9-34BCB436F6C1}"/>
                </a:ext>
              </a:extLst>
            </p:cNvPr>
            <p:cNvGrpSpPr/>
            <p:nvPr/>
          </p:nvGrpSpPr>
          <p:grpSpPr>
            <a:xfrm>
              <a:off x="3823435" y="1972769"/>
              <a:ext cx="3500798" cy="1421593"/>
              <a:chOff x="3333625" y="3007895"/>
              <a:chExt cx="3500798" cy="1421593"/>
            </a:xfrm>
          </p:grpSpPr>
          <p:sp>
            <p:nvSpPr>
              <p:cNvPr id="16" name="Isosceles Triangle 15">
                <a:extLst>
                  <a:ext uri="{FF2B5EF4-FFF2-40B4-BE49-F238E27FC236}">
                    <a16:creationId xmlns:a16="http://schemas.microsoft.com/office/drawing/2014/main" id="{826478F2-2C0A-4342-AE2E-310F67583544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6465529-B685-46F6-90AE-128EB3917CBE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489EDE0-2CA2-4388-91A0-362D0C86A6E0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A1CCF847-39FF-4AC3-B18B-955B914766CD}"/>
                  </a:ext>
                </a:extLst>
              </p:cNvPr>
              <p:cNvCxnSpPr>
                <a:cxnSpLocks/>
                <a:endCxn id="17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1D52FD74-922C-43D2-AE31-C860A21D3B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0109" y="3811883"/>
                <a:ext cx="5304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E2D96EA5-458E-4484-9152-0972308602CF}"/>
                  </a:ext>
                </a:extLst>
              </p:cNvPr>
              <p:cNvCxnSpPr>
                <a:cxnSpLocks/>
                <a:stCxn id="16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897EFA0-988D-4466-A55E-50F9E4D85309}"/>
                  </a:ext>
                </a:extLst>
              </p:cNvPr>
              <p:cNvSpPr txBox="1"/>
              <p:nvPr/>
            </p:nvSpPr>
            <p:spPr>
              <a:xfrm>
                <a:off x="3333625" y="4060156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ADB8B91-6C56-4EF1-BD0A-3E22B89E3366}"/>
                  </a:ext>
                </a:extLst>
              </p:cNvPr>
              <p:cNvSpPr txBox="1"/>
              <p:nvPr/>
            </p:nvSpPr>
            <p:spPr>
              <a:xfrm>
                <a:off x="6314786" y="306162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980D3C4-D16E-465C-B407-BB9B031D9B5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57039" y="3025030"/>
              <a:ext cx="365760" cy="3657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FB217F5-A2B5-436A-A618-B4DADDF8BF0D}"/>
                </a:ext>
              </a:extLst>
            </p:cNvPr>
            <p:cNvSpPr txBox="1"/>
            <p:nvPr/>
          </p:nvSpPr>
          <p:spPr>
            <a:xfrm>
              <a:off x="4291672" y="2890093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071F450-F996-49A3-A944-0B56F3448319}"/>
                </a:ext>
              </a:extLst>
            </p:cNvPr>
            <p:cNvSpPr txBox="1"/>
            <p:nvPr/>
          </p:nvSpPr>
          <p:spPr>
            <a:xfrm>
              <a:off x="4248983" y="3103443"/>
              <a:ext cx="3072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—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B2E155B-C9F1-4F02-A8E0-BC644BB93444}"/>
                </a:ext>
              </a:extLst>
            </p:cNvPr>
            <p:cNvCxnSpPr/>
            <p:nvPr/>
          </p:nvCxnSpPr>
          <p:spPr>
            <a:xfrm flipV="1">
              <a:off x="4444363" y="277122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3601AC9-4737-474C-A460-4630EADE0A35}"/>
                </a:ext>
              </a:extLst>
            </p:cNvPr>
            <p:cNvCxnSpPr/>
            <p:nvPr/>
          </p:nvCxnSpPr>
          <p:spPr>
            <a:xfrm flipV="1">
              <a:off x="4439919" y="3390790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D223055-679C-4B56-B36B-A6518C74D24B}"/>
                </a:ext>
              </a:extLst>
            </p:cNvPr>
            <p:cNvGrpSpPr/>
            <p:nvPr/>
          </p:nvGrpSpPr>
          <p:grpSpPr>
            <a:xfrm>
              <a:off x="4257039" y="3637678"/>
              <a:ext cx="365760" cy="127000"/>
              <a:chOff x="4257039" y="3637678"/>
              <a:chExt cx="365760" cy="127000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BC17A4D8-0AFE-40B4-952B-09767AEBFCF1}"/>
                  </a:ext>
                </a:extLst>
              </p:cNvPr>
              <p:cNvCxnSpPr/>
              <p:nvPr/>
            </p:nvCxnSpPr>
            <p:spPr>
              <a:xfrm>
                <a:off x="4257039" y="3637678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10EC9BE-ADF0-4546-8B11-326C6DE9D46B}"/>
                  </a:ext>
                </a:extLst>
              </p:cNvPr>
              <p:cNvCxnSpPr/>
              <p:nvPr/>
            </p:nvCxnSpPr>
            <p:spPr>
              <a:xfrm>
                <a:off x="4327641" y="3698003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76014B79-ED90-460D-83C9-2896F71F7D15}"/>
                  </a:ext>
                </a:extLst>
              </p:cNvPr>
              <p:cNvCxnSpPr/>
              <p:nvPr/>
            </p:nvCxnSpPr>
            <p:spPr>
              <a:xfrm>
                <a:off x="4402612" y="3764678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6508077D-CB1A-4C4D-93B9-15BFEE06E2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8930" y="1641692"/>
              <a:ext cx="0" cy="6780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9B93FC71-96BD-4D47-857C-F5DAE8EA10A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82871" y="1641692"/>
              <a:ext cx="22692" cy="9138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3770FB1-37F2-4293-B365-B40855EE10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80029" y="1649411"/>
              <a:ext cx="18141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Voltage Follower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60374" y="4703420"/>
                <a:ext cx="7048152" cy="16462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for the special case of  R</a:t>
                </a:r>
                <a:r>
                  <a:rPr lang="en-US" baseline="-25000" dirty="0"/>
                  <a:t>2</a:t>
                </a:r>
                <a:r>
                  <a:rPr lang="en-US" dirty="0"/>
                  <a:t> / R</a:t>
                </a:r>
                <a:r>
                  <a:rPr lang="en-US" baseline="-25000" dirty="0"/>
                  <a:t>1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/>
                  <a:t> 0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≈1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374" y="4703420"/>
                <a:ext cx="7048152" cy="1646263"/>
              </a:xfrm>
              <a:prstGeom prst="rect">
                <a:avLst/>
              </a:prstGeom>
              <a:blipFill>
                <a:blip r:embed="rId2"/>
                <a:stretch>
                  <a:fillRect l="-1817" t="-6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7249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6265E-ADAF-40A7-BF1A-5EAD4BBC8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1AB74-E54A-4EE2-9ADB-3949961FE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5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10311158" cy="2586113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802324" y="2493106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082188"/>
            <a:ext cx="10311158" cy="4318467"/>
          </a:xfrm>
        </p:spPr>
        <p:txBody>
          <a:bodyPr>
            <a:normAutofit/>
          </a:bodyPr>
          <a:lstStyle/>
          <a:p>
            <a:pPr marL="914400" algn="l"/>
            <a:r>
              <a:rPr lang="en-US" sz="2800" dirty="0"/>
              <a:t>Ideal Op Amps</a:t>
            </a:r>
          </a:p>
          <a:p>
            <a:pPr marL="914400" algn="l"/>
            <a:endParaRPr lang="en-US" sz="2800" dirty="0"/>
          </a:p>
          <a:p>
            <a:pPr marL="914400" algn="l"/>
            <a:r>
              <a:rPr lang="en-US" sz="2800" dirty="0"/>
              <a:t>Non-inverting Op Amp circuits</a:t>
            </a:r>
          </a:p>
          <a:p>
            <a:pPr marL="914400" algn="l"/>
            <a:endParaRPr lang="en-US" sz="2800" dirty="0"/>
          </a:p>
          <a:p>
            <a:pPr marL="914400" algn="l"/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Inverting Op Amp circuits ??</a:t>
            </a:r>
          </a:p>
          <a:p>
            <a:pPr marL="914400"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26C4-0973-41B3-8E80-7FBD3B8E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D6965-4103-4804-A477-111F01D11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op amp is a differential amplifier.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output of the amplifier equals the internal forward gain of the amplifier, a, times the difference of the inputs.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EE54FE-0986-49C8-82B9-34BCB436F6C1}"/>
              </a:ext>
            </a:extLst>
          </p:cNvPr>
          <p:cNvGrpSpPr/>
          <p:nvPr/>
        </p:nvGrpSpPr>
        <p:grpSpPr>
          <a:xfrm>
            <a:off x="4165324" y="2876702"/>
            <a:ext cx="2571061" cy="1174282"/>
            <a:chOff x="3733797" y="3007895"/>
            <a:chExt cx="2571061" cy="1174282"/>
          </a:xfrm>
        </p:grpSpPr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26478F2-2C0A-4342-AE2E-310F67583544}"/>
                </a:ext>
              </a:extLst>
            </p:cNvPr>
            <p:cNvSpPr/>
            <p:nvPr/>
          </p:nvSpPr>
          <p:spPr>
            <a:xfrm rot="5400000">
              <a:off x="4466122" y="3022333"/>
              <a:ext cx="1174282" cy="1145406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6465529-B685-46F6-90AE-128EB3917CBE}"/>
                </a:ext>
              </a:extLst>
            </p:cNvPr>
            <p:cNvSpPr txBox="1"/>
            <p:nvPr/>
          </p:nvSpPr>
          <p:spPr>
            <a:xfrm>
              <a:off x="4480560" y="3170178"/>
              <a:ext cx="3072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—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89EDE0-2CA2-4388-91A0-362D0C86A6E0}"/>
                </a:ext>
              </a:extLst>
            </p:cNvPr>
            <p:cNvSpPr txBox="1"/>
            <p:nvPr/>
          </p:nvSpPr>
          <p:spPr>
            <a:xfrm>
              <a:off x="4499733" y="359503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1CCF847-39FF-4AC3-B18B-955B914766CD}"/>
                </a:ext>
              </a:extLst>
            </p:cNvPr>
            <p:cNvCxnSpPr>
              <a:endCxn id="17" idx="1"/>
            </p:cNvCxnSpPr>
            <p:nvPr/>
          </p:nvCxnSpPr>
          <p:spPr>
            <a:xfrm>
              <a:off x="4090219" y="3354844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D52FD74-922C-43D2-AE31-C860A21D3BA1}"/>
                </a:ext>
              </a:extLst>
            </p:cNvPr>
            <p:cNvCxnSpPr/>
            <p:nvPr/>
          </p:nvCxnSpPr>
          <p:spPr>
            <a:xfrm>
              <a:off x="4132989" y="3811883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2D96EA5-458E-4484-9152-0972308602CF}"/>
                </a:ext>
              </a:extLst>
            </p:cNvPr>
            <p:cNvCxnSpPr/>
            <p:nvPr/>
          </p:nvCxnSpPr>
          <p:spPr>
            <a:xfrm>
              <a:off x="5563581" y="3590667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956E6EE-8AD7-464F-9016-D803C6346312}"/>
                </a:ext>
              </a:extLst>
            </p:cNvPr>
            <p:cNvSpPr txBox="1"/>
            <p:nvPr/>
          </p:nvSpPr>
          <p:spPr>
            <a:xfrm>
              <a:off x="3733797" y="314946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-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897EFA0-988D-4466-A55E-50F9E4D85309}"/>
                </a:ext>
              </a:extLst>
            </p:cNvPr>
            <p:cNvSpPr txBox="1"/>
            <p:nvPr/>
          </p:nvSpPr>
          <p:spPr>
            <a:xfrm>
              <a:off x="3753215" y="362581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+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ADB8B91-6C56-4EF1-BD0A-3E22B89E3366}"/>
                </a:ext>
              </a:extLst>
            </p:cNvPr>
            <p:cNvSpPr txBox="1"/>
            <p:nvPr/>
          </p:nvSpPr>
          <p:spPr>
            <a:xfrm>
              <a:off x="5785221" y="314946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94C38EE-6C84-4206-8E62-75FB25553D43}"/>
              </a:ext>
            </a:extLst>
          </p:cNvPr>
          <p:cNvSpPr txBox="1">
            <a:spLocks/>
          </p:cNvSpPr>
          <p:nvPr/>
        </p:nvSpPr>
        <p:spPr>
          <a:xfrm>
            <a:off x="7878566" y="3153370"/>
            <a:ext cx="2999231" cy="549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a (V</a:t>
            </a:r>
            <a:r>
              <a:rPr lang="en-US" baseline="-25000" dirty="0"/>
              <a:t>+ </a:t>
            </a:r>
            <a:r>
              <a:rPr lang="en-US" dirty="0"/>
              <a:t>- V</a:t>
            </a:r>
            <a:r>
              <a:rPr lang="en-US" baseline="-25000" dirty="0"/>
              <a:t>-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0C547DA0-4D2E-4CCC-B8CE-958AE3183437}"/>
              </a:ext>
            </a:extLst>
          </p:cNvPr>
          <p:cNvSpPr txBox="1">
            <a:spLocks/>
          </p:cNvSpPr>
          <p:nvPr/>
        </p:nvSpPr>
        <p:spPr>
          <a:xfrm>
            <a:off x="677575" y="2674137"/>
            <a:ext cx="2999231" cy="549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Negative input</a:t>
            </a:r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98F2678B-CA19-4387-8536-8D8D7121BB5C}"/>
              </a:ext>
            </a:extLst>
          </p:cNvPr>
          <p:cNvSpPr txBox="1">
            <a:spLocks/>
          </p:cNvSpPr>
          <p:nvPr/>
        </p:nvSpPr>
        <p:spPr>
          <a:xfrm>
            <a:off x="709508" y="3518160"/>
            <a:ext cx="2999231" cy="549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Positive input</a:t>
            </a:r>
          </a:p>
          <a:p>
            <a:pPr marL="0" indent="0">
              <a:buNone/>
            </a:pPr>
            <a:endParaRPr lang="en-US" baseline="-250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8B38A76-2373-47E9-B000-B08A47C01341}"/>
              </a:ext>
            </a:extLst>
          </p:cNvPr>
          <p:cNvCxnSpPr/>
          <p:nvPr/>
        </p:nvCxnSpPr>
        <p:spPr>
          <a:xfrm>
            <a:off x="3055314" y="2948894"/>
            <a:ext cx="845767" cy="2540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DE2BB95-1A30-44C2-B2ED-675AF6A76326}"/>
              </a:ext>
            </a:extLst>
          </p:cNvPr>
          <p:cNvCxnSpPr>
            <a:cxnSpLocks/>
          </p:cNvCxnSpPr>
          <p:nvPr/>
        </p:nvCxnSpPr>
        <p:spPr>
          <a:xfrm flipV="1">
            <a:off x="2973418" y="3679287"/>
            <a:ext cx="1003616" cy="63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6F4641B-C32F-4F43-9EDA-CE8601EB0B38}"/>
              </a:ext>
            </a:extLst>
          </p:cNvPr>
          <p:cNvSpPr txBox="1">
            <a:spLocks/>
          </p:cNvSpPr>
          <p:nvPr/>
        </p:nvSpPr>
        <p:spPr>
          <a:xfrm>
            <a:off x="8483261" y="4112482"/>
            <a:ext cx="2999231" cy="5495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Internal forward gain</a:t>
            </a:r>
          </a:p>
          <a:p>
            <a:pPr marL="0" indent="0">
              <a:buNone/>
            </a:pPr>
            <a:endParaRPr lang="en-US" baseline="-25000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D4F50A9-60CB-48A4-8B61-B55B9506B60D}"/>
              </a:ext>
            </a:extLst>
          </p:cNvPr>
          <p:cNvCxnSpPr>
            <a:cxnSpLocks/>
          </p:cNvCxnSpPr>
          <p:nvPr/>
        </p:nvCxnSpPr>
        <p:spPr>
          <a:xfrm flipH="1" flipV="1">
            <a:off x="9022838" y="3565336"/>
            <a:ext cx="355343" cy="502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76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5" grpId="0"/>
      <p:bldP spid="26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26C4-0973-41B3-8E80-7FBD3B8E2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585" y="364577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Ideal</a:t>
            </a:r>
            <a:r>
              <a:rPr lang="en-US" dirty="0"/>
              <a:t> Op Amp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D6965-4103-4804-A477-111F01D11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146" y="4323097"/>
            <a:ext cx="10515600" cy="1832709"/>
          </a:xfrm>
        </p:spPr>
        <p:txBody>
          <a:bodyPr>
            <a:normAutofit/>
          </a:bodyPr>
          <a:lstStyle/>
          <a:p>
            <a:r>
              <a:rPr lang="en-US" dirty="0"/>
              <a:t>The internal forward gain is infinite</a:t>
            </a:r>
          </a:p>
          <a:p>
            <a:r>
              <a:rPr lang="en-US" dirty="0"/>
              <a:t>The input current is zero for both terminals</a:t>
            </a:r>
          </a:p>
          <a:p>
            <a:r>
              <a:rPr lang="en-US" dirty="0"/>
              <a:t>The output resistance is zero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7D2C21B-150E-49C4-8DCD-760AFE658E50}"/>
              </a:ext>
            </a:extLst>
          </p:cNvPr>
          <p:cNvGrpSpPr>
            <a:grpSpLocks noChangeAspect="1"/>
          </p:cNvGrpSpPr>
          <p:nvPr/>
        </p:nvGrpSpPr>
        <p:grpSpPr>
          <a:xfrm>
            <a:off x="3822240" y="1995095"/>
            <a:ext cx="4435080" cy="2025635"/>
            <a:chOff x="3882309" y="1991234"/>
            <a:chExt cx="2571061" cy="1174282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256359D-DB5B-4297-BAA8-D1D4525E740D}"/>
                </a:ext>
              </a:extLst>
            </p:cNvPr>
            <p:cNvSpPr txBox="1"/>
            <p:nvPr/>
          </p:nvSpPr>
          <p:spPr>
            <a:xfrm>
              <a:off x="5036814" y="2566080"/>
              <a:ext cx="100133" cy="1248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—</a:t>
              </a: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02024AA0-B21D-47FC-A3B9-F17E1DC7DCBA}"/>
                </a:ext>
              </a:extLst>
            </p:cNvPr>
            <p:cNvGrpSpPr/>
            <p:nvPr/>
          </p:nvGrpSpPr>
          <p:grpSpPr>
            <a:xfrm>
              <a:off x="3882309" y="1991234"/>
              <a:ext cx="2571061" cy="1174282"/>
              <a:chOff x="3804817" y="1999585"/>
              <a:chExt cx="2571061" cy="1174282"/>
            </a:xfrm>
          </p:grpSpPr>
          <p:sp>
            <p:nvSpPr>
              <p:cNvPr id="37" name="Diamond 36">
                <a:extLst>
                  <a:ext uri="{FF2B5EF4-FFF2-40B4-BE49-F238E27FC236}">
                    <a16:creationId xmlns:a16="http://schemas.microsoft.com/office/drawing/2014/main" id="{EA6BCC1F-9BD8-4639-B8B6-7984815B34A8}"/>
                  </a:ext>
                </a:extLst>
              </p:cNvPr>
              <p:cNvSpPr/>
              <p:nvPr/>
            </p:nvSpPr>
            <p:spPr>
              <a:xfrm>
                <a:off x="4979828" y="2529313"/>
                <a:ext cx="107877" cy="164836"/>
              </a:xfrm>
              <a:prstGeom prst="diamond">
                <a:avLst/>
              </a:prstGeom>
              <a:noFill/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D9C21B4D-87B4-491A-812F-AEB8025218F8}"/>
                  </a:ext>
                </a:extLst>
              </p:cNvPr>
              <p:cNvGrpSpPr/>
              <p:nvPr/>
            </p:nvGrpSpPr>
            <p:grpSpPr>
              <a:xfrm>
                <a:off x="3804817" y="1999585"/>
                <a:ext cx="2571061" cy="1174282"/>
                <a:chOff x="3804817" y="1999585"/>
                <a:chExt cx="2571061" cy="1174282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57254B40-FB47-42D0-858C-F4B96C051E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33057" y="2691768"/>
                  <a:ext cx="0" cy="762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A4752A43-F8B5-455B-975B-B7ABC8966BCD}"/>
                    </a:ext>
                  </a:extLst>
                </p:cNvPr>
                <p:cNvGrpSpPr/>
                <p:nvPr/>
              </p:nvGrpSpPr>
              <p:grpSpPr>
                <a:xfrm>
                  <a:off x="3804817" y="1999585"/>
                  <a:ext cx="2571061" cy="1174282"/>
                  <a:chOff x="3804817" y="1999585"/>
                  <a:chExt cx="2571061" cy="1174282"/>
                </a:xfrm>
              </p:grpSpPr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3E0F56CB-6386-418C-9906-CFFF1238AFF2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>
                    <a:off x="5324425" y="2544050"/>
                    <a:ext cx="200457" cy="74796"/>
                    <a:chOff x="3069003" y="2744655"/>
                    <a:chExt cx="797859" cy="297701"/>
                  </a:xfrm>
                </p:grpSpPr>
                <p:grpSp>
                  <p:nvGrpSpPr>
                    <p:cNvPr id="44" name="Group 43">
                      <a:extLst>
                        <a:ext uri="{FF2B5EF4-FFF2-40B4-BE49-F238E27FC236}">
                          <a16:creationId xmlns:a16="http://schemas.microsoft.com/office/drawing/2014/main" id="{DEAC9968-D943-47B0-9A59-7C460A914FE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2" name="Straight Connector 51">
                        <a:extLst>
                          <a:ext uri="{FF2B5EF4-FFF2-40B4-BE49-F238E27FC236}">
                            <a16:creationId xmlns:a16="http://schemas.microsoft.com/office/drawing/2014/main" id="{A668A3BF-E09C-4B87-8ECA-1775ED1A16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CC7971CB-88AB-41A0-9D29-4D5DACE149D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5" name="Group 44">
                      <a:extLst>
                        <a:ext uri="{FF2B5EF4-FFF2-40B4-BE49-F238E27FC236}">
                          <a16:creationId xmlns:a16="http://schemas.microsoft.com/office/drawing/2014/main" id="{9A29CDA7-FA75-4C93-9521-FD70D66BB18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0" name="Straight Connector 49">
                        <a:extLst>
                          <a:ext uri="{FF2B5EF4-FFF2-40B4-BE49-F238E27FC236}">
                            <a16:creationId xmlns:a16="http://schemas.microsoft.com/office/drawing/2014/main" id="{09C99E0B-BB98-4CA4-89DF-2A3549D0F42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Straight Connector 50">
                        <a:extLst>
                          <a:ext uri="{FF2B5EF4-FFF2-40B4-BE49-F238E27FC236}">
                            <a16:creationId xmlns:a16="http://schemas.microsoft.com/office/drawing/2014/main" id="{4400B168-FE34-4BCC-ADD3-C7BCD9D9247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6" name="Group 45">
                      <a:extLst>
                        <a:ext uri="{FF2B5EF4-FFF2-40B4-BE49-F238E27FC236}">
                          <a16:creationId xmlns:a16="http://schemas.microsoft.com/office/drawing/2014/main" id="{545F113D-CD32-4A92-9C85-FB9509BEF27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A74C5653-E7CD-4E83-A3A3-CB9C18896E3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3D7C41A4-4323-4A90-A686-AEA0BCC1012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DEA06E75-2983-4EF0-A5D8-4E64B1233FC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65" name="Group 64">
                    <a:extLst>
                      <a:ext uri="{FF2B5EF4-FFF2-40B4-BE49-F238E27FC236}">
                        <a16:creationId xmlns:a16="http://schemas.microsoft.com/office/drawing/2014/main" id="{AE723F42-58F3-432F-93A3-3D4EB3E4E96E}"/>
                      </a:ext>
                    </a:extLst>
                  </p:cNvPr>
                  <p:cNvGrpSpPr/>
                  <p:nvPr/>
                </p:nvGrpSpPr>
                <p:grpSpPr>
                  <a:xfrm>
                    <a:off x="3804817" y="1999585"/>
                    <a:ext cx="2571061" cy="1174282"/>
                    <a:chOff x="3804817" y="1999585"/>
                    <a:chExt cx="2571061" cy="1174282"/>
                  </a:xfrm>
                </p:grpSpPr>
                <p:sp>
                  <p:nvSpPr>
                    <p:cNvPr id="39" name="TextBox 38">
                      <a:extLst>
                        <a:ext uri="{FF2B5EF4-FFF2-40B4-BE49-F238E27FC236}">
                          <a16:creationId xmlns:a16="http://schemas.microsoft.com/office/drawing/2014/main" id="{8B4C0EEA-0C79-4B17-B457-42606CC9746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65533" y="2516389"/>
                      <a:ext cx="100133" cy="14719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050" dirty="0"/>
                        <a:t>+</a:t>
                      </a:r>
                    </a:p>
                  </p:txBody>
                </p:sp>
                <p:grpSp>
                  <p:nvGrpSpPr>
                    <p:cNvPr id="64" name="Group 63">
                      <a:extLst>
                        <a:ext uri="{FF2B5EF4-FFF2-40B4-BE49-F238E27FC236}">
                          <a16:creationId xmlns:a16="http://schemas.microsoft.com/office/drawing/2014/main" id="{C4A9B50F-C063-4E9C-9A59-297CCB0E5A4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804817" y="1999585"/>
                      <a:ext cx="2571061" cy="1174282"/>
                      <a:chOff x="3804817" y="1999585"/>
                      <a:chExt cx="2571061" cy="1174282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D7DBE258-AB2B-4B71-A8F7-1BA0AF5FDEA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804817" y="1999585"/>
                        <a:ext cx="2571061" cy="1174282"/>
                        <a:chOff x="3629888" y="1975731"/>
                        <a:chExt cx="2571061" cy="1174282"/>
                      </a:xfrm>
                    </p:grpSpPr>
                    <p:grpSp>
                      <p:nvGrpSpPr>
                        <p:cNvPr id="27" name="Group 26">
                          <a:extLst>
                            <a:ext uri="{FF2B5EF4-FFF2-40B4-BE49-F238E27FC236}">
                              <a16:creationId xmlns:a16="http://schemas.microsoft.com/office/drawing/2014/main" id="{28272299-13E3-452F-BBB2-057FBEE373F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629888" y="1975731"/>
                          <a:ext cx="2571061" cy="1174282"/>
                          <a:chOff x="3629888" y="1975731"/>
                          <a:chExt cx="2571061" cy="1174282"/>
                        </a:xfrm>
                      </p:grpSpPr>
                      <p:grpSp>
                        <p:nvGrpSpPr>
                          <p:cNvPr id="7" name="Group 6">
                            <a:extLst>
                              <a:ext uri="{FF2B5EF4-FFF2-40B4-BE49-F238E27FC236}">
                                <a16:creationId xmlns:a16="http://schemas.microsoft.com/office/drawing/2014/main" id="{1C2F300E-F2FA-4531-A575-4E739A614EF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3629888" y="1975731"/>
                            <a:ext cx="2571061" cy="1174282"/>
                            <a:chOff x="3733797" y="3007895"/>
                            <a:chExt cx="2571061" cy="1174282"/>
                          </a:xfrm>
                        </p:grpSpPr>
                        <p:sp>
                          <p:nvSpPr>
                            <p:cNvPr id="4" name="Isosceles Triangle 3">
                              <a:extLst>
                                <a:ext uri="{FF2B5EF4-FFF2-40B4-BE49-F238E27FC236}">
                                  <a16:creationId xmlns:a16="http://schemas.microsoft.com/office/drawing/2014/main" id="{FB334936-E725-4302-8118-0F3755D7FCC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 rot="5400000">
                              <a:off x="4466122" y="3022333"/>
                              <a:ext cx="1174282" cy="1145406"/>
                            </a:xfrm>
                            <a:prstGeom prst="triangle">
                              <a:avLst/>
                            </a:prstGeom>
                            <a:noFill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US"/>
                            </a:p>
                          </p:txBody>
                        </p:sp>
                        <p:cxnSp>
                          <p:nvCxnSpPr>
                            <p:cNvPr id="8" name="Straight Connector 7">
                              <a:extLst>
                                <a:ext uri="{FF2B5EF4-FFF2-40B4-BE49-F238E27FC236}">
                                  <a16:creationId xmlns:a16="http://schemas.microsoft.com/office/drawing/2014/main" id="{ADD49F27-35D8-4DDC-9814-6913BC7D9104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4090219" y="3354844"/>
                              <a:ext cx="554238" cy="0"/>
                            </a:xfrm>
                            <a:prstGeom prst="line">
                              <a:avLst/>
                            </a:prstGeom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9" name="Straight Connector 8">
                              <a:extLst>
                                <a:ext uri="{FF2B5EF4-FFF2-40B4-BE49-F238E27FC236}">
                                  <a16:creationId xmlns:a16="http://schemas.microsoft.com/office/drawing/2014/main" id="{25189A50-ACA1-4EE8-9658-CA7C65ABCA0A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 flipV="1">
                              <a:off x="4132989" y="3810480"/>
                              <a:ext cx="521076" cy="1403"/>
                            </a:xfrm>
                            <a:prstGeom prst="line">
                              <a:avLst/>
                            </a:prstGeom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10" name="Straight Connector 9">
                              <a:extLst>
                                <a:ext uri="{FF2B5EF4-FFF2-40B4-BE49-F238E27FC236}">
                                  <a16:creationId xmlns:a16="http://schemas.microsoft.com/office/drawing/2014/main" id="{EA692426-CD3B-4289-B656-5E6061825DBF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 flipV="1">
                              <a:off x="5453862" y="3589758"/>
                              <a:ext cx="562445" cy="6157"/>
                            </a:xfrm>
                            <a:prstGeom prst="line">
                              <a:avLst/>
                            </a:prstGeom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11" name="TextBox 10">
                              <a:extLst>
                                <a:ext uri="{FF2B5EF4-FFF2-40B4-BE49-F238E27FC236}">
                                  <a16:creationId xmlns:a16="http://schemas.microsoft.com/office/drawing/2014/main" id="{DE457284-6964-43B7-A906-49A68393BCD2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3733797" y="3149462"/>
                              <a:ext cx="519637" cy="36933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err="1"/>
                                <a:t>V</a:t>
                              </a:r>
                              <a:r>
                                <a:rPr lang="en-US" baseline="-25000" dirty="0" err="1"/>
                                <a:t>n</a:t>
                              </a:r>
                              <a:endParaRPr lang="en-US" baseline="-25000" dirty="0"/>
                            </a:p>
                          </p:txBody>
                        </p:sp>
                        <p:sp>
                          <p:nvSpPr>
                            <p:cNvPr id="13" name="TextBox 12">
                              <a:extLst>
                                <a:ext uri="{FF2B5EF4-FFF2-40B4-BE49-F238E27FC236}">
                                  <a16:creationId xmlns:a16="http://schemas.microsoft.com/office/drawing/2014/main" id="{E8DC95D8-DB1C-4BCD-9956-D8368F25F931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3753215" y="3625814"/>
                              <a:ext cx="519637" cy="36933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err="1"/>
                                <a:t>V</a:t>
                              </a:r>
                              <a:r>
                                <a:rPr lang="en-US" baseline="-25000" dirty="0" err="1"/>
                                <a:t>p</a:t>
                              </a:r>
                              <a:endParaRPr lang="en-US" baseline="-25000" dirty="0"/>
                            </a:p>
                          </p:txBody>
                        </p:sp>
                        <p:sp>
                          <p:nvSpPr>
                            <p:cNvPr id="14" name="TextBox 13">
                              <a:extLst>
                                <a:ext uri="{FF2B5EF4-FFF2-40B4-BE49-F238E27FC236}">
                                  <a16:creationId xmlns:a16="http://schemas.microsoft.com/office/drawing/2014/main" id="{AA9FC5D0-18B5-4BD8-AC92-8E765CCCA7EF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5785221" y="3149462"/>
                              <a:ext cx="519637" cy="36933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err="1"/>
                                <a:t>V</a:t>
                              </a:r>
                              <a:r>
                                <a:rPr lang="en-US" baseline="-25000" dirty="0" err="1"/>
                                <a:t>out</a:t>
                              </a:r>
                              <a:endParaRPr lang="en-US" baseline="-25000" dirty="0"/>
                            </a:p>
                          </p:txBody>
                        </p:sp>
                      </p:grpSp>
                      <p:grpSp>
                        <p:nvGrpSpPr>
                          <p:cNvPr id="15" name="Group 14">
                            <a:extLst>
                              <a:ext uri="{FF2B5EF4-FFF2-40B4-BE49-F238E27FC236}">
                                <a16:creationId xmlns:a16="http://schemas.microsoft.com/office/drawing/2014/main" id="{C9D90D70-238F-4327-B1C9-4E0F7631E326}"/>
                              </a:ext>
                            </a:extLst>
                          </p:cNvPr>
                          <p:cNvGrpSpPr>
                            <a:grpSpLocks noChangeAspect="1"/>
                          </p:cNvGrpSpPr>
                          <p:nvPr/>
                        </p:nvGrpSpPr>
                        <p:grpSpPr>
                          <a:xfrm>
                            <a:off x="4488614" y="2416878"/>
                            <a:ext cx="105685" cy="283249"/>
                            <a:chOff x="4147623" y="3602364"/>
                            <a:chExt cx="297702" cy="797860"/>
                          </a:xfrm>
                        </p:grpSpPr>
                        <p:grpSp>
                          <p:nvGrpSpPr>
                            <p:cNvPr id="16" name="Group 15">
                              <a:extLst>
                                <a:ext uri="{FF2B5EF4-FFF2-40B4-BE49-F238E27FC236}">
                                  <a16:creationId xmlns:a16="http://schemas.microsoft.com/office/drawing/2014/main" id="{67768538-CD59-4D81-A991-23234A7E9CEB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 rot="16200000">
                              <a:off x="4190919" y="4152918"/>
                              <a:ext cx="204010" cy="290601"/>
                              <a:chOff x="3608294" y="2623632"/>
                              <a:chExt cx="204010" cy="290601"/>
                            </a:xfrm>
                          </p:grpSpPr>
                          <p:cxnSp>
                            <p:nvCxnSpPr>
                              <p:cNvPr id="24" name="Straight Connector 23">
                                <a:extLst>
                                  <a:ext uri="{FF2B5EF4-FFF2-40B4-BE49-F238E27FC236}">
                                    <a16:creationId xmlns:a16="http://schemas.microsoft.com/office/drawing/2014/main" id="{42AEA3D5-6D6E-40B9-A3BE-A8DE758D53FC}"/>
                                  </a:ext>
                                </a:extLst>
                              </p:cNvPr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 flipV="1">
                                <a:off x="3608294" y="2623632"/>
                                <a:ext cx="72358" cy="173356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25" name="Straight Connector 24">
                                <a:extLst>
                                  <a:ext uri="{FF2B5EF4-FFF2-40B4-BE49-F238E27FC236}">
                                    <a16:creationId xmlns:a16="http://schemas.microsoft.com/office/drawing/2014/main" id="{8487B1D6-9486-4D16-A12F-DBE5B9D8B741}"/>
                                  </a:ext>
                                </a:extLst>
                              </p:cNvPr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 flipH="1" flipV="1">
                                <a:off x="3680395" y="2625616"/>
                                <a:ext cx="131909" cy="288617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grpSp>
                          <p:nvGrpSpPr>
                            <p:cNvPr id="17" name="Group 16">
                              <a:extLst>
                                <a:ext uri="{FF2B5EF4-FFF2-40B4-BE49-F238E27FC236}">
                                  <a16:creationId xmlns:a16="http://schemas.microsoft.com/office/drawing/2014/main" id="{D61381D2-3717-4FCC-9E70-FF4C23820491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 rot="16200000">
                              <a:off x="4168243" y="3919260"/>
                              <a:ext cx="263561" cy="290602"/>
                              <a:chOff x="3548743" y="2623631"/>
                              <a:chExt cx="263561" cy="290602"/>
                            </a:xfrm>
                          </p:grpSpPr>
                          <p:cxnSp>
                            <p:nvCxnSpPr>
                              <p:cNvPr id="22" name="Straight Connector 21">
                                <a:extLst>
                                  <a:ext uri="{FF2B5EF4-FFF2-40B4-BE49-F238E27FC236}">
                                    <a16:creationId xmlns:a16="http://schemas.microsoft.com/office/drawing/2014/main" id="{016F68CC-DC68-4A9D-BC1C-3FEAEB4235CB}"/>
                                  </a:ext>
                                </a:extLst>
                              </p:cNvPr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 flipV="1">
                                <a:off x="3548743" y="2623631"/>
                                <a:ext cx="131909" cy="288617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23" name="Straight Connector 22">
                                <a:extLst>
                                  <a:ext uri="{FF2B5EF4-FFF2-40B4-BE49-F238E27FC236}">
                                    <a16:creationId xmlns:a16="http://schemas.microsoft.com/office/drawing/2014/main" id="{B00028F2-A0E4-4FDE-9D8F-8433E25F8C6E}"/>
                                  </a:ext>
                                </a:extLst>
                              </p:cNvPr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 flipH="1" flipV="1">
                                <a:off x="3680395" y="2625616"/>
                                <a:ext cx="131909" cy="288617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grpSp>
                          <p:nvGrpSpPr>
                            <p:cNvPr id="18" name="Group 17">
                              <a:extLst>
                                <a:ext uri="{FF2B5EF4-FFF2-40B4-BE49-F238E27FC236}">
                                  <a16:creationId xmlns:a16="http://schemas.microsoft.com/office/drawing/2014/main" id="{E9DE9BF6-8443-469D-BB90-796B45938FA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 rot="16200000">
                              <a:off x="4168243" y="3655828"/>
                              <a:ext cx="263561" cy="290602"/>
                              <a:chOff x="3548743" y="2623631"/>
                              <a:chExt cx="263561" cy="290602"/>
                            </a:xfrm>
                          </p:grpSpPr>
                          <p:cxnSp>
                            <p:nvCxnSpPr>
                              <p:cNvPr id="20" name="Straight Connector 19">
                                <a:extLst>
                                  <a:ext uri="{FF2B5EF4-FFF2-40B4-BE49-F238E27FC236}">
                                    <a16:creationId xmlns:a16="http://schemas.microsoft.com/office/drawing/2014/main" id="{90729CAF-8529-4D60-92DE-9DDE70532C8B}"/>
                                  </a:ext>
                                </a:extLst>
                              </p:cNvPr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 flipV="1">
                                <a:off x="3548743" y="2623631"/>
                                <a:ext cx="131909" cy="288617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21" name="Straight Connector 20">
                                <a:extLst>
                                  <a:ext uri="{FF2B5EF4-FFF2-40B4-BE49-F238E27FC236}">
                                    <a16:creationId xmlns:a16="http://schemas.microsoft.com/office/drawing/2014/main" id="{48742C9C-2F35-483A-A55D-54108B7BB5A2}"/>
                                  </a:ext>
                                </a:extLst>
                              </p:cNvPr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 flipH="1" flipV="1">
                                <a:off x="3680395" y="2625616"/>
                                <a:ext cx="131909" cy="288617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cxnSp>
                          <p:nvCxnSpPr>
                            <p:cNvPr id="19" name="Straight Connector 18">
                              <a:extLst>
                                <a:ext uri="{FF2B5EF4-FFF2-40B4-BE49-F238E27FC236}">
                                  <a16:creationId xmlns:a16="http://schemas.microsoft.com/office/drawing/2014/main" id="{400AF524-D868-432F-9363-EC47A7BCBFF6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 rot="16200000" flipV="1">
                              <a:off x="4335006" y="3561273"/>
                              <a:ext cx="67243" cy="149425"/>
                            </a:xfrm>
                            <a:prstGeom prst="line">
                              <a:avLst/>
                            </a:prstGeom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cxnSp>
                      <p:nvCxnSpPr>
                        <p:cNvPr id="29" name="Straight Connector 28">
                          <a:extLst>
                            <a:ext uri="{FF2B5EF4-FFF2-40B4-BE49-F238E27FC236}">
                              <a16:creationId xmlns:a16="http://schemas.microsoft.com/office/drawing/2014/main" id="{EC28D39C-092C-441F-ABCE-8BF22CC6871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4540195" y="2317806"/>
                          <a:ext cx="0" cy="9907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0" name="Straight Connector 29">
                          <a:extLst>
                            <a:ext uri="{FF2B5EF4-FFF2-40B4-BE49-F238E27FC236}">
                              <a16:creationId xmlns:a16="http://schemas.microsoft.com/office/drawing/2014/main" id="{4791BDFD-69D9-47E7-AE6B-6ED76FEC45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4549467" y="2700127"/>
                          <a:ext cx="0" cy="7620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34" name="TextBox 33">
                        <a:extLst>
                          <a:ext uri="{FF2B5EF4-FFF2-40B4-BE49-F238E27FC236}">
                            <a16:creationId xmlns:a16="http://schemas.microsoft.com/office/drawing/2014/main" id="{A163EFAE-9B77-444A-8297-CC021024947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520947" y="2437031"/>
                        <a:ext cx="389058" cy="19626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 err="1"/>
                          <a:t>r</a:t>
                        </a:r>
                        <a:r>
                          <a:rPr lang="en-US" sz="1600" baseline="-25000" dirty="0" err="1"/>
                          <a:t>d</a:t>
                        </a:r>
                        <a:endParaRPr lang="en-US" sz="1600" baseline="-25000" dirty="0"/>
                      </a:p>
                    </p:txBody>
                  </p:sp>
                  <p:sp>
                    <p:nvSpPr>
                      <p:cNvPr id="35" name="Isosceles Triangle 34">
                        <a:extLst>
                          <a:ext uri="{FF2B5EF4-FFF2-40B4-BE49-F238E27FC236}">
                            <a16:creationId xmlns:a16="http://schemas.microsoft.com/office/drawing/2014/main" id="{4C539373-2B1E-4054-90A6-E68000880723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006051" y="2770793"/>
                        <a:ext cx="54979" cy="63274"/>
                      </a:xfrm>
                      <a:prstGeom prst="triangl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3273F387-8775-4B00-BB1D-41049993C76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5033057" y="2457383"/>
                        <a:ext cx="0" cy="7620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" name="Straight Connector 40">
                        <a:extLst>
                          <a:ext uri="{FF2B5EF4-FFF2-40B4-BE49-F238E27FC236}">
                            <a16:creationId xmlns:a16="http://schemas.microsoft.com/office/drawing/2014/main" id="{AE0FACC0-B9AF-43DF-9B80-DE4179A6812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33057" y="2462489"/>
                        <a:ext cx="54648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23E69868-C2BE-4CE4-AA55-AAA31AA3CCD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86565" y="2462488"/>
                        <a:ext cx="237744" cy="12801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58" name="TextBox 57">
                        <a:extLst>
                          <a:ext uri="{FF2B5EF4-FFF2-40B4-BE49-F238E27FC236}">
                            <a16:creationId xmlns:a16="http://schemas.microsoft.com/office/drawing/2014/main" id="{A03374CD-269E-4F5E-87FF-11AD9AE610E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5276052" y="2552531"/>
                        <a:ext cx="276469" cy="19626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 err="1"/>
                          <a:t>r</a:t>
                        </a:r>
                        <a:r>
                          <a:rPr lang="en-US" sz="1600" baseline="-25000" dirty="0" err="1"/>
                          <a:t>o</a:t>
                        </a:r>
                        <a:endParaRPr lang="en-US" sz="1600" baseline="-25000" dirty="0"/>
                      </a:p>
                    </p:txBody>
                  </p:sp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18A6A8E7-4D91-48D7-BF12-9873E569E9D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5036189" y="2592371"/>
                        <a:ext cx="332483" cy="17842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400" dirty="0" err="1"/>
                          <a:t>aV</a:t>
                        </a:r>
                        <a:r>
                          <a:rPr lang="en-US" sz="1400" baseline="-25000" dirty="0" err="1"/>
                          <a:t>o</a:t>
                        </a:r>
                        <a:endParaRPr lang="en-US" sz="200" baseline="-25000" dirty="0"/>
                      </a:p>
                    </p:txBody>
                  </p:sp>
                </p:grpSp>
              </p:grpSp>
            </p:grpSp>
          </p:grpSp>
        </p:grpSp>
      </p:grp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18831AF8-9383-41D2-B441-6C8683FAF1F7}"/>
              </a:ext>
            </a:extLst>
          </p:cNvPr>
          <p:cNvSpPr txBox="1">
            <a:spLocks/>
          </p:cNvSpPr>
          <p:nvPr/>
        </p:nvSpPr>
        <p:spPr>
          <a:xfrm>
            <a:off x="7759570" y="4863108"/>
            <a:ext cx="4625978" cy="5495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(The input resistance is infinite)</a:t>
            </a:r>
          </a:p>
          <a:p>
            <a:pPr marL="0" indent="0">
              <a:buNone/>
            </a:pP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67936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3374871" y="1355712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3ED9836-EDE6-4D8E-A8B5-B6EC73DC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38068"/>
            <a:ext cx="10515600" cy="18618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input voltage, V</a:t>
            </a:r>
            <a:r>
              <a:rPr lang="en-US" baseline="-25000" dirty="0"/>
              <a:t>in</a:t>
            </a:r>
            <a:r>
              <a:rPr lang="en-US" dirty="0"/>
              <a:t>, is applied to the positive input of the amplifier</a:t>
            </a:r>
          </a:p>
          <a:p>
            <a:pPr marL="0" indent="0">
              <a:buNone/>
            </a:pPr>
            <a:r>
              <a:rPr lang="en-US" dirty="0"/>
              <a:t>The resistors R</a:t>
            </a:r>
            <a:r>
              <a:rPr lang="en-US" baseline="-25000" dirty="0"/>
              <a:t>1 </a:t>
            </a:r>
            <a:r>
              <a:rPr lang="en-US" dirty="0"/>
              <a:t>and R</a:t>
            </a:r>
            <a:r>
              <a:rPr lang="en-US" baseline="-25000" dirty="0"/>
              <a:t>2 </a:t>
            </a:r>
            <a:r>
              <a:rPr lang="en-US" dirty="0"/>
              <a:t>form a voltage divider so that a portion of the output is applied to the negative terminal.</a:t>
            </a:r>
          </a:p>
          <a:p>
            <a:pPr marL="0" indent="0" algn="ctr">
              <a:buNone/>
            </a:pPr>
            <a:r>
              <a:rPr lang="en-US" dirty="0"/>
              <a:t>V</a:t>
            </a:r>
            <a:r>
              <a:rPr lang="en-US" baseline="-25000" dirty="0"/>
              <a:t>-</a:t>
            </a:r>
            <a:r>
              <a:rPr lang="en-US" dirty="0"/>
              <a:t> =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baseline="-25000" dirty="0"/>
              <a:t> </a:t>
            </a:r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/ (R</a:t>
            </a:r>
            <a:r>
              <a:rPr lang="en-US" baseline="-25000" dirty="0"/>
              <a:t>1 </a:t>
            </a:r>
            <a:r>
              <a:rPr lang="en-US" dirty="0"/>
              <a:t>+ R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1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3374871" y="1355712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3ED9836-EDE6-4D8E-A8B5-B6EC73DC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38068"/>
            <a:ext cx="10515600" cy="2035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Define feedback factor, b:	    b = R</a:t>
            </a:r>
            <a:r>
              <a:rPr lang="en-US" baseline="-25000" dirty="0"/>
              <a:t>1 </a:t>
            </a:r>
            <a:r>
              <a:rPr lang="en-US" dirty="0"/>
              <a:t>/ (R</a:t>
            </a:r>
            <a:r>
              <a:rPr lang="en-US" baseline="-25000" dirty="0"/>
              <a:t>1 </a:t>
            </a:r>
            <a:r>
              <a:rPr lang="en-US" dirty="0"/>
              <a:t>+ R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marL="0" indent="0">
              <a:buNone/>
              <a:tabLst>
                <a:tab pos="3084513" algn="l"/>
              </a:tabLst>
            </a:pPr>
            <a:r>
              <a:rPr lang="en-US" dirty="0"/>
              <a:t>Then:		V</a:t>
            </a:r>
            <a:r>
              <a:rPr lang="en-US" baseline="-25000" dirty="0"/>
              <a:t>-</a:t>
            </a:r>
            <a:r>
              <a:rPr lang="en-US" dirty="0"/>
              <a:t> = b *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  <a:p>
            <a:pPr marL="0" indent="0">
              <a:buNone/>
            </a:pPr>
            <a:r>
              <a:rPr lang="en-US" dirty="0"/>
              <a:t>The op amp output equals the internal gain times the input difference</a:t>
            </a:r>
          </a:p>
          <a:p>
            <a:pPr marL="0" indent="0" algn="ctr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a (V</a:t>
            </a:r>
            <a:r>
              <a:rPr lang="en-US" baseline="-25000" dirty="0"/>
              <a:t>+ </a:t>
            </a:r>
            <a:r>
              <a:rPr lang="en-US" dirty="0"/>
              <a:t>- V</a:t>
            </a:r>
            <a:r>
              <a:rPr lang="en-US" baseline="-25000" dirty="0"/>
              <a:t>-</a:t>
            </a:r>
            <a:r>
              <a:rPr lang="en-US" dirty="0"/>
              <a:t>) = a ( V</a:t>
            </a:r>
            <a:r>
              <a:rPr lang="en-US" baseline="-25000" dirty="0"/>
              <a:t>in</a:t>
            </a:r>
            <a:r>
              <a:rPr lang="en-US" dirty="0"/>
              <a:t> - b *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36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3374871" y="1355712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3ED9836-EDE6-4D8E-A8B5-B6EC73DC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86" y="3091660"/>
            <a:ext cx="4313517" cy="682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a ( V</a:t>
            </a:r>
            <a:r>
              <a:rPr lang="en-US" baseline="-25000" dirty="0"/>
              <a:t>in</a:t>
            </a:r>
            <a:r>
              <a:rPr lang="en-US" dirty="0"/>
              <a:t> - b *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540A999B-4F11-41BD-8082-7A51A5803A70}"/>
              </a:ext>
            </a:extLst>
          </p:cNvPr>
          <p:cNvSpPr txBox="1">
            <a:spLocks/>
          </p:cNvSpPr>
          <p:nvPr/>
        </p:nvSpPr>
        <p:spPr>
          <a:xfrm>
            <a:off x="7593332" y="3969373"/>
            <a:ext cx="4313517" cy="568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( 1 + a*b)  = a ( V</a:t>
            </a:r>
            <a:r>
              <a:rPr lang="en-US" baseline="-25000" dirty="0"/>
              <a:t>in</a:t>
            </a:r>
            <a:r>
              <a:rPr lang="en-US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DB08C63C-61C4-4D7C-A371-71DA46019BCC}"/>
              </a:ext>
            </a:extLst>
          </p:cNvPr>
          <p:cNvSpPr txBox="1">
            <a:spLocks/>
          </p:cNvSpPr>
          <p:nvPr/>
        </p:nvSpPr>
        <p:spPr>
          <a:xfrm>
            <a:off x="709453" y="6076657"/>
            <a:ext cx="4313517" cy="628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+ a * b *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a ( V</a:t>
            </a:r>
            <a:r>
              <a:rPr lang="en-US" baseline="-25000" dirty="0"/>
              <a:t>in</a:t>
            </a:r>
            <a:r>
              <a:rPr lang="en-US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17F9CCB1-A907-491E-BBAB-1BCE17F12B52}"/>
              </a:ext>
            </a:extLst>
          </p:cNvPr>
          <p:cNvSpPr txBox="1">
            <a:spLocks/>
          </p:cNvSpPr>
          <p:nvPr/>
        </p:nvSpPr>
        <p:spPr>
          <a:xfrm>
            <a:off x="543042" y="4365621"/>
            <a:ext cx="4313517" cy="682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a V</a:t>
            </a:r>
            <a:r>
              <a:rPr lang="en-US" baseline="-25000" dirty="0"/>
              <a:t>in</a:t>
            </a:r>
            <a:r>
              <a:rPr lang="en-US" dirty="0"/>
              <a:t> - a b *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F1185BB1-5CF3-45FA-974D-29B49E9C7749}"/>
              </a:ext>
            </a:extLst>
          </p:cNvPr>
          <p:cNvSpPr txBox="1">
            <a:spLocks/>
          </p:cNvSpPr>
          <p:nvPr/>
        </p:nvSpPr>
        <p:spPr>
          <a:xfrm>
            <a:off x="868306" y="3830616"/>
            <a:ext cx="2676534" cy="549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Distribute the a</a:t>
            </a:r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408E7AC3-B4A7-4918-8F63-94CDBBD86DF9}"/>
              </a:ext>
            </a:extLst>
          </p:cNvPr>
          <p:cNvSpPr txBox="1">
            <a:spLocks/>
          </p:cNvSpPr>
          <p:nvPr/>
        </p:nvSpPr>
        <p:spPr>
          <a:xfrm>
            <a:off x="709453" y="5167094"/>
            <a:ext cx="4017673" cy="8311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Rearrange to get terms with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together</a:t>
            </a:r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DA5584BA-5C5F-47F9-9589-4D24B90EC1E8}"/>
              </a:ext>
            </a:extLst>
          </p:cNvPr>
          <p:cNvSpPr txBox="1">
            <a:spLocks/>
          </p:cNvSpPr>
          <p:nvPr/>
        </p:nvSpPr>
        <p:spPr>
          <a:xfrm>
            <a:off x="7438030" y="3265245"/>
            <a:ext cx="3614678" cy="4572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Factor out 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dirty="0"/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6F11193D-E827-4F38-ADB6-F3C70FA44D1E}"/>
              </a:ext>
            </a:extLst>
          </p:cNvPr>
          <p:cNvSpPr txBox="1">
            <a:spLocks/>
          </p:cNvSpPr>
          <p:nvPr/>
        </p:nvSpPr>
        <p:spPr>
          <a:xfrm>
            <a:off x="7593331" y="5663934"/>
            <a:ext cx="4313517" cy="628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( V</a:t>
            </a:r>
            <a:r>
              <a:rPr lang="en-US" baseline="-25000" dirty="0"/>
              <a:t>in</a:t>
            </a:r>
            <a:r>
              <a:rPr lang="en-US" dirty="0"/>
              <a:t>) a/ ( 1 + a*b)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7EC2FE74-B5BC-4494-8E71-7ACB5CF13D2D}"/>
              </a:ext>
            </a:extLst>
          </p:cNvPr>
          <p:cNvSpPr txBox="1">
            <a:spLocks/>
          </p:cNvSpPr>
          <p:nvPr/>
        </p:nvSpPr>
        <p:spPr>
          <a:xfrm>
            <a:off x="7438030" y="4784443"/>
            <a:ext cx="3614678" cy="4572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Solve for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dirty="0"/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5F5D2290-3884-4AA2-ACB8-B27034CB4DB4}"/>
              </a:ext>
            </a:extLst>
          </p:cNvPr>
          <p:cNvSpPr txBox="1">
            <a:spLocks/>
          </p:cNvSpPr>
          <p:nvPr/>
        </p:nvSpPr>
        <p:spPr>
          <a:xfrm>
            <a:off x="8123542" y="956208"/>
            <a:ext cx="3470876" cy="1037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feedback factor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	    b = 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/ (R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+ R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02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3" grpId="0"/>
      <p:bldP spid="65" grpId="0"/>
      <p:bldP spid="67" grpId="0"/>
      <p:bldP spid="68" grpId="0"/>
      <p:bldP spid="69" grpId="0"/>
      <p:bldP spid="70" grpId="0"/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4EFB0F5D-238A-460C-97CC-69C7B04097E7}"/>
              </a:ext>
            </a:extLst>
          </p:cNvPr>
          <p:cNvGrpSpPr/>
          <p:nvPr/>
        </p:nvGrpSpPr>
        <p:grpSpPr>
          <a:xfrm>
            <a:off x="3374871" y="1355712"/>
            <a:ext cx="4478280" cy="2740660"/>
            <a:chOff x="2926636" y="1185383"/>
            <a:chExt cx="4478280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3601AC9-4737-474C-A460-4630EADE0A35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29D9BB1-A2CB-4F4F-A6EA-65C9312F035F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B21E446-5038-46E3-B51E-525AFC5049EF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1D67B229-4DE3-465B-89BE-5EEFB2E0C8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628A815-5E2E-461D-97A1-E08A8AC633F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Noninverting Amplifier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3ED9836-EDE6-4D8E-A8B5-B6EC73DC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843" y="3335835"/>
            <a:ext cx="3714189" cy="5371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( V</a:t>
            </a:r>
            <a:r>
              <a:rPr lang="en-US" baseline="-25000" dirty="0"/>
              <a:t>in</a:t>
            </a:r>
            <a:r>
              <a:rPr lang="en-US" dirty="0"/>
              <a:t>) a/ ( 1 + a*b)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29604" y="3506627"/>
                <a:ext cx="5119655" cy="1196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F599EB6B-C61B-4D78-BDD4-4ADA24E69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9604" y="3506627"/>
                <a:ext cx="5119655" cy="11967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CB95146E-D766-4084-9956-27FC4D239F3E}"/>
              </a:ext>
            </a:extLst>
          </p:cNvPr>
          <p:cNvSpPr txBox="1">
            <a:spLocks/>
          </p:cNvSpPr>
          <p:nvPr/>
        </p:nvSpPr>
        <p:spPr>
          <a:xfrm>
            <a:off x="755550" y="4069480"/>
            <a:ext cx="5340450" cy="549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Find the closed loop voltage gain, A</a:t>
            </a:r>
          </a:p>
          <a:p>
            <a:pPr marL="0" indent="0">
              <a:buNone/>
            </a:pPr>
            <a:endParaRPr lang="en-US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B1983FA4-107D-4A71-9DBF-44CD62D699A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29603" y="4962248"/>
                <a:ext cx="5119655" cy="1196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B1983FA4-107D-4A71-9DBF-44CD62D699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9603" y="4962248"/>
                <a:ext cx="5119655" cy="11967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23F6411F-5B6A-42B7-9C8C-9B6B9F1AB3BD}"/>
              </a:ext>
            </a:extLst>
          </p:cNvPr>
          <p:cNvSpPr txBox="1">
            <a:spLocks/>
          </p:cNvSpPr>
          <p:nvPr/>
        </p:nvSpPr>
        <p:spPr>
          <a:xfrm>
            <a:off x="8123542" y="956208"/>
            <a:ext cx="3470876" cy="1037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feedback factor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	    b = 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/ (R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+ R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CD00A5C5-BC9A-42EB-B6B5-04ED35C5486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9153" y="4981645"/>
                <a:ext cx="1882964" cy="1196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CD00A5C5-BC9A-42EB-B6B5-04ED35C548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53" y="4981645"/>
                <a:ext cx="1882964" cy="11967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Content Placeholder 2">
                <a:extLst>
                  <a:ext uri="{FF2B5EF4-FFF2-40B4-BE49-F238E27FC236}">
                    <a16:creationId xmlns:a16="http://schemas.microsoft.com/office/drawing/2014/main" id="{8EE746F1-9319-4424-A126-B20DBC5B79D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78937" y="5000906"/>
                <a:ext cx="1938187" cy="1196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𝑎𝑏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9" name="Content Placeholder 2">
                <a:extLst>
                  <a:ext uri="{FF2B5EF4-FFF2-40B4-BE49-F238E27FC236}">
                    <a16:creationId xmlns:a16="http://schemas.microsoft.com/office/drawing/2014/main" id="{8EE746F1-9319-4424-A126-B20DBC5B79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8937" y="5000906"/>
                <a:ext cx="1938187" cy="11967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459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7" grpId="0"/>
      <p:bldP spid="68" grpId="0"/>
      <p:bldP spid="6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18206</TotalTime>
  <Words>868</Words>
  <Application>Microsoft Office PowerPoint</Application>
  <PresentationFormat>Widescreen</PresentationFormat>
  <Paragraphs>234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PMingLiU</vt:lpstr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PowerPoint Presentation</vt:lpstr>
      <vt:lpstr>Ideal Op Amp</vt:lpstr>
      <vt:lpstr>Noninverting Amplifier</vt:lpstr>
      <vt:lpstr>Noninverting Amplifier</vt:lpstr>
      <vt:lpstr>Noninverting Amplifier</vt:lpstr>
      <vt:lpstr>Noninverting Amplifier</vt:lpstr>
      <vt:lpstr>Noninverting Amplifier</vt:lpstr>
      <vt:lpstr>Noninverting Amplifier Example 1</vt:lpstr>
      <vt:lpstr>Noninverting Amplifier Example 1</vt:lpstr>
      <vt:lpstr>Noninverting Amplifier Example 2</vt:lpstr>
      <vt:lpstr>Noninverting Amplifier Example 3</vt:lpstr>
      <vt:lpstr>Noninverting Amplifier Example 4</vt:lpstr>
      <vt:lpstr>Noninverting Amplifier Example 5</vt:lpstr>
      <vt:lpstr>Noninverting Amplifier Example 6</vt:lpstr>
      <vt:lpstr>Voltage Follower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561</cp:revision>
  <dcterms:created xsi:type="dcterms:W3CDTF">2018-11-17T00:51:02Z</dcterms:created>
  <dcterms:modified xsi:type="dcterms:W3CDTF">2020-10-06T21:39:35Z</dcterms:modified>
</cp:coreProperties>
</file>