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433" r:id="rId3"/>
    <p:sldId id="434" r:id="rId4"/>
    <p:sldId id="393" r:id="rId5"/>
    <p:sldId id="394" r:id="rId6"/>
    <p:sldId id="413" r:id="rId7"/>
    <p:sldId id="412" r:id="rId8"/>
    <p:sldId id="414" r:id="rId9"/>
    <p:sldId id="415" r:id="rId10"/>
    <p:sldId id="395" r:id="rId11"/>
    <p:sldId id="420" r:id="rId12"/>
    <p:sldId id="421" r:id="rId13"/>
    <p:sldId id="422" r:id="rId14"/>
    <p:sldId id="423" r:id="rId15"/>
    <p:sldId id="424" r:id="rId16"/>
    <p:sldId id="425" r:id="rId17"/>
    <p:sldId id="437" r:id="rId18"/>
    <p:sldId id="438" r:id="rId19"/>
    <p:sldId id="439" r:id="rId20"/>
    <p:sldId id="440" r:id="rId21"/>
    <p:sldId id="441" r:id="rId22"/>
    <p:sldId id="435" r:id="rId23"/>
    <p:sldId id="436" r:id="rId24"/>
    <p:sldId id="428" r:id="rId25"/>
    <p:sldId id="427" r:id="rId26"/>
    <p:sldId id="429" r:id="rId27"/>
    <p:sldId id="442" r:id="rId28"/>
    <p:sldId id="426" r:id="rId29"/>
    <p:sldId id="443" r:id="rId30"/>
    <p:sldId id="444" r:id="rId31"/>
    <p:sldId id="445" r:id="rId32"/>
    <p:sldId id="446" r:id="rId33"/>
    <p:sldId id="447" r:id="rId34"/>
    <p:sldId id="419" r:id="rId3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5C4FF"/>
    <a:srgbClr val="66CCFF"/>
    <a:srgbClr val="C2D1EC"/>
    <a:srgbClr val="96B0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4118" autoAdjust="0"/>
    <p:restoredTop sz="94660"/>
  </p:normalViewPr>
  <p:slideViewPr>
    <p:cSldViewPr snapToGrid="0">
      <p:cViewPr>
        <p:scale>
          <a:sx n="50" d="100"/>
          <a:sy n="50" d="100"/>
        </p:scale>
        <p:origin x="68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10" d="100"/>
        <a:sy n="110" d="100"/>
      </p:scale>
      <p:origin x="0" y="-639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B38188-14D6-4A9A-9FA9-7EBDD112DA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592BF4-DFD0-411D-A151-1B81E27244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945529-6FC8-40C9-9DD2-D5B2436F2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DB8F9C-20E6-4A43-AF9E-B93AC4702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306068-8E8D-4FAB-8C88-F9C893224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63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D1D2D-E8D7-40B2-B189-0ECCA5A0E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F520C9-8C02-4B4F-BBFA-2923B55F34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859535-B688-480B-B281-4751E215C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D801A1-3F50-48C5-95FC-60DE0881F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033F0A-2969-490D-8C5A-A2CBC8F08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244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F36474B-7075-457E-8C67-9BBBDE9F4F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885A51-50BB-4E62-95B9-88965EEA7E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07D804-C681-4CD2-8C9E-0D00FE8F0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4D946D-4EEF-45D4-A4EE-433C641BF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B6AFA3-7434-4226-B932-65F4847A0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361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474961-28F2-4AB4-9401-A639AEBAFD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8E7DAF-6705-49F3-886C-FBC8338611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386C4E-C201-4AF6-A610-90CD243B1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D4AF83-6CF9-4B31-BE30-C964391F0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256144-3E52-43CD-947F-C0AD8ADDF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151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E365F8-50AF-4724-A279-B0ED267EA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0CBA42-F42A-4940-BE96-680059D7CB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59E6-6E72-4491-9C54-7DA0781DE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E14EDE-BA4F-4004-A450-EBFEA7196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10AC17-8A12-4ACA-B254-750703290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136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E34B7-9A71-4A17-8692-80721A9CBB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5E29B9-C086-491C-8B46-F52C74EB7C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27706B-DEDE-4C80-812C-F3DA46718A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7BF317-FAA1-4B7B-8F9C-4AC687E70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CA0AE4-B118-424D-94DF-81B16E204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5D90C8-829D-4924-9BBB-F0D21C90C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942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90E4E-04D9-44B2-8A42-8646D0E39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E3F4B2-5625-47D5-8A0D-2596762F12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15B86D-8C26-48B7-891F-DC0CEABE76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806089-9743-4A82-83E3-FF402E2944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8956118-E025-4A07-81D3-21494E39D3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BA94D5-ACA8-403C-9988-931184263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06B6315-C14D-481D-AA2D-149B3BE72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CC78A9-2204-47BC-8269-F386B6A05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082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D14EB-2B61-418C-9E7D-6C535213D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16DB4E-43BC-4DC6-AE34-D8676EA7B4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A9AD57-ED99-4A02-BF71-E60884EE9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EB66B4-A171-4C0F-8EFA-93C783E09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762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6701CA-A3C4-4C87-80B3-9335991EE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611207-472C-481B-8FA6-85D1617D2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F7D427-B0D1-4CCF-8B98-7019C8ADD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143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C87F5-F4C4-4003-B174-E08E13627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E29976-DE4E-4895-8B13-D76398E0A1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8B9B74-B2B1-4F8F-959F-7C84B0C63D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83158C-38D7-4860-8E55-D6980AB84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4410D9-F40C-44DD-A632-E9CEF2E60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7F8495-F4EC-4BCF-ABD9-BDD033E30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870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BC5B1-2A43-432E-A6D1-882BB92F7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84D62E4-CC57-47BD-A45E-29D3067775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15511A-BA96-495B-8248-0493B80DE7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1824AD-95AE-4542-AAF2-0D4BCEB55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151054-9223-4872-831F-B4B74A66D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3A2317-6D84-4B6F-87C3-495B417F9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8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8C47D65-B3C7-4D06-A729-26F73F119C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2EBDB4-F077-43CB-A5E3-8F169FEE52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5E2FA-B16A-4404-B196-0AB6C238B2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EE342B-C874-494B-89D4-FFDC53A245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7AD2EB-379F-4E6F-9C4D-04342F7902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283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13" Type="http://schemas.openxmlformats.org/officeDocument/2006/relationships/image" Target="../media/image31.png"/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12" Type="http://schemas.openxmlformats.org/officeDocument/2006/relationships/image" Target="../media/image30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11" Type="http://schemas.openxmlformats.org/officeDocument/2006/relationships/image" Target="../media/image29.png"/><Relationship Id="rId5" Type="http://schemas.openxmlformats.org/officeDocument/2006/relationships/image" Target="../media/image23.png"/><Relationship Id="rId10" Type="http://schemas.openxmlformats.org/officeDocument/2006/relationships/image" Target="../media/image28.png"/><Relationship Id="rId4" Type="http://schemas.openxmlformats.org/officeDocument/2006/relationships/image" Target="../media/image22.png"/><Relationship Id="rId9" Type="http://schemas.openxmlformats.org/officeDocument/2006/relationships/image" Target="../media/image27.png"/><Relationship Id="rId14" Type="http://schemas.openxmlformats.org/officeDocument/2006/relationships/image" Target="../media/image32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C841-1A6E-4480-AFF1-2181C7F5A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037" y="1122363"/>
            <a:ext cx="9567511" cy="1832593"/>
          </a:xfrm>
        </p:spPr>
        <p:txBody>
          <a:bodyPr/>
          <a:lstStyle/>
          <a:p>
            <a:r>
              <a:rPr lang="en-US" dirty="0"/>
              <a:t>Analog Electronics Technology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5F2E71-1BB2-4560-96F9-16C56271F10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Op Amps</a:t>
            </a:r>
          </a:p>
        </p:txBody>
      </p:sp>
    </p:spTree>
    <p:extLst>
      <p:ext uri="{BB962C8B-B14F-4D97-AF65-F5344CB8AC3E}">
        <p14:creationId xmlns:p14="http://schemas.microsoft.com/office/powerpoint/2010/main" val="3573681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Title 1">
            <a:extLst>
              <a:ext uri="{FF2B5EF4-FFF2-40B4-BE49-F238E27FC236}">
                <a16:creationId xmlns:a16="http://schemas.microsoft.com/office/drawing/2014/main" id="{18B837AC-AE89-40F5-AC36-AF8934F7A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9917" y="293733"/>
            <a:ext cx="10515600" cy="1325563"/>
          </a:xfrm>
        </p:spPr>
        <p:txBody>
          <a:bodyPr/>
          <a:lstStyle/>
          <a:p>
            <a:r>
              <a:rPr lang="en-US" dirty="0"/>
              <a:t>Inverting Amplifier</a:t>
            </a:r>
          </a:p>
        </p:txBody>
      </p:sp>
      <p:sp>
        <p:nvSpPr>
          <p:cNvPr id="82" name="Content Placeholder 2">
            <a:extLst>
              <a:ext uri="{FF2B5EF4-FFF2-40B4-BE49-F238E27FC236}">
                <a16:creationId xmlns:a16="http://schemas.microsoft.com/office/drawing/2014/main" id="{A3ED9836-EDE6-4D8E-A8B5-B6EC73DC0D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88576" y="1776756"/>
            <a:ext cx="3131845" cy="170199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Alternate method based upon ideal op amp properties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280B3CDC-3413-4933-813A-5A5B594A17FF}"/>
              </a:ext>
            </a:extLst>
          </p:cNvPr>
          <p:cNvGrpSpPr/>
          <p:nvPr/>
        </p:nvGrpSpPr>
        <p:grpSpPr>
          <a:xfrm>
            <a:off x="3029322" y="1146510"/>
            <a:ext cx="4968208" cy="2740660"/>
            <a:chOff x="2884943" y="1355712"/>
            <a:chExt cx="4968208" cy="2740660"/>
          </a:xfrm>
        </p:grpSpPr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3FAA616F-75FA-47B8-8528-C83A58A1E916}"/>
                </a:ext>
              </a:extLst>
            </p:cNvPr>
            <p:cNvGrpSpPr/>
            <p:nvPr/>
          </p:nvGrpSpPr>
          <p:grpSpPr>
            <a:xfrm>
              <a:off x="2884943" y="1792149"/>
              <a:ext cx="4968208" cy="2304223"/>
              <a:chOff x="2356025" y="1460455"/>
              <a:chExt cx="4968208" cy="2304223"/>
            </a:xfrm>
          </p:grpSpPr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A3EE54FE-0986-49C8-82B9-34BCB436F6C1}"/>
                  </a:ext>
                </a:extLst>
              </p:cNvPr>
              <p:cNvGrpSpPr/>
              <p:nvPr/>
            </p:nvGrpSpPr>
            <p:grpSpPr>
              <a:xfrm>
                <a:off x="2356025" y="1972769"/>
                <a:ext cx="4968208" cy="1174282"/>
                <a:chOff x="1866215" y="3007895"/>
                <a:chExt cx="4968208" cy="1174282"/>
              </a:xfrm>
            </p:grpSpPr>
            <p:sp>
              <p:nvSpPr>
                <p:cNvPr id="16" name="Isosceles Triangle 15">
                  <a:extLst>
                    <a:ext uri="{FF2B5EF4-FFF2-40B4-BE49-F238E27FC236}">
                      <a16:creationId xmlns:a16="http://schemas.microsoft.com/office/drawing/2014/main" id="{826478F2-2C0A-4342-AE2E-310F67583544}"/>
                    </a:ext>
                  </a:extLst>
                </p:cNvPr>
                <p:cNvSpPr/>
                <p:nvPr/>
              </p:nvSpPr>
              <p:spPr>
                <a:xfrm rot="5400000">
                  <a:off x="4466122" y="3022333"/>
                  <a:ext cx="1174282" cy="1145406"/>
                </a:xfrm>
                <a:prstGeom prst="triangl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66465529-B685-46F6-90AE-128EB3917CBE}"/>
                    </a:ext>
                  </a:extLst>
                </p:cNvPr>
                <p:cNvSpPr txBox="1"/>
                <p:nvPr/>
              </p:nvSpPr>
              <p:spPr>
                <a:xfrm>
                  <a:off x="4480560" y="3170178"/>
                  <a:ext cx="30725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—</a:t>
                  </a:r>
                </a:p>
              </p:txBody>
            </p:sp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9489EDE0-2CA2-4388-91A0-362D0C86A6E0}"/>
                    </a:ext>
                  </a:extLst>
                </p:cNvPr>
                <p:cNvSpPr txBox="1"/>
                <p:nvPr/>
              </p:nvSpPr>
              <p:spPr>
                <a:xfrm>
                  <a:off x="4499733" y="3595036"/>
                  <a:ext cx="307258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+</a:t>
                  </a:r>
                </a:p>
              </p:txBody>
            </p:sp>
            <p:cxnSp>
              <p:nvCxnSpPr>
                <p:cNvPr id="19" name="Straight Connector 18">
                  <a:extLst>
                    <a:ext uri="{FF2B5EF4-FFF2-40B4-BE49-F238E27FC236}">
                      <a16:creationId xmlns:a16="http://schemas.microsoft.com/office/drawing/2014/main" id="{A1CCF847-39FF-4AC3-B18B-955B914766CD}"/>
                    </a:ext>
                  </a:extLst>
                </p:cNvPr>
                <p:cNvCxnSpPr>
                  <a:endCxn id="17" idx="1"/>
                </p:cNvCxnSpPr>
                <p:nvPr/>
              </p:nvCxnSpPr>
              <p:spPr>
                <a:xfrm>
                  <a:off x="4090219" y="3354844"/>
                  <a:ext cx="390341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1D52FD74-922C-43D2-AE31-C860A21D3BA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950109" y="3811883"/>
                  <a:ext cx="530451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E2D96EA5-458E-4484-9152-0972308602CF}"/>
                    </a:ext>
                  </a:extLst>
                </p:cNvPr>
                <p:cNvCxnSpPr>
                  <a:cxnSpLocks/>
                  <a:stCxn id="16" idx="0"/>
                </p:cNvCxnSpPr>
                <p:nvPr/>
              </p:nvCxnSpPr>
              <p:spPr>
                <a:xfrm>
                  <a:off x="5625966" y="3595036"/>
                  <a:ext cx="105810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C897EFA0-988D-4466-A55E-50F9E4D85309}"/>
                    </a:ext>
                  </a:extLst>
                </p:cNvPr>
                <p:cNvSpPr txBox="1"/>
                <p:nvPr/>
              </p:nvSpPr>
              <p:spPr>
                <a:xfrm>
                  <a:off x="1866215" y="3119294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in</a:t>
                  </a:r>
                </a:p>
              </p:txBody>
            </p:sp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6ADB8B91-6C56-4EF1-BD0A-3E22B89E3366}"/>
                    </a:ext>
                  </a:extLst>
                </p:cNvPr>
                <p:cNvSpPr txBox="1"/>
                <p:nvPr/>
              </p:nvSpPr>
              <p:spPr>
                <a:xfrm>
                  <a:off x="6314786" y="3061628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err="1"/>
                    <a:t>V</a:t>
                  </a:r>
                  <a:r>
                    <a:rPr lang="en-US" baseline="-25000" dirty="0" err="1"/>
                    <a:t>out</a:t>
                  </a:r>
                  <a:endParaRPr lang="en-US" baseline="-25000" dirty="0"/>
                </a:p>
              </p:txBody>
            </p:sp>
          </p:grpSp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id="{A980D3C4-D16E-465C-B407-BB9B031D9B5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847054" y="2084687"/>
                <a:ext cx="365760" cy="36576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1FB217F5-A2B5-436A-A618-B4DADDF8BF0D}"/>
                  </a:ext>
                </a:extLst>
              </p:cNvPr>
              <p:cNvSpPr txBox="1"/>
              <p:nvPr/>
            </p:nvSpPr>
            <p:spPr>
              <a:xfrm>
                <a:off x="2885475" y="1993025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7071F450-F996-49A3-A944-0B56F3448319}"/>
                  </a:ext>
                </a:extLst>
              </p:cNvPr>
              <p:cNvSpPr txBox="1"/>
              <p:nvPr/>
            </p:nvSpPr>
            <p:spPr>
              <a:xfrm>
                <a:off x="2885475" y="2169958"/>
                <a:ext cx="307258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/>
                  <a:t>—</a:t>
                </a:r>
              </a:p>
            </p:txBody>
          </p: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DB2E155B-C9F1-4F02-A8E0-BC644BB9344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435950" y="2771222"/>
                <a:ext cx="3969" cy="86645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id="{DD223055-679C-4B56-B36B-A6518C74D24B}"/>
                  </a:ext>
                </a:extLst>
              </p:cNvPr>
              <p:cNvGrpSpPr/>
              <p:nvPr/>
            </p:nvGrpSpPr>
            <p:grpSpPr>
              <a:xfrm>
                <a:off x="4257039" y="3637678"/>
                <a:ext cx="365760" cy="127000"/>
                <a:chOff x="4257039" y="3637678"/>
                <a:chExt cx="365760" cy="127000"/>
              </a:xfrm>
            </p:grpSpPr>
            <p:cxnSp>
              <p:nvCxnSpPr>
                <p:cNvPr id="28" name="Straight Connector 27">
                  <a:extLst>
                    <a:ext uri="{FF2B5EF4-FFF2-40B4-BE49-F238E27FC236}">
                      <a16:creationId xmlns:a16="http://schemas.microsoft.com/office/drawing/2014/main" id="{BC17A4D8-0AFE-40B4-952B-09767AEBFCF1}"/>
                    </a:ext>
                  </a:extLst>
                </p:cNvPr>
                <p:cNvCxnSpPr/>
                <p:nvPr/>
              </p:nvCxnSpPr>
              <p:spPr>
                <a:xfrm>
                  <a:off x="4257039" y="3637678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Straight Connector 28">
                  <a:extLst>
                    <a:ext uri="{FF2B5EF4-FFF2-40B4-BE49-F238E27FC236}">
                      <a16:creationId xmlns:a16="http://schemas.microsoft.com/office/drawing/2014/main" id="{110EC9BE-ADF0-4546-8B11-326C6DE9D46B}"/>
                    </a:ext>
                  </a:extLst>
                </p:cNvPr>
                <p:cNvCxnSpPr/>
                <p:nvPr/>
              </p:nvCxnSpPr>
              <p:spPr>
                <a:xfrm>
                  <a:off x="4327641" y="3698003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Straight Connector 29">
                  <a:extLst>
                    <a:ext uri="{FF2B5EF4-FFF2-40B4-BE49-F238E27FC236}">
                      <a16:creationId xmlns:a16="http://schemas.microsoft.com/office/drawing/2014/main" id="{76014B79-ED90-460D-83C9-2896F71F7D15}"/>
                    </a:ext>
                  </a:extLst>
                </p:cNvPr>
                <p:cNvCxnSpPr/>
                <p:nvPr/>
              </p:nvCxnSpPr>
              <p:spPr>
                <a:xfrm>
                  <a:off x="4402612" y="3764678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1" name="Group 30">
                <a:extLst>
                  <a:ext uri="{FF2B5EF4-FFF2-40B4-BE49-F238E27FC236}">
                    <a16:creationId xmlns:a16="http://schemas.microsoft.com/office/drawing/2014/main" id="{E1732ACC-F5FD-495C-96A8-635BFAF24A57}"/>
                  </a:ext>
                </a:extLst>
              </p:cNvPr>
              <p:cNvGrpSpPr/>
              <p:nvPr/>
            </p:nvGrpSpPr>
            <p:grpSpPr>
              <a:xfrm>
                <a:off x="5255532" y="1488300"/>
                <a:ext cx="797859" cy="297701"/>
                <a:chOff x="3069003" y="2744655"/>
                <a:chExt cx="797859" cy="297701"/>
              </a:xfrm>
            </p:grpSpPr>
            <p:grpSp>
              <p:nvGrpSpPr>
                <p:cNvPr id="32" name="Group 31">
                  <a:extLst>
                    <a:ext uri="{FF2B5EF4-FFF2-40B4-BE49-F238E27FC236}">
                      <a16:creationId xmlns:a16="http://schemas.microsoft.com/office/drawing/2014/main" id="{513FBB7D-0463-48DF-9101-F7571BFF1FD5}"/>
                    </a:ext>
                  </a:extLst>
                </p:cNvPr>
                <p:cNvGrpSpPr/>
                <p:nvPr/>
              </p:nvGrpSpPr>
              <p:grpSpPr>
                <a:xfrm>
                  <a:off x="3069003" y="2744655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40" name="Straight Connector 39">
                    <a:extLst>
                      <a:ext uri="{FF2B5EF4-FFF2-40B4-BE49-F238E27FC236}">
                        <a16:creationId xmlns:a16="http://schemas.microsoft.com/office/drawing/2014/main" id="{E6FB8C12-4141-49CA-8861-1FCBE935581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" name="Straight Connector 40">
                    <a:extLst>
                      <a:ext uri="{FF2B5EF4-FFF2-40B4-BE49-F238E27FC236}">
                        <a16:creationId xmlns:a16="http://schemas.microsoft.com/office/drawing/2014/main" id="{DE919BE7-726E-4910-AD56-4BC5223383A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3" name="Group 32">
                  <a:extLst>
                    <a:ext uri="{FF2B5EF4-FFF2-40B4-BE49-F238E27FC236}">
                      <a16:creationId xmlns:a16="http://schemas.microsoft.com/office/drawing/2014/main" id="{2746922D-4EDA-423F-BA93-B74CA700C762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38" name="Straight Connector 37">
                    <a:extLst>
                      <a:ext uri="{FF2B5EF4-FFF2-40B4-BE49-F238E27FC236}">
                        <a16:creationId xmlns:a16="http://schemas.microsoft.com/office/drawing/2014/main" id="{7DB502AF-C680-46C4-8A5E-111D5E25CCC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" name="Straight Connector 38">
                    <a:extLst>
                      <a:ext uri="{FF2B5EF4-FFF2-40B4-BE49-F238E27FC236}">
                        <a16:creationId xmlns:a16="http://schemas.microsoft.com/office/drawing/2014/main" id="{90AB7655-5D7D-4394-8759-DB9ED8CC9A8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4" name="Group 33">
                  <a:extLst>
                    <a:ext uri="{FF2B5EF4-FFF2-40B4-BE49-F238E27FC236}">
                      <a16:creationId xmlns:a16="http://schemas.microsoft.com/office/drawing/2014/main" id="{9DCD461B-F8C0-4CD9-BA5C-6E88D3135BBF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36" name="Straight Connector 35">
                    <a:extLst>
                      <a:ext uri="{FF2B5EF4-FFF2-40B4-BE49-F238E27FC236}">
                        <a16:creationId xmlns:a16="http://schemas.microsoft.com/office/drawing/2014/main" id="{C71CBCF2-4482-4EB5-B1B1-F4626EFD4A6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7" name="Straight Connector 36">
                    <a:extLst>
                      <a:ext uri="{FF2B5EF4-FFF2-40B4-BE49-F238E27FC236}">
                        <a16:creationId xmlns:a16="http://schemas.microsoft.com/office/drawing/2014/main" id="{C22B6982-3724-47E7-8198-F1D2436E628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5" name="Straight Connector 34">
                  <a:extLst>
                    <a:ext uri="{FF2B5EF4-FFF2-40B4-BE49-F238E27FC236}">
                      <a16:creationId xmlns:a16="http://schemas.microsoft.com/office/drawing/2014/main" id="{989C44BB-595E-4D5E-97B7-557687C2513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2" name="Group 41">
                <a:extLst>
                  <a:ext uri="{FF2B5EF4-FFF2-40B4-BE49-F238E27FC236}">
                    <a16:creationId xmlns:a16="http://schemas.microsoft.com/office/drawing/2014/main" id="{83EE879B-68F5-4B9F-AF6C-02B2D0E92D97}"/>
                  </a:ext>
                </a:extLst>
              </p:cNvPr>
              <p:cNvGrpSpPr/>
              <p:nvPr/>
            </p:nvGrpSpPr>
            <p:grpSpPr>
              <a:xfrm>
                <a:off x="3424505" y="1460455"/>
                <a:ext cx="797859" cy="297701"/>
                <a:chOff x="3069003" y="2744655"/>
                <a:chExt cx="797859" cy="297701"/>
              </a:xfrm>
            </p:grpSpPr>
            <p:grpSp>
              <p:nvGrpSpPr>
                <p:cNvPr id="43" name="Group 42">
                  <a:extLst>
                    <a:ext uri="{FF2B5EF4-FFF2-40B4-BE49-F238E27FC236}">
                      <a16:creationId xmlns:a16="http://schemas.microsoft.com/office/drawing/2014/main" id="{DAA8A5E2-C0C8-4325-8345-78715530506F}"/>
                    </a:ext>
                  </a:extLst>
                </p:cNvPr>
                <p:cNvGrpSpPr/>
                <p:nvPr/>
              </p:nvGrpSpPr>
              <p:grpSpPr>
                <a:xfrm>
                  <a:off x="3069003" y="2744655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51" name="Straight Connector 50">
                    <a:extLst>
                      <a:ext uri="{FF2B5EF4-FFF2-40B4-BE49-F238E27FC236}">
                        <a16:creationId xmlns:a16="http://schemas.microsoft.com/office/drawing/2014/main" id="{6EDB2197-7AF7-4231-9849-86F1A31AF6D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2" name="Straight Connector 51">
                    <a:extLst>
                      <a:ext uri="{FF2B5EF4-FFF2-40B4-BE49-F238E27FC236}">
                        <a16:creationId xmlns:a16="http://schemas.microsoft.com/office/drawing/2014/main" id="{0AC059E3-82AF-419E-B8FC-AA96D28C340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4" name="Group 43">
                  <a:extLst>
                    <a:ext uri="{FF2B5EF4-FFF2-40B4-BE49-F238E27FC236}">
                      <a16:creationId xmlns:a16="http://schemas.microsoft.com/office/drawing/2014/main" id="{FD0308FC-A5A1-4951-8AE6-C615902EC7ED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49" name="Straight Connector 48">
                    <a:extLst>
                      <a:ext uri="{FF2B5EF4-FFF2-40B4-BE49-F238E27FC236}">
                        <a16:creationId xmlns:a16="http://schemas.microsoft.com/office/drawing/2014/main" id="{EC7111EA-A136-409C-8CF7-13C5972C19E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0" name="Straight Connector 49">
                    <a:extLst>
                      <a:ext uri="{FF2B5EF4-FFF2-40B4-BE49-F238E27FC236}">
                        <a16:creationId xmlns:a16="http://schemas.microsoft.com/office/drawing/2014/main" id="{E24A804F-8B27-4742-A781-43A06E6D6FC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5" name="Group 44">
                  <a:extLst>
                    <a:ext uri="{FF2B5EF4-FFF2-40B4-BE49-F238E27FC236}">
                      <a16:creationId xmlns:a16="http://schemas.microsoft.com/office/drawing/2014/main" id="{49046907-F4CD-4036-9702-ED93DE1D0D24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47" name="Straight Connector 46">
                    <a:extLst>
                      <a:ext uri="{FF2B5EF4-FFF2-40B4-BE49-F238E27FC236}">
                        <a16:creationId xmlns:a16="http://schemas.microsoft.com/office/drawing/2014/main" id="{33EF56A0-E7B3-4E60-A201-7824285BBA3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" name="Straight Connector 47">
                    <a:extLst>
                      <a:ext uri="{FF2B5EF4-FFF2-40B4-BE49-F238E27FC236}">
                        <a16:creationId xmlns:a16="http://schemas.microsoft.com/office/drawing/2014/main" id="{B95DAF88-F2BE-40C4-9E7A-318F9325F7A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46" name="Straight Connector 45">
                  <a:extLst>
                    <a:ext uri="{FF2B5EF4-FFF2-40B4-BE49-F238E27FC236}">
                      <a16:creationId xmlns:a16="http://schemas.microsoft.com/office/drawing/2014/main" id="{C3F502F8-2448-40D0-9C97-AF840DEAB17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3" name="Straight Connector 52">
                <a:extLst>
                  <a:ext uri="{FF2B5EF4-FFF2-40B4-BE49-F238E27FC236}">
                    <a16:creationId xmlns:a16="http://schemas.microsoft.com/office/drawing/2014/main" id="{75ACC869-CE97-46D6-B5E3-BA30323002C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22364" y="1647140"/>
                <a:ext cx="1043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6508077D-CB1A-4C4D-93B9-15BFEE06E23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598930" y="1641692"/>
                <a:ext cx="0" cy="67802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143DD397-BAAF-49EE-90CB-6CF48FAA463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028833" y="1640079"/>
                <a:ext cx="0" cy="44408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060A8A90-F385-40E0-A276-5B8E9D5D6F5D}"/>
                  </a:ext>
                </a:extLst>
              </p:cNvPr>
              <p:cNvCxnSpPr/>
              <p:nvPr/>
            </p:nvCxnSpPr>
            <p:spPr>
              <a:xfrm flipH="1">
                <a:off x="3009207" y="1633811"/>
                <a:ext cx="41529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9B93FC71-96BD-4D47-857C-F5DAE8EA10A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6382871" y="1641692"/>
                <a:ext cx="22692" cy="91384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53770FB1-37F2-4293-B365-B40855EE100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053391" y="1649411"/>
                <a:ext cx="34082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77E467C8-AFCC-40B6-AC7F-EBD94411A48C}"/>
                </a:ext>
              </a:extLst>
            </p:cNvPr>
            <p:cNvSpPr txBox="1"/>
            <p:nvPr/>
          </p:nvSpPr>
          <p:spPr>
            <a:xfrm>
              <a:off x="5863778" y="1355712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2</a:t>
              </a:r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8CCDA04A-512E-4098-B78B-3FA4262AEB94}"/>
                </a:ext>
              </a:extLst>
            </p:cNvPr>
            <p:cNvSpPr txBox="1"/>
            <p:nvPr/>
          </p:nvSpPr>
          <p:spPr>
            <a:xfrm>
              <a:off x="4157304" y="1355712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1</a:t>
              </a:r>
            </a:p>
          </p:txBody>
        </p: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A63DB7E1-40F3-478D-883E-D9896B095947}"/>
                </a:ext>
              </a:extLst>
            </p:cNvPr>
            <p:cNvCxnSpPr/>
            <p:nvPr/>
          </p:nvCxnSpPr>
          <p:spPr>
            <a:xfrm flipV="1">
              <a:off x="3569714" y="2782141"/>
              <a:ext cx="0" cy="2468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373A4389-41F9-46EC-A2C6-6DE68E22B269}"/>
                </a:ext>
              </a:extLst>
            </p:cNvPr>
            <p:cNvCxnSpPr/>
            <p:nvPr/>
          </p:nvCxnSpPr>
          <p:spPr>
            <a:xfrm>
              <a:off x="3386834" y="3029029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B970C236-3A98-494B-8518-E766EFCF3F92}"/>
                </a:ext>
              </a:extLst>
            </p:cNvPr>
            <p:cNvCxnSpPr/>
            <p:nvPr/>
          </p:nvCxnSpPr>
          <p:spPr>
            <a:xfrm>
              <a:off x="3457436" y="3089354"/>
              <a:ext cx="228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55A65886-56FF-4B2F-9504-F57BE00AC664}"/>
                </a:ext>
              </a:extLst>
            </p:cNvPr>
            <p:cNvCxnSpPr/>
            <p:nvPr/>
          </p:nvCxnSpPr>
          <p:spPr>
            <a:xfrm>
              <a:off x="3532407" y="3156029"/>
              <a:ext cx="9144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7" name="Content Placeholder 2">
            <a:extLst>
              <a:ext uri="{FF2B5EF4-FFF2-40B4-BE49-F238E27FC236}">
                <a16:creationId xmlns:a16="http://schemas.microsoft.com/office/drawing/2014/main" id="{6B6ED7D0-7736-4E58-8880-1900A9220D3B}"/>
              </a:ext>
            </a:extLst>
          </p:cNvPr>
          <p:cNvSpPr txBox="1">
            <a:spLocks/>
          </p:cNvSpPr>
          <p:nvPr/>
        </p:nvSpPr>
        <p:spPr>
          <a:xfrm>
            <a:off x="614943" y="3907455"/>
            <a:ext cx="3142420" cy="5977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/>
              <a:t>Virtual Ground</a:t>
            </a:r>
          </a:p>
        </p:txBody>
      </p:sp>
      <p:sp>
        <p:nvSpPr>
          <p:cNvPr id="58" name="Content Placeholder 2">
            <a:extLst>
              <a:ext uri="{FF2B5EF4-FFF2-40B4-BE49-F238E27FC236}">
                <a16:creationId xmlns:a16="http://schemas.microsoft.com/office/drawing/2014/main" id="{D11E7D05-00E8-4376-922F-9D43CF9B865E}"/>
              </a:ext>
            </a:extLst>
          </p:cNvPr>
          <p:cNvSpPr txBox="1">
            <a:spLocks/>
          </p:cNvSpPr>
          <p:nvPr/>
        </p:nvSpPr>
        <p:spPr>
          <a:xfrm>
            <a:off x="3896973" y="3897045"/>
            <a:ext cx="7921893" cy="9680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The op amp will force its input terminals to be at the same voltage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59" name="Content Placeholder 2">
            <a:extLst>
              <a:ext uri="{FF2B5EF4-FFF2-40B4-BE49-F238E27FC236}">
                <a16:creationId xmlns:a16="http://schemas.microsoft.com/office/drawing/2014/main" id="{0E41CCAE-EE76-4357-B2A9-2558CFBF5B4F}"/>
              </a:ext>
            </a:extLst>
          </p:cNvPr>
          <p:cNvSpPr txBox="1">
            <a:spLocks/>
          </p:cNvSpPr>
          <p:nvPr/>
        </p:nvSpPr>
        <p:spPr>
          <a:xfrm>
            <a:off x="935568" y="4753620"/>
            <a:ext cx="10924674" cy="5951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Since the V</a:t>
            </a:r>
            <a:r>
              <a:rPr lang="en-US" baseline="-25000" dirty="0"/>
              <a:t>+</a:t>
            </a:r>
            <a:r>
              <a:rPr lang="en-US" dirty="0"/>
              <a:t> terminal is grounded, the V</a:t>
            </a:r>
            <a:r>
              <a:rPr lang="en-US" baseline="-25000" dirty="0"/>
              <a:t>-</a:t>
            </a:r>
            <a:r>
              <a:rPr lang="en-US" dirty="0"/>
              <a:t> terminal will also be at zero volts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60" name="Content Placeholder 2">
            <a:extLst>
              <a:ext uri="{FF2B5EF4-FFF2-40B4-BE49-F238E27FC236}">
                <a16:creationId xmlns:a16="http://schemas.microsoft.com/office/drawing/2014/main" id="{65566224-64AE-4BB1-9E45-CC2182FE4825}"/>
              </a:ext>
            </a:extLst>
          </p:cNvPr>
          <p:cNvSpPr txBox="1">
            <a:spLocks/>
          </p:cNvSpPr>
          <p:nvPr/>
        </p:nvSpPr>
        <p:spPr>
          <a:xfrm>
            <a:off x="935568" y="5370671"/>
            <a:ext cx="10924674" cy="85864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The V</a:t>
            </a:r>
            <a:r>
              <a:rPr lang="en-US" baseline="-25000" dirty="0"/>
              <a:t>-</a:t>
            </a:r>
            <a:r>
              <a:rPr lang="en-US" dirty="0"/>
              <a:t> terminal will not actually be grounded.  No current will flow from the terminal to ground, but the terminal will be at zero volts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3312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/>
      <p:bldP spid="58" grpId="0"/>
      <p:bldP spid="59" grpId="0"/>
      <p:bldP spid="6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Title 1">
            <a:extLst>
              <a:ext uri="{FF2B5EF4-FFF2-40B4-BE49-F238E27FC236}">
                <a16:creationId xmlns:a16="http://schemas.microsoft.com/office/drawing/2014/main" id="{18B837AC-AE89-40F5-AC36-AF8934F7A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9917" y="293733"/>
            <a:ext cx="10515600" cy="1325563"/>
          </a:xfrm>
        </p:spPr>
        <p:txBody>
          <a:bodyPr/>
          <a:lstStyle/>
          <a:p>
            <a:r>
              <a:rPr lang="en-US" dirty="0"/>
              <a:t>Inverting Amplifier</a:t>
            </a:r>
          </a:p>
        </p:txBody>
      </p:sp>
      <p:sp>
        <p:nvSpPr>
          <p:cNvPr id="59" name="Content Placeholder 2">
            <a:extLst>
              <a:ext uri="{FF2B5EF4-FFF2-40B4-BE49-F238E27FC236}">
                <a16:creationId xmlns:a16="http://schemas.microsoft.com/office/drawing/2014/main" id="{0E41CCAE-EE76-4357-B2A9-2558CFBF5B4F}"/>
              </a:ext>
            </a:extLst>
          </p:cNvPr>
          <p:cNvSpPr txBox="1">
            <a:spLocks/>
          </p:cNvSpPr>
          <p:nvPr/>
        </p:nvSpPr>
        <p:spPr>
          <a:xfrm>
            <a:off x="584609" y="3820185"/>
            <a:ext cx="11281204" cy="63310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Since the V</a:t>
            </a:r>
            <a:r>
              <a:rPr lang="en-US" baseline="-25000" dirty="0"/>
              <a:t>-</a:t>
            </a:r>
            <a:r>
              <a:rPr lang="en-US" dirty="0"/>
              <a:t> terminal is at virtual ground, we can determine the current through R</a:t>
            </a:r>
            <a:r>
              <a:rPr lang="en-US" baseline="-25000" dirty="0"/>
              <a:t>1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60" name="Content Placeholder 2">
            <a:extLst>
              <a:ext uri="{FF2B5EF4-FFF2-40B4-BE49-F238E27FC236}">
                <a16:creationId xmlns:a16="http://schemas.microsoft.com/office/drawing/2014/main" id="{65566224-64AE-4BB1-9E45-CC2182FE4825}"/>
              </a:ext>
            </a:extLst>
          </p:cNvPr>
          <p:cNvSpPr txBox="1">
            <a:spLocks/>
          </p:cNvSpPr>
          <p:nvPr/>
        </p:nvSpPr>
        <p:spPr>
          <a:xfrm>
            <a:off x="4688847" y="4455341"/>
            <a:ext cx="1871778" cy="6331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I</a:t>
            </a:r>
            <a:r>
              <a:rPr lang="en-US" baseline="-25000" dirty="0"/>
              <a:t>1</a:t>
            </a:r>
            <a:r>
              <a:rPr lang="en-US" dirty="0"/>
              <a:t> = V</a:t>
            </a:r>
            <a:r>
              <a:rPr lang="en-US" baseline="-25000" dirty="0"/>
              <a:t>in</a:t>
            </a:r>
            <a:r>
              <a:rPr lang="en-US" dirty="0"/>
              <a:t> / R</a:t>
            </a:r>
            <a:r>
              <a:rPr lang="en-US" baseline="-25000" dirty="0"/>
              <a:t>1</a:t>
            </a:r>
            <a:r>
              <a:rPr lang="en-US" dirty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68" name="Content Placeholder 2">
            <a:extLst>
              <a:ext uri="{FF2B5EF4-FFF2-40B4-BE49-F238E27FC236}">
                <a16:creationId xmlns:a16="http://schemas.microsoft.com/office/drawing/2014/main" id="{C900BF52-ABE9-47F6-B1D4-C7AFC34979EC}"/>
              </a:ext>
            </a:extLst>
          </p:cNvPr>
          <p:cNvSpPr txBox="1">
            <a:spLocks/>
          </p:cNvSpPr>
          <p:nvPr/>
        </p:nvSpPr>
        <p:spPr>
          <a:xfrm>
            <a:off x="584609" y="5024033"/>
            <a:ext cx="11281204" cy="6331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No current flows into the terminals of an ideal op amp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69" name="Content Placeholder 2">
            <a:extLst>
              <a:ext uri="{FF2B5EF4-FFF2-40B4-BE49-F238E27FC236}">
                <a16:creationId xmlns:a16="http://schemas.microsoft.com/office/drawing/2014/main" id="{2D2A483A-BF34-4D37-9E5F-B69B7AD505EE}"/>
              </a:ext>
            </a:extLst>
          </p:cNvPr>
          <p:cNvSpPr txBox="1">
            <a:spLocks/>
          </p:cNvSpPr>
          <p:nvPr/>
        </p:nvSpPr>
        <p:spPr>
          <a:xfrm>
            <a:off x="954479" y="5627217"/>
            <a:ext cx="4276641" cy="5986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Apply KCL to the V</a:t>
            </a:r>
            <a:r>
              <a:rPr lang="en-US" baseline="-25000" dirty="0"/>
              <a:t>- </a:t>
            </a:r>
            <a:r>
              <a:rPr lang="en-US" dirty="0"/>
              <a:t>node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D1897A6E-4AC5-49CD-8D48-2688A6798174}"/>
              </a:ext>
            </a:extLst>
          </p:cNvPr>
          <p:cNvGrpSpPr/>
          <p:nvPr/>
        </p:nvGrpSpPr>
        <p:grpSpPr>
          <a:xfrm>
            <a:off x="4488613" y="956514"/>
            <a:ext cx="4968208" cy="2740660"/>
            <a:chOff x="3430375" y="1249220"/>
            <a:chExt cx="4968208" cy="2740660"/>
          </a:xfrm>
        </p:grpSpPr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280B3CDC-3413-4933-813A-5A5B594A17FF}"/>
                </a:ext>
              </a:extLst>
            </p:cNvPr>
            <p:cNvGrpSpPr/>
            <p:nvPr/>
          </p:nvGrpSpPr>
          <p:grpSpPr>
            <a:xfrm>
              <a:off x="3430375" y="1249220"/>
              <a:ext cx="4968208" cy="2740660"/>
              <a:chOff x="2884943" y="1355712"/>
              <a:chExt cx="4968208" cy="2740660"/>
            </a:xfrm>
          </p:grpSpPr>
          <p:grpSp>
            <p:nvGrpSpPr>
              <p:cNvPr id="77" name="Group 76">
                <a:extLst>
                  <a:ext uri="{FF2B5EF4-FFF2-40B4-BE49-F238E27FC236}">
                    <a16:creationId xmlns:a16="http://schemas.microsoft.com/office/drawing/2014/main" id="{3FAA616F-75FA-47B8-8528-C83A58A1E916}"/>
                  </a:ext>
                </a:extLst>
              </p:cNvPr>
              <p:cNvGrpSpPr/>
              <p:nvPr/>
            </p:nvGrpSpPr>
            <p:grpSpPr>
              <a:xfrm>
                <a:off x="2884943" y="1792149"/>
                <a:ext cx="4968208" cy="2304223"/>
                <a:chOff x="2356025" y="1460455"/>
                <a:chExt cx="4968208" cy="2304223"/>
              </a:xfrm>
            </p:grpSpPr>
            <p:grpSp>
              <p:nvGrpSpPr>
                <p:cNvPr id="15" name="Group 14">
                  <a:extLst>
                    <a:ext uri="{FF2B5EF4-FFF2-40B4-BE49-F238E27FC236}">
                      <a16:creationId xmlns:a16="http://schemas.microsoft.com/office/drawing/2014/main" id="{A3EE54FE-0986-49C8-82B9-34BCB436F6C1}"/>
                    </a:ext>
                  </a:extLst>
                </p:cNvPr>
                <p:cNvGrpSpPr/>
                <p:nvPr/>
              </p:nvGrpSpPr>
              <p:grpSpPr>
                <a:xfrm>
                  <a:off x="2356025" y="1972769"/>
                  <a:ext cx="4968208" cy="1174282"/>
                  <a:chOff x="1866215" y="3007895"/>
                  <a:chExt cx="4968208" cy="1174282"/>
                </a:xfrm>
              </p:grpSpPr>
              <p:sp>
                <p:nvSpPr>
                  <p:cNvPr id="16" name="Isosceles Triangle 15">
                    <a:extLst>
                      <a:ext uri="{FF2B5EF4-FFF2-40B4-BE49-F238E27FC236}">
                        <a16:creationId xmlns:a16="http://schemas.microsoft.com/office/drawing/2014/main" id="{826478F2-2C0A-4342-AE2E-310F67583544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4466122" y="3022333"/>
                    <a:ext cx="1174282" cy="1145406"/>
                  </a:xfrm>
                  <a:prstGeom prst="triangle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" name="TextBox 16">
                    <a:extLst>
                      <a:ext uri="{FF2B5EF4-FFF2-40B4-BE49-F238E27FC236}">
                        <a16:creationId xmlns:a16="http://schemas.microsoft.com/office/drawing/2014/main" id="{66465529-B685-46F6-90AE-128EB3917CBE}"/>
                      </a:ext>
                    </a:extLst>
                  </p:cNvPr>
                  <p:cNvSpPr txBox="1"/>
                  <p:nvPr/>
                </p:nvSpPr>
                <p:spPr>
                  <a:xfrm>
                    <a:off x="4480560" y="3170178"/>
                    <a:ext cx="307258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/>
                      <a:t>—</a:t>
                    </a:r>
                  </a:p>
                </p:txBody>
              </p:sp>
              <p:sp>
                <p:nvSpPr>
                  <p:cNvPr id="18" name="TextBox 17">
                    <a:extLst>
                      <a:ext uri="{FF2B5EF4-FFF2-40B4-BE49-F238E27FC236}">
                        <a16:creationId xmlns:a16="http://schemas.microsoft.com/office/drawing/2014/main" id="{9489EDE0-2CA2-4388-91A0-362D0C86A6E0}"/>
                      </a:ext>
                    </a:extLst>
                  </p:cNvPr>
                  <p:cNvSpPr txBox="1"/>
                  <p:nvPr/>
                </p:nvSpPr>
                <p:spPr>
                  <a:xfrm>
                    <a:off x="4499733" y="3595036"/>
                    <a:ext cx="307258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000" dirty="0"/>
                      <a:t>+</a:t>
                    </a:r>
                  </a:p>
                </p:txBody>
              </p:sp>
              <p:cxnSp>
                <p:nvCxnSpPr>
                  <p:cNvPr id="19" name="Straight Connector 18">
                    <a:extLst>
                      <a:ext uri="{FF2B5EF4-FFF2-40B4-BE49-F238E27FC236}">
                        <a16:creationId xmlns:a16="http://schemas.microsoft.com/office/drawing/2014/main" id="{A1CCF847-39FF-4AC3-B18B-955B914766CD}"/>
                      </a:ext>
                    </a:extLst>
                  </p:cNvPr>
                  <p:cNvCxnSpPr>
                    <a:endCxn id="17" idx="1"/>
                  </p:cNvCxnSpPr>
                  <p:nvPr/>
                </p:nvCxnSpPr>
                <p:spPr>
                  <a:xfrm>
                    <a:off x="4090219" y="3354844"/>
                    <a:ext cx="39034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" name="Straight Connector 19">
                    <a:extLst>
                      <a:ext uri="{FF2B5EF4-FFF2-40B4-BE49-F238E27FC236}">
                        <a16:creationId xmlns:a16="http://schemas.microsoft.com/office/drawing/2014/main" id="{1D52FD74-922C-43D2-AE31-C860A21D3BA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950109" y="3811883"/>
                    <a:ext cx="53045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" name="Straight Connector 20">
                    <a:extLst>
                      <a:ext uri="{FF2B5EF4-FFF2-40B4-BE49-F238E27FC236}">
                        <a16:creationId xmlns:a16="http://schemas.microsoft.com/office/drawing/2014/main" id="{E2D96EA5-458E-4484-9152-0972308602CF}"/>
                      </a:ext>
                    </a:extLst>
                  </p:cNvPr>
                  <p:cNvCxnSpPr>
                    <a:cxnSpLocks/>
                    <a:stCxn id="16" idx="0"/>
                  </p:cNvCxnSpPr>
                  <p:nvPr/>
                </p:nvCxnSpPr>
                <p:spPr>
                  <a:xfrm>
                    <a:off x="5625966" y="3595036"/>
                    <a:ext cx="1058108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3" name="TextBox 22">
                    <a:extLst>
                      <a:ext uri="{FF2B5EF4-FFF2-40B4-BE49-F238E27FC236}">
                        <a16:creationId xmlns:a16="http://schemas.microsoft.com/office/drawing/2014/main" id="{C897EFA0-988D-4466-A55E-50F9E4D85309}"/>
                      </a:ext>
                    </a:extLst>
                  </p:cNvPr>
                  <p:cNvSpPr txBox="1"/>
                  <p:nvPr/>
                </p:nvSpPr>
                <p:spPr>
                  <a:xfrm>
                    <a:off x="1866215" y="3119294"/>
                    <a:ext cx="519637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/>
                      <a:t>V</a:t>
                    </a:r>
                    <a:r>
                      <a:rPr lang="en-US" baseline="-25000" dirty="0"/>
                      <a:t>in</a:t>
                    </a:r>
                  </a:p>
                </p:txBody>
              </p:sp>
              <p:sp>
                <p:nvSpPr>
                  <p:cNvPr id="24" name="TextBox 23">
                    <a:extLst>
                      <a:ext uri="{FF2B5EF4-FFF2-40B4-BE49-F238E27FC236}">
                        <a16:creationId xmlns:a16="http://schemas.microsoft.com/office/drawing/2014/main" id="{6ADB8B91-6C56-4EF1-BD0A-3E22B89E3366}"/>
                      </a:ext>
                    </a:extLst>
                  </p:cNvPr>
                  <p:cNvSpPr txBox="1"/>
                  <p:nvPr/>
                </p:nvSpPr>
                <p:spPr>
                  <a:xfrm>
                    <a:off x="6314786" y="3061628"/>
                    <a:ext cx="519637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err="1"/>
                      <a:t>V</a:t>
                    </a:r>
                    <a:r>
                      <a:rPr lang="en-US" baseline="-25000" dirty="0" err="1"/>
                      <a:t>out</a:t>
                    </a:r>
                    <a:endParaRPr lang="en-US" baseline="-25000" dirty="0"/>
                  </a:p>
                </p:txBody>
              </p:sp>
            </p:grpSp>
            <p:sp>
              <p:nvSpPr>
                <p:cNvPr id="14" name="Oval 13">
                  <a:extLst>
                    <a:ext uri="{FF2B5EF4-FFF2-40B4-BE49-F238E27FC236}">
                      <a16:creationId xmlns:a16="http://schemas.microsoft.com/office/drawing/2014/main" id="{A980D3C4-D16E-465C-B407-BB9B031D9B52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847054" y="2084687"/>
                  <a:ext cx="365760" cy="36576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" name="TextBox 24">
                  <a:extLst>
                    <a:ext uri="{FF2B5EF4-FFF2-40B4-BE49-F238E27FC236}">
                      <a16:creationId xmlns:a16="http://schemas.microsoft.com/office/drawing/2014/main" id="{1FB217F5-A2B5-436A-A618-B4DADDF8BF0D}"/>
                    </a:ext>
                  </a:extLst>
                </p:cNvPr>
                <p:cNvSpPr txBox="1"/>
                <p:nvPr/>
              </p:nvSpPr>
              <p:spPr>
                <a:xfrm>
                  <a:off x="2885475" y="1993025"/>
                  <a:ext cx="307258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+</a:t>
                  </a:r>
                </a:p>
              </p:txBody>
            </p:sp>
            <p:sp>
              <p:nvSpPr>
                <p:cNvPr id="26" name="TextBox 25">
                  <a:extLst>
                    <a:ext uri="{FF2B5EF4-FFF2-40B4-BE49-F238E27FC236}">
                      <a16:creationId xmlns:a16="http://schemas.microsoft.com/office/drawing/2014/main" id="{7071F450-F996-49A3-A944-0B56F3448319}"/>
                    </a:ext>
                  </a:extLst>
                </p:cNvPr>
                <p:cNvSpPr txBox="1"/>
                <p:nvPr/>
              </p:nvSpPr>
              <p:spPr>
                <a:xfrm>
                  <a:off x="2885475" y="2169958"/>
                  <a:ext cx="307258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/>
                    <a:t>—</a:t>
                  </a:r>
                </a:p>
              </p:txBody>
            </p:sp>
            <p:cxnSp>
              <p:nvCxnSpPr>
                <p:cNvPr id="9" name="Straight Connector 8">
                  <a:extLst>
                    <a:ext uri="{FF2B5EF4-FFF2-40B4-BE49-F238E27FC236}">
                      <a16:creationId xmlns:a16="http://schemas.microsoft.com/office/drawing/2014/main" id="{DB2E155B-C9F1-4F02-A8E0-BC644BB9344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4435950" y="2771222"/>
                  <a:ext cx="3969" cy="86645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1" name="Group 10">
                  <a:extLst>
                    <a:ext uri="{FF2B5EF4-FFF2-40B4-BE49-F238E27FC236}">
                      <a16:creationId xmlns:a16="http://schemas.microsoft.com/office/drawing/2014/main" id="{DD223055-679C-4B56-B36B-A6518C74D24B}"/>
                    </a:ext>
                  </a:extLst>
                </p:cNvPr>
                <p:cNvGrpSpPr/>
                <p:nvPr/>
              </p:nvGrpSpPr>
              <p:grpSpPr>
                <a:xfrm>
                  <a:off x="4257039" y="3637678"/>
                  <a:ext cx="365760" cy="127000"/>
                  <a:chOff x="4257039" y="3637678"/>
                  <a:chExt cx="365760" cy="127000"/>
                </a:xfrm>
              </p:grpSpPr>
              <p:cxnSp>
                <p:nvCxnSpPr>
                  <p:cNvPr id="28" name="Straight Connector 27">
                    <a:extLst>
                      <a:ext uri="{FF2B5EF4-FFF2-40B4-BE49-F238E27FC236}">
                        <a16:creationId xmlns:a16="http://schemas.microsoft.com/office/drawing/2014/main" id="{BC17A4D8-0AFE-40B4-952B-09767AEBFCF1}"/>
                      </a:ext>
                    </a:extLst>
                  </p:cNvPr>
                  <p:cNvCxnSpPr/>
                  <p:nvPr/>
                </p:nvCxnSpPr>
                <p:spPr>
                  <a:xfrm>
                    <a:off x="4257039" y="3637678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" name="Straight Connector 28">
                    <a:extLst>
                      <a:ext uri="{FF2B5EF4-FFF2-40B4-BE49-F238E27FC236}">
                        <a16:creationId xmlns:a16="http://schemas.microsoft.com/office/drawing/2014/main" id="{110EC9BE-ADF0-4546-8B11-326C6DE9D46B}"/>
                      </a:ext>
                    </a:extLst>
                  </p:cNvPr>
                  <p:cNvCxnSpPr/>
                  <p:nvPr/>
                </p:nvCxnSpPr>
                <p:spPr>
                  <a:xfrm>
                    <a:off x="4327641" y="3698003"/>
                    <a:ext cx="228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0" name="Straight Connector 29">
                    <a:extLst>
                      <a:ext uri="{FF2B5EF4-FFF2-40B4-BE49-F238E27FC236}">
                        <a16:creationId xmlns:a16="http://schemas.microsoft.com/office/drawing/2014/main" id="{76014B79-ED90-460D-83C9-2896F71F7D15}"/>
                      </a:ext>
                    </a:extLst>
                  </p:cNvPr>
                  <p:cNvCxnSpPr/>
                  <p:nvPr/>
                </p:nvCxnSpPr>
                <p:spPr>
                  <a:xfrm>
                    <a:off x="4402612" y="3764678"/>
                    <a:ext cx="9144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1" name="Group 30">
                  <a:extLst>
                    <a:ext uri="{FF2B5EF4-FFF2-40B4-BE49-F238E27FC236}">
                      <a16:creationId xmlns:a16="http://schemas.microsoft.com/office/drawing/2014/main" id="{E1732ACC-F5FD-495C-96A8-635BFAF24A57}"/>
                    </a:ext>
                  </a:extLst>
                </p:cNvPr>
                <p:cNvGrpSpPr/>
                <p:nvPr/>
              </p:nvGrpSpPr>
              <p:grpSpPr>
                <a:xfrm>
                  <a:off x="5255532" y="1488300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32" name="Group 31">
                    <a:extLst>
                      <a:ext uri="{FF2B5EF4-FFF2-40B4-BE49-F238E27FC236}">
                        <a16:creationId xmlns:a16="http://schemas.microsoft.com/office/drawing/2014/main" id="{513FBB7D-0463-48DF-9101-F7571BFF1FD5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40" name="Straight Connector 39">
                      <a:extLst>
                        <a:ext uri="{FF2B5EF4-FFF2-40B4-BE49-F238E27FC236}">
                          <a16:creationId xmlns:a16="http://schemas.microsoft.com/office/drawing/2014/main" id="{E6FB8C12-4141-49CA-8861-1FCBE935581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1" name="Straight Connector 40">
                      <a:extLst>
                        <a:ext uri="{FF2B5EF4-FFF2-40B4-BE49-F238E27FC236}">
                          <a16:creationId xmlns:a16="http://schemas.microsoft.com/office/drawing/2014/main" id="{DE919BE7-726E-4910-AD56-4BC5223383A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3" name="Group 32">
                    <a:extLst>
                      <a:ext uri="{FF2B5EF4-FFF2-40B4-BE49-F238E27FC236}">
                        <a16:creationId xmlns:a16="http://schemas.microsoft.com/office/drawing/2014/main" id="{2746922D-4EDA-423F-BA93-B74CA700C762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38" name="Straight Connector 37">
                      <a:extLst>
                        <a:ext uri="{FF2B5EF4-FFF2-40B4-BE49-F238E27FC236}">
                          <a16:creationId xmlns:a16="http://schemas.microsoft.com/office/drawing/2014/main" id="{7DB502AF-C680-46C4-8A5E-111D5E25CCC2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9" name="Straight Connector 38">
                      <a:extLst>
                        <a:ext uri="{FF2B5EF4-FFF2-40B4-BE49-F238E27FC236}">
                          <a16:creationId xmlns:a16="http://schemas.microsoft.com/office/drawing/2014/main" id="{90AB7655-5D7D-4394-8759-DB9ED8CC9A82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4" name="Group 33">
                    <a:extLst>
                      <a:ext uri="{FF2B5EF4-FFF2-40B4-BE49-F238E27FC236}">
                        <a16:creationId xmlns:a16="http://schemas.microsoft.com/office/drawing/2014/main" id="{9DCD461B-F8C0-4CD9-BA5C-6E88D3135BBF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36" name="Straight Connector 35">
                      <a:extLst>
                        <a:ext uri="{FF2B5EF4-FFF2-40B4-BE49-F238E27FC236}">
                          <a16:creationId xmlns:a16="http://schemas.microsoft.com/office/drawing/2014/main" id="{C71CBCF2-4482-4EB5-B1B1-F4626EFD4A66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7" name="Straight Connector 36">
                      <a:extLst>
                        <a:ext uri="{FF2B5EF4-FFF2-40B4-BE49-F238E27FC236}">
                          <a16:creationId xmlns:a16="http://schemas.microsoft.com/office/drawing/2014/main" id="{C22B6982-3724-47E7-8198-F1D2436E628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35" name="Straight Connector 34">
                    <a:extLst>
                      <a:ext uri="{FF2B5EF4-FFF2-40B4-BE49-F238E27FC236}">
                        <a16:creationId xmlns:a16="http://schemas.microsoft.com/office/drawing/2014/main" id="{989C44BB-595E-4D5E-97B7-557687C2513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2" name="Group 41">
                  <a:extLst>
                    <a:ext uri="{FF2B5EF4-FFF2-40B4-BE49-F238E27FC236}">
                      <a16:creationId xmlns:a16="http://schemas.microsoft.com/office/drawing/2014/main" id="{83EE879B-68F5-4B9F-AF6C-02B2D0E92D97}"/>
                    </a:ext>
                  </a:extLst>
                </p:cNvPr>
                <p:cNvGrpSpPr/>
                <p:nvPr/>
              </p:nvGrpSpPr>
              <p:grpSpPr>
                <a:xfrm>
                  <a:off x="3424505" y="1460455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43" name="Group 42">
                    <a:extLst>
                      <a:ext uri="{FF2B5EF4-FFF2-40B4-BE49-F238E27FC236}">
                        <a16:creationId xmlns:a16="http://schemas.microsoft.com/office/drawing/2014/main" id="{DAA8A5E2-C0C8-4325-8345-78715530506F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51" name="Straight Connector 50">
                      <a:extLst>
                        <a:ext uri="{FF2B5EF4-FFF2-40B4-BE49-F238E27FC236}">
                          <a16:creationId xmlns:a16="http://schemas.microsoft.com/office/drawing/2014/main" id="{6EDB2197-7AF7-4231-9849-86F1A31AF6D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2" name="Straight Connector 51">
                      <a:extLst>
                        <a:ext uri="{FF2B5EF4-FFF2-40B4-BE49-F238E27FC236}">
                          <a16:creationId xmlns:a16="http://schemas.microsoft.com/office/drawing/2014/main" id="{0AC059E3-82AF-419E-B8FC-AA96D28C340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44" name="Group 43">
                    <a:extLst>
                      <a:ext uri="{FF2B5EF4-FFF2-40B4-BE49-F238E27FC236}">
                        <a16:creationId xmlns:a16="http://schemas.microsoft.com/office/drawing/2014/main" id="{FD0308FC-A5A1-4951-8AE6-C615902EC7ED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49" name="Straight Connector 48">
                      <a:extLst>
                        <a:ext uri="{FF2B5EF4-FFF2-40B4-BE49-F238E27FC236}">
                          <a16:creationId xmlns:a16="http://schemas.microsoft.com/office/drawing/2014/main" id="{EC7111EA-A136-409C-8CF7-13C5972C19E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0" name="Straight Connector 49">
                      <a:extLst>
                        <a:ext uri="{FF2B5EF4-FFF2-40B4-BE49-F238E27FC236}">
                          <a16:creationId xmlns:a16="http://schemas.microsoft.com/office/drawing/2014/main" id="{E24A804F-8B27-4742-A781-43A06E6D6FC2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45" name="Group 44">
                    <a:extLst>
                      <a:ext uri="{FF2B5EF4-FFF2-40B4-BE49-F238E27FC236}">
                        <a16:creationId xmlns:a16="http://schemas.microsoft.com/office/drawing/2014/main" id="{49046907-F4CD-4036-9702-ED93DE1D0D24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47" name="Straight Connector 46">
                      <a:extLst>
                        <a:ext uri="{FF2B5EF4-FFF2-40B4-BE49-F238E27FC236}">
                          <a16:creationId xmlns:a16="http://schemas.microsoft.com/office/drawing/2014/main" id="{33EF56A0-E7B3-4E60-A201-7824285BBA3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8" name="Straight Connector 47">
                      <a:extLst>
                        <a:ext uri="{FF2B5EF4-FFF2-40B4-BE49-F238E27FC236}">
                          <a16:creationId xmlns:a16="http://schemas.microsoft.com/office/drawing/2014/main" id="{B95DAF88-F2BE-40C4-9E7A-318F9325F7A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46" name="Straight Connector 45">
                    <a:extLst>
                      <a:ext uri="{FF2B5EF4-FFF2-40B4-BE49-F238E27FC236}">
                        <a16:creationId xmlns:a16="http://schemas.microsoft.com/office/drawing/2014/main" id="{C3F502F8-2448-40D0-9C97-AF840DEAB17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53" name="Straight Connector 52">
                  <a:extLst>
                    <a:ext uri="{FF2B5EF4-FFF2-40B4-BE49-F238E27FC236}">
                      <a16:creationId xmlns:a16="http://schemas.microsoft.com/office/drawing/2014/main" id="{75ACC869-CE97-46D6-B5E3-BA30323002C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222364" y="1647140"/>
                  <a:ext cx="1043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>
                  <a:extLst>
                    <a:ext uri="{FF2B5EF4-FFF2-40B4-BE49-F238E27FC236}">
                      <a16:creationId xmlns:a16="http://schemas.microsoft.com/office/drawing/2014/main" id="{6508077D-CB1A-4C4D-93B9-15BFEE06E23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4598930" y="1641692"/>
                  <a:ext cx="0" cy="67802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>
                  <a:extLst>
                    <a:ext uri="{FF2B5EF4-FFF2-40B4-BE49-F238E27FC236}">
                      <a16:creationId xmlns:a16="http://schemas.microsoft.com/office/drawing/2014/main" id="{143DD397-BAAF-49EE-90CB-6CF48FAA463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028833" y="1640079"/>
                  <a:ext cx="0" cy="44408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" name="Straight Connector 61">
                  <a:extLst>
                    <a:ext uri="{FF2B5EF4-FFF2-40B4-BE49-F238E27FC236}">
                      <a16:creationId xmlns:a16="http://schemas.microsoft.com/office/drawing/2014/main" id="{060A8A90-F385-40E0-A276-5B8E9D5D6F5D}"/>
                    </a:ext>
                  </a:extLst>
                </p:cNvPr>
                <p:cNvCxnSpPr/>
                <p:nvPr/>
              </p:nvCxnSpPr>
              <p:spPr>
                <a:xfrm flipH="1">
                  <a:off x="3009207" y="1633811"/>
                  <a:ext cx="41529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" name="Straight Connector 63">
                  <a:extLst>
                    <a:ext uri="{FF2B5EF4-FFF2-40B4-BE49-F238E27FC236}">
                      <a16:creationId xmlns:a16="http://schemas.microsoft.com/office/drawing/2014/main" id="{9B93FC71-96BD-4D47-857C-F5DAE8EA10A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6382871" y="1641692"/>
                  <a:ext cx="22692" cy="91384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" name="Straight Connector 65">
                  <a:extLst>
                    <a:ext uri="{FF2B5EF4-FFF2-40B4-BE49-F238E27FC236}">
                      <a16:creationId xmlns:a16="http://schemas.microsoft.com/office/drawing/2014/main" id="{53770FB1-37F2-4293-B365-B40855EE100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6053391" y="1649411"/>
                  <a:ext cx="340826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78" name="TextBox 77">
                <a:extLst>
                  <a:ext uri="{FF2B5EF4-FFF2-40B4-BE49-F238E27FC236}">
                    <a16:creationId xmlns:a16="http://schemas.microsoft.com/office/drawing/2014/main" id="{77E467C8-AFCC-40B6-AC7F-EBD94411A48C}"/>
                  </a:ext>
                </a:extLst>
              </p:cNvPr>
              <p:cNvSpPr txBox="1"/>
              <p:nvPr/>
            </p:nvSpPr>
            <p:spPr>
              <a:xfrm>
                <a:off x="5863778" y="1355712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R</a:t>
                </a:r>
                <a:r>
                  <a:rPr lang="en-US" baseline="-25000" dirty="0"/>
                  <a:t>2</a:t>
                </a:r>
              </a:p>
            </p:txBody>
          </p:sp>
          <p:sp>
            <p:nvSpPr>
              <p:cNvPr id="79" name="TextBox 78">
                <a:extLst>
                  <a:ext uri="{FF2B5EF4-FFF2-40B4-BE49-F238E27FC236}">
                    <a16:creationId xmlns:a16="http://schemas.microsoft.com/office/drawing/2014/main" id="{8CCDA04A-512E-4098-B78B-3FA4262AEB94}"/>
                  </a:ext>
                </a:extLst>
              </p:cNvPr>
              <p:cNvSpPr txBox="1"/>
              <p:nvPr/>
            </p:nvSpPr>
            <p:spPr>
              <a:xfrm>
                <a:off x="4157304" y="1355712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R</a:t>
                </a:r>
                <a:r>
                  <a:rPr lang="en-US" baseline="-25000" dirty="0"/>
                  <a:t>1</a:t>
                </a:r>
              </a:p>
            </p:txBody>
          </p:sp>
          <p:cxnSp>
            <p:nvCxnSpPr>
              <p:cNvPr id="61" name="Straight Connector 60">
                <a:extLst>
                  <a:ext uri="{FF2B5EF4-FFF2-40B4-BE49-F238E27FC236}">
                    <a16:creationId xmlns:a16="http://schemas.microsoft.com/office/drawing/2014/main" id="{A63DB7E1-40F3-478D-883E-D9896B095947}"/>
                  </a:ext>
                </a:extLst>
              </p:cNvPr>
              <p:cNvCxnSpPr/>
              <p:nvPr/>
            </p:nvCxnSpPr>
            <p:spPr>
              <a:xfrm flipV="1">
                <a:off x="3569714" y="2782141"/>
                <a:ext cx="0" cy="2468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373A4389-41F9-46EC-A2C6-6DE68E22B269}"/>
                  </a:ext>
                </a:extLst>
              </p:cNvPr>
              <p:cNvCxnSpPr/>
              <p:nvPr/>
            </p:nvCxnSpPr>
            <p:spPr>
              <a:xfrm>
                <a:off x="3386834" y="3029029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B970C236-3A98-494B-8518-E766EFCF3F92}"/>
                  </a:ext>
                </a:extLst>
              </p:cNvPr>
              <p:cNvCxnSpPr/>
              <p:nvPr/>
            </p:nvCxnSpPr>
            <p:spPr>
              <a:xfrm>
                <a:off x="3457436" y="3089354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>
                <a:extLst>
                  <a:ext uri="{FF2B5EF4-FFF2-40B4-BE49-F238E27FC236}">
                    <a16:creationId xmlns:a16="http://schemas.microsoft.com/office/drawing/2014/main" id="{55A65886-56FF-4B2F-9504-F57BE00AC664}"/>
                  </a:ext>
                </a:extLst>
              </p:cNvPr>
              <p:cNvCxnSpPr/>
              <p:nvPr/>
            </p:nvCxnSpPr>
            <p:spPr>
              <a:xfrm>
                <a:off x="3532407" y="3156029"/>
                <a:ext cx="9144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3B1F28B9-AB94-4B44-9A53-B074ED929B4E}"/>
                </a:ext>
              </a:extLst>
            </p:cNvPr>
            <p:cNvSpPr txBox="1"/>
            <p:nvPr/>
          </p:nvSpPr>
          <p:spPr>
            <a:xfrm>
              <a:off x="4741561" y="2085261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I</a:t>
              </a:r>
              <a:r>
                <a:rPr lang="en-US" baseline="-25000" dirty="0"/>
                <a:t>1</a:t>
              </a:r>
            </a:p>
          </p:txBody>
        </p:sp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2E4190F4-A567-47B1-845F-DC9DD71DAF67}"/>
                </a:ext>
              </a:extLst>
            </p:cNvPr>
            <p:cNvCxnSpPr/>
            <p:nvPr/>
          </p:nvCxnSpPr>
          <p:spPr>
            <a:xfrm flipV="1">
              <a:off x="4702736" y="2124765"/>
              <a:ext cx="440281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0C4DE340-9F59-4BCC-9884-8260592F8DF9}"/>
                </a:ext>
              </a:extLst>
            </p:cNvPr>
            <p:cNvSpPr txBox="1"/>
            <p:nvPr/>
          </p:nvSpPr>
          <p:spPr>
            <a:xfrm>
              <a:off x="6617174" y="2043895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I</a:t>
              </a:r>
              <a:r>
                <a:rPr lang="en-US" baseline="-25000" dirty="0"/>
                <a:t>2</a:t>
              </a:r>
            </a:p>
          </p:txBody>
        </p:sp>
        <p:cxnSp>
          <p:nvCxnSpPr>
            <p:cNvPr id="72" name="Straight Arrow Connector 71">
              <a:extLst>
                <a:ext uri="{FF2B5EF4-FFF2-40B4-BE49-F238E27FC236}">
                  <a16:creationId xmlns:a16="http://schemas.microsoft.com/office/drawing/2014/main" id="{1D41FB27-2281-4F11-84FF-646564615BAF}"/>
                </a:ext>
              </a:extLst>
            </p:cNvPr>
            <p:cNvCxnSpPr/>
            <p:nvPr/>
          </p:nvCxnSpPr>
          <p:spPr>
            <a:xfrm flipV="1">
              <a:off x="6578349" y="2083399"/>
              <a:ext cx="440281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3" name="Content Placeholder 2">
            <a:extLst>
              <a:ext uri="{FF2B5EF4-FFF2-40B4-BE49-F238E27FC236}">
                <a16:creationId xmlns:a16="http://schemas.microsoft.com/office/drawing/2014/main" id="{FE4FBFEE-8E29-4A5B-9AF6-9CF982D2C369}"/>
              </a:ext>
            </a:extLst>
          </p:cNvPr>
          <p:cNvSpPr txBox="1">
            <a:spLocks/>
          </p:cNvSpPr>
          <p:nvPr/>
        </p:nvSpPr>
        <p:spPr>
          <a:xfrm>
            <a:off x="6323992" y="5592724"/>
            <a:ext cx="1871778" cy="6331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I</a:t>
            </a:r>
            <a:r>
              <a:rPr lang="en-US" baseline="-25000" dirty="0"/>
              <a:t>1</a:t>
            </a:r>
            <a:r>
              <a:rPr lang="en-US" dirty="0"/>
              <a:t> = I</a:t>
            </a:r>
            <a:r>
              <a:rPr lang="en-US" baseline="-25000" dirty="0"/>
              <a:t>2</a:t>
            </a: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206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  <p:bldP spid="60" grpId="0"/>
      <p:bldP spid="68" grpId="0"/>
      <p:bldP spid="69" grpId="0"/>
      <p:bldP spid="7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Title 1">
            <a:extLst>
              <a:ext uri="{FF2B5EF4-FFF2-40B4-BE49-F238E27FC236}">
                <a16:creationId xmlns:a16="http://schemas.microsoft.com/office/drawing/2014/main" id="{18B837AC-AE89-40F5-AC36-AF8934F7A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9917" y="293733"/>
            <a:ext cx="10515600" cy="1325563"/>
          </a:xfrm>
        </p:spPr>
        <p:txBody>
          <a:bodyPr/>
          <a:lstStyle/>
          <a:p>
            <a:r>
              <a:rPr lang="en-US" dirty="0"/>
              <a:t>Inverting Amplifier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280B3CDC-3413-4933-813A-5A5B594A17FF}"/>
              </a:ext>
            </a:extLst>
          </p:cNvPr>
          <p:cNvGrpSpPr/>
          <p:nvPr/>
        </p:nvGrpSpPr>
        <p:grpSpPr>
          <a:xfrm>
            <a:off x="645444" y="1692311"/>
            <a:ext cx="4968208" cy="2740660"/>
            <a:chOff x="2884943" y="1355712"/>
            <a:chExt cx="4968208" cy="2740660"/>
          </a:xfrm>
        </p:grpSpPr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3FAA616F-75FA-47B8-8528-C83A58A1E916}"/>
                </a:ext>
              </a:extLst>
            </p:cNvPr>
            <p:cNvGrpSpPr/>
            <p:nvPr/>
          </p:nvGrpSpPr>
          <p:grpSpPr>
            <a:xfrm>
              <a:off x="2884943" y="1792149"/>
              <a:ext cx="4968208" cy="2304223"/>
              <a:chOff x="2356025" y="1460455"/>
              <a:chExt cx="4968208" cy="2304223"/>
            </a:xfrm>
          </p:grpSpPr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A3EE54FE-0986-49C8-82B9-34BCB436F6C1}"/>
                  </a:ext>
                </a:extLst>
              </p:cNvPr>
              <p:cNvGrpSpPr/>
              <p:nvPr/>
            </p:nvGrpSpPr>
            <p:grpSpPr>
              <a:xfrm>
                <a:off x="2356025" y="1972769"/>
                <a:ext cx="4968208" cy="1174282"/>
                <a:chOff x="1866215" y="3007895"/>
                <a:chExt cx="4968208" cy="1174282"/>
              </a:xfrm>
            </p:grpSpPr>
            <p:sp>
              <p:nvSpPr>
                <p:cNvPr id="16" name="Isosceles Triangle 15">
                  <a:extLst>
                    <a:ext uri="{FF2B5EF4-FFF2-40B4-BE49-F238E27FC236}">
                      <a16:creationId xmlns:a16="http://schemas.microsoft.com/office/drawing/2014/main" id="{826478F2-2C0A-4342-AE2E-310F67583544}"/>
                    </a:ext>
                  </a:extLst>
                </p:cNvPr>
                <p:cNvSpPr/>
                <p:nvPr/>
              </p:nvSpPr>
              <p:spPr>
                <a:xfrm rot="5400000">
                  <a:off x="4466122" y="3022333"/>
                  <a:ext cx="1174282" cy="1145406"/>
                </a:xfrm>
                <a:prstGeom prst="triangl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66465529-B685-46F6-90AE-128EB3917CBE}"/>
                    </a:ext>
                  </a:extLst>
                </p:cNvPr>
                <p:cNvSpPr txBox="1"/>
                <p:nvPr/>
              </p:nvSpPr>
              <p:spPr>
                <a:xfrm>
                  <a:off x="4480560" y="3170178"/>
                  <a:ext cx="30725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—</a:t>
                  </a:r>
                </a:p>
              </p:txBody>
            </p:sp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9489EDE0-2CA2-4388-91A0-362D0C86A6E0}"/>
                    </a:ext>
                  </a:extLst>
                </p:cNvPr>
                <p:cNvSpPr txBox="1"/>
                <p:nvPr/>
              </p:nvSpPr>
              <p:spPr>
                <a:xfrm>
                  <a:off x="4499733" y="3595036"/>
                  <a:ext cx="307258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+</a:t>
                  </a:r>
                </a:p>
              </p:txBody>
            </p:sp>
            <p:cxnSp>
              <p:nvCxnSpPr>
                <p:cNvPr id="19" name="Straight Connector 18">
                  <a:extLst>
                    <a:ext uri="{FF2B5EF4-FFF2-40B4-BE49-F238E27FC236}">
                      <a16:creationId xmlns:a16="http://schemas.microsoft.com/office/drawing/2014/main" id="{A1CCF847-39FF-4AC3-B18B-955B914766CD}"/>
                    </a:ext>
                  </a:extLst>
                </p:cNvPr>
                <p:cNvCxnSpPr>
                  <a:endCxn id="17" idx="1"/>
                </p:cNvCxnSpPr>
                <p:nvPr/>
              </p:nvCxnSpPr>
              <p:spPr>
                <a:xfrm>
                  <a:off x="4090219" y="3354844"/>
                  <a:ext cx="390341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1D52FD74-922C-43D2-AE31-C860A21D3BA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950109" y="3811883"/>
                  <a:ext cx="530451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E2D96EA5-458E-4484-9152-0972308602CF}"/>
                    </a:ext>
                  </a:extLst>
                </p:cNvPr>
                <p:cNvCxnSpPr>
                  <a:cxnSpLocks/>
                  <a:stCxn id="16" idx="0"/>
                </p:cNvCxnSpPr>
                <p:nvPr/>
              </p:nvCxnSpPr>
              <p:spPr>
                <a:xfrm>
                  <a:off x="5625966" y="3595036"/>
                  <a:ext cx="105810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C897EFA0-988D-4466-A55E-50F9E4D85309}"/>
                    </a:ext>
                  </a:extLst>
                </p:cNvPr>
                <p:cNvSpPr txBox="1"/>
                <p:nvPr/>
              </p:nvSpPr>
              <p:spPr>
                <a:xfrm>
                  <a:off x="1866215" y="3119294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in</a:t>
                  </a:r>
                </a:p>
              </p:txBody>
            </p:sp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6ADB8B91-6C56-4EF1-BD0A-3E22B89E3366}"/>
                    </a:ext>
                  </a:extLst>
                </p:cNvPr>
                <p:cNvSpPr txBox="1"/>
                <p:nvPr/>
              </p:nvSpPr>
              <p:spPr>
                <a:xfrm>
                  <a:off x="6314786" y="3061628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err="1"/>
                    <a:t>V</a:t>
                  </a:r>
                  <a:r>
                    <a:rPr lang="en-US" baseline="-25000" dirty="0" err="1"/>
                    <a:t>out</a:t>
                  </a:r>
                  <a:endParaRPr lang="en-US" baseline="-25000" dirty="0"/>
                </a:p>
              </p:txBody>
            </p:sp>
          </p:grpSp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id="{A980D3C4-D16E-465C-B407-BB9B031D9B5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847054" y="2084687"/>
                <a:ext cx="365760" cy="36576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1FB217F5-A2B5-436A-A618-B4DADDF8BF0D}"/>
                  </a:ext>
                </a:extLst>
              </p:cNvPr>
              <p:cNvSpPr txBox="1"/>
              <p:nvPr/>
            </p:nvSpPr>
            <p:spPr>
              <a:xfrm>
                <a:off x="2885475" y="1993025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7071F450-F996-49A3-A944-0B56F3448319}"/>
                  </a:ext>
                </a:extLst>
              </p:cNvPr>
              <p:cNvSpPr txBox="1"/>
              <p:nvPr/>
            </p:nvSpPr>
            <p:spPr>
              <a:xfrm>
                <a:off x="2885475" y="2169958"/>
                <a:ext cx="307258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/>
                  <a:t>—</a:t>
                </a:r>
              </a:p>
            </p:txBody>
          </p: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DB2E155B-C9F1-4F02-A8E0-BC644BB9344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435950" y="2771222"/>
                <a:ext cx="3969" cy="86645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id="{DD223055-679C-4B56-B36B-A6518C74D24B}"/>
                  </a:ext>
                </a:extLst>
              </p:cNvPr>
              <p:cNvGrpSpPr/>
              <p:nvPr/>
            </p:nvGrpSpPr>
            <p:grpSpPr>
              <a:xfrm>
                <a:off x="4257039" y="3637678"/>
                <a:ext cx="365760" cy="127000"/>
                <a:chOff x="4257039" y="3637678"/>
                <a:chExt cx="365760" cy="127000"/>
              </a:xfrm>
            </p:grpSpPr>
            <p:cxnSp>
              <p:nvCxnSpPr>
                <p:cNvPr id="28" name="Straight Connector 27">
                  <a:extLst>
                    <a:ext uri="{FF2B5EF4-FFF2-40B4-BE49-F238E27FC236}">
                      <a16:creationId xmlns:a16="http://schemas.microsoft.com/office/drawing/2014/main" id="{BC17A4D8-0AFE-40B4-952B-09767AEBFCF1}"/>
                    </a:ext>
                  </a:extLst>
                </p:cNvPr>
                <p:cNvCxnSpPr/>
                <p:nvPr/>
              </p:nvCxnSpPr>
              <p:spPr>
                <a:xfrm>
                  <a:off x="4257039" y="3637678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Straight Connector 28">
                  <a:extLst>
                    <a:ext uri="{FF2B5EF4-FFF2-40B4-BE49-F238E27FC236}">
                      <a16:creationId xmlns:a16="http://schemas.microsoft.com/office/drawing/2014/main" id="{110EC9BE-ADF0-4546-8B11-326C6DE9D46B}"/>
                    </a:ext>
                  </a:extLst>
                </p:cNvPr>
                <p:cNvCxnSpPr/>
                <p:nvPr/>
              </p:nvCxnSpPr>
              <p:spPr>
                <a:xfrm>
                  <a:off x="4327641" y="3698003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Straight Connector 29">
                  <a:extLst>
                    <a:ext uri="{FF2B5EF4-FFF2-40B4-BE49-F238E27FC236}">
                      <a16:creationId xmlns:a16="http://schemas.microsoft.com/office/drawing/2014/main" id="{76014B79-ED90-460D-83C9-2896F71F7D15}"/>
                    </a:ext>
                  </a:extLst>
                </p:cNvPr>
                <p:cNvCxnSpPr/>
                <p:nvPr/>
              </p:nvCxnSpPr>
              <p:spPr>
                <a:xfrm>
                  <a:off x="4402612" y="3764678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1" name="Group 30">
                <a:extLst>
                  <a:ext uri="{FF2B5EF4-FFF2-40B4-BE49-F238E27FC236}">
                    <a16:creationId xmlns:a16="http://schemas.microsoft.com/office/drawing/2014/main" id="{E1732ACC-F5FD-495C-96A8-635BFAF24A57}"/>
                  </a:ext>
                </a:extLst>
              </p:cNvPr>
              <p:cNvGrpSpPr/>
              <p:nvPr/>
            </p:nvGrpSpPr>
            <p:grpSpPr>
              <a:xfrm>
                <a:off x="5255532" y="1488300"/>
                <a:ext cx="797859" cy="297701"/>
                <a:chOff x="3069003" y="2744655"/>
                <a:chExt cx="797859" cy="297701"/>
              </a:xfrm>
            </p:grpSpPr>
            <p:grpSp>
              <p:nvGrpSpPr>
                <p:cNvPr id="32" name="Group 31">
                  <a:extLst>
                    <a:ext uri="{FF2B5EF4-FFF2-40B4-BE49-F238E27FC236}">
                      <a16:creationId xmlns:a16="http://schemas.microsoft.com/office/drawing/2014/main" id="{513FBB7D-0463-48DF-9101-F7571BFF1FD5}"/>
                    </a:ext>
                  </a:extLst>
                </p:cNvPr>
                <p:cNvGrpSpPr/>
                <p:nvPr/>
              </p:nvGrpSpPr>
              <p:grpSpPr>
                <a:xfrm>
                  <a:off x="3069003" y="2744655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40" name="Straight Connector 39">
                    <a:extLst>
                      <a:ext uri="{FF2B5EF4-FFF2-40B4-BE49-F238E27FC236}">
                        <a16:creationId xmlns:a16="http://schemas.microsoft.com/office/drawing/2014/main" id="{E6FB8C12-4141-49CA-8861-1FCBE935581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" name="Straight Connector 40">
                    <a:extLst>
                      <a:ext uri="{FF2B5EF4-FFF2-40B4-BE49-F238E27FC236}">
                        <a16:creationId xmlns:a16="http://schemas.microsoft.com/office/drawing/2014/main" id="{DE919BE7-726E-4910-AD56-4BC5223383A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3" name="Group 32">
                  <a:extLst>
                    <a:ext uri="{FF2B5EF4-FFF2-40B4-BE49-F238E27FC236}">
                      <a16:creationId xmlns:a16="http://schemas.microsoft.com/office/drawing/2014/main" id="{2746922D-4EDA-423F-BA93-B74CA700C762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38" name="Straight Connector 37">
                    <a:extLst>
                      <a:ext uri="{FF2B5EF4-FFF2-40B4-BE49-F238E27FC236}">
                        <a16:creationId xmlns:a16="http://schemas.microsoft.com/office/drawing/2014/main" id="{7DB502AF-C680-46C4-8A5E-111D5E25CCC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" name="Straight Connector 38">
                    <a:extLst>
                      <a:ext uri="{FF2B5EF4-FFF2-40B4-BE49-F238E27FC236}">
                        <a16:creationId xmlns:a16="http://schemas.microsoft.com/office/drawing/2014/main" id="{90AB7655-5D7D-4394-8759-DB9ED8CC9A8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4" name="Group 33">
                  <a:extLst>
                    <a:ext uri="{FF2B5EF4-FFF2-40B4-BE49-F238E27FC236}">
                      <a16:creationId xmlns:a16="http://schemas.microsoft.com/office/drawing/2014/main" id="{9DCD461B-F8C0-4CD9-BA5C-6E88D3135BBF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36" name="Straight Connector 35">
                    <a:extLst>
                      <a:ext uri="{FF2B5EF4-FFF2-40B4-BE49-F238E27FC236}">
                        <a16:creationId xmlns:a16="http://schemas.microsoft.com/office/drawing/2014/main" id="{C71CBCF2-4482-4EB5-B1B1-F4626EFD4A6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7" name="Straight Connector 36">
                    <a:extLst>
                      <a:ext uri="{FF2B5EF4-FFF2-40B4-BE49-F238E27FC236}">
                        <a16:creationId xmlns:a16="http://schemas.microsoft.com/office/drawing/2014/main" id="{C22B6982-3724-47E7-8198-F1D2436E628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5" name="Straight Connector 34">
                  <a:extLst>
                    <a:ext uri="{FF2B5EF4-FFF2-40B4-BE49-F238E27FC236}">
                      <a16:creationId xmlns:a16="http://schemas.microsoft.com/office/drawing/2014/main" id="{989C44BB-595E-4D5E-97B7-557687C2513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2" name="Group 41">
                <a:extLst>
                  <a:ext uri="{FF2B5EF4-FFF2-40B4-BE49-F238E27FC236}">
                    <a16:creationId xmlns:a16="http://schemas.microsoft.com/office/drawing/2014/main" id="{83EE879B-68F5-4B9F-AF6C-02B2D0E92D97}"/>
                  </a:ext>
                </a:extLst>
              </p:cNvPr>
              <p:cNvGrpSpPr/>
              <p:nvPr/>
            </p:nvGrpSpPr>
            <p:grpSpPr>
              <a:xfrm>
                <a:off x="3424505" y="1460455"/>
                <a:ext cx="797859" cy="297701"/>
                <a:chOff x="3069003" y="2744655"/>
                <a:chExt cx="797859" cy="297701"/>
              </a:xfrm>
            </p:grpSpPr>
            <p:grpSp>
              <p:nvGrpSpPr>
                <p:cNvPr id="43" name="Group 42">
                  <a:extLst>
                    <a:ext uri="{FF2B5EF4-FFF2-40B4-BE49-F238E27FC236}">
                      <a16:creationId xmlns:a16="http://schemas.microsoft.com/office/drawing/2014/main" id="{DAA8A5E2-C0C8-4325-8345-78715530506F}"/>
                    </a:ext>
                  </a:extLst>
                </p:cNvPr>
                <p:cNvGrpSpPr/>
                <p:nvPr/>
              </p:nvGrpSpPr>
              <p:grpSpPr>
                <a:xfrm>
                  <a:off x="3069003" y="2744655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51" name="Straight Connector 50">
                    <a:extLst>
                      <a:ext uri="{FF2B5EF4-FFF2-40B4-BE49-F238E27FC236}">
                        <a16:creationId xmlns:a16="http://schemas.microsoft.com/office/drawing/2014/main" id="{6EDB2197-7AF7-4231-9849-86F1A31AF6D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2" name="Straight Connector 51">
                    <a:extLst>
                      <a:ext uri="{FF2B5EF4-FFF2-40B4-BE49-F238E27FC236}">
                        <a16:creationId xmlns:a16="http://schemas.microsoft.com/office/drawing/2014/main" id="{0AC059E3-82AF-419E-B8FC-AA96D28C340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4" name="Group 43">
                  <a:extLst>
                    <a:ext uri="{FF2B5EF4-FFF2-40B4-BE49-F238E27FC236}">
                      <a16:creationId xmlns:a16="http://schemas.microsoft.com/office/drawing/2014/main" id="{FD0308FC-A5A1-4951-8AE6-C615902EC7ED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49" name="Straight Connector 48">
                    <a:extLst>
                      <a:ext uri="{FF2B5EF4-FFF2-40B4-BE49-F238E27FC236}">
                        <a16:creationId xmlns:a16="http://schemas.microsoft.com/office/drawing/2014/main" id="{EC7111EA-A136-409C-8CF7-13C5972C19E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0" name="Straight Connector 49">
                    <a:extLst>
                      <a:ext uri="{FF2B5EF4-FFF2-40B4-BE49-F238E27FC236}">
                        <a16:creationId xmlns:a16="http://schemas.microsoft.com/office/drawing/2014/main" id="{E24A804F-8B27-4742-A781-43A06E6D6FC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5" name="Group 44">
                  <a:extLst>
                    <a:ext uri="{FF2B5EF4-FFF2-40B4-BE49-F238E27FC236}">
                      <a16:creationId xmlns:a16="http://schemas.microsoft.com/office/drawing/2014/main" id="{49046907-F4CD-4036-9702-ED93DE1D0D24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47" name="Straight Connector 46">
                    <a:extLst>
                      <a:ext uri="{FF2B5EF4-FFF2-40B4-BE49-F238E27FC236}">
                        <a16:creationId xmlns:a16="http://schemas.microsoft.com/office/drawing/2014/main" id="{33EF56A0-E7B3-4E60-A201-7824285BBA3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" name="Straight Connector 47">
                    <a:extLst>
                      <a:ext uri="{FF2B5EF4-FFF2-40B4-BE49-F238E27FC236}">
                        <a16:creationId xmlns:a16="http://schemas.microsoft.com/office/drawing/2014/main" id="{B95DAF88-F2BE-40C4-9E7A-318F9325F7A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46" name="Straight Connector 45">
                  <a:extLst>
                    <a:ext uri="{FF2B5EF4-FFF2-40B4-BE49-F238E27FC236}">
                      <a16:creationId xmlns:a16="http://schemas.microsoft.com/office/drawing/2014/main" id="{C3F502F8-2448-40D0-9C97-AF840DEAB17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3" name="Straight Connector 52">
                <a:extLst>
                  <a:ext uri="{FF2B5EF4-FFF2-40B4-BE49-F238E27FC236}">
                    <a16:creationId xmlns:a16="http://schemas.microsoft.com/office/drawing/2014/main" id="{75ACC869-CE97-46D6-B5E3-BA30323002C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22364" y="1647140"/>
                <a:ext cx="1043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6508077D-CB1A-4C4D-93B9-15BFEE06E23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598930" y="1641692"/>
                <a:ext cx="0" cy="67802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143DD397-BAAF-49EE-90CB-6CF48FAA463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028833" y="1640079"/>
                <a:ext cx="0" cy="44408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060A8A90-F385-40E0-A276-5B8E9D5D6F5D}"/>
                  </a:ext>
                </a:extLst>
              </p:cNvPr>
              <p:cNvCxnSpPr/>
              <p:nvPr/>
            </p:nvCxnSpPr>
            <p:spPr>
              <a:xfrm flipH="1">
                <a:off x="3009207" y="1633811"/>
                <a:ext cx="41529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9B93FC71-96BD-4D47-857C-F5DAE8EA10A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6382871" y="1641692"/>
                <a:ext cx="22692" cy="91384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53770FB1-37F2-4293-B365-B40855EE100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053391" y="1649411"/>
                <a:ext cx="34082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77E467C8-AFCC-40B6-AC7F-EBD94411A48C}"/>
                </a:ext>
              </a:extLst>
            </p:cNvPr>
            <p:cNvSpPr txBox="1"/>
            <p:nvPr/>
          </p:nvSpPr>
          <p:spPr>
            <a:xfrm>
              <a:off x="5863778" y="1355712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2</a:t>
              </a:r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8CCDA04A-512E-4098-B78B-3FA4262AEB94}"/>
                </a:ext>
              </a:extLst>
            </p:cNvPr>
            <p:cNvSpPr txBox="1"/>
            <p:nvPr/>
          </p:nvSpPr>
          <p:spPr>
            <a:xfrm>
              <a:off x="4157304" y="1355712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1</a:t>
              </a:r>
            </a:p>
          </p:txBody>
        </p: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A63DB7E1-40F3-478D-883E-D9896B095947}"/>
                </a:ext>
              </a:extLst>
            </p:cNvPr>
            <p:cNvCxnSpPr/>
            <p:nvPr/>
          </p:nvCxnSpPr>
          <p:spPr>
            <a:xfrm flipV="1">
              <a:off x="3569714" y="2782141"/>
              <a:ext cx="0" cy="2468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373A4389-41F9-46EC-A2C6-6DE68E22B269}"/>
                </a:ext>
              </a:extLst>
            </p:cNvPr>
            <p:cNvCxnSpPr/>
            <p:nvPr/>
          </p:nvCxnSpPr>
          <p:spPr>
            <a:xfrm>
              <a:off x="3386834" y="3029029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B970C236-3A98-494B-8518-E766EFCF3F92}"/>
                </a:ext>
              </a:extLst>
            </p:cNvPr>
            <p:cNvCxnSpPr/>
            <p:nvPr/>
          </p:nvCxnSpPr>
          <p:spPr>
            <a:xfrm>
              <a:off x="3457436" y="3089354"/>
              <a:ext cx="228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55A65886-56FF-4B2F-9504-F57BE00AC664}"/>
                </a:ext>
              </a:extLst>
            </p:cNvPr>
            <p:cNvCxnSpPr/>
            <p:nvPr/>
          </p:nvCxnSpPr>
          <p:spPr>
            <a:xfrm>
              <a:off x="3532407" y="3156029"/>
              <a:ext cx="9144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9" name="Content Placeholder 2">
            <a:extLst>
              <a:ext uri="{FF2B5EF4-FFF2-40B4-BE49-F238E27FC236}">
                <a16:creationId xmlns:a16="http://schemas.microsoft.com/office/drawing/2014/main" id="{0E41CCAE-EE76-4357-B2A9-2558CFBF5B4F}"/>
              </a:ext>
            </a:extLst>
          </p:cNvPr>
          <p:cNvSpPr txBox="1">
            <a:spLocks/>
          </p:cNvSpPr>
          <p:nvPr/>
        </p:nvSpPr>
        <p:spPr>
          <a:xfrm>
            <a:off x="6330597" y="1876977"/>
            <a:ext cx="5670615" cy="6331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Calculate the voltage drop across I</a:t>
            </a:r>
            <a:r>
              <a:rPr lang="en-US" baseline="-25000" dirty="0"/>
              <a:t>2</a:t>
            </a:r>
            <a:r>
              <a:rPr lang="en-US" dirty="0"/>
              <a:t> </a:t>
            </a:r>
            <a:endParaRPr lang="en-US" baseline="-25000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60" name="Content Placeholder 2">
            <a:extLst>
              <a:ext uri="{FF2B5EF4-FFF2-40B4-BE49-F238E27FC236}">
                <a16:creationId xmlns:a16="http://schemas.microsoft.com/office/drawing/2014/main" id="{65566224-64AE-4BB1-9E45-CC2182FE4825}"/>
              </a:ext>
            </a:extLst>
          </p:cNvPr>
          <p:cNvSpPr txBox="1">
            <a:spLocks/>
          </p:cNvSpPr>
          <p:nvPr/>
        </p:nvSpPr>
        <p:spPr>
          <a:xfrm>
            <a:off x="7958317" y="2435910"/>
            <a:ext cx="1871778" cy="6331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V</a:t>
            </a:r>
            <a:r>
              <a:rPr lang="en-US" baseline="-25000" dirty="0"/>
              <a:t>2</a:t>
            </a:r>
            <a:r>
              <a:rPr lang="en-US" dirty="0"/>
              <a:t> = I</a:t>
            </a:r>
            <a:r>
              <a:rPr lang="en-US" baseline="-25000" dirty="0"/>
              <a:t>2</a:t>
            </a:r>
            <a:r>
              <a:rPr lang="en-US" dirty="0"/>
              <a:t> R</a:t>
            </a:r>
            <a:r>
              <a:rPr lang="en-US" baseline="-25000" dirty="0"/>
              <a:t>2</a:t>
            </a:r>
            <a:r>
              <a:rPr lang="en-US" dirty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3B1F28B9-AB94-4B44-9A53-B074ED929B4E}"/>
              </a:ext>
            </a:extLst>
          </p:cNvPr>
          <p:cNvSpPr txBox="1"/>
          <p:nvPr/>
        </p:nvSpPr>
        <p:spPr>
          <a:xfrm>
            <a:off x="1876832" y="2549624"/>
            <a:ext cx="5196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1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2E4190F4-A567-47B1-845F-DC9DD71DAF67}"/>
              </a:ext>
            </a:extLst>
          </p:cNvPr>
          <p:cNvCxnSpPr/>
          <p:nvPr/>
        </p:nvCxnSpPr>
        <p:spPr>
          <a:xfrm flipV="1">
            <a:off x="1838007" y="2589128"/>
            <a:ext cx="44028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>
            <a:extLst>
              <a:ext uri="{FF2B5EF4-FFF2-40B4-BE49-F238E27FC236}">
                <a16:creationId xmlns:a16="http://schemas.microsoft.com/office/drawing/2014/main" id="{0C4DE340-9F59-4BCC-9884-8260592F8DF9}"/>
              </a:ext>
            </a:extLst>
          </p:cNvPr>
          <p:cNvSpPr txBox="1"/>
          <p:nvPr/>
        </p:nvSpPr>
        <p:spPr>
          <a:xfrm>
            <a:off x="3752445" y="2508258"/>
            <a:ext cx="5196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2</a:t>
            </a:r>
          </a:p>
        </p:txBody>
      </p:sp>
      <p:cxnSp>
        <p:nvCxnSpPr>
          <p:cNvPr id="72" name="Straight Arrow Connector 71">
            <a:extLst>
              <a:ext uri="{FF2B5EF4-FFF2-40B4-BE49-F238E27FC236}">
                <a16:creationId xmlns:a16="http://schemas.microsoft.com/office/drawing/2014/main" id="{1D41FB27-2281-4F11-84FF-646564615BAF}"/>
              </a:ext>
            </a:extLst>
          </p:cNvPr>
          <p:cNvCxnSpPr/>
          <p:nvPr/>
        </p:nvCxnSpPr>
        <p:spPr>
          <a:xfrm flipV="1">
            <a:off x="3713620" y="2547762"/>
            <a:ext cx="44028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Content Placeholder 2">
            <a:extLst>
              <a:ext uri="{FF2B5EF4-FFF2-40B4-BE49-F238E27FC236}">
                <a16:creationId xmlns:a16="http://schemas.microsoft.com/office/drawing/2014/main" id="{A6E099D4-B306-46B5-B3DE-70D00F31C518}"/>
              </a:ext>
            </a:extLst>
          </p:cNvPr>
          <p:cNvSpPr txBox="1">
            <a:spLocks/>
          </p:cNvSpPr>
          <p:nvPr/>
        </p:nvSpPr>
        <p:spPr>
          <a:xfrm>
            <a:off x="3635884" y="1247964"/>
            <a:ext cx="660027" cy="6331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7030A0"/>
                </a:solidFill>
              </a:rPr>
              <a:t>V</a:t>
            </a:r>
            <a:r>
              <a:rPr lang="en-US" baseline="-25000" dirty="0">
                <a:solidFill>
                  <a:srgbClr val="7030A0"/>
                </a:solidFill>
              </a:rPr>
              <a:t>2</a:t>
            </a:r>
            <a:endParaRPr lang="en-US" dirty="0">
              <a:solidFill>
                <a:srgbClr val="7030A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rgbClr val="7030A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rgbClr val="7030A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rgbClr val="7030A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75" name="Content Placeholder 2">
            <a:extLst>
              <a:ext uri="{FF2B5EF4-FFF2-40B4-BE49-F238E27FC236}">
                <a16:creationId xmlns:a16="http://schemas.microsoft.com/office/drawing/2014/main" id="{C0541273-309C-45E2-9F43-483E4ACBF01D}"/>
              </a:ext>
            </a:extLst>
          </p:cNvPr>
          <p:cNvSpPr txBox="1">
            <a:spLocks/>
          </p:cNvSpPr>
          <p:nvPr/>
        </p:nvSpPr>
        <p:spPr>
          <a:xfrm>
            <a:off x="2837967" y="1782800"/>
            <a:ext cx="397392" cy="5059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7030A0"/>
                </a:solidFill>
              </a:rPr>
              <a:t>+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rgbClr val="7030A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rgbClr val="7030A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rgbClr val="7030A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76" name="Content Placeholder 2">
            <a:extLst>
              <a:ext uri="{FF2B5EF4-FFF2-40B4-BE49-F238E27FC236}">
                <a16:creationId xmlns:a16="http://schemas.microsoft.com/office/drawing/2014/main" id="{7DF0B9CF-E49E-404E-B78D-AF60B5C449A4}"/>
              </a:ext>
            </a:extLst>
          </p:cNvPr>
          <p:cNvSpPr txBox="1">
            <a:spLocks/>
          </p:cNvSpPr>
          <p:nvPr/>
        </p:nvSpPr>
        <p:spPr>
          <a:xfrm>
            <a:off x="4484940" y="1747161"/>
            <a:ext cx="397392" cy="5059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7030A0"/>
                </a:solidFill>
              </a:rPr>
              <a:t>-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rgbClr val="7030A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rgbClr val="7030A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rgbClr val="7030A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80" name="Content Placeholder 2">
            <a:extLst>
              <a:ext uri="{FF2B5EF4-FFF2-40B4-BE49-F238E27FC236}">
                <a16:creationId xmlns:a16="http://schemas.microsoft.com/office/drawing/2014/main" id="{3946CE78-2E72-4D80-9DB3-51ED9B18FA74}"/>
              </a:ext>
            </a:extLst>
          </p:cNvPr>
          <p:cNvSpPr txBox="1">
            <a:spLocks/>
          </p:cNvSpPr>
          <p:nvPr/>
        </p:nvSpPr>
        <p:spPr>
          <a:xfrm>
            <a:off x="4652402" y="3851997"/>
            <a:ext cx="1871778" cy="6331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dirty="0"/>
              <a:t> = -V</a:t>
            </a:r>
            <a:r>
              <a:rPr lang="en-US" baseline="-25000" dirty="0"/>
              <a:t>2</a:t>
            </a: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82" name="Content Placeholder 2">
            <a:extLst>
              <a:ext uri="{FF2B5EF4-FFF2-40B4-BE49-F238E27FC236}">
                <a16:creationId xmlns:a16="http://schemas.microsoft.com/office/drawing/2014/main" id="{95C3A681-00F0-448B-B9D4-7C9D649853D8}"/>
              </a:ext>
            </a:extLst>
          </p:cNvPr>
          <p:cNvSpPr txBox="1">
            <a:spLocks/>
          </p:cNvSpPr>
          <p:nvPr/>
        </p:nvSpPr>
        <p:spPr>
          <a:xfrm>
            <a:off x="6112659" y="3868259"/>
            <a:ext cx="1226805" cy="6331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= -I</a:t>
            </a:r>
            <a:r>
              <a:rPr lang="en-US" baseline="-25000" dirty="0"/>
              <a:t>2</a:t>
            </a:r>
            <a:r>
              <a:rPr lang="en-US" dirty="0"/>
              <a:t> R</a:t>
            </a:r>
            <a:r>
              <a:rPr lang="en-US" baseline="-25000" dirty="0"/>
              <a:t>2</a:t>
            </a:r>
            <a:r>
              <a:rPr lang="en-US" dirty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83" name="Content Placeholder 2">
            <a:extLst>
              <a:ext uri="{FF2B5EF4-FFF2-40B4-BE49-F238E27FC236}">
                <a16:creationId xmlns:a16="http://schemas.microsoft.com/office/drawing/2014/main" id="{47708028-F85A-4AA7-95B2-66D9DA808AAA}"/>
              </a:ext>
            </a:extLst>
          </p:cNvPr>
          <p:cNvSpPr txBox="1">
            <a:spLocks/>
          </p:cNvSpPr>
          <p:nvPr/>
        </p:nvSpPr>
        <p:spPr>
          <a:xfrm>
            <a:off x="7241104" y="3879390"/>
            <a:ext cx="1226805" cy="6331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= -I</a:t>
            </a:r>
            <a:r>
              <a:rPr lang="en-US" baseline="-25000" dirty="0"/>
              <a:t>1</a:t>
            </a:r>
            <a:r>
              <a:rPr lang="en-US" dirty="0"/>
              <a:t> R</a:t>
            </a:r>
            <a:r>
              <a:rPr lang="en-US" baseline="-25000" dirty="0"/>
              <a:t>2</a:t>
            </a:r>
            <a:r>
              <a:rPr lang="en-US" dirty="0"/>
              <a:t> </a:t>
            </a:r>
          </a:p>
        </p:txBody>
      </p:sp>
      <p:sp>
        <p:nvSpPr>
          <p:cNvPr id="84" name="Content Placeholder 2">
            <a:extLst>
              <a:ext uri="{FF2B5EF4-FFF2-40B4-BE49-F238E27FC236}">
                <a16:creationId xmlns:a16="http://schemas.microsoft.com/office/drawing/2014/main" id="{84681402-2935-4AB7-B4D1-DA69D2C39B1E}"/>
              </a:ext>
            </a:extLst>
          </p:cNvPr>
          <p:cNvSpPr txBox="1">
            <a:spLocks/>
          </p:cNvSpPr>
          <p:nvPr/>
        </p:nvSpPr>
        <p:spPr>
          <a:xfrm>
            <a:off x="8393111" y="3943652"/>
            <a:ext cx="2059602" cy="63310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= -(V</a:t>
            </a:r>
            <a:r>
              <a:rPr lang="en-US" baseline="-25000" dirty="0"/>
              <a:t>in</a:t>
            </a:r>
            <a:r>
              <a:rPr lang="en-US" dirty="0"/>
              <a:t> / R</a:t>
            </a:r>
            <a:r>
              <a:rPr lang="en-US" baseline="-25000" dirty="0"/>
              <a:t>1</a:t>
            </a:r>
            <a:r>
              <a:rPr lang="en-US" dirty="0"/>
              <a:t> ) R</a:t>
            </a:r>
            <a:r>
              <a:rPr lang="en-US" baseline="-25000" dirty="0"/>
              <a:t>2</a:t>
            </a:r>
            <a:r>
              <a:rPr lang="en-US" dirty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85" name="Content Placeholder 2">
            <a:extLst>
              <a:ext uri="{FF2B5EF4-FFF2-40B4-BE49-F238E27FC236}">
                <a16:creationId xmlns:a16="http://schemas.microsoft.com/office/drawing/2014/main" id="{6849233B-AF42-4B23-BD18-0C0EAF0EBF07}"/>
              </a:ext>
            </a:extLst>
          </p:cNvPr>
          <p:cNvSpPr txBox="1">
            <a:spLocks/>
          </p:cNvSpPr>
          <p:nvPr/>
        </p:nvSpPr>
        <p:spPr>
          <a:xfrm>
            <a:off x="5463304" y="4726637"/>
            <a:ext cx="3271264" cy="6331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dirty="0"/>
              <a:t> /V</a:t>
            </a:r>
            <a:r>
              <a:rPr lang="en-US" baseline="-25000" dirty="0"/>
              <a:t>in</a:t>
            </a:r>
            <a:r>
              <a:rPr lang="en-US" dirty="0"/>
              <a:t> = -(R</a:t>
            </a:r>
            <a:r>
              <a:rPr lang="en-US" baseline="-25000" dirty="0"/>
              <a:t>2</a:t>
            </a:r>
            <a:r>
              <a:rPr lang="en-US" dirty="0"/>
              <a:t>/ R</a:t>
            </a:r>
            <a:r>
              <a:rPr lang="en-US" baseline="-25000" dirty="0"/>
              <a:t>1</a:t>
            </a:r>
            <a:r>
              <a:rPr lang="en-US" dirty="0"/>
              <a:t> )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1296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  <p:bldP spid="60" grpId="0"/>
      <p:bldP spid="74" grpId="0"/>
      <p:bldP spid="75" grpId="0"/>
      <p:bldP spid="76" grpId="0"/>
      <p:bldP spid="80" grpId="0"/>
      <p:bldP spid="82" grpId="0"/>
      <p:bldP spid="83" grpId="0"/>
      <p:bldP spid="84" grpId="0"/>
      <p:bldP spid="8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Title 1">
            <a:extLst>
              <a:ext uri="{FF2B5EF4-FFF2-40B4-BE49-F238E27FC236}">
                <a16:creationId xmlns:a16="http://schemas.microsoft.com/office/drawing/2014/main" id="{18B837AC-AE89-40F5-AC36-AF8934F7A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9917" y="293733"/>
            <a:ext cx="10515600" cy="1325563"/>
          </a:xfrm>
        </p:spPr>
        <p:txBody>
          <a:bodyPr/>
          <a:lstStyle/>
          <a:p>
            <a:r>
              <a:rPr lang="en-US" dirty="0"/>
              <a:t>Inverting Amplifier Example 1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280B3CDC-3413-4933-813A-5A5B594A17FF}"/>
              </a:ext>
            </a:extLst>
          </p:cNvPr>
          <p:cNvGrpSpPr/>
          <p:nvPr/>
        </p:nvGrpSpPr>
        <p:grpSpPr>
          <a:xfrm>
            <a:off x="3062240" y="1419347"/>
            <a:ext cx="4968208" cy="2740660"/>
            <a:chOff x="2884943" y="1355712"/>
            <a:chExt cx="4968208" cy="2740660"/>
          </a:xfrm>
        </p:grpSpPr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3FAA616F-75FA-47B8-8528-C83A58A1E916}"/>
                </a:ext>
              </a:extLst>
            </p:cNvPr>
            <p:cNvGrpSpPr/>
            <p:nvPr/>
          </p:nvGrpSpPr>
          <p:grpSpPr>
            <a:xfrm>
              <a:off x="2884943" y="1792149"/>
              <a:ext cx="4968208" cy="2304223"/>
              <a:chOff x="2356025" y="1460455"/>
              <a:chExt cx="4968208" cy="2304223"/>
            </a:xfrm>
          </p:grpSpPr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A3EE54FE-0986-49C8-82B9-34BCB436F6C1}"/>
                  </a:ext>
                </a:extLst>
              </p:cNvPr>
              <p:cNvGrpSpPr/>
              <p:nvPr/>
            </p:nvGrpSpPr>
            <p:grpSpPr>
              <a:xfrm>
                <a:off x="2356025" y="1972769"/>
                <a:ext cx="4968208" cy="1174282"/>
                <a:chOff x="1866215" y="3007895"/>
                <a:chExt cx="4968208" cy="1174282"/>
              </a:xfrm>
            </p:grpSpPr>
            <p:sp>
              <p:nvSpPr>
                <p:cNvPr id="16" name="Isosceles Triangle 15">
                  <a:extLst>
                    <a:ext uri="{FF2B5EF4-FFF2-40B4-BE49-F238E27FC236}">
                      <a16:creationId xmlns:a16="http://schemas.microsoft.com/office/drawing/2014/main" id="{826478F2-2C0A-4342-AE2E-310F67583544}"/>
                    </a:ext>
                  </a:extLst>
                </p:cNvPr>
                <p:cNvSpPr/>
                <p:nvPr/>
              </p:nvSpPr>
              <p:spPr>
                <a:xfrm rot="5400000">
                  <a:off x="4466122" y="3022333"/>
                  <a:ext cx="1174282" cy="1145406"/>
                </a:xfrm>
                <a:prstGeom prst="triangl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66465529-B685-46F6-90AE-128EB3917CBE}"/>
                    </a:ext>
                  </a:extLst>
                </p:cNvPr>
                <p:cNvSpPr txBox="1"/>
                <p:nvPr/>
              </p:nvSpPr>
              <p:spPr>
                <a:xfrm>
                  <a:off x="4480560" y="3170178"/>
                  <a:ext cx="30725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—</a:t>
                  </a:r>
                </a:p>
              </p:txBody>
            </p:sp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9489EDE0-2CA2-4388-91A0-362D0C86A6E0}"/>
                    </a:ext>
                  </a:extLst>
                </p:cNvPr>
                <p:cNvSpPr txBox="1"/>
                <p:nvPr/>
              </p:nvSpPr>
              <p:spPr>
                <a:xfrm>
                  <a:off x="4499733" y="3595036"/>
                  <a:ext cx="307258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+</a:t>
                  </a:r>
                </a:p>
              </p:txBody>
            </p:sp>
            <p:cxnSp>
              <p:nvCxnSpPr>
                <p:cNvPr id="19" name="Straight Connector 18">
                  <a:extLst>
                    <a:ext uri="{FF2B5EF4-FFF2-40B4-BE49-F238E27FC236}">
                      <a16:creationId xmlns:a16="http://schemas.microsoft.com/office/drawing/2014/main" id="{A1CCF847-39FF-4AC3-B18B-955B914766CD}"/>
                    </a:ext>
                  </a:extLst>
                </p:cNvPr>
                <p:cNvCxnSpPr>
                  <a:endCxn id="17" idx="1"/>
                </p:cNvCxnSpPr>
                <p:nvPr/>
              </p:nvCxnSpPr>
              <p:spPr>
                <a:xfrm>
                  <a:off x="4090219" y="3354844"/>
                  <a:ext cx="390341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1D52FD74-922C-43D2-AE31-C860A21D3BA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950109" y="3811883"/>
                  <a:ext cx="530451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E2D96EA5-458E-4484-9152-0972308602CF}"/>
                    </a:ext>
                  </a:extLst>
                </p:cNvPr>
                <p:cNvCxnSpPr>
                  <a:cxnSpLocks/>
                  <a:stCxn id="16" idx="0"/>
                </p:cNvCxnSpPr>
                <p:nvPr/>
              </p:nvCxnSpPr>
              <p:spPr>
                <a:xfrm>
                  <a:off x="5625966" y="3595036"/>
                  <a:ext cx="105810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C897EFA0-988D-4466-A55E-50F9E4D85309}"/>
                    </a:ext>
                  </a:extLst>
                </p:cNvPr>
                <p:cNvSpPr txBox="1"/>
                <p:nvPr/>
              </p:nvSpPr>
              <p:spPr>
                <a:xfrm>
                  <a:off x="1866215" y="3119294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in</a:t>
                  </a:r>
                </a:p>
              </p:txBody>
            </p:sp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6ADB8B91-6C56-4EF1-BD0A-3E22B89E3366}"/>
                    </a:ext>
                  </a:extLst>
                </p:cNvPr>
                <p:cNvSpPr txBox="1"/>
                <p:nvPr/>
              </p:nvSpPr>
              <p:spPr>
                <a:xfrm>
                  <a:off x="6314786" y="3061628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err="1"/>
                    <a:t>V</a:t>
                  </a:r>
                  <a:r>
                    <a:rPr lang="en-US" baseline="-25000" dirty="0" err="1"/>
                    <a:t>out</a:t>
                  </a:r>
                  <a:endParaRPr lang="en-US" baseline="-25000" dirty="0"/>
                </a:p>
              </p:txBody>
            </p:sp>
          </p:grpSp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id="{A980D3C4-D16E-465C-B407-BB9B031D9B5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847054" y="2084687"/>
                <a:ext cx="365760" cy="36576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1FB217F5-A2B5-436A-A618-B4DADDF8BF0D}"/>
                  </a:ext>
                </a:extLst>
              </p:cNvPr>
              <p:cNvSpPr txBox="1"/>
              <p:nvPr/>
            </p:nvSpPr>
            <p:spPr>
              <a:xfrm>
                <a:off x="2885475" y="1993025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7071F450-F996-49A3-A944-0B56F3448319}"/>
                  </a:ext>
                </a:extLst>
              </p:cNvPr>
              <p:cNvSpPr txBox="1"/>
              <p:nvPr/>
            </p:nvSpPr>
            <p:spPr>
              <a:xfrm>
                <a:off x="2885475" y="2169958"/>
                <a:ext cx="307258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/>
                  <a:t>—</a:t>
                </a:r>
              </a:p>
            </p:txBody>
          </p: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DB2E155B-C9F1-4F02-A8E0-BC644BB9344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435950" y="2771222"/>
                <a:ext cx="3969" cy="86645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id="{DD223055-679C-4B56-B36B-A6518C74D24B}"/>
                  </a:ext>
                </a:extLst>
              </p:cNvPr>
              <p:cNvGrpSpPr/>
              <p:nvPr/>
            </p:nvGrpSpPr>
            <p:grpSpPr>
              <a:xfrm>
                <a:off x="4257039" y="3637678"/>
                <a:ext cx="365760" cy="127000"/>
                <a:chOff x="4257039" y="3637678"/>
                <a:chExt cx="365760" cy="127000"/>
              </a:xfrm>
            </p:grpSpPr>
            <p:cxnSp>
              <p:nvCxnSpPr>
                <p:cNvPr id="28" name="Straight Connector 27">
                  <a:extLst>
                    <a:ext uri="{FF2B5EF4-FFF2-40B4-BE49-F238E27FC236}">
                      <a16:creationId xmlns:a16="http://schemas.microsoft.com/office/drawing/2014/main" id="{BC17A4D8-0AFE-40B4-952B-09767AEBFCF1}"/>
                    </a:ext>
                  </a:extLst>
                </p:cNvPr>
                <p:cNvCxnSpPr/>
                <p:nvPr/>
              </p:nvCxnSpPr>
              <p:spPr>
                <a:xfrm>
                  <a:off x="4257039" y="3637678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Straight Connector 28">
                  <a:extLst>
                    <a:ext uri="{FF2B5EF4-FFF2-40B4-BE49-F238E27FC236}">
                      <a16:creationId xmlns:a16="http://schemas.microsoft.com/office/drawing/2014/main" id="{110EC9BE-ADF0-4546-8B11-326C6DE9D46B}"/>
                    </a:ext>
                  </a:extLst>
                </p:cNvPr>
                <p:cNvCxnSpPr/>
                <p:nvPr/>
              </p:nvCxnSpPr>
              <p:spPr>
                <a:xfrm>
                  <a:off x="4327641" y="3698003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Straight Connector 29">
                  <a:extLst>
                    <a:ext uri="{FF2B5EF4-FFF2-40B4-BE49-F238E27FC236}">
                      <a16:creationId xmlns:a16="http://schemas.microsoft.com/office/drawing/2014/main" id="{76014B79-ED90-460D-83C9-2896F71F7D15}"/>
                    </a:ext>
                  </a:extLst>
                </p:cNvPr>
                <p:cNvCxnSpPr/>
                <p:nvPr/>
              </p:nvCxnSpPr>
              <p:spPr>
                <a:xfrm>
                  <a:off x="4402612" y="3764678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1" name="Group 30">
                <a:extLst>
                  <a:ext uri="{FF2B5EF4-FFF2-40B4-BE49-F238E27FC236}">
                    <a16:creationId xmlns:a16="http://schemas.microsoft.com/office/drawing/2014/main" id="{E1732ACC-F5FD-495C-96A8-635BFAF24A57}"/>
                  </a:ext>
                </a:extLst>
              </p:cNvPr>
              <p:cNvGrpSpPr/>
              <p:nvPr/>
            </p:nvGrpSpPr>
            <p:grpSpPr>
              <a:xfrm>
                <a:off x="5255532" y="1488300"/>
                <a:ext cx="797859" cy="297701"/>
                <a:chOff x="3069003" y="2744655"/>
                <a:chExt cx="797859" cy="297701"/>
              </a:xfrm>
            </p:grpSpPr>
            <p:grpSp>
              <p:nvGrpSpPr>
                <p:cNvPr id="32" name="Group 31">
                  <a:extLst>
                    <a:ext uri="{FF2B5EF4-FFF2-40B4-BE49-F238E27FC236}">
                      <a16:creationId xmlns:a16="http://schemas.microsoft.com/office/drawing/2014/main" id="{513FBB7D-0463-48DF-9101-F7571BFF1FD5}"/>
                    </a:ext>
                  </a:extLst>
                </p:cNvPr>
                <p:cNvGrpSpPr/>
                <p:nvPr/>
              </p:nvGrpSpPr>
              <p:grpSpPr>
                <a:xfrm>
                  <a:off x="3069003" y="2744655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40" name="Straight Connector 39">
                    <a:extLst>
                      <a:ext uri="{FF2B5EF4-FFF2-40B4-BE49-F238E27FC236}">
                        <a16:creationId xmlns:a16="http://schemas.microsoft.com/office/drawing/2014/main" id="{E6FB8C12-4141-49CA-8861-1FCBE935581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" name="Straight Connector 40">
                    <a:extLst>
                      <a:ext uri="{FF2B5EF4-FFF2-40B4-BE49-F238E27FC236}">
                        <a16:creationId xmlns:a16="http://schemas.microsoft.com/office/drawing/2014/main" id="{DE919BE7-726E-4910-AD56-4BC5223383A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3" name="Group 32">
                  <a:extLst>
                    <a:ext uri="{FF2B5EF4-FFF2-40B4-BE49-F238E27FC236}">
                      <a16:creationId xmlns:a16="http://schemas.microsoft.com/office/drawing/2014/main" id="{2746922D-4EDA-423F-BA93-B74CA700C762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38" name="Straight Connector 37">
                    <a:extLst>
                      <a:ext uri="{FF2B5EF4-FFF2-40B4-BE49-F238E27FC236}">
                        <a16:creationId xmlns:a16="http://schemas.microsoft.com/office/drawing/2014/main" id="{7DB502AF-C680-46C4-8A5E-111D5E25CCC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" name="Straight Connector 38">
                    <a:extLst>
                      <a:ext uri="{FF2B5EF4-FFF2-40B4-BE49-F238E27FC236}">
                        <a16:creationId xmlns:a16="http://schemas.microsoft.com/office/drawing/2014/main" id="{90AB7655-5D7D-4394-8759-DB9ED8CC9A8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4" name="Group 33">
                  <a:extLst>
                    <a:ext uri="{FF2B5EF4-FFF2-40B4-BE49-F238E27FC236}">
                      <a16:creationId xmlns:a16="http://schemas.microsoft.com/office/drawing/2014/main" id="{9DCD461B-F8C0-4CD9-BA5C-6E88D3135BBF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36" name="Straight Connector 35">
                    <a:extLst>
                      <a:ext uri="{FF2B5EF4-FFF2-40B4-BE49-F238E27FC236}">
                        <a16:creationId xmlns:a16="http://schemas.microsoft.com/office/drawing/2014/main" id="{C71CBCF2-4482-4EB5-B1B1-F4626EFD4A6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7" name="Straight Connector 36">
                    <a:extLst>
                      <a:ext uri="{FF2B5EF4-FFF2-40B4-BE49-F238E27FC236}">
                        <a16:creationId xmlns:a16="http://schemas.microsoft.com/office/drawing/2014/main" id="{C22B6982-3724-47E7-8198-F1D2436E628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5" name="Straight Connector 34">
                  <a:extLst>
                    <a:ext uri="{FF2B5EF4-FFF2-40B4-BE49-F238E27FC236}">
                      <a16:creationId xmlns:a16="http://schemas.microsoft.com/office/drawing/2014/main" id="{989C44BB-595E-4D5E-97B7-557687C2513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2" name="Group 41">
                <a:extLst>
                  <a:ext uri="{FF2B5EF4-FFF2-40B4-BE49-F238E27FC236}">
                    <a16:creationId xmlns:a16="http://schemas.microsoft.com/office/drawing/2014/main" id="{83EE879B-68F5-4B9F-AF6C-02B2D0E92D97}"/>
                  </a:ext>
                </a:extLst>
              </p:cNvPr>
              <p:cNvGrpSpPr/>
              <p:nvPr/>
            </p:nvGrpSpPr>
            <p:grpSpPr>
              <a:xfrm>
                <a:off x="3424505" y="1460455"/>
                <a:ext cx="797859" cy="297701"/>
                <a:chOff x="3069003" y="2744655"/>
                <a:chExt cx="797859" cy="297701"/>
              </a:xfrm>
            </p:grpSpPr>
            <p:grpSp>
              <p:nvGrpSpPr>
                <p:cNvPr id="43" name="Group 42">
                  <a:extLst>
                    <a:ext uri="{FF2B5EF4-FFF2-40B4-BE49-F238E27FC236}">
                      <a16:creationId xmlns:a16="http://schemas.microsoft.com/office/drawing/2014/main" id="{DAA8A5E2-C0C8-4325-8345-78715530506F}"/>
                    </a:ext>
                  </a:extLst>
                </p:cNvPr>
                <p:cNvGrpSpPr/>
                <p:nvPr/>
              </p:nvGrpSpPr>
              <p:grpSpPr>
                <a:xfrm>
                  <a:off x="3069003" y="2744655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51" name="Straight Connector 50">
                    <a:extLst>
                      <a:ext uri="{FF2B5EF4-FFF2-40B4-BE49-F238E27FC236}">
                        <a16:creationId xmlns:a16="http://schemas.microsoft.com/office/drawing/2014/main" id="{6EDB2197-7AF7-4231-9849-86F1A31AF6D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2" name="Straight Connector 51">
                    <a:extLst>
                      <a:ext uri="{FF2B5EF4-FFF2-40B4-BE49-F238E27FC236}">
                        <a16:creationId xmlns:a16="http://schemas.microsoft.com/office/drawing/2014/main" id="{0AC059E3-82AF-419E-B8FC-AA96D28C340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4" name="Group 43">
                  <a:extLst>
                    <a:ext uri="{FF2B5EF4-FFF2-40B4-BE49-F238E27FC236}">
                      <a16:creationId xmlns:a16="http://schemas.microsoft.com/office/drawing/2014/main" id="{FD0308FC-A5A1-4951-8AE6-C615902EC7ED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49" name="Straight Connector 48">
                    <a:extLst>
                      <a:ext uri="{FF2B5EF4-FFF2-40B4-BE49-F238E27FC236}">
                        <a16:creationId xmlns:a16="http://schemas.microsoft.com/office/drawing/2014/main" id="{EC7111EA-A136-409C-8CF7-13C5972C19E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0" name="Straight Connector 49">
                    <a:extLst>
                      <a:ext uri="{FF2B5EF4-FFF2-40B4-BE49-F238E27FC236}">
                        <a16:creationId xmlns:a16="http://schemas.microsoft.com/office/drawing/2014/main" id="{E24A804F-8B27-4742-A781-43A06E6D6FC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5" name="Group 44">
                  <a:extLst>
                    <a:ext uri="{FF2B5EF4-FFF2-40B4-BE49-F238E27FC236}">
                      <a16:creationId xmlns:a16="http://schemas.microsoft.com/office/drawing/2014/main" id="{49046907-F4CD-4036-9702-ED93DE1D0D24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47" name="Straight Connector 46">
                    <a:extLst>
                      <a:ext uri="{FF2B5EF4-FFF2-40B4-BE49-F238E27FC236}">
                        <a16:creationId xmlns:a16="http://schemas.microsoft.com/office/drawing/2014/main" id="{33EF56A0-E7B3-4E60-A201-7824285BBA3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" name="Straight Connector 47">
                    <a:extLst>
                      <a:ext uri="{FF2B5EF4-FFF2-40B4-BE49-F238E27FC236}">
                        <a16:creationId xmlns:a16="http://schemas.microsoft.com/office/drawing/2014/main" id="{B95DAF88-F2BE-40C4-9E7A-318F9325F7A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46" name="Straight Connector 45">
                  <a:extLst>
                    <a:ext uri="{FF2B5EF4-FFF2-40B4-BE49-F238E27FC236}">
                      <a16:creationId xmlns:a16="http://schemas.microsoft.com/office/drawing/2014/main" id="{C3F502F8-2448-40D0-9C97-AF840DEAB17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3" name="Straight Connector 52">
                <a:extLst>
                  <a:ext uri="{FF2B5EF4-FFF2-40B4-BE49-F238E27FC236}">
                    <a16:creationId xmlns:a16="http://schemas.microsoft.com/office/drawing/2014/main" id="{75ACC869-CE97-46D6-B5E3-BA30323002C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22364" y="1647140"/>
                <a:ext cx="1043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6508077D-CB1A-4C4D-93B9-15BFEE06E23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598930" y="1641692"/>
                <a:ext cx="0" cy="67802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143DD397-BAAF-49EE-90CB-6CF48FAA463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028833" y="1640079"/>
                <a:ext cx="0" cy="44408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060A8A90-F385-40E0-A276-5B8E9D5D6F5D}"/>
                  </a:ext>
                </a:extLst>
              </p:cNvPr>
              <p:cNvCxnSpPr/>
              <p:nvPr/>
            </p:nvCxnSpPr>
            <p:spPr>
              <a:xfrm flipH="1">
                <a:off x="3009207" y="1633811"/>
                <a:ext cx="41529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9B93FC71-96BD-4D47-857C-F5DAE8EA10A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6382871" y="1641692"/>
                <a:ext cx="22692" cy="91384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53770FB1-37F2-4293-B365-B40855EE100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053391" y="1649411"/>
                <a:ext cx="34082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77E467C8-AFCC-40B6-AC7F-EBD94411A48C}"/>
                </a:ext>
              </a:extLst>
            </p:cNvPr>
            <p:cNvSpPr txBox="1"/>
            <p:nvPr/>
          </p:nvSpPr>
          <p:spPr>
            <a:xfrm>
              <a:off x="5863778" y="1355712"/>
              <a:ext cx="96443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10 k</a:t>
              </a:r>
              <a:r>
                <a:rPr lang="el-GR" dirty="0"/>
                <a:t>Ω</a:t>
              </a:r>
              <a:endParaRPr lang="en-US" baseline="-25000" dirty="0"/>
            </a:p>
            <a:p>
              <a:endParaRPr lang="en-US" baseline="-25000" dirty="0"/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8CCDA04A-512E-4098-B78B-3FA4262AEB94}"/>
                </a:ext>
              </a:extLst>
            </p:cNvPr>
            <p:cNvSpPr txBox="1"/>
            <p:nvPr/>
          </p:nvSpPr>
          <p:spPr>
            <a:xfrm>
              <a:off x="3982962" y="1355712"/>
              <a:ext cx="69398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1 k</a:t>
              </a:r>
              <a:r>
                <a:rPr lang="el-GR" dirty="0"/>
                <a:t>Ω</a:t>
              </a:r>
              <a:endParaRPr lang="en-US" baseline="-25000" dirty="0"/>
            </a:p>
          </p:txBody>
        </p: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A63DB7E1-40F3-478D-883E-D9896B095947}"/>
                </a:ext>
              </a:extLst>
            </p:cNvPr>
            <p:cNvCxnSpPr/>
            <p:nvPr/>
          </p:nvCxnSpPr>
          <p:spPr>
            <a:xfrm flipV="1">
              <a:off x="3569714" y="2782141"/>
              <a:ext cx="0" cy="2468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373A4389-41F9-46EC-A2C6-6DE68E22B269}"/>
                </a:ext>
              </a:extLst>
            </p:cNvPr>
            <p:cNvCxnSpPr/>
            <p:nvPr/>
          </p:nvCxnSpPr>
          <p:spPr>
            <a:xfrm>
              <a:off x="3386834" y="3029029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B970C236-3A98-494B-8518-E766EFCF3F92}"/>
                </a:ext>
              </a:extLst>
            </p:cNvPr>
            <p:cNvCxnSpPr/>
            <p:nvPr/>
          </p:nvCxnSpPr>
          <p:spPr>
            <a:xfrm>
              <a:off x="3457436" y="3089354"/>
              <a:ext cx="228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55A65886-56FF-4B2F-9504-F57BE00AC664}"/>
                </a:ext>
              </a:extLst>
            </p:cNvPr>
            <p:cNvCxnSpPr/>
            <p:nvPr/>
          </p:nvCxnSpPr>
          <p:spPr>
            <a:xfrm>
              <a:off x="3532407" y="3156029"/>
              <a:ext cx="9144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9" name="Content Placeholder 2">
            <a:extLst>
              <a:ext uri="{FF2B5EF4-FFF2-40B4-BE49-F238E27FC236}">
                <a16:creationId xmlns:a16="http://schemas.microsoft.com/office/drawing/2014/main" id="{0E41CCAE-EE76-4357-B2A9-2558CFBF5B4F}"/>
              </a:ext>
            </a:extLst>
          </p:cNvPr>
          <p:cNvSpPr txBox="1">
            <a:spLocks/>
          </p:cNvSpPr>
          <p:nvPr/>
        </p:nvSpPr>
        <p:spPr>
          <a:xfrm>
            <a:off x="492049" y="4299353"/>
            <a:ext cx="6002965" cy="6331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Calculate the gain of the above circuit</a:t>
            </a:r>
            <a:endParaRPr lang="en-US" baseline="-25000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73" name="Content Placeholder 2">
            <a:extLst>
              <a:ext uri="{FF2B5EF4-FFF2-40B4-BE49-F238E27FC236}">
                <a16:creationId xmlns:a16="http://schemas.microsoft.com/office/drawing/2014/main" id="{0E0B6C62-901B-4933-8893-49DB1BCEC5E2}"/>
              </a:ext>
            </a:extLst>
          </p:cNvPr>
          <p:cNvSpPr txBox="1">
            <a:spLocks/>
          </p:cNvSpPr>
          <p:nvPr/>
        </p:nvSpPr>
        <p:spPr>
          <a:xfrm>
            <a:off x="2996671" y="5153728"/>
            <a:ext cx="3099330" cy="789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dirty="0"/>
              <a:t> /V</a:t>
            </a:r>
            <a:r>
              <a:rPr lang="en-US" baseline="-25000" dirty="0"/>
              <a:t>in</a:t>
            </a:r>
            <a:r>
              <a:rPr lang="en-US" dirty="0"/>
              <a:t> = -(R</a:t>
            </a:r>
            <a:r>
              <a:rPr lang="en-US" baseline="-25000" dirty="0"/>
              <a:t>2</a:t>
            </a:r>
            <a:r>
              <a:rPr lang="en-US" dirty="0"/>
              <a:t>/ R</a:t>
            </a:r>
            <a:r>
              <a:rPr lang="en-US" baseline="-25000" dirty="0"/>
              <a:t>1</a:t>
            </a:r>
            <a:r>
              <a:rPr lang="en-US" dirty="0"/>
              <a:t> 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58" name="Content Placeholder 2">
            <a:extLst>
              <a:ext uri="{FF2B5EF4-FFF2-40B4-BE49-F238E27FC236}">
                <a16:creationId xmlns:a16="http://schemas.microsoft.com/office/drawing/2014/main" id="{A0EB5358-5A65-4147-8924-0571194A6018}"/>
              </a:ext>
            </a:extLst>
          </p:cNvPr>
          <p:cNvSpPr txBox="1">
            <a:spLocks/>
          </p:cNvSpPr>
          <p:nvPr/>
        </p:nvSpPr>
        <p:spPr>
          <a:xfrm>
            <a:off x="5922797" y="5168590"/>
            <a:ext cx="2853213" cy="6440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= -(10 k</a:t>
            </a:r>
            <a:r>
              <a:rPr lang="el-GR" dirty="0"/>
              <a:t>Ω</a:t>
            </a:r>
            <a:r>
              <a:rPr lang="en-US" dirty="0"/>
              <a:t>/ 1 k</a:t>
            </a:r>
            <a:r>
              <a:rPr lang="el-GR" dirty="0"/>
              <a:t>Ω</a:t>
            </a:r>
            <a:r>
              <a:rPr lang="en-US" dirty="0"/>
              <a:t>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60" name="Content Placeholder 2">
            <a:extLst>
              <a:ext uri="{FF2B5EF4-FFF2-40B4-BE49-F238E27FC236}">
                <a16:creationId xmlns:a16="http://schemas.microsoft.com/office/drawing/2014/main" id="{6FBB5A78-226F-4F09-86BA-0D66AA42E332}"/>
              </a:ext>
            </a:extLst>
          </p:cNvPr>
          <p:cNvSpPr txBox="1">
            <a:spLocks/>
          </p:cNvSpPr>
          <p:nvPr/>
        </p:nvSpPr>
        <p:spPr>
          <a:xfrm>
            <a:off x="8363415" y="5172301"/>
            <a:ext cx="1115121" cy="6440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= - 10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2393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/>
      <p:bldP spid="58" grpId="0"/>
      <p:bldP spid="6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Title 1">
            <a:extLst>
              <a:ext uri="{FF2B5EF4-FFF2-40B4-BE49-F238E27FC236}">
                <a16:creationId xmlns:a16="http://schemas.microsoft.com/office/drawing/2014/main" id="{18B837AC-AE89-40F5-AC36-AF8934F7A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9917" y="293733"/>
            <a:ext cx="10515600" cy="1325563"/>
          </a:xfrm>
        </p:spPr>
        <p:txBody>
          <a:bodyPr/>
          <a:lstStyle/>
          <a:p>
            <a:r>
              <a:rPr lang="en-US" dirty="0"/>
              <a:t>Inverting Amplifier Example 2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280B3CDC-3413-4933-813A-5A5B594A17FF}"/>
              </a:ext>
            </a:extLst>
          </p:cNvPr>
          <p:cNvGrpSpPr/>
          <p:nvPr/>
        </p:nvGrpSpPr>
        <p:grpSpPr>
          <a:xfrm>
            <a:off x="3062240" y="1419347"/>
            <a:ext cx="4968208" cy="2740660"/>
            <a:chOff x="2884943" y="1355712"/>
            <a:chExt cx="4968208" cy="2740660"/>
          </a:xfrm>
        </p:grpSpPr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3FAA616F-75FA-47B8-8528-C83A58A1E916}"/>
                </a:ext>
              </a:extLst>
            </p:cNvPr>
            <p:cNvGrpSpPr/>
            <p:nvPr/>
          </p:nvGrpSpPr>
          <p:grpSpPr>
            <a:xfrm>
              <a:off x="2884943" y="1792149"/>
              <a:ext cx="4968208" cy="2304223"/>
              <a:chOff x="2356025" y="1460455"/>
              <a:chExt cx="4968208" cy="2304223"/>
            </a:xfrm>
          </p:grpSpPr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A3EE54FE-0986-49C8-82B9-34BCB436F6C1}"/>
                  </a:ext>
                </a:extLst>
              </p:cNvPr>
              <p:cNvGrpSpPr/>
              <p:nvPr/>
            </p:nvGrpSpPr>
            <p:grpSpPr>
              <a:xfrm>
                <a:off x="2356025" y="1972769"/>
                <a:ext cx="4968208" cy="1174282"/>
                <a:chOff x="1866215" y="3007895"/>
                <a:chExt cx="4968208" cy="1174282"/>
              </a:xfrm>
            </p:grpSpPr>
            <p:sp>
              <p:nvSpPr>
                <p:cNvPr id="16" name="Isosceles Triangle 15">
                  <a:extLst>
                    <a:ext uri="{FF2B5EF4-FFF2-40B4-BE49-F238E27FC236}">
                      <a16:creationId xmlns:a16="http://schemas.microsoft.com/office/drawing/2014/main" id="{826478F2-2C0A-4342-AE2E-310F67583544}"/>
                    </a:ext>
                  </a:extLst>
                </p:cNvPr>
                <p:cNvSpPr/>
                <p:nvPr/>
              </p:nvSpPr>
              <p:spPr>
                <a:xfrm rot="5400000">
                  <a:off x="4466122" y="3022333"/>
                  <a:ext cx="1174282" cy="1145406"/>
                </a:xfrm>
                <a:prstGeom prst="triangl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66465529-B685-46F6-90AE-128EB3917CBE}"/>
                    </a:ext>
                  </a:extLst>
                </p:cNvPr>
                <p:cNvSpPr txBox="1"/>
                <p:nvPr/>
              </p:nvSpPr>
              <p:spPr>
                <a:xfrm>
                  <a:off x="4480560" y="3170178"/>
                  <a:ext cx="30725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—</a:t>
                  </a:r>
                </a:p>
              </p:txBody>
            </p:sp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9489EDE0-2CA2-4388-91A0-362D0C86A6E0}"/>
                    </a:ext>
                  </a:extLst>
                </p:cNvPr>
                <p:cNvSpPr txBox="1"/>
                <p:nvPr/>
              </p:nvSpPr>
              <p:spPr>
                <a:xfrm>
                  <a:off x="4499733" y="3595036"/>
                  <a:ext cx="307258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+</a:t>
                  </a:r>
                </a:p>
              </p:txBody>
            </p:sp>
            <p:cxnSp>
              <p:nvCxnSpPr>
                <p:cNvPr id="19" name="Straight Connector 18">
                  <a:extLst>
                    <a:ext uri="{FF2B5EF4-FFF2-40B4-BE49-F238E27FC236}">
                      <a16:creationId xmlns:a16="http://schemas.microsoft.com/office/drawing/2014/main" id="{A1CCF847-39FF-4AC3-B18B-955B914766CD}"/>
                    </a:ext>
                  </a:extLst>
                </p:cNvPr>
                <p:cNvCxnSpPr>
                  <a:endCxn id="17" idx="1"/>
                </p:cNvCxnSpPr>
                <p:nvPr/>
              </p:nvCxnSpPr>
              <p:spPr>
                <a:xfrm>
                  <a:off x="4090219" y="3354844"/>
                  <a:ext cx="390341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1D52FD74-922C-43D2-AE31-C860A21D3BA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950109" y="3811883"/>
                  <a:ext cx="530451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E2D96EA5-458E-4484-9152-0972308602CF}"/>
                    </a:ext>
                  </a:extLst>
                </p:cNvPr>
                <p:cNvCxnSpPr>
                  <a:cxnSpLocks/>
                  <a:stCxn id="16" idx="0"/>
                </p:cNvCxnSpPr>
                <p:nvPr/>
              </p:nvCxnSpPr>
              <p:spPr>
                <a:xfrm>
                  <a:off x="5625966" y="3595036"/>
                  <a:ext cx="105810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C897EFA0-988D-4466-A55E-50F9E4D85309}"/>
                    </a:ext>
                  </a:extLst>
                </p:cNvPr>
                <p:cNvSpPr txBox="1"/>
                <p:nvPr/>
              </p:nvSpPr>
              <p:spPr>
                <a:xfrm>
                  <a:off x="1866215" y="3119294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in</a:t>
                  </a:r>
                </a:p>
              </p:txBody>
            </p:sp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6ADB8B91-6C56-4EF1-BD0A-3E22B89E3366}"/>
                    </a:ext>
                  </a:extLst>
                </p:cNvPr>
                <p:cNvSpPr txBox="1"/>
                <p:nvPr/>
              </p:nvSpPr>
              <p:spPr>
                <a:xfrm>
                  <a:off x="6314786" y="3061628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err="1"/>
                    <a:t>V</a:t>
                  </a:r>
                  <a:r>
                    <a:rPr lang="en-US" baseline="-25000" dirty="0" err="1"/>
                    <a:t>out</a:t>
                  </a:r>
                  <a:endParaRPr lang="en-US" baseline="-25000" dirty="0"/>
                </a:p>
              </p:txBody>
            </p:sp>
          </p:grpSp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id="{A980D3C4-D16E-465C-B407-BB9B031D9B5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847054" y="2084687"/>
                <a:ext cx="365760" cy="36576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1FB217F5-A2B5-436A-A618-B4DADDF8BF0D}"/>
                  </a:ext>
                </a:extLst>
              </p:cNvPr>
              <p:cNvSpPr txBox="1"/>
              <p:nvPr/>
            </p:nvSpPr>
            <p:spPr>
              <a:xfrm>
                <a:off x="2885475" y="1993025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7071F450-F996-49A3-A944-0B56F3448319}"/>
                  </a:ext>
                </a:extLst>
              </p:cNvPr>
              <p:cNvSpPr txBox="1"/>
              <p:nvPr/>
            </p:nvSpPr>
            <p:spPr>
              <a:xfrm>
                <a:off x="2885475" y="2169958"/>
                <a:ext cx="307258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/>
                  <a:t>—</a:t>
                </a:r>
              </a:p>
            </p:txBody>
          </p: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DB2E155B-C9F1-4F02-A8E0-BC644BB9344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435950" y="2771222"/>
                <a:ext cx="3969" cy="86645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id="{DD223055-679C-4B56-B36B-A6518C74D24B}"/>
                  </a:ext>
                </a:extLst>
              </p:cNvPr>
              <p:cNvGrpSpPr/>
              <p:nvPr/>
            </p:nvGrpSpPr>
            <p:grpSpPr>
              <a:xfrm>
                <a:off x="4257039" y="3637678"/>
                <a:ext cx="365760" cy="127000"/>
                <a:chOff x="4257039" y="3637678"/>
                <a:chExt cx="365760" cy="127000"/>
              </a:xfrm>
            </p:grpSpPr>
            <p:cxnSp>
              <p:nvCxnSpPr>
                <p:cNvPr id="28" name="Straight Connector 27">
                  <a:extLst>
                    <a:ext uri="{FF2B5EF4-FFF2-40B4-BE49-F238E27FC236}">
                      <a16:creationId xmlns:a16="http://schemas.microsoft.com/office/drawing/2014/main" id="{BC17A4D8-0AFE-40B4-952B-09767AEBFCF1}"/>
                    </a:ext>
                  </a:extLst>
                </p:cNvPr>
                <p:cNvCxnSpPr/>
                <p:nvPr/>
              </p:nvCxnSpPr>
              <p:spPr>
                <a:xfrm>
                  <a:off x="4257039" y="3637678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Straight Connector 28">
                  <a:extLst>
                    <a:ext uri="{FF2B5EF4-FFF2-40B4-BE49-F238E27FC236}">
                      <a16:creationId xmlns:a16="http://schemas.microsoft.com/office/drawing/2014/main" id="{110EC9BE-ADF0-4546-8B11-326C6DE9D46B}"/>
                    </a:ext>
                  </a:extLst>
                </p:cNvPr>
                <p:cNvCxnSpPr/>
                <p:nvPr/>
              </p:nvCxnSpPr>
              <p:spPr>
                <a:xfrm>
                  <a:off x="4327641" y="3698003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Straight Connector 29">
                  <a:extLst>
                    <a:ext uri="{FF2B5EF4-FFF2-40B4-BE49-F238E27FC236}">
                      <a16:creationId xmlns:a16="http://schemas.microsoft.com/office/drawing/2014/main" id="{76014B79-ED90-460D-83C9-2896F71F7D15}"/>
                    </a:ext>
                  </a:extLst>
                </p:cNvPr>
                <p:cNvCxnSpPr/>
                <p:nvPr/>
              </p:nvCxnSpPr>
              <p:spPr>
                <a:xfrm>
                  <a:off x="4402612" y="3764678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1" name="Group 30">
                <a:extLst>
                  <a:ext uri="{FF2B5EF4-FFF2-40B4-BE49-F238E27FC236}">
                    <a16:creationId xmlns:a16="http://schemas.microsoft.com/office/drawing/2014/main" id="{E1732ACC-F5FD-495C-96A8-635BFAF24A57}"/>
                  </a:ext>
                </a:extLst>
              </p:cNvPr>
              <p:cNvGrpSpPr/>
              <p:nvPr/>
            </p:nvGrpSpPr>
            <p:grpSpPr>
              <a:xfrm>
                <a:off x="5255532" y="1488300"/>
                <a:ext cx="797859" cy="297701"/>
                <a:chOff x="3069003" y="2744655"/>
                <a:chExt cx="797859" cy="297701"/>
              </a:xfrm>
            </p:grpSpPr>
            <p:grpSp>
              <p:nvGrpSpPr>
                <p:cNvPr id="32" name="Group 31">
                  <a:extLst>
                    <a:ext uri="{FF2B5EF4-FFF2-40B4-BE49-F238E27FC236}">
                      <a16:creationId xmlns:a16="http://schemas.microsoft.com/office/drawing/2014/main" id="{513FBB7D-0463-48DF-9101-F7571BFF1FD5}"/>
                    </a:ext>
                  </a:extLst>
                </p:cNvPr>
                <p:cNvGrpSpPr/>
                <p:nvPr/>
              </p:nvGrpSpPr>
              <p:grpSpPr>
                <a:xfrm>
                  <a:off x="3069003" y="2744655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40" name="Straight Connector 39">
                    <a:extLst>
                      <a:ext uri="{FF2B5EF4-FFF2-40B4-BE49-F238E27FC236}">
                        <a16:creationId xmlns:a16="http://schemas.microsoft.com/office/drawing/2014/main" id="{E6FB8C12-4141-49CA-8861-1FCBE935581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" name="Straight Connector 40">
                    <a:extLst>
                      <a:ext uri="{FF2B5EF4-FFF2-40B4-BE49-F238E27FC236}">
                        <a16:creationId xmlns:a16="http://schemas.microsoft.com/office/drawing/2014/main" id="{DE919BE7-726E-4910-AD56-4BC5223383A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3" name="Group 32">
                  <a:extLst>
                    <a:ext uri="{FF2B5EF4-FFF2-40B4-BE49-F238E27FC236}">
                      <a16:creationId xmlns:a16="http://schemas.microsoft.com/office/drawing/2014/main" id="{2746922D-4EDA-423F-BA93-B74CA700C762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38" name="Straight Connector 37">
                    <a:extLst>
                      <a:ext uri="{FF2B5EF4-FFF2-40B4-BE49-F238E27FC236}">
                        <a16:creationId xmlns:a16="http://schemas.microsoft.com/office/drawing/2014/main" id="{7DB502AF-C680-46C4-8A5E-111D5E25CCC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" name="Straight Connector 38">
                    <a:extLst>
                      <a:ext uri="{FF2B5EF4-FFF2-40B4-BE49-F238E27FC236}">
                        <a16:creationId xmlns:a16="http://schemas.microsoft.com/office/drawing/2014/main" id="{90AB7655-5D7D-4394-8759-DB9ED8CC9A8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4" name="Group 33">
                  <a:extLst>
                    <a:ext uri="{FF2B5EF4-FFF2-40B4-BE49-F238E27FC236}">
                      <a16:creationId xmlns:a16="http://schemas.microsoft.com/office/drawing/2014/main" id="{9DCD461B-F8C0-4CD9-BA5C-6E88D3135BBF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36" name="Straight Connector 35">
                    <a:extLst>
                      <a:ext uri="{FF2B5EF4-FFF2-40B4-BE49-F238E27FC236}">
                        <a16:creationId xmlns:a16="http://schemas.microsoft.com/office/drawing/2014/main" id="{C71CBCF2-4482-4EB5-B1B1-F4626EFD4A6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7" name="Straight Connector 36">
                    <a:extLst>
                      <a:ext uri="{FF2B5EF4-FFF2-40B4-BE49-F238E27FC236}">
                        <a16:creationId xmlns:a16="http://schemas.microsoft.com/office/drawing/2014/main" id="{C22B6982-3724-47E7-8198-F1D2436E628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5" name="Straight Connector 34">
                  <a:extLst>
                    <a:ext uri="{FF2B5EF4-FFF2-40B4-BE49-F238E27FC236}">
                      <a16:creationId xmlns:a16="http://schemas.microsoft.com/office/drawing/2014/main" id="{989C44BB-595E-4D5E-97B7-557687C2513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2" name="Group 41">
                <a:extLst>
                  <a:ext uri="{FF2B5EF4-FFF2-40B4-BE49-F238E27FC236}">
                    <a16:creationId xmlns:a16="http://schemas.microsoft.com/office/drawing/2014/main" id="{83EE879B-68F5-4B9F-AF6C-02B2D0E92D97}"/>
                  </a:ext>
                </a:extLst>
              </p:cNvPr>
              <p:cNvGrpSpPr/>
              <p:nvPr/>
            </p:nvGrpSpPr>
            <p:grpSpPr>
              <a:xfrm>
                <a:off x="3424505" y="1460455"/>
                <a:ext cx="797859" cy="297701"/>
                <a:chOff x="3069003" y="2744655"/>
                <a:chExt cx="797859" cy="297701"/>
              </a:xfrm>
            </p:grpSpPr>
            <p:grpSp>
              <p:nvGrpSpPr>
                <p:cNvPr id="43" name="Group 42">
                  <a:extLst>
                    <a:ext uri="{FF2B5EF4-FFF2-40B4-BE49-F238E27FC236}">
                      <a16:creationId xmlns:a16="http://schemas.microsoft.com/office/drawing/2014/main" id="{DAA8A5E2-C0C8-4325-8345-78715530506F}"/>
                    </a:ext>
                  </a:extLst>
                </p:cNvPr>
                <p:cNvGrpSpPr/>
                <p:nvPr/>
              </p:nvGrpSpPr>
              <p:grpSpPr>
                <a:xfrm>
                  <a:off x="3069003" y="2744655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51" name="Straight Connector 50">
                    <a:extLst>
                      <a:ext uri="{FF2B5EF4-FFF2-40B4-BE49-F238E27FC236}">
                        <a16:creationId xmlns:a16="http://schemas.microsoft.com/office/drawing/2014/main" id="{6EDB2197-7AF7-4231-9849-86F1A31AF6D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2" name="Straight Connector 51">
                    <a:extLst>
                      <a:ext uri="{FF2B5EF4-FFF2-40B4-BE49-F238E27FC236}">
                        <a16:creationId xmlns:a16="http://schemas.microsoft.com/office/drawing/2014/main" id="{0AC059E3-82AF-419E-B8FC-AA96D28C340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4" name="Group 43">
                  <a:extLst>
                    <a:ext uri="{FF2B5EF4-FFF2-40B4-BE49-F238E27FC236}">
                      <a16:creationId xmlns:a16="http://schemas.microsoft.com/office/drawing/2014/main" id="{FD0308FC-A5A1-4951-8AE6-C615902EC7ED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49" name="Straight Connector 48">
                    <a:extLst>
                      <a:ext uri="{FF2B5EF4-FFF2-40B4-BE49-F238E27FC236}">
                        <a16:creationId xmlns:a16="http://schemas.microsoft.com/office/drawing/2014/main" id="{EC7111EA-A136-409C-8CF7-13C5972C19E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0" name="Straight Connector 49">
                    <a:extLst>
                      <a:ext uri="{FF2B5EF4-FFF2-40B4-BE49-F238E27FC236}">
                        <a16:creationId xmlns:a16="http://schemas.microsoft.com/office/drawing/2014/main" id="{E24A804F-8B27-4742-A781-43A06E6D6FC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5" name="Group 44">
                  <a:extLst>
                    <a:ext uri="{FF2B5EF4-FFF2-40B4-BE49-F238E27FC236}">
                      <a16:creationId xmlns:a16="http://schemas.microsoft.com/office/drawing/2014/main" id="{49046907-F4CD-4036-9702-ED93DE1D0D24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47" name="Straight Connector 46">
                    <a:extLst>
                      <a:ext uri="{FF2B5EF4-FFF2-40B4-BE49-F238E27FC236}">
                        <a16:creationId xmlns:a16="http://schemas.microsoft.com/office/drawing/2014/main" id="{33EF56A0-E7B3-4E60-A201-7824285BBA3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" name="Straight Connector 47">
                    <a:extLst>
                      <a:ext uri="{FF2B5EF4-FFF2-40B4-BE49-F238E27FC236}">
                        <a16:creationId xmlns:a16="http://schemas.microsoft.com/office/drawing/2014/main" id="{B95DAF88-F2BE-40C4-9E7A-318F9325F7A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46" name="Straight Connector 45">
                  <a:extLst>
                    <a:ext uri="{FF2B5EF4-FFF2-40B4-BE49-F238E27FC236}">
                      <a16:creationId xmlns:a16="http://schemas.microsoft.com/office/drawing/2014/main" id="{C3F502F8-2448-40D0-9C97-AF840DEAB17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3" name="Straight Connector 52">
                <a:extLst>
                  <a:ext uri="{FF2B5EF4-FFF2-40B4-BE49-F238E27FC236}">
                    <a16:creationId xmlns:a16="http://schemas.microsoft.com/office/drawing/2014/main" id="{75ACC869-CE97-46D6-B5E3-BA30323002C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22364" y="1647140"/>
                <a:ext cx="1043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6508077D-CB1A-4C4D-93B9-15BFEE06E23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598930" y="1641692"/>
                <a:ext cx="0" cy="67802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143DD397-BAAF-49EE-90CB-6CF48FAA463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028833" y="1640079"/>
                <a:ext cx="0" cy="44408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060A8A90-F385-40E0-A276-5B8E9D5D6F5D}"/>
                  </a:ext>
                </a:extLst>
              </p:cNvPr>
              <p:cNvCxnSpPr/>
              <p:nvPr/>
            </p:nvCxnSpPr>
            <p:spPr>
              <a:xfrm flipH="1">
                <a:off x="3009207" y="1633811"/>
                <a:ext cx="41529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9B93FC71-96BD-4D47-857C-F5DAE8EA10A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6382871" y="1641692"/>
                <a:ext cx="22692" cy="91384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53770FB1-37F2-4293-B365-B40855EE100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053391" y="1649411"/>
                <a:ext cx="34082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77E467C8-AFCC-40B6-AC7F-EBD94411A48C}"/>
                </a:ext>
              </a:extLst>
            </p:cNvPr>
            <p:cNvSpPr txBox="1"/>
            <p:nvPr/>
          </p:nvSpPr>
          <p:spPr>
            <a:xfrm>
              <a:off x="5863778" y="1355712"/>
              <a:ext cx="96443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1 k</a:t>
              </a:r>
              <a:r>
                <a:rPr lang="el-GR" dirty="0"/>
                <a:t>Ω</a:t>
              </a:r>
              <a:endParaRPr lang="en-US" baseline="-25000" dirty="0"/>
            </a:p>
            <a:p>
              <a:endParaRPr lang="en-US" baseline="-25000" dirty="0"/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8CCDA04A-512E-4098-B78B-3FA4262AEB94}"/>
                </a:ext>
              </a:extLst>
            </p:cNvPr>
            <p:cNvSpPr txBox="1"/>
            <p:nvPr/>
          </p:nvSpPr>
          <p:spPr>
            <a:xfrm>
              <a:off x="3982962" y="1355712"/>
              <a:ext cx="8937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10 k</a:t>
              </a:r>
              <a:r>
                <a:rPr lang="el-GR" dirty="0"/>
                <a:t>Ω</a:t>
              </a:r>
              <a:endParaRPr lang="en-US" baseline="-25000" dirty="0"/>
            </a:p>
          </p:txBody>
        </p: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A63DB7E1-40F3-478D-883E-D9896B095947}"/>
                </a:ext>
              </a:extLst>
            </p:cNvPr>
            <p:cNvCxnSpPr/>
            <p:nvPr/>
          </p:nvCxnSpPr>
          <p:spPr>
            <a:xfrm flipV="1">
              <a:off x="3569714" y="2782141"/>
              <a:ext cx="0" cy="2468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373A4389-41F9-46EC-A2C6-6DE68E22B269}"/>
                </a:ext>
              </a:extLst>
            </p:cNvPr>
            <p:cNvCxnSpPr/>
            <p:nvPr/>
          </p:nvCxnSpPr>
          <p:spPr>
            <a:xfrm>
              <a:off x="3386834" y="3029029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B970C236-3A98-494B-8518-E766EFCF3F92}"/>
                </a:ext>
              </a:extLst>
            </p:cNvPr>
            <p:cNvCxnSpPr/>
            <p:nvPr/>
          </p:nvCxnSpPr>
          <p:spPr>
            <a:xfrm>
              <a:off x="3457436" y="3089354"/>
              <a:ext cx="228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55A65886-56FF-4B2F-9504-F57BE00AC664}"/>
                </a:ext>
              </a:extLst>
            </p:cNvPr>
            <p:cNvCxnSpPr/>
            <p:nvPr/>
          </p:nvCxnSpPr>
          <p:spPr>
            <a:xfrm>
              <a:off x="3532407" y="3156029"/>
              <a:ext cx="9144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9" name="Content Placeholder 2">
            <a:extLst>
              <a:ext uri="{FF2B5EF4-FFF2-40B4-BE49-F238E27FC236}">
                <a16:creationId xmlns:a16="http://schemas.microsoft.com/office/drawing/2014/main" id="{0E41CCAE-EE76-4357-B2A9-2558CFBF5B4F}"/>
              </a:ext>
            </a:extLst>
          </p:cNvPr>
          <p:cNvSpPr txBox="1">
            <a:spLocks/>
          </p:cNvSpPr>
          <p:nvPr/>
        </p:nvSpPr>
        <p:spPr>
          <a:xfrm>
            <a:off x="557747" y="4520363"/>
            <a:ext cx="6002965" cy="6331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Calculate the gain of the above circuit</a:t>
            </a:r>
            <a:endParaRPr lang="en-US" baseline="-25000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73" name="Content Placeholder 2">
            <a:extLst>
              <a:ext uri="{FF2B5EF4-FFF2-40B4-BE49-F238E27FC236}">
                <a16:creationId xmlns:a16="http://schemas.microsoft.com/office/drawing/2014/main" id="{0E0B6C62-901B-4933-8893-49DB1BCEC5E2}"/>
              </a:ext>
            </a:extLst>
          </p:cNvPr>
          <p:cNvSpPr txBox="1">
            <a:spLocks/>
          </p:cNvSpPr>
          <p:nvPr/>
        </p:nvSpPr>
        <p:spPr>
          <a:xfrm>
            <a:off x="3929892" y="5466643"/>
            <a:ext cx="2892100" cy="789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dirty="0"/>
              <a:t> /V</a:t>
            </a:r>
            <a:r>
              <a:rPr lang="en-US" baseline="-25000" dirty="0"/>
              <a:t>in</a:t>
            </a:r>
            <a:r>
              <a:rPr lang="en-US" dirty="0"/>
              <a:t> = -(R</a:t>
            </a:r>
            <a:r>
              <a:rPr lang="en-US" baseline="-25000" dirty="0"/>
              <a:t>2</a:t>
            </a:r>
            <a:r>
              <a:rPr lang="en-US" dirty="0"/>
              <a:t>/ R</a:t>
            </a:r>
            <a:r>
              <a:rPr lang="en-US" baseline="-25000" dirty="0"/>
              <a:t>1</a:t>
            </a:r>
            <a:r>
              <a:rPr lang="en-US" dirty="0"/>
              <a:t> 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58" name="Content Placeholder 2">
            <a:extLst>
              <a:ext uri="{FF2B5EF4-FFF2-40B4-BE49-F238E27FC236}">
                <a16:creationId xmlns:a16="http://schemas.microsoft.com/office/drawing/2014/main" id="{7DA2E065-FF3B-492F-8927-30D7D6FC81EB}"/>
              </a:ext>
            </a:extLst>
          </p:cNvPr>
          <p:cNvSpPr txBox="1">
            <a:spLocks/>
          </p:cNvSpPr>
          <p:nvPr/>
        </p:nvSpPr>
        <p:spPr>
          <a:xfrm>
            <a:off x="6770374" y="5466643"/>
            <a:ext cx="2574348" cy="789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= -(1 k</a:t>
            </a:r>
            <a:r>
              <a:rPr lang="el-GR" dirty="0"/>
              <a:t>Ω</a:t>
            </a:r>
            <a:r>
              <a:rPr lang="en-US" dirty="0"/>
              <a:t>/ 10 k</a:t>
            </a:r>
            <a:r>
              <a:rPr lang="el-GR" dirty="0"/>
              <a:t>Ω</a:t>
            </a:r>
            <a:r>
              <a:rPr lang="en-US" dirty="0"/>
              <a:t>)</a:t>
            </a:r>
          </a:p>
        </p:txBody>
      </p:sp>
      <p:sp>
        <p:nvSpPr>
          <p:cNvPr id="60" name="Content Placeholder 2">
            <a:extLst>
              <a:ext uri="{FF2B5EF4-FFF2-40B4-BE49-F238E27FC236}">
                <a16:creationId xmlns:a16="http://schemas.microsoft.com/office/drawing/2014/main" id="{D414C469-F5D7-4EDF-BEAB-B03510C09662}"/>
              </a:ext>
            </a:extLst>
          </p:cNvPr>
          <p:cNvSpPr txBox="1">
            <a:spLocks/>
          </p:cNvSpPr>
          <p:nvPr/>
        </p:nvSpPr>
        <p:spPr>
          <a:xfrm>
            <a:off x="9183503" y="5460944"/>
            <a:ext cx="1335627" cy="789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= - 0.1</a:t>
            </a:r>
          </a:p>
        </p:txBody>
      </p:sp>
    </p:spTree>
    <p:extLst>
      <p:ext uri="{BB962C8B-B14F-4D97-AF65-F5344CB8AC3E}">
        <p14:creationId xmlns:p14="http://schemas.microsoft.com/office/powerpoint/2010/main" val="432575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/>
      <p:bldP spid="58" grpId="0"/>
      <p:bldP spid="6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Title 1">
            <a:extLst>
              <a:ext uri="{FF2B5EF4-FFF2-40B4-BE49-F238E27FC236}">
                <a16:creationId xmlns:a16="http://schemas.microsoft.com/office/drawing/2014/main" id="{18B837AC-AE89-40F5-AC36-AF8934F7A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9917" y="293733"/>
            <a:ext cx="10515600" cy="1325563"/>
          </a:xfrm>
        </p:spPr>
        <p:txBody>
          <a:bodyPr/>
          <a:lstStyle/>
          <a:p>
            <a:r>
              <a:rPr lang="en-US" dirty="0"/>
              <a:t>Inverting Amplifier Example 3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280B3CDC-3413-4933-813A-5A5B594A17FF}"/>
              </a:ext>
            </a:extLst>
          </p:cNvPr>
          <p:cNvGrpSpPr/>
          <p:nvPr/>
        </p:nvGrpSpPr>
        <p:grpSpPr>
          <a:xfrm>
            <a:off x="3062240" y="1419347"/>
            <a:ext cx="4968208" cy="2740660"/>
            <a:chOff x="2884943" y="1355712"/>
            <a:chExt cx="4968208" cy="2740660"/>
          </a:xfrm>
        </p:grpSpPr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3FAA616F-75FA-47B8-8528-C83A58A1E916}"/>
                </a:ext>
              </a:extLst>
            </p:cNvPr>
            <p:cNvGrpSpPr/>
            <p:nvPr/>
          </p:nvGrpSpPr>
          <p:grpSpPr>
            <a:xfrm>
              <a:off x="2884943" y="1792149"/>
              <a:ext cx="4968208" cy="2304223"/>
              <a:chOff x="2356025" y="1460455"/>
              <a:chExt cx="4968208" cy="2304223"/>
            </a:xfrm>
          </p:grpSpPr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A3EE54FE-0986-49C8-82B9-34BCB436F6C1}"/>
                  </a:ext>
                </a:extLst>
              </p:cNvPr>
              <p:cNvGrpSpPr/>
              <p:nvPr/>
            </p:nvGrpSpPr>
            <p:grpSpPr>
              <a:xfrm>
                <a:off x="2356025" y="1972769"/>
                <a:ext cx="4968208" cy="1174282"/>
                <a:chOff x="1866215" y="3007895"/>
                <a:chExt cx="4968208" cy="1174282"/>
              </a:xfrm>
            </p:grpSpPr>
            <p:sp>
              <p:nvSpPr>
                <p:cNvPr id="16" name="Isosceles Triangle 15">
                  <a:extLst>
                    <a:ext uri="{FF2B5EF4-FFF2-40B4-BE49-F238E27FC236}">
                      <a16:creationId xmlns:a16="http://schemas.microsoft.com/office/drawing/2014/main" id="{826478F2-2C0A-4342-AE2E-310F67583544}"/>
                    </a:ext>
                  </a:extLst>
                </p:cNvPr>
                <p:cNvSpPr/>
                <p:nvPr/>
              </p:nvSpPr>
              <p:spPr>
                <a:xfrm rot="5400000">
                  <a:off x="4466122" y="3022333"/>
                  <a:ext cx="1174282" cy="1145406"/>
                </a:xfrm>
                <a:prstGeom prst="triangl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66465529-B685-46F6-90AE-128EB3917CBE}"/>
                    </a:ext>
                  </a:extLst>
                </p:cNvPr>
                <p:cNvSpPr txBox="1"/>
                <p:nvPr/>
              </p:nvSpPr>
              <p:spPr>
                <a:xfrm>
                  <a:off x="4480560" y="3170178"/>
                  <a:ext cx="30725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—</a:t>
                  </a:r>
                </a:p>
              </p:txBody>
            </p:sp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9489EDE0-2CA2-4388-91A0-362D0C86A6E0}"/>
                    </a:ext>
                  </a:extLst>
                </p:cNvPr>
                <p:cNvSpPr txBox="1"/>
                <p:nvPr/>
              </p:nvSpPr>
              <p:spPr>
                <a:xfrm>
                  <a:off x="4499733" y="3595036"/>
                  <a:ext cx="307258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+</a:t>
                  </a:r>
                </a:p>
              </p:txBody>
            </p:sp>
            <p:cxnSp>
              <p:nvCxnSpPr>
                <p:cNvPr id="19" name="Straight Connector 18">
                  <a:extLst>
                    <a:ext uri="{FF2B5EF4-FFF2-40B4-BE49-F238E27FC236}">
                      <a16:creationId xmlns:a16="http://schemas.microsoft.com/office/drawing/2014/main" id="{A1CCF847-39FF-4AC3-B18B-955B914766CD}"/>
                    </a:ext>
                  </a:extLst>
                </p:cNvPr>
                <p:cNvCxnSpPr>
                  <a:endCxn id="17" idx="1"/>
                </p:cNvCxnSpPr>
                <p:nvPr/>
              </p:nvCxnSpPr>
              <p:spPr>
                <a:xfrm>
                  <a:off x="4090219" y="3354844"/>
                  <a:ext cx="390341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1D52FD74-922C-43D2-AE31-C860A21D3BA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950109" y="3811883"/>
                  <a:ext cx="530451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E2D96EA5-458E-4484-9152-0972308602CF}"/>
                    </a:ext>
                  </a:extLst>
                </p:cNvPr>
                <p:cNvCxnSpPr>
                  <a:cxnSpLocks/>
                  <a:stCxn id="16" idx="0"/>
                </p:cNvCxnSpPr>
                <p:nvPr/>
              </p:nvCxnSpPr>
              <p:spPr>
                <a:xfrm>
                  <a:off x="5625966" y="3595036"/>
                  <a:ext cx="105810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C897EFA0-988D-4466-A55E-50F9E4D85309}"/>
                    </a:ext>
                  </a:extLst>
                </p:cNvPr>
                <p:cNvSpPr txBox="1"/>
                <p:nvPr/>
              </p:nvSpPr>
              <p:spPr>
                <a:xfrm>
                  <a:off x="1866215" y="3119294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in</a:t>
                  </a:r>
                </a:p>
              </p:txBody>
            </p:sp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6ADB8B91-6C56-4EF1-BD0A-3E22B89E3366}"/>
                    </a:ext>
                  </a:extLst>
                </p:cNvPr>
                <p:cNvSpPr txBox="1"/>
                <p:nvPr/>
              </p:nvSpPr>
              <p:spPr>
                <a:xfrm>
                  <a:off x="6314786" y="3061628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err="1"/>
                    <a:t>V</a:t>
                  </a:r>
                  <a:r>
                    <a:rPr lang="en-US" baseline="-25000" dirty="0" err="1"/>
                    <a:t>out</a:t>
                  </a:r>
                  <a:endParaRPr lang="en-US" baseline="-25000" dirty="0"/>
                </a:p>
              </p:txBody>
            </p:sp>
          </p:grpSp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id="{A980D3C4-D16E-465C-B407-BB9B031D9B5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847054" y="2084687"/>
                <a:ext cx="365760" cy="36576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1FB217F5-A2B5-436A-A618-B4DADDF8BF0D}"/>
                  </a:ext>
                </a:extLst>
              </p:cNvPr>
              <p:cNvSpPr txBox="1"/>
              <p:nvPr/>
            </p:nvSpPr>
            <p:spPr>
              <a:xfrm>
                <a:off x="2885475" y="1993025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7071F450-F996-49A3-A944-0B56F3448319}"/>
                  </a:ext>
                </a:extLst>
              </p:cNvPr>
              <p:cNvSpPr txBox="1"/>
              <p:nvPr/>
            </p:nvSpPr>
            <p:spPr>
              <a:xfrm>
                <a:off x="2885475" y="2169958"/>
                <a:ext cx="307258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/>
                  <a:t>—</a:t>
                </a:r>
              </a:p>
            </p:txBody>
          </p: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DB2E155B-C9F1-4F02-A8E0-BC644BB9344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435950" y="2771222"/>
                <a:ext cx="3969" cy="86645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id="{DD223055-679C-4B56-B36B-A6518C74D24B}"/>
                  </a:ext>
                </a:extLst>
              </p:cNvPr>
              <p:cNvGrpSpPr/>
              <p:nvPr/>
            </p:nvGrpSpPr>
            <p:grpSpPr>
              <a:xfrm>
                <a:off x="4257039" y="3637678"/>
                <a:ext cx="365760" cy="127000"/>
                <a:chOff x="4257039" y="3637678"/>
                <a:chExt cx="365760" cy="127000"/>
              </a:xfrm>
            </p:grpSpPr>
            <p:cxnSp>
              <p:nvCxnSpPr>
                <p:cNvPr id="28" name="Straight Connector 27">
                  <a:extLst>
                    <a:ext uri="{FF2B5EF4-FFF2-40B4-BE49-F238E27FC236}">
                      <a16:creationId xmlns:a16="http://schemas.microsoft.com/office/drawing/2014/main" id="{BC17A4D8-0AFE-40B4-952B-09767AEBFCF1}"/>
                    </a:ext>
                  </a:extLst>
                </p:cNvPr>
                <p:cNvCxnSpPr/>
                <p:nvPr/>
              </p:nvCxnSpPr>
              <p:spPr>
                <a:xfrm>
                  <a:off x="4257039" y="3637678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Straight Connector 28">
                  <a:extLst>
                    <a:ext uri="{FF2B5EF4-FFF2-40B4-BE49-F238E27FC236}">
                      <a16:creationId xmlns:a16="http://schemas.microsoft.com/office/drawing/2014/main" id="{110EC9BE-ADF0-4546-8B11-326C6DE9D46B}"/>
                    </a:ext>
                  </a:extLst>
                </p:cNvPr>
                <p:cNvCxnSpPr/>
                <p:nvPr/>
              </p:nvCxnSpPr>
              <p:spPr>
                <a:xfrm>
                  <a:off x="4327641" y="3698003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Straight Connector 29">
                  <a:extLst>
                    <a:ext uri="{FF2B5EF4-FFF2-40B4-BE49-F238E27FC236}">
                      <a16:creationId xmlns:a16="http://schemas.microsoft.com/office/drawing/2014/main" id="{76014B79-ED90-460D-83C9-2896F71F7D15}"/>
                    </a:ext>
                  </a:extLst>
                </p:cNvPr>
                <p:cNvCxnSpPr/>
                <p:nvPr/>
              </p:nvCxnSpPr>
              <p:spPr>
                <a:xfrm>
                  <a:off x="4402612" y="3764678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1" name="Group 30">
                <a:extLst>
                  <a:ext uri="{FF2B5EF4-FFF2-40B4-BE49-F238E27FC236}">
                    <a16:creationId xmlns:a16="http://schemas.microsoft.com/office/drawing/2014/main" id="{E1732ACC-F5FD-495C-96A8-635BFAF24A57}"/>
                  </a:ext>
                </a:extLst>
              </p:cNvPr>
              <p:cNvGrpSpPr/>
              <p:nvPr/>
            </p:nvGrpSpPr>
            <p:grpSpPr>
              <a:xfrm>
                <a:off x="5255532" y="1488300"/>
                <a:ext cx="797859" cy="297701"/>
                <a:chOff x="3069003" y="2744655"/>
                <a:chExt cx="797859" cy="297701"/>
              </a:xfrm>
            </p:grpSpPr>
            <p:grpSp>
              <p:nvGrpSpPr>
                <p:cNvPr id="32" name="Group 31">
                  <a:extLst>
                    <a:ext uri="{FF2B5EF4-FFF2-40B4-BE49-F238E27FC236}">
                      <a16:creationId xmlns:a16="http://schemas.microsoft.com/office/drawing/2014/main" id="{513FBB7D-0463-48DF-9101-F7571BFF1FD5}"/>
                    </a:ext>
                  </a:extLst>
                </p:cNvPr>
                <p:cNvGrpSpPr/>
                <p:nvPr/>
              </p:nvGrpSpPr>
              <p:grpSpPr>
                <a:xfrm>
                  <a:off x="3069003" y="2744655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40" name="Straight Connector 39">
                    <a:extLst>
                      <a:ext uri="{FF2B5EF4-FFF2-40B4-BE49-F238E27FC236}">
                        <a16:creationId xmlns:a16="http://schemas.microsoft.com/office/drawing/2014/main" id="{E6FB8C12-4141-49CA-8861-1FCBE935581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" name="Straight Connector 40">
                    <a:extLst>
                      <a:ext uri="{FF2B5EF4-FFF2-40B4-BE49-F238E27FC236}">
                        <a16:creationId xmlns:a16="http://schemas.microsoft.com/office/drawing/2014/main" id="{DE919BE7-726E-4910-AD56-4BC5223383A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3" name="Group 32">
                  <a:extLst>
                    <a:ext uri="{FF2B5EF4-FFF2-40B4-BE49-F238E27FC236}">
                      <a16:creationId xmlns:a16="http://schemas.microsoft.com/office/drawing/2014/main" id="{2746922D-4EDA-423F-BA93-B74CA700C762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38" name="Straight Connector 37">
                    <a:extLst>
                      <a:ext uri="{FF2B5EF4-FFF2-40B4-BE49-F238E27FC236}">
                        <a16:creationId xmlns:a16="http://schemas.microsoft.com/office/drawing/2014/main" id="{7DB502AF-C680-46C4-8A5E-111D5E25CCC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" name="Straight Connector 38">
                    <a:extLst>
                      <a:ext uri="{FF2B5EF4-FFF2-40B4-BE49-F238E27FC236}">
                        <a16:creationId xmlns:a16="http://schemas.microsoft.com/office/drawing/2014/main" id="{90AB7655-5D7D-4394-8759-DB9ED8CC9A8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4" name="Group 33">
                  <a:extLst>
                    <a:ext uri="{FF2B5EF4-FFF2-40B4-BE49-F238E27FC236}">
                      <a16:creationId xmlns:a16="http://schemas.microsoft.com/office/drawing/2014/main" id="{9DCD461B-F8C0-4CD9-BA5C-6E88D3135BBF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36" name="Straight Connector 35">
                    <a:extLst>
                      <a:ext uri="{FF2B5EF4-FFF2-40B4-BE49-F238E27FC236}">
                        <a16:creationId xmlns:a16="http://schemas.microsoft.com/office/drawing/2014/main" id="{C71CBCF2-4482-4EB5-B1B1-F4626EFD4A6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7" name="Straight Connector 36">
                    <a:extLst>
                      <a:ext uri="{FF2B5EF4-FFF2-40B4-BE49-F238E27FC236}">
                        <a16:creationId xmlns:a16="http://schemas.microsoft.com/office/drawing/2014/main" id="{C22B6982-3724-47E7-8198-F1D2436E628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5" name="Straight Connector 34">
                  <a:extLst>
                    <a:ext uri="{FF2B5EF4-FFF2-40B4-BE49-F238E27FC236}">
                      <a16:creationId xmlns:a16="http://schemas.microsoft.com/office/drawing/2014/main" id="{989C44BB-595E-4D5E-97B7-557687C2513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2" name="Group 41">
                <a:extLst>
                  <a:ext uri="{FF2B5EF4-FFF2-40B4-BE49-F238E27FC236}">
                    <a16:creationId xmlns:a16="http://schemas.microsoft.com/office/drawing/2014/main" id="{83EE879B-68F5-4B9F-AF6C-02B2D0E92D97}"/>
                  </a:ext>
                </a:extLst>
              </p:cNvPr>
              <p:cNvGrpSpPr/>
              <p:nvPr/>
            </p:nvGrpSpPr>
            <p:grpSpPr>
              <a:xfrm>
                <a:off x="3424505" y="1460455"/>
                <a:ext cx="797859" cy="297701"/>
                <a:chOff x="3069003" y="2744655"/>
                <a:chExt cx="797859" cy="297701"/>
              </a:xfrm>
            </p:grpSpPr>
            <p:grpSp>
              <p:nvGrpSpPr>
                <p:cNvPr id="43" name="Group 42">
                  <a:extLst>
                    <a:ext uri="{FF2B5EF4-FFF2-40B4-BE49-F238E27FC236}">
                      <a16:creationId xmlns:a16="http://schemas.microsoft.com/office/drawing/2014/main" id="{DAA8A5E2-C0C8-4325-8345-78715530506F}"/>
                    </a:ext>
                  </a:extLst>
                </p:cNvPr>
                <p:cNvGrpSpPr/>
                <p:nvPr/>
              </p:nvGrpSpPr>
              <p:grpSpPr>
                <a:xfrm>
                  <a:off x="3069003" y="2744655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51" name="Straight Connector 50">
                    <a:extLst>
                      <a:ext uri="{FF2B5EF4-FFF2-40B4-BE49-F238E27FC236}">
                        <a16:creationId xmlns:a16="http://schemas.microsoft.com/office/drawing/2014/main" id="{6EDB2197-7AF7-4231-9849-86F1A31AF6D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2" name="Straight Connector 51">
                    <a:extLst>
                      <a:ext uri="{FF2B5EF4-FFF2-40B4-BE49-F238E27FC236}">
                        <a16:creationId xmlns:a16="http://schemas.microsoft.com/office/drawing/2014/main" id="{0AC059E3-82AF-419E-B8FC-AA96D28C340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4" name="Group 43">
                  <a:extLst>
                    <a:ext uri="{FF2B5EF4-FFF2-40B4-BE49-F238E27FC236}">
                      <a16:creationId xmlns:a16="http://schemas.microsoft.com/office/drawing/2014/main" id="{FD0308FC-A5A1-4951-8AE6-C615902EC7ED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49" name="Straight Connector 48">
                    <a:extLst>
                      <a:ext uri="{FF2B5EF4-FFF2-40B4-BE49-F238E27FC236}">
                        <a16:creationId xmlns:a16="http://schemas.microsoft.com/office/drawing/2014/main" id="{EC7111EA-A136-409C-8CF7-13C5972C19E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0" name="Straight Connector 49">
                    <a:extLst>
                      <a:ext uri="{FF2B5EF4-FFF2-40B4-BE49-F238E27FC236}">
                        <a16:creationId xmlns:a16="http://schemas.microsoft.com/office/drawing/2014/main" id="{E24A804F-8B27-4742-A781-43A06E6D6FC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5" name="Group 44">
                  <a:extLst>
                    <a:ext uri="{FF2B5EF4-FFF2-40B4-BE49-F238E27FC236}">
                      <a16:creationId xmlns:a16="http://schemas.microsoft.com/office/drawing/2014/main" id="{49046907-F4CD-4036-9702-ED93DE1D0D24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47" name="Straight Connector 46">
                    <a:extLst>
                      <a:ext uri="{FF2B5EF4-FFF2-40B4-BE49-F238E27FC236}">
                        <a16:creationId xmlns:a16="http://schemas.microsoft.com/office/drawing/2014/main" id="{33EF56A0-E7B3-4E60-A201-7824285BBA3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" name="Straight Connector 47">
                    <a:extLst>
                      <a:ext uri="{FF2B5EF4-FFF2-40B4-BE49-F238E27FC236}">
                        <a16:creationId xmlns:a16="http://schemas.microsoft.com/office/drawing/2014/main" id="{B95DAF88-F2BE-40C4-9E7A-318F9325F7A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46" name="Straight Connector 45">
                  <a:extLst>
                    <a:ext uri="{FF2B5EF4-FFF2-40B4-BE49-F238E27FC236}">
                      <a16:creationId xmlns:a16="http://schemas.microsoft.com/office/drawing/2014/main" id="{C3F502F8-2448-40D0-9C97-AF840DEAB17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3" name="Straight Connector 52">
                <a:extLst>
                  <a:ext uri="{FF2B5EF4-FFF2-40B4-BE49-F238E27FC236}">
                    <a16:creationId xmlns:a16="http://schemas.microsoft.com/office/drawing/2014/main" id="{75ACC869-CE97-46D6-B5E3-BA30323002C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22364" y="1647140"/>
                <a:ext cx="1043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6508077D-CB1A-4C4D-93B9-15BFEE06E23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598930" y="1641692"/>
                <a:ext cx="0" cy="67802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143DD397-BAAF-49EE-90CB-6CF48FAA463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028833" y="1640079"/>
                <a:ext cx="0" cy="44408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060A8A90-F385-40E0-A276-5B8E9D5D6F5D}"/>
                  </a:ext>
                </a:extLst>
              </p:cNvPr>
              <p:cNvCxnSpPr/>
              <p:nvPr/>
            </p:nvCxnSpPr>
            <p:spPr>
              <a:xfrm flipH="1">
                <a:off x="3009207" y="1633811"/>
                <a:ext cx="41529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9B93FC71-96BD-4D47-857C-F5DAE8EA10A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6382871" y="1641692"/>
                <a:ext cx="22692" cy="91384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53770FB1-37F2-4293-B365-B40855EE100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053391" y="1649411"/>
                <a:ext cx="34082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77E467C8-AFCC-40B6-AC7F-EBD94411A48C}"/>
                </a:ext>
              </a:extLst>
            </p:cNvPr>
            <p:cNvSpPr txBox="1"/>
            <p:nvPr/>
          </p:nvSpPr>
          <p:spPr>
            <a:xfrm>
              <a:off x="5863778" y="1355712"/>
              <a:ext cx="96443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2</a:t>
              </a:r>
            </a:p>
            <a:p>
              <a:endParaRPr lang="en-US" baseline="-25000" dirty="0"/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8CCDA04A-512E-4098-B78B-3FA4262AEB94}"/>
                </a:ext>
              </a:extLst>
            </p:cNvPr>
            <p:cNvSpPr txBox="1"/>
            <p:nvPr/>
          </p:nvSpPr>
          <p:spPr>
            <a:xfrm>
              <a:off x="3982962" y="1355712"/>
              <a:ext cx="8937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1</a:t>
              </a:r>
            </a:p>
          </p:txBody>
        </p: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A63DB7E1-40F3-478D-883E-D9896B095947}"/>
                </a:ext>
              </a:extLst>
            </p:cNvPr>
            <p:cNvCxnSpPr/>
            <p:nvPr/>
          </p:nvCxnSpPr>
          <p:spPr>
            <a:xfrm flipV="1">
              <a:off x="3569714" y="2782141"/>
              <a:ext cx="0" cy="2468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373A4389-41F9-46EC-A2C6-6DE68E22B269}"/>
                </a:ext>
              </a:extLst>
            </p:cNvPr>
            <p:cNvCxnSpPr/>
            <p:nvPr/>
          </p:nvCxnSpPr>
          <p:spPr>
            <a:xfrm>
              <a:off x="3386834" y="3029029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B970C236-3A98-494B-8518-E766EFCF3F92}"/>
                </a:ext>
              </a:extLst>
            </p:cNvPr>
            <p:cNvCxnSpPr/>
            <p:nvPr/>
          </p:nvCxnSpPr>
          <p:spPr>
            <a:xfrm>
              <a:off x="3457436" y="3089354"/>
              <a:ext cx="228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55A65886-56FF-4B2F-9504-F57BE00AC664}"/>
                </a:ext>
              </a:extLst>
            </p:cNvPr>
            <p:cNvCxnSpPr/>
            <p:nvPr/>
          </p:nvCxnSpPr>
          <p:spPr>
            <a:xfrm>
              <a:off x="3532407" y="3156029"/>
              <a:ext cx="9144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9" name="Content Placeholder 2">
            <a:extLst>
              <a:ext uri="{FF2B5EF4-FFF2-40B4-BE49-F238E27FC236}">
                <a16:creationId xmlns:a16="http://schemas.microsoft.com/office/drawing/2014/main" id="{0E41CCAE-EE76-4357-B2A9-2558CFBF5B4F}"/>
              </a:ext>
            </a:extLst>
          </p:cNvPr>
          <p:cNvSpPr txBox="1">
            <a:spLocks/>
          </p:cNvSpPr>
          <p:nvPr/>
        </p:nvSpPr>
        <p:spPr>
          <a:xfrm>
            <a:off x="525026" y="4395065"/>
            <a:ext cx="11281204" cy="6331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Design a circuit that has a gain of -20</a:t>
            </a:r>
            <a:endParaRPr lang="en-US" baseline="-25000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73" name="Content Placeholder 2">
            <a:extLst>
              <a:ext uri="{FF2B5EF4-FFF2-40B4-BE49-F238E27FC236}">
                <a16:creationId xmlns:a16="http://schemas.microsoft.com/office/drawing/2014/main" id="{0E0B6C62-901B-4933-8893-49DB1BCEC5E2}"/>
              </a:ext>
            </a:extLst>
          </p:cNvPr>
          <p:cNvSpPr txBox="1">
            <a:spLocks/>
          </p:cNvSpPr>
          <p:nvPr/>
        </p:nvSpPr>
        <p:spPr>
          <a:xfrm>
            <a:off x="3259973" y="5136853"/>
            <a:ext cx="3966327" cy="789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dirty="0"/>
              <a:t> /V</a:t>
            </a:r>
            <a:r>
              <a:rPr lang="en-US" baseline="-25000" dirty="0"/>
              <a:t>in</a:t>
            </a:r>
            <a:r>
              <a:rPr lang="en-US" dirty="0"/>
              <a:t> = -(R</a:t>
            </a:r>
            <a:r>
              <a:rPr lang="en-US" baseline="-25000" dirty="0"/>
              <a:t>2</a:t>
            </a:r>
            <a:r>
              <a:rPr lang="en-US" dirty="0"/>
              <a:t>/ R</a:t>
            </a:r>
            <a:r>
              <a:rPr lang="en-US" baseline="-25000" dirty="0"/>
              <a:t>1</a:t>
            </a:r>
            <a:r>
              <a:rPr lang="en-US" dirty="0"/>
              <a:t> ) = -20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60" name="Content Placeholder 2">
            <a:extLst>
              <a:ext uri="{FF2B5EF4-FFF2-40B4-BE49-F238E27FC236}">
                <a16:creationId xmlns:a16="http://schemas.microsoft.com/office/drawing/2014/main" id="{D34122A6-E1B8-4537-80F4-0013461096CB}"/>
              </a:ext>
            </a:extLst>
          </p:cNvPr>
          <p:cNvSpPr txBox="1">
            <a:spLocks/>
          </p:cNvSpPr>
          <p:nvPr/>
        </p:nvSpPr>
        <p:spPr>
          <a:xfrm>
            <a:off x="7510811" y="5157087"/>
            <a:ext cx="3966327" cy="11550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Choose R</a:t>
            </a:r>
            <a:r>
              <a:rPr lang="en-US" baseline="-25000" dirty="0"/>
              <a:t>2</a:t>
            </a:r>
            <a:r>
              <a:rPr lang="en-US" dirty="0"/>
              <a:t> = 20 k</a:t>
            </a:r>
            <a:r>
              <a:rPr lang="el-GR" dirty="0"/>
              <a:t>Ω</a:t>
            </a:r>
            <a:endParaRPr lang="en-US" dirty="0"/>
          </a:p>
          <a:p>
            <a:pPr marL="1143000" indent="0">
              <a:buNone/>
            </a:pPr>
            <a:r>
              <a:rPr lang="en-US" dirty="0"/>
              <a:t>R</a:t>
            </a:r>
            <a:r>
              <a:rPr lang="en-US" baseline="-25000" dirty="0"/>
              <a:t>1</a:t>
            </a:r>
            <a:r>
              <a:rPr lang="en-US" dirty="0"/>
              <a:t> = 1 k</a:t>
            </a:r>
            <a:r>
              <a:rPr lang="el-GR" dirty="0"/>
              <a:t>Ω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2319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/>
      <p:bldP spid="6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Title 1">
            <a:extLst>
              <a:ext uri="{FF2B5EF4-FFF2-40B4-BE49-F238E27FC236}">
                <a16:creationId xmlns:a16="http://schemas.microsoft.com/office/drawing/2014/main" id="{18B837AC-AE89-40F5-AC36-AF8934F7A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9917" y="293733"/>
            <a:ext cx="10515600" cy="1325563"/>
          </a:xfrm>
        </p:spPr>
        <p:txBody>
          <a:bodyPr/>
          <a:lstStyle/>
          <a:p>
            <a:r>
              <a:rPr lang="en-US" dirty="0"/>
              <a:t>Circuit Designs of Various Gains</a:t>
            </a:r>
          </a:p>
        </p:txBody>
      </p:sp>
    </p:spTree>
    <p:extLst>
      <p:ext uri="{BB962C8B-B14F-4D97-AF65-F5344CB8AC3E}">
        <p14:creationId xmlns:p14="http://schemas.microsoft.com/office/powerpoint/2010/main" val="20991227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Content Placeholder 2">
            <a:extLst>
              <a:ext uri="{FF2B5EF4-FFF2-40B4-BE49-F238E27FC236}">
                <a16:creationId xmlns:a16="http://schemas.microsoft.com/office/drawing/2014/main" id="{0E41CCAE-EE76-4357-B2A9-2558CFBF5B4F}"/>
              </a:ext>
            </a:extLst>
          </p:cNvPr>
          <p:cNvSpPr txBox="1">
            <a:spLocks/>
          </p:cNvSpPr>
          <p:nvPr/>
        </p:nvSpPr>
        <p:spPr>
          <a:xfrm>
            <a:off x="1993900" y="1401356"/>
            <a:ext cx="5702300" cy="6331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Design a circuit that has a gain of 3</a:t>
            </a:r>
            <a:endParaRPr lang="en-US" baseline="-25000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1343B53-83FD-4DF3-9116-B50A58270919}"/>
              </a:ext>
            </a:extLst>
          </p:cNvPr>
          <p:cNvSpPr txBox="1">
            <a:spLocks/>
          </p:cNvSpPr>
          <p:nvPr/>
        </p:nvSpPr>
        <p:spPr>
          <a:xfrm>
            <a:off x="1993900" y="1986070"/>
            <a:ext cx="9334500" cy="6331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The gain is positive, so we need a non-inverting op amp.</a:t>
            </a:r>
            <a:endParaRPr lang="en-US" baseline="-25000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E4602E37-46B3-431C-B2F9-F5AE46BEAA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9917" y="293733"/>
            <a:ext cx="10515600" cy="1325563"/>
          </a:xfrm>
        </p:spPr>
        <p:txBody>
          <a:bodyPr/>
          <a:lstStyle/>
          <a:p>
            <a:r>
              <a:rPr lang="en-US" dirty="0"/>
              <a:t>Example 4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1C55424E-C803-4C73-9117-D6CD6F911035}"/>
              </a:ext>
            </a:extLst>
          </p:cNvPr>
          <p:cNvGrpSpPr/>
          <p:nvPr/>
        </p:nvGrpSpPr>
        <p:grpSpPr>
          <a:xfrm>
            <a:off x="1241271" y="2828912"/>
            <a:ext cx="4478280" cy="2740660"/>
            <a:chOff x="2926636" y="1185383"/>
            <a:chExt cx="4478280" cy="2740660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74F92719-9092-424D-B4D7-D3DF0851549B}"/>
                </a:ext>
              </a:extLst>
            </p:cNvPr>
            <p:cNvGrpSpPr/>
            <p:nvPr/>
          </p:nvGrpSpPr>
          <p:grpSpPr>
            <a:xfrm>
              <a:off x="2926636" y="1621820"/>
              <a:ext cx="4478280" cy="2304223"/>
              <a:chOff x="2845953" y="1460455"/>
              <a:chExt cx="4478280" cy="2304223"/>
            </a:xfrm>
          </p:grpSpPr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FC63664A-17B8-4B08-8B44-04F00BEA31B6}"/>
                  </a:ext>
                </a:extLst>
              </p:cNvPr>
              <p:cNvGrpSpPr/>
              <p:nvPr/>
            </p:nvGrpSpPr>
            <p:grpSpPr>
              <a:xfrm>
                <a:off x="3823435" y="1972769"/>
                <a:ext cx="3500798" cy="1421593"/>
                <a:chOff x="3333625" y="3007895"/>
                <a:chExt cx="3500798" cy="1421593"/>
              </a:xfrm>
            </p:grpSpPr>
            <p:sp>
              <p:nvSpPr>
                <p:cNvPr id="54" name="Isosceles Triangle 53">
                  <a:extLst>
                    <a:ext uri="{FF2B5EF4-FFF2-40B4-BE49-F238E27FC236}">
                      <a16:creationId xmlns:a16="http://schemas.microsoft.com/office/drawing/2014/main" id="{4462472E-8A77-45AA-B79D-494C9A7086D3}"/>
                    </a:ext>
                  </a:extLst>
                </p:cNvPr>
                <p:cNvSpPr/>
                <p:nvPr/>
              </p:nvSpPr>
              <p:spPr>
                <a:xfrm rot="5400000">
                  <a:off x="4466122" y="3022333"/>
                  <a:ext cx="1174282" cy="1145406"/>
                </a:xfrm>
                <a:prstGeom prst="triangl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5" name="TextBox 54">
                  <a:extLst>
                    <a:ext uri="{FF2B5EF4-FFF2-40B4-BE49-F238E27FC236}">
                      <a16:creationId xmlns:a16="http://schemas.microsoft.com/office/drawing/2014/main" id="{12DB464A-93C2-4EAD-9014-7B5EA0EECB5C}"/>
                    </a:ext>
                  </a:extLst>
                </p:cNvPr>
                <p:cNvSpPr txBox="1"/>
                <p:nvPr/>
              </p:nvSpPr>
              <p:spPr>
                <a:xfrm>
                  <a:off x="4480560" y="3170178"/>
                  <a:ext cx="30725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—</a:t>
                  </a:r>
                </a:p>
              </p:txBody>
            </p:sp>
            <p:sp>
              <p:nvSpPr>
                <p:cNvPr id="56" name="TextBox 55">
                  <a:extLst>
                    <a:ext uri="{FF2B5EF4-FFF2-40B4-BE49-F238E27FC236}">
                      <a16:creationId xmlns:a16="http://schemas.microsoft.com/office/drawing/2014/main" id="{2D3C163B-BC6F-41DA-BC53-1C4A8A060C21}"/>
                    </a:ext>
                  </a:extLst>
                </p:cNvPr>
                <p:cNvSpPr txBox="1"/>
                <p:nvPr/>
              </p:nvSpPr>
              <p:spPr>
                <a:xfrm>
                  <a:off x="4499733" y="3595036"/>
                  <a:ext cx="307258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+</a:t>
                  </a:r>
                </a:p>
              </p:txBody>
            </p:sp>
            <p:cxnSp>
              <p:nvCxnSpPr>
                <p:cNvPr id="57" name="Straight Connector 56">
                  <a:extLst>
                    <a:ext uri="{FF2B5EF4-FFF2-40B4-BE49-F238E27FC236}">
                      <a16:creationId xmlns:a16="http://schemas.microsoft.com/office/drawing/2014/main" id="{C4ADC8D5-E8E4-4CD4-A6C8-715967D54AA4}"/>
                    </a:ext>
                  </a:extLst>
                </p:cNvPr>
                <p:cNvCxnSpPr>
                  <a:endCxn id="55" idx="1"/>
                </p:cNvCxnSpPr>
                <p:nvPr/>
              </p:nvCxnSpPr>
              <p:spPr>
                <a:xfrm>
                  <a:off x="4090219" y="3354844"/>
                  <a:ext cx="390341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>
                  <a:extLst>
                    <a:ext uri="{FF2B5EF4-FFF2-40B4-BE49-F238E27FC236}">
                      <a16:creationId xmlns:a16="http://schemas.microsoft.com/office/drawing/2014/main" id="{360BE3F1-A582-44B0-969F-A37BB822312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950109" y="3811883"/>
                  <a:ext cx="530451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" name="Straight Connector 59">
                  <a:extLst>
                    <a:ext uri="{FF2B5EF4-FFF2-40B4-BE49-F238E27FC236}">
                      <a16:creationId xmlns:a16="http://schemas.microsoft.com/office/drawing/2014/main" id="{B61119C5-A9C2-440D-BF9C-0CC489465566}"/>
                    </a:ext>
                  </a:extLst>
                </p:cNvPr>
                <p:cNvCxnSpPr>
                  <a:cxnSpLocks/>
                  <a:stCxn id="54" idx="0"/>
                </p:cNvCxnSpPr>
                <p:nvPr/>
              </p:nvCxnSpPr>
              <p:spPr>
                <a:xfrm>
                  <a:off x="5625966" y="3595036"/>
                  <a:ext cx="105810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1" name="TextBox 60">
                  <a:extLst>
                    <a:ext uri="{FF2B5EF4-FFF2-40B4-BE49-F238E27FC236}">
                      <a16:creationId xmlns:a16="http://schemas.microsoft.com/office/drawing/2014/main" id="{49DAC879-CED0-4D1D-A536-1C56B04A8CCC}"/>
                    </a:ext>
                  </a:extLst>
                </p:cNvPr>
                <p:cNvSpPr txBox="1"/>
                <p:nvPr/>
              </p:nvSpPr>
              <p:spPr>
                <a:xfrm>
                  <a:off x="3333625" y="4060156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in</a:t>
                  </a:r>
                </a:p>
              </p:txBody>
            </p:sp>
            <p:sp>
              <p:nvSpPr>
                <p:cNvPr id="62" name="TextBox 61">
                  <a:extLst>
                    <a:ext uri="{FF2B5EF4-FFF2-40B4-BE49-F238E27FC236}">
                      <a16:creationId xmlns:a16="http://schemas.microsoft.com/office/drawing/2014/main" id="{8E854579-A4B1-42F2-9FE1-B6784FE56AB0}"/>
                    </a:ext>
                  </a:extLst>
                </p:cNvPr>
                <p:cNvSpPr txBox="1"/>
                <p:nvPr/>
              </p:nvSpPr>
              <p:spPr>
                <a:xfrm>
                  <a:off x="6314786" y="3061628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err="1"/>
                    <a:t>V</a:t>
                  </a:r>
                  <a:r>
                    <a:rPr lang="en-US" baseline="-25000" dirty="0" err="1"/>
                    <a:t>out</a:t>
                  </a:r>
                  <a:endParaRPr lang="en-US" baseline="-25000" dirty="0"/>
                </a:p>
              </p:txBody>
            </p:sp>
          </p:grpSp>
          <p:sp>
            <p:nvSpPr>
              <p:cNvPr id="13" name="Oval 12">
                <a:extLst>
                  <a:ext uri="{FF2B5EF4-FFF2-40B4-BE49-F238E27FC236}">
                    <a16:creationId xmlns:a16="http://schemas.microsoft.com/office/drawing/2014/main" id="{3733D72A-B101-4A66-8111-ABAEB705A5C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4257039" y="3025030"/>
                <a:ext cx="365760" cy="36576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EA8E6CB0-B0A3-4C47-B7B9-EBF39B29C903}"/>
                  </a:ext>
                </a:extLst>
              </p:cNvPr>
              <p:cNvSpPr txBox="1"/>
              <p:nvPr/>
            </p:nvSpPr>
            <p:spPr>
              <a:xfrm>
                <a:off x="4291672" y="2890093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4A87515A-03F1-4DAE-B262-481B07552145}"/>
                  </a:ext>
                </a:extLst>
              </p:cNvPr>
              <p:cNvSpPr txBox="1"/>
              <p:nvPr/>
            </p:nvSpPr>
            <p:spPr>
              <a:xfrm>
                <a:off x="4248983" y="3103443"/>
                <a:ext cx="307258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/>
                  <a:t>—</a:t>
                </a:r>
              </a:p>
            </p:txBody>
          </p: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37792C52-8535-4259-8B62-402C9AA5F7CA}"/>
                  </a:ext>
                </a:extLst>
              </p:cNvPr>
              <p:cNvCxnSpPr/>
              <p:nvPr/>
            </p:nvCxnSpPr>
            <p:spPr>
              <a:xfrm flipV="1">
                <a:off x="4444363" y="2771221"/>
                <a:ext cx="0" cy="2468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6BCCCF7B-11D4-4E3A-9320-575071DEB4CF}"/>
                  </a:ext>
                </a:extLst>
              </p:cNvPr>
              <p:cNvCxnSpPr/>
              <p:nvPr/>
            </p:nvCxnSpPr>
            <p:spPr>
              <a:xfrm flipV="1">
                <a:off x="4439919" y="3390790"/>
                <a:ext cx="0" cy="2468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8" name="Group 17">
                <a:extLst>
                  <a:ext uri="{FF2B5EF4-FFF2-40B4-BE49-F238E27FC236}">
                    <a16:creationId xmlns:a16="http://schemas.microsoft.com/office/drawing/2014/main" id="{30844283-EEF8-46D5-BD5D-19B72B5A79F2}"/>
                  </a:ext>
                </a:extLst>
              </p:cNvPr>
              <p:cNvGrpSpPr/>
              <p:nvPr/>
            </p:nvGrpSpPr>
            <p:grpSpPr>
              <a:xfrm>
                <a:off x="4257039" y="3637678"/>
                <a:ext cx="365760" cy="127000"/>
                <a:chOff x="4257039" y="3637678"/>
                <a:chExt cx="365760" cy="127000"/>
              </a:xfrm>
            </p:grpSpPr>
            <p:cxnSp>
              <p:nvCxnSpPr>
                <p:cNvPr id="51" name="Straight Connector 50">
                  <a:extLst>
                    <a:ext uri="{FF2B5EF4-FFF2-40B4-BE49-F238E27FC236}">
                      <a16:creationId xmlns:a16="http://schemas.microsoft.com/office/drawing/2014/main" id="{64EEC870-D6C8-41DE-AF99-B4A6B592014C}"/>
                    </a:ext>
                  </a:extLst>
                </p:cNvPr>
                <p:cNvCxnSpPr/>
                <p:nvPr/>
              </p:nvCxnSpPr>
              <p:spPr>
                <a:xfrm>
                  <a:off x="4257039" y="3637678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Straight Connector 51">
                  <a:extLst>
                    <a:ext uri="{FF2B5EF4-FFF2-40B4-BE49-F238E27FC236}">
                      <a16:creationId xmlns:a16="http://schemas.microsoft.com/office/drawing/2014/main" id="{3E0EFB18-F3EA-4181-B77A-F270E01F0F42}"/>
                    </a:ext>
                  </a:extLst>
                </p:cNvPr>
                <p:cNvCxnSpPr/>
                <p:nvPr/>
              </p:nvCxnSpPr>
              <p:spPr>
                <a:xfrm>
                  <a:off x="4327641" y="3698003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Straight Connector 52">
                  <a:extLst>
                    <a:ext uri="{FF2B5EF4-FFF2-40B4-BE49-F238E27FC236}">
                      <a16:creationId xmlns:a16="http://schemas.microsoft.com/office/drawing/2014/main" id="{FC7BB340-C335-40C3-B663-4C6DAD2ABE14}"/>
                    </a:ext>
                  </a:extLst>
                </p:cNvPr>
                <p:cNvCxnSpPr/>
                <p:nvPr/>
              </p:nvCxnSpPr>
              <p:spPr>
                <a:xfrm>
                  <a:off x="4402612" y="3764678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9" name="Group 18">
                <a:extLst>
                  <a:ext uri="{FF2B5EF4-FFF2-40B4-BE49-F238E27FC236}">
                    <a16:creationId xmlns:a16="http://schemas.microsoft.com/office/drawing/2014/main" id="{865CF3B9-DF80-4D18-93EF-3C911FB3E951}"/>
                  </a:ext>
                </a:extLst>
              </p:cNvPr>
              <p:cNvGrpSpPr/>
              <p:nvPr/>
            </p:nvGrpSpPr>
            <p:grpSpPr>
              <a:xfrm>
                <a:off x="5255532" y="1488300"/>
                <a:ext cx="797859" cy="297701"/>
                <a:chOff x="3069003" y="2744655"/>
                <a:chExt cx="797859" cy="297701"/>
              </a:xfrm>
            </p:grpSpPr>
            <p:grpSp>
              <p:nvGrpSpPr>
                <p:cNvPr id="41" name="Group 40">
                  <a:extLst>
                    <a:ext uri="{FF2B5EF4-FFF2-40B4-BE49-F238E27FC236}">
                      <a16:creationId xmlns:a16="http://schemas.microsoft.com/office/drawing/2014/main" id="{AE4CC1B2-EF35-45C6-825C-208062D8CDFD}"/>
                    </a:ext>
                  </a:extLst>
                </p:cNvPr>
                <p:cNvGrpSpPr/>
                <p:nvPr/>
              </p:nvGrpSpPr>
              <p:grpSpPr>
                <a:xfrm>
                  <a:off x="3069003" y="2744655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49" name="Straight Connector 48">
                    <a:extLst>
                      <a:ext uri="{FF2B5EF4-FFF2-40B4-BE49-F238E27FC236}">
                        <a16:creationId xmlns:a16="http://schemas.microsoft.com/office/drawing/2014/main" id="{AE0C54F2-73E6-4E2B-B810-866C5966CCA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0" name="Straight Connector 49">
                    <a:extLst>
                      <a:ext uri="{FF2B5EF4-FFF2-40B4-BE49-F238E27FC236}">
                        <a16:creationId xmlns:a16="http://schemas.microsoft.com/office/drawing/2014/main" id="{CCCD5776-7AAC-4C2A-B2C2-26208263C94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2" name="Group 41">
                  <a:extLst>
                    <a:ext uri="{FF2B5EF4-FFF2-40B4-BE49-F238E27FC236}">
                      <a16:creationId xmlns:a16="http://schemas.microsoft.com/office/drawing/2014/main" id="{4ECC1229-7525-405B-A71E-9C0011550826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47" name="Straight Connector 46">
                    <a:extLst>
                      <a:ext uri="{FF2B5EF4-FFF2-40B4-BE49-F238E27FC236}">
                        <a16:creationId xmlns:a16="http://schemas.microsoft.com/office/drawing/2014/main" id="{10EC5942-CE2D-415F-90EF-F88785C084E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" name="Straight Connector 47">
                    <a:extLst>
                      <a:ext uri="{FF2B5EF4-FFF2-40B4-BE49-F238E27FC236}">
                        <a16:creationId xmlns:a16="http://schemas.microsoft.com/office/drawing/2014/main" id="{00380C08-C820-4FFF-AA45-91B8256B4A5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3" name="Group 42">
                  <a:extLst>
                    <a:ext uri="{FF2B5EF4-FFF2-40B4-BE49-F238E27FC236}">
                      <a16:creationId xmlns:a16="http://schemas.microsoft.com/office/drawing/2014/main" id="{F0DB8A73-6D67-4137-91FF-9AE86FB62274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45" name="Straight Connector 44">
                    <a:extLst>
                      <a:ext uri="{FF2B5EF4-FFF2-40B4-BE49-F238E27FC236}">
                        <a16:creationId xmlns:a16="http://schemas.microsoft.com/office/drawing/2014/main" id="{3C39427F-B237-499C-8532-91303C39D74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" name="Straight Connector 45">
                    <a:extLst>
                      <a:ext uri="{FF2B5EF4-FFF2-40B4-BE49-F238E27FC236}">
                        <a16:creationId xmlns:a16="http://schemas.microsoft.com/office/drawing/2014/main" id="{3C629B98-7419-4BF4-819E-264CCE04987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44" name="Straight Connector 43">
                  <a:extLst>
                    <a:ext uri="{FF2B5EF4-FFF2-40B4-BE49-F238E27FC236}">
                      <a16:creationId xmlns:a16="http://schemas.microsoft.com/office/drawing/2014/main" id="{62C4B4C6-5C6F-4617-9FD6-ED6DB8E3E20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" name="Group 19">
                <a:extLst>
                  <a:ext uri="{FF2B5EF4-FFF2-40B4-BE49-F238E27FC236}">
                    <a16:creationId xmlns:a16="http://schemas.microsoft.com/office/drawing/2014/main" id="{11681107-35B2-4BFB-9B2F-64FBE50C72F1}"/>
                  </a:ext>
                </a:extLst>
              </p:cNvPr>
              <p:cNvGrpSpPr/>
              <p:nvPr/>
            </p:nvGrpSpPr>
            <p:grpSpPr>
              <a:xfrm>
                <a:off x="3424505" y="1460455"/>
                <a:ext cx="797859" cy="297701"/>
                <a:chOff x="3069003" y="2744655"/>
                <a:chExt cx="797859" cy="297701"/>
              </a:xfrm>
            </p:grpSpPr>
            <p:grpSp>
              <p:nvGrpSpPr>
                <p:cNvPr id="31" name="Group 30">
                  <a:extLst>
                    <a:ext uri="{FF2B5EF4-FFF2-40B4-BE49-F238E27FC236}">
                      <a16:creationId xmlns:a16="http://schemas.microsoft.com/office/drawing/2014/main" id="{9F17B139-EBF3-4119-B134-97D7D5DB570D}"/>
                    </a:ext>
                  </a:extLst>
                </p:cNvPr>
                <p:cNvGrpSpPr/>
                <p:nvPr/>
              </p:nvGrpSpPr>
              <p:grpSpPr>
                <a:xfrm>
                  <a:off x="3069003" y="2744655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39" name="Straight Connector 38">
                    <a:extLst>
                      <a:ext uri="{FF2B5EF4-FFF2-40B4-BE49-F238E27FC236}">
                        <a16:creationId xmlns:a16="http://schemas.microsoft.com/office/drawing/2014/main" id="{00AF3D41-D223-444D-A6D1-0288D4A9336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0" name="Straight Connector 39">
                    <a:extLst>
                      <a:ext uri="{FF2B5EF4-FFF2-40B4-BE49-F238E27FC236}">
                        <a16:creationId xmlns:a16="http://schemas.microsoft.com/office/drawing/2014/main" id="{B54A139E-5231-40EB-9DEA-0423ADE0D9D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2" name="Group 31">
                  <a:extLst>
                    <a:ext uri="{FF2B5EF4-FFF2-40B4-BE49-F238E27FC236}">
                      <a16:creationId xmlns:a16="http://schemas.microsoft.com/office/drawing/2014/main" id="{CA8D45DD-44B2-42B2-94E4-BD3A5E79E97E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37" name="Straight Connector 36">
                    <a:extLst>
                      <a:ext uri="{FF2B5EF4-FFF2-40B4-BE49-F238E27FC236}">
                        <a16:creationId xmlns:a16="http://schemas.microsoft.com/office/drawing/2014/main" id="{C4CDD682-0AFD-4C29-9DDD-282B8ED3B57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8" name="Straight Connector 37">
                    <a:extLst>
                      <a:ext uri="{FF2B5EF4-FFF2-40B4-BE49-F238E27FC236}">
                        <a16:creationId xmlns:a16="http://schemas.microsoft.com/office/drawing/2014/main" id="{4A774C3C-F812-4E6D-97D0-96133095DB8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3" name="Group 32">
                  <a:extLst>
                    <a:ext uri="{FF2B5EF4-FFF2-40B4-BE49-F238E27FC236}">
                      <a16:creationId xmlns:a16="http://schemas.microsoft.com/office/drawing/2014/main" id="{36712660-F462-4FE5-A59F-9AD0FDD261C1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35" name="Straight Connector 34">
                    <a:extLst>
                      <a:ext uri="{FF2B5EF4-FFF2-40B4-BE49-F238E27FC236}">
                        <a16:creationId xmlns:a16="http://schemas.microsoft.com/office/drawing/2014/main" id="{3B76A764-6513-4049-85A2-AD0FB43CB8A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6" name="Straight Connector 35">
                    <a:extLst>
                      <a:ext uri="{FF2B5EF4-FFF2-40B4-BE49-F238E27FC236}">
                        <a16:creationId xmlns:a16="http://schemas.microsoft.com/office/drawing/2014/main" id="{5A650E7E-F391-4FD8-BA0D-33F1E0385E0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4" name="Straight Connector 33">
                  <a:extLst>
                    <a:ext uri="{FF2B5EF4-FFF2-40B4-BE49-F238E27FC236}">
                      <a16:creationId xmlns:a16="http://schemas.microsoft.com/office/drawing/2014/main" id="{0DC75422-1BBD-4D7F-B5B2-12968861F2D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462BE634-04CA-433D-9F27-5B88E95FA14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22364" y="1647140"/>
                <a:ext cx="1043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B2F827FF-9D1B-458F-B692-E60B6E36F0F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598930" y="1641692"/>
                <a:ext cx="0" cy="67802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AB76466C-DFBB-4397-852A-1F3F02AD594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028833" y="1640079"/>
                <a:ext cx="0" cy="44408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4" name="Group 23">
                <a:extLst>
                  <a:ext uri="{FF2B5EF4-FFF2-40B4-BE49-F238E27FC236}">
                    <a16:creationId xmlns:a16="http://schemas.microsoft.com/office/drawing/2014/main" id="{AF4B64B5-F521-4561-BC80-E598039C9171}"/>
                  </a:ext>
                </a:extLst>
              </p:cNvPr>
              <p:cNvGrpSpPr/>
              <p:nvPr/>
            </p:nvGrpSpPr>
            <p:grpSpPr>
              <a:xfrm>
                <a:off x="2845953" y="2084168"/>
                <a:ext cx="365760" cy="127000"/>
                <a:chOff x="4257039" y="3637678"/>
                <a:chExt cx="365760" cy="127000"/>
              </a:xfrm>
            </p:grpSpPr>
            <p:cxnSp>
              <p:nvCxnSpPr>
                <p:cNvPr id="28" name="Straight Connector 27">
                  <a:extLst>
                    <a:ext uri="{FF2B5EF4-FFF2-40B4-BE49-F238E27FC236}">
                      <a16:creationId xmlns:a16="http://schemas.microsoft.com/office/drawing/2014/main" id="{27A02719-F786-4C2B-9BD1-0ED5E39BF340}"/>
                    </a:ext>
                  </a:extLst>
                </p:cNvPr>
                <p:cNvCxnSpPr/>
                <p:nvPr/>
              </p:nvCxnSpPr>
              <p:spPr>
                <a:xfrm>
                  <a:off x="4257039" y="3637678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Straight Connector 28">
                  <a:extLst>
                    <a:ext uri="{FF2B5EF4-FFF2-40B4-BE49-F238E27FC236}">
                      <a16:creationId xmlns:a16="http://schemas.microsoft.com/office/drawing/2014/main" id="{CD552150-6A2F-4DA0-8A43-E8D1905DD2BF}"/>
                    </a:ext>
                  </a:extLst>
                </p:cNvPr>
                <p:cNvCxnSpPr/>
                <p:nvPr/>
              </p:nvCxnSpPr>
              <p:spPr>
                <a:xfrm>
                  <a:off x="4327641" y="3698003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Straight Connector 29">
                  <a:extLst>
                    <a:ext uri="{FF2B5EF4-FFF2-40B4-BE49-F238E27FC236}">
                      <a16:creationId xmlns:a16="http://schemas.microsoft.com/office/drawing/2014/main" id="{5403DE40-1F04-4A1A-AFB6-01CD807BA772}"/>
                    </a:ext>
                  </a:extLst>
                </p:cNvPr>
                <p:cNvCxnSpPr/>
                <p:nvPr/>
              </p:nvCxnSpPr>
              <p:spPr>
                <a:xfrm>
                  <a:off x="4402612" y="3764678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73953C23-4D24-4375-88A5-9AA51BABA912}"/>
                  </a:ext>
                </a:extLst>
              </p:cNvPr>
              <p:cNvCxnSpPr/>
              <p:nvPr/>
            </p:nvCxnSpPr>
            <p:spPr>
              <a:xfrm flipH="1">
                <a:off x="3009207" y="1633811"/>
                <a:ext cx="41529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C32BC484-2887-475B-AEF0-536CC0BE1AB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6382871" y="1641692"/>
                <a:ext cx="22692" cy="91384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C64E5A7D-68A8-420E-9974-476604AB6C6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053391" y="1649411"/>
                <a:ext cx="34082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D162B87B-1C7B-4EC8-9F24-7A0439EB9987}"/>
                </a:ext>
              </a:extLst>
            </p:cNvPr>
            <p:cNvSpPr txBox="1"/>
            <p:nvPr/>
          </p:nvSpPr>
          <p:spPr>
            <a:xfrm>
              <a:off x="5415543" y="1185383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2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7CA59CA8-482A-4645-829E-CA71079815AF}"/>
                </a:ext>
              </a:extLst>
            </p:cNvPr>
            <p:cNvSpPr txBox="1"/>
            <p:nvPr/>
          </p:nvSpPr>
          <p:spPr>
            <a:xfrm>
              <a:off x="3709069" y="1185383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1</a:t>
              </a:r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63" name="Content Placeholder 2">
                <a:extLst>
                  <a:ext uri="{FF2B5EF4-FFF2-40B4-BE49-F238E27FC236}">
                    <a16:creationId xmlns:a16="http://schemas.microsoft.com/office/drawing/2014/main" id="{4135F0F2-DB0E-4B67-9E4A-21BD9F2D1C2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863944" y="2655509"/>
                <a:ext cx="2304352" cy="79879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=1+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3200" dirty="0"/>
                  <a:t> 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3200" dirty="0"/>
              </a:p>
            </p:txBody>
          </p:sp>
        </mc:Choice>
        <mc:Fallback>
          <p:sp>
            <p:nvSpPr>
              <p:cNvPr id="63" name="Content Placeholder 2">
                <a:extLst>
                  <a:ext uri="{FF2B5EF4-FFF2-40B4-BE49-F238E27FC236}">
                    <a16:creationId xmlns:a16="http://schemas.microsoft.com/office/drawing/2014/main" id="{4135F0F2-DB0E-4B67-9E4A-21BD9F2D1C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63944" y="2655509"/>
                <a:ext cx="2304352" cy="79879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4" name="Content Placeholder 2">
                <a:extLst>
                  <a:ext uri="{FF2B5EF4-FFF2-40B4-BE49-F238E27FC236}">
                    <a16:creationId xmlns:a16="http://schemas.microsoft.com/office/drawing/2014/main" id="{33A1FEA3-320C-4834-AAC7-093D6137E04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904864" y="2776358"/>
                <a:ext cx="1244664" cy="63528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=3</m:t>
                    </m:r>
                  </m:oMath>
                </a14:m>
                <a:r>
                  <a:rPr lang="en-US" sz="3200" dirty="0"/>
                  <a:t> 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3200" dirty="0"/>
              </a:p>
            </p:txBody>
          </p:sp>
        </mc:Choice>
        <mc:Fallback>
          <p:sp>
            <p:nvSpPr>
              <p:cNvPr id="64" name="Content Placeholder 2">
                <a:extLst>
                  <a:ext uri="{FF2B5EF4-FFF2-40B4-BE49-F238E27FC236}">
                    <a16:creationId xmlns:a16="http://schemas.microsoft.com/office/drawing/2014/main" id="{33A1FEA3-320C-4834-AAC7-093D6137E04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4864" y="2776358"/>
                <a:ext cx="1244664" cy="63528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5" name="Content Placeholder 2">
                <a:extLst>
                  <a:ext uri="{FF2B5EF4-FFF2-40B4-BE49-F238E27FC236}">
                    <a16:creationId xmlns:a16="http://schemas.microsoft.com/office/drawing/2014/main" id="{CAD9F23D-3235-40F5-A0FC-425994C3DA1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863944" y="3725214"/>
                <a:ext cx="2304352" cy="79879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77500" lnSpcReduction="2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3200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3200" dirty="0"/>
              </a:p>
            </p:txBody>
          </p:sp>
        </mc:Choice>
        <mc:Fallback>
          <p:sp>
            <p:nvSpPr>
              <p:cNvPr id="65" name="Content Placeholder 2">
                <a:extLst>
                  <a:ext uri="{FF2B5EF4-FFF2-40B4-BE49-F238E27FC236}">
                    <a16:creationId xmlns:a16="http://schemas.microsoft.com/office/drawing/2014/main" id="{CAD9F23D-3235-40F5-A0FC-425994C3DA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63944" y="3725214"/>
                <a:ext cx="2304352" cy="79879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6" name="Content Placeholder 2">
                <a:extLst>
                  <a:ext uri="{FF2B5EF4-FFF2-40B4-BE49-F238E27FC236}">
                    <a16:creationId xmlns:a16="http://schemas.microsoft.com/office/drawing/2014/main" id="{7F47B4A0-3F08-431A-A744-8211433BC4B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104241" y="4764213"/>
                <a:ext cx="3140255" cy="79879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𝑐h𝑜𝑜𝑠𝑒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</m:t>
                      </m:r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sz="3200" dirty="0"/>
              </a:p>
              <a:p>
                <a:pPr marL="0" indent="0">
                  <a:buNone/>
                </a:pPr>
                <a:endParaRPr lang="en-US" sz="3200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3200" dirty="0"/>
              </a:p>
            </p:txBody>
          </p:sp>
        </mc:Choice>
        <mc:Fallback>
          <p:sp>
            <p:nvSpPr>
              <p:cNvPr id="66" name="Content Placeholder 2">
                <a:extLst>
                  <a:ext uri="{FF2B5EF4-FFF2-40B4-BE49-F238E27FC236}">
                    <a16:creationId xmlns:a16="http://schemas.microsoft.com/office/drawing/2014/main" id="{7F47B4A0-3F08-431A-A744-8211433BC4B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04241" y="4764213"/>
                <a:ext cx="3140255" cy="79879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7" name="Content Placeholder 2">
                <a:extLst>
                  <a:ext uri="{FF2B5EF4-FFF2-40B4-BE49-F238E27FC236}">
                    <a16:creationId xmlns:a16="http://schemas.microsoft.com/office/drawing/2014/main" id="{8B467225-80E9-4A8C-9E6D-314D8E68E66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786635" y="5319128"/>
                <a:ext cx="3140255" cy="79879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1 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sz="3200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3200" dirty="0"/>
              </a:p>
            </p:txBody>
          </p:sp>
        </mc:Choice>
        <mc:Fallback>
          <p:sp>
            <p:nvSpPr>
              <p:cNvPr id="67" name="Content Placeholder 2">
                <a:extLst>
                  <a:ext uri="{FF2B5EF4-FFF2-40B4-BE49-F238E27FC236}">
                    <a16:creationId xmlns:a16="http://schemas.microsoft.com/office/drawing/2014/main" id="{8B467225-80E9-4A8C-9E6D-314D8E68E66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86635" y="5319128"/>
                <a:ext cx="3140255" cy="79879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52476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3" grpId="0"/>
      <p:bldP spid="64" grpId="0"/>
      <p:bldP spid="65" grpId="0"/>
      <p:bldP spid="66" grpId="0"/>
      <p:bldP spid="6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Content Placeholder 2">
            <a:extLst>
              <a:ext uri="{FF2B5EF4-FFF2-40B4-BE49-F238E27FC236}">
                <a16:creationId xmlns:a16="http://schemas.microsoft.com/office/drawing/2014/main" id="{0E41CCAE-EE76-4357-B2A9-2558CFBF5B4F}"/>
              </a:ext>
            </a:extLst>
          </p:cNvPr>
          <p:cNvSpPr txBox="1">
            <a:spLocks/>
          </p:cNvSpPr>
          <p:nvPr/>
        </p:nvSpPr>
        <p:spPr>
          <a:xfrm>
            <a:off x="2015280" y="1579349"/>
            <a:ext cx="5702300" cy="6331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Design a circuit that has a gain of -12</a:t>
            </a:r>
            <a:endParaRPr lang="en-US" baseline="-25000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1343B53-83FD-4DF3-9116-B50A58270919}"/>
              </a:ext>
            </a:extLst>
          </p:cNvPr>
          <p:cNvSpPr txBox="1">
            <a:spLocks/>
          </p:cNvSpPr>
          <p:nvPr/>
        </p:nvSpPr>
        <p:spPr>
          <a:xfrm>
            <a:off x="1968124" y="2100593"/>
            <a:ext cx="9334500" cy="6331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The gain is negative, so we need an inverting op amp.</a:t>
            </a:r>
            <a:endParaRPr lang="en-US" baseline="-25000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E4602E37-46B3-431C-B2F9-F5AE46BEAA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9917" y="293733"/>
            <a:ext cx="10515600" cy="1325563"/>
          </a:xfrm>
        </p:spPr>
        <p:txBody>
          <a:bodyPr/>
          <a:lstStyle/>
          <a:p>
            <a:r>
              <a:rPr lang="en-US" dirty="0"/>
              <a:t>Example 5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3" name="Content Placeholder 2">
                <a:extLst>
                  <a:ext uri="{FF2B5EF4-FFF2-40B4-BE49-F238E27FC236}">
                    <a16:creationId xmlns:a16="http://schemas.microsoft.com/office/drawing/2014/main" id="{4135F0F2-DB0E-4B67-9E4A-21BD9F2D1C2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863944" y="2655509"/>
                <a:ext cx="2304352" cy="79879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3200" dirty="0"/>
                  <a:t> 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3200" dirty="0"/>
              </a:p>
            </p:txBody>
          </p:sp>
        </mc:Choice>
        <mc:Fallback>
          <p:sp>
            <p:nvSpPr>
              <p:cNvPr id="63" name="Content Placeholder 2">
                <a:extLst>
                  <a:ext uri="{FF2B5EF4-FFF2-40B4-BE49-F238E27FC236}">
                    <a16:creationId xmlns:a16="http://schemas.microsoft.com/office/drawing/2014/main" id="{4135F0F2-DB0E-4B67-9E4A-21BD9F2D1C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63944" y="2655509"/>
                <a:ext cx="2304352" cy="79879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4" name="Content Placeholder 2">
                <a:extLst>
                  <a:ext uri="{FF2B5EF4-FFF2-40B4-BE49-F238E27FC236}">
                    <a16:creationId xmlns:a16="http://schemas.microsoft.com/office/drawing/2014/main" id="{33A1FEA3-320C-4834-AAC7-093D6137E04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904864" y="2776359"/>
                <a:ext cx="1575936" cy="62872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=−12</m:t>
                    </m:r>
                  </m:oMath>
                </a14:m>
                <a:r>
                  <a:rPr lang="en-US" sz="3200" dirty="0"/>
                  <a:t> 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3200" dirty="0"/>
              </a:p>
            </p:txBody>
          </p:sp>
        </mc:Choice>
        <mc:Fallback>
          <p:sp>
            <p:nvSpPr>
              <p:cNvPr id="64" name="Content Placeholder 2">
                <a:extLst>
                  <a:ext uri="{FF2B5EF4-FFF2-40B4-BE49-F238E27FC236}">
                    <a16:creationId xmlns:a16="http://schemas.microsoft.com/office/drawing/2014/main" id="{33A1FEA3-320C-4834-AAC7-093D6137E04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4864" y="2776359"/>
                <a:ext cx="1575936" cy="6287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5" name="Content Placeholder 2">
                <a:extLst>
                  <a:ext uri="{FF2B5EF4-FFF2-40B4-BE49-F238E27FC236}">
                    <a16:creationId xmlns:a16="http://schemas.microsoft.com/office/drawing/2014/main" id="{CAD9F23D-3235-40F5-A0FC-425994C3DA1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863944" y="3725214"/>
                <a:ext cx="2304352" cy="79879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77500" lnSpcReduction="2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12</m:t>
                      </m:r>
                    </m:oMath>
                  </m:oMathPara>
                </a14:m>
                <a:endParaRPr lang="en-US" sz="3200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3200" dirty="0"/>
              </a:p>
            </p:txBody>
          </p:sp>
        </mc:Choice>
        <mc:Fallback>
          <p:sp>
            <p:nvSpPr>
              <p:cNvPr id="65" name="Content Placeholder 2">
                <a:extLst>
                  <a:ext uri="{FF2B5EF4-FFF2-40B4-BE49-F238E27FC236}">
                    <a16:creationId xmlns:a16="http://schemas.microsoft.com/office/drawing/2014/main" id="{CAD9F23D-3235-40F5-A0FC-425994C3DA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63944" y="3725214"/>
                <a:ext cx="2304352" cy="79879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6" name="Content Placeholder 2">
                <a:extLst>
                  <a:ext uri="{FF2B5EF4-FFF2-40B4-BE49-F238E27FC236}">
                    <a16:creationId xmlns:a16="http://schemas.microsoft.com/office/drawing/2014/main" id="{7F47B4A0-3F08-431A-A744-8211433BC4B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104241" y="4764213"/>
                <a:ext cx="3543121" cy="79879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𝑐h𝑜𝑜𝑠𝑒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12</m:t>
                      </m:r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sz="3200" dirty="0"/>
              </a:p>
              <a:p>
                <a:pPr marL="0" indent="0">
                  <a:buNone/>
                </a:pPr>
                <a:endParaRPr lang="en-US" sz="3200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3200" dirty="0"/>
              </a:p>
            </p:txBody>
          </p:sp>
        </mc:Choice>
        <mc:Fallback>
          <p:sp>
            <p:nvSpPr>
              <p:cNvPr id="66" name="Content Placeholder 2">
                <a:extLst>
                  <a:ext uri="{FF2B5EF4-FFF2-40B4-BE49-F238E27FC236}">
                    <a16:creationId xmlns:a16="http://schemas.microsoft.com/office/drawing/2014/main" id="{7F47B4A0-3F08-431A-A744-8211433BC4B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04241" y="4764213"/>
                <a:ext cx="3543121" cy="79879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7" name="Content Placeholder 2">
                <a:extLst>
                  <a:ext uri="{FF2B5EF4-FFF2-40B4-BE49-F238E27FC236}">
                    <a16:creationId xmlns:a16="http://schemas.microsoft.com/office/drawing/2014/main" id="{8B467225-80E9-4A8C-9E6D-314D8E68E66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964435" y="5306428"/>
                <a:ext cx="3140255" cy="79879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1 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sz="3200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3200" dirty="0"/>
              </a:p>
            </p:txBody>
          </p:sp>
        </mc:Choice>
        <mc:Fallback>
          <p:sp>
            <p:nvSpPr>
              <p:cNvPr id="67" name="Content Placeholder 2">
                <a:extLst>
                  <a:ext uri="{FF2B5EF4-FFF2-40B4-BE49-F238E27FC236}">
                    <a16:creationId xmlns:a16="http://schemas.microsoft.com/office/drawing/2014/main" id="{8B467225-80E9-4A8C-9E6D-314D8E68E66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64435" y="5306428"/>
                <a:ext cx="3140255" cy="79879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8" name="Group 67">
            <a:extLst>
              <a:ext uri="{FF2B5EF4-FFF2-40B4-BE49-F238E27FC236}">
                <a16:creationId xmlns:a16="http://schemas.microsoft.com/office/drawing/2014/main" id="{D4674912-BCE7-4D18-8668-5AB7FAFB378E}"/>
              </a:ext>
            </a:extLst>
          </p:cNvPr>
          <p:cNvGrpSpPr/>
          <p:nvPr/>
        </p:nvGrpSpPr>
        <p:grpSpPr>
          <a:xfrm>
            <a:off x="1001705" y="2822349"/>
            <a:ext cx="4968208" cy="2740660"/>
            <a:chOff x="2884943" y="1355712"/>
            <a:chExt cx="4968208" cy="2740660"/>
          </a:xfrm>
        </p:grpSpPr>
        <p:grpSp>
          <p:nvGrpSpPr>
            <p:cNvPr id="69" name="Group 68">
              <a:extLst>
                <a:ext uri="{FF2B5EF4-FFF2-40B4-BE49-F238E27FC236}">
                  <a16:creationId xmlns:a16="http://schemas.microsoft.com/office/drawing/2014/main" id="{7FE3E714-C748-4BD5-A85B-DF2B5C3E18CF}"/>
                </a:ext>
              </a:extLst>
            </p:cNvPr>
            <p:cNvGrpSpPr/>
            <p:nvPr/>
          </p:nvGrpSpPr>
          <p:grpSpPr>
            <a:xfrm>
              <a:off x="2884943" y="1792149"/>
              <a:ext cx="4968208" cy="2304223"/>
              <a:chOff x="2356025" y="1460455"/>
              <a:chExt cx="4968208" cy="2304223"/>
            </a:xfrm>
          </p:grpSpPr>
          <p:grpSp>
            <p:nvGrpSpPr>
              <p:cNvPr id="76" name="Group 75">
                <a:extLst>
                  <a:ext uri="{FF2B5EF4-FFF2-40B4-BE49-F238E27FC236}">
                    <a16:creationId xmlns:a16="http://schemas.microsoft.com/office/drawing/2014/main" id="{8A8EE1D7-17B5-4E92-90B2-9C031B1AE3D0}"/>
                  </a:ext>
                </a:extLst>
              </p:cNvPr>
              <p:cNvGrpSpPr/>
              <p:nvPr/>
            </p:nvGrpSpPr>
            <p:grpSpPr>
              <a:xfrm>
                <a:off x="2356025" y="1972769"/>
                <a:ext cx="4968208" cy="1174282"/>
                <a:chOff x="1866215" y="3007895"/>
                <a:chExt cx="4968208" cy="1174282"/>
              </a:xfrm>
            </p:grpSpPr>
            <p:sp>
              <p:nvSpPr>
                <p:cNvPr id="113" name="Isosceles Triangle 112">
                  <a:extLst>
                    <a:ext uri="{FF2B5EF4-FFF2-40B4-BE49-F238E27FC236}">
                      <a16:creationId xmlns:a16="http://schemas.microsoft.com/office/drawing/2014/main" id="{0D452A7D-2357-46F0-BB81-ED297CF2547C}"/>
                    </a:ext>
                  </a:extLst>
                </p:cNvPr>
                <p:cNvSpPr/>
                <p:nvPr/>
              </p:nvSpPr>
              <p:spPr>
                <a:xfrm rot="5400000">
                  <a:off x="4466122" y="3022333"/>
                  <a:ext cx="1174282" cy="1145406"/>
                </a:xfrm>
                <a:prstGeom prst="triangl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TextBox 113">
                  <a:extLst>
                    <a:ext uri="{FF2B5EF4-FFF2-40B4-BE49-F238E27FC236}">
                      <a16:creationId xmlns:a16="http://schemas.microsoft.com/office/drawing/2014/main" id="{D4991C0C-47AE-4CDF-9106-DB4D81F3531F}"/>
                    </a:ext>
                  </a:extLst>
                </p:cNvPr>
                <p:cNvSpPr txBox="1"/>
                <p:nvPr/>
              </p:nvSpPr>
              <p:spPr>
                <a:xfrm>
                  <a:off x="4480560" y="3170178"/>
                  <a:ext cx="30725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—</a:t>
                  </a:r>
                </a:p>
              </p:txBody>
            </p:sp>
            <p:sp>
              <p:nvSpPr>
                <p:cNvPr id="115" name="TextBox 114">
                  <a:extLst>
                    <a:ext uri="{FF2B5EF4-FFF2-40B4-BE49-F238E27FC236}">
                      <a16:creationId xmlns:a16="http://schemas.microsoft.com/office/drawing/2014/main" id="{1B2593BC-09BF-4BD3-97A3-CCBF01481198}"/>
                    </a:ext>
                  </a:extLst>
                </p:cNvPr>
                <p:cNvSpPr txBox="1"/>
                <p:nvPr/>
              </p:nvSpPr>
              <p:spPr>
                <a:xfrm>
                  <a:off x="4499733" y="3595036"/>
                  <a:ext cx="307258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+</a:t>
                  </a:r>
                </a:p>
              </p:txBody>
            </p:sp>
            <p:cxnSp>
              <p:nvCxnSpPr>
                <p:cNvPr id="116" name="Straight Connector 115">
                  <a:extLst>
                    <a:ext uri="{FF2B5EF4-FFF2-40B4-BE49-F238E27FC236}">
                      <a16:creationId xmlns:a16="http://schemas.microsoft.com/office/drawing/2014/main" id="{6672B974-D368-442A-8B83-0212EA41E9C6}"/>
                    </a:ext>
                  </a:extLst>
                </p:cNvPr>
                <p:cNvCxnSpPr>
                  <a:endCxn id="114" idx="1"/>
                </p:cNvCxnSpPr>
                <p:nvPr/>
              </p:nvCxnSpPr>
              <p:spPr>
                <a:xfrm>
                  <a:off x="4090219" y="3354844"/>
                  <a:ext cx="390341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7" name="Straight Connector 116">
                  <a:extLst>
                    <a:ext uri="{FF2B5EF4-FFF2-40B4-BE49-F238E27FC236}">
                      <a16:creationId xmlns:a16="http://schemas.microsoft.com/office/drawing/2014/main" id="{B14119E0-5B09-4E6B-A4E6-0F312E4713C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950109" y="3811883"/>
                  <a:ext cx="530451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8" name="Straight Connector 117">
                  <a:extLst>
                    <a:ext uri="{FF2B5EF4-FFF2-40B4-BE49-F238E27FC236}">
                      <a16:creationId xmlns:a16="http://schemas.microsoft.com/office/drawing/2014/main" id="{DA87113B-3807-4B3A-9120-C24B14E0BB02}"/>
                    </a:ext>
                  </a:extLst>
                </p:cNvPr>
                <p:cNvCxnSpPr>
                  <a:cxnSpLocks/>
                  <a:stCxn id="113" idx="0"/>
                </p:cNvCxnSpPr>
                <p:nvPr/>
              </p:nvCxnSpPr>
              <p:spPr>
                <a:xfrm>
                  <a:off x="5625966" y="3595036"/>
                  <a:ext cx="105810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9" name="TextBox 118">
                  <a:extLst>
                    <a:ext uri="{FF2B5EF4-FFF2-40B4-BE49-F238E27FC236}">
                      <a16:creationId xmlns:a16="http://schemas.microsoft.com/office/drawing/2014/main" id="{43379493-535D-4893-817B-EAB60E2F4F9B}"/>
                    </a:ext>
                  </a:extLst>
                </p:cNvPr>
                <p:cNvSpPr txBox="1"/>
                <p:nvPr/>
              </p:nvSpPr>
              <p:spPr>
                <a:xfrm>
                  <a:off x="1866215" y="3119294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in</a:t>
                  </a:r>
                </a:p>
              </p:txBody>
            </p:sp>
            <p:sp>
              <p:nvSpPr>
                <p:cNvPr id="120" name="TextBox 119">
                  <a:extLst>
                    <a:ext uri="{FF2B5EF4-FFF2-40B4-BE49-F238E27FC236}">
                      <a16:creationId xmlns:a16="http://schemas.microsoft.com/office/drawing/2014/main" id="{B3DCD1B3-204F-4D39-ABF9-F20B4190504A}"/>
                    </a:ext>
                  </a:extLst>
                </p:cNvPr>
                <p:cNvSpPr txBox="1"/>
                <p:nvPr/>
              </p:nvSpPr>
              <p:spPr>
                <a:xfrm>
                  <a:off x="6314786" y="3061628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err="1"/>
                    <a:t>V</a:t>
                  </a:r>
                  <a:r>
                    <a:rPr lang="en-US" baseline="-25000" dirty="0" err="1"/>
                    <a:t>out</a:t>
                  </a:r>
                  <a:endParaRPr lang="en-US" baseline="-25000" dirty="0"/>
                </a:p>
              </p:txBody>
            </p:sp>
          </p:grpSp>
          <p:sp>
            <p:nvSpPr>
              <p:cNvPr id="77" name="Oval 76">
                <a:extLst>
                  <a:ext uri="{FF2B5EF4-FFF2-40B4-BE49-F238E27FC236}">
                    <a16:creationId xmlns:a16="http://schemas.microsoft.com/office/drawing/2014/main" id="{A6BC9730-2951-4786-9F0D-5A8DF6EBC0E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847054" y="2084687"/>
                <a:ext cx="365760" cy="36576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TextBox 77">
                <a:extLst>
                  <a:ext uri="{FF2B5EF4-FFF2-40B4-BE49-F238E27FC236}">
                    <a16:creationId xmlns:a16="http://schemas.microsoft.com/office/drawing/2014/main" id="{1068F275-D6C7-4EE4-BBE7-A7CD77B2F549}"/>
                  </a:ext>
                </a:extLst>
              </p:cNvPr>
              <p:cNvSpPr txBox="1"/>
              <p:nvPr/>
            </p:nvSpPr>
            <p:spPr>
              <a:xfrm>
                <a:off x="2885475" y="1993025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sp>
            <p:nvSpPr>
              <p:cNvPr id="79" name="TextBox 78">
                <a:extLst>
                  <a:ext uri="{FF2B5EF4-FFF2-40B4-BE49-F238E27FC236}">
                    <a16:creationId xmlns:a16="http://schemas.microsoft.com/office/drawing/2014/main" id="{E1603B18-171E-4292-82C2-2014C141553C}"/>
                  </a:ext>
                </a:extLst>
              </p:cNvPr>
              <p:cNvSpPr txBox="1"/>
              <p:nvPr/>
            </p:nvSpPr>
            <p:spPr>
              <a:xfrm>
                <a:off x="2885475" y="2169958"/>
                <a:ext cx="307258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/>
                  <a:t>—</a:t>
                </a:r>
              </a:p>
            </p:txBody>
          </p:sp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5C1B11C4-E21B-4B68-97E0-BB473ADCE44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435950" y="2771222"/>
                <a:ext cx="3969" cy="86645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81" name="Group 80">
                <a:extLst>
                  <a:ext uri="{FF2B5EF4-FFF2-40B4-BE49-F238E27FC236}">
                    <a16:creationId xmlns:a16="http://schemas.microsoft.com/office/drawing/2014/main" id="{A34B11E8-1FF1-48B1-9182-D9CD6C9B4919}"/>
                  </a:ext>
                </a:extLst>
              </p:cNvPr>
              <p:cNvGrpSpPr/>
              <p:nvPr/>
            </p:nvGrpSpPr>
            <p:grpSpPr>
              <a:xfrm>
                <a:off x="4257039" y="3637678"/>
                <a:ext cx="365760" cy="127000"/>
                <a:chOff x="4257039" y="3637678"/>
                <a:chExt cx="365760" cy="127000"/>
              </a:xfrm>
            </p:grpSpPr>
            <p:cxnSp>
              <p:nvCxnSpPr>
                <p:cNvPr id="110" name="Straight Connector 109">
                  <a:extLst>
                    <a:ext uri="{FF2B5EF4-FFF2-40B4-BE49-F238E27FC236}">
                      <a16:creationId xmlns:a16="http://schemas.microsoft.com/office/drawing/2014/main" id="{9EE39ABA-A2C9-4C0B-8701-205FE80A397A}"/>
                    </a:ext>
                  </a:extLst>
                </p:cNvPr>
                <p:cNvCxnSpPr/>
                <p:nvPr/>
              </p:nvCxnSpPr>
              <p:spPr>
                <a:xfrm>
                  <a:off x="4257039" y="3637678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1" name="Straight Connector 110">
                  <a:extLst>
                    <a:ext uri="{FF2B5EF4-FFF2-40B4-BE49-F238E27FC236}">
                      <a16:creationId xmlns:a16="http://schemas.microsoft.com/office/drawing/2014/main" id="{40EF1F95-B5F7-4BF9-AE20-F211B88C8ADB}"/>
                    </a:ext>
                  </a:extLst>
                </p:cNvPr>
                <p:cNvCxnSpPr/>
                <p:nvPr/>
              </p:nvCxnSpPr>
              <p:spPr>
                <a:xfrm>
                  <a:off x="4327641" y="3698003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2" name="Straight Connector 111">
                  <a:extLst>
                    <a:ext uri="{FF2B5EF4-FFF2-40B4-BE49-F238E27FC236}">
                      <a16:creationId xmlns:a16="http://schemas.microsoft.com/office/drawing/2014/main" id="{D6A31DF2-DC11-49FE-837D-1E3DEFEEBB4D}"/>
                    </a:ext>
                  </a:extLst>
                </p:cNvPr>
                <p:cNvCxnSpPr/>
                <p:nvPr/>
              </p:nvCxnSpPr>
              <p:spPr>
                <a:xfrm>
                  <a:off x="4402612" y="3764678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2" name="Group 81">
                <a:extLst>
                  <a:ext uri="{FF2B5EF4-FFF2-40B4-BE49-F238E27FC236}">
                    <a16:creationId xmlns:a16="http://schemas.microsoft.com/office/drawing/2014/main" id="{A71569C8-A700-43D8-9635-5ED6D8E85C18}"/>
                  </a:ext>
                </a:extLst>
              </p:cNvPr>
              <p:cNvGrpSpPr/>
              <p:nvPr/>
            </p:nvGrpSpPr>
            <p:grpSpPr>
              <a:xfrm>
                <a:off x="5255532" y="1488300"/>
                <a:ext cx="797859" cy="297701"/>
                <a:chOff x="3069003" y="2744655"/>
                <a:chExt cx="797859" cy="297701"/>
              </a:xfrm>
            </p:grpSpPr>
            <p:grpSp>
              <p:nvGrpSpPr>
                <p:cNvPr id="100" name="Group 99">
                  <a:extLst>
                    <a:ext uri="{FF2B5EF4-FFF2-40B4-BE49-F238E27FC236}">
                      <a16:creationId xmlns:a16="http://schemas.microsoft.com/office/drawing/2014/main" id="{68ADC66D-456D-4DFC-BA1F-9816B50C7A2E}"/>
                    </a:ext>
                  </a:extLst>
                </p:cNvPr>
                <p:cNvGrpSpPr/>
                <p:nvPr/>
              </p:nvGrpSpPr>
              <p:grpSpPr>
                <a:xfrm>
                  <a:off x="3069003" y="2744655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08" name="Straight Connector 107">
                    <a:extLst>
                      <a:ext uri="{FF2B5EF4-FFF2-40B4-BE49-F238E27FC236}">
                        <a16:creationId xmlns:a16="http://schemas.microsoft.com/office/drawing/2014/main" id="{F25A7B3F-8867-4204-97AA-66149399490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9" name="Straight Connector 108">
                    <a:extLst>
                      <a:ext uri="{FF2B5EF4-FFF2-40B4-BE49-F238E27FC236}">
                        <a16:creationId xmlns:a16="http://schemas.microsoft.com/office/drawing/2014/main" id="{B1496B02-6CB2-455B-A79B-043DDA65702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01" name="Group 100">
                  <a:extLst>
                    <a:ext uri="{FF2B5EF4-FFF2-40B4-BE49-F238E27FC236}">
                      <a16:creationId xmlns:a16="http://schemas.microsoft.com/office/drawing/2014/main" id="{360F77CD-9F41-4C31-BB18-D7EE21169E60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06" name="Straight Connector 105">
                    <a:extLst>
                      <a:ext uri="{FF2B5EF4-FFF2-40B4-BE49-F238E27FC236}">
                        <a16:creationId xmlns:a16="http://schemas.microsoft.com/office/drawing/2014/main" id="{2A89D96E-2B9B-4284-9568-1F5C6609F65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7" name="Straight Connector 106">
                    <a:extLst>
                      <a:ext uri="{FF2B5EF4-FFF2-40B4-BE49-F238E27FC236}">
                        <a16:creationId xmlns:a16="http://schemas.microsoft.com/office/drawing/2014/main" id="{278BF925-8C0B-461B-9D96-BD6B83A4E40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02" name="Group 101">
                  <a:extLst>
                    <a:ext uri="{FF2B5EF4-FFF2-40B4-BE49-F238E27FC236}">
                      <a16:creationId xmlns:a16="http://schemas.microsoft.com/office/drawing/2014/main" id="{614B4EE0-3661-4DF9-A352-B9783B2C5A12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04" name="Straight Connector 103">
                    <a:extLst>
                      <a:ext uri="{FF2B5EF4-FFF2-40B4-BE49-F238E27FC236}">
                        <a16:creationId xmlns:a16="http://schemas.microsoft.com/office/drawing/2014/main" id="{6BDF5F94-29D0-457F-BCC8-DB08ADCEC20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5" name="Straight Connector 104">
                    <a:extLst>
                      <a:ext uri="{FF2B5EF4-FFF2-40B4-BE49-F238E27FC236}">
                        <a16:creationId xmlns:a16="http://schemas.microsoft.com/office/drawing/2014/main" id="{6158B04D-694C-468C-83DF-4DDD8F7189A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ACF6833F-E7BB-4A68-870A-F7E55A19125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3" name="Group 82">
                <a:extLst>
                  <a:ext uri="{FF2B5EF4-FFF2-40B4-BE49-F238E27FC236}">
                    <a16:creationId xmlns:a16="http://schemas.microsoft.com/office/drawing/2014/main" id="{6E1E71C2-4285-4B9A-B410-AF547D914159}"/>
                  </a:ext>
                </a:extLst>
              </p:cNvPr>
              <p:cNvGrpSpPr/>
              <p:nvPr/>
            </p:nvGrpSpPr>
            <p:grpSpPr>
              <a:xfrm>
                <a:off x="3424505" y="1460455"/>
                <a:ext cx="797859" cy="297701"/>
                <a:chOff x="3069003" y="2744655"/>
                <a:chExt cx="797859" cy="297701"/>
              </a:xfrm>
            </p:grpSpPr>
            <p:grpSp>
              <p:nvGrpSpPr>
                <p:cNvPr id="90" name="Group 89">
                  <a:extLst>
                    <a:ext uri="{FF2B5EF4-FFF2-40B4-BE49-F238E27FC236}">
                      <a16:creationId xmlns:a16="http://schemas.microsoft.com/office/drawing/2014/main" id="{DB050ABC-BCDC-4E51-A4A6-4B73BF43FBCC}"/>
                    </a:ext>
                  </a:extLst>
                </p:cNvPr>
                <p:cNvGrpSpPr/>
                <p:nvPr/>
              </p:nvGrpSpPr>
              <p:grpSpPr>
                <a:xfrm>
                  <a:off x="3069003" y="2744655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98" name="Straight Connector 97">
                    <a:extLst>
                      <a:ext uri="{FF2B5EF4-FFF2-40B4-BE49-F238E27FC236}">
                        <a16:creationId xmlns:a16="http://schemas.microsoft.com/office/drawing/2014/main" id="{32E2CDAD-9223-4F54-BA79-9C0EAB7F1AC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9" name="Straight Connector 98">
                    <a:extLst>
                      <a:ext uri="{FF2B5EF4-FFF2-40B4-BE49-F238E27FC236}">
                        <a16:creationId xmlns:a16="http://schemas.microsoft.com/office/drawing/2014/main" id="{6DB6DBB8-9F15-423E-852A-3027DC97063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91" name="Group 90">
                  <a:extLst>
                    <a:ext uri="{FF2B5EF4-FFF2-40B4-BE49-F238E27FC236}">
                      <a16:creationId xmlns:a16="http://schemas.microsoft.com/office/drawing/2014/main" id="{529F7C9A-2AEF-4296-BFFF-348F0D8906F0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96" name="Straight Connector 95">
                    <a:extLst>
                      <a:ext uri="{FF2B5EF4-FFF2-40B4-BE49-F238E27FC236}">
                        <a16:creationId xmlns:a16="http://schemas.microsoft.com/office/drawing/2014/main" id="{F0E28128-9044-46C2-B79C-A9FAB8F2018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7" name="Straight Connector 96">
                    <a:extLst>
                      <a:ext uri="{FF2B5EF4-FFF2-40B4-BE49-F238E27FC236}">
                        <a16:creationId xmlns:a16="http://schemas.microsoft.com/office/drawing/2014/main" id="{9BE2FE0C-3517-4333-93EF-666701B37AB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92" name="Group 91">
                  <a:extLst>
                    <a:ext uri="{FF2B5EF4-FFF2-40B4-BE49-F238E27FC236}">
                      <a16:creationId xmlns:a16="http://schemas.microsoft.com/office/drawing/2014/main" id="{E27BBC26-2CE2-489F-8AD2-8F54100BBD63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94" name="Straight Connector 93">
                    <a:extLst>
                      <a:ext uri="{FF2B5EF4-FFF2-40B4-BE49-F238E27FC236}">
                        <a16:creationId xmlns:a16="http://schemas.microsoft.com/office/drawing/2014/main" id="{800AC63E-F5EB-4001-9788-BE901285071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5" name="Straight Connector 94">
                    <a:extLst>
                      <a:ext uri="{FF2B5EF4-FFF2-40B4-BE49-F238E27FC236}">
                        <a16:creationId xmlns:a16="http://schemas.microsoft.com/office/drawing/2014/main" id="{47EE8F96-40E2-47D9-BA2A-08906B27EE5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93" name="Straight Connector 92">
                  <a:extLst>
                    <a:ext uri="{FF2B5EF4-FFF2-40B4-BE49-F238E27FC236}">
                      <a16:creationId xmlns:a16="http://schemas.microsoft.com/office/drawing/2014/main" id="{5E8B814E-97BF-4A2C-80C4-B9C651E8670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4" name="Straight Connector 83">
                <a:extLst>
                  <a:ext uri="{FF2B5EF4-FFF2-40B4-BE49-F238E27FC236}">
                    <a16:creationId xmlns:a16="http://schemas.microsoft.com/office/drawing/2014/main" id="{E92830E7-4603-4EB9-A0EA-F4E2C660885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22364" y="1647140"/>
                <a:ext cx="1043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>
                <a:extLst>
                  <a:ext uri="{FF2B5EF4-FFF2-40B4-BE49-F238E27FC236}">
                    <a16:creationId xmlns:a16="http://schemas.microsoft.com/office/drawing/2014/main" id="{04D81808-9F8E-435C-8338-17169338E4D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598930" y="1641692"/>
                <a:ext cx="0" cy="67802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00DACF8A-E6D3-4DF7-BCF0-8DC5C4C6446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028833" y="1640079"/>
                <a:ext cx="0" cy="44408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C152450A-1180-4D3D-A871-7361DFFB611D}"/>
                  </a:ext>
                </a:extLst>
              </p:cNvPr>
              <p:cNvCxnSpPr/>
              <p:nvPr/>
            </p:nvCxnSpPr>
            <p:spPr>
              <a:xfrm flipH="1">
                <a:off x="3009207" y="1633811"/>
                <a:ext cx="41529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E52F5DF9-C730-4E23-9CF9-BE8ED069600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6382871" y="1641692"/>
                <a:ext cx="22692" cy="91384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>
                <a:extLst>
                  <a:ext uri="{FF2B5EF4-FFF2-40B4-BE49-F238E27FC236}">
                    <a16:creationId xmlns:a16="http://schemas.microsoft.com/office/drawing/2014/main" id="{C1B1BE0E-A77F-4998-8098-BD856BEC887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053391" y="1649411"/>
                <a:ext cx="34082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94A08CEB-33E5-47D1-989D-CBFDD0DB2778}"/>
                </a:ext>
              </a:extLst>
            </p:cNvPr>
            <p:cNvSpPr txBox="1"/>
            <p:nvPr/>
          </p:nvSpPr>
          <p:spPr>
            <a:xfrm>
              <a:off x="5863778" y="1355712"/>
              <a:ext cx="96443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2</a:t>
              </a:r>
            </a:p>
            <a:p>
              <a:endParaRPr lang="en-US" baseline="-25000" dirty="0"/>
            </a:p>
          </p:txBody>
        </p:sp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6476380B-E2FD-4E3C-B3F2-8EDB002D5D88}"/>
                </a:ext>
              </a:extLst>
            </p:cNvPr>
            <p:cNvSpPr txBox="1"/>
            <p:nvPr/>
          </p:nvSpPr>
          <p:spPr>
            <a:xfrm>
              <a:off x="3982962" y="1355712"/>
              <a:ext cx="8937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1</a:t>
              </a:r>
            </a:p>
          </p:txBody>
        </p: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912217BA-5148-4FBA-BC52-196B34422158}"/>
                </a:ext>
              </a:extLst>
            </p:cNvPr>
            <p:cNvCxnSpPr/>
            <p:nvPr/>
          </p:nvCxnSpPr>
          <p:spPr>
            <a:xfrm flipV="1">
              <a:off x="3569714" y="2782141"/>
              <a:ext cx="0" cy="2468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26836DAB-DB8A-44F6-B1BC-2251BFFEC217}"/>
                </a:ext>
              </a:extLst>
            </p:cNvPr>
            <p:cNvCxnSpPr/>
            <p:nvPr/>
          </p:nvCxnSpPr>
          <p:spPr>
            <a:xfrm>
              <a:off x="3386834" y="3029029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3DDEB9CA-51D9-431E-8DBC-5D6BC516EF47}"/>
                </a:ext>
              </a:extLst>
            </p:cNvPr>
            <p:cNvCxnSpPr/>
            <p:nvPr/>
          </p:nvCxnSpPr>
          <p:spPr>
            <a:xfrm>
              <a:off x="3457436" y="3089354"/>
              <a:ext cx="228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508CC263-DE3F-44AB-BB6F-62425C75F76F}"/>
                </a:ext>
              </a:extLst>
            </p:cNvPr>
            <p:cNvCxnSpPr/>
            <p:nvPr/>
          </p:nvCxnSpPr>
          <p:spPr>
            <a:xfrm>
              <a:off x="3532407" y="3156029"/>
              <a:ext cx="9144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649092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3" grpId="0"/>
      <p:bldP spid="64" grpId="0"/>
      <p:bldP spid="65" grpId="0"/>
      <p:bldP spid="66" grpId="0"/>
      <p:bldP spid="6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Content Placeholder 2">
            <a:extLst>
              <a:ext uri="{FF2B5EF4-FFF2-40B4-BE49-F238E27FC236}">
                <a16:creationId xmlns:a16="http://schemas.microsoft.com/office/drawing/2014/main" id="{0E41CCAE-EE76-4357-B2A9-2558CFBF5B4F}"/>
              </a:ext>
            </a:extLst>
          </p:cNvPr>
          <p:cNvSpPr txBox="1">
            <a:spLocks/>
          </p:cNvSpPr>
          <p:nvPr/>
        </p:nvSpPr>
        <p:spPr>
          <a:xfrm>
            <a:off x="2015280" y="1579349"/>
            <a:ext cx="5702300" cy="6331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Design a circuit that has a gain of -0.5</a:t>
            </a:r>
            <a:endParaRPr lang="en-US" baseline="-25000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1343B53-83FD-4DF3-9116-B50A58270919}"/>
              </a:ext>
            </a:extLst>
          </p:cNvPr>
          <p:cNvSpPr txBox="1">
            <a:spLocks/>
          </p:cNvSpPr>
          <p:nvPr/>
        </p:nvSpPr>
        <p:spPr>
          <a:xfrm>
            <a:off x="1968124" y="2100593"/>
            <a:ext cx="9334500" cy="6331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The gain is negative, so we need an inverting op amp.</a:t>
            </a:r>
            <a:endParaRPr lang="en-US" baseline="-25000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E4602E37-46B3-431C-B2F9-F5AE46BEAA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9917" y="293733"/>
            <a:ext cx="10515600" cy="1325563"/>
          </a:xfrm>
        </p:spPr>
        <p:txBody>
          <a:bodyPr/>
          <a:lstStyle/>
          <a:p>
            <a:r>
              <a:rPr lang="en-US" dirty="0"/>
              <a:t>Example 6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3" name="Content Placeholder 2">
                <a:extLst>
                  <a:ext uri="{FF2B5EF4-FFF2-40B4-BE49-F238E27FC236}">
                    <a16:creationId xmlns:a16="http://schemas.microsoft.com/office/drawing/2014/main" id="{4135F0F2-DB0E-4B67-9E4A-21BD9F2D1C2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863944" y="2655509"/>
                <a:ext cx="2304352" cy="79879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3200" dirty="0"/>
                  <a:t> 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3200" dirty="0"/>
              </a:p>
            </p:txBody>
          </p:sp>
        </mc:Choice>
        <mc:Fallback>
          <p:sp>
            <p:nvSpPr>
              <p:cNvPr id="63" name="Content Placeholder 2">
                <a:extLst>
                  <a:ext uri="{FF2B5EF4-FFF2-40B4-BE49-F238E27FC236}">
                    <a16:creationId xmlns:a16="http://schemas.microsoft.com/office/drawing/2014/main" id="{4135F0F2-DB0E-4B67-9E4A-21BD9F2D1C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63944" y="2655509"/>
                <a:ext cx="2304352" cy="79879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4" name="Content Placeholder 2">
                <a:extLst>
                  <a:ext uri="{FF2B5EF4-FFF2-40B4-BE49-F238E27FC236}">
                    <a16:creationId xmlns:a16="http://schemas.microsoft.com/office/drawing/2014/main" id="{33A1FEA3-320C-4834-AAC7-093D6137E04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904864" y="2776359"/>
                <a:ext cx="1575936" cy="62872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=−0.5</m:t>
                    </m:r>
                  </m:oMath>
                </a14:m>
                <a:r>
                  <a:rPr lang="en-US" sz="3200" dirty="0"/>
                  <a:t> 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3200" dirty="0"/>
              </a:p>
            </p:txBody>
          </p:sp>
        </mc:Choice>
        <mc:Fallback>
          <p:sp>
            <p:nvSpPr>
              <p:cNvPr id="64" name="Content Placeholder 2">
                <a:extLst>
                  <a:ext uri="{FF2B5EF4-FFF2-40B4-BE49-F238E27FC236}">
                    <a16:creationId xmlns:a16="http://schemas.microsoft.com/office/drawing/2014/main" id="{33A1FEA3-320C-4834-AAC7-093D6137E04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4864" y="2776359"/>
                <a:ext cx="1575936" cy="6287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5" name="Content Placeholder 2">
                <a:extLst>
                  <a:ext uri="{FF2B5EF4-FFF2-40B4-BE49-F238E27FC236}">
                    <a16:creationId xmlns:a16="http://schemas.microsoft.com/office/drawing/2014/main" id="{CAD9F23D-3235-40F5-A0FC-425994C3DA1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863944" y="3725214"/>
                <a:ext cx="2304352" cy="79879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77500" lnSpcReduction="2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0.5</m:t>
                      </m:r>
                    </m:oMath>
                  </m:oMathPara>
                </a14:m>
                <a:endParaRPr lang="en-US" sz="3200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3200" dirty="0"/>
              </a:p>
            </p:txBody>
          </p:sp>
        </mc:Choice>
        <mc:Fallback>
          <p:sp>
            <p:nvSpPr>
              <p:cNvPr id="65" name="Content Placeholder 2">
                <a:extLst>
                  <a:ext uri="{FF2B5EF4-FFF2-40B4-BE49-F238E27FC236}">
                    <a16:creationId xmlns:a16="http://schemas.microsoft.com/office/drawing/2014/main" id="{CAD9F23D-3235-40F5-A0FC-425994C3DA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63944" y="3725214"/>
                <a:ext cx="2304352" cy="79879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6" name="Content Placeholder 2">
                <a:extLst>
                  <a:ext uri="{FF2B5EF4-FFF2-40B4-BE49-F238E27FC236}">
                    <a16:creationId xmlns:a16="http://schemas.microsoft.com/office/drawing/2014/main" id="{7F47B4A0-3F08-431A-A744-8211433BC4B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104241" y="4764213"/>
                <a:ext cx="3543121" cy="59144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𝑐h𝑜𝑜𝑠𝑒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</m:t>
                      </m:r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sz="3200" dirty="0"/>
              </a:p>
              <a:p>
                <a:pPr marL="0" indent="0">
                  <a:buNone/>
                </a:pPr>
                <a:endParaRPr lang="en-US" sz="3200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3200" dirty="0"/>
              </a:p>
            </p:txBody>
          </p:sp>
        </mc:Choice>
        <mc:Fallback>
          <p:sp>
            <p:nvSpPr>
              <p:cNvPr id="66" name="Content Placeholder 2">
                <a:extLst>
                  <a:ext uri="{FF2B5EF4-FFF2-40B4-BE49-F238E27FC236}">
                    <a16:creationId xmlns:a16="http://schemas.microsoft.com/office/drawing/2014/main" id="{7F47B4A0-3F08-431A-A744-8211433BC4B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04241" y="4764213"/>
                <a:ext cx="3543121" cy="59144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7" name="Content Placeholder 2">
                <a:extLst>
                  <a:ext uri="{FF2B5EF4-FFF2-40B4-BE49-F238E27FC236}">
                    <a16:creationId xmlns:a16="http://schemas.microsoft.com/office/drawing/2014/main" id="{8B467225-80E9-4A8C-9E6D-314D8E68E66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964435" y="5306428"/>
                <a:ext cx="3140255" cy="79879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4 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sz="3200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3200" dirty="0"/>
              </a:p>
            </p:txBody>
          </p:sp>
        </mc:Choice>
        <mc:Fallback>
          <p:sp>
            <p:nvSpPr>
              <p:cNvPr id="67" name="Content Placeholder 2">
                <a:extLst>
                  <a:ext uri="{FF2B5EF4-FFF2-40B4-BE49-F238E27FC236}">
                    <a16:creationId xmlns:a16="http://schemas.microsoft.com/office/drawing/2014/main" id="{8B467225-80E9-4A8C-9E6D-314D8E68E66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64435" y="5306428"/>
                <a:ext cx="3140255" cy="79879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8" name="Group 67">
            <a:extLst>
              <a:ext uri="{FF2B5EF4-FFF2-40B4-BE49-F238E27FC236}">
                <a16:creationId xmlns:a16="http://schemas.microsoft.com/office/drawing/2014/main" id="{D4674912-BCE7-4D18-8668-5AB7FAFB378E}"/>
              </a:ext>
            </a:extLst>
          </p:cNvPr>
          <p:cNvGrpSpPr/>
          <p:nvPr/>
        </p:nvGrpSpPr>
        <p:grpSpPr>
          <a:xfrm>
            <a:off x="1001705" y="2822349"/>
            <a:ext cx="4968208" cy="2740660"/>
            <a:chOff x="2884943" y="1355712"/>
            <a:chExt cx="4968208" cy="2740660"/>
          </a:xfrm>
        </p:grpSpPr>
        <p:grpSp>
          <p:nvGrpSpPr>
            <p:cNvPr id="69" name="Group 68">
              <a:extLst>
                <a:ext uri="{FF2B5EF4-FFF2-40B4-BE49-F238E27FC236}">
                  <a16:creationId xmlns:a16="http://schemas.microsoft.com/office/drawing/2014/main" id="{7FE3E714-C748-4BD5-A85B-DF2B5C3E18CF}"/>
                </a:ext>
              </a:extLst>
            </p:cNvPr>
            <p:cNvGrpSpPr/>
            <p:nvPr/>
          </p:nvGrpSpPr>
          <p:grpSpPr>
            <a:xfrm>
              <a:off x="2884943" y="1792149"/>
              <a:ext cx="4968208" cy="2304223"/>
              <a:chOff x="2356025" y="1460455"/>
              <a:chExt cx="4968208" cy="2304223"/>
            </a:xfrm>
          </p:grpSpPr>
          <p:grpSp>
            <p:nvGrpSpPr>
              <p:cNvPr id="76" name="Group 75">
                <a:extLst>
                  <a:ext uri="{FF2B5EF4-FFF2-40B4-BE49-F238E27FC236}">
                    <a16:creationId xmlns:a16="http://schemas.microsoft.com/office/drawing/2014/main" id="{8A8EE1D7-17B5-4E92-90B2-9C031B1AE3D0}"/>
                  </a:ext>
                </a:extLst>
              </p:cNvPr>
              <p:cNvGrpSpPr/>
              <p:nvPr/>
            </p:nvGrpSpPr>
            <p:grpSpPr>
              <a:xfrm>
                <a:off x="2356025" y="1972769"/>
                <a:ext cx="4968208" cy="1174282"/>
                <a:chOff x="1866215" y="3007895"/>
                <a:chExt cx="4968208" cy="1174282"/>
              </a:xfrm>
            </p:grpSpPr>
            <p:sp>
              <p:nvSpPr>
                <p:cNvPr id="113" name="Isosceles Triangle 112">
                  <a:extLst>
                    <a:ext uri="{FF2B5EF4-FFF2-40B4-BE49-F238E27FC236}">
                      <a16:creationId xmlns:a16="http://schemas.microsoft.com/office/drawing/2014/main" id="{0D452A7D-2357-46F0-BB81-ED297CF2547C}"/>
                    </a:ext>
                  </a:extLst>
                </p:cNvPr>
                <p:cNvSpPr/>
                <p:nvPr/>
              </p:nvSpPr>
              <p:spPr>
                <a:xfrm rot="5400000">
                  <a:off x="4466122" y="3022333"/>
                  <a:ext cx="1174282" cy="1145406"/>
                </a:xfrm>
                <a:prstGeom prst="triangl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TextBox 113">
                  <a:extLst>
                    <a:ext uri="{FF2B5EF4-FFF2-40B4-BE49-F238E27FC236}">
                      <a16:creationId xmlns:a16="http://schemas.microsoft.com/office/drawing/2014/main" id="{D4991C0C-47AE-4CDF-9106-DB4D81F3531F}"/>
                    </a:ext>
                  </a:extLst>
                </p:cNvPr>
                <p:cNvSpPr txBox="1"/>
                <p:nvPr/>
              </p:nvSpPr>
              <p:spPr>
                <a:xfrm>
                  <a:off x="4480560" y="3170178"/>
                  <a:ext cx="30725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—</a:t>
                  </a:r>
                </a:p>
              </p:txBody>
            </p:sp>
            <p:sp>
              <p:nvSpPr>
                <p:cNvPr id="115" name="TextBox 114">
                  <a:extLst>
                    <a:ext uri="{FF2B5EF4-FFF2-40B4-BE49-F238E27FC236}">
                      <a16:creationId xmlns:a16="http://schemas.microsoft.com/office/drawing/2014/main" id="{1B2593BC-09BF-4BD3-97A3-CCBF01481198}"/>
                    </a:ext>
                  </a:extLst>
                </p:cNvPr>
                <p:cNvSpPr txBox="1"/>
                <p:nvPr/>
              </p:nvSpPr>
              <p:spPr>
                <a:xfrm>
                  <a:off x="4499733" y="3595036"/>
                  <a:ext cx="307258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+</a:t>
                  </a:r>
                </a:p>
              </p:txBody>
            </p:sp>
            <p:cxnSp>
              <p:nvCxnSpPr>
                <p:cNvPr id="116" name="Straight Connector 115">
                  <a:extLst>
                    <a:ext uri="{FF2B5EF4-FFF2-40B4-BE49-F238E27FC236}">
                      <a16:creationId xmlns:a16="http://schemas.microsoft.com/office/drawing/2014/main" id="{6672B974-D368-442A-8B83-0212EA41E9C6}"/>
                    </a:ext>
                  </a:extLst>
                </p:cNvPr>
                <p:cNvCxnSpPr>
                  <a:endCxn id="114" idx="1"/>
                </p:cNvCxnSpPr>
                <p:nvPr/>
              </p:nvCxnSpPr>
              <p:spPr>
                <a:xfrm>
                  <a:off x="4090219" y="3354844"/>
                  <a:ext cx="390341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7" name="Straight Connector 116">
                  <a:extLst>
                    <a:ext uri="{FF2B5EF4-FFF2-40B4-BE49-F238E27FC236}">
                      <a16:creationId xmlns:a16="http://schemas.microsoft.com/office/drawing/2014/main" id="{B14119E0-5B09-4E6B-A4E6-0F312E4713C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950109" y="3811883"/>
                  <a:ext cx="530451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8" name="Straight Connector 117">
                  <a:extLst>
                    <a:ext uri="{FF2B5EF4-FFF2-40B4-BE49-F238E27FC236}">
                      <a16:creationId xmlns:a16="http://schemas.microsoft.com/office/drawing/2014/main" id="{DA87113B-3807-4B3A-9120-C24B14E0BB02}"/>
                    </a:ext>
                  </a:extLst>
                </p:cNvPr>
                <p:cNvCxnSpPr>
                  <a:cxnSpLocks/>
                  <a:stCxn id="113" idx="0"/>
                </p:cNvCxnSpPr>
                <p:nvPr/>
              </p:nvCxnSpPr>
              <p:spPr>
                <a:xfrm>
                  <a:off x="5625966" y="3595036"/>
                  <a:ext cx="105810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9" name="TextBox 118">
                  <a:extLst>
                    <a:ext uri="{FF2B5EF4-FFF2-40B4-BE49-F238E27FC236}">
                      <a16:creationId xmlns:a16="http://schemas.microsoft.com/office/drawing/2014/main" id="{43379493-535D-4893-817B-EAB60E2F4F9B}"/>
                    </a:ext>
                  </a:extLst>
                </p:cNvPr>
                <p:cNvSpPr txBox="1"/>
                <p:nvPr/>
              </p:nvSpPr>
              <p:spPr>
                <a:xfrm>
                  <a:off x="1866215" y="3119294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in</a:t>
                  </a:r>
                </a:p>
              </p:txBody>
            </p:sp>
            <p:sp>
              <p:nvSpPr>
                <p:cNvPr id="120" name="TextBox 119">
                  <a:extLst>
                    <a:ext uri="{FF2B5EF4-FFF2-40B4-BE49-F238E27FC236}">
                      <a16:creationId xmlns:a16="http://schemas.microsoft.com/office/drawing/2014/main" id="{B3DCD1B3-204F-4D39-ABF9-F20B4190504A}"/>
                    </a:ext>
                  </a:extLst>
                </p:cNvPr>
                <p:cNvSpPr txBox="1"/>
                <p:nvPr/>
              </p:nvSpPr>
              <p:spPr>
                <a:xfrm>
                  <a:off x="6314786" y="3061628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err="1"/>
                    <a:t>V</a:t>
                  </a:r>
                  <a:r>
                    <a:rPr lang="en-US" baseline="-25000" dirty="0" err="1"/>
                    <a:t>out</a:t>
                  </a:r>
                  <a:endParaRPr lang="en-US" baseline="-25000" dirty="0"/>
                </a:p>
              </p:txBody>
            </p:sp>
          </p:grpSp>
          <p:sp>
            <p:nvSpPr>
              <p:cNvPr id="77" name="Oval 76">
                <a:extLst>
                  <a:ext uri="{FF2B5EF4-FFF2-40B4-BE49-F238E27FC236}">
                    <a16:creationId xmlns:a16="http://schemas.microsoft.com/office/drawing/2014/main" id="{A6BC9730-2951-4786-9F0D-5A8DF6EBC0E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847054" y="2084687"/>
                <a:ext cx="365760" cy="36576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TextBox 77">
                <a:extLst>
                  <a:ext uri="{FF2B5EF4-FFF2-40B4-BE49-F238E27FC236}">
                    <a16:creationId xmlns:a16="http://schemas.microsoft.com/office/drawing/2014/main" id="{1068F275-D6C7-4EE4-BBE7-A7CD77B2F549}"/>
                  </a:ext>
                </a:extLst>
              </p:cNvPr>
              <p:cNvSpPr txBox="1"/>
              <p:nvPr/>
            </p:nvSpPr>
            <p:spPr>
              <a:xfrm>
                <a:off x="2885475" y="1993025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sp>
            <p:nvSpPr>
              <p:cNvPr id="79" name="TextBox 78">
                <a:extLst>
                  <a:ext uri="{FF2B5EF4-FFF2-40B4-BE49-F238E27FC236}">
                    <a16:creationId xmlns:a16="http://schemas.microsoft.com/office/drawing/2014/main" id="{E1603B18-171E-4292-82C2-2014C141553C}"/>
                  </a:ext>
                </a:extLst>
              </p:cNvPr>
              <p:cNvSpPr txBox="1"/>
              <p:nvPr/>
            </p:nvSpPr>
            <p:spPr>
              <a:xfrm>
                <a:off x="2885475" y="2169958"/>
                <a:ext cx="307258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/>
                  <a:t>—</a:t>
                </a:r>
              </a:p>
            </p:txBody>
          </p:sp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5C1B11C4-E21B-4B68-97E0-BB473ADCE44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435950" y="2771222"/>
                <a:ext cx="3969" cy="86645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81" name="Group 80">
                <a:extLst>
                  <a:ext uri="{FF2B5EF4-FFF2-40B4-BE49-F238E27FC236}">
                    <a16:creationId xmlns:a16="http://schemas.microsoft.com/office/drawing/2014/main" id="{A34B11E8-1FF1-48B1-9182-D9CD6C9B4919}"/>
                  </a:ext>
                </a:extLst>
              </p:cNvPr>
              <p:cNvGrpSpPr/>
              <p:nvPr/>
            </p:nvGrpSpPr>
            <p:grpSpPr>
              <a:xfrm>
                <a:off x="4257039" y="3637678"/>
                <a:ext cx="365760" cy="127000"/>
                <a:chOff x="4257039" y="3637678"/>
                <a:chExt cx="365760" cy="127000"/>
              </a:xfrm>
            </p:grpSpPr>
            <p:cxnSp>
              <p:nvCxnSpPr>
                <p:cNvPr id="110" name="Straight Connector 109">
                  <a:extLst>
                    <a:ext uri="{FF2B5EF4-FFF2-40B4-BE49-F238E27FC236}">
                      <a16:creationId xmlns:a16="http://schemas.microsoft.com/office/drawing/2014/main" id="{9EE39ABA-A2C9-4C0B-8701-205FE80A397A}"/>
                    </a:ext>
                  </a:extLst>
                </p:cNvPr>
                <p:cNvCxnSpPr/>
                <p:nvPr/>
              </p:nvCxnSpPr>
              <p:spPr>
                <a:xfrm>
                  <a:off x="4257039" y="3637678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1" name="Straight Connector 110">
                  <a:extLst>
                    <a:ext uri="{FF2B5EF4-FFF2-40B4-BE49-F238E27FC236}">
                      <a16:creationId xmlns:a16="http://schemas.microsoft.com/office/drawing/2014/main" id="{40EF1F95-B5F7-4BF9-AE20-F211B88C8ADB}"/>
                    </a:ext>
                  </a:extLst>
                </p:cNvPr>
                <p:cNvCxnSpPr/>
                <p:nvPr/>
              </p:nvCxnSpPr>
              <p:spPr>
                <a:xfrm>
                  <a:off x="4327641" y="3698003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2" name="Straight Connector 111">
                  <a:extLst>
                    <a:ext uri="{FF2B5EF4-FFF2-40B4-BE49-F238E27FC236}">
                      <a16:creationId xmlns:a16="http://schemas.microsoft.com/office/drawing/2014/main" id="{D6A31DF2-DC11-49FE-837D-1E3DEFEEBB4D}"/>
                    </a:ext>
                  </a:extLst>
                </p:cNvPr>
                <p:cNvCxnSpPr/>
                <p:nvPr/>
              </p:nvCxnSpPr>
              <p:spPr>
                <a:xfrm>
                  <a:off x="4402612" y="3764678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2" name="Group 81">
                <a:extLst>
                  <a:ext uri="{FF2B5EF4-FFF2-40B4-BE49-F238E27FC236}">
                    <a16:creationId xmlns:a16="http://schemas.microsoft.com/office/drawing/2014/main" id="{A71569C8-A700-43D8-9635-5ED6D8E85C18}"/>
                  </a:ext>
                </a:extLst>
              </p:cNvPr>
              <p:cNvGrpSpPr/>
              <p:nvPr/>
            </p:nvGrpSpPr>
            <p:grpSpPr>
              <a:xfrm>
                <a:off x="5255532" y="1488300"/>
                <a:ext cx="797859" cy="297701"/>
                <a:chOff x="3069003" y="2744655"/>
                <a:chExt cx="797859" cy="297701"/>
              </a:xfrm>
            </p:grpSpPr>
            <p:grpSp>
              <p:nvGrpSpPr>
                <p:cNvPr id="100" name="Group 99">
                  <a:extLst>
                    <a:ext uri="{FF2B5EF4-FFF2-40B4-BE49-F238E27FC236}">
                      <a16:creationId xmlns:a16="http://schemas.microsoft.com/office/drawing/2014/main" id="{68ADC66D-456D-4DFC-BA1F-9816B50C7A2E}"/>
                    </a:ext>
                  </a:extLst>
                </p:cNvPr>
                <p:cNvGrpSpPr/>
                <p:nvPr/>
              </p:nvGrpSpPr>
              <p:grpSpPr>
                <a:xfrm>
                  <a:off x="3069003" y="2744655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08" name="Straight Connector 107">
                    <a:extLst>
                      <a:ext uri="{FF2B5EF4-FFF2-40B4-BE49-F238E27FC236}">
                        <a16:creationId xmlns:a16="http://schemas.microsoft.com/office/drawing/2014/main" id="{F25A7B3F-8867-4204-97AA-66149399490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9" name="Straight Connector 108">
                    <a:extLst>
                      <a:ext uri="{FF2B5EF4-FFF2-40B4-BE49-F238E27FC236}">
                        <a16:creationId xmlns:a16="http://schemas.microsoft.com/office/drawing/2014/main" id="{B1496B02-6CB2-455B-A79B-043DDA65702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01" name="Group 100">
                  <a:extLst>
                    <a:ext uri="{FF2B5EF4-FFF2-40B4-BE49-F238E27FC236}">
                      <a16:creationId xmlns:a16="http://schemas.microsoft.com/office/drawing/2014/main" id="{360F77CD-9F41-4C31-BB18-D7EE21169E60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06" name="Straight Connector 105">
                    <a:extLst>
                      <a:ext uri="{FF2B5EF4-FFF2-40B4-BE49-F238E27FC236}">
                        <a16:creationId xmlns:a16="http://schemas.microsoft.com/office/drawing/2014/main" id="{2A89D96E-2B9B-4284-9568-1F5C6609F65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7" name="Straight Connector 106">
                    <a:extLst>
                      <a:ext uri="{FF2B5EF4-FFF2-40B4-BE49-F238E27FC236}">
                        <a16:creationId xmlns:a16="http://schemas.microsoft.com/office/drawing/2014/main" id="{278BF925-8C0B-461B-9D96-BD6B83A4E40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02" name="Group 101">
                  <a:extLst>
                    <a:ext uri="{FF2B5EF4-FFF2-40B4-BE49-F238E27FC236}">
                      <a16:creationId xmlns:a16="http://schemas.microsoft.com/office/drawing/2014/main" id="{614B4EE0-3661-4DF9-A352-B9783B2C5A12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04" name="Straight Connector 103">
                    <a:extLst>
                      <a:ext uri="{FF2B5EF4-FFF2-40B4-BE49-F238E27FC236}">
                        <a16:creationId xmlns:a16="http://schemas.microsoft.com/office/drawing/2014/main" id="{6BDF5F94-29D0-457F-BCC8-DB08ADCEC20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5" name="Straight Connector 104">
                    <a:extLst>
                      <a:ext uri="{FF2B5EF4-FFF2-40B4-BE49-F238E27FC236}">
                        <a16:creationId xmlns:a16="http://schemas.microsoft.com/office/drawing/2014/main" id="{6158B04D-694C-468C-83DF-4DDD8F7189A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ACF6833F-E7BB-4A68-870A-F7E55A19125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3" name="Group 82">
                <a:extLst>
                  <a:ext uri="{FF2B5EF4-FFF2-40B4-BE49-F238E27FC236}">
                    <a16:creationId xmlns:a16="http://schemas.microsoft.com/office/drawing/2014/main" id="{6E1E71C2-4285-4B9A-B410-AF547D914159}"/>
                  </a:ext>
                </a:extLst>
              </p:cNvPr>
              <p:cNvGrpSpPr/>
              <p:nvPr/>
            </p:nvGrpSpPr>
            <p:grpSpPr>
              <a:xfrm>
                <a:off x="3424505" y="1460455"/>
                <a:ext cx="797859" cy="297701"/>
                <a:chOff x="3069003" y="2744655"/>
                <a:chExt cx="797859" cy="297701"/>
              </a:xfrm>
            </p:grpSpPr>
            <p:grpSp>
              <p:nvGrpSpPr>
                <p:cNvPr id="90" name="Group 89">
                  <a:extLst>
                    <a:ext uri="{FF2B5EF4-FFF2-40B4-BE49-F238E27FC236}">
                      <a16:creationId xmlns:a16="http://schemas.microsoft.com/office/drawing/2014/main" id="{DB050ABC-BCDC-4E51-A4A6-4B73BF43FBCC}"/>
                    </a:ext>
                  </a:extLst>
                </p:cNvPr>
                <p:cNvGrpSpPr/>
                <p:nvPr/>
              </p:nvGrpSpPr>
              <p:grpSpPr>
                <a:xfrm>
                  <a:off x="3069003" y="2744655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98" name="Straight Connector 97">
                    <a:extLst>
                      <a:ext uri="{FF2B5EF4-FFF2-40B4-BE49-F238E27FC236}">
                        <a16:creationId xmlns:a16="http://schemas.microsoft.com/office/drawing/2014/main" id="{32E2CDAD-9223-4F54-BA79-9C0EAB7F1AC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9" name="Straight Connector 98">
                    <a:extLst>
                      <a:ext uri="{FF2B5EF4-FFF2-40B4-BE49-F238E27FC236}">
                        <a16:creationId xmlns:a16="http://schemas.microsoft.com/office/drawing/2014/main" id="{6DB6DBB8-9F15-423E-852A-3027DC97063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91" name="Group 90">
                  <a:extLst>
                    <a:ext uri="{FF2B5EF4-FFF2-40B4-BE49-F238E27FC236}">
                      <a16:creationId xmlns:a16="http://schemas.microsoft.com/office/drawing/2014/main" id="{529F7C9A-2AEF-4296-BFFF-348F0D8906F0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96" name="Straight Connector 95">
                    <a:extLst>
                      <a:ext uri="{FF2B5EF4-FFF2-40B4-BE49-F238E27FC236}">
                        <a16:creationId xmlns:a16="http://schemas.microsoft.com/office/drawing/2014/main" id="{F0E28128-9044-46C2-B79C-A9FAB8F2018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7" name="Straight Connector 96">
                    <a:extLst>
                      <a:ext uri="{FF2B5EF4-FFF2-40B4-BE49-F238E27FC236}">
                        <a16:creationId xmlns:a16="http://schemas.microsoft.com/office/drawing/2014/main" id="{9BE2FE0C-3517-4333-93EF-666701B37AB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92" name="Group 91">
                  <a:extLst>
                    <a:ext uri="{FF2B5EF4-FFF2-40B4-BE49-F238E27FC236}">
                      <a16:creationId xmlns:a16="http://schemas.microsoft.com/office/drawing/2014/main" id="{E27BBC26-2CE2-489F-8AD2-8F54100BBD63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94" name="Straight Connector 93">
                    <a:extLst>
                      <a:ext uri="{FF2B5EF4-FFF2-40B4-BE49-F238E27FC236}">
                        <a16:creationId xmlns:a16="http://schemas.microsoft.com/office/drawing/2014/main" id="{800AC63E-F5EB-4001-9788-BE901285071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5" name="Straight Connector 94">
                    <a:extLst>
                      <a:ext uri="{FF2B5EF4-FFF2-40B4-BE49-F238E27FC236}">
                        <a16:creationId xmlns:a16="http://schemas.microsoft.com/office/drawing/2014/main" id="{47EE8F96-40E2-47D9-BA2A-08906B27EE5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93" name="Straight Connector 92">
                  <a:extLst>
                    <a:ext uri="{FF2B5EF4-FFF2-40B4-BE49-F238E27FC236}">
                      <a16:creationId xmlns:a16="http://schemas.microsoft.com/office/drawing/2014/main" id="{5E8B814E-97BF-4A2C-80C4-B9C651E8670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4" name="Straight Connector 83">
                <a:extLst>
                  <a:ext uri="{FF2B5EF4-FFF2-40B4-BE49-F238E27FC236}">
                    <a16:creationId xmlns:a16="http://schemas.microsoft.com/office/drawing/2014/main" id="{E92830E7-4603-4EB9-A0EA-F4E2C660885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22364" y="1647140"/>
                <a:ext cx="1043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>
                <a:extLst>
                  <a:ext uri="{FF2B5EF4-FFF2-40B4-BE49-F238E27FC236}">
                    <a16:creationId xmlns:a16="http://schemas.microsoft.com/office/drawing/2014/main" id="{04D81808-9F8E-435C-8338-17169338E4D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598930" y="1641692"/>
                <a:ext cx="0" cy="67802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00DACF8A-E6D3-4DF7-BCF0-8DC5C4C6446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028833" y="1640079"/>
                <a:ext cx="0" cy="44408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C152450A-1180-4D3D-A871-7361DFFB611D}"/>
                  </a:ext>
                </a:extLst>
              </p:cNvPr>
              <p:cNvCxnSpPr/>
              <p:nvPr/>
            </p:nvCxnSpPr>
            <p:spPr>
              <a:xfrm flipH="1">
                <a:off x="3009207" y="1633811"/>
                <a:ext cx="41529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E52F5DF9-C730-4E23-9CF9-BE8ED069600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6382871" y="1641692"/>
                <a:ext cx="22692" cy="91384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>
                <a:extLst>
                  <a:ext uri="{FF2B5EF4-FFF2-40B4-BE49-F238E27FC236}">
                    <a16:creationId xmlns:a16="http://schemas.microsoft.com/office/drawing/2014/main" id="{C1B1BE0E-A77F-4998-8098-BD856BEC887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053391" y="1649411"/>
                <a:ext cx="34082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94A08CEB-33E5-47D1-989D-CBFDD0DB2778}"/>
                </a:ext>
              </a:extLst>
            </p:cNvPr>
            <p:cNvSpPr txBox="1"/>
            <p:nvPr/>
          </p:nvSpPr>
          <p:spPr>
            <a:xfrm>
              <a:off x="5863778" y="1355712"/>
              <a:ext cx="96443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2</a:t>
              </a:r>
            </a:p>
            <a:p>
              <a:endParaRPr lang="en-US" baseline="-25000" dirty="0"/>
            </a:p>
          </p:txBody>
        </p:sp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6476380B-E2FD-4E3C-B3F2-8EDB002D5D88}"/>
                </a:ext>
              </a:extLst>
            </p:cNvPr>
            <p:cNvSpPr txBox="1"/>
            <p:nvPr/>
          </p:nvSpPr>
          <p:spPr>
            <a:xfrm>
              <a:off x="3982962" y="1355712"/>
              <a:ext cx="8937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1</a:t>
              </a:r>
            </a:p>
          </p:txBody>
        </p: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912217BA-5148-4FBA-BC52-196B34422158}"/>
                </a:ext>
              </a:extLst>
            </p:cNvPr>
            <p:cNvCxnSpPr/>
            <p:nvPr/>
          </p:nvCxnSpPr>
          <p:spPr>
            <a:xfrm flipV="1">
              <a:off x="3569714" y="2782141"/>
              <a:ext cx="0" cy="2468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26836DAB-DB8A-44F6-B1BC-2251BFFEC217}"/>
                </a:ext>
              </a:extLst>
            </p:cNvPr>
            <p:cNvCxnSpPr/>
            <p:nvPr/>
          </p:nvCxnSpPr>
          <p:spPr>
            <a:xfrm>
              <a:off x="3386834" y="3029029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3DDEB9CA-51D9-431E-8DBC-5D6BC516EF47}"/>
                </a:ext>
              </a:extLst>
            </p:cNvPr>
            <p:cNvCxnSpPr/>
            <p:nvPr/>
          </p:nvCxnSpPr>
          <p:spPr>
            <a:xfrm>
              <a:off x="3457436" y="3089354"/>
              <a:ext cx="228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508CC263-DE3F-44AB-BB6F-62425C75F76F}"/>
                </a:ext>
              </a:extLst>
            </p:cNvPr>
            <p:cNvCxnSpPr/>
            <p:nvPr/>
          </p:nvCxnSpPr>
          <p:spPr>
            <a:xfrm>
              <a:off x="3532407" y="3156029"/>
              <a:ext cx="9144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19558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3" grpId="0"/>
      <p:bldP spid="64" grpId="0"/>
      <p:bldP spid="65" grpId="0"/>
      <p:bldP spid="66" grpId="0"/>
      <p:bldP spid="6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C841-1A6E-4480-AFF1-2181C7F5A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037" y="457345"/>
            <a:ext cx="9567511" cy="1015195"/>
          </a:xfrm>
        </p:spPr>
        <p:txBody>
          <a:bodyPr>
            <a:normAutofit/>
          </a:bodyPr>
          <a:lstStyle/>
          <a:p>
            <a:r>
              <a:rPr lang="en-US" sz="4800" dirty="0"/>
              <a:t>Analog Electronics Technology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5F2E71-1BB2-4560-96F9-16C56271F1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86037" y="1472540"/>
            <a:ext cx="10311158" cy="3709060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Diodes</a:t>
            </a:r>
          </a:p>
          <a:p>
            <a:pPr algn="l"/>
            <a:r>
              <a:rPr lang="en-US" dirty="0"/>
              <a:t>BJT’s</a:t>
            </a:r>
          </a:p>
          <a:p>
            <a:pPr algn="l"/>
            <a:r>
              <a:rPr lang="en-US" dirty="0"/>
              <a:t>Op Amps</a:t>
            </a:r>
          </a:p>
          <a:p>
            <a:pPr marL="914400" algn="l"/>
            <a:r>
              <a:rPr lang="en-US" dirty="0"/>
              <a:t>Ideal Op Amps</a:t>
            </a:r>
          </a:p>
          <a:p>
            <a:pPr marL="914400" algn="l"/>
            <a:r>
              <a:rPr lang="en-US" dirty="0"/>
              <a:t>Non-inverting Op Amps</a:t>
            </a:r>
          </a:p>
          <a:p>
            <a:pPr marL="914400" algn="l"/>
            <a:r>
              <a:rPr lang="en-US" dirty="0"/>
              <a:t>Inverting Op Amps</a:t>
            </a:r>
          </a:p>
          <a:p>
            <a:pPr marL="914400" algn="l"/>
            <a:endParaRPr lang="en-US" dirty="0"/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CEA7842D-39D9-4543-B6EC-623C1ECAAC01}"/>
              </a:ext>
            </a:extLst>
          </p:cNvPr>
          <p:cNvSpPr/>
          <p:nvPr/>
        </p:nvSpPr>
        <p:spPr>
          <a:xfrm>
            <a:off x="916137" y="3824601"/>
            <a:ext cx="469900" cy="2667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489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Content Placeholder 2">
            <a:extLst>
              <a:ext uri="{FF2B5EF4-FFF2-40B4-BE49-F238E27FC236}">
                <a16:creationId xmlns:a16="http://schemas.microsoft.com/office/drawing/2014/main" id="{0E41CCAE-EE76-4357-B2A9-2558CFBF5B4F}"/>
              </a:ext>
            </a:extLst>
          </p:cNvPr>
          <p:cNvSpPr txBox="1">
            <a:spLocks/>
          </p:cNvSpPr>
          <p:nvPr/>
        </p:nvSpPr>
        <p:spPr>
          <a:xfrm>
            <a:off x="2015280" y="1579349"/>
            <a:ext cx="5702300" cy="6331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Design a circuit that has a gain of 0.25</a:t>
            </a:r>
            <a:endParaRPr lang="en-US" baseline="-25000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1343B53-83FD-4DF3-9116-B50A58270919}"/>
              </a:ext>
            </a:extLst>
          </p:cNvPr>
          <p:cNvSpPr txBox="1">
            <a:spLocks/>
          </p:cNvSpPr>
          <p:nvPr/>
        </p:nvSpPr>
        <p:spPr>
          <a:xfrm>
            <a:off x="1968124" y="2100593"/>
            <a:ext cx="9334500" cy="6331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The gain is positive, so we need a non-inverting op amp.</a:t>
            </a:r>
            <a:endParaRPr lang="en-US" baseline="-25000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E4602E37-46B3-431C-B2F9-F5AE46BEAA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9917" y="293733"/>
            <a:ext cx="10515600" cy="1325563"/>
          </a:xfrm>
        </p:spPr>
        <p:txBody>
          <a:bodyPr/>
          <a:lstStyle/>
          <a:p>
            <a:r>
              <a:rPr lang="en-US" dirty="0"/>
              <a:t>Example 6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3" name="Content Placeholder 2">
                <a:extLst>
                  <a:ext uri="{FF2B5EF4-FFF2-40B4-BE49-F238E27FC236}">
                    <a16:creationId xmlns:a16="http://schemas.microsoft.com/office/drawing/2014/main" id="{4135F0F2-DB0E-4B67-9E4A-21BD9F2D1C2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632418" y="2617596"/>
                <a:ext cx="2304352" cy="79879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1+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3200" dirty="0"/>
                  <a:t> 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3200" dirty="0"/>
              </a:p>
            </p:txBody>
          </p:sp>
        </mc:Choice>
        <mc:Fallback>
          <p:sp>
            <p:nvSpPr>
              <p:cNvPr id="63" name="Content Placeholder 2">
                <a:extLst>
                  <a:ext uri="{FF2B5EF4-FFF2-40B4-BE49-F238E27FC236}">
                    <a16:creationId xmlns:a16="http://schemas.microsoft.com/office/drawing/2014/main" id="{4135F0F2-DB0E-4B67-9E4A-21BD9F2D1C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32418" y="2617596"/>
                <a:ext cx="2304352" cy="79879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4" name="Content Placeholder 2">
                <a:extLst>
                  <a:ext uri="{FF2B5EF4-FFF2-40B4-BE49-F238E27FC236}">
                    <a16:creationId xmlns:a16="http://schemas.microsoft.com/office/drawing/2014/main" id="{33A1FEA3-320C-4834-AAC7-093D6137E04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751657" y="2712907"/>
                <a:ext cx="1397760" cy="62872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=0.25</m:t>
                    </m:r>
                  </m:oMath>
                </a14:m>
                <a:r>
                  <a:rPr lang="en-US" sz="3200" dirty="0"/>
                  <a:t> 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3200" dirty="0"/>
              </a:p>
            </p:txBody>
          </p:sp>
        </mc:Choice>
        <mc:Fallback>
          <p:sp>
            <p:nvSpPr>
              <p:cNvPr id="64" name="Content Placeholder 2">
                <a:extLst>
                  <a:ext uri="{FF2B5EF4-FFF2-40B4-BE49-F238E27FC236}">
                    <a16:creationId xmlns:a16="http://schemas.microsoft.com/office/drawing/2014/main" id="{33A1FEA3-320C-4834-AAC7-093D6137E04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51657" y="2712907"/>
                <a:ext cx="1397760" cy="6287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21" name="Group 120">
            <a:extLst>
              <a:ext uri="{FF2B5EF4-FFF2-40B4-BE49-F238E27FC236}">
                <a16:creationId xmlns:a16="http://schemas.microsoft.com/office/drawing/2014/main" id="{9CB36284-754A-4C63-8FD5-53CF968EF771}"/>
              </a:ext>
            </a:extLst>
          </p:cNvPr>
          <p:cNvGrpSpPr/>
          <p:nvPr/>
        </p:nvGrpSpPr>
        <p:grpSpPr>
          <a:xfrm>
            <a:off x="1241271" y="2828912"/>
            <a:ext cx="4478280" cy="2740660"/>
            <a:chOff x="2926636" y="1185383"/>
            <a:chExt cx="4478280" cy="2740660"/>
          </a:xfrm>
        </p:grpSpPr>
        <p:grpSp>
          <p:nvGrpSpPr>
            <p:cNvPr id="122" name="Group 121">
              <a:extLst>
                <a:ext uri="{FF2B5EF4-FFF2-40B4-BE49-F238E27FC236}">
                  <a16:creationId xmlns:a16="http://schemas.microsoft.com/office/drawing/2014/main" id="{9D67904E-A0D5-4A1B-A4AC-5F026CD9F6E4}"/>
                </a:ext>
              </a:extLst>
            </p:cNvPr>
            <p:cNvGrpSpPr/>
            <p:nvPr/>
          </p:nvGrpSpPr>
          <p:grpSpPr>
            <a:xfrm>
              <a:off x="2926636" y="1621820"/>
              <a:ext cx="4478280" cy="2304223"/>
              <a:chOff x="2845953" y="1460455"/>
              <a:chExt cx="4478280" cy="2304223"/>
            </a:xfrm>
          </p:grpSpPr>
          <p:grpSp>
            <p:nvGrpSpPr>
              <p:cNvPr id="125" name="Group 124">
                <a:extLst>
                  <a:ext uri="{FF2B5EF4-FFF2-40B4-BE49-F238E27FC236}">
                    <a16:creationId xmlns:a16="http://schemas.microsoft.com/office/drawing/2014/main" id="{BB261548-FCEE-41AC-8477-0E7937B2E7E8}"/>
                  </a:ext>
                </a:extLst>
              </p:cNvPr>
              <p:cNvGrpSpPr/>
              <p:nvPr/>
            </p:nvGrpSpPr>
            <p:grpSpPr>
              <a:xfrm>
                <a:off x="3823435" y="1972769"/>
                <a:ext cx="3500798" cy="1421593"/>
                <a:chOff x="3333625" y="3007895"/>
                <a:chExt cx="3500798" cy="1421593"/>
              </a:xfrm>
            </p:grpSpPr>
            <p:sp>
              <p:nvSpPr>
                <p:cNvPr id="167" name="Isosceles Triangle 166">
                  <a:extLst>
                    <a:ext uri="{FF2B5EF4-FFF2-40B4-BE49-F238E27FC236}">
                      <a16:creationId xmlns:a16="http://schemas.microsoft.com/office/drawing/2014/main" id="{866CF7A5-17ED-46D5-A8FC-32E097E54FF6}"/>
                    </a:ext>
                  </a:extLst>
                </p:cNvPr>
                <p:cNvSpPr/>
                <p:nvPr/>
              </p:nvSpPr>
              <p:spPr>
                <a:xfrm rot="5400000">
                  <a:off x="4466122" y="3022333"/>
                  <a:ext cx="1174282" cy="1145406"/>
                </a:xfrm>
                <a:prstGeom prst="triangl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8" name="TextBox 167">
                  <a:extLst>
                    <a:ext uri="{FF2B5EF4-FFF2-40B4-BE49-F238E27FC236}">
                      <a16:creationId xmlns:a16="http://schemas.microsoft.com/office/drawing/2014/main" id="{E4010343-884F-4DA0-946A-65A345E4961F}"/>
                    </a:ext>
                  </a:extLst>
                </p:cNvPr>
                <p:cNvSpPr txBox="1"/>
                <p:nvPr/>
              </p:nvSpPr>
              <p:spPr>
                <a:xfrm>
                  <a:off x="4480560" y="3170178"/>
                  <a:ext cx="30725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—</a:t>
                  </a:r>
                </a:p>
              </p:txBody>
            </p:sp>
            <p:sp>
              <p:nvSpPr>
                <p:cNvPr id="169" name="TextBox 168">
                  <a:extLst>
                    <a:ext uri="{FF2B5EF4-FFF2-40B4-BE49-F238E27FC236}">
                      <a16:creationId xmlns:a16="http://schemas.microsoft.com/office/drawing/2014/main" id="{6FF25B58-D6D0-452C-ACAD-41A53D43C713}"/>
                    </a:ext>
                  </a:extLst>
                </p:cNvPr>
                <p:cNvSpPr txBox="1"/>
                <p:nvPr/>
              </p:nvSpPr>
              <p:spPr>
                <a:xfrm>
                  <a:off x="4499733" y="3595036"/>
                  <a:ext cx="307258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+</a:t>
                  </a:r>
                </a:p>
              </p:txBody>
            </p:sp>
            <p:cxnSp>
              <p:nvCxnSpPr>
                <p:cNvPr id="170" name="Straight Connector 169">
                  <a:extLst>
                    <a:ext uri="{FF2B5EF4-FFF2-40B4-BE49-F238E27FC236}">
                      <a16:creationId xmlns:a16="http://schemas.microsoft.com/office/drawing/2014/main" id="{CADE0CCB-56AE-4E9E-830E-939BBE01CA57}"/>
                    </a:ext>
                  </a:extLst>
                </p:cNvPr>
                <p:cNvCxnSpPr>
                  <a:endCxn id="168" idx="1"/>
                </p:cNvCxnSpPr>
                <p:nvPr/>
              </p:nvCxnSpPr>
              <p:spPr>
                <a:xfrm>
                  <a:off x="4090219" y="3354844"/>
                  <a:ext cx="390341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1" name="Straight Connector 170">
                  <a:extLst>
                    <a:ext uri="{FF2B5EF4-FFF2-40B4-BE49-F238E27FC236}">
                      <a16:creationId xmlns:a16="http://schemas.microsoft.com/office/drawing/2014/main" id="{7F6040DB-1561-4E7B-9E53-C929F7D9EFE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950109" y="3811883"/>
                  <a:ext cx="530451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2" name="Straight Connector 171">
                  <a:extLst>
                    <a:ext uri="{FF2B5EF4-FFF2-40B4-BE49-F238E27FC236}">
                      <a16:creationId xmlns:a16="http://schemas.microsoft.com/office/drawing/2014/main" id="{5AD850AF-684A-4493-A0D4-1A95D15EC3B1}"/>
                    </a:ext>
                  </a:extLst>
                </p:cNvPr>
                <p:cNvCxnSpPr>
                  <a:cxnSpLocks/>
                  <a:stCxn id="167" idx="0"/>
                </p:cNvCxnSpPr>
                <p:nvPr/>
              </p:nvCxnSpPr>
              <p:spPr>
                <a:xfrm>
                  <a:off x="5625966" y="3595036"/>
                  <a:ext cx="105810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73" name="TextBox 172">
                  <a:extLst>
                    <a:ext uri="{FF2B5EF4-FFF2-40B4-BE49-F238E27FC236}">
                      <a16:creationId xmlns:a16="http://schemas.microsoft.com/office/drawing/2014/main" id="{22B5A6FE-E469-41BF-B77B-72FA343EB898}"/>
                    </a:ext>
                  </a:extLst>
                </p:cNvPr>
                <p:cNvSpPr txBox="1"/>
                <p:nvPr/>
              </p:nvSpPr>
              <p:spPr>
                <a:xfrm>
                  <a:off x="3333625" y="4060156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in</a:t>
                  </a:r>
                </a:p>
              </p:txBody>
            </p:sp>
            <p:sp>
              <p:nvSpPr>
                <p:cNvPr id="174" name="TextBox 173">
                  <a:extLst>
                    <a:ext uri="{FF2B5EF4-FFF2-40B4-BE49-F238E27FC236}">
                      <a16:creationId xmlns:a16="http://schemas.microsoft.com/office/drawing/2014/main" id="{AAD9AA2D-9EFD-4AE0-93EA-94B8B33F5064}"/>
                    </a:ext>
                  </a:extLst>
                </p:cNvPr>
                <p:cNvSpPr txBox="1"/>
                <p:nvPr/>
              </p:nvSpPr>
              <p:spPr>
                <a:xfrm>
                  <a:off x="6314786" y="3061628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err="1"/>
                    <a:t>V</a:t>
                  </a:r>
                  <a:r>
                    <a:rPr lang="en-US" baseline="-25000" dirty="0" err="1"/>
                    <a:t>out</a:t>
                  </a:r>
                  <a:endParaRPr lang="en-US" baseline="-25000" dirty="0"/>
                </a:p>
              </p:txBody>
            </p:sp>
          </p:grpSp>
          <p:sp>
            <p:nvSpPr>
              <p:cNvPr id="126" name="Oval 125">
                <a:extLst>
                  <a:ext uri="{FF2B5EF4-FFF2-40B4-BE49-F238E27FC236}">
                    <a16:creationId xmlns:a16="http://schemas.microsoft.com/office/drawing/2014/main" id="{598D9588-153F-4693-9788-B6E611B20BC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4257039" y="3025030"/>
                <a:ext cx="365760" cy="36576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7" name="TextBox 126">
                <a:extLst>
                  <a:ext uri="{FF2B5EF4-FFF2-40B4-BE49-F238E27FC236}">
                    <a16:creationId xmlns:a16="http://schemas.microsoft.com/office/drawing/2014/main" id="{E4C4A376-82F3-48CF-A03C-A4DCE4E365AE}"/>
                  </a:ext>
                </a:extLst>
              </p:cNvPr>
              <p:cNvSpPr txBox="1"/>
              <p:nvPr/>
            </p:nvSpPr>
            <p:spPr>
              <a:xfrm>
                <a:off x="4291672" y="2890093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sp>
            <p:nvSpPr>
              <p:cNvPr id="128" name="TextBox 127">
                <a:extLst>
                  <a:ext uri="{FF2B5EF4-FFF2-40B4-BE49-F238E27FC236}">
                    <a16:creationId xmlns:a16="http://schemas.microsoft.com/office/drawing/2014/main" id="{180FB5FB-A5D4-4CEA-82EB-4D91740BC961}"/>
                  </a:ext>
                </a:extLst>
              </p:cNvPr>
              <p:cNvSpPr txBox="1"/>
              <p:nvPr/>
            </p:nvSpPr>
            <p:spPr>
              <a:xfrm>
                <a:off x="4248983" y="3103443"/>
                <a:ext cx="307258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/>
                  <a:t>—</a:t>
                </a:r>
              </a:p>
            </p:txBody>
          </p:sp>
          <p:cxnSp>
            <p:nvCxnSpPr>
              <p:cNvPr id="129" name="Straight Connector 128">
                <a:extLst>
                  <a:ext uri="{FF2B5EF4-FFF2-40B4-BE49-F238E27FC236}">
                    <a16:creationId xmlns:a16="http://schemas.microsoft.com/office/drawing/2014/main" id="{A07A221D-270B-4051-8373-C410A6C79CA4}"/>
                  </a:ext>
                </a:extLst>
              </p:cNvPr>
              <p:cNvCxnSpPr/>
              <p:nvPr/>
            </p:nvCxnSpPr>
            <p:spPr>
              <a:xfrm flipV="1">
                <a:off x="4444363" y="2771221"/>
                <a:ext cx="0" cy="2468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Straight Connector 129">
                <a:extLst>
                  <a:ext uri="{FF2B5EF4-FFF2-40B4-BE49-F238E27FC236}">
                    <a16:creationId xmlns:a16="http://schemas.microsoft.com/office/drawing/2014/main" id="{D12AAC16-F882-448D-894C-D8032866D26C}"/>
                  </a:ext>
                </a:extLst>
              </p:cNvPr>
              <p:cNvCxnSpPr/>
              <p:nvPr/>
            </p:nvCxnSpPr>
            <p:spPr>
              <a:xfrm flipV="1">
                <a:off x="4439919" y="3390790"/>
                <a:ext cx="0" cy="2468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31" name="Group 130">
                <a:extLst>
                  <a:ext uri="{FF2B5EF4-FFF2-40B4-BE49-F238E27FC236}">
                    <a16:creationId xmlns:a16="http://schemas.microsoft.com/office/drawing/2014/main" id="{7841EFDE-0BB3-49B1-9F56-AA4EF0ADA458}"/>
                  </a:ext>
                </a:extLst>
              </p:cNvPr>
              <p:cNvGrpSpPr/>
              <p:nvPr/>
            </p:nvGrpSpPr>
            <p:grpSpPr>
              <a:xfrm>
                <a:off x="4257039" y="3637678"/>
                <a:ext cx="365760" cy="127000"/>
                <a:chOff x="4257039" y="3637678"/>
                <a:chExt cx="365760" cy="127000"/>
              </a:xfrm>
            </p:grpSpPr>
            <p:cxnSp>
              <p:nvCxnSpPr>
                <p:cNvPr id="164" name="Straight Connector 163">
                  <a:extLst>
                    <a:ext uri="{FF2B5EF4-FFF2-40B4-BE49-F238E27FC236}">
                      <a16:creationId xmlns:a16="http://schemas.microsoft.com/office/drawing/2014/main" id="{660E7D8E-5CA5-45E6-BAF0-DD4CBE7EE22A}"/>
                    </a:ext>
                  </a:extLst>
                </p:cNvPr>
                <p:cNvCxnSpPr/>
                <p:nvPr/>
              </p:nvCxnSpPr>
              <p:spPr>
                <a:xfrm>
                  <a:off x="4257039" y="3637678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5" name="Straight Connector 164">
                  <a:extLst>
                    <a:ext uri="{FF2B5EF4-FFF2-40B4-BE49-F238E27FC236}">
                      <a16:creationId xmlns:a16="http://schemas.microsoft.com/office/drawing/2014/main" id="{81BBBAA8-EA1F-48B9-8DF4-55B446BB2E84}"/>
                    </a:ext>
                  </a:extLst>
                </p:cNvPr>
                <p:cNvCxnSpPr/>
                <p:nvPr/>
              </p:nvCxnSpPr>
              <p:spPr>
                <a:xfrm>
                  <a:off x="4327641" y="3698003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6" name="Straight Connector 165">
                  <a:extLst>
                    <a:ext uri="{FF2B5EF4-FFF2-40B4-BE49-F238E27FC236}">
                      <a16:creationId xmlns:a16="http://schemas.microsoft.com/office/drawing/2014/main" id="{14E0170E-25D5-4B0D-8C02-5C5EE6027462}"/>
                    </a:ext>
                  </a:extLst>
                </p:cNvPr>
                <p:cNvCxnSpPr/>
                <p:nvPr/>
              </p:nvCxnSpPr>
              <p:spPr>
                <a:xfrm>
                  <a:off x="4402612" y="3764678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32" name="Group 131">
                <a:extLst>
                  <a:ext uri="{FF2B5EF4-FFF2-40B4-BE49-F238E27FC236}">
                    <a16:creationId xmlns:a16="http://schemas.microsoft.com/office/drawing/2014/main" id="{C8BBD222-D838-47A4-AD3E-A92A66B85B67}"/>
                  </a:ext>
                </a:extLst>
              </p:cNvPr>
              <p:cNvGrpSpPr/>
              <p:nvPr/>
            </p:nvGrpSpPr>
            <p:grpSpPr>
              <a:xfrm>
                <a:off x="5255532" y="1488300"/>
                <a:ext cx="797859" cy="297701"/>
                <a:chOff x="3069003" y="2744655"/>
                <a:chExt cx="797859" cy="297701"/>
              </a:xfrm>
            </p:grpSpPr>
            <p:grpSp>
              <p:nvGrpSpPr>
                <p:cNvPr id="154" name="Group 153">
                  <a:extLst>
                    <a:ext uri="{FF2B5EF4-FFF2-40B4-BE49-F238E27FC236}">
                      <a16:creationId xmlns:a16="http://schemas.microsoft.com/office/drawing/2014/main" id="{30DEA2B0-4BDF-40B4-85F0-64C87ADFB08C}"/>
                    </a:ext>
                  </a:extLst>
                </p:cNvPr>
                <p:cNvGrpSpPr/>
                <p:nvPr/>
              </p:nvGrpSpPr>
              <p:grpSpPr>
                <a:xfrm>
                  <a:off x="3069003" y="2744655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62" name="Straight Connector 161">
                    <a:extLst>
                      <a:ext uri="{FF2B5EF4-FFF2-40B4-BE49-F238E27FC236}">
                        <a16:creationId xmlns:a16="http://schemas.microsoft.com/office/drawing/2014/main" id="{F1DDFEF6-F49C-4B27-8216-9524BA39584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3" name="Straight Connector 162">
                    <a:extLst>
                      <a:ext uri="{FF2B5EF4-FFF2-40B4-BE49-F238E27FC236}">
                        <a16:creationId xmlns:a16="http://schemas.microsoft.com/office/drawing/2014/main" id="{21007787-3469-44AC-9412-8B32A17B16F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55" name="Group 154">
                  <a:extLst>
                    <a:ext uri="{FF2B5EF4-FFF2-40B4-BE49-F238E27FC236}">
                      <a16:creationId xmlns:a16="http://schemas.microsoft.com/office/drawing/2014/main" id="{138D7CFF-ADB0-4834-B541-9B4155BAB8D6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60" name="Straight Connector 159">
                    <a:extLst>
                      <a:ext uri="{FF2B5EF4-FFF2-40B4-BE49-F238E27FC236}">
                        <a16:creationId xmlns:a16="http://schemas.microsoft.com/office/drawing/2014/main" id="{95923664-AFE6-44A6-9195-AE8F9239079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1" name="Straight Connector 160">
                    <a:extLst>
                      <a:ext uri="{FF2B5EF4-FFF2-40B4-BE49-F238E27FC236}">
                        <a16:creationId xmlns:a16="http://schemas.microsoft.com/office/drawing/2014/main" id="{A2ADC1CF-2CA0-4C85-B2BD-A4593B81EEF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56" name="Group 155">
                  <a:extLst>
                    <a:ext uri="{FF2B5EF4-FFF2-40B4-BE49-F238E27FC236}">
                      <a16:creationId xmlns:a16="http://schemas.microsoft.com/office/drawing/2014/main" id="{208F3123-0598-45D7-9867-C80FBFB04828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58" name="Straight Connector 157">
                    <a:extLst>
                      <a:ext uri="{FF2B5EF4-FFF2-40B4-BE49-F238E27FC236}">
                        <a16:creationId xmlns:a16="http://schemas.microsoft.com/office/drawing/2014/main" id="{5D5B39EA-16EE-4AAF-B0EB-2396B197A69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9" name="Straight Connector 158">
                    <a:extLst>
                      <a:ext uri="{FF2B5EF4-FFF2-40B4-BE49-F238E27FC236}">
                        <a16:creationId xmlns:a16="http://schemas.microsoft.com/office/drawing/2014/main" id="{466BFA2D-1DD7-42FA-9E33-5E204DEB5DF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57" name="Straight Connector 156">
                  <a:extLst>
                    <a:ext uri="{FF2B5EF4-FFF2-40B4-BE49-F238E27FC236}">
                      <a16:creationId xmlns:a16="http://schemas.microsoft.com/office/drawing/2014/main" id="{F29EA8AE-2AC1-4C84-AE97-B896557BFA5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33" name="Group 132">
                <a:extLst>
                  <a:ext uri="{FF2B5EF4-FFF2-40B4-BE49-F238E27FC236}">
                    <a16:creationId xmlns:a16="http://schemas.microsoft.com/office/drawing/2014/main" id="{FA04DE3A-9016-4A43-AC0E-27B783402199}"/>
                  </a:ext>
                </a:extLst>
              </p:cNvPr>
              <p:cNvGrpSpPr/>
              <p:nvPr/>
            </p:nvGrpSpPr>
            <p:grpSpPr>
              <a:xfrm>
                <a:off x="3424505" y="1460455"/>
                <a:ext cx="797859" cy="297701"/>
                <a:chOff x="3069003" y="2744655"/>
                <a:chExt cx="797859" cy="297701"/>
              </a:xfrm>
            </p:grpSpPr>
            <p:grpSp>
              <p:nvGrpSpPr>
                <p:cNvPr id="144" name="Group 143">
                  <a:extLst>
                    <a:ext uri="{FF2B5EF4-FFF2-40B4-BE49-F238E27FC236}">
                      <a16:creationId xmlns:a16="http://schemas.microsoft.com/office/drawing/2014/main" id="{E236BBB1-F1A1-4541-A643-BDB6886A07EC}"/>
                    </a:ext>
                  </a:extLst>
                </p:cNvPr>
                <p:cNvGrpSpPr/>
                <p:nvPr/>
              </p:nvGrpSpPr>
              <p:grpSpPr>
                <a:xfrm>
                  <a:off x="3069003" y="2744655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52" name="Straight Connector 151">
                    <a:extLst>
                      <a:ext uri="{FF2B5EF4-FFF2-40B4-BE49-F238E27FC236}">
                        <a16:creationId xmlns:a16="http://schemas.microsoft.com/office/drawing/2014/main" id="{07FBBE64-A11C-4D2E-B665-CA0C979084E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3" name="Straight Connector 152">
                    <a:extLst>
                      <a:ext uri="{FF2B5EF4-FFF2-40B4-BE49-F238E27FC236}">
                        <a16:creationId xmlns:a16="http://schemas.microsoft.com/office/drawing/2014/main" id="{BE23788C-7554-42EC-9930-A1494936D71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45" name="Group 144">
                  <a:extLst>
                    <a:ext uri="{FF2B5EF4-FFF2-40B4-BE49-F238E27FC236}">
                      <a16:creationId xmlns:a16="http://schemas.microsoft.com/office/drawing/2014/main" id="{8FA87927-A2B8-4646-804A-27C7ACA7EA11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50" name="Straight Connector 149">
                    <a:extLst>
                      <a:ext uri="{FF2B5EF4-FFF2-40B4-BE49-F238E27FC236}">
                        <a16:creationId xmlns:a16="http://schemas.microsoft.com/office/drawing/2014/main" id="{AB4CA2E3-B8B8-40D5-B708-FA74CCBCCAD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1" name="Straight Connector 150">
                    <a:extLst>
                      <a:ext uri="{FF2B5EF4-FFF2-40B4-BE49-F238E27FC236}">
                        <a16:creationId xmlns:a16="http://schemas.microsoft.com/office/drawing/2014/main" id="{000FBD3B-3FEF-4FB4-B99A-BCFEC79CC76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46" name="Group 145">
                  <a:extLst>
                    <a:ext uri="{FF2B5EF4-FFF2-40B4-BE49-F238E27FC236}">
                      <a16:creationId xmlns:a16="http://schemas.microsoft.com/office/drawing/2014/main" id="{16750BAD-9B0C-40E6-B055-F3522DA0D8BB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48" name="Straight Connector 147">
                    <a:extLst>
                      <a:ext uri="{FF2B5EF4-FFF2-40B4-BE49-F238E27FC236}">
                        <a16:creationId xmlns:a16="http://schemas.microsoft.com/office/drawing/2014/main" id="{9DAA0263-23E4-41CE-9AC7-8F995B3E606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9" name="Straight Connector 148">
                    <a:extLst>
                      <a:ext uri="{FF2B5EF4-FFF2-40B4-BE49-F238E27FC236}">
                        <a16:creationId xmlns:a16="http://schemas.microsoft.com/office/drawing/2014/main" id="{0AA7358B-A2C2-4221-A2C8-AEC27206507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47" name="Straight Connector 146">
                  <a:extLst>
                    <a:ext uri="{FF2B5EF4-FFF2-40B4-BE49-F238E27FC236}">
                      <a16:creationId xmlns:a16="http://schemas.microsoft.com/office/drawing/2014/main" id="{BDDD5F57-43CF-4D34-9885-CBBEFF4AAA6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34" name="Straight Connector 133">
                <a:extLst>
                  <a:ext uri="{FF2B5EF4-FFF2-40B4-BE49-F238E27FC236}">
                    <a16:creationId xmlns:a16="http://schemas.microsoft.com/office/drawing/2014/main" id="{3116B118-6030-4694-96EC-DDD1977CDEE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22364" y="1647140"/>
                <a:ext cx="1043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Straight Connector 134">
                <a:extLst>
                  <a:ext uri="{FF2B5EF4-FFF2-40B4-BE49-F238E27FC236}">
                    <a16:creationId xmlns:a16="http://schemas.microsoft.com/office/drawing/2014/main" id="{D6491CB2-4380-42C1-8139-E17ABC9FC7F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598930" y="1641692"/>
                <a:ext cx="0" cy="67802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Straight Connector 135">
                <a:extLst>
                  <a:ext uri="{FF2B5EF4-FFF2-40B4-BE49-F238E27FC236}">
                    <a16:creationId xmlns:a16="http://schemas.microsoft.com/office/drawing/2014/main" id="{11770852-D76B-4B99-B842-B216F586FC6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028833" y="1640079"/>
                <a:ext cx="0" cy="44408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37" name="Group 136">
                <a:extLst>
                  <a:ext uri="{FF2B5EF4-FFF2-40B4-BE49-F238E27FC236}">
                    <a16:creationId xmlns:a16="http://schemas.microsoft.com/office/drawing/2014/main" id="{311F8740-B465-4B55-A302-9721E87BE03E}"/>
                  </a:ext>
                </a:extLst>
              </p:cNvPr>
              <p:cNvGrpSpPr/>
              <p:nvPr/>
            </p:nvGrpSpPr>
            <p:grpSpPr>
              <a:xfrm>
                <a:off x="2845953" y="2084168"/>
                <a:ext cx="365760" cy="127000"/>
                <a:chOff x="4257039" y="3637678"/>
                <a:chExt cx="365760" cy="127000"/>
              </a:xfrm>
            </p:grpSpPr>
            <p:cxnSp>
              <p:nvCxnSpPr>
                <p:cNvPr id="141" name="Straight Connector 140">
                  <a:extLst>
                    <a:ext uri="{FF2B5EF4-FFF2-40B4-BE49-F238E27FC236}">
                      <a16:creationId xmlns:a16="http://schemas.microsoft.com/office/drawing/2014/main" id="{E50C66A4-712B-4162-AA0F-072EDEE5810B}"/>
                    </a:ext>
                  </a:extLst>
                </p:cNvPr>
                <p:cNvCxnSpPr/>
                <p:nvPr/>
              </p:nvCxnSpPr>
              <p:spPr>
                <a:xfrm>
                  <a:off x="4257039" y="3637678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2" name="Straight Connector 141">
                  <a:extLst>
                    <a:ext uri="{FF2B5EF4-FFF2-40B4-BE49-F238E27FC236}">
                      <a16:creationId xmlns:a16="http://schemas.microsoft.com/office/drawing/2014/main" id="{D7D44FDF-D817-47A7-924B-7346E570E767}"/>
                    </a:ext>
                  </a:extLst>
                </p:cNvPr>
                <p:cNvCxnSpPr/>
                <p:nvPr/>
              </p:nvCxnSpPr>
              <p:spPr>
                <a:xfrm>
                  <a:off x="4327641" y="3698003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3" name="Straight Connector 142">
                  <a:extLst>
                    <a:ext uri="{FF2B5EF4-FFF2-40B4-BE49-F238E27FC236}">
                      <a16:creationId xmlns:a16="http://schemas.microsoft.com/office/drawing/2014/main" id="{39EBD703-5109-4507-931E-24D597664F34}"/>
                    </a:ext>
                  </a:extLst>
                </p:cNvPr>
                <p:cNvCxnSpPr/>
                <p:nvPr/>
              </p:nvCxnSpPr>
              <p:spPr>
                <a:xfrm>
                  <a:off x="4402612" y="3764678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38" name="Straight Connector 137">
                <a:extLst>
                  <a:ext uri="{FF2B5EF4-FFF2-40B4-BE49-F238E27FC236}">
                    <a16:creationId xmlns:a16="http://schemas.microsoft.com/office/drawing/2014/main" id="{E9D3C8AF-4B42-47F7-B67A-0A84DBB653AD}"/>
                  </a:ext>
                </a:extLst>
              </p:cNvPr>
              <p:cNvCxnSpPr/>
              <p:nvPr/>
            </p:nvCxnSpPr>
            <p:spPr>
              <a:xfrm flipH="1">
                <a:off x="3009207" y="1633811"/>
                <a:ext cx="41529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>
                <a:extLst>
                  <a:ext uri="{FF2B5EF4-FFF2-40B4-BE49-F238E27FC236}">
                    <a16:creationId xmlns:a16="http://schemas.microsoft.com/office/drawing/2014/main" id="{BB1E96D5-9D37-47C1-8762-15CAA4736BC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6382871" y="1641692"/>
                <a:ext cx="22692" cy="91384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Straight Connector 139">
                <a:extLst>
                  <a:ext uri="{FF2B5EF4-FFF2-40B4-BE49-F238E27FC236}">
                    <a16:creationId xmlns:a16="http://schemas.microsoft.com/office/drawing/2014/main" id="{07B89B37-6E72-4C6F-BEB2-5E742EE3ECC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053391" y="1649411"/>
                <a:ext cx="34082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23" name="TextBox 122">
              <a:extLst>
                <a:ext uri="{FF2B5EF4-FFF2-40B4-BE49-F238E27FC236}">
                  <a16:creationId xmlns:a16="http://schemas.microsoft.com/office/drawing/2014/main" id="{15FB231F-E384-4B67-9B64-3723F8353AB1}"/>
                </a:ext>
              </a:extLst>
            </p:cNvPr>
            <p:cNvSpPr txBox="1"/>
            <p:nvPr/>
          </p:nvSpPr>
          <p:spPr>
            <a:xfrm>
              <a:off x="5415543" y="1185383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2</a:t>
              </a:r>
            </a:p>
          </p:txBody>
        </p:sp>
        <p:sp>
          <p:nvSpPr>
            <p:cNvPr id="124" name="TextBox 123">
              <a:extLst>
                <a:ext uri="{FF2B5EF4-FFF2-40B4-BE49-F238E27FC236}">
                  <a16:creationId xmlns:a16="http://schemas.microsoft.com/office/drawing/2014/main" id="{F9DC0726-FE44-487E-900B-4CC92BB19207}"/>
                </a:ext>
              </a:extLst>
            </p:cNvPr>
            <p:cNvSpPr txBox="1"/>
            <p:nvPr/>
          </p:nvSpPr>
          <p:spPr>
            <a:xfrm>
              <a:off x="3709069" y="1185383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1</a:t>
              </a:r>
            </a:p>
          </p:txBody>
        </p:sp>
      </p:grpSp>
      <p:sp>
        <p:nvSpPr>
          <p:cNvPr id="175" name="Content Placeholder 2">
            <a:extLst>
              <a:ext uri="{FF2B5EF4-FFF2-40B4-BE49-F238E27FC236}">
                <a16:creationId xmlns:a16="http://schemas.microsoft.com/office/drawing/2014/main" id="{479331F5-714B-40DE-A815-E47985652ADB}"/>
              </a:ext>
            </a:extLst>
          </p:cNvPr>
          <p:cNvSpPr txBox="1">
            <a:spLocks/>
          </p:cNvSpPr>
          <p:nvPr/>
        </p:nvSpPr>
        <p:spPr>
          <a:xfrm>
            <a:off x="6774359" y="3541607"/>
            <a:ext cx="5076812" cy="628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We don’t know how to do that.</a:t>
            </a:r>
            <a:endParaRPr lang="en-US" baseline="-25000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7828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3" grpId="0"/>
      <p:bldP spid="64" grpId="0"/>
      <p:bldP spid="17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D8C59BD6-9924-42B7-A27F-FC14E50899D0}"/>
              </a:ext>
            </a:extLst>
          </p:cNvPr>
          <p:cNvGrpSpPr/>
          <p:nvPr/>
        </p:nvGrpSpPr>
        <p:grpSpPr>
          <a:xfrm>
            <a:off x="295273" y="1864170"/>
            <a:ext cx="10994405" cy="894018"/>
            <a:chOff x="228600" y="1443482"/>
            <a:chExt cx="10994405" cy="894018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F932DD14-620F-45E4-8678-59AFDB18D701}"/>
                </a:ext>
              </a:extLst>
            </p:cNvPr>
            <p:cNvCxnSpPr/>
            <p:nvPr/>
          </p:nvCxnSpPr>
          <p:spPr>
            <a:xfrm>
              <a:off x="977900" y="2120900"/>
              <a:ext cx="9779000" cy="0"/>
            </a:xfrm>
            <a:prstGeom prst="straightConnector1">
              <a:avLst/>
            </a:prstGeom>
            <a:ln w="31750"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Content Placeholder 2">
              <a:extLst>
                <a:ext uri="{FF2B5EF4-FFF2-40B4-BE49-F238E27FC236}">
                  <a16:creationId xmlns:a16="http://schemas.microsoft.com/office/drawing/2014/main" id="{8014AA93-1489-4F87-BF6A-322CA537DBEB}"/>
                </a:ext>
              </a:extLst>
            </p:cNvPr>
            <p:cNvSpPr txBox="1">
              <a:spLocks/>
            </p:cNvSpPr>
            <p:nvPr/>
          </p:nvSpPr>
          <p:spPr>
            <a:xfrm>
              <a:off x="228600" y="1843088"/>
              <a:ext cx="566389" cy="49441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925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/>
                <a:t>-∞</a:t>
              </a:r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</p:txBody>
        </p:sp>
        <p:sp>
          <p:nvSpPr>
            <p:cNvPr id="7" name="Content Placeholder 2">
              <a:extLst>
                <a:ext uri="{FF2B5EF4-FFF2-40B4-BE49-F238E27FC236}">
                  <a16:creationId xmlns:a16="http://schemas.microsoft.com/office/drawing/2014/main" id="{3215F506-E8AA-4ADE-95E7-3A9E25FAC537}"/>
                </a:ext>
              </a:extLst>
            </p:cNvPr>
            <p:cNvSpPr txBox="1">
              <a:spLocks/>
            </p:cNvSpPr>
            <p:nvPr/>
          </p:nvSpPr>
          <p:spPr>
            <a:xfrm>
              <a:off x="10656616" y="1690688"/>
              <a:ext cx="566389" cy="49441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/>
                <a:t>∞</a:t>
              </a:r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C9B03249-CBAA-4FD6-91A7-93E06A3D0F82}"/>
                </a:ext>
              </a:extLst>
            </p:cNvPr>
            <p:cNvCxnSpPr/>
            <p:nvPr/>
          </p:nvCxnSpPr>
          <p:spPr>
            <a:xfrm>
              <a:off x="5638800" y="1993900"/>
              <a:ext cx="0" cy="343600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8B6E757D-3F7C-4A71-B90E-6409F6D1CE9D}"/>
                </a:ext>
              </a:extLst>
            </p:cNvPr>
            <p:cNvCxnSpPr/>
            <p:nvPr/>
          </p:nvCxnSpPr>
          <p:spPr>
            <a:xfrm>
              <a:off x="7137400" y="1968500"/>
              <a:ext cx="0" cy="343600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F2EC878B-27A5-4997-9E06-D2B6084FB623}"/>
                </a:ext>
              </a:extLst>
            </p:cNvPr>
            <p:cNvCxnSpPr/>
            <p:nvPr/>
          </p:nvCxnSpPr>
          <p:spPr>
            <a:xfrm>
              <a:off x="4191000" y="1949100"/>
              <a:ext cx="0" cy="343600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Content Placeholder 2">
              <a:extLst>
                <a:ext uri="{FF2B5EF4-FFF2-40B4-BE49-F238E27FC236}">
                  <a16:creationId xmlns:a16="http://schemas.microsoft.com/office/drawing/2014/main" id="{0D635C05-A975-4073-9670-B8398162DB12}"/>
                </a:ext>
              </a:extLst>
            </p:cNvPr>
            <p:cNvSpPr txBox="1">
              <a:spLocks/>
            </p:cNvSpPr>
            <p:nvPr/>
          </p:nvSpPr>
          <p:spPr>
            <a:xfrm>
              <a:off x="5487717" y="1529382"/>
              <a:ext cx="566389" cy="49441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/>
                <a:t>0</a:t>
              </a:r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</p:txBody>
        </p:sp>
        <p:sp>
          <p:nvSpPr>
            <p:cNvPr id="13" name="Content Placeholder 2">
              <a:extLst>
                <a:ext uri="{FF2B5EF4-FFF2-40B4-BE49-F238E27FC236}">
                  <a16:creationId xmlns:a16="http://schemas.microsoft.com/office/drawing/2014/main" id="{99A192D4-9BDF-41A2-B681-91AF038E53EC}"/>
                </a:ext>
              </a:extLst>
            </p:cNvPr>
            <p:cNvSpPr txBox="1">
              <a:spLocks/>
            </p:cNvSpPr>
            <p:nvPr/>
          </p:nvSpPr>
          <p:spPr>
            <a:xfrm>
              <a:off x="6948217" y="1443482"/>
              <a:ext cx="566389" cy="49441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/>
                <a:t>1</a:t>
              </a:r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</p:txBody>
        </p:sp>
        <p:sp>
          <p:nvSpPr>
            <p:cNvPr id="14" name="Content Placeholder 2">
              <a:extLst>
                <a:ext uri="{FF2B5EF4-FFF2-40B4-BE49-F238E27FC236}">
                  <a16:creationId xmlns:a16="http://schemas.microsoft.com/office/drawing/2014/main" id="{9D471162-5D82-4E30-B6E0-06DF4AB84056}"/>
                </a:ext>
              </a:extLst>
            </p:cNvPr>
            <p:cNvSpPr txBox="1">
              <a:spLocks/>
            </p:cNvSpPr>
            <p:nvPr/>
          </p:nvSpPr>
          <p:spPr>
            <a:xfrm>
              <a:off x="3936999" y="1454688"/>
              <a:ext cx="566389" cy="49441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/>
                <a:t>-1</a:t>
              </a:r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</p:txBody>
        </p:sp>
      </p:grp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3E59AEF3-60C9-4612-AADC-6B9C1C3FAE3F}"/>
              </a:ext>
            </a:extLst>
          </p:cNvPr>
          <p:cNvCxnSpPr/>
          <p:nvPr/>
        </p:nvCxnSpPr>
        <p:spPr>
          <a:xfrm flipH="1">
            <a:off x="1091541" y="2615313"/>
            <a:ext cx="4585359" cy="0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82F3282B-A8C4-452E-BEA8-758AFC22E69F}"/>
              </a:ext>
            </a:extLst>
          </p:cNvPr>
          <p:cNvSpPr txBox="1">
            <a:spLocks/>
          </p:cNvSpPr>
          <p:nvPr/>
        </p:nvSpPr>
        <p:spPr>
          <a:xfrm>
            <a:off x="2269421" y="3211988"/>
            <a:ext cx="2875226" cy="5472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7030A0"/>
                </a:solidFill>
              </a:rPr>
              <a:t>Inverting amplifier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rgbClr val="7030A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rgbClr val="7030A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rgbClr val="7030A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8F05B789-8B0F-4A94-9C6E-97E33E421481}"/>
              </a:ext>
            </a:extLst>
          </p:cNvPr>
          <p:cNvSpPr txBox="1">
            <a:spLocks/>
          </p:cNvSpPr>
          <p:nvPr/>
        </p:nvSpPr>
        <p:spPr>
          <a:xfrm>
            <a:off x="4382820" y="2680221"/>
            <a:ext cx="1322653" cy="6527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7030A0"/>
                </a:solidFill>
              </a:rPr>
              <a:t>R</a:t>
            </a:r>
            <a:r>
              <a:rPr lang="en-US" baseline="-25000" dirty="0">
                <a:solidFill>
                  <a:srgbClr val="7030A0"/>
                </a:solidFill>
              </a:rPr>
              <a:t>2</a:t>
            </a:r>
            <a:r>
              <a:rPr lang="en-US" dirty="0">
                <a:solidFill>
                  <a:srgbClr val="7030A0"/>
                </a:solidFill>
              </a:rPr>
              <a:t> &lt; R</a:t>
            </a:r>
            <a:r>
              <a:rPr lang="en-US" baseline="-25000" dirty="0">
                <a:solidFill>
                  <a:srgbClr val="7030A0"/>
                </a:solidFill>
              </a:rPr>
              <a:t>1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rgbClr val="7030A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rgbClr val="7030A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rgbClr val="7030A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B26C7992-5A70-419A-9DE5-B1819E0547C5}"/>
              </a:ext>
            </a:extLst>
          </p:cNvPr>
          <p:cNvSpPr txBox="1">
            <a:spLocks/>
          </p:cNvSpPr>
          <p:nvPr/>
        </p:nvSpPr>
        <p:spPr>
          <a:xfrm>
            <a:off x="2320653" y="2696702"/>
            <a:ext cx="1322653" cy="5861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7030A0"/>
                </a:solidFill>
              </a:rPr>
              <a:t>R</a:t>
            </a:r>
            <a:r>
              <a:rPr lang="en-US" baseline="-25000" dirty="0">
                <a:solidFill>
                  <a:srgbClr val="7030A0"/>
                </a:solidFill>
              </a:rPr>
              <a:t>2</a:t>
            </a:r>
            <a:r>
              <a:rPr lang="en-US" dirty="0">
                <a:solidFill>
                  <a:srgbClr val="7030A0"/>
                </a:solidFill>
              </a:rPr>
              <a:t> &gt; R</a:t>
            </a:r>
            <a:r>
              <a:rPr lang="en-US" baseline="-25000" dirty="0">
                <a:solidFill>
                  <a:srgbClr val="7030A0"/>
                </a:solidFill>
              </a:rPr>
              <a:t>1</a:t>
            </a:r>
            <a:endParaRPr lang="en-US" dirty="0">
              <a:solidFill>
                <a:srgbClr val="7030A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rgbClr val="7030A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rgbClr val="7030A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rgbClr val="7030A0"/>
              </a:solidFill>
            </a:endParaRP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88846D38-4ABD-4286-AAB7-951F89FC081C}"/>
              </a:ext>
            </a:extLst>
          </p:cNvPr>
          <p:cNvCxnSpPr/>
          <p:nvPr/>
        </p:nvCxnSpPr>
        <p:spPr>
          <a:xfrm flipV="1">
            <a:off x="7225337" y="2615313"/>
            <a:ext cx="3425205" cy="0"/>
          </a:xfrm>
          <a:prstGeom prst="straightConnector1">
            <a:avLst/>
          </a:prstGeom>
          <a:ln w="12700">
            <a:solidFill>
              <a:srgbClr val="00B0F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BEB4E59D-2B4E-425B-8394-59411A90FD5A}"/>
              </a:ext>
            </a:extLst>
          </p:cNvPr>
          <p:cNvSpPr txBox="1">
            <a:spLocks/>
          </p:cNvSpPr>
          <p:nvPr/>
        </p:nvSpPr>
        <p:spPr>
          <a:xfrm>
            <a:off x="7427826" y="3282839"/>
            <a:ext cx="3295463" cy="5472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B0F0"/>
                </a:solidFill>
              </a:rPr>
              <a:t>Noninverting amplifier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400" dirty="0">
              <a:solidFill>
                <a:srgbClr val="00B0F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sz="2400" dirty="0">
              <a:solidFill>
                <a:srgbClr val="00B0F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sz="2400" dirty="0">
              <a:solidFill>
                <a:srgbClr val="00B0F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sz="2400" dirty="0">
              <a:solidFill>
                <a:srgbClr val="00B0F0"/>
              </a:solidFill>
            </a:endParaRPr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3C3F3731-646D-4763-98D3-1B436F5B5A44}"/>
              </a:ext>
            </a:extLst>
          </p:cNvPr>
          <p:cNvSpPr txBox="1">
            <a:spLocks/>
          </p:cNvSpPr>
          <p:nvPr/>
        </p:nvSpPr>
        <p:spPr>
          <a:xfrm>
            <a:off x="5044147" y="742201"/>
            <a:ext cx="1305854" cy="633101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400" dirty="0"/>
              <a:t>Gain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4400" dirty="0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A794B745-A3B5-4F61-BE96-8487A58ED8CF}"/>
              </a:ext>
            </a:extLst>
          </p:cNvPr>
          <p:cNvGrpSpPr/>
          <p:nvPr/>
        </p:nvGrpSpPr>
        <p:grpSpPr>
          <a:xfrm>
            <a:off x="1039588" y="3881817"/>
            <a:ext cx="4304941" cy="2238521"/>
            <a:chOff x="2866974" y="1355712"/>
            <a:chExt cx="4986177" cy="2740660"/>
          </a:xfrm>
        </p:grpSpPr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C3132382-0FE3-4304-9B41-F1C538C3AA78}"/>
                </a:ext>
              </a:extLst>
            </p:cNvPr>
            <p:cNvGrpSpPr/>
            <p:nvPr/>
          </p:nvGrpSpPr>
          <p:grpSpPr>
            <a:xfrm>
              <a:off x="2866974" y="1792149"/>
              <a:ext cx="4986177" cy="2304223"/>
              <a:chOff x="2338056" y="1460455"/>
              <a:chExt cx="4986177" cy="2304223"/>
            </a:xfrm>
          </p:grpSpPr>
          <p:grpSp>
            <p:nvGrpSpPr>
              <p:cNvPr id="32" name="Group 31">
                <a:extLst>
                  <a:ext uri="{FF2B5EF4-FFF2-40B4-BE49-F238E27FC236}">
                    <a16:creationId xmlns:a16="http://schemas.microsoft.com/office/drawing/2014/main" id="{2C5A29E7-8256-4048-B391-CA43E64A61E3}"/>
                  </a:ext>
                </a:extLst>
              </p:cNvPr>
              <p:cNvGrpSpPr/>
              <p:nvPr/>
            </p:nvGrpSpPr>
            <p:grpSpPr>
              <a:xfrm>
                <a:off x="2338056" y="1972769"/>
                <a:ext cx="4986177" cy="1174282"/>
                <a:chOff x="1848246" y="3007895"/>
                <a:chExt cx="4986177" cy="1174282"/>
              </a:xfrm>
            </p:grpSpPr>
            <p:sp>
              <p:nvSpPr>
                <p:cNvPr id="69" name="Isosceles Triangle 68">
                  <a:extLst>
                    <a:ext uri="{FF2B5EF4-FFF2-40B4-BE49-F238E27FC236}">
                      <a16:creationId xmlns:a16="http://schemas.microsoft.com/office/drawing/2014/main" id="{A53B8BF9-9E05-432D-875B-6D5A77BDC466}"/>
                    </a:ext>
                  </a:extLst>
                </p:cNvPr>
                <p:cNvSpPr/>
                <p:nvPr/>
              </p:nvSpPr>
              <p:spPr>
                <a:xfrm rot="5400000">
                  <a:off x="4466122" y="3022333"/>
                  <a:ext cx="1174282" cy="1145406"/>
                </a:xfrm>
                <a:prstGeom prst="triangl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0" name="TextBox 69">
                  <a:extLst>
                    <a:ext uri="{FF2B5EF4-FFF2-40B4-BE49-F238E27FC236}">
                      <a16:creationId xmlns:a16="http://schemas.microsoft.com/office/drawing/2014/main" id="{1C33C1A4-4DA7-4FF1-A54C-95A68F49147A}"/>
                    </a:ext>
                  </a:extLst>
                </p:cNvPr>
                <p:cNvSpPr txBox="1"/>
                <p:nvPr/>
              </p:nvSpPr>
              <p:spPr>
                <a:xfrm>
                  <a:off x="4480560" y="3170178"/>
                  <a:ext cx="30725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—</a:t>
                  </a:r>
                </a:p>
              </p:txBody>
            </p:sp>
            <p:sp>
              <p:nvSpPr>
                <p:cNvPr id="71" name="TextBox 70">
                  <a:extLst>
                    <a:ext uri="{FF2B5EF4-FFF2-40B4-BE49-F238E27FC236}">
                      <a16:creationId xmlns:a16="http://schemas.microsoft.com/office/drawing/2014/main" id="{4160B137-7CB5-4BE9-824D-018E8F3AAB07}"/>
                    </a:ext>
                  </a:extLst>
                </p:cNvPr>
                <p:cNvSpPr txBox="1"/>
                <p:nvPr/>
              </p:nvSpPr>
              <p:spPr>
                <a:xfrm>
                  <a:off x="4499733" y="3595036"/>
                  <a:ext cx="307258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+</a:t>
                  </a:r>
                </a:p>
              </p:txBody>
            </p:sp>
            <p:cxnSp>
              <p:nvCxnSpPr>
                <p:cNvPr id="72" name="Straight Connector 71">
                  <a:extLst>
                    <a:ext uri="{FF2B5EF4-FFF2-40B4-BE49-F238E27FC236}">
                      <a16:creationId xmlns:a16="http://schemas.microsoft.com/office/drawing/2014/main" id="{7800C313-8C38-46DA-8164-4FB8BA8818D5}"/>
                    </a:ext>
                  </a:extLst>
                </p:cNvPr>
                <p:cNvCxnSpPr>
                  <a:endCxn id="70" idx="1"/>
                </p:cNvCxnSpPr>
                <p:nvPr/>
              </p:nvCxnSpPr>
              <p:spPr>
                <a:xfrm>
                  <a:off x="4090219" y="3354844"/>
                  <a:ext cx="390341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3" name="Straight Connector 72">
                  <a:extLst>
                    <a:ext uri="{FF2B5EF4-FFF2-40B4-BE49-F238E27FC236}">
                      <a16:creationId xmlns:a16="http://schemas.microsoft.com/office/drawing/2014/main" id="{0DDA3B4D-52DD-4C6F-B8B9-1274ACEF84B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950109" y="3811883"/>
                  <a:ext cx="530451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4" name="Straight Connector 73">
                  <a:extLst>
                    <a:ext uri="{FF2B5EF4-FFF2-40B4-BE49-F238E27FC236}">
                      <a16:creationId xmlns:a16="http://schemas.microsoft.com/office/drawing/2014/main" id="{EFB258F5-8B86-456B-8F2F-7C0F53C4CDD2}"/>
                    </a:ext>
                  </a:extLst>
                </p:cNvPr>
                <p:cNvCxnSpPr>
                  <a:cxnSpLocks/>
                  <a:stCxn id="69" idx="0"/>
                </p:cNvCxnSpPr>
                <p:nvPr/>
              </p:nvCxnSpPr>
              <p:spPr>
                <a:xfrm>
                  <a:off x="5625966" y="3595036"/>
                  <a:ext cx="105810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5" name="TextBox 74">
                  <a:extLst>
                    <a:ext uri="{FF2B5EF4-FFF2-40B4-BE49-F238E27FC236}">
                      <a16:creationId xmlns:a16="http://schemas.microsoft.com/office/drawing/2014/main" id="{1C1585F9-2806-418F-8179-4171DCC54037}"/>
                    </a:ext>
                  </a:extLst>
                </p:cNvPr>
                <p:cNvSpPr txBox="1"/>
                <p:nvPr/>
              </p:nvSpPr>
              <p:spPr>
                <a:xfrm>
                  <a:off x="1848246" y="3133741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in</a:t>
                  </a:r>
                </a:p>
              </p:txBody>
            </p:sp>
            <p:sp>
              <p:nvSpPr>
                <p:cNvPr id="76" name="TextBox 75">
                  <a:extLst>
                    <a:ext uri="{FF2B5EF4-FFF2-40B4-BE49-F238E27FC236}">
                      <a16:creationId xmlns:a16="http://schemas.microsoft.com/office/drawing/2014/main" id="{E0124934-7FC7-42A2-B4AC-5D765F7437E7}"/>
                    </a:ext>
                  </a:extLst>
                </p:cNvPr>
                <p:cNvSpPr txBox="1"/>
                <p:nvPr/>
              </p:nvSpPr>
              <p:spPr>
                <a:xfrm>
                  <a:off x="6205541" y="3061628"/>
                  <a:ext cx="628882" cy="45218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err="1"/>
                    <a:t>V</a:t>
                  </a:r>
                  <a:r>
                    <a:rPr lang="en-US" baseline="-25000" dirty="0" err="1"/>
                    <a:t>out</a:t>
                  </a:r>
                  <a:endParaRPr lang="en-US" baseline="-25000" dirty="0"/>
                </a:p>
              </p:txBody>
            </p:sp>
          </p:grpSp>
          <p:sp>
            <p:nvSpPr>
              <p:cNvPr id="33" name="Oval 32">
                <a:extLst>
                  <a:ext uri="{FF2B5EF4-FFF2-40B4-BE49-F238E27FC236}">
                    <a16:creationId xmlns:a16="http://schemas.microsoft.com/office/drawing/2014/main" id="{D9724679-31B1-4F01-A2BF-9EDA86948C1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847054" y="2084687"/>
                <a:ext cx="365760" cy="36576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2213EBD1-B138-4DCA-8659-62528C3D5059}"/>
                  </a:ext>
                </a:extLst>
              </p:cNvPr>
              <p:cNvSpPr txBox="1"/>
              <p:nvPr/>
            </p:nvSpPr>
            <p:spPr>
              <a:xfrm>
                <a:off x="2849859" y="1957544"/>
                <a:ext cx="307258" cy="40010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C53865AE-1F71-4B28-A10E-21CDC25A9C1A}"/>
                  </a:ext>
                </a:extLst>
              </p:cNvPr>
              <p:cNvSpPr txBox="1"/>
              <p:nvPr/>
            </p:nvSpPr>
            <p:spPr>
              <a:xfrm>
                <a:off x="2827461" y="2137018"/>
                <a:ext cx="307258" cy="37681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/>
                  <a:t>—</a:t>
                </a:r>
              </a:p>
            </p:txBody>
          </p: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7282E5B6-0EA0-4919-946E-EEC473C13E0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435950" y="2771222"/>
                <a:ext cx="3969" cy="86645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7" name="Group 36">
                <a:extLst>
                  <a:ext uri="{FF2B5EF4-FFF2-40B4-BE49-F238E27FC236}">
                    <a16:creationId xmlns:a16="http://schemas.microsoft.com/office/drawing/2014/main" id="{2D960361-4333-4C90-9C9D-E3C68F6DBB3B}"/>
                  </a:ext>
                </a:extLst>
              </p:cNvPr>
              <p:cNvGrpSpPr/>
              <p:nvPr/>
            </p:nvGrpSpPr>
            <p:grpSpPr>
              <a:xfrm>
                <a:off x="4257039" y="3637678"/>
                <a:ext cx="365760" cy="127000"/>
                <a:chOff x="4257039" y="3637678"/>
                <a:chExt cx="365760" cy="127000"/>
              </a:xfrm>
            </p:grpSpPr>
            <p:cxnSp>
              <p:nvCxnSpPr>
                <p:cNvPr id="66" name="Straight Connector 65">
                  <a:extLst>
                    <a:ext uri="{FF2B5EF4-FFF2-40B4-BE49-F238E27FC236}">
                      <a16:creationId xmlns:a16="http://schemas.microsoft.com/office/drawing/2014/main" id="{3D72DA40-67CF-4D20-9B2E-A4EB66BA68C4}"/>
                    </a:ext>
                  </a:extLst>
                </p:cNvPr>
                <p:cNvCxnSpPr/>
                <p:nvPr/>
              </p:nvCxnSpPr>
              <p:spPr>
                <a:xfrm>
                  <a:off x="4257039" y="3637678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" name="Straight Connector 66">
                  <a:extLst>
                    <a:ext uri="{FF2B5EF4-FFF2-40B4-BE49-F238E27FC236}">
                      <a16:creationId xmlns:a16="http://schemas.microsoft.com/office/drawing/2014/main" id="{B0E67459-1320-40AF-B3CD-BC40714A2B1F}"/>
                    </a:ext>
                  </a:extLst>
                </p:cNvPr>
                <p:cNvCxnSpPr/>
                <p:nvPr/>
              </p:nvCxnSpPr>
              <p:spPr>
                <a:xfrm>
                  <a:off x="4327641" y="3698003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" name="Straight Connector 67">
                  <a:extLst>
                    <a:ext uri="{FF2B5EF4-FFF2-40B4-BE49-F238E27FC236}">
                      <a16:creationId xmlns:a16="http://schemas.microsoft.com/office/drawing/2014/main" id="{B3ACD1EF-D695-4027-84D9-F6C54365589B}"/>
                    </a:ext>
                  </a:extLst>
                </p:cNvPr>
                <p:cNvCxnSpPr/>
                <p:nvPr/>
              </p:nvCxnSpPr>
              <p:spPr>
                <a:xfrm>
                  <a:off x="4402612" y="3764678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8" name="Group 37">
                <a:extLst>
                  <a:ext uri="{FF2B5EF4-FFF2-40B4-BE49-F238E27FC236}">
                    <a16:creationId xmlns:a16="http://schemas.microsoft.com/office/drawing/2014/main" id="{3EAD5159-45EA-4DAD-9B8A-F85D55B2C1C2}"/>
                  </a:ext>
                </a:extLst>
              </p:cNvPr>
              <p:cNvGrpSpPr/>
              <p:nvPr/>
            </p:nvGrpSpPr>
            <p:grpSpPr>
              <a:xfrm>
                <a:off x="5255532" y="1488300"/>
                <a:ext cx="797859" cy="297701"/>
                <a:chOff x="3069003" y="2744655"/>
                <a:chExt cx="797859" cy="297701"/>
              </a:xfrm>
            </p:grpSpPr>
            <p:grpSp>
              <p:nvGrpSpPr>
                <p:cNvPr id="56" name="Group 55">
                  <a:extLst>
                    <a:ext uri="{FF2B5EF4-FFF2-40B4-BE49-F238E27FC236}">
                      <a16:creationId xmlns:a16="http://schemas.microsoft.com/office/drawing/2014/main" id="{A4BD5D42-5C0D-4D88-9C79-FD9497E2D2DB}"/>
                    </a:ext>
                  </a:extLst>
                </p:cNvPr>
                <p:cNvGrpSpPr/>
                <p:nvPr/>
              </p:nvGrpSpPr>
              <p:grpSpPr>
                <a:xfrm>
                  <a:off x="3069003" y="2744655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64" name="Straight Connector 63">
                    <a:extLst>
                      <a:ext uri="{FF2B5EF4-FFF2-40B4-BE49-F238E27FC236}">
                        <a16:creationId xmlns:a16="http://schemas.microsoft.com/office/drawing/2014/main" id="{E4CB8044-C951-480F-979D-FCC1B0EF720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5" name="Straight Connector 64">
                    <a:extLst>
                      <a:ext uri="{FF2B5EF4-FFF2-40B4-BE49-F238E27FC236}">
                        <a16:creationId xmlns:a16="http://schemas.microsoft.com/office/drawing/2014/main" id="{1B71A3C7-67E7-40FC-AC1F-C5035A15CB5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57" name="Group 56">
                  <a:extLst>
                    <a:ext uri="{FF2B5EF4-FFF2-40B4-BE49-F238E27FC236}">
                      <a16:creationId xmlns:a16="http://schemas.microsoft.com/office/drawing/2014/main" id="{2E4EC933-D1BC-41A8-8D94-A13C1A660AF4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62" name="Straight Connector 61">
                    <a:extLst>
                      <a:ext uri="{FF2B5EF4-FFF2-40B4-BE49-F238E27FC236}">
                        <a16:creationId xmlns:a16="http://schemas.microsoft.com/office/drawing/2014/main" id="{B64F4B07-538C-45BB-9EA3-61B3739BED0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3" name="Straight Connector 62">
                    <a:extLst>
                      <a:ext uri="{FF2B5EF4-FFF2-40B4-BE49-F238E27FC236}">
                        <a16:creationId xmlns:a16="http://schemas.microsoft.com/office/drawing/2014/main" id="{32010F31-34FD-4338-BAF6-1EC034FA2D0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58" name="Group 57">
                  <a:extLst>
                    <a:ext uri="{FF2B5EF4-FFF2-40B4-BE49-F238E27FC236}">
                      <a16:creationId xmlns:a16="http://schemas.microsoft.com/office/drawing/2014/main" id="{6B25BA8F-2F7E-4CFD-8A04-837F077B8CEB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60" name="Straight Connector 59">
                    <a:extLst>
                      <a:ext uri="{FF2B5EF4-FFF2-40B4-BE49-F238E27FC236}">
                        <a16:creationId xmlns:a16="http://schemas.microsoft.com/office/drawing/2014/main" id="{1EE20D77-AE09-49FC-AB71-A657D03F9EB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1" name="Straight Connector 60">
                    <a:extLst>
                      <a:ext uri="{FF2B5EF4-FFF2-40B4-BE49-F238E27FC236}">
                        <a16:creationId xmlns:a16="http://schemas.microsoft.com/office/drawing/2014/main" id="{8423D30F-F152-4D81-B0C0-6AEC8F88E94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59" name="Straight Connector 58">
                  <a:extLst>
                    <a:ext uri="{FF2B5EF4-FFF2-40B4-BE49-F238E27FC236}">
                      <a16:creationId xmlns:a16="http://schemas.microsoft.com/office/drawing/2014/main" id="{12F44B37-040D-4F4A-B6B4-77E163BA76C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9" name="Group 38">
                <a:extLst>
                  <a:ext uri="{FF2B5EF4-FFF2-40B4-BE49-F238E27FC236}">
                    <a16:creationId xmlns:a16="http://schemas.microsoft.com/office/drawing/2014/main" id="{0BC5CCE1-C007-478D-B16A-71A4ABDB3025}"/>
                  </a:ext>
                </a:extLst>
              </p:cNvPr>
              <p:cNvGrpSpPr/>
              <p:nvPr/>
            </p:nvGrpSpPr>
            <p:grpSpPr>
              <a:xfrm>
                <a:off x="3424505" y="1460455"/>
                <a:ext cx="797859" cy="297701"/>
                <a:chOff x="3069003" y="2744655"/>
                <a:chExt cx="797859" cy="297701"/>
              </a:xfrm>
            </p:grpSpPr>
            <p:grpSp>
              <p:nvGrpSpPr>
                <p:cNvPr id="46" name="Group 45">
                  <a:extLst>
                    <a:ext uri="{FF2B5EF4-FFF2-40B4-BE49-F238E27FC236}">
                      <a16:creationId xmlns:a16="http://schemas.microsoft.com/office/drawing/2014/main" id="{3255F09A-FC19-47EA-BB60-C61296C094E7}"/>
                    </a:ext>
                  </a:extLst>
                </p:cNvPr>
                <p:cNvGrpSpPr/>
                <p:nvPr/>
              </p:nvGrpSpPr>
              <p:grpSpPr>
                <a:xfrm>
                  <a:off x="3069003" y="2744655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54" name="Straight Connector 53">
                    <a:extLst>
                      <a:ext uri="{FF2B5EF4-FFF2-40B4-BE49-F238E27FC236}">
                        <a16:creationId xmlns:a16="http://schemas.microsoft.com/office/drawing/2014/main" id="{73AFC70E-4BDA-4B01-B5D0-9DA9F9F3EAE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5" name="Straight Connector 54">
                    <a:extLst>
                      <a:ext uri="{FF2B5EF4-FFF2-40B4-BE49-F238E27FC236}">
                        <a16:creationId xmlns:a16="http://schemas.microsoft.com/office/drawing/2014/main" id="{3E319DAC-5C96-4E0D-BF22-0B75639FFE9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7" name="Group 46">
                  <a:extLst>
                    <a:ext uri="{FF2B5EF4-FFF2-40B4-BE49-F238E27FC236}">
                      <a16:creationId xmlns:a16="http://schemas.microsoft.com/office/drawing/2014/main" id="{FF837C77-BD99-4D4D-ADAC-AB90A1F0596A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52" name="Straight Connector 51">
                    <a:extLst>
                      <a:ext uri="{FF2B5EF4-FFF2-40B4-BE49-F238E27FC236}">
                        <a16:creationId xmlns:a16="http://schemas.microsoft.com/office/drawing/2014/main" id="{9C9DC30C-E68B-443B-A39A-CF0504CFEC8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3" name="Straight Connector 52">
                    <a:extLst>
                      <a:ext uri="{FF2B5EF4-FFF2-40B4-BE49-F238E27FC236}">
                        <a16:creationId xmlns:a16="http://schemas.microsoft.com/office/drawing/2014/main" id="{173815B7-E3FE-490C-9366-0B0A8EEC9A1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8" name="Group 47">
                  <a:extLst>
                    <a:ext uri="{FF2B5EF4-FFF2-40B4-BE49-F238E27FC236}">
                      <a16:creationId xmlns:a16="http://schemas.microsoft.com/office/drawing/2014/main" id="{F9342F1E-6AD5-4DB2-BD2E-A31BE97C7C82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50" name="Straight Connector 49">
                    <a:extLst>
                      <a:ext uri="{FF2B5EF4-FFF2-40B4-BE49-F238E27FC236}">
                        <a16:creationId xmlns:a16="http://schemas.microsoft.com/office/drawing/2014/main" id="{B477DEBA-B31E-4A35-AF15-531D2ECFD33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1" name="Straight Connector 50">
                    <a:extLst>
                      <a:ext uri="{FF2B5EF4-FFF2-40B4-BE49-F238E27FC236}">
                        <a16:creationId xmlns:a16="http://schemas.microsoft.com/office/drawing/2014/main" id="{851CF672-5366-46BD-9255-F5260A9E031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49" name="Straight Connector 48">
                  <a:extLst>
                    <a:ext uri="{FF2B5EF4-FFF2-40B4-BE49-F238E27FC236}">
                      <a16:creationId xmlns:a16="http://schemas.microsoft.com/office/drawing/2014/main" id="{6FF78B25-A684-4C0E-A7DE-057C4FA307D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2683784B-8B20-4AEA-8D8A-C96416A1E0C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22364" y="1647140"/>
                <a:ext cx="1043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5FA80B4D-00AF-4610-91C1-C7AA751C31A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598930" y="1641692"/>
                <a:ext cx="0" cy="67802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BBC36166-18B5-417E-827E-7CACAEC27CA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028833" y="1640079"/>
                <a:ext cx="0" cy="44408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5426C703-544E-4949-9F4A-27A531E32F2D}"/>
                  </a:ext>
                </a:extLst>
              </p:cNvPr>
              <p:cNvCxnSpPr/>
              <p:nvPr/>
            </p:nvCxnSpPr>
            <p:spPr>
              <a:xfrm flipH="1">
                <a:off x="3009207" y="1633811"/>
                <a:ext cx="41529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B577B599-41A0-47A7-884B-F3FBFACFDB9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6382871" y="1641692"/>
                <a:ext cx="22692" cy="91384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12CC79F8-8AA7-4DAA-AC44-8B761BBC72E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053391" y="1649411"/>
                <a:ext cx="34082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E950D4E9-F2EB-4AFF-A99D-7DEF967C3A1D}"/>
                </a:ext>
              </a:extLst>
            </p:cNvPr>
            <p:cNvSpPr txBox="1"/>
            <p:nvPr/>
          </p:nvSpPr>
          <p:spPr>
            <a:xfrm>
              <a:off x="5863778" y="1355712"/>
              <a:ext cx="96443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2</a:t>
              </a:r>
            </a:p>
            <a:p>
              <a:endParaRPr lang="en-US" baseline="-25000" dirty="0"/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B8BBD2F8-47CF-4134-AC6E-E6F647C60DED}"/>
                </a:ext>
              </a:extLst>
            </p:cNvPr>
            <p:cNvSpPr txBox="1"/>
            <p:nvPr/>
          </p:nvSpPr>
          <p:spPr>
            <a:xfrm>
              <a:off x="3982962" y="1355712"/>
              <a:ext cx="8937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1</a:t>
              </a:r>
            </a:p>
          </p:txBody>
        </p: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59C4FDDF-1BB0-411F-B167-7CD5680A7475}"/>
                </a:ext>
              </a:extLst>
            </p:cNvPr>
            <p:cNvCxnSpPr/>
            <p:nvPr/>
          </p:nvCxnSpPr>
          <p:spPr>
            <a:xfrm flipV="1">
              <a:off x="3569714" y="2782141"/>
              <a:ext cx="0" cy="2468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61D3B7C5-D7E1-49B2-BF6D-100DBDBE475D}"/>
                </a:ext>
              </a:extLst>
            </p:cNvPr>
            <p:cNvCxnSpPr/>
            <p:nvPr/>
          </p:nvCxnSpPr>
          <p:spPr>
            <a:xfrm>
              <a:off x="3386834" y="3029029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E66C1025-987E-4EC8-B99C-EC651BD9583F}"/>
                </a:ext>
              </a:extLst>
            </p:cNvPr>
            <p:cNvCxnSpPr/>
            <p:nvPr/>
          </p:nvCxnSpPr>
          <p:spPr>
            <a:xfrm>
              <a:off x="3457436" y="3089354"/>
              <a:ext cx="228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641BA12C-622A-4D7A-B308-CD21852C30C8}"/>
                </a:ext>
              </a:extLst>
            </p:cNvPr>
            <p:cNvCxnSpPr/>
            <p:nvPr/>
          </p:nvCxnSpPr>
          <p:spPr>
            <a:xfrm>
              <a:off x="3532407" y="3156029"/>
              <a:ext cx="9144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69A0BBE4-414E-44EC-ABD3-03F0105DA2BA}"/>
              </a:ext>
            </a:extLst>
          </p:cNvPr>
          <p:cNvGrpSpPr/>
          <p:nvPr/>
        </p:nvGrpSpPr>
        <p:grpSpPr>
          <a:xfrm>
            <a:off x="6865926" y="3707874"/>
            <a:ext cx="4112581" cy="2518395"/>
            <a:chOff x="2926636" y="1185383"/>
            <a:chExt cx="4478280" cy="2740660"/>
          </a:xfrm>
        </p:grpSpPr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D7F77514-D606-4665-AB8D-D85D20777F28}"/>
                </a:ext>
              </a:extLst>
            </p:cNvPr>
            <p:cNvGrpSpPr/>
            <p:nvPr/>
          </p:nvGrpSpPr>
          <p:grpSpPr>
            <a:xfrm>
              <a:off x="2926636" y="1621820"/>
              <a:ext cx="4478280" cy="2304223"/>
              <a:chOff x="2845953" y="1460455"/>
              <a:chExt cx="4478280" cy="2304223"/>
            </a:xfrm>
          </p:grpSpPr>
          <p:grpSp>
            <p:nvGrpSpPr>
              <p:cNvPr id="81" name="Group 80">
                <a:extLst>
                  <a:ext uri="{FF2B5EF4-FFF2-40B4-BE49-F238E27FC236}">
                    <a16:creationId xmlns:a16="http://schemas.microsoft.com/office/drawing/2014/main" id="{71EF2E2E-EA82-4CD7-A5C6-D09FC75AEB73}"/>
                  </a:ext>
                </a:extLst>
              </p:cNvPr>
              <p:cNvGrpSpPr/>
              <p:nvPr/>
            </p:nvGrpSpPr>
            <p:grpSpPr>
              <a:xfrm>
                <a:off x="3823435" y="1972769"/>
                <a:ext cx="3500798" cy="1421593"/>
                <a:chOff x="3333625" y="3007895"/>
                <a:chExt cx="3500798" cy="1421593"/>
              </a:xfrm>
            </p:grpSpPr>
            <p:sp>
              <p:nvSpPr>
                <p:cNvPr id="123" name="Isosceles Triangle 122">
                  <a:extLst>
                    <a:ext uri="{FF2B5EF4-FFF2-40B4-BE49-F238E27FC236}">
                      <a16:creationId xmlns:a16="http://schemas.microsoft.com/office/drawing/2014/main" id="{930C2B49-DD6E-455C-B14E-ED41AA184D3C}"/>
                    </a:ext>
                  </a:extLst>
                </p:cNvPr>
                <p:cNvSpPr/>
                <p:nvPr/>
              </p:nvSpPr>
              <p:spPr>
                <a:xfrm rot="5400000">
                  <a:off x="4466122" y="3022333"/>
                  <a:ext cx="1174282" cy="1145406"/>
                </a:xfrm>
                <a:prstGeom prst="triangl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4" name="TextBox 123">
                  <a:extLst>
                    <a:ext uri="{FF2B5EF4-FFF2-40B4-BE49-F238E27FC236}">
                      <a16:creationId xmlns:a16="http://schemas.microsoft.com/office/drawing/2014/main" id="{94209586-22E0-473D-8379-1BBC9BF031CC}"/>
                    </a:ext>
                  </a:extLst>
                </p:cNvPr>
                <p:cNvSpPr txBox="1"/>
                <p:nvPr/>
              </p:nvSpPr>
              <p:spPr>
                <a:xfrm>
                  <a:off x="4480560" y="3170178"/>
                  <a:ext cx="30725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—</a:t>
                  </a:r>
                </a:p>
              </p:txBody>
            </p:sp>
            <p:sp>
              <p:nvSpPr>
                <p:cNvPr id="125" name="TextBox 124">
                  <a:extLst>
                    <a:ext uri="{FF2B5EF4-FFF2-40B4-BE49-F238E27FC236}">
                      <a16:creationId xmlns:a16="http://schemas.microsoft.com/office/drawing/2014/main" id="{6935AFF3-357A-4061-982D-F614D3BCE010}"/>
                    </a:ext>
                  </a:extLst>
                </p:cNvPr>
                <p:cNvSpPr txBox="1"/>
                <p:nvPr/>
              </p:nvSpPr>
              <p:spPr>
                <a:xfrm>
                  <a:off x="4499733" y="3595036"/>
                  <a:ext cx="307258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+</a:t>
                  </a:r>
                </a:p>
              </p:txBody>
            </p:sp>
            <p:cxnSp>
              <p:nvCxnSpPr>
                <p:cNvPr id="126" name="Straight Connector 125">
                  <a:extLst>
                    <a:ext uri="{FF2B5EF4-FFF2-40B4-BE49-F238E27FC236}">
                      <a16:creationId xmlns:a16="http://schemas.microsoft.com/office/drawing/2014/main" id="{98EE7174-6E2D-429D-9CE1-2B747E0F0E37}"/>
                    </a:ext>
                  </a:extLst>
                </p:cNvPr>
                <p:cNvCxnSpPr>
                  <a:endCxn id="124" idx="1"/>
                </p:cNvCxnSpPr>
                <p:nvPr/>
              </p:nvCxnSpPr>
              <p:spPr>
                <a:xfrm>
                  <a:off x="4090219" y="3354844"/>
                  <a:ext cx="390341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>
                  <a:extLst>
                    <a:ext uri="{FF2B5EF4-FFF2-40B4-BE49-F238E27FC236}">
                      <a16:creationId xmlns:a16="http://schemas.microsoft.com/office/drawing/2014/main" id="{10E0F85F-E9EE-4AA2-BCAB-4644ED77DCF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950109" y="3811883"/>
                  <a:ext cx="530451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8" name="Straight Connector 127">
                  <a:extLst>
                    <a:ext uri="{FF2B5EF4-FFF2-40B4-BE49-F238E27FC236}">
                      <a16:creationId xmlns:a16="http://schemas.microsoft.com/office/drawing/2014/main" id="{F737023D-8E4A-417B-996A-33CFED32EEC4}"/>
                    </a:ext>
                  </a:extLst>
                </p:cNvPr>
                <p:cNvCxnSpPr>
                  <a:cxnSpLocks/>
                  <a:stCxn id="123" idx="0"/>
                </p:cNvCxnSpPr>
                <p:nvPr/>
              </p:nvCxnSpPr>
              <p:spPr>
                <a:xfrm>
                  <a:off x="5625966" y="3595036"/>
                  <a:ext cx="105810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9" name="TextBox 128">
                  <a:extLst>
                    <a:ext uri="{FF2B5EF4-FFF2-40B4-BE49-F238E27FC236}">
                      <a16:creationId xmlns:a16="http://schemas.microsoft.com/office/drawing/2014/main" id="{BB6ED73D-5E8E-42BC-88C1-03A18C287A17}"/>
                    </a:ext>
                  </a:extLst>
                </p:cNvPr>
                <p:cNvSpPr txBox="1"/>
                <p:nvPr/>
              </p:nvSpPr>
              <p:spPr>
                <a:xfrm>
                  <a:off x="3333625" y="4060156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in</a:t>
                  </a:r>
                </a:p>
              </p:txBody>
            </p:sp>
            <p:sp>
              <p:nvSpPr>
                <p:cNvPr id="130" name="TextBox 129">
                  <a:extLst>
                    <a:ext uri="{FF2B5EF4-FFF2-40B4-BE49-F238E27FC236}">
                      <a16:creationId xmlns:a16="http://schemas.microsoft.com/office/drawing/2014/main" id="{5EA964EF-376F-49DB-9DA3-DBDCFEEA403B}"/>
                    </a:ext>
                  </a:extLst>
                </p:cNvPr>
                <p:cNvSpPr txBox="1"/>
                <p:nvPr/>
              </p:nvSpPr>
              <p:spPr>
                <a:xfrm>
                  <a:off x="6264500" y="3061628"/>
                  <a:ext cx="569923" cy="40192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err="1"/>
                    <a:t>V</a:t>
                  </a:r>
                  <a:r>
                    <a:rPr lang="en-US" baseline="-25000" dirty="0" err="1"/>
                    <a:t>out</a:t>
                  </a:r>
                  <a:endParaRPr lang="en-US" baseline="-25000" dirty="0"/>
                </a:p>
              </p:txBody>
            </p:sp>
          </p:grpSp>
          <p:sp>
            <p:nvSpPr>
              <p:cNvPr id="82" name="Oval 81">
                <a:extLst>
                  <a:ext uri="{FF2B5EF4-FFF2-40B4-BE49-F238E27FC236}">
                    <a16:creationId xmlns:a16="http://schemas.microsoft.com/office/drawing/2014/main" id="{CE7012D6-D3B7-476F-9E69-F766D533915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4257039" y="3025030"/>
                <a:ext cx="365760" cy="36576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3" name="TextBox 82">
                <a:extLst>
                  <a:ext uri="{FF2B5EF4-FFF2-40B4-BE49-F238E27FC236}">
                    <a16:creationId xmlns:a16="http://schemas.microsoft.com/office/drawing/2014/main" id="{E5B15E61-0DE1-46D0-96BA-D7CC4A6EED5D}"/>
                  </a:ext>
                </a:extLst>
              </p:cNvPr>
              <p:cNvSpPr txBox="1"/>
              <p:nvPr/>
            </p:nvSpPr>
            <p:spPr>
              <a:xfrm>
                <a:off x="4291672" y="2890093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sp>
            <p:nvSpPr>
              <p:cNvPr id="84" name="TextBox 83">
                <a:extLst>
                  <a:ext uri="{FF2B5EF4-FFF2-40B4-BE49-F238E27FC236}">
                    <a16:creationId xmlns:a16="http://schemas.microsoft.com/office/drawing/2014/main" id="{867202AA-0924-45A4-A642-AC06DB78F9B9}"/>
                  </a:ext>
                </a:extLst>
              </p:cNvPr>
              <p:cNvSpPr txBox="1"/>
              <p:nvPr/>
            </p:nvSpPr>
            <p:spPr>
              <a:xfrm>
                <a:off x="4248983" y="3103443"/>
                <a:ext cx="307258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/>
                  <a:t>—</a:t>
                </a:r>
              </a:p>
            </p:txBody>
          </p:sp>
          <p:cxnSp>
            <p:nvCxnSpPr>
              <p:cNvPr id="85" name="Straight Connector 84">
                <a:extLst>
                  <a:ext uri="{FF2B5EF4-FFF2-40B4-BE49-F238E27FC236}">
                    <a16:creationId xmlns:a16="http://schemas.microsoft.com/office/drawing/2014/main" id="{1677D05E-0F5F-44B3-8CB7-B6357A5A1955}"/>
                  </a:ext>
                </a:extLst>
              </p:cNvPr>
              <p:cNvCxnSpPr/>
              <p:nvPr/>
            </p:nvCxnSpPr>
            <p:spPr>
              <a:xfrm flipV="1">
                <a:off x="4444363" y="2771221"/>
                <a:ext cx="0" cy="2468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4500669F-29B5-48FD-9AC6-1AD54291F332}"/>
                  </a:ext>
                </a:extLst>
              </p:cNvPr>
              <p:cNvCxnSpPr/>
              <p:nvPr/>
            </p:nvCxnSpPr>
            <p:spPr>
              <a:xfrm flipV="1">
                <a:off x="4439919" y="3390790"/>
                <a:ext cx="0" cy="2468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87" name="Group 86">
                <a:extLst>
                  <a:ext uri="{FF2B5EF4-FFF2-40B4-BE49-F238E27FC236}">
                    <a16:creationId xmlns:a16="http://schemas.microsoft.com/office/drawing/2014/main" id="{6783D829-FD9D-4177-AE3A-1C7CCF8EC340}"/>
                  </a:ext>
                </a:extLst>
              </p:cNvPr>
              <p:cNvGrpSpPr/>
              <p:nvPr/>
            </p:nvGrpSpPr>
            <p:grpSpPr>
              <a:xfrm>
                <a:off x="4257039" y="3637678"/>
                <a:ext cx="365760" cy="127000"/>
                <a:chOff x="4257039" y="3637678"/>
                <a:chExt cx="365760" cy="127000"/>
              </a:xfrm>
            </p:grpSpPr>
            <p:cxnSp>
              <p:nvCxnSpPr>
                <p:cNvPr id="120" name="Straight Connector 119">
                  <a:extLst>
                    <a:ext uri="{FF2B5EF4-FFF2-40B4-BE49-F238E27FC236}">
                      <a16:creationId xmlns:a16="http://schemas.microsoft.com/office/drawing/2014/main" id="{2D7889C3-920C-4DF2-8DE3-0919D79713A2}"/>
                    </a:ext>
                  </a:extLst>
                </p:cNvPr>
                <p:cNvCxnSpPr/>
                <p:nvPr/>
              </p:nvCxnSpPr>
              <p:spPr>
                <a:xfrm>
                  <a:off x="4257039" y="3637678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1" name="Straight Connector 120">
                  <a:extLst>
                    <a:ext uri="{FF2B5EF4-FFF2-40B4-BE49-F238E27FC236}">
                      <a16:creationId xmlns:a16="http://schemas.microsoft.com/office/drawing/2014/main" id="{C33DB50B-6FE9-4D08-8A25-122C84B0B6A3}"/>
                    </a:ext>
                  </a:extLst>
                </p:cNvPr>
                <p:cNvCxnSpPr/>
                <p:nvPr/>
              </p:nvCxnSpPr>
              <p:spPr>
                <a:xfrm>
                  <a:off x="4327641" y="3698003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Straight Connector 121">
                  <a:extLst>
                    <a:ext uri="{FF2B5EF4-FFF2-40B4-BE49-F238E27FC236}">
                      <a16:creationId xmlns:a16="http://schemas.microsoft.com/office/drawing/2014/main" id="{8A1B01C8-5980-4408-8D36-28AEEDCE5886}"/>
                    </a:ext>
                  </a:extLst>
                </p:cNvPr>
                <p:cNvCxnSpPr/>
                <p:nvPr/>
              </p:nvCxnSpPr>
              <p:spPr>
                <a:xfrm>
                  <a:off x="4402612" y="3764678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8" name="Group 87">
                <a:extLst>
                  <a:ext uri="{FF2B5EF4-FFF2-40B4-BE49-F238E27FC236}">
                    <a16:creationId xmlns:a16="http://schemas.microsoft.com/office/drawing/2014/main" id="{2B3F848D-B99A-42A0-A185-E5B0805F21EE}"/>
                  </a:ext>
                </a:extLst>
              </p:cNvPr>
              <p:cNvGrpSpPr/>
              <p:nvPr/>
            </p:nvGrpSpPr>
            <p:grpSpPr>
              <a:xfrm>
                <a:off x="5255532" y="1488300"/>
                <a:ext cx="797859" cy="297701"/>
                <a:chOff x="3069003" y="2744655"/>
                <a:chExt cx="797859" cy="297701"/>
              </a:xfrm>
            </p:grpSpPr>
            <p:grpSp>
              <p:nvGrpSpPr>
                <p:cNvPr id="110" name="Group 109">
                  <a:extLst>
                    <a:ext uri="{FF2B5EF4-FFF2-40B4-BE49-F238E27FC236}">
                      <a16:creationId xmlns:a16="http://schemas.microsoft.com/office/drawing/2014/main" id="{DC3A5968-0B7B-450E-AEA8-2EBEE4E29F2A}"/>
                    </a:ext>
                  </a:extLst>
                </p:cNvPr>
                <p:cNvGrpSpPr/>
                <p:nvPr/>
              </p:nvGrpSpPr>
              <p:grpSpPr>
                <a:xfrm>
                  <a:off x="3069003" y="2744655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18" name="Straight Connector 117">
                    <a:extLst>
                      <a:ext uri="{FF2B5EF4-FFF2-40B4-BE49-F238E27FC236}">
                        <a16:creationId xmlns:a16="http://schemas.microsoft.com/office/drawing/2014/main" id="{8C791686-31FD-4560-AC29-60F3DF5BD1D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9" name="Straight Connector 118">
                    <a:extLst>
                      <a:ext uri="{FF2B5EF4-FFF2-40B4-BE49-F238E27FC236}">
                        <a16:creationId xmlns:a16="http://schemas.microsoft.com/office/drawing/2014/main" id="{FFB0D2B9-226F-4920-8E0A-74FE5ADF2F0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11" name="Group 110">
                  <a:extLst>
                    <a:ext uri="{FF2B5EF4-FFF2-40B4-BE49-F238E27FC236}">
                      <a16:creationId xmlns:a16="http://schemas.microsoft.com/office/drawing/2014/main" id="{2F5EE08C-39A0-4B1A-9894-93F18D78EB44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16" name="Straight Connector 115">
                    <a:extLst>
                      <a:ext uri="{FF2B5EF4-FFF2-40B4-BE49-F238E27FC236}">
                        <a16:creationId xmlns:a16="http://schemas.microsoft.com/office/drawing/2014/main" id="{7FB6DD54-6C6C-483F-988F-B4D17ED21A1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7" name="Straight Connector 116">
                    <a:extLst>
                      <a:ext uri="{FF2B5EF4-FFF2-40B4-BE49-F238E27FC236}">
                        <a16:creationId xmlns:a16="http://schemas.microsoft.com/office/drawing/2014/main" id="{415EDF05-8463-4280-A972-590D67F9B7C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12" name="Group 111">
                  <a:extLst>
                    <a:ext uri="{FF2B5EF4-FFF2-40B4-BE49-F238E27FC236}">
                      <a16:creationId xmlns:a16="http://schemas.microsoft.com/office/drawing/2014/main" id="{942A0FBB-4D5B-481C-90CC-99117510D724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14" name="Straight Connector 113">
                    <a:extLst>
                      <a:ext uri="{FF2B5EF4-FFF2-40B4-BE49-F238E27FC236}">
                        <a16:creationId xmlns:a16="http://schemas.microsoft.com/office/drawing/2014/main" id="{6DE1C76A-22EA-4570-AA0E-E36688F8C7A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5" name="Straight Connector 114">
                    <a:extLst>
                      <a:ext uri="{FF2B5EF4-FFF2-40B4-BE49-F238E27FC236}">
                        <a16:creationId xmlns:a16="http://schemas.microsoft.com/office/drawing/2014/main" id="{6590BA36-AF84-4D8F-8931-24A793AD3D9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13" name="Straight Connector 112">
                  <a:extLst>
                    <a:ext uri="{FF2B5EF4-FFF2-40B4-BE49-F238E27FC236}">
                      <a16:creationId xmlns:a16="http://schemas.microsoft.com/office/drawing/2014/main" id="{10799670-6782-4B27-9094-9F394B80868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9" name="Group 88">
                <a:extLst>
                  <a:ext uri="{FF2B5EF4-FFF2-40B4-BE49-F238E27FC236}">
                    <a16:creationId xmlns:a16="http://schemas.microsoft.com/office/drawing/2014/main" id="{6ECB0829-9564-490E-884C-264D890FF869}"/>
                  </a:ext>
                </a:extLst>
              </p:cNvPr>
              <p:cNvGrpSpPr/>
              <p:nvPr/>
            </p:nvGrpSpPr>
            <p:grpSpPr>
              <a:xfrm>
                <a:off x="3424505" y="1460455"/>
                <a:ext cx="797859" cy="297701"/>
                <a:chOff x="3069003" y="2744655"/>
                <a:chExt cx="797859" cy="297701"/>
              </a:xfrm>
            </p:grpSpPr>
            <p:grpSp>
              <p:nvGrpSpPr>
                <p:cNvPr id="100" name="Group 99">
                  <a:extLst>
                    <a:ext uri="{FF2B5EF4-FFF2-40B4-BE49-F238E27FC236}">
                      <a16:creationId xmlns:a16="http://schemas.microsoft.com/office/drawing/2014/main" id="{4E137426-6371-4637-897B-F5B84E152525}"/>
                    </a:ext>
                  </a:extLst>
                </p:cNvPr>
                <p:cNvGrpSpPr/>
                <p:nvPr/>
              </p:nvGrpSpPr>
              <p:grpSpPr>
                <a:xfrm>
                  <a:off x="3069003" y="2744655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08" name="Straight Connector 107">
                    <a:extLst>
                      <a:ext uri="{FF2B5EF4-FFF2-40B4-BE49-F238E27FC236}">
                        <a16:creationId xmlns:a16="http://schemas.microsoft.com/office/drawing/2014/main" id="{6C977051-39F7-4224-A9B4-F946D18DB81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9" name="Straight Connector 108">
                    <a:extLst>
                      <a:ext uri="{FF2B5EF4-FFF2-40B4-BE49-F238E27FC236}">
                        <a16:creationId xmlns:a16="http://schemas.microsoft.com/office/drawing/2014/main" id="{9FC05284-0D38-495A-A8C4-1550A918D94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01" name="Group 100">
                  <a:extLst>
                    <a:ext uri="{FF2B5EF4-FFF2-40B4-BE49-F238E27FC236}">
                      <a16:creationId xmlns:a16="http://schemas.microsoft.com/office/drawing/2014/main" id="{492D2FB0-3999-4BB5-9CB9-90E95DCDA298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06" name="Straight Connector 105">
                    <a:extLst>
                      <a:ext uri="{FF2B5EF4-FFF2-40B4-BE49-F238E27FC236}">
                        <a16:creationId xmlns:a16="http://schemas.microsoft.com/office/drawing/2014/main" id="{C57932DB-9533-4FC2-924F-CB9A1C2E334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7" name="Straight Connector 106">
                    <a:extLst>
                      <a:ext uri="{FF2B5EF4-FFF2-40B4-BE49-F238E27FC236}">
                        <a16:creationId xmlns:a16="http://schemas.microsoft.com/office/drawing/2014/main" id="{807FA3BD-6837-4ADD-B74A-2F053115D8F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02" name="Group 101">
                  <a:extLst>
                    <a:ext uri="{FF2B5EF4-FFF2-40B4-BE49-F238E27FC236}">
                      <a16:creationId xmlns:a16="http://schemas.microsoft.com/office/drawing/2014/main" id="{2B31FD34-3350-4477-ABCE-A927936B550D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04" name="Straight Connector 103">
                    <a:extLst>
                      <a:ext uri="{FF2B5EF4-FFF2-40B4-BE49-F238E27FC236}">
                        <a16:creationId xmlns:a16="http://schemas.microsoft.com/office/drawing/2014/main" id="{95EE4776-C1B5-483A-8536-6FE326269FA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5" name="Straight Connector 104">
                    <a:extLst>
                      <a:ext uri="{FF2B5EF4-FFF2-40B4-BE49-F238E27FC236}">
                        <a16:creationId xmlns:a16="http://schemas.microsoft.com/office/drawing/2014/main" id="{359E331F-40F0-4BB8-BE14-46A29F2F3F6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7349927D-9C79-4D6D-B712-D3EF61A99FA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0" name="Straight Connector 89">
                <a:extLst>
                  <a:ext uri="{FF2B5EF4-FFF2-40B4-BE49-F238E27FC236}">
                    <a16:creationId xmlns:a16="http://schemas.microsoft.com/office/drawing/2014/main" id="{9E86F124-DEC0-4342-9A79-4BC08819225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22364" y="1647140"/>
                <a:ext cx="1043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Straight Connector 90">
                <a:extLst>
                  <a:ext uri="{FF2B5EF4-FFF2-40B4-BE49-F238E27FC236}">
                    <a16:creationId xmlns:a16="http://schemas.microsoft.com/office/drawing/2014/main" id="{669C516C-0B23-4CE5-A035-4E1610C52BD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598930" y="1641692"/>
                <a:ext cx="0" cy="67802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Straight Connector 91">
                <a:extLst>
                  <a:ext uri="{FF2B5EF4-FFF2-40B4-BE49-F238E27FC236}">
                    <a16:creationId xmlns:a16="http://schemas.microsoft.com/office/drawing/2014/main" id="{8B8293A3-205D-4749-98F7-325ABCE5F89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028833" y="1640079"/>
                <a:ext cx="0" cy="44408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93" name="Group 92">
                <a:extLst>
                  <a:ext uri="{FF2B5EF4-FFF2-40B4-BE49-F238E27FC236}">
                    <a16:creationId xmlns:a16="http://schemas.microsoft.com/office/drawing/2014/main" id="{E271FF69-CC6E-4A5E-972A-9D8CE47485E7}"/>
                  </a:ext>
                </a:extLst>
              </p:cNvPr>
              <p:cNvGrpSpPr/>
              <p:nvPr/>
            </p:nvGrpSpPr>
            <p:grpSpPr>
              <a:xfrm>
                <a:off x="2845953" y="2084168"/>
                <a:ext cx="365760" cy="127000"/>
                <a:chOff x="4257039" y="3637678"/>
                <a:chExt cx="365760" cy="127000"/>
              </a:xfrm>
            </p:grpSpPr>
            <p:cxnSp>
              <p:nvCxnSpPr>
                <p:cNvPr id="97" name="Straight Connector 96">
                  <a:extLst>
                    <a:ext uri="{FF2B5EF4-FFF2-40B4-BE49-F238E27FC236}">
                      <a16:creationId xmlns:a16="http://schemas.microsoft.com/office/drawing/2014/main" id="{4206C83B-EBFE-4F07-80A9-1482C2135391}"/>
                    </a:ext>
                  </a:extLst>
                </p:cNvPr>
                <p:cNvCxnSpPr/>
                <p:nvPr/>
              </p:nvCxnSpPr>
              <p:spPr>
                <a:xfrm>
                  <a:off x="4257039" y="3637678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8" name="Straight Connector 97">
                  <a:extLst>
                    <a:ext uri="{FF2B5EF4-FFF2-40B4-BE49-F238E27FC236}">
                      <a16:creationId xmlns:a16="http://schemas.microsoft.com/office/drawing/2014/main" id="{B84CCE18-5834-4020-A2CC-06640B605F67}"/>
                    </a:ext>
                  </a:extLst>
                </p:cNvPr>
                <p:cNvCxnSpPr/>
                <p:nvPr/>
              </p:nvCxnSpPr>
              <p:spPr>
                <a:xfrm>
                  <a:off x="4327641" y="3698003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Straight Connector 98">
                  <a:extLst>
                    <a:ext uri="{FF2B5EF4-FFF2-40B4-BE49-F238E27FC236}">
                      <a16:creationId xmlns:a16="http://schemas.microsoft.com/office/drawing/2014/main" id="{1E2082D3-80AB-4D2E-9AEF-0AEE28039DDA}"/>
                    </a:ext>
                  </a:extLst>
                </p:cNvPr>
                <p:cNvCxnSpPr/>
                <p:nvPr/>
              </p:nvCxnSpPr>
              <p:spPr>
                <a:xfrm>
                  <a:off x="4402612" y="3764678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4" name="Straight Connector 93">
                <a:extLst>
                  <a:ext uri="{FF2B5EF4-FFF2-40B4-BE49-F238E27FC236}">
                    <a16:creationId xmlns:a16="http://schemas.microsoft.com/office/drawing/2014/main" id="{4FA6B948-CE54-46CD-AF54-BC164D8E34A5}"/>
                  </a:ext>
                </a:extLst>
              </p:cNvPr>
              <p:cNvCxnSpPr/>
              <p:nvPr/>
            </p:nvCxnSpPr>
            <p:spPr>
              <a:xfrm flipH="1">
                <a:off x="3009207" y="1633811"/>
                <a:ext cx="41529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Straight Connector 94">
                <a:extLst>
                  <a:ext uri="{FF2B5EF4-FFF2-40B4-BE49-F238E27FC236}">
                    <a16:creationId xmlns:a16="http://schemas.microsoft.com/office/drawing/2014/main" id="{CEF7DF75-C7BC-4C00-B1E3-91F2C16D5FE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6382871" y="1641692"/>
                <a:ext cx="22692" cy="91384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Straight Connector 95">
                <a:extLst>
                  <a:ext uri="{FF2B5EF4-FFF2-40B4-BE49-F238E27FC236}">
                    <a16:creationId xmlns:a16="http://schemas.microsoft.com/office/drawing/2014/main" id="{0D3D93D0-38CB-4605-868F-38F61411BB9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053391" y="1649411"/>
                <a:ext cx="34082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ACB3083C-1413-4E07-B610-91C74152652A}"/>
                </a:ext>
              </a:extLst>
            </p:cNvPr>
            <p:cNvSpPr txBox="1"/>
            <p:nvPr/>
          </p:nvSpPr>
          <p:spPr>
            <a:xfrm>
              <a:off x="5415543" y="1185383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2</a:t>
              </a:r>
            </a:p>
          </p:txBody>
        </p:sp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3E6D67B2-FF75-452C-A6C7-2E75C19E2E83}"/>
                </a:ext>
              </a:extLst>
            </p:cNvPr>
            <p:cNvSpPr txBox="1"/>
            <p:nvPr/>
          </p:nvSpPr>
          <p:spPr>
            <a:xfrm>
              <a:off x="3709069" y="1185383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92798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  <p:bldP spid="2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D7C4D5-3C7F-4543-B96D-555898C1CF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 1 – Two inverting op amps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CB9890BA-FC76-441B-939C-9C667F507324}"/>
              </a:ext>
            </a:extLst>
          </p:cNvPr>
          <p:cNvGrpSpPr/>
          <p:nvPr/>
        </p:nvGrpSpPr>
        <p:grpSpPr>
          <a:xfrm>
            <a:off x="114689" y="1881517"/>
            <a:ext cx="4817859" cy="2740660"/>
            <a:chOff x="2884943" y="1355712"/>
            <a:chExt cx="4817859" cy="2740660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B535463F-0F40-4CDB-B36A-276826690D5E}"/>
                </a:ext>
              </a:extLst>
            </p:cNvPr>
            <p:cNvGrpSpPr/>
            <p:nvPr/>
          </p:nvGrpSpPr>
          <p:grpSpPr>
            <a:xfrm>
              <a:off x="2884943" y="1792149"/>
              <a:ext cx="4817859" cy="2304223"/>
              <a:chOff x="2356025" y="1460455"/>
              <a:chExt cx="4817859" cy="2304223"/>
            </a:xfrm>
          </p:grpSpPr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5A5B3A2A-23E5-4FFD-800F-B933A3071DE6}"/>
                  </a:ext>
                </a:extLst>
              </p:cNvPr>
              <p:cNvGrpSpPr/>
              <p:nvPr/>
            </p:nvGrpSpPr>
            <p:grpSpPr>
              <a:xfrm>
                <a:off x="2356025" y="1972769"/>
                <a:ext cx="4817859" cy="1174282"/>
                <a:chOff x="1866215" y="3007895"/>
                <a:chExt cx="4817859" cy="1174282"/>
              </a:xfrm>
            </p:grpSpPr>
            <p:sp>
              <p:nvSpPr>
                <p:cNvPr id="49" name="Isosceles Triangle 48">
                  <a:extLst>
                    <a:ext uri="{FF2B5EF4-FFF2-40B4-BE49-F238E27FC236}">
                      <a16:creationId xmlns:a16="http://schemas.microsoft.com/office/drawing/2014/main" id="{F635FC8E-97CB-47DE-B01A-8131B0BDA161}"/>
                    </a:ext>
                  </a:extLst>
                </p:cNvPr>
                <p:cNvSpPr/>
                <p:nvPr/>
              </p:nvSpPr>
              <p:spPr>
                <a:xfrm rot="5400000">
                  <a:off x="4466122" y="3022333"/>
                  <a:ext cx="1174282" cy="1145406"/>
                </a:xfrm>
                <a:prstGeom prst="triangl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0" name="TextBox 49">
                  <a:extLst>
                    <a:ext uri="{FF2B5EF4-FFF2-40B4-BE49-F238E27FC236}">
                      <a16:creationId xmlns:a16="http://schemas.microsoft.com/office/drawing/2014/main" id="{8439371F-4435-4AA3-A5EF-6F767164AFBC}"/>
                    </a:ext>
                  </a:extLst>
                </p:cNvPr>
                <p:cNvSpPr txBox="1"/>
                <p:nvPr/>
              </p:nvSpPr>
              <p:spPr>
                <a:xfrm>
                  <a:off x="4480560" y="3170178"/>
                  <a:ext cx="30725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—</a:t>
                  </a:r>
                </a:p>
              </p:txBody>
            </p:sp>
            <p:sp>
              <p:nvSpPr>
                <p:cNvPr id="51" name="TextBox 50">
                  <a:extLst>
                    <a:ext uri="{FF2B5EF4-FFF2-40B4-BE49-F238E27FC236}">
                      <a16:creationId xmlns:a16="http://schemas.microsoft.com/office/drawing/2014/main" id="{E9D6FE9B-C7C4-4306-AFD4-B63751B43359}"/>
                    </a:ext>
                  </a:extLst>
                </p:cNvPr>
                <p:cNvSpPr txBox="1"/>
                <p:nvPr/>
              </p:nvSpPr>
              <p:spPr>
                <a:xfrm>
                  <a:off x="4499733" y="3595036"/>
                  <a:ext cx="307258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+</a:t>
                  </a:r>
                </a:p>
              </p:txBody>
            </p:sp>
            <p:cxnSp>
              <p:nvCxnSpPr>
                <p:cNvPr id="52" name="Straight Connector 51">
                  <a:extLst>
                    <a:ext uri="{FF2B5EF4-FFF2-40B4-BE49-F238E27FC236}">
                      <a16:creationId xmlns:a16="http://schemas.microsoft.com/office/drawing/2014/main" id="{7CA9D9AC-C6BD-428B-A118-037B801169B7}"/>
                    </a:ext>
                  </a:extLst>
                </p:cNvPr>
                <p:cNvCxnSpPr>
                  <a:endCxn id="50" idx="1"/>
                </p:cNvCxnSpPr>
                <p:nvPr/>
              </p:nvCxnSpPr>
              <p:spPr>
                <a:xfrm>
                  <a:off x="4090219" y="3354844"/>
                  <a:ext cx="390341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Straight Connector 52">
                  <a:extLst>
                    <a:ext uri="{FF2B5EF4-FFF2-40B4-BE49-F238E27FC236}">
                      <a16:creationId xmlns:a16="http://schemas.microsoft.com/office/drawing/2014/main" id="{203F1B59-A97E-4D2E-90C7-8AEB15C2D1C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950109" y="3811883"/>
                  <a:ext cx="530451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>
                  <a:extLst>
                    <a:ext uri="{FF2B5EF4-FFF2-40B4-BE49-F238E27FC236}">
                      <a16:creationId xmlns:a16="http://schemas.microsoft.com/office/drawing/2014/main" id="{30F621D8-2846-4F8F-8FA1-CB97E755DEE7}"/>
                    </a:ext>
                  </a:extLst>
                </p:cNvPr>
                <p:cNvCxnSpPr>
                  <a:cxnSpLocks/>
                  <a:stCxn id="49" idx="0"/>
                </p:cNvCxnSpPr>
                <p:nvPr/>
              </p:nvCxnSpPr>
              <p:spPr>
                <a:xfrm>
                  <a:off x="5625966" y="3595036"/>
                  <a:ext cx="105810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5" name="TextBox 54">
                  <a:extLst>
                    <a:ext uri="{FF2B5EF4-FFF2-40B4-BE49-F238E27FC236}">
                      <a16:creationId xmlns:a16="http://schemas.microsoft.com/office/drawing/2014/main" id="{C1176E96-4BEE-4EAA-98BC-0C6CDDE437F7}"/>
                    </a:ext>
                  </a:extLst>
                </p:cNvPr>
                <p:cNvSpPr txBox="1"/>
                <p:nvPr/>
              </p:nvSpPr>
              <p:spPr>
                <a:xfrm>
                  <a:off x="1866215" y="3119294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in</a:t>
                  </a:r>
                </a:p>
              </p:txBody>
            </p:sp>
          </p:grpSp>
          <p:sp>
            <p:nvSpPr>
              <p:cNvPr id="13" name="Oval 12">
                <a:extLst>
                  <a:ext uri="{FF2B5EF4-FFF2-40B4-BE49-F238E27FC236}">
                    <a16:creationId xmlns:a16="http://schemas.microsoft.com/office/drawing/2014/main" id="{F0FAE2DB-52FC-4EB7-B168-7822F550285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847054" y="2084687"/>
                <a:ext cx="365760" cy="36576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E8C76460-AD25-4E63-8DD2-AD8D7FF4748B}"/>
                  </a:ext>
                </a:extLst>
              </p:cNvPr>
              <p:cNvSpPr txBox="1"/>
              <p:nvPr/>
            </p:nvSpPr>
            <p:spPr>
              <a:xfrm>
                <a:off x="2885475" y="1993025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77A057B1-E2B5-4FE9-AC50-506972DA10C1}"/>
                  </a:ext>
                </a:extLst>
              </p:cNvPr>
              <p:cNvSpPr txBox="1"/>
              <p:nvPr/>
            </p:nvSpPr>
            <p:spPr>
              <a:xfrm>
                <a:off x="2885475" y="2169958"/>
                <a:ext cx="307258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/>
                  <a:t>—</a:t>
                </a:r>
              </a:p>
            </p:txBody>
          </p: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9A8E9757-D1A2-46E8-8337-053A1776E28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435950" y="2771222"/>
                <a:ext cx="3969" cy="86645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7" name="Group 16">
                <a:extLst>
                  <a:ext uri="{FF2B5EF4-FFF2-40B4-BE49-F238E27FC236}">
                    <a16:creationId xmlns:a16="http://schemas.microsoft.com/office/drawing/2014/main" id="{8E42100D-527C-4B30-86B6-BFC04A7B0ABE}"/>
                  </a:ext>
                </a:extLst>
              </p:cNvPr>
              <p:cNvGrpSpPr/>
              <p:nvPr/>
            </p:nvGrpSpPr>
            <p:grpSpPr>
              <a:xfrm>
                <a:off x="4257039" y="3637678"/>
                <a:ext cx="365760" cy="127000"/>
                <a:chOff x="4257039" y="3637678"/>
                <a:chExt cx="365760" cy="127000"/>
              </a:xfrm>
            </p:grpSpPr>
            <p:cxnSp>
              <p:nvCxnSpPr>
                <p:cNvPr id="46" name="Straight Connector 45">
                  <a:extLst>
                    <a:ext uri="{FF2B5EF4-FFF2-40B4-BE49-F238E27FC236}">
                      <a16:creationId xmlns:a16="http://schemas.microsoft.com/office/drawing/2014/main" id="{0D0FD5C3-03DA-4EAF-8A99-07F1C5BB4D7C}"/>
                    </a:ext>
                  </a:extLst>
                </p:cNvPr>
                <p:cNvCxnSpPr/>
                <p:nvPr/>
              </p:nvCxnSpPr>
              <p:spPr>
                <a:xfrm>
                  <a:off x="4257039" y="3637678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Straight Connector 46">
                  <a:extLst>
                    <a:ext uri="{FF2B5EF4-FFF2-40B4-BE49-F238E27FC236}">
                      <a16:creationId xmlns:a16="http://schemas.microsoft.com/office/drawing/2014/main" id="{2419FDE6-FA7B-48A4-8E8B-838994BB7DF4}"/>
                    </a:ext>
                  </a:extLst>
                </p:cNvPr>
                <p:cNvCxnSpPr/>
                <p:nvPr/>
              </p:nvCxnSpPr>
              <p:spPr>
                <a:xfrm>
                  <a:off x="4327641" y="3698003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Straight Connector 47">
                  <a:extLst>
                    <a:ext uri="{FF2B5EF4-FFF2-40B4-BE49-F238E27FC236}">
                      <a16:creationId xmlns:a16="http://schemas.microsoft.com/office/drawing/2014/main" id="{22299A60-C21B-4F1A-9A77-BAA4A90FAB75}"/>
                    </a:ext>
                  </a:extLst>
                </p:cNvPr>
                <p:cNvCxnSpPr/>
                <p:nvPr/>
              </p:nvCxnSpPr>
              <p:spPr>
                <a:xfrm>
                  <a:off x="4402612" y="3764678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8" name="Group 17">
                <a:extLst>
                  <a:ext uri="{FF2B5EF4-FFF2-40B4-BE49-F238E27FC236}">
                    <a16:creationId xmlns:a16="http://schemas.microsoft.com/office/drawing/2014/main" id="{2939028D-1088-4D31-8626-C4CE0769C752}"/>
                  </a:ext>
                </a:extLst>
              </p:cNvPr>
              <p:cNvGrpSpPr/>
              <p:nvPr/>
            </p:nvGrpSpPr>
            <p:grpSpPr>
              <a:xfrm>
                <a:off x="5255532" y="1488300"/>
                <a:ext cx="797859" cy="297701"/>
                <a:chOff x="3069003" y="2744655"/>
                <a:chExt cx="797859" cy="297701"/>
              </a:xfrm>
            </p:grpSpPr>
            <p:grpSp>
              <p:nvGrpSpPr>
                <p:cNvPr id="36" name="Group 35">
                  <a:extLst>
                    <a:ext uri="{FF2B5EF4-FFF2-40B4-BE49-F238E27FC236}">
                      <a16:creationId xmlns:a16="http://schemas.microsoft.com/office/drawing/2014/main" id="{390E356D-9B9F-4966-8BED-841DAC66F632}"/>
                    </a:ext>
                  </a:extLst>
                </p:cNvPr>
                <p:cNvGrpSpPr/>
                <p:nvPr/>
              </p:nvGrpSpPr>
              <p:grpSpPr>
                <a:xfrm>
                  <a:off x="3069003" y="2744655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44" name="Straight Connector 43">
                    <a:extLst>
                      <a:ext uri="{FF2B5EF4-FFF2-40B4-BE49-F238E27FC236}">
                        <a16:creationId xmlns:a16="http://schemas.microsoft.com/office/drawing/2014/main" id="{2A661243-B8D5-474E-B509-CC816CF537E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" name="Straight Connector 44">
                    <a:extLst>
                      <a:ext uri="{FF2B5EF4-FFF2-40B4-BE49-F238E27FC236}">
                        <a16:creationId xmlns:a16="http://schemas.microsoft.com/office/drawing/2014/main" id="{3D373DEC-54E2-4C91-8BBB-5E1C1076AD9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7" name="Group 36">
                  <a:extLst>
                    <a:ext uri="{FF2B5EF4-FFF2-40B4-BE49-F238E27FC236}">
                      <a16:creationId xmlns:a16="http://schemas.microsoft.com/office/drawing/2014/main" id="{8E5FEAAC-411D-4555-8160-C75A5BF39114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42" name="Straight Connector 41">
                    <a:extLst>
                      <a:ext uri="{FF2B5EF4-FFF2-40B4-BE49-F238E27FC236}">
                        <a16:creationId xmlns:a16="http://schemas.microsoft.com/office/drawing/2014/main" id="{08147AD4-4CAB-4491-B043-9C6D528AFC0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3" name="Straight Connector 42">
                    <a:extLst>
                      <a:ext uri="{FF2B5EF4-FFF2-40B4-BE49-F238E27FC236}">
                        <a16:creationId xmlns:a16="http://schemas.microsoft.com/office/drawing/2014/main" id="{C45BD60B-8209-4CAE-A727-1126118D92E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8" name="Group 37">
                  <a:extLst>
                    <a:ext uri="{FF2B5EF4-FFF2-40B4-BE49-F238E27FC236}">
                      <a16:creationId xmlns:a16="http://schemas.microsoft.com/office/drawing/2014/main" id="{2663AA54-81A6-4344-A6E3-4EAF3B4FB99B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40" name="Straight Connector 39">
                    <a:extLst>
                      <a:ext uri="{FF2B5EF4-FFF2-40B4-BE49-F238E27FC236}">
                        <a16:creationId xmlns:a16="http://schemas.microsoft.com/office/drawing/2014/main" id="{D7479B7E-DC7B-4BD2-83BA-8E86E179A69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" name="Straight Connector 40">
                    <a:extLst>
                      <a:ext uri="{FF2B5EF4-FFF2-40B4-BE49-F238E27FC236}">
                        <a16:creationId xmlns:a16="http://schemas.microsoft.com/office/drawing/2014/main" id="{52E7458A-1340-4FAA-82F6-630293E9103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9" name="Straight Connector 38">
                  <a:extLst>
                    <a:ext uri="{FF2B5EF4-FFF2-40B4-BE49-F238E27FC236}">
                      <a16:creationId xmlns:a16="http://schemas.microsoft.com/office/drawing/2014/main" id="{F29AEBDD-B6A9-4A9B-A782-6FB51FF5B2B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9" name="Group 18">
                <a:extLst>
                  <a:ext uri="{FF2B5EF4-FFF2-40B4-BE49-F238E27FC236}">
                    <a16:creationId xmlns:a16="http://schemas.microsoft.com/office/drawing/2014/main" id="{DFDB3FB8-47B7-4258-99FD-CE2E72A4E7CC}"/>
                  </a:ext>
                </a:extLst>
              </p:cNvPr>
              <p:cNvGrpSpPr/>
              <p:nvPr/>
            </p:nvGrpSpPr>
            <p:grpSpPr>
              <a:xfrm>
                <a:off x="3424505" y="1460455"/>
                <a:ext cx="797859" cy="297701"/>
                <a:chOff x="3069003" y="2744655"/>
                <a:chExt cx="797859" cy="297701"/>
              </a:xfrm>
            </p:grpSpPr>
            <p:grpSp>
              <p:nvGrpSpPr>
                <p:cNvPr id="26" name="Group 25">
                  <a:extLst>
                    <a:ext uri="{FF2B5EF4-FFF2-40B4-BE49-F238E27FC236}">
                      <a16:creationId xmlns:a16="http://schemas.microsoft.com/office/drawing/2014/main" id="{1857C4C0-C556-46C9-A517-38F1C1EC64B9}"/>
                    </a:ext>
                  </a:extLst>
                </p:cNvPr>
                <p:cNvGrpSpPr/>
                <p:nvPr/>
              </p:nvGrpSpPr>
              <p:grpSpPr>
                <a:xfrm>
                  <a:off x="3069003" y="2744655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34" name="Straight Connector 33">
                    <a:extLst>
                      <a:ext uri="{FF2B5EF4-FFF2-40B4-BE49-F238E27FC236}">
                        <a16:creationId xmlns:a16="http://schemas.microsoft.com/office/drawing/2014/main" id="{C8833B7A-33E4-4A40-82FD-EC86D638C80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5" name="Straight Connector 34">
                    <a:extLst>
                      <a:ext uri="{FF2B5EF4-FFF2-40B4-BE49-F238E27FC236}">
                        <a16:creationId xmlns:a16="http://schemas.microsoft.com/office/drawing/2014/main" id="{0FA0D82C-20E3-4BA8-B66B-4AE64321038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7" name="Group 26">
                  <a:extLst>
                    <a:ext uri="{FF2B5EF4-FFF2-40B4-BE49-F238E27FC236}">
                      <a16:creationId xmlns:a16="http://schemas.microsoft.com/office/drawing/2014/main" id="{180DF559-2FC4-43FB-9A3B-85C80C357BD4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32" name="Straight Connector 31">
                    <a:extLst>
                      <a:ext uri="{FF2B5EF4-FFF2-40B4-BE49-F238E27FC236}">
                        <a16:creationId xmlns:a16="http://schemas.microsoft.com/office/drawing/2014/main" id="{E03513BE-98BB-4CA8-B6F4-BEF83CB830B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3" name="Straight Connector 32">
                    <a:extLst>
                      <a:ext uri="{FF2B5EF4-FFF2-40B4-BE49-F238E27FC236}">
                        <a16:creationId xmlns:a16="http://schemas.microsoft.com/office/drawing/2014/main" id="{25F81EE1-FC69-4BF5-BCDB-E8A8A6D7131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8" name="Group 27">
                  <a:extLst>
                    <a:ext uri="{FF2B5EF4-FFF2-40B4-BE49-F238E27FC236}">
                      <a16:creationId xmlns:a16="http://schemas.microsoft.com/office/drawing/2014/main" id="{533E95A1-FDA9-48D9-A1A2-96BB6CA7EE18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30" name="Straight Connector 29">
                    <a:extLst>
                      <a:ext uri="{FF2B5EF4-FFF2-40B4-BE49-F238E27FC236}">
                        <a16:creationId xmlns:a16="http://schemas.microsoft.com/office/drawing/2014/main" id="{5B8A916F-0C4C-4001-A24F-97E6D62854B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1" name="Straight Connector 30">
                    <a:extLst>
                      <a:ext uri="{FF2B5EF4-FFF2-40B4-BE49-F238E27FC236}">
                        <a16:creationId xmlns:a16="http://schemas.microsoft.com/office/drawing/2014/main" id="{E4A4BD35-CECA-49B7-9C37-36421C7C1F1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9" name="Straight Connector 28">
                  <a:extLst>
                    <a:ext uri="{FF2B5EF4-FFF2-40B4-BE49-F238E27FC236}">
                      <a16:creationId xmlns:a16="http://schemas.microsoft.com/office/drawing/2014/main" id="{CE640C15-E197-4BAB-AE41-EBF97892B6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814A0AE0-3A3A-4AD3-ABB5-63C576ADB24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22364" y="1647140"/>
                <a:ext cx="1043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E2EBB152-607B-4481-91BE-CAA3D108B18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598930" y="1641692"/>
                <a:ext cx="0" cy="67802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9051E0F8-F15C-4EC4-9930-4C1BB6737B8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028833" y="1640079"/>
                <a:ext cx="0" cy="44408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7D37D933-11CF-4B59-89A1-2BD737C8D031}"/>
                  </a:ext>
                </a:extLst>
              </p:cNvPr>
              <p:cNvCxnSpPr/>
              <p:nvPr/>
            </p:nvCxnSpPr>
            <p:spPr>
              <a:xfrm flipH="1">
                <a:off x="3009207" y="1633811"/>
                <a:ext cx="41529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8BE9D91D-C9A4-4C34-992D-F0F840733E7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6382871" y="1641692"/>
                <a:ext cx="22692" cy="91384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D3E30DE6-9091-4456-9ED9-78F5F905C5D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053391" y="1649411"/>
                <a:ext cx="34082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7103F425-5A0A-48CF-8CDF-0A80E587D72E}"/>
                </a:ext>
              </a:extLst>
            </p:cNvPr>
            <p:cNvSpPr txBox="1"/>
            <p:nvPr/>
          </p:nvSpPr>
          <p:spPr>
            <a:xfrm>
              <a:off x="5863778" y="1355712"/>
              <a:ext cx="96443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2</a:t>
              </a:r>
            </a:p>
            <a:p>
              <a:endParaRPr lang="en-US" baseline="-25000" dirty="0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60DF6363-F65E-4801-914C-58B8A18E1352}"/>
                </a:ext>
              </a:extLst>
            </p:cNvPr>
            <p:cNvSpPr txBox="1"/>
            <p:nvPr/>
          </p:nvSpPr>
          <p:spPr>
            <a:xfrm>
              <a:off x="3982962" y="1355712"/>
              <a:ext cx="8937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1</a:t>
              </a: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42766825-A4E4-4879-B4A3-08A342081884}"/>
                </a:ext>
              </a:extLst>
            </p:cNvPr>
            <p:cNvCxnSpPr/>
            <p:nvPr/>
          </p:nvCxnSpPr>
          <p:spPr>
            <a:xfrm flipV="1">
              <a:off x="3569714" y="2782141"/>
              <a:ext cx="0" cy="2468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DC1676D0-338E-48B1-A942-47E02FC576AB}"/>
                </a:ext>
              </a:extLst>
            </p:cNvPr>
            <p:cNvCxnSpPr/>
            <p:nvPr/>
          </p:nvCxnSpPr>
          <p:spPr>
            <a:xfrm>
              <a:off x="3386834" y="3029029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607311FF-D924-4C6F-A05C-F2CA3998C5C4}"/>
                </a:ext>
              </a:extLst>
            </p:cNvPr>
            <p:cNvCxnSpPr/>
            <p:nvPr/>
          </p:nvCxnSpPr>
          <p:spPr>
            <a:xfrm>
              <a:off x="3457436" y="3089354"/>
              <a:ext cx="228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25AF8853-AD67-43D6-925B-21575E7A7639}"/>
                </a:ext>
              </a:extLst>
            </p:cNvPr>
            <p:cNvCxnSpPr/>
            <p:nvPr/>
          </p:nvCxnSpPr>
          <p:spPr>
            <a:xfrm>
              <a:off x="3532407" y="3156029"/>
              <a:ext cx="9144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A530B677-36BD-4E40-8AE5-A68137FC229B}"/>
              </a:ext>
            </a:extLst>
          </p:cNvPr>
          <p:cNvGrpSpPr/>
          <p:nvPr/>
        </p:nvGrpSpPr>
        <p:grpSpPr>
          <a:xfrm>
            <a:off x="4813929" y="2808522"/>
            <a:ext cx="4315026" cy="2740660"/>
            <a:chOff x="3538125" y="1355712"/>
            <a:chExt cx="4315026" cy="2740660"/>
          </a:xfrm>
        </p:grpSpPr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FE31ED99-860D-45A3-A8C5-3CDAF062921F}"/>
                </a:ext>
              </a:extLst>
            </p:cNvPr>
            <p:cNvGrpSpPr/>
            <p:nvPr/>
          </p:nvGrpSpPr>
          <p:grpSpPr>
            <a:xfrm>
              <a:off x="3538125" y="1792149"/>
              <a:ext cx="4315026" cy="2304223"/>
              <a:chOff x="3009207" y="1460455"/>
              <a:chExt cx="4315026" cy="2304223"/>
            </a:xfrm>
          </p:grpSpPr>
          <p:grpSp>
            <p:nvGrpSpPr>
              <p:cNvPr id="65" name="Group 64">
                <a:extLst>
                  <a:ext uri="{FF2B5EF4-FFF2-40B4-BE49-F238E27FC236}">
                    <a16:creationId xmlns:a16="http://schemas.microsoft.com/office/drawing/2014/main" id="{3A2FFAC9-41C4-4FAC-9393-C2AD260CCDFB}"/>
                  </a:ext>
                </a:extLst>
              </p:cNvPr>
              <p:cNvGrpSpPr/>
              <p:nvPr/>
            </p:nvGrpSpPr>
            <p:grpSpPr>
              <a:xfrm>
                <a:off x="4439919" y="1972769"/>
                <a:ext cx="2884314" cy="1174282"/>
                <a:chOff x="3950109" y="3007895"/>
                <a:chExt cx="2884314" cy="1174282"/>
              </a:xfrm>
            </p:grpSpPr>
            <p:sp>
              <p:nvSpPr>
                <p:cNvPr id="102" name="Isosceles Triangle 101">
                  <a:extLst>
                    <a:ext uri="{FF2B5EF4-FFF2-40B4-BE49-F238E27FC236}">
                      <a16:creationId xmlns:a16="http://schemas.microsoft.com/office/drawing/2014/main" id="{A2E7CA90-B942-46D7-85E9-C8CFDC17CB65}"/>
                    </a:ext>
                  </a:extLst>
                </p:cNvPr>
                <p:cNvSpPr/>
                <p:nvPr/>
              </p:nvSpPr>
              <p:spPr>
                <a:xfrm rot="5400000">
                  <a:off x="4466122" y="3022333"/>
                  <a:ext cx="1174282" cy="1145406"/>
                </a:xfrm>
                <a:prstGeom prst="triangl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3" name="TextBox 102">
                  <a:extLst>
                    <a:ext uri="{FF2B5EF4-FFF2-40B4-BE49-F238E27FC236}">
                      <a16:creationId xmlns:a16="http://schemas.microsoft.com/office/drawing/2014/main" id="{203C4B0C-2EB7-4D1D-8898-7F67C95C51B4}"/>
                    </a:ext>
                  </a:extLst>
                </p:cNvPr>
                <p:cNvSpPr txBox="1"/>
                <p:nvPr/>
              </p:nvSpPr>
              <p:spPr>
                <a:xfrm>
                  <a:off x="4480560" y="3170178"/>
                  <a:ext cx="30725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—</a:t>
                  </a:r>
                </a:p>
              </p:txBody>
            </p:sp>
            <p:sp>
              <p:nvSpPr>
                <p:cNvPr id="104" name="TextBox 103">
                  <a:extLst>
                    <a:ext uri="{FF2B5EF4-FFF2-40B4-BE49-F238E27FC236}">
                      <a16:creationId xmlns:a16="http://schemas.microsoft.com/office/drawing/2014/main" id="{0FAA8A80-BA10-440C-8074-07BC48AE61C7}"/>
                    </a:ext>
                  </a:extLst>
                </p:cNvPr>
                <p:cNvSpPr txBox="1"/>
                <p:nvPr/>
              </p:nvSpPr>
              <p:spPr>
                <a:xfrm>
                  <a:off x="4499733" y="3595036"/>
                  <a:ext cx="307258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+</a:t>
                  </a:r>
                </a:p>
              </p:txBody>
            </p: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FACCD812-3A86-4998-963E-C000D6699142}"/>
                    </a:ext>
                  </a:extLst>
                </p:cNvPr>
                <p:cNvCxnSpPr>
                  <a:endCxn id="103" idx="1"/>
                </p:cNvCxnSpPr>
                <p:nvPr/>
              </p:nvCxnSpPr>
              <p:spPr>
                <a:xfrm>
                  <a:off x="4090219" y="3354844"/>
                  <a:ext cx="390341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6" name="Straight Connector 105">
                  <a:extLst>
                    <a:ext uri="{FF2B5EF4-FFF2-40B4-BE49-F238E27FC236}">
                      <a16:creationId xmlns:a16="http://schemas.microsoft.com/office/drawing/2014/main" id="{58EDBCA6-4B5A-4596-827E-A1851B6F2D8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950109" y="3811883"/>
                  <a:ext cx="530451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7" name="Straight Connector 106">
                  <a:extLst>
                    <a:ext uri="{FF2B5EF4-FFF2-40B4-BE49-F238E27FC236}">
                      <a16:creationId xmlns:a16="http://schemas.microsoft.com/office/drawing/2014/main" id="{14AB5975-B56A-4F27-BE3F-4ED29D4E074F}"/>
                    </a:ext>
                  </a:extLst>
                </p:cNvPr>
                <p:cNvCxnSpPr>
                  <a:cxnSpLocks/>
                  <a:stCxn id="102" idx="0"/>
                </p:cNvCxnSpPr>
                <p:nvPr/>
              </p:nvCxnSpPr>
              <p:spPr>
                <a:xfrm>
                  <a:off x="5625966" y="3595036"/>
                  <a:ext cx="105810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9" name="TextBox 108">
                  <a:extLst>
                    <a:ext uri="{FF2B5EF4-FFF2-40B4-BE49-F238E27FC236}">
                      <a16:creationId xmlns:a16="http://schemas.microsoft.com/office/drawing/2014/main" id="{D2A0F84B-A3A0-46B7-BB93-800A80B0365A}"/>
                    </a:ext>
                  </a:extLst>
                </p:cNvPr>
                <p:cNvSpPr txBox="1"/>
                <p:nvPr/>
              </p:nvSpPr>
              <p:spPr>
                <a:xfrm>
                  <a:off x="6314786" y="3061628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err="1"/>
                    <a:t>V</a:t>
                  </a:r>
                  <a:r>
                    <a:rPr lang="en-US" baseline="-25000" dirty="0" err="1"/>
                    <a:t>out</a:t>
                  </a:r>
                  <a:endParaRPr lang="en-US" baseline="-25000" dirty="0"/>
                </a:p>
              </p:txBody>
            </p:sp>
          </p:grp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EEC424C3-3D68-437A-8403-B9965F4D735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435950" y="2771222"/>
                <a:ext cx="3969" cy="86645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70" name="Group 69">
                <a:extLst>
                  <a:ext uri="{FF2B5EF4-FFF2-40B4-BE49-F238E27FC236}">
                    <a16:creationId xmlns:a16="http://schemas.microsoft.com/office/drawing/2014/main" id="{157EC971-7387-4DF7-BFBF-2CED734892E6}"/>
                  </a:ext>
                </a:extLst>
              </p:cNvPr>
              <p:cNvGrpSpPr/>
              <p:nvPr/>
            </p:nvGrpSpPr>
            <p:grpSpPr>
              <a:xfrm>
                <a:off x="4257039" y="3637678"/>
                <a:ext cx="365760" cy="127000"/>
                <a:chOff x="4257039" y="3637678"/>
                <a:chExt cx="365760" cy="127000"/>
              </a:xfrm>
            </p:grpSpPr>
            <p:cxnSp>
              <p:nvCxnSpPr>
                <p:cNvPr id="99" name="Straight Connector 98">
                  <a:extLst>
                    <a:ext uri="{FF2B5EF4-FFF2-40B4-BE49-F238E27FC236}">
                      <a16:creationId xmlns:a16="http://schemas.microsoft.com/office/drawing/2014/main" id="{79FA86F8-5C61-4FCC-B4C1-22696C4D1FE6}"/>
                    </a:ext>
                  </a:extLst>
                </p:cNvPr>
                <p:cNvCxnSpPr/>
                <p:nvPr/>
              </p:nvCxnSpPr>
              <p:spPr>
                <a:xfrm>
                  <a:off x="4257039" y="3637678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0" name="Straight Connector 99">
                  <a:extLst>
                    <a:ext uri="{FF2B5EF4-FFF2-40B4-BE49-F238E27FC236}">
                      <a16:creationId xmlns:a16="http://schemas.microsoft.com/office/drawing/2014/main" id="{D668DB1C-0337-434D-930D-0BE544675E23}"/>
                    </a:ext>
                  </a:extLst>
                </p:cNvPr>
                <p:cNvCxnSpPr/>
                <p:nvPr/>
              </p:nvCxnSpPr>
              <p:spPr>
                <a:xfrm>
                  <a:off x="4327641" y="3698003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Straight Connector 100">
                  <a:extLst>
                    <a:ext uri="{FF2B5EF4-FFF2-40B4-BE49-F238E27FC236}">
                      <a16:creationId xmlns:a16="http://schemas.microsoft.com/office/drawing/2014/main" id="{FD8602B5-764A-4A2A-AF6C-43907E8D831C}"/>
                    </a:ext>
                  </a:extLst>
                </p:cNvPr>
                <p:cNvCxnSpPr/>
                <p:nvPr/>
              </p:nvCxnSpPr>
              <p:spPr>
                <a:xfrm>
                  <a:off x="4402612" y="3764678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1" name="Group 70">
                <a:extLst>
                  <a:ext uri="{FF2B5EF4-FFF2-40B4-BE49-F238E27FC236}">
                    <a16:creationId xmlns:a16="http://schemas.microsoft.com/office/drawing/2014/main" id="{A33569B3-C0E4-43E6-B8BE-643C39B9383B}"/>
                  </a:ext>
                </a:extLst>
              </p:cNvPr>
              <p:cNvGrpSpPr/>
              <p:nvPr/>
            </p:nvGrpSpPr>
            <p:grpSpPr>
              <a:xfrm>
                <a:off x="5255532" y="1488300"/>
                <a:ext cx="797859" cy="297701"/>
                <a:chOff x="3069003" y="2744655"/>
                <a:chExt cx="797859" cy="297701"/>
              </a:xfrm>
            </p:grpSpPr>
            <p:grpSp>
              <p:nvGrpSpPr>
                <p:cNvPr id="89" name="Group 88">
                  <a:extLst>
                    <a:ext uri="{FF2B5EF4-FFF2-40B4-BE49-F238E27FC236}">
                      <a16:creationId xmlns:a16="http://schemas.microsoft.com/office/drawing/2014/main" id="{C188B035-CED2-43ED-A727-CB604938A264}"/>
                    </a:ext>
                  </a:extLst>
                </p:cNvPr>
                <p:cNvGrpSpPr/>
                <p:nvPr/>
              </p:nvGrpSpPr>
              <p:grpSpPr>
                <a:xfrm>
                  <a:off x="3069003" y="2744655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97" name="Straight Connector 96">
                    <a:extLst>
                      <a:ext uri="{FF2B5EF4-FFF2-40B4-BE49-F238E27FC236}">
                        <a16:creationId xmlns:a16="http://schemas.microsoft.com/office/drawing/2014/main" id="{C493029F-25E5-4DF7-9EFF-38A0DA82C25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8" name="Straight Connector 97">
                    <a:extLst>
                      <a:ext uri="{FF2B5EF4-FFF2-40B4-BE49-F238E27FC236}">
                        <a16:creationId xmlns:a16="http://schemas.microsoft.com/office/drawing/2014/main" id="{2306500E-71C0-47F2-86EC-714079133F5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90" name="Group 89">
                  <a:extLst>
                    <a:ext uri="{FF2B5EF4-FFF2-40B4-BE49-F238E27FC236}">
                      <a16:creationId xmlns:a16="http://schemas.microsoft.com/office/drawing/2014/main" id="{1DC1DBB3-B326-4AF6-A3BD-E348DD776613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95" name="Straight Connector 94">
                    <a:extLst>
                      <a:ext uri="{FF2B5EF4-FFF2-40B4-BE49-F238E27FC236}">
                        <a16:creationId xmlns:a16="http://schemas.microsoft.com/office/drawing/2014/main" id="{E89AA09D-F0C9-473F-A050-6D77ACBFC58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6" name="Straight Connector 95">
                    <a:extLst>
                      <a:ext uri="{FF2B5EF4-FFF2-40B4-BE49-F238E27FC236}">
                        <a16:creationId xmlns:a16="http://schemas.microsoft.com/office/drawing/2014/main" id="{AF04CA4A-84C0-4C56-AF72-55D5029EE58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91" name="Group 90">
                  <a:extLst>
                    <a:ext uri="{FF2B5EF4-FFF2-40B4-BE49-F238E27FC236}">
                      <a16:creationId xmlns:a16="http://schemas.microsoft.com/office/drawing/2014/main" id="{6205EF22-0566-4947-94DA-354E6194EC13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93" name="Straight Connector 92">
                    <a:extLst>
                      <a:ext uri="{FF2B5EF4-FFF2-40B4-BE49-F238E27FC236}">
                        <a16:creationId xmlns:a16="http://schemas.microsoft.com/office/drawing/2014/main" id="{C0910109-7047-458A-8997-D1AF48E7000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4" name="Straight Connector 93">
                    <a:extLst>
                      <a:ext uri="{FF2B5EF4-FFF2-40B4-BE49-F238E27FC236}">
                        <a16:creationId xmlns:a16="http://schemas.microsoft.com/office/drawing/2014/main" id="{31C3041D-1624-48B3-A1B9-593913DDB1C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92" name="Straight Connector 91">
                  <a:extLst>
                    <a:ext uri="{FF2B5EF4-FFF2-40B4-BE49-F238E27FC236}">
                      <a16:creationId xmlns:a16="http://schemas.microsoft.com/office/drawing/2014/main" id="{D635EBE7-E502-4F8E-BEE1-15D9D4B42E1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2" name="Group 71">
                <a:extLst>
                  <a:ext uri="{FF2B5EF4-FFF2-40B4-BE49-F238E27FC236}">
                    <a16:creationId xmlns:a16="http://schemas.microsoft.com/office/drawing/2014/main" id="{C6583396-86D4-436F-A839-7932FC82BDB7}"/>
                  </a:ext>
                </a:extLst>
              </p:cNvPr>
              <p:cNvGrpSpPr/>
              <p:nvPr/>
            </p:nvGrpSpPr>
            <p:grpSpPr>
              <a:xfrm>
                <a:off x="3424505" y="1460455"/>
                <a:ext cx="797859" cy="297701"/>
                <a:chOff x="3069003" y="2744655"/>
                <a:chExt cx="797859" cy="297701"/>
              </a:xfrm>
            </p:grpSpPr>
            <p:grpSp>
              <p:nvGrpSpPr>
                <p:cNvPr id="79" name="Group 78">
                  <a:extLst>
                    <a:ext uri="{FF2B5EF4-FFF2-40B4-BE49-F238E27FC236}">
                      <a16:creationId xmlns:a16="http://schemas.microsoft.com/office/drawing/2014/main" id="{288E4A56-100A-410E-B18A-A9767AE95B07}"/>
                    </a:ext>
                  </a:extLst>
                </p:cNvPr>
                <p:cNvGrpSpPr/>
                <p:nvPr/>
              </p:nvGrpSpPr>
              <p:grpSpPr>
                <a:xfrm>
                  <a:off x="3069003" y="2744655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87" name="Straight Connector 86">
                    <a:extLst>
                      <a:ext uri="{FF2B5EF4-FFF2-40B4-BE49-F238E27FC236}">
                        <a16:creationId xmlns:a16="http://schemas.microsoft.com/office/drawing/2014/main" id="{37ABC040-034F-4667-AECE-A439ED8C56F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8" name="Straight Connector 87">
                    <a:extLst>
                      <a:ext uri="{FF2B5EF4-FFF2-40B4-BE49-F238E27FC236}">
                        <a16:creationId xmlns:a16="http://schemas.microsoft.com/office/drawing/2014/main" id="{0E7F6F07-1593-418D-AC37-89DCF937E66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80" name="Group 79">
                  <a:extLst>
                    <a:ext uri="{FF2B5EF4-FFF2-40B4-BE49-F238E27FC236}">
                      <a16:creationId xmlns:a16="http://schemas.microsoft.com/office/drawing/2014/main" id="{738609DF-334B-4B31-8311-08C3E3506B82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85" name="Straight Connector 84">
                    <a:extLst>
                      <a:ext uri="{FF2B5EF4-FFF2-40B4-BE49-F238E27FC236}">
                        <a16:creationId xmlns:a16="http://schemas.microsoft.com/office/drawing/2014/main" id="{4ACC3289-50C2-43C6-98FE-C2B2CE52762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6" name="Straight Connector 85">
                    <a:extLst>
                      <a:ext uri="{FF2B5EF4-FFF2-40B4-BE49-F238E27FC236}">
                        <a16:creationId xmlns:a16="http://schemas.microsoft.com/office/drawing/2014/main" id="{B7FC1655-19B5-4E87-9A69-7AB5B603122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81" name="Group 80">
                  <a:extLst>
                    <a:ext uri="{FF2B5EF4-FFF2-40B4-BE49-F238E27FC236}">
                      <a16:creationId xmlns:a16="http://schemas.microsoft.com/office/drawing/2014/main" id="{F43E30ED-A04D-4FDA-A778-88260F79EAE7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83" name="Straight Connector 82">
                    <a:extLst>
                      <a:ext uri="{FF2B5EF4-FFF2-40B4-BE49-F238E27FC236}">
                        <a16:creationId xmlns:a16="http://schemas.microsoft.com/office/drawing/2014/main" id="{C8FCDD70-673E-4C0F-941B-CAF6BDDF617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4" name="Straight Connector 83">
                    <a:extLst>
                      <a:ext uri="{FF2B5EF4-FFF2-40B4-BE49-F238E27FC236}">
                        <a16:creationId xmlns:a16="http://schemas.microsoft.com/office/drawing/2014/main" id="{BDFF2AC0-5A8F-4810-86B1-C8A2F5669E8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82" name="Straight Connector 81">
                  <a:extLst>
                    <a:ext uri="{FF2B5EF4-FFF2-40B4-BE49-F238E27FC236}">
                      <a16:creationId xmlns:a16="http://schemas.microsoft.com/office/drawing/2014/main" id="{DB0AAF82-6804-4ECA-931F-2D14D455BC5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3" name="Straight Connector 72">
                <a:extLst>
                  <a:ext uri="{FF2B5EF4-FFF2-40B4-BE49-F238E27FC236}">
                    <a16:creationId xmlns:a16="http://schemas.microsoft.com/office/drawing/2014/main" id="{422D75C3-B895-4633-93EB-8D24B8A4C34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22364" y="1647140"/>
                <a:ext cx="1043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1BC5CF8E-5C9C-44CD-9C73-3CE28D4F795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598930" y="1641692"/>
                <a:ext cx="0" cy="67802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>
                <a:extLst>
                  <a:ext uri="{FF2B5EF4-FFF2-40B4-BE49-F238E27FC236}">
                    <a16:creationId xmlns:a16="http://schemas.microsoft.com/office/drawing/2014/main" id="{22133981-E407-4C10-986A-EFCDAFE4BAC2}"/>
                  </a:ext>
                </a:extLst>
              </p:cNvPr>
              <p:cNvCxnSpPr/>
              <p:nvPr/>
            </p:nvCxnSpPr>
            <p:spPr>
              <a:xfrm flipH="1">
                <a:off x="3009207" y="1633811"/>
                <a:ext cx="41529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>
                <a:extLst>
                  <a:ext uri="{FF2B5EF4-FFF2-40B4-BE49-F238E27FC236}">
                    <a16:creationId xmlns:a16="http://schemas.microsoft.com/office/drawing/2014/main" id="{767FB84A-048D-414C-A287-E0988ACFE8F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6382871" y="1641692"/>
                <a:ext cx="22692" cy="91384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id="{2B1715D8-B53B-4C55-A7AA-19FAF3A7997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053391" y="1649411"/>
                <a:ext cx="34082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DDF8BEC3-157E-4C39-9F26-BEEBC37226B2}"/>
                </a:ext>
              </a:extLst>
            </p:cNvPr>
            <p:cNvSpPr txBox="1"/>
            <p:nvPr/>
          </p:nvSpPr>
          <p:spPr>
            <a:xfrm>
              <a:off x="5863778" y="1355712"/>
              <a:ext cx="96443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4</a:t>
              </a:r>
            </a:p>
            <a:p>
              <a:endParaRPr lang="en-US" baseline="-25000" dirty="0"/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EB5249E3-94D5-4007-B68E-3639C86A852C}"/>
                </a:ext>
              </a:extLst>
            </p:cNvPr>
            <p:cNvSpPr txBox="1"/>
            <p:nvPr/>
          </p:nvSpPr>
          <p:spPr>
            <a:xfrm>
              <a:off x="3982962" y="1355712"/>
              <a:ext cx="8937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3</a:t>
              </a:r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110" name="Content Placeholder 2">
                <a:extLst>
                  <a:ext uri="{FF2B5EF4-FFF2-40B4-BE49-F238E27FC236}">
                    <a16:creationId xmlns:a16="http://schemas.microsoft.com/office/drawing/2014/main" id="{EB9BEA02-6870-4A56-B9E6-4DDA3679BDA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43855" y="4977355"/>
                <a:ext cx="2304352" cy="79879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3200" dirty="0"/>
                  <a:t> 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3200" dirty="0"/>
              </a:p>
            </p:txBody>
          </p:sp>
        </mc:Choice>
        <mc:Fallback>
          <p:sp>
            <p:nvSpPr>
              <p:cNvPr id="110" name="Content Placeholder 2">
                <a:extLst>
                  <a:ext uri="{FF2B5EF4-FFF2-40B4-BE49-F238E27FC236}">
                    <a16:creationId xmlns:a16="http://schemas.microsoft.com/office/drawing/2014/main" id="{EB9BEA02-6870-4A56-B9E6-4DDA3679BDA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855" y="4977355"/>
                <a:ext cx="2304352" cy="79879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1" name="Content Placeholder 2">
                <a:extLst>
                  <a:ext uri="{FF2B5EF4-FFF2-40B4-BE49-F238E27FC236}">
                    <a16:creationId xmlns:a16="http://schemas.microsoft.com/office/drawing/2014/main" id="{3955DBFC-5956-4D4B-86A9-8C550BEDBEF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322849" y="5095841"/>
                <a:ext cx="1575936" cy="62872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=−0.5</m:t>
                    </m:r>
                  </m:oMath>
                </a14:m>
                <a:r>
                  <a:rPr lang="en-US" sz="3200" dirty="0"/>
                  <a:t> 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3200" dirty="0"/>
              </a:p>
            </p:txBody>
          </p:sp>
        </mc:Choice>
        <mc:Fallback>
          <p:sp>
            <p:nvSpPr>
              <p:cNvPr id="111" name="Content Placeholder 2">
                <a:extLst>
                  <a:ext uri="{FF2B5EF4-FFF2-40B4-BE49-F238E27FC236}">
                    <a16:creationId xmlns:a16="http://schemas.microsoft.com/office/drawing/2014/main" id="{3955DBFC-5956-4D4B-86A9-8C550BEDBE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22849" y="5095841"/>
                <a:ext cx="1575936" cy="6287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2" name="Content Placeholder 2">
                <a:extLst>
                  <a:ext uri="{FF2B5EF4-FFF2-40B4-BE49-F238E27FC236}">
                    <a16:creationId xmlns:a16="http://schemas.microsoft.com/office/drawing/2014/main" id="{B3373A03-80B3-47A8-965F-44631533867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849007" y="1478393"/>
                <a:ext cx="1081751" cy="59144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</m:t>
                      </m:r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sz="3200" dirty="0"/>
              </a:p>
              <a:p>
                <a:pPr marL="0" indent="0">
                  <a:buNone/>
                </a:pPr>
                <a:endParaRPr lang="en-US" sz="3200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3200" dirty="0"/>
              </a:p>
            </p:txBody>
          </p:sp>
        </mc:Choice>
        <mc:Fallback>
          <p:sp>
            <p:nvSpPr>
              <p:cNvPr id="112" name="Content Placeholder 2">
                <a:extLst>
                  <a:ext uri="{FF2B5EF4-FFF2-40B4-BE49-F238E27FC236}">
                    <a16:creationId xmlns:a16="http://schemas.microsoft.com/office/drawing/2014/main" id="{B3373A03-80B3-47A8-965F-44631533867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9007" y="1478393"/>
                <a:ext cx="1081751" cy="59144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3" name="Content Placeholder 2">
                <a:extLst>
                  <a:ext uri="{FF2B5EF4-FFF2-40B4-BE49-F238E27FC236}">
                    <a16:creationId xmlns:a16="http://schemas.microsoft.com/office/drawing/2014/main" id="{686693BA-B0B0-4427-89E0-602D8C10171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66004" y="1512908"/>
                <a:ext cx="1272829" cy="79879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4 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sz="3200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3200" dirty="0"/>
              </a:p>
            </p:txBody>
          </p:sp>
        </mc:Choice>
        <mc:Fallback>
          <p:sp>
            <p:nvSpPr>
              <p:cNvPr id="113" name="Content Placeholder 2">
                <a:extLst>
                  <a:ext uri="{FF2B5EF4-FFF2-40B4-BE49-F238E27FC236}">
                    <a16:creationId xmlns:a16="http://schemas.microsoft.com/office/drawing/2014/main" id="{686693BA-B0B0-4427-89E0-602D8C1017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6004" y="1512908"/>
                <a:ext cx="1272829" cy="79879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5" name="Content Placeholder 2">
                <a:extLst>
                  <a:ext uri="{FF2B5EF4-FFF2-40B4-BE49-F238E27FC236}">
                    <a16:creationId xmlns:a16="http://schemas.microsoft.com/office/drawing/2014/main" id="{F7A5186E-82C1-4E64-8487-3E04B1039D1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616146" y="5474031"/>
                <a:ext cx="2304352" cy="79879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3200" dirty="0"/>
                  <a:t> 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3200" dirty="0"/>
              </a:p>
            </p:txBody>
          </p:sp>
        </mc:Choice>
        <mc:Fallback>
          <p:sp>
            <p:nvSpPr>
              <p:cNvPr id="115" name="Content Placeholder 2">
                <a:extLst>
                  <a:ext uri="{FF2B5EF4-FFF2-40B4-BE49-F238E27FC236}">
                    <a16:creationId xmlns:a16="http://schemas.microsoft.com/office/drawing/2014/main" id="{F7A5186E-82C1-4E64-8487-3E04B1039D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16146" y="5474031"/>
                <a:ext cx="2304352" cy="79879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6" name="Content Placeholder 2">
                <a:extLst>
                  <a:ext uri="{FF2B5EF4-FFF2-40B4-BE49-F238E27FC236}">
                    <a16:creationId xmlns:a16="http://schemas.microsoft.com/office/drawing/2014/main" id="{7C24235A-38B3-4DBE-8F0B-D87ECCA855C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495140" y="5592517"/>
                <a:ext cx="1575936" cy="62872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=−0.5</m:t>
                    </m:r>
                  </m:oMath>
                </a14:m>
                <a:r>
                  <a:rPr lang="en-US" sz="3200" dirty="0"/>
                  <a:t> 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3200" dirty="0"/>
              </a:p>
            </p:txBody>
          </p:sp>
        </mc:Choice>
        <mc:Fallback>
          <p:sp>
            <p:nvSpPr>
              <p:cNvPr id="116" name="Content Placeholder 2">
                <a:extLst>
                  <a:ext uri="{FF2B5EF4-FFF2-40B4-BE49-F238E27FC236}">
                    <a16:creationId xmlns:a16="http://schemas.microsoft.com/office/drawing/2014/main" id="{7C24235A-38B3-4DBE-8F0B-D87ECCA855C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95140" y="5592517"/>
                <a:ext cx="1575936" cy="6287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7" name="Content Placeholder 2">
                <a:extLst>
                  <a:ext uri="{FF2B5EF4-FFF2-40B4-BE49-F238E27FC236}">
                    <a16:creationId xmlns:a16="http://schemas.microsoft.com/office/drawing/2014/main" id="{3D9AA71A-5D50-4E4E-93E9-CFE14C409A7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082414" y="2272790"/>
                <a:ext cx="1081751" cy="59144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</m:t>
                      </m:r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sz="3200" dirty="0"/>
              </a:p>
              <a:p>
                <a:pPr marL="0" indent="0">
                  <a:buNone/>
                </a:pPr>
                <a:endParaRPr lang="en-US" sz="3200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3200" dirty="0"/>
              </a:p>
            </p:txBody>
          </p:sp>
        </mc:Choice>
        <mc:Fallback>
          <p:sp>
            <p:nvSpPr>
              <p:cNvPr id="117" name="Content Placeholder 2">
                <a:extLst>
                  <a:ext uri="{FF2B5EF4-FFF2-40B4-BE49-F238E27FC236}">
                    <a16:creationId xmlns:a16="http://schemas.microsoft.com/office/drawing/2014/main" id="{3D9AA71A-5D50-4E4E-93E9-CFE14C409A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2414" y="2272790"/>
                <a:ext cx="1081751" cy="591441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8" name="Content Placeholder 2">
                <a:extLst>
                  <a:ext uri="{FF2B5EF4-FFF2-40B4-BE49-F238E27FC236}">
                    <a16:creationId xmlns:a16="http://schemas.microsoft.com/office/drawing/2014/main" id="{AEEEA5CB-B1AF-48E2-84CA-B1DF157C258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099411" y="2307305"/>
                <a:ext cx="1272829" cy="79879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4 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sz="3200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3200" dirty="0"/>
              </a:p>
            </p:txBody>
          </p:sp>
        </mc:Choice>
        <mc:Fallback>
          <p:sp>
            <p:nvSpPr>
              <p:cNvPr id="118" name="Content Placeholder 2">
                <a:extLst>
                  <a:ext uri="{FF2B5EF4-FFF2-40B4-BE49-F238E27FC236}">
                    <a16:creationId xmlns:a16="http://schemas.microsoft.com/office/drawing/2014/main" id="{AEEEA5CB-B1AF-48E2-84CA-B1DF157C258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99411" y="2307305"/>
                <a:ext cx="1272829" cy="798796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9" name="TextBox 118">
            <a:extLst>
              <a:ext uri="{FF2B5EF4-FFF2-40B4-BE49-F238E27FC236}">
                <a16:creationId xmlns:a16="http://schemas.microsoft.com/office/drawing/2014/main" id="{D367992B-09D6-4333-9682-25F01DAF1FFC}"/>
              </a:ext>
            </a:extLst>
          </p:cNvPr>
          <p:cNvSpPr txBox="1"/>
          <p:nvPr/>
        </p:nvSpPr>
        <p:spPr>
          <a:xfrm>
            <a:off x="4563260" y="2884001"/>
            <a:ext cx="5196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V</a:t>
            </a:r>
            <a:r>
              <a:rPr lang="en-US" baseline="-25000" dirty="0" err="1"/>
              <a:t>out</a:t>
            </a:r>
            <a:endParaRPr lang="en-US" baseline="-25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0" name="Content Placeholder 2">
                <a:extLst>
                  <a:ext uri="{FF2B5EF4-FFF2-40B4-BE49-F238E27FC236}">
                    <a16:creationId xmlns:a16="http://schemas.microsoft.com/office/drawing/2014/main" id="{54E9DB68-6F08-49BD-8DC1-E161688F4D6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09354" y="1555883"/>
                <a:ext cx="3649998" cy="79879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𝑜𝑢𝑡</m:t>
                              </m:r>
                            </m:sub>
                          </m:sSub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∗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∗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𝑖𝑛</m:t>
                          </m:r>
                        </m:sub>
                      </m:sSub>
                    </m:oMath>
                  </m:oMathPara>
                </a14:m>
                <a:endParaRPr lang="en-US" sz="3200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3200" dirty="0"/>
              </a:p>
            </p:txBody>
          </p:sp>
        </mc:Choice>
        <mc:Fallback>
          <p:sp>
            <p:nvSpPr>
              <p:cNvPr id="120" name="Content Placeholder 2">
                <a:extLst>
                  <a:ext uri="{FF2B5EF4-FFF2-40B4-BE49-F238E27FC236}">
                    <a16:creationId xmlns:a16="http://schemas.microsoft.com/office/drawing/2014/main" id="{54E9DB68-6F08-49BD-8DC1-E161688F4D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09354" y="1555883"/>
                <a:ext cx="3649998" cy="798796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1" name="Content Placeholder 2">
                <a:extLst>
                  <a:ext uri="{FF2B5EF4-FFF2-40B4-BE49-F238E27FC236}">
                    <a16:creationId xmlns:a16="http://schemas.microsoft.com/office/drawing/2014/main" id="{EC9F0DFE-F4DE-457D-BD58-DE14BB0744B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091038" y="2385910"/>
                <a:ext cx="3059570" cy="79879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85000" lnSpcReduction="1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=−0.5</m:t>
                      </m:r>
                      <m:r>
                        <a:rPr lang="en-US" sz="32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∗</m:t>
                      </m:r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−0.5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∗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𝑖𝑛</m:t>
                          </m:r>
                        </m:sub>
                      </m:sSub>
                    </m:oMath>
                  </m:oMathPara>
                </a14:m>
                <a:endParaRPr lang="en-US" sz="3200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3200" dirty="0"/>
              </a:p>
            </p:txBody>
          </p:sp>
        </mc:Choice>
        <mc:Fallback>
          <p:sp>
            <p:nvSpPr>
              <p:cNvPr id="121" name="Content Placeholder 2">
                <a:extLst>
                  <a:ext uri="{FF2B5EF4-FFF2-40B4-BE49-F238E27FC236}">
                    <a16:creationId xmlns:a16="http://schemas.microsoft.com/office/drawing/2014/main" id="{EC9F0DFE-F4DE-457D-BD58-DE14BB0744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91038" y="2385910"/>
                <a:ext cx="3059570" cy="798796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2" name="Content Placeholder 2">
                <a:extLst>
                  <a:ext uri="{FF2B5EF4-FFF2-40B4-BE49-F238E27FC236}">
                    <a16:creationId xmlns:a16="http://schemas.microsoft.com/office/drawing/2014/main" id="{5FFC3C7F-784F-4165-AFA2-6EE99A0A65A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175708" y="3136162"/>
                <a:ext cx="2609336" cy="79879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=0.25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∗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𝑖𝑛</m:t>
                          </m:r>
                        </m:sub>
                      </m:sSub>
                    </m:oMath>
                  </m:oMathPara>
                </a14:m>
                <a:endParaRPr lang="en-US" sz="3200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3200" dirty="0"/>
              </a:p>
            </p:txBody>
          </p:sp>
        </mc:Choice>
        <mc:Fallback>
          <p:sp>
            <p:nvSpPr>
              <p:cNvPr id="122" name="Content Placeholder 2">
                <a:extLst>
                  <a:ext uri="{FF2B5EF4-FFF2-40B4-BE49-F238E27FC236}">
                    <a16:creationId xmlns:a16="http://schemas.microsoft.com/office/drawing/2014/main" id="{5FFC3C7F-784F-4165-AFA2-6EE99A0A65A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75708" y="3136162"/>
                <a:ext cx="2609336" cy="798796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3" name="Content Placeholder 2">
                <a:extLst>
                  <a:ext uri="{FF2B5EF4-FFF2-40B4-BE49-F238E27FC236}">
                    <a16:creationId xmlns:a16="http://schemas.microsoft.com/office/drawing/2014/main" id="{3B920C8C-D607-432F-9C6B-828282CDC4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70029" y="2717345"/>
                <a:ext cx="1272829" cy="79879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8 </m:t>
                      </m:r>
                      <m:r>
                        <a:rPr lang="en-US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sz="3200" dirty="0">
                  <a:solidFill>
                    <a:srgbClr val="FF0000"/>
                  </a:solidFill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32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123" name="Content Placeholder 2">
                <a:extLst>
                  <a:ext uri="{FF2B5EF4-FFF2-40B4-BE49-F238E27FC236}">
                    <a16:creationId xmlns:a16="http://schemas.microsoft.com/office/drawing/2014/main" id="{3B920C8C-D607-432F-9C6B-828282CDC4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0029" y="2717345"/>
                <a:ext cx="1272829" cy="798796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4" name="Content Placeholder 2">
                <a:extLst>
                  <a:ext uri="{FF2B5EF4-FFF2-40B4-BE49-F238E27FC236}">
                    <a16:creationId xmlns:a16="http://schemas.microsoft.com/office/drawing/2014/main" id="{EE1B8BAB-5264-4D14-BACE-9C977D863D2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889225" y="3694963"/>
                <a:ext cx="1272829" cy="79879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2 </m:t>
                      </m:r>
                      <m:r>
                        <a:rPr lang="en-US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sz="3200" dirty="0">
                  <a:solidFill>
                    <a:srgbClr val="FF0000"/>
                  </a:solidFill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32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124" name="Content Placeholder 2">
                <a:extLst>
                  <a:ext uri="{FF2B5EF4-FFF2-40B4-BE49-F238E27FC236}">
                    <a16:creationId xmlns:a16="http://schemas.microsoft.com/office/drawing/2014/main" id="{EE1B8BAB-5264-4D14-BACE-9C977D863D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9225" y="3694963"/>
                <a:ext cx="1272829" cy="798796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01570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" grpId="0"/>
      <p:bldP spid="111" grpId="0"/>
      <p:bldP spid="112" grpId="0"/>
      <p:bldP spid="113" grpId="0"/>
      <p:bldP spid="113" grpId="1"/>
      <p:bldP spid="115" grpId="0"/>
      <p:bldP spid="116" grpId="0"/>
      <p:bldP spid="117" grpId="0"/>
      <p:bldP spid="118" grpId="0"/>
      <p:bldP spid="118" grpId="1"/>
      <p:bldP spid="119" grpId="0"/>
      <p:bldP spid="119" grpId="1"/>
      <p:bldP spid="120" grpId="0"/>
      <p:bldP spid="121" grpId="0"/>
      <p:bldP spid="122" grpId="0"/>
      <p:bldP spid="123" grpId="0"/>
      <p:bldP spid="12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13323F-250E-47FA-B79A-6CB8AEC469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640454-78BB-4E39-85F7-6F893E56CC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59099"/>
            <a:ext cx="10515600" cy="32178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There is another way that will not require two op amps</a:t>
            </a:r>
          </a:p>
        </p:txBody>
      </p:sp>
    </p:spTree>
    <p:extLst>
      <p:ext uri="{BB962C8B-B14F-4D97-AF65-F5344CB8AC3E}">
        <p14:creationId xmlns:p14="http://schemas.microsoft.com/office/powerpoint/2010/main" val="336462539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Title 1">
            <a:extLst>
              <a:ext uri="{FF2B5EF4-FFF2-40B4-BE49-F238E27FC236}">
                <a16:creationId xmlns:a16="http://schemas.microsoft.com/office/drawing/2014/main" id="{18B837AC-AE89-40F5-AC36-AF8934F7A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9917" y="293733"/>
            <a:ext cx="10515600" cy="1325563"/>
          </a:xfrm>
        </p:spPr>
        <p:txBody>
          <a:bodyPr/>
          <a:lstStyle/>
          <a:p>
            <a:r>
              <a:rPr lang="en-US" dirty="0"/>
              <a:t>Method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3" name="Content Placeholder 2">
                <a:extLst>
                  <a:ext uri="{FF2B5EF4-FFF2-40B4-BE49-F238E27FC236}">
                    <a16:creationId xmlns:a16="http://schemas.microsoft.com/office/drawing/2014/main" id="{0E0B6C62-901B-4933-8893-49DB1BCEC5E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025255" y="2835004"/>
                <a:ext cx="1952293" cy="64008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sSub>
                              <m:sSubPr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b>
                            </m:s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𝑖𝑛</m:t>
                        </m:r>
                      </m:sub>
                    </m:sSub>
                  </m:oMath>
                </a14:m>
                <a:endParaRPr lang="en-US" sz="2000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2000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2000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2000" dirty="0"/>
              </a:p>
            </p:txBody>
          </p:sp>
        </mc:Choice>
        <mc:Fallback xmlns="">
          <p:sp>
            <p:nvSpPr>
              <p:cNvPr id="73" name="Content Placeholder 2">
                <a:extLst>
                  <a:ext uri="{FF2B5EF4-FFF2-40B4-BE49-F238E27FC236}">
                    <a16:creationId xmlns:a16="http://schemas.microsoft.com/office/drawing/2014/main" id="{0E0B6C62-901B-4933-8893-49DB1BCEC5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5255" y="2835004"/>
                <a:ext cx="1952293" cy="64008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Group 4">
            <a:extLst>
              <a:ext uri="{FF2B5EF4-FFF2-40B4-BE49-F238E27FC236}">
                <a16:creationId xmlns:a16="http://schemas.microsoft.com/office/drawing/2014/main" id="{C4A64858-CE3C-40B8-AED5-CC9183982EC0}"/>
              </a:ext>
            </a:extLst>
          </p:cNvPr>
          <p:cNvGrpSpPr/>
          <p:nvPr/>
        </p:nvGrpSpPr>
        <p:grpSpPr>
          <a:xfrm>
            <a:off x="817771" y="2130162"/>
            <a:ext cx="2098597" cy="3540281"/>
            <a:chOff x="531168" y="2473143"/>
            <a:chExt cx="2098597" cy="3540281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2506E1FD-7AB4-431B-B82B-2A63AC9B4E0B}"/>
                </a:ext>
              </a:extLst>
            </p:cNvPr>
            <p:cNvGrpSpPr/>
            <p:nvPr/>
          </p:nvGrpSpPr>
          <p:grpSpPr>
            <a:xfrm>
              <a:off x="1069978" y="2483305"/>
              <a:ext cx="1317279" cy="1184256"/>
              <a:chOff x="3539184" y="2035408"/>
              <a:chExt cx="1317279" cy="1184256"/>
            </a:xfrm>
          </p:grpSpPr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id="{A980D3C4-D16E-465C-B407-BB9B031D9B5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553269" y="2480016"/>
                <a:ext cx="365760" cy="36576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1FB217F5-A2B5-436A-A618-B4DADDF8BF0D}"/>
                  </a:ext>
                </a:extLst>
              </p:cNvPr>
              <p:cNvSpPr txBox="1"/>
              <p:nvPr/>
            </p:nvSpPr>
            <p:spPr>
              <a:xfrm>
                <a:off x="3591690" y="2388354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7071F450-F996-49A3-A944-0B56F3448319}"/>
                  </a:ext>
                </a:extLst>
              </p:cNvPr>
              <p:cNvSpPr txBox="1"/>
              <p:nvPr/>
            </p:nvSpPr>
            <p:spPr>
              <a:xfrm>
                <a:off x="3539184" y="2573451"/>
                <a:ext cx="307258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/>
                  <a:t>—</a:t>
                </a:r>
              </a:p>
            </p:txBody>
          </p: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143DD397-BAAF-49EE-90CB-6CF48FAA463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35048" y="2035408"/>
                <a:ext cx="0" cy="44408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060A8A90-F385-40E0-A276-5B8E9D5D6F5D}"/>
                  </a:ext>
                </a:extLst>
              </p:cNvPr>
              <p:cNvCxnSpPr/>
              <p:nvPr/>
            </p:nvCxnSpPr>
            <p:spPr>
              <a:xfrm flipH="1">
                <a:off x="3731751" y="2035408"/>
                <a:ext cx="112471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>
                <a:extLst>
                  <a:ext uri="{FF2B5EF4-FFF2-40B4-BE49-F238E27FC236}">
                    <a16:creationId xmlns:a16="http://schemas.microsoft.com/office/drawing/2014/main" id="{A63DB7E1-40F3-478D-883E-D9896B095947}"/>
                  </a:ext>
                </a:extLst>
              </p:cNvPr>
              <p:cNvCxnSpPr/>
              <p:nvPr/>
            </p:nvCxnSpPr>
            <p:spPr>
              <a:xfrm flipV="1">
                <a:off x="3747011" y="2845776"/>
                <a:ext cx="0" cy="2468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373A4389-41F9-46EC-A2C6-6DE68E22B269}"/>
                  </a:ext>
                </a:extLst>
              </p:cNvPr>
              <p:cNvCxnSpPr/>
              <p:nvPr/>
            </p:nvCxnSpPr>
            <p:spPr>
              <a:xfrm>
                <a:off x="3564131" y="3092664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B970C236-3A98-494B-8518-E766EFCF3F92}"/>
                  </a:ext>
                </a:extLst>
              </p:cNvPr>
              <p:cNvCxnSpPr/>
              <p:nvPr/>
            </p:nvCxnSpPr>
            <p:spPr>
              <a:xfrm>
                <a:off x="3634733" y="3152989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>
                <a:extLst>
                  <a:ext uri="{FF2B5EF4-FFF2-40B4-BE49-F238E27FC236}">
                    <a16:creationId xmlns:a16="http://schemas.microsoft.com/office/drawing/2014/main" id="{55A65886-56FF-4B2F-9504-F57BE00AC664}"/>
                  </a:ext>
                </a:extLst>
              </p:cNvPr>
              <p:cNvCxnSpPr/>
              <p:nvPr/>
            </p:nvCxnSpPr>
            <p:spPr>
              <a:xfrm>
                <a:off x="3709704" y="3219664"/>
                <a:ext cx="9144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7B641115-B64E-441A-ADB5-07AFCA6C9F3A}"/>
                </a:ext>
              </a:extLst>
            </p:cNvPr>
            <p:cNvGrpSpPr/>
            <p:nvPr/>
          </p:nvGrpSpPr>
          <p:grpSpPr>
            <a:xfrm>
              <a:off x="2263735" y="2807618"/>
              <a:ext cx="329442" cy="2233291"/>
              <a:chOff x="2201271" y="3450416"/>
              <a:chExt cx="329442" cy="2233291"/>
            </a:xfrm>
          </p:grpSpPr>
          <p:grpSp>
            <p:nvGrpSpPr>
              <p:cNvPr id="42" name="Group 41">
                <a:extLst>
                  <a:ext uri="{FF2B5EF4-FFF2-40B4-BE49-F238E27FC236}">
                    <a16:creationId xmlns:a16="http://schemas.microsoft.com/office/drawing/2014/main" id="{83EE879B-68F5-4B9F-AF6C-02B2D0E92D97}"/>
                  </a:ext>
                </a:extLst>
              </p:cNvPr>
              <p:cNvGrpSpPr/>
              <p:nvPr/>
            </p:nvGrpSpPr>
            <p:grpSpPr>
              <a:xfrm rot="5400000">
                <a:off x="1951192" y="3700495"/>
                <a:ext cx="797859" cy="297701"/>
                <a:chOff x="3069003" y="2744655"/>
                <a:chExt cx="797859" cy="297701"/>
              </a:xfrm>
            </p:grpSpPr>
            <p:grpSp>
              <p:nvGrpSpPr>
                <p:cNvPr id="43" name="Group 42">
                  <a:extLst>
                    <a:ext uri="{FF2B5EF4-FFF2-40B4-BE49-F238E27FC236}">
                      <a16:creationId xmlns:a16="http://schemas.microsoft.com/office/drawing/2014/main" id="{DAA8A5E2-C0C8-4325-8345-78715530506F}"/>
                    </a:ext>
                  </a:extLst>
                </p:cNvPr>
                <p:cNvGrpSpPr/>
                <p:nvPr/>
              </p:nvGrpSpPr>
              <p:grpSpPr>
                <a:xfrm>
                  <a:off x="3069003" y="2744655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51" name="Straight Connector 50">
                    <a:extLst>
                      <a:ext uri="{FF2B5EF4-FFF2-40B4-BE49-F238E27FC236}">
                        <a16:creationId xmlns:a16="http://schemas.microsoft.com/office/drawing/2014/main" id="{6EDB2197-7AF7-4231-9849-86F1A31AF6D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2" name="Straight Connector 51">
                    <a:extLst>
                      <a:ext uri="{FF2B5EF4-FFF2-40B4-BE49-F238E27FC236}">
                        <a16:creationId xmlns:a16="http://schemas.microsoft.com/office/drawing/2014/main" id="{0AC059E3-82AF-419E-B8FC-AA96D28C340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4" name="Group 43">
                  <a:extLst>
                    <a:ext uri="{FF2B5EF4-FFF2-40B4-BE49-F238E27FC236}">
                      <a16:creationId xmlns:a16="http://schemas.microsoft.com/office/drawing/2014/main" id="{FD0308FC-A5A1-4951-8AE6-C615902EC7ED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49" name="Straight Connector 48">
                    <a:extLst>
                      <a:ext uri="{FF2B5EF4-FFF2-40B4-BE49-F238E27FC236}">
                        <a16:creationId xmlns:a16="http://schemas.microsoft.com/office/drawing/2014/main" id="{EC7111EA-A136-409C-8CF7-13C5972C19E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0" name="Straight Connector 49">
                    <a:extLst>
                      <a:ext uri="{FF2B5EF4-FFF2-40B4-BE49-F238E27FC236}">
                        <a16:creationId xmlns:a16="http://schemas.microsoft.com/office/drawing/2014/main" id="{E24A804F-8B27-4742-A781-43A06E6D6FC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5" name="Group 44">
                  <a:extLst>
                    <a:ext uri="{FF2B5EF4-FFF2-40B4-BE49-F238E27FC236}">
                      <a16:creationId xmlns:a16="http://schemas.microsoft.com/office/drawing/2014/main" id="{49046907-F4CD-4036-9702-ED93DE1D0D24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47" name="Straight Connector 46">
                    <a:extLst>
                      <a:ext uri="{FF2B5EF4-FFF2-40B4-BE49-F238E27FC236}">
                        <a16:creationId xmlns:a16="http://schemas.microsoft.com/office/drawing/2014/main" id="{33EF56A0-E7B3-4E60-A201-7824285BBA3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" name="Straight Connector 47">
                    <a:extLst>
                      <a:ext uri="{FF2B5EF4-FFF2-40B4-BE49-F238E27FC236}">
                        <a16:creationId xmlns:a16="http://schemas.microsoft.com/office/drawing/2014/main" id="{B95DAF88-F2BE-40C4-9E7A-318F9325F7A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46" name="Straight Connector 45">
                  <a:extLst>
                    <a:ext uri="{FF2B5EF4-FFF2-40B4-BE49-F238E27FC236}">
                      <a16:creationId xmlns:a16="http://schemas.microsoft.com/office/drawing/2014/main" id="{C3F502F8-2448-40D0-9C97-AF840DEAB17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8" name="Group 67">
                <a:extLst>
                  <a:ext uri="{FF2B5EF4-FFF2-40B4-BE49-F238E27FC236}">
                    <a16:creationId xmlns:a16="http://schemas.microsoft.com/office/drawing/2014/main" id="{261F883C-E3B9-46B8-8382-F00C938971FB}"/>
                  </a:ext>
                </a:extLst>
              </p:cNvPr>
              <p:cNvGrpSpPr/>
              <p:nvPr/>
            </p:nvGrpSpPr>
            <p:grpSpPr>
              <a:xfrm rot="5400000">
                <a:off x="1982933" y="5135927"/>
                <a:ext cx="797859" cy="297701"/>
                <a:chOff x="3069003" y="2744655"/>
                <a:chExt cx="797859" cy="297701"/>
              </a:xfrm>
            </p:grpSpPr>
            <p:grpSp>
              <p:nvGrpSpPr>
                <p:cNvPr id="69" name="Group 68">
                  <a:extLst>
                    <a:ext uri="{FF2B5EF4-FFF2-40B4-BE49-F238E27FC236}">
                      <a16:creationId xmlns:a16="http://schemas.microsoft.com/office/drawing/2014/main" id="{94297178-F59C-40A6-9D1F-DE33B11DE9AF}"/>
                    </a:ext>
                  </a:extLst>
                </p:cNvPr>
                <p:cNvGrpSpPr/>
                <p:nvPr/>
              </p:nvGrpSpPr>
              <p:grpSpPr>
                <a:xfrm>
                  <a:off x="3069003" y="2744655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82" name="Straight Connector 81">
                    <a:extLst>
                      <a:ext uri="{FF2B5EF4-FFF2-40B4-BE49-F238E27FC236}">
                        <a16:creationId xmlns:a16="http://schemas.microsoft.com/office/drawing/2014/main" id="{6EDA06C0-6104-4E9B-A7D7-4E9C2F2833C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3" name="Straight Connector 82">
                    <a:extLst>
                      <a:ext uri="{FF2B5EF4-FFF2-40B4-BE49-F238E27FC236}">
                        <a16:creationId xmlns:a16="http://schemas.microsoft.com/office/drawing/2014/main" id="{0E29365D-ED94-40BE-94A0-07A3FBC03AB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70" name="Group 69">
                  <a:extLst>
                    <a:ext uri="{FF2B5EF4-FFF2-40B4-BE49-F238E27FC236}">
                      <a16:creationId xmlns:a16="http://schemas.microsoft.com/office/drawing/2014/main" id="{EC1047B7-D8C4-4D87-8AD5-3E0F61F966B6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76" name="Straight Connector 75">
                    <a:extLst>
                      <a:ext uri="{FF2B5EF4-FFF2-40B4-BE49-F238E27FC236}">
                        <a16:creationId xmlns:a16="http://schemas.microsoft.com/office/drawing/2014/main" id="{F82F8E5C-2FEE-4F1C-B566-50CA4667638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0" name="Straight Connector 79">
                    <a:extLst>
                      <a:ext uri="{FF2B5EF4-FFF2-40B4-BE49-F238E27FC236}">
                        <a16:creationId xmlns:a16="http://schemas.microsoft.com/office/drawing/2014/main" id="{E9FC52D4-D8A1-4481-948D-49217A7AEA9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71" name="Group 70">
                  <a:extLst>
                    <a:ext uri="{FF2B5EF4-FFF2-40B4-BE49-F238E27FC236}">
                      <a16:creationId xmlns:a16="http://schemas.microsoft.com/office/drawing/2014/main" id="{198A5CD9-747D-4B6F-8075-5568231CA341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74" name="Straight Connector 73">
                    <a:extLst>
                      <a:ext uri="{FF2B5EF4-FFF2-40B4-BE49-F238E27FC236}">
                        <a16:creationId xmlns:a16="http://schemas.microsoft.com/office/drawing/2014/main" id="{0ACB5AFE-4185-4241-ADC3-8909A2BC6BB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5" name="Straight Connector 74">
                    <a:extLst>
                      <a:ext uri="{FF2B5EF4-FFF2-40B4-BE49-F238E27FC236}">
                        <a16:creationId xmlns:a16="http://schemas.microsoft.com/office/drawing/2014/main" id="{08C35314-0001-4600-AF33-89EA534B1D3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72" name="Straight Connector 71">
                  <a:extLst>
                    <a:ext uri="{FF2B5EF4-FFF2-40B4-BE49-F238E27FC236}">
                      <a16:creationId xmlns:a16="http://schemas.microsoft.com/office/drawing/2014/main" id="{F61658D3-F47C-4E9C-937D-175454E93EF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4" name="Straight Connector 83">
                <a:extLst>
                  <a:ext uri="{FF2B5EF4-FFF2-40B4-BE49-F238E27FC236}">
                    <a16:creationId xmlns:a16="http://schemas.microsoft.com/office/drawing/2014/main" id="{89721CCB-6967-4036-A286-7264FE06B88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2352680" y="4245768"/>
                <a:ext cx="3969" cy="64008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9620439C-30FE-4A0A-9AAC-CEAEB53CB713}"/>
                </a:ext>
              </a:extLst>
            </p:cNvPr>
            <p:cNvSpPr txBox="1"/>
            <p:nvPr/>
          </p:nvSpPr>
          <p:spPr>
            <a:xfrm>
              <a:off x="531168" y="2851640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-25000" dirty="0"/>
                <a:t>in</a:t>
              </a:r>
            </a:p>
          </p:txBody>
        </p: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1B10A714-0C20-45D4-BEDC-93BCD71B62C1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450459" y="5019967"/>
              <a:ext cx="3969" cy="86645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9" name="Group 88">
              <a:extLst>
                <a:ext uri="{FF2B5EF4-FFF2-40B4-BE49-F238E27FC236}">
                  <a16:creationId xmlns:a16="http://schemas.microsoft.com/office/drawing/2014/main" id="{C5CA5686-BFD3-4D4F-BC11-86A6D2F4F72A}"/>
                </a:ext>
              </a:extLst>
            </p:cNvPr>
            <p:cNvGrpSpPr/>
            <p:nvPr/>
          </p:nvGrpSpPr>
          <p:grpSpPr>
            <a:xfrm>
              <a:off x="2264005" y="5886424"/>
              <a:ext cx="365760" cy="127000"/>
              <a:chOff x="4257039" y="3637678"/>
              <a:chExt cx="365760" cy="127000"/>
            </a:xfrm>
          </p:grpSpPr>
          <p:cxnSp>
            <p:nvCxnSpPr>
              <p:cNvPr id="90" name="Straight Connector 89">
                <a:extLst>
                  <a:ext uri="{FF2B5EF4-FFF2-40B4-BE49-F238E27FC236}">
                    <a16:creationId xmlns:a16="http://schemas.microsoft.com/office/drawing/2014/main" id="{AF9B6227-989C-46B0-8300-857B47D9C4B0}"/>
                  </a:ext>
                </a:extLst>
              </p:cNvPr>
              <p:cNvCxnSpPr/>
              <p:nvPr/>
            </p:nvCxnSpPr>
            <p:spPr>
              <a:xfrm>
                <a:off x="4257039" y="3637678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Straight Connector 90">
                <a:extLst>
                  <a:ext uri="{FF2B5EF4-FFF2-40B4-BE49-F238E27FC236}">
                    <a16:creationId xmlns:a16="http://schemas.microsoft.com/office/drawing/2014/main" id="{BFA03B77-1E24-4B59-B18F-7726F5507662}"/>
                  </a:ext>
                </a:extLst>
              </p:cNvPr>
              <p:cNvCxnSpPr/>
              <p:nvPr/>
            </p:nvCxnSpPr>
            <p:spPr>
              <a:xfrm>
                <a:off x="4327641" y="3698003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Straight Connector 91">
                <a:extLst>
                  <a:ext uri="{FF2B5EF4-FFF2-40B4-BE49-F238E27FC236}">
                    <a16:creationId xmlns:a16="http://schemas.microsoft.com/office/drawing/2014/main" id="{0D32175F-3BF6-4B3C-A129-F380DF8363BF}"/>
                  </a:ext>
                </a:extLst>
              </p:cNvPr>
              <p:cNvCxnSpPr/>
              <p:nvPr/>
            </p:nvCxnSpPr>
            <p:spPr>
              <a:xfrm>
                <a:off x="4402612" y="3764678"/>
                <a:ext cx="9144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3" name="Straight Connector 92">
              <a:extLst>
                <a:ext uri="{FF2B5EF4-FFF2-40B4-BE49-F238E27FC236}">
                  <a16:creationId xmlns:a16="http://schemas.microsoft.com/office/drawing/2014/main" id="{1C2DDECE-F116-4ED7-A4E3-84412AAE799D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387257" y="2473143"/>
              <a:ext cx="3969" cy="33832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13719211-EA51-4008-ACC7-B2609964AFF1}"/>
              </a:ext>
            </a:extLst>
          </p:cNvPr>
          <p:cNvSpPr txBox="1"/>
          <p:nvPr/>
        </p:nvSpPr>
        <p:spPr>
          <a:xfrm>
            <a:off x="1077588" y="1444858"/>
            <a:ext cx="68562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A voltage divider will reduce the voltage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0795C2E-A623-4E14-AB13-E2188EBF406E}"/>
              </a:ext>
            </a:extLst>
          </p:cNvPr>
          <p:cNvSpPr/>
          <p:nvPr/>
        </p:nvSpPr>
        <p:spPr>
          <a:xfrm>
            <a:off x="2656027" y="3544129"/>
            <a:ext cx="91440" cy="940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A5A34AB0-1118-4668-A5FF-801211AFA9F7}"/>
              </a:ext>
            </a:extLst>
          </p:cNvPr>
          <p:cNvSpPr txBox="1"/>
          <p:nvPr/>
        </p:nvSpPr>
        <p:spPr>
          <a:xfrm>
            <a:off x="2252676" y="3387364"/>
            <a:ext cx="4947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V</a:t>
            </a:r>
            <a:r>
              <a:rPr lang="en-US" baseline="-25000" dirty="0" err="1"/>
              <a:t>m</a:t>
            </a:r>
            <a:endParaRPr lang="en-US" baseline="-25000" dirty="0"/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DA394CAE-66A4-4FFE-AA19-5BA707418D19}"/>
              </a:ext>
            </a:extLst>
          </p:cNvPr>
          <p:cNvSpPr txBox="1"/>
          <p:nvPr/>
        </p:nvSpPr>
        <p:spPr>
          <a:xfrm>
            <a:off x="3806378" y="2145906"/>
            <a:ext cx="58123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3</a:t>
            </a:r>
            <a:r>
              <a:rPr lang="en-US" dirty="0"/>
              <a:t> = 3 k</a:t>
            </a:r>
            <a:r>
              <a:rPr lang="el-GR" dirty="0"/>
              <a:t>Ω </a:t>
            </a:r>
            <a:r>
              <a:rPr lang="en-US" dirty="0"/>
              <a:t> and R</a:t>
            </a:r>
            <a:r>
              <a:rPr lang="en-US" baseline="-25000" dirty="0"/>
              <a:t>4</a:t>
            </a:r>
            <a:r>
              <a:rPr lang="en-US" dirty="0"/>
              <a:t> = 1 k</a:t>
            </a:r>
            <a:r>
              <a:rPr lang="el-GR" dirty="0"/>
              <a:t>Ω</a:t>
            </a:r>
            <a:r>
              <a:rPr lang="en-US" dirty="0"/>
              <a:t> will reduce the output by 3 fourths 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E4D3CB1A-E74B-4279-A6A6-C2ACC89A0CE3}"/>
              </a:ext>
            </a:extLst>
          </p:cNvPr>
          <p:cNvSpPr txBox="1"/>
          <p:nvPr/>
        </p:nvSpPr>
        <p:spPr>
          <a:xfrm>
            <a:off x="1954845" y="2566969"/>
            <a:ext cx="7715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 k</a:t>
            </a:r>
            <a:r>
              <a:rPr lang="el-GR" dirty="0"/>
              <a:t>Ω</a:t>
            </a:r>
            <a:endParaRPr lang="en-US" baseline="-25000" dirty="0"/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BDC12464-2549-4DB3-98F3-D56DFB6BE200}"/>
              </a:ext>
            </a:extLst>
          </p:cNvPr>
          <p:cNvSpPr txBox="1"/>
          <p:nvPr/>
        </p:nvSpPr>
        <p:spPr>
          <a:xfrm>
            <a:off x="2101950" y="2789792"/>
            <a:ext cx="4366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3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2912E76A-31E0-45C6-8046-9AAB593DAFA9}"/>
              </a:ext>
            </a:extLst>
          </p:cNvPr>
          <p:cNvSpPr txBox="1"/>
          <p:nvPr/>
        </p:nvSpPr>
        <p:spPr>
          <a:xfrm>
            <a:off x="2087456" y="4248671"/>
            <a:ext cx="4366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4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298BA82F-C570-41CD-91BB-AA415581C13D}"/>
              </a:ext>
            </a:extLst>
          </p:cNvPr>
          <p:cNvSpPr txBox="1"/>
          <p:nvPr/>
        </p:nvSpPr>
        <p:spPr>
          <a:xfrm>
            <a:off x="1941596" y="3954587"/>
            <a:ext cx="7715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 k</a:t>
            </a:r>
            <a:r>
              <a:rPr lang="el-GR" dirty="0"/>
              <a:t>Ω</a:t>
            </a:r>
            <a:endParaRPr lang="en-US" baseline="-25000" dirty="0"/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58AF4664-2C26-4140-BDAC-6ED8B9AE5B6F}"/>
              </a:ext>
            </a:extLst>
          </p:cNvPr>
          <p:cNvSpPr txBox="1"/>
          <p:nvPr/>
        </p:nvSpPr>
        <p:spPr>
          <a:xfrm>
            <a:off x="5469163" y="3289918"/>
            <a:ext cx="65630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problem with this is that a load will further reduce the voltage</a:t>
            </a:r>
          </a:p>
          <a:p>
            <a:endParaRPr lang="en-US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43E4E82A-506E-4FC4-808D-1AD683F36744}"/>
              </a:ext>
            </a:extLst>
          </p:cNvPr>
          <p:cNvGrpSpPr/>
          <p:nvPr/>
        </p:nvGrpSpPr>
        <p:grpSpPr>
          <a:xfrm>
            <a:off x="2713139" y="3580029"/>
            <a:ext cx="1324862" cy="2090414"/>
            <a:chOff x="2713139" y="3580029"/>
            <a:chExt cx="1324862" cy="2090414"/>
          </a:xfrm>
        </p:grpSpPr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C47C11F4-A06A-4561-B422-36F03EA2C3BB}"/>
                </a:ext>
              </a:extLst>
            </p:cNvPr>
            <p:cNvGrpSpPr/>
            <p:nvPr/>
          </p:nvGrpSpPr>
          <p:grpSpPr>
            <a:xfrm>
              <a:off x="3703700" y="3580029"/>
              <a:ext cx="297701" cy="1437939"/>
              <a:chOff x="4059955" y="3728704"/>
              <a:chExt cx="297701" cy="1437939"/>
            </a:xfrm>
          </p:grpSpPr>
          <p:grpSp>
            <p:nvGrpSpPr>
              <p:cNvPr id="103" name="Group 102">
                <a:extLst>
                  <a:ext uri="{FF2B5EF4-FFF2-40B4-BE49-F238E27FC236}">
                    <a16:creationId xmlns:a16="http://schemas.microsoft.com/office/drawing/2014/main" id="{29E64C20-C6F2-4A96-9217-A7BD8C54B999}"/>
                  </a:ext>
                </a:extLst>
              </p:cNvPr>
              <p:cNvGrpSpPr/>
              <p:nvPr/>
            </p:nvGrpSpPr>
            <p:grpSpPr>
              <a:xfrm rot="5400000">
                <a:off x="3809876" y="4618863"/>
                <a:ext cx="797859" cy="297701"/>
                <a:chOff x="3069003" y="2744655"/>
                <a:chExt cx="797859" cy="297701"/>
              </a:xfrm>
            </p:grpSpPr>
            <p:grpSp>
              <p:nvGrpSpPr>
                <p:cNvPr id="105" name="Group 104">
                  <a:extLst>
                    <a:ext uri="{FF2B5EF4-FFF2-40B4-BE49-F238E27FC236}">
                      <a16:creationId xmlns:a16="http://schemas.microsoft.com/office/drawing/2014/main" id="{12C05DFB-ED67-4CCC-93F5-150A0B833F44}"/>
                    </a:ext>
                  </a:extLst>
                </p:cNvPr>
                <p:cNvGrpSpPr/>
                <p:nvPr/>
              </p:nvGrpSpPr>
              <p:grpSpPr>
                <a:xfrm>
                  <a:off x="3069003" y="2744655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13" name="Straight Connector 112">
                    <a:extLst>
                      <a:ext uri="{FF2B5EF4-FFF2-40B4-BE49-F238E27FC236}">
                        <a16:creationId xmlns:a16="http://schemas.microsoft.com/office/drawing/2014/main" id="{80850FEA-2FE4-4988-99AF-986875A453B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4" name="Straight Connector 113">
                    <a:extLst>
                      <a:ext uri="{FF2B5EF4-FFF2-40B4-BE49-F238E27FC236}">
                        <a16:creationId xmlns:a16="http://schemas.microsoft.com/office/drawing/2014/main" id="{5FE8AC68-9C95-4373-8B84-3E070E2A828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06" name="Group 105">
                  <a:extLst>
                    <a:ext uri="{FF2B5EF4-FFF2-40B4-BE49-F238E27FC236}">
                      <a16:creationId xmlns:a16="http://schemas.microsoft.com/office/drawing/2014/main" id="{7EB0B2B9-D2AF-452C-B28C-6F7F6DD050C5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11" name="Straight Connector 110">
                    <a:extLst>
                      <a:ext uri="{FF2B5EF4-FFF2-40B4-BE49-F238E27FC236}">
                        <a16:creationId xmlns:a16="http://schemas.microsoft.com/office/drawing/2014/main" id="{E788FCA0-FD4C-4AFA-86D6-87CE9C3437E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2" name="Straight Connector 111">
                    <a:extLst>
                      <a:ext uri="{FF2B5EF4-FFF2-40B4-BE49-F238E27FC236}">
                        <a16:creationId xmlns:a16="http://schemas.microsoft.com/office/drawing/2014/main" id="{4892C93F-49EC-49A8-9299-05E89B5E2E2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07" name="Group 106">
                  <a:extLst>
                    <a:ext uri="{FF2B5EF4-FFF2-40B4-BE49-F238E27FC236}">
                      <a16:creationId xmlns:a16="http://schemas.microsoft.com/office/drawing/2014/main" id="{E3BB4FFB-6BAE-4D7F-A566-D0AC75BFBBF5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09" name="Straight Connector 108">
                    <a:extLst>
                      <a:ext uri="{FF2B5EF4-FFF2-40B4-BE49-F238E27FC236}">
                        <a16:creationId xmlns:a16="http://schemas.microsoft.com/office/drawing/2014/main" id="{EDD33182-942C-4A16-992D-39643CBD59E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0" name="Straight Connector 109">
                    <a:extLst>
                      <a:ext uri="{FF2B5EF4-FFF2-40B4-BE49-F238E27FC236}">
                        <a16:creationId xmlns:a16="http://schemas.microsoft.com/office/drawing/2014/main" id="{4246BA89-AD67-49E8-B233-902D9D885EC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08" name="Straight Connector 107">
                  <a:extLst>
                    <a:ext uri="{FF2B5EF4-FFF2-40B4-BE49-F238E27FC236}">
                      <a16:creationId xmlns:a16="http://schemas.microsoft.com/office/drawing/2014/main" id="{89117EA2-85AA-473D-8751-2336F30ABD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04" name="Straight Connector 103">
                <a:extLst>
                  <a:ext uri="{FF2B5EF4-FFF2-40B4-BE49-F238E27FC236}">
                    <a16:creationId xmlns:a16="http://schemas.microsoft.com/office/drawing/2014/main" id="{47C33877-295A-4535-AA27-1081D20A27A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179623" y="3728704"/>
                <a:ext cx="3969" cy="64008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5" name="Straight Connector 124">
              <a:extLst>
                <a:ext uri="{FF2B5EF4-FFF2-40B4-BE49-F238E27FC236}">
                  <a16:creationId xmlns:a16="http://schemas.microsoft.com/office/drawing/2014/main" id="{67DA7A2A-89DA-4FA9-88E3-4127854E68F8}"/>
                </a:ext>
              </a:extLst>
            </p:cNvPr>
            <p:cNvCxnSpPr/>
            <p:nvPr/>
          </p:nvCxnSpPr>
          <p:spPr>
            <a:xfrm flipH="1">
              <a:off x="2713139" y="3580029"/>
              <a:ext cx="112471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Connector 125">
              <a:extLst>
                <a:ext uri="{FF2B5EF4-FFF2-40B4-BE49-F238E27FC236}">
                  <a16:creationId xmlns:a16="http://schemas.microsoft.com/office/drawing/2014/main" id="{89733B7B-694F-4521-A8C0-02C4B4CC4415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862664" y="5017968"/>
              <a:ext cx="1" cy="52547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Connector 126">
              <a:extLst>
                <a:ext uri="{FF2B5EF4-FFF2-40B4-BE49-F238E27FC236}">
                  <a16:creationId xmlns:a16="http://schemas.microsoft.com/office/drawing/2014/main" id="{49004E17-3773-443A-A2E0-BF6B054EAE59}"/>
                </a:ext>
              </a:extLst>
            </p:cNvPr>
            <p:cNvCxnSpPr>
              <a:cxnSpLocks/>
            </p:cNvCxnSpPr>
            <p:nvPr/>
          </p:nvCxnSpPr>
          <p:spPr>
            <a:xfrm>
              <a:off x="3672241" y="5543443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28485D8C-690F-42C0-80BD-4F3A81AE4218}"/>
                </a:ext>
              </a:extLst>
            </p:cNvPr>
            <p:cNvCxnSpPr>
              <a:cxnSpLocks/>
            </p:cNvCxnSpPr>
            <p:nvPr/>
          </p:nvCxnSpPr>
          <p:spPr>
            <a:xfrm>
              <a:off x="3742843" y="5603768"/>
              <a:ext cx="228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Straight Connector 128">
              <a:extLst>
                <a:ext uri="{FF2B5EF4-FFF2-40B4-BE49-F238E27FC236}">
                  <a16:creationId xmlns:a16="http://schemas.microsoft.com/office/drawing/2014/main" id="{0BB32F2E-1CF3-4ACA-8FB7-3ED23E916A74}"/>
                </a:ext>
              </a:extLst>
            </p:cNvPr>
            <p:cNvCxnSpPr>
              <a:cxnSpLocks/>
            </p:cNvCxnSpPr>
            <p:nvPr/>
          </p:nvCxnSpPr>
          <p:spPr>
            <a:xfrm>
              <a:off x="3817814" y="5670443"/>
              <a:ext cx="9144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0" name="TextBox 129">
            <a:extLst>
              <a:ext uri="{FF2B5EF4-FFF2-40B4-BE49-F238E27FC236}">
                <a16:creationId xmlns:a16="http://schemas.microsoft.com/office/drawing/2014/main" id="{B9D4EDEC-3F0B-4629-8521-7652B36AE884}"/>
              </a:ext>
            </a:extLst>
          </p:cNvPr>
          <p:cNvSpPr txBox="1"/>
          <p:nvPr/>
        </p:nvSpPr>
        <p:spPr>
          <a:xfrm>
            <a:off x="4067979" y="4367383"/>
            <a:ext cx="10530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L</a:t>
            </a:r>
            <a:r>
              <a:rPr lang="en-US" dirty="0"/>
              <a:t> =1 k</a:t>
            </a:r>
            <a:r>
              <a:rPr lang="el-GR" dirty="0"/>
              <a:t>Ω</a:t>
            </a:r>
            <a:endParaRPr lang="en-US" baseline="-25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1" name="Content Placeholder 2">
                <a:extLst>
                  <a:ext uri="{FF2B5EF4-FFF2-40B4-BE49-F238E27FC236}">
                    <a16:creationId xmlns:a16="http://schemas.microsoft.com/office/drawing/2014/main" id="{5707E978-39B3-43DA-839F-C39906A76C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469163" y="4057848"/>
                <a:ext cx="2464638" cy="64008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∥</m:t>
                        </m:r>
                        <m:sSub>
                          <m:sSub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𝐿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sSub>
                              <m:sSubPr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b>
                            </m:s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  <m:r>
                          <a:rPr lang="en-US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∥</m:t>
                        </m:r>
                        <m:sSub>
                          <m:sSub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𝐿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𝑖𝑛</m:t>
                        </m:r>
                      </m:sub>
                    </m:sSub>
                  </m:oMath>
                </a14:m>
                <a:endParaRPr lang="en-US" sz="2000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2000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2000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2000" dirty="0"/>
              </a:p>
            </p:txBody>
          </p:sp>
        </mc:Choice>
        <mc:Fallback xmlns="">
          <p:sp>
            <p:nvSpPr>
              <p:cNvPr id="131" name="Content Placeholder 2">
                <a:extLst>
                  <a:ext uri="{FF2B5EF4-FFF2-40B4-BE49-F238E27FC236}">
                    <a16:creationId xmlns:a16="http://schemas.microsoft.com/office/drawing/2014/main" id="{5707E978-39B3-43DA-839F-C39906A76C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69163" y="4057848"/>
                <a:ext cx="2464638" cy="64008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2" name="Content Placeholder 2">
                <a:extLst>
                  <a:ext uri="{FF2B5EF4-FFF2-40B4-BE49-F238E27FC236}">
                    <a16:creationId xmlns:a16="http://schemas.microsoft.com/office/drawing/2014/main" id="{855919E4-1BE0-4E1F-AAC5-AE13D0FBF6D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866353" y="4773062"/>
                <a:ext cx="2067448" cy="64008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0.5 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sty m:val="p"/>
                          </m:rPr>
                          <a:rPr lang="el-GR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Ω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sty m:val="p"/>
                          </m:rPr>
                          <a:rPr lang="el-GR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Ω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0.5 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sty m:val="p"/>
                          </m:rPr>
                          <a:rPr lang="el-GR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Ω</m:t>
                        </m:r>
                      </m:den>
                    </m:f>
                  </m:oMath>
                </a14:m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𝑖𝑛</m:t>
                        </m:r>
                      </m:sub>
                    </m:sSub>
                  </m:oMath>
                </a14:m>
                <a:endParaRPr lang="en-US" sz="2000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2000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2000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2000" dirty="0"/>
              </a:p>
            </p:txBody>
          </p:sp>
        </mc:Choice>
        <mc:Fallback>
          <p:sp>
            <p:nvSpPr>
              <p:cNvPr id="132" name="Content Placeholder 2">
                <a:extLst>
                  <a:ext uri="{FF2B5EF4-FFF2-40B4-BE49-F238E27FC236}">
                    <a16:creationId xmlns:a16="http://schemas.microsoft.com/office/drawing/2014/main" id="{855919E4-1BE0-4E1F-AAC5-AE13D0FBF6D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6353" y="4773062"/>
                <a:ext cx="2067448" cy="64008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3" name="Content Placeholder 2">
                <a:extLst>
                  <a:ext uri="{FF2B5EF4-FFF2-40B4-BE49-F238E27FC236}">
                    <a16:creationId xmlns:a16="http://schemas.microsoft.com/office/drawing/2014/main" id="{26943839-8BD0-4C68-ADD0-784A9C8FAC8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953327" y="5488276"/>
                <a:ext cx="1980473" cy="41965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=0.14</m:t>
                    </m:r>
                  </m:oMath>
                </a14:m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𝑖𝑛</m:t>
                        </m:r>
                      </m:sub>
                    </m:sSub>
                  </m:oMath>
                </a14:m>
                <a:endParaRPr lang="en-US" sz="2000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2000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2000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2000" dirty="0"/>
              </a:p>
            </p:txBody>
          </p:sp>
        </mc:Choice>
        <mc:Fallback>
          <p:sp>
            <p:nvSpPr>
              <p:cNvPr id="133" name="Content Placeholder 2">
                <a:extLst>
                  <a:ext uri="{FF2B5EF4-FFF2-40B4-BE49-F238E27FC236}">
                    <a16:creationId xmlns:a16="http://schemas.microsoft.com/office/drawing/2014/main" id="{26943839-8BD0-4C68-ADD0-784A9C8FAC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3327" y="5488276"/>
                <a:ext cx="1980473" cy="41965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4" name="TextBox 133">
            <a:extLst>
              <a:ext uri="{FF2B5EF4-FFF2-40B4-BE49-F238E27FC236}">
                <a16:creationId xmlns:a16="http://schemas.microsoft.com/office/drawing/2014/main" id="{93A43C87-A4FD-4BFF-864A-4C3AB09BB709}"/>
              </a:ext>
            </a:extLst>
          </p:cNvPr>
          <p:cNvSpPr txBox="1"/>
          <p:nvPr/>
        </p:nvSpPr>
        <p:spPr>
          <a:xfrm>
            <a:off x="5401028" y="6094078"/>
            <a:ext cx="50028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 voltage follower can solve this problem</a:t>
            </a:r>
          </a:p>
        </p:txBody>
      </p:sp>
    </p:spTree>
    <p:extLst>
      <p:ext uri="{BB962C8B-B14F-4D97-AF65-F5344CB8AC3E}">
        <p14:creationId xmlns:p14="http://schemas.microsoft.com/office/powerpoint/2010/main" val="4063595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/>
      <p:bldP spid="7" grpId="0" animBg="1"/>
      <p:bldP spid="94" grpId="0"/>
      <p:bldP spid="77" grpId="0"/>
      <p:bldP spid="95" grpId="0"/>
      <p:bldP spid="96" grpId="0"/>
      <p:bldP spid="96" grpId="1"/>
      <p:bldP spid="97" grpId="0"/>
      <p:bldP spid="97" grpId="1"/>
      <p:bldP spid="99" grpId="0"/>
      <p:bldP spid="100" grpId="0"/>
      <p:bldP spid="130" grpId="0"/>
      <p:bldP spid="131" grpId="0"/>
      <p:bldP spid="132" grpId="0"/>
      <p:bldP spid="133" grpId="0"/>
      <p:bldP spid="13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Title 1">
            <a:extLst>
              <a:ext uri="{FF2B5EF4-FFF2-40B4-BE49-F238E27FC236}">
                <a16:creationId xmlns:a16="http://schemas.microsoft.com/office/drawing/2014/main" id="{18B837AC-AE89-40F5-AC36-AF8934F7A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9917" y="293733"/>
            <a:ext cx="10515600" cy="1325563"/>
          </a:xfrm>
        </p:spPr>
        <p:txBody>
          <a:bodyPr/>
          <a:lstStyle/>
          <a:p>
            <a:r>
              <a:rPr lang="en-US" dirty="0"/>
              <a:t>Method 2 – Voltage Divider Followed by Voltage Follower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A3EE54FE-0986-49C8-82B9-34BCB436F6C1}"/>
              </a:ext>
            </a:extLst>
          </p:cNvPr>
          <p:cNvGrpSpPr/>
          <p:nvPr/>
        </p:nvGrpSpPr>
        <p:grpSpPr>
          <a:xfrm>
            <a:off x="2716713" y="2797888"/>
            <a:ext cx="5144829" cy="1174282"/>
            <a:chOff x="1689594" y="3007895"/>
            <a:chExt cx="5144829" cy="1174282"/>
          </a:xfrm>
        </p:grpSpPr>
        <p:sp>
          <p:nvSpPr>
            <p:cNvPr id="16" name="Isosceles Triangle 15">
              <a:extLst>
                <a:ext uri="{FF2B5EF4-FFF2-40B4-BE49-F238E27FC236}">
                  <a16:creationId xmlns:a16="http://schemas.microsoft.com/office/drawing/2014/main" id="{826478F2-2C0A-4342-AE2E-310F67583544}"/>
                </a:ext>
              </a:extLst>
            </p:cNvPr>
            <p:cNvSpPr/>
            <p:nvPr/>
          </p:nvSpPr>
          <p:spPr>
            <a:xfrm rot="5400000">
              <a:off x="4466122" y="3022333"/>
              <a:ext cx="1174282" cy="1145406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66465529-B685-46F6-90AE-128EB3917CBE}"/>
                </a:ext>
              </a:extLst>
            </p:cNvPr>
            <p:cNvSpPr txBox="1"/>
            <p:nvPr/>
          </p:nvSpPr>
          <p:spPr>
            <a:xfrm>
              <a:off x="4480560" y="3170178"/>
              <a:ext cx="30725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—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9489EDE0-2CA2-4388-91A0-362D0C86A6E0}"/>
                </a:ext>
              </a:extLst>
            </p:cNvPr>
            <p:cNvSpPr txBox="1"/>
            <p:nvPr/>
          </p:nvSpPr>
          <p:spPr>
            <a:xfrm>
              <a:off x="4499733" y="3595036"/>
              <a:ext cx="30725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+</a:t>
              </a:r>
            </a:p>
          </p:txBody>
        </p: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A1CCF847-39FF-4AC3-B18B-955B914766CD}"/>
                </a:ext>
              </a:extLst>
            </p:cNvPr>
            <p:cNvCxnSpPr>
              <a:cxnSpLocks/>
              <a:endCxn id="17" idx="1"/>
            </p:cNvCxnSpPr>
            <p:nvPr/>
          </p:nvCxnSpPr>
          <p:spPr>
            <a:xfrm>
              <a:off x="4278026" y="3354844"/>
              <a:ext cx="20253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1D52FD74-922C-43D2-AE31-C860A21D3BA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689594" y="3811883"/>
              <a:ext cx="279096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E2D96EA5-458E-4484-9152-0972308602CF}"/>
                </a:ext>
              </a:extLst>
            </p:cNvPr>
            <p:cNvCxnSpPr>
              <a:cxnSpLocks/>
              <a:stCxn id="16" idx="0"/>
            </p:cNvCxnSpPr>
            <p:nvPr/>
          </p:nvCxnSpPr>
          <p:spPr>
            <a:xfrm>
              <a:off x="5625966" y="3595036"/>
              <a:ext cx="105810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6ADB8B91-6C56-4EF1-BD0A-3E22B89E3366}"/>
                </a:ext>
              </a:extLst>
            </p:cNvPr>
            <p:cNvSpPr txBox="1"/>
            <p:nvPr/>
          </p:nvSpPr>
          <p:spPr>
            <a:xfrm>
              <a:off x="6314786" y="3061628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V</a:t>
              </a:r>
              <a:r>
                <a:rPr lang="en-US" baseline="-25000" dirty="0" err="1"/>
                <a:t>out</a:t>
              </a:r>
              <a:endParaRPr lang="en-US" baseline="-25000" dirty="0"/>
            </a:p>
          </p:txBody>
        </p:sp>
      </p:grp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75ACC869-CE97-46D6-B5E3-BA30323002C5}"/>
              </a:ext>
            </a:extLst>
          </p:cNvPr>
          <p:cNvCxnSpPr>
            <a:cxnSpLocks/>
          </p:cNvCxnSpPr>
          <p:nvPr/>
        </p:nvCxnSpPr>
        <p:spPr>
          <a:xfrm>
            <a:off x="5312508" y="2042469"/>
            <a:ext cx="177657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6508077D-CB1A-4C4D-93B9-15BFEE06E23D}"/>
              </a:ext>
            </a:extLst>
          </p:cNvPr>
          <p:cNvCxnSpPr>
            <a:cxnSpLocks/>
          </p:cNvCxnSpPr>
          <p:nvPr/>
        </p:nvCxnSpPr>
        <p:spPr>
          <a:xfrm flipH="1" flipV="1">
            <a:off x="5305145" y="2037021"/>
            <a:ext cx="0" cy="11078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9B93FC71-96BD-4D47-857C-F5DAE8EA10A5}"/>
              </a:ext>
            </a:extLst>
          </p:cNvPr>
          <p:cNvCxnSpPr>
            <a:cxnSpLocks/>
          </p:cNvCxnSpPr>
          <p:nvPr/>
        </p:nvCxnSpPr>
        <p:spPr>
          <a:xfrm flipH="1" flipV="1">
            <a:off x="7089086" y="2037022"/>
            <a:ext cx="0" cy="13555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3" name="Content Placeholder 2">
                <a:extLst>
                  <a:ext uri="{FF2B5EF4-FFF2-40B4-BE49-F238E27FC236}">
                    <a16:creationId xmlns:a16="http://schemas.microsoft.com/office/drawing/2014/main" id="{0E0B6C62-901B-4933-8893-49DB1BCEC5E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025255" y="2835004"/>
                <a:ext cx="1952293" cy="64008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sSub>
                              <m:sSubPr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b>
                            </m:s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𝑖𝑛</m:t>
                        </m:r>
                      </m:sub>
                    </m:sSub>
                  </m:oMath>
                </a14:m>
                <a:endParaRPr lang="en-US" sz="2000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2000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2000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2000" dirty="0"/>
              </a:p>
            </p:txBody>
          </p:sp>
        </mc:Choice>
        <mc:Fallback xmlns="">
          <p:sp>
            <p:nvSpPr>
              <p:cNvPr id="73" name="Content Placeholder 2">
                <a:extLst>
                  <a:ext uri="{FF2B5EF4-FFF2-40B4-BE49-F238E27FC236}">
                    <a16:creationId xmlns:a16="http://schemas.microsoft.com/office/drawing/2014/main" id="{0E0B6C62-901B-4933-8893-49DB1BCEC5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5255" y="2835004"/>
                <a:ext cx="1952293" cy="64008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oup 3">
            <a:extLst>
              <a:ext uri="{FF2B5EF4-FFF2-40B4-BE49-F238E27FC236}">
                <a16:creationId xmlns:a16="http://schemas.microsoft.com/office/drawing/2014/main" id="{2506E1FD-7AB4-431B-B82B-2A63AC9B4E0B}"/>
              </a:ext>
            </a:extLst>
          </p:cNvPr>
          <p:cNvGrpSpPr/>
          <p:nvPr/>
        </p:nvGrpSpPr>
        <p:grpSpPr>
          <a:xfrm>
            <a:off x="1356581" y="2140324"/>
            <a:ext cx="1317279" cy="1184256"/>
            <a:chOff x="3539184" y="2035408"/>
            <a:chExt cx="1317279" cy="1184256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A980D3C4-D16E-465C-B407-BB9B031D9B5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553269" y="2480016"/>
              <a:ext cx="365760" cy="36576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1FB217F5-A2B5-436A-A618-B4DADDF8BF0D}"/>
                </a:ext>
              </a:extLst>
            </p:cNvPr>
            <p:cNvSpPr txBox="1"/>
            <p:nvPr/>
          </p:nvSpPr>
          <p:spPr>
            <a:xfrm>
              <a:off x="3591690" y="2388354"/>
              <a:ext cx="30725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+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7071F450-F996-49A3-A944-0B56F3448319}"/>
                </a:ext>
              </a:extLst>
            </p:cNvPr>
            <p:cNvSpPr txBox="1"/>
            <p:nvPr/>
          </p:nvSpPr>
          <p:spPr>
            <a:xfrm>
              <a:off x="3539184" y="2573451"/>
              <a:ext cx="30725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—</a:t>
              </a:r>
            </a:p>
          </p:txBody>
        </p: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143DD397-BAAF-49EE-90CB-6CF48FAA463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35048" y="2035408"/>
              <a:ext cx="0" cy="44408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060A8A90-F385-40E0-A276-5B8E9D5D6F5D}"/>
                </a:ext>
              </a:extLst>
            </p:cNvPr>
            <p:cNvCxnSpPr/>
            <p:nvPr/>
          </p:nvCxnSpPr>
          <p:spPr>
            <a:xfrm flipH="1">
              <a:off x="3731751" y="2035408"/>
              <a:ext cx="112471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A63DB7E1-40F3-478D-883E-D9896B095947}"/>
                </a:ext>
              </a:extLst>
            </p:cNvPr>
            <p:cNvCxnSpPr/>
            <p:nvPr/>
          </p:nvCxnSpPr>
          <p:spPr>
            <a:xfrm flipV="1">
              <a:off x="3747011" y="2845776"/>
              <a:ext cx="0" cy="2468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373A4389-41F9-46EC-A2C6-6DE68E22B269}"/>
                </a:ext>
              </a:extLst>
            </p:cNvPr>
            <p:cNvCxnSpPr/>
            <p:nvPr/>
          </p:nvCxnSpPr>
          <p:spPr>
            <a:xfrm>
              <a:off x="3564131" y="3092664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B970C236-3A98-494B-8518-E766EFCF3F92}"/>
                </a:ext>
              </a:extLst>
            </p:cNvPr>
            <p:cNvCxnSpPr/>
            <p:nvPr/>
          </p:nvCxnSpPr>
          <p:spPr>
            <a:xfrm>
              <a:off x="3634733" y="3152989"/>
              <a:ext cx="228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55A65886-56FF-4B2F-9504-F57BE00AC664}"/>
                </a:ext>
              </a:extLst>
            </p:cNvPr>
            <p:cNvCxnSpPr/>
            <p:nvPr/>
          </p:nvCxnSpPr>
          <p:spPr>
            <a:xfrm>
              <a:off x="3709704" y="3219664"/>
              <a:ext cx="9144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7B641115-B64E-441A-ADB5-07AFCA6C9F3A}"/>
              </a:ext>
            </a:extLst>
          </p:cNvPr>
          <p:cNvGrpSpPr/>
          <p:nvPr/>
        </p:nvGrpSpPr>
        <p:grpSpPr>
          <a:xfrm>
            <a:off x="2550338" y="2464637"/>
            <a:ext cx="329442" cy="2233291"/>
            <a:chOff x="2201271" y="3450416"/>
            <a:chExt cx="329442" cy="2233291"/>
          </a:xfrm>
        </p:grpSpPr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83EE879B-68F5-4B9F-AF6C-02B2D0E92D97}"/>
                </a:ext>
              </a:extLst>
            </p:cNvPr>
            <p:cNvGrpSpPr/>
            <p:nvPr/>
          </p:nvGrpSpPr>
          <p:grpSpPr>
            <a:xfrm rot="5400000">
              <a:off x="1951192" y="3700495"/>
              <a:ext cx="797859" cy="297701"/>
              <a:chOff x="3069003" y="2744655"/>
              <a:chExt cx="797859" cy="297701"/>
            </a:xfrm>
          </p:grpSpPr>
          <p:grpSp>
            <p:nvGrpSpPr>
              <p:cNvPr id="43" name="Group 42">
                <a:extLst>
                  <a:ext uri="{FF2B5EF4-FFF2-40B4-BE49-F238E27FC236}">
                    <a16:creationId xmlns:a16="http://schemas.microsoft.com/office/drawing/2014/main" id="{DAA8A5E2-C0C8-4325-8345-78715530506F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51" name="Straight Connector 50">
                  <a:extLst>
                    <a:ext uri="{FF2B5EF4-FFF2-40B4-BE49-F238E27FC236}">
                      <a16:creationId xmlns:a16="http://schemas.microsoft.com/office/drawing/2014/main" id="{6EDB2197-7AF7-4231-9849-86F1A31AF6D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Straight Connector 51">
                  <a:extLst>
                    <a:ext uri="{FF2B5EF4-FFF2-40B4-BE49-F238E27FC236}">
                      <a16:creationId xmlns:a16="http://schemas.microsoft.com/office/drawing/2014/main" id="{0AC059E3-82AF-419E-B8FC-AA96D28C340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4" name="Group 43">
                <a:extLst>
                  <a:ext uri="{FF2B5EF4-FFF2-40B4-BE49-F238E27FC236}">
                    <a16:creationId xmlns:a16="http://schemas.microsoft.com/office/drawing/2014/main" id="{FD0308FC-A5A1-4951-8AE6-C615902EC7ED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49" name="Straight Connector 48">
                  <a:extLst>
                    <a:ext uri="{FF2B5EF4-FFF2-40B4-BE49-F238E27FC236}">
                      <a16:creationId xmlns:a16="http://schemas.microsoft.com/office/drawing/2014/main" id="{EC7111EA-A136-409C-8CF7-13C5972C19E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" name="Straight Connector 49">
                  <a:extLst>
                    <a:ext uri="{FF2B5EF4-FFF2-40B4-BE49-F238E27FC236}">
                      <a16:creationId xmlns:a16="http://schemas.microsoft.com/office/drawing/2014/main" id="{E24A804F-8B27-4742-A781-43A06E6D6FC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5" name="Group 44">
                <a:extLst>
                  <a:ext uri="{FF2B5EF4-FFF2-40B4-BE49-F238E27FC236}">
                    <a16:creationId xmlns:a16="http://schemas.microsoft.com/office/drawing/2014/main" id="{49046907-F4CD-4036-9702-ED93DE1D0D24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47" name="Straight Connector 46">
                  <a:extLst>
                    <a:ext uri="{FF2B5EF4-FFF2-40B4-BE49-F238E27FC236}">
                      <a16:creationId xmlns:a16="http://schemas.microsoft.com/office/drawing/2014/main" id="{33EF56A0-E7B3-4E60-A201-7824285BBA3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Straight Connector 47">
                  <a:extLst>
                    <a:ext uri="{FF2B5EF4-FFF2-40B4-BE49-F238E27FC236}">
                      <a16:creationId xmlns:a16="http://schemas.microsoft.com/office/drawing/2014/main" id="{B95DAF88-F2BE-40C4-9E7A-318F9325F7A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C3F502F8-2448-40D0-9C97-AF840DEAB17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8" name="Group 67">
              <a:extLst>
                <a:ext uri="{FF2B5EF4-FFF2-40B4-BE49-F238E27FC236}">
                  <a16:creationId xmlns:a16="http://schemas.microsoft.com/office/drawing/2014/main" id="{261F883C-E3B9-46B8-8382-F00C938971FB}"/>
                </a:ext>
              </a:extLst>
            </p:cNvPr>
            <p:cNvGrpSpPr/>
            <p:nvPr/>
          </p:nvGrpSpPr>
          <p:grpSpPr>
            <a:xfrm rot="5400000">
              <a:off x="1982933" y="5135927"/>
              <a:ext cx="797859" cy="297701"/>
              <a:chOff x="3069003" y="2744655"/>
              <a:chExt cx="797859" cy="297701"/>
            </a:xfrm>
          </p:grpSpPr>
          <p:grpSp>
            <p:nvGrpSpPr>
              <p:cNvPr id="69" name="Group 68">
                <a:extLst>
                  <a:ext uri="{FF2B5EF4-FFF2-40B4-BE49-F238E27FC236}">
                    <a16:creationId xmlns:a16="http://schemas.microsoft.com/office/drawing/2014/main" id="{94297178-F59C-40A6-9D1F-DE33B11DE9AF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82" name="Straight Connector 81">
                  <a:extLst>
                    <a:ext uri="{FF2B5EF4-FFF2-40B4-BE49-F238E27FC236}">
                      <a16:creationId xmlns:a16="http://schemas.microsoft.com/office/drawing/2014/main" id="{6EDA06C0-6104-4E9B-A7D7-4E9C2F2833C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3" name="Straight Connector 82">
                  <a:extLst>
                    <a:ext uri="{FF2B5EF4-FFF2-40B4-BE49-F238E27FC236}">
                      <a16:creationId xmlns:a16="http://schemas.microsoft.com/office/drawing/2014/main" id="{0E29365D-ED94-40BE-94A0-07A3FBC03A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0" name="Group 69">
                <a:extLst>
                  <a:ext uri="{FF2B5EF4-FFF2-40B4-BE49-F238E27FC236}">
                    <a16:creationId xmlns:a16="http://schemas.microsoft.com/office/drawing/2014/main" id="{EC1047B7-D8C4-4D87-8AD5-3E0F61F966B6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76" name="Straight Connector 75">
                  <a:extLst>
                    <a:ext uri="{FF2B5EF4-FFF2-40B4-BE49-F238E27FC236}">
                      <a16:creationId xmlns:a16="http://schemas.microsoft.com/office/drawing/2014/main" id="{F82F8E5C-2FEE-4F1C-B566-50CA4667638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0" name="Straight Connector 79">
                  <a:extLst>
                    <a:ext uri="{FF2B5EF4-FFF2-40B4-BE49-F238E27FC236}">
                      <a16:creationId xmlns:a16="http://schemas.microsoft.com/office/drawing/2014/main" id="{E9FC52D4-D8A1-4481-948D-49217A7AEA9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1" name="Group 70">
                <a:extLst>
                  <a:ext uri="{FF2B5EF4-FFF2-40B4-BE49-F238E27FC236}">
                    <a16:creationId xmlns:a16="http://schemas.microsoft.com/office/drawing/2014/main" id="{198A5CD9-747D-4B6F-8075-5568231CA341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74" name="Straight Connector 73">
                  <a:extLst>
                    <a:ext uri="{FF2B5EF4-FFF2-40B4-BE49-F238E27FC236}">
                      <a16:creationId xmlns:a16="http://schemas.microsoft.com/office/drawing/2014/main" id="{0ACB5AFE-4185-4241-ADC3-8909A2BC6BB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5" name="Straight Connector 74">
                  <a:extLst>
                    <a:ext uri="{FF2B5EF4-FFF2-40B4-BE49-F238E27FC236}">
                      <a16:creationId xmlns:a16="http://schemas.microsoft.com/office/drawing/2014/main" id="{08C35314-0001-4600-AF33-89EA534B1D3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2" name="Straight Connector 71">
                <a:extLst>
                  <a:ext uri="{FF2B5EF4-FFF2-40B4-BE49-F238E27FC236}">
                    <a16:creationId xmlns:a16="http://schemas.microsoft.com/office/drawing/2014/main" id="{F61658D3-F47C-4E9C-937D-175454E93EF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4" name="Straight Connector 83">
              <a:extLst>
                <a:ext uri="{FF2B5EF4-FFF2-40B4-BE49-F238E27FC236}">
                  <a16:creationId xmlns:a16="http://schemas.microsoft.com/office/drawing/2014/main" id="{89721CCB-6967-4036-A286-7264FE06B88E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352680" y="4245768"/>
              <a:ext cx="3969" cy="64008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5" name="TextBox 84">
            <a:extLst>
              <a:ext uri="{FF2B5EF4-FFF2-40B4-BE49-F238E27FC236}">
                <a16:creationId xmlns:a16="http://schemas.microsoft.com/office/drawing/2014/main" id="{9620439C-30FE-4A0A-9AAC-CEAEB53CB713}"/>
              </a:ext>
            </a:extLst>
          </p:cNvPr>
          <p:cNvSpPr txBox="1"/>
          <p:nvPr/>
        </p:nvSpPr>
        <p:spPr>
          <a:xfrm>
            <a:off x="817771" y="2508659"/>
            <a:ext cx="5196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  <a:r>
              <a:rPr lang="en-US" baseline="-25000" dirty="0"/>
              <a:t>in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E26EDA25-4C93-4C14-8D24-D132CC7FE17E}"/>
              </a:ext>
            </a:extLst>
          </p:cNvPr>
          <p:cNvSpPr txBox="1"/>
          <p:nvPr/>
        </p:nvSpPr>
        <p:spPr>
          <a:xfrm>
            <a:off x="2100694" y="2662978"/>
            <a:ext cx="4366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3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D80CD651-753A-4068-B987-2C057BB6F590}"/>
              </a:ext>
            </a:extLst>
          </p:cNvPr>
          <p:cNvSpPr txBox="1"/>
          <p:nvPr/>
        </p:nvSpPr>
        <p:spPr>
          <a:xfrm>
            <a:off x="2068997" y="4103951"/>
            <a:ext cx="4366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4</a:t>
            </a:r>
          </a:p>
        </p:txBody>
      </p: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1B10A714-0C20-45D4-BEDC-93BCD71B62C1}"/>
              </a:ext>
            </a:extLst>
          </p:cNvPr>
          <p:cNvCxnSpPr>
            <a:cxnSpLocks/>
          </p:cNvCxnSpPr>
          <p:nvPr/>
        </p:nvCxnSpPr>
        <p:spPr>
          <a:xfrm flipH="1" flipV="1">
            <a:off x="2737062" y="4676986"/>
            <a:ext cx="3969" cy="8664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9" name="Group 88">
            <a:extLst>
              <a:ext uri="{FF2B5EF4-FFF2-40B4-BE49-F238E27FC236}">
                <a16:creationId xmlns:a16="http://schemas.microsoft.com/office/drawing/2014/main" id="{C5CA5686-BFD3-4D4F-BC11-86A6D2F4F72A}"/>
              </a:ext>
            </a:extLst>
          </p:cNvPr>
          <p:cNvGrpSpPr/>
          <p:nvPr/>
        </p:nvGrpSpPr>
        <p:grpSpPr>
          <a:xfrm>
            <a:off x="2550608" y="5543443"/>
            <a:ext cx="365760" cy="127000"/>
            <a:chOff x="4257039" y="3637678"/>
            <a:chExt cx="365760" cy="127000"/>
          </a:xfrm>
        </p:grpSpPr>
        <p:cxnSp>
          <p:nvCxnSpPr>
            <p:cNvPr id="90" name="Straight Connector 89">
              <a:extLst>
                <a:ext uri="{FF2B5EF4-FFF2-40B4-BE49-F238E27FC236}">
                  <a16:creationId xmlns:a16="http://schemas.microsoft.com/office/drawing/2014/main" id="{AF9B6227-989C-46B0-8300-857B47D9C4B0}"/>
                </a:ext>
              </a:extLst>
            </p:cNvPr>
            <p:cNvCxnSpPr/>
            <p:nvPr/>
          </p:nvCxnSpPr>
          <p:spPr>
            <a:xfrm>
              <a:off x="4257039" y="3637678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>
              <a:extLst>
                <a:ext uri="{FF2B5EF4-FFF2-40B4-BE49-F238E27FC236}">
                  <a16:creationId xmlns:a16="http://schemas.microsoft.com/office/drawing/2014/main" id="{BFA03B77-1E24-4B59-B18F-7726F5507662}"/>
                </a:ext>
              </a:extLst>
            </p:cNvPr>
            <p:cNvCxnSpPr/>
            <p:nvPr/>
          </p:nvCxnSpPr>
          <p:spPr>
            <a:xfrm>
              <a:off x="4327641" y="3698003"/>
              <a:ext cx="228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>
              <a:extLst>
                <a:ext uri="{FF2B5EF4-FFF2-40B4-BE49-F238E27FC236}">
                  <a16:creationId xmlns:a16="http://schemas.microsoft.com/office/drawing/2014/main" id="{0D32175F-3BF6-4B3C-A129-F380DF8363BF}"/>
                </a:ext>
              </a:extLst>
            </p:cNvPr>
            <p:cNvCxnSpPr/>
            <p:nvPr/>
          </p:nvCxnSpPr>
          <p:spPr>
            <a:xfrm>
              <a:off x="4402612" y="3764678"/>
              <a:ext cx="9144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1C2DDECE-F116-4ED7-A4E3-84412AAE799D}"/>
              </a:ext>
            </a:extLst>
          </p:cNvPr>
          <p:cNvCxnSpPr>
            <a:cxnSpLocks/>
          </p:cNvCxnSpPr>
          <p:nvPr/>
        </p:nvCxnSpPr>
        <p:spPr>
          <a:xfrm flipH="1" flipV="1">
            <a:off x="2673860" y="2130162"/>
            <a:ext cx="3969" cy="3383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13719211-EA51-4008-ACC7-B2609964AFF1}"/>
              </a:ext>
            </a:extLst>
          </p:cNvPr>
          <p:cNvSpPr txBox="1"/>
          <p:nvPr/>
        </p:nvSpPr>
        <p:spPr>
          <a:xfrm>
            <a:off x="4666173" y="4460783"/>
            <a:ext cx="50528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 voltage follower will provide a low resistance output so that a load will not cause voltage droop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0795C2E-A623-4E14-AB13-E2188EBF406E}"/>
              </a:ext>
            </a:extLst>
          </p:cNvPr>
          <p:cNvSpPr/>
          <p:nvPr/>
        </p:nvSpPr>
        <p:spPr>
          <a:xfrm>
            <a:off x="2656027" y="3544129"/>
            <a:ext cx="91440" cy="940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A5A34AB0-1118-4668-A5FF-801211AFA9F7}"/>
              </a:ext>
            </a:extLst>
          </p:cNvPr>
          <p:cNvSpPr txBox="1"/>
          <p:nvPr/>
        </p:nvSpPr>
        <p:spPr>
          <a:xfrm>
            <a:off x="2206751" y="3392550"/>
            <a:ext cx="5196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V</a:t>
            </a:r>
            <a:r>
              <a:rPr lang="en-US" baseline="-25000" dirty="0" err="1"/>
              <a:t>m</a:t>
            </a:r>
            <a:endParaRPr lang="en-US" baseline="-25000" dirty="0"/>
          </a:p>
        </p:txBody>
      </p:sp>
    </p:spTree>
    <p:extLst>
      <p:ext uri="{BB962C8B-B14F-4D97-AF65-F5344CB8AC3E}">
        <p14:creationId xmlns:p14="http://schemas.microsoft.com/office/powerpoint/2010/main" val="348317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D8C59BD6-9924-42B7-A27F-FC14E50899D0}"/>
              </a:ext>
            </a:extLst>
          </p:cNvPr>
          <p:cNvGrpSpPr/>
          <p:nvPr/>
        </p:nvGrpSpPr>
        <p:grpSpPr>
          <a:xfrm>
            <a:off x="257173" y="1457770"/>
            <a:ext cx="10994405" cy="894018"/>
            <a:chOff x="228600" y="1443482"/>
            <a:chExt cx="10994405" cy="894018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F932DD14-620F-45E4-8678-59AFDB18D701}"/>
                </a:ext>
              </a:extLst>
            </p:cNvPr>
            <p:cNvCxnSpPr/>
            <p:nvPr/>
          </p:nvCxnSpPr>
          <p:spPr>
            <a:xfrm>
              <a:off x="977900" y="2120900"/>
              <a:ext cx="9779000" cy="0"/>
            </a:xfrm>
            <a:prstGeom prst="straightConnector1">
              <a:avLst/>
            </a:prstGeom>
            <a:ln w="31750"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Content Placeholder 2">
              <a:extLst>
                <a:ext uri="{FF2B5EF4-FFF2-40B4-BE49-F238E27FC236}">
                  <a16:creationId xmlns:a16="http://schemas.microsoft.com/office/drawing/2014/main" id="{8014AA93-1489-4F87-BF6A-322CA537DBEB}"/>
                </a:ext>
              </a:extLst>
            </p:cNvPr>
            <p:cNvSpPr txBox="1">
              <a:spLocks/>
            </p:cNvSpPr>
            <p:nvPr/>
          </p:nvSpPr>
          <p:spPr>
            <a:xfrm>
              <a:off x="228600" y="1843088"/>
              <a:ext cx="566389" cy="49441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925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/>
                <a:t>-∞</a:t>
              </a:r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</p:txBody>
        </p:sp>
        <p:sp>
          <p:nvSpPr>
            <p:cNvPr id="7" name="Content Placeholder 2">
              <a:extLst>
                <a:ext uri="{FF2B5EF4-FFF2-40B4-BE49-F238E27FC236}">
                  <a16:creationId xmlns:a16="http://schemas.microsoft.com/office/drawing/2014/main" id="{3215F506-E8AA-4ADE-95E7-3A9E25FAC537}"/>
                </a:ext>
              </a:extLst>
            </p:cNvPr>
            <p:cNvSpPr txBox="1">
              <a:spLocks/>
            </p:cNvSpPr>
            <p:nvPr/>
          </p:nvSpPr>
          <p:spPr>
            <a:xfrm>
              <a:off x="10656616" y="1690688"/>
              <a:ext cx="566389" cy="49441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/>
                <a:t>∞</a:t>
              </a:r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C9B03249-CBAA-4FD6-91A7-93E06A3D0F82}"/>
                </a:ext>
              </a:extLst>
            </p:cNvPr>
            <p:cNvCxnSpPr/>
            <p:nvPr/>
          </p:nvCxnSpPr>
          <p:spPr>
            <a:xfrm>
              <a:off x="5638800" y="1993900"/>
              <a:ext cx="0" cy="343600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8B6E757D-3F7C-4A71-B90E-6409F6D1CE9D}"/>
                </a:ext>
              </a:extLst>
            </p:cNvPr>
            <p:cNvCxnSpPr/>
            <p:nvPr/>
          </p:nvCxnSpPr>
          <p:spPr>
            <a:xfrm>
              <a:off x="7137400" y="1968500"/>
              <a:ext cx="0" cy="343600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F2EC878B-27A5-4997-9E06-D2B6084FB623}"/>
                </a:ext>
              </a:extLst>
            </p:cNvPr>
            <p:cNvCxnSpPr/>
            <p:nvPr/>
          </p:nvCxnSpPr>
          <p:spPr>
            <a:xfrm>
              <a:off x="4191000" y="1949100"/>
              <a:ext cx="0" cy="343600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Content Placeholder 2">
              <a:extLst>
                <a:ext uri="{FF2B5EF4-FFF2-40B4-BE49-F238E27FC236}">
                  <a16:creationId xmlns:a16="http://schemas.microsoft.com/office/drawing/2014/main" id="{0D635C05-A975-4073-9670-B8398162DB12}"/>
                </a:ext>
              </a:extLst>
            </p:cNvPr>
            <p:cNvSpPr txBox="1">
              <a:spLocks/>
            </p:cNvSpPr>
            <p:nvPr/>
          </p:nvSpPr>
          <p:spPr>
            <a:xfrm>
              <a:off x="5487717" y="1529382"/>
              <a:ext cx="566389" cy="49441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/>
                <a:t>0</a:t>
              </a:r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</p:txBody>
        </p:sp>
        <p:sp>
          <p:nvSpPr>
            <p:cNvPr id="13" name="Content Placeholder 2">
              <a:extLst>
                <a:ext uri="{FF2B5EF4-FFF2-40B4-BE49-F238E27FC236}">
                  <a16:creationId xmlns:a16="http://schemas.microsoft.com/office/drawing/2014/main" id="{99A192D4-9BDF-41A2-B681-91AF038E53EC}"/>
                </a:ext>
              </a:extLst>
            </p:cNvPr>
            <p:cNvSpPr txBox="1">
              <a:spLocks/>
            </p:cNvSpPr>
            <p:nvPr/>
          </p:nvSpPr>
          <p:spPr>
            <a:xfrm>
              <a:off x="6948217" y="1443482"/>
              <a:ext cx="566389" cy="49441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/>
                <a:t>1</a:t>
              </a:r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</p:txBody>
        </p:sp>
        <p:sp>
          <p:nvSpPr>
            <p:cNvPr id="14" name="Content Placeholder 2">
              <a:extLst>
                <a:ext uri="{FF2B5EF4-FFF2-40B4-BE49-F238E27FC236}">
                  <a16:creationId xmlns:a16="http://schemas.microsoft.com/office/drawing/2014/main" id="{9D471162-5D82-4E30-B6E0-06DF4AB84056}"/>
                </a:ext>
              </a:extLst>
            </p:cNvPr>
            <p:cNvSpPr txBox="1">
              <a:spLocks/>
            </p:cNvSpPr>
            <p:nvPr/>
          </p:nvSpPr>
          <p:spPr>
            <a:xfrm>
              <a:off x="3936999" y="1454688"/>
              <a:ext cx="566389" cy="49441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/>
                <a:t>-1</a:t>
              </a:r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</p:txBody>
        </p:sp>
      </p:grp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3E59AEF3-60C9-4612-AADC-6B9C1C3FAE3F}"/>
              </a:ext>
            </a:extLst>
          </p:cNvPr>
          <p:cNvCxnSpPr/>
          <p:nvPr/>
        </p:nvCxnSpPr>
        <p:spPr>
          <a:xfrm flipH="1">
            <a:off x="1053441" y="2208913"/>
            <a:ext cx="4585359" cy="0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82F3282B-A8C4-452E-BEA8-758AFC22E69F}"/>
              </a:ext>
            </a:extLst>
          </p:cNvPr>
          <p:cNvSpPr txBox="1">
            <a:spLocks/>
          </p:cNvSpPr>
          <p:nvPr/>
        </p:nvSpPr>
        <p:spPr>
          <a:xfrm>
            <a:off x="2282554" y="2881756"/>
            <a:ext cx="2875226" cy="5472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7030A0"/>
                </a:solidFill>
              </a:rPr>
              <a:t>Inverting amplifier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rgbClr val="7030A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rgbClr val="7030A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rgbClr val="7030A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8F05B789-8B0F-4A94-9C6E-97E33E421481}"/>
              </a:ext>
            </a:extLst>
          </p:cNvPr>
          <p:cNvSpPr txBox="1">
            <a:spLocks/>
          </p:cNvSpPr>
          <p:nvPr/>
        </p:nvSpPr>
        <p:spPr>
          <a:xfrm>
            <a:off x="4344720" y="2273821"/>
            <a:ext cx="1322653" cy="6527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7030A0"/>
                </a:solidFill>
              </a:rPr>
              <a:t>R</a:t>
            </a:r>
            <a:r>
              <a:rPr lang="en-US" baseline="-25000" dirty="0">
                <a:solidFill>
                  <a:srgbClr val="7030A0"/>
                </a:solidFill>
              </a:rPr>
              <a:t>2</a:t>
            </a:r>
            <a:r>
              <a:rPr lang="en-US" dirty="0">
                <a:solidFill>
                  <a:srgbClr val="7030A0"/>
                </a:solidFill>
              </a:rPr>
              <a:t> &lt; R</a:t>
            </a:r>
            <a:r>
              <a:rPr lang="en-US" baseline="-25000" dirty="0">
                <a:solidFill>
                  <a:srgbClr val="7030A0"/>
                </a:solidFill>
              </a:rPr>
              <a:t>1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rgbClr val="7030A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rgbClr val="7030A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rgbClr val="7030A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B26C7992-5A70-419A-9DE5-B1819E0547C5}"/>
              </a:ext>
            </a:extLst>
          </p:cNvPr>
          <p:cNvSpPr txBox="1">
            <a:spLocks/>
          </p:cNvSpPr>
          <p:nvPr/>
        </p:nvSpPr>
        <p:spPr>
          <a:xfrm>
            <a:off x="2282553" y="2290301"/>
            <a:ext cx="1322653" cy="6527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7030A0"/>
                </a:solidFill>
              </a:rPr>
              <a:t>R</a:t>
            </a:r>
            <a:r>
              <a:rPr lang="en-US" baseline="-25000" dirty="0">
                <a:solidFill>
                  <a:srgbClr val="7030A0"/>
                </a:solidFill>
              </a:rPr>
              <a:t>2</a:t>
            </a:r>
            <a:r>
              <a:rPr lang="en-US" dirty="0">
                <a:solidFill>
                  <a:srgbClr val="7030A0"/>
                </a:solidFill>
              </a:rPr>
              <a:t> &gt; R</a:t>
            </a:r>
            <a:r>
              <a:rPr lang="en-US" baseline="-25000" dirty="0">
                <a:solidFill>
                  <a:srgbClr val="7030A0"/>
                </a:solidFill>
              </a:rPr>
              <a:t>1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rgbClr val="7030A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rgbClr val="7030A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rgbClr val="7030A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rgbClr val="7030A0"/>
              </a:solidFill>
            </a:endParaRP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88846D38-4ABD-4286-AAB7-951F89FC081C}"/>
              </a:ext>
            </a:extLst>
          </p:cNvPr>
          <p:cNvCxnSpPr/>
          <p:nvPr/>
        </p:nvCxnSpPr>
        <p:spPr>
          <a:xfrm flipV="1">
            <a:off x="7187237" y="2208913"/>
            <a:ext cx="3425205" cy="0"/>
          </a:xfrm>
          <a:prstGeom prst="straightConnector1">
            <a:avLst/>
          </a:prstGeom>
          <a:ln w="19050">
            <a:solidFill>
              <a:srgbClr val="00B0F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BEB4E59D-2B4E-425B-8394-59411A90FD5A}"/>
              </a:ext>
            </a:extLst>
          </p:cNvPr>
          <p:cNvSpPr txBox="1">
            <a:spLocks/>
          </p:cNvSpPr>
          <p:nvPr/>
        </p:nvSpPr>
        <p:spPr>
          <a:xfrm>
            <a:off x="7389726" y="2876439"/>
            <a:ext cx="3295463" cy="5472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B0F0"/>
                </a:solidFill>
              </a:rPr>
              <a:t>Noninverting amplifier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400" dirty="0">
              <a:solidFill>
                <a:srgbClr val="00B0F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sz="2400" dirty="0">
              <a:solidFill>
                <a:srgbClr val="00B0F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sz="2400" dirty="0">
              <a:solidFill>
                <a:srgbClr val="00B0F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sz="2400" dirty="0">
              <a:solidFill>
                <a:srgbClr val="00B0F0"/>
              </a:solidFill>
            </a:endParaRP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15788686-E9A0-45EB-ABD0-DF0D9257857D}"/>
              </a:ext>
            </a:extLst>
          </p:cNvPr>
          <p:cNvCxnSpPr>
            <a:cxnSpLocks/>
          </p:cNvCxnSpPr>
          <p:nvPr/>
        </p:nvCxnSpPr>
        <p:spPr>
          <a:xfrm>
            <a:off x="5737811" y="2206236"/>
            <a:ext cx="1371600" cy="0"/>
          </a:xfrm>
          <a:prstGeom prst="straightConnector1">
            <a:avLst/>
          </a:prstGeom>
          <a:ln w="19050">
            <a:solidFill>
              <a:srgbClr val="FF0000"/>
            </a:solidFill>
            <a:headEnd type="stealt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B576CF65-FDFA-4234-AFF2-0F0D74B3ED6D}"/>
              </a:ext>
            </a:extLst>
          </p:cNvPr>
          <p:cNvSpPr txBox="1">
            <a:spLocks/>
          </p:cNvSpPr>
          <p:nvPr/>
        </p:nvSpPr>
        <p:spPr>
          <a:xfrm>
            <a:off x="5737811" y="2468294"/>
            <a:ext cx="1497158" cy="18191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dirty="0">
                <a:solidFill>
                  <a:srgbClr val="FF0000"/>
                </a:solidFill>
              </a:rPr>
              <a:t>Voltage divider with voltage follower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2400" dirty="0">
              <a:solidFill>
                <a:srgbClr val="FF0000"/>
              </a:solidFill>
            </a:endParaRPr>
          </a:p>
          <a:p>
            <a:pPr marL="0" indent="0" algn="ctr">
              <a:buFont typeface="Arial" panose="020B0604020202020204" pitchFamily="34" charset="0"/>
              <a:buNone/>
            </a:pPr>
            <a:endParaRPr lang="en-US" sz="2400" dirty="0">
              <a:solidFill>
                <a:srgbClr val="FF0000"/>
              </a:solidFill>
            </a:endParaRPr>
          </a:p>
          <a:p>
            <a:pPr marL="0" indent="0" algn="ctr">
              <a:buFont typeface="Arial" panose="020B0604020202020204" pitchFamily="34" charset="0"/>
              <a:buNone/>
            </a:pPr>
            <a:endParaRPr lang="en-US" sz="2400" dirty="0">
              <a:solidFill>
                <a:srgbClr val="FF0000"/>
              </a:solidFill>
            </a:endParaRPr>
          </a:p>
          <a:p>
            <a:pPr marL="0" indent="0" algn="ctr">
              <a:buFont typeface="Arial" panose="020B0604020202020204" pitchFamily="34" charset="0"/>
              <a:buNone/>
            </a:pP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5541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  <p:bldP spid="23" grpId="0"/>
      <p:bldP spid="2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5152BF-AFDF-4AB3-8480-43E8DE7F29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B6F3B1-EAD6-475E-BD71-9ED574BDA8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64850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Title 1">
            <a:extLst>
              <a:ext uri="{FF2B5EF4-FFF2-40B4-BE49-F238E27FC236}">
                <a16:creationId xmlns:a16="http://schemas.microsoft.com/office/drawing/2014/main" id="{18B837AC-AE89-40F5-AC36-AF8934F7A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4517" y="916033"/>
            <a:ext cx="10515600" cy="1325563"/>
          </a:xfrm>
        </p:spPr>
        <p:txBody>
          <a:bodyPr/>
          <a:lstStyle/>
          <a:p>
            <a:r>
              <a:rPr lang="en-US" dirty="0"/>
              <a:t>Practice Problems – </a:t>
            </a:r>
            <a:br>
              <a:rPr lang="en-US" dirty="0"/>
            </a:br>
            <a:r>
              <a:rPr lang="en-US" dirty="0"/>
              <a:t>Circuit Designs of various gains</a:t>
            </a:r>
          </a:p>
        </p:txBody>
      </p:sp>
    </p:spTree>
    <p:extLst>
      <p:ext uri="{BB962C8B-B14F-4D97-AF65-F5344CB8AC3E}">
        <p14:creationId xmlns:p14="http://schemas.microsoft.com/office/powerpoint/2010/main" val="283027661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Title 1">
            <a:extLst>
              <a:ext uri="{FF2B5EF4-FFF2-40B4-BE49-F238E27FC236}">
                <a16:creationId xmlns:a16="http://schemas.microsoft.com/office/drawing/2014/main" id="{18B837AC-AE89-40F5-AC36-AF8934F7A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9917" y="293733"/>
            <a:ext cx="10515600" cy="1325563"/>
          </a:xfrm>
        </p:spPr>
        <p:txBody>
          <a:bodyPr/>
          <a:lstStyle/>
          <a:p>
            <a:r>
              <a:rPr lang="en-US" dirty="0"/>
              <a:t>Practice Problem 1</a:t>
            </a:r>
          </a:p>
        </p:txBody>
      </p:sp>
      <p:sp>
        <p:nvSpPr>
          <p:cNvPr id="59" name="Content Placeholder 2">
            <a:extLst>
              <a:ext uri="{FF2B5EF4-FFF2-40B4-BE49-F238E27FC236}">
                <a16:creationId xmlns:a16="http://schemas.microsoft.com/office/drawing/2014/main" id="{0E41CCAE-EE76-4357-B2A9-2558CFBF5B4F}"/>
              </a:ext>
            </a:extLst>
          </p:cNvPr>
          <p:cNvSpPr txBox="1">
            <a:spLocks/>
          </p:cNvSpPr>
          <p:nvPr/>
        </p:nvSpPr>
        <p:spPr>
          <a:xfrm>
            <a:off x="2235200" y="3429000"/>
            <a:ext cx="8910630" cy="6331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Design a circuit that has a gain of 6</a:t>
            </a:r>
            <a:endParaRPr lang="en-US" baseline="-25000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8248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C841-1A6E-4480-AFF1-2181C7F5A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037" y="457345"/>
            <a:ext cx="9567511" cy="1015195"/>
          </a:xfrm>
        </p:spPr>
        <p:txBody>
          <a:bodyPr>
            <a:normAutofit/>
          </a:bodyPr>
          <a:lstStyle/>
          <a:p>
            <a:r>
              <a:rPr lang="en-US" sz="4800" dirty="0"/>
              <a:t>What we will talk about today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5F2E71-1BB2-4560-96F9-16C56271F1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86037" y="2082188"/>
            <a:ext cx="10311158" cy="4318467"/>
          </a:xfrm>
        </p:spPr>
        <p:txBody>
          <a:bodyPr>
            <a:normAutofit/>
          </a:bodyPr>
          <a:lstStyle/>
          <a:p>
            <a:pPr marL="914400" algn="l"/>
            <a:r>
              <a:rPr lang="en-US" sz="2800" dirty="0"/>
              <a:t>Inverting Op Amp circuits</a:t>
            </a:r>
          </a:p>
          <a:p>
            <a:pPr marL="914400" algn="l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1778925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Title 1">
            <a:extLst>
              <a:ext uri="{FF2B5EF4-FFF2-40B4-BE49-F238E27FC236}">
                <a16:creationId xmlns:a16="http://schemas.microsoft.com/office/drawing/2014/main" id="{18B837AC-AE89-40F5-AC36-AF8934F7A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9917" y="293733"/>
            <a:ext cx="10515600" cy="1325563"/>
          </a:xfrm>
        </p:spPr>
        <p:txBody>
          <a:bodyPr/>
          <a:lstStyle/>
          <a:p>
            <a:r>
              <a:rPr lang="en-US" dirty="0"/>
              <a:t>Practice Problem 2</a:t>
            </a:r>
          </a:p>
        </p:txBody>
      </p:sp>
      <p:sp>
        <p:nvSpPr>
          <p:cNvPr id="59" name="Content Placeholder 2">
            <a:extLst>
              <a:ext uri="{FF2B5EF4-FFF2-40B4-BE49-F238E27FC236}">
                <a16:creationId xmlns:a16="http://schemas.microsoft.com/office/drawing/2014/main" id="{0E41CCAE-EE76-4357-B2A9-2558CFBF5B4F}"/>
              </a:ext>
            </a:extLst>
          </p:cNvPr>
          <p:cNvSpPr txBox="1">
            <a:spLocks/>
          </p:cNvSpPr>
          <p:nvPr/>
        </p:nvSpPr>
        <p:spPr>
          <a:xfrm>
            <a:off x="2235200" y="3429000"/>
            <a:ext cx="8910630" cy="6331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Design a circuit that has a gain of -12</a:t>
            </a:r>
            <a:endParaRPr lang="en-US" baseline="-25000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839807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Title 1">
            <a:extLst>
              <a:ext uri="{FF2B5EF4-FFF2-40B4-BE49-F238E27FC236}">
                <a16:creationId xmlns:a16="http://schemas.microsoft.com/office/drawing/2014/main" id="{18B837AC-AE89-40F5-AC36-AF8934F7A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9917" y="293733"/>
            <a:ext cx="10515600" cy="1325563"/>
          </a:xfrm>
        </p:spPr>
        <p:txBody>
          <a:bodyPr/>
          <a:lstStyle/>
          <a:p>
            <a:r>
              <a:rPr lang="en-US" dirty="0"/>
              <a:t>Practice Problem 3</a:t>
            </a:r>
          </a:p>
        </p:txBody>
      </p:sp>
      <p:sp>
        <p:nvSpPr>
          <p:cNvPr id="59" name="Content Placeholder 2">
            <a:extLst>
              <a:ext uri="{FF2B5EF4-FFF2-40B4-BE49-F238E27FC236}">
                <a16:creationId xmlns:a16="http://schemas.microsoft.com/office/drawing/2014/main" id="{0E41CCAE-EE76-4357-B2A9-2558CFBF5B4F}"/>
              </a:ext>
            </a:extLst>
          </p:cNvPr>
          <p:cNvSpPr txBox="1">
            <a:spLocks/>
          </p:cNvSpPr>
          <p:nvPr/>
        </p:nvSpPr>
        <p:spPr>
          <a:xfrm>
            <a:off x="2235200" y="3429000"/>
            <a:ext cx="8910630" cy="6331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Design a circuit that has a gain of 0.4</a:t>
            </a:r>
            <a:endParaRPr lang="en-US" baseline="-25000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083039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Title 1">
            <a:extLst>
              <a:ext uri="{FF2B5EF4-FFF2-40B4-BE49-F238E27FC236}">
                <a16:creationId xmlns:a16="http://schemas.microsoft.com/office/drawing/2014/main" id="{18B837AC-AE89-40F5-AC36-AF8934F7A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9917" y="293733"/>
            <a:ext cx="10515600" cy="1325563"/>
          </a:xfrm>
        </p:spPr>
        <p:txBody>
          <a:bodyPr/>
          <a:lstStyle/>
          <a:p>
            <a:r>
              <a:rPr lang="en-US" dirty="0"/>
              <a:t>Practice Problem 4</a:t>
            </a:r>
          </a:p>
        </p:txBody>
      </p:sp>
      <p:sp>
        <p:nvSpPr>
          <p:cNvPr id="59" name="Content Placeholder 2">
            <a:extLst>
              <a:ext uri="{FF2B5EF4-FFF2-40B4-BE49-F238E27FC236}">
                <a16:creationId xmlns:a16="http://schemas.microsoft.com/office/drawing/2014/main" id="{0E41CCAE-EE76-4357-B2A9-2558CFBF5B4F}"/>
              </a:ext>
            </a:extLst>
          </p:cNvPr>
          <p:cNvSpPr txBox="1">
            <a:spLocks/>
          </p:cNvSpPr>
          <p:nvPr/>
        </p:nvSpPr>
        <p:spPr>
          <a:xfrm>
            <a:off x="2235200" y="3429000"/>
            <a:ext cx="8910630" cy="6331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Design a circuit that has a gain of ‒ 0.6</a:t>
            </a:r>
            <a:endParaRPr lang="en-US" baseline="-25000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453022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Title 1">
            <a:extLst>
              <a:ext uri="{FF2B5EF4-FFF2-40B4-BE49-F238E27FC236}">
                <a16:creationId xmlns:a16="http://schemas.microsoft.com/office/drawing/2014/main" id="{18B837AC-AE89-40F5-AC36-AF8934F7A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9917" y="293733"/>
            <a:ext cx="10515600" cy="1325563"/>
          </a:xfrm>
        </p:spPr>
        <p:txBody>
          <a:bodyPr/>
          <a:lstStyle/>
          <a:p>
            <a:r>
              <a:rPr lang="en-US" dirty="0"/>
              <a:t>Practice Problem 5</a:t>
            </a:r>
          </a:p>
        </p:txBody>
      </p:sp>
      <p:sp>
        <p:nvSpPr>
          <p:cNvPr id="59" name="Content Placeholder 2">
            <a:extLst>
              <a:ext uri="{FF2B5EF4-FFF2-40B4-BE49-F238E27FC236}">
                <a16:creationId xmlns:a16="http://schemas.microsoft.com/office/drawing/2014/main" id="{0E41CCAE-EE76-4357-B2A9-2558CFBF5B4F}"/>
              </a:ext>
            </a:extLst>
          </p:cNvPr>
          <p:cNvSpPr txBox="1">
            <a:spLocks/>
          </p:cNvSpPr>
          <p:nvPr/>
        </p:nvSpPr>
        <p:spPr>
          <a:xfrm>
            <a:off x="2235200" y="3429000"/>
            <a:ext cx="8910630" cy="6331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Design a circuit that has a gain of 15</a:t>
            </a:r>
            <a:endParaRPr lang="en-US" baseline="-25000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005272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DCA9D0-C55C-482A-A9C3-E78EC21FF6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79D675-3E8A-42B5-BBFA-86462DF999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3426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>
            <a:extLst>
              <a:ext uri="{FF2B5EF4-FFF2-40B4-BE49-F238E27FC236}">
                <a16:creationId xmlns:a16="http://schemas.microsoft.com/office/drawing/2014/main" id="{3FAA616F-75FA-47B8-8528-C83A58A1E916}"/>
              </a:ext>
            </a:extLst>
          </p:cNvPr>
          <p:cNvGrpSpPr/>
          <p:nvPr/>
        </p:nvGrpSpPr>
        <p:grpSpPr>
          <a:xfrm>
            <a:off x="2884943" y="1792149"/>
            <a:ext cx="4968208" cy="2304223"/>
            <a:chOff x="2356025" y="1460455"/>
            <a:chExt cx="4968208" cy="2304223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A3EE54FE-0986-49C8-82B9-34BCB436F6C1}"/>
                </a:ext>
              </a:extLst>
            </p:cNvPr>
            <p:cNvGrpSpPr/>
            <p:nvPr/>
          </p:nvGrpSpPr>
          <p:grpSpPr>
            <a:xfrm>
              <a:off x="2356025" y="1972769"/>
              <a:ext cx="4968208" cy="1174282"/>
              <a:chOff x="1866215" y="3007895"/>
              <a:chExt cx="4968208" cy="1174282"/>
            </a:xfrm>
          </p:grpSpPr>
          <p:sp>
            <p:nvSpPr>
              <p:cNvPr id="16" name="Isosceles Triangle 15">
                <a:extLst>
                  <a:ext uri="{FF2B5EF4-FFF2-40B4-BE49-F238E27FC236}">
                    <a16:creationId xmlns:a16="http://schemas.microsoft.com/office/drawing/2014/main" id="{826478F2-2C0A-4342-AE2E-310F67583544}"/>
                  </a:ext>
                </a:extLst>
              </p:cNvPr>
              <p:cNvSpPr/>
              <p:nvPr/>
            </p:nvSpPr>
            <p:spPr>
              <a:xfrm rot="5400000">
                <a:off x="4466122" y="3022333"/>
                <a:ext cx="1174282" cy="1145406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66465529-B685-46F6-90AE-128EB3917CBE}"/>
                  </a:ext>
                </a:extLst>
              </p:cNvPr>
              <p:cNvSpPr txBox="1"/>
              <p:nvPr/>
            </p:nvSpPr>
            <p:spPr>
              <a:xfrm>
                <a:off x="4480560" y="3170178"/>
                <a:ext cx="30725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—</a:t>
                </a:r>
              </a:p>
            </p:txBody>
          </p:sp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9489EDE0-2CA2-4388-91A0-362D0C86A6E0}"/>
                  </a:ext>
                </a:extLst>
              </p:cNvPr>
              <p:cNvSpPr txBox="1"/>
              <p:nvPr/>
            </p:nvSpPr>
            <p:spPr>
              <a:xfrm>
                <a:off x="4499733" y="3595036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cxnSp>
            <p:nvCxnSpPr>
              <p:cNvPr id="19" name="Straight Connector 18">
                <a:extLst>
                  <a:ext uri="{FF2B5EF4-FFF2-40B4-BE49-F238E27FC236}">
                    <a16:creationId xmlns:a16="http://schemas.microsoft.com/office/drawing/2014/main" id="{A1CCF847-39FF-4AC3-B18B-955B914766CD}"/>
                  </a:ext>
                </a:extLst>
              </p:cNvPr>
              <p:cNvCxnSpPr>
                <a:endCxn id="17" idx="1"/>
              </p:cNvCxnSpPr>
              <p:nvPr/>
            </p:nvCxnSpPr>
            <p:spPr>
              <a:xfrm>
                <a:off x="4090219" y="3354844"/>
                <a:ext cx="390341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1D52FD74-922C-43D2-AE31-C860A21D3BA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950109" y="3811883"/>
                <a:ext cx="530451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E2D96EA5-458E-4484-9152-0972308602CF}"/>
                  </a:ext>
                </a:extLst>
              </p:cNvPr>
              <p:cNvCxnSpPr>
                <a:cxnSpLocks/>
                <a:stCxn id="16" idx="0"/>
              </p:cNvCxnSpPr>
              <p:nvPr/>
            </p:nvCxnSpPr>
            <p:spPr>
              <a:xfrm>
                <a:off x="5625966" y="3595036"/>
                <a:ext cx="105810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C897EFA0-988D-4466-A55E-50F9E4D85309}"/>
                  </a:ext>
                </a:extLst>
              </p:cNvPr>
              <p:cNvSpPr txBox="1"/>
              <p:nvPr/>
            </p:nvSpPr>
            <p:spPr>
              <a:xfrm>
                <a:off x="1866215" y="3119294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V</a:t>
                </a:r>
                <a:r>
                  <a:rPr lang="en-US" baseline="-25000" dirty="0"/>
                  <a:t>in</a:t>
                </a:r>
              </a:p>
            </p:txBody>
          </p:sp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6ADB8B91-6C56-4EF1-BD0A-3E22B89E3366}"/>
                  </a:ext>
                </a:extLst>
              </p:cNvPr>
              <p:cNvSpPr txBox="1"/>
              <p:nvPr/>
            </p:nvSpPr>
            <p:spPr>
              <a:xfrm>
                <a:off x="6314786" y="3061628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err="1"/>
                  <a:t>V</a:t>
                </a:r>
                <a:r>
                  <a:rPr lang="en-US" baseline="-25000" dirty="0" err="1"/>
                  <a:t>out</a:t>
                </a:r>
                <a:endParaRPr lang="en-US" baseline="-25000" dirty="0"/>
              </a:p>
            </p:txBody>
          </p:sp>
        </p:grp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A980D3C4-D16E-465C-B407-BB9B031D9B5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847054" y="2084687"/>
              <a:ext cx="365760" cy="36576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1FB217F5-A2B5-436A-A618-B4DADDF8BF0D}"/>
                </a:ext>
              </a:extLst>
            </p:cNvPr>
            <p:cNvSpPr txBox="1"/>
            <p:nvPr/>
          </p:nvSpPr>
          <p:spPr>
            <a:xfrm>
              <a:off x="2885475" y="1993025"/>
              <a:ext cx="30725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+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7071F450-F996-49A3-A944-0B56F3448319}"/>
                </a:ext>
              </a:extLst>
            </p:cNvPr>
            <p:cNvSpPr txBox="1"/>
            <p:nvPr/>
          </p:nvSpPr>
          <p:spPr>
            <a:xfrm>
              <a:off x="2885475" y="2169958"/>
              <a:ext cx="30725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—</a:t>
              </a:r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DB2E155B-C9F1-4F02-A8E0-BC644BB93444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435950" y="2771222"/>
              <a:ext cx="3969" cy="86645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DD223055-679C-4B56-B36B-A6518C74D24B}"/>
                </a:ext>
              </a:extLst>
            </p:cNvPr>
            <p:cNvGrpSpPr/>
            <p:nvPr/>
          </p:nvGrpSpPr>
          <p:grpSpPr>
            <a:xfrm>
              <a:off x="4257039" y="3637678"/>
              <a:ext cx="365760" cy="127000"/>
              <a:chOff x="4257039" y="3637678"/>
              <a:chExt cx="365760" cy="127000"/>
            </a:xfrm>
          </p:grpSpPr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BC17A4D8-0AFE-40B4-952B-09767AEBFCF1}"/>
                  </a:ext>
                </a:extLst>
              </p:cNvPr>
              <p:cNvCxnSpPr/>
              <p:nvPr/>
            </p:nvCxnSpPr>
            <p:spPr>
              <a:xfrm>
                <a:off x="4257039" y="3637678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110EC9BE-ADF0-4546-8B11-326C6DE9D46B}"/>
                  </a:ext>
                </a:extLst>
              </p:cNvPr>
              <p:cNvCxnSpPr/>
              <p:nvPr/>
            </p:nvCxnSpPr>
            <p:spPr>
              <a:xfrm>
                <a:off x="4327641" y="3698003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76014B79-ED90-460D-83C9-2896F71F7D15}"/>
                  </a:ext>
                </a:extLst>
              </p:cNvPr>
              <p:cNvCxnSpPr/>
              <p:nvPr/>
            </p:nvCxnSpPr>
            <p:spPr>
              <a:xfrm>
                <a:off x="4402612" y="3764678"/>
                <a:ext cx="9144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E1732ACC-F5FD-495C-96A8-635BFAF24A57}"/>
                </a:ext>
              </a:extLst>
            </p:cNvPr>
            <p:cNvGrpSpPr/>
            <p:nvPr/>
          </p:nvGrpSpPr>
          <p:grpSpPr>
            <a:xfrm>
              <a:off x="5255532" y="1488300"/>
              <a:ext cx="797859" cy="297701"/>
              <a:chOff x="3069003" y="2744655"/>
              <a:chExt cx="797859" cy="297701"/>
            </a:xfrm>
          </p:grpSpPr>
          <p:grpSp>
            <p:nvGrpSpPr>
              <p:cNvPr id="32" name="Group 31">
                <a:extLst>
                  <a:ext uri="{FF2B5EF4-FFF2-40B4-BE49-F238E27FC236}">
                    <a16:creationId xmlns:a16="http://schemas.microsoft.com/office/drawing/2014/main" id="{513FBB7D-0463-48DF-9101-F7571BFF1FD5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40" name="Straight Connector 39">
                  <a:extLst>
                    <a:ext uri="{FF2B5EF4-FFF2-40B4-BE49-F238E27FC236}">
                      <a16:creationId xmlns:a16="http://schemas.microsoft.com/office/drawing/2014/main" id="{E6FB8C12-4141-49CA-8861-1FCBE935581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>
                  <a:extLst>
                    <a:ext uri="{FF2B5EF4-FFF2-40B4-BE49-F238E27FC236}">
                      <a16:creationId xmlns:a16="http://schemas.microsoft.com/office/drawing/2014/main" id="{DE919BE7-726E-4910-AD56-4BC5223383A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3" name="Group 32">
                <a:extLst>
                  <a:ext uri="{FF2B5EF4-FFF2-40B4-BE49-F238E27FC236}">
                    <a16:creationId xmlns:a16="http://schemas.microsoft.com/office/drawing/2014/main" id="{2746922D-4EDA-423F-BA93-B74CA700C762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38" name="Straight Connector 37">
                  <a:extLst>
                    <a:ext uri="{FF2B5EF4-FFF2-40B4-BE49-F238E27FC236}">
                      <a16:creationId xmlns:a16="http://schemas.microsoft.com/office/drawing/2014/main" id="{7DB502AF-C680-46C4-8A5E-111D5E25CCC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>
                  <a:extLst>
                    <a:ext uri="{FF2B5EF4-FFF2-40B4-BE49-F238E27FC236}">
                      <a16:creationId xmlns:a16="http://schemas.microsoft.com/office/drawing/2014/main" id="{90AB7655-5D7D-4394-8759-DB9ED8CC9A8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4" name="Group 33">
                <a:extLst>
                  <a:ext uri="{FF2B5EF4-FFF2-40B4-BE49-F238E27FC236}">
                    <a16:creationId xmlns:a16="http://schemas.microsoft.com/office/drawing/2014/main" id="{9DCD461B-F8C0-4CD9-BA5C-6E88D3135BBF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36" name="Straight Connector 35">
                  <a:extLst>
                    <a:ext uri="{FF2B5EF4-FFF2-40B4-BE49-F238E27FC236}">
                      <a16:creationId xmlns:a16="http://schemas.microsoft.com/office/drawing/2014/main" id="{C71CBCF2-4482-4EB5-B1B1-F4626EFD4A6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Straight Connector 36">
                  <a:extLst>
                    <a:ext uri="{FF2B5EF4-FFF2-40B4-BE49-F238E27FC236}">
                      <a16:creationId xmlns:a16="http://schemas.microsoft.com/office/drawing/2014/main" id="{C22B6982-3724-47E7-8198-F1D2436E628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989C44BB-595E-4D5E-97B7-557687C2513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83EE879B-68F5-4B9F-AF6C-02B2D0E92D97}"/>
                </a:ext>
              </a:extLst>
            </p:cNvPr>
            <p:cNvGrpSpPr/>
            <p:nvPr/>
          </p:nvGrpSpPr>
          <p:grpSpPr>
            <a:xfrm>
              <a:off x="3424505" y="1460455"/>
              <a:ext cx="797859" cy="297701"/>
              <a:chOff x="3069003" y="2744655"/>
              <a:chExt cx="797859" cy="297701"/>
            </a:xfrm>
          </p:grpSpPr>
          <p:grpSp>
            <p:nvGrpSpPr>
              <p:cNvPr id="43" name="Group 42">
                <a:extLst>
                  <a:ext uri="{FF2B5EF4-FFF2-40B4-BE49-F238E27FC236}">
                    <a16:creationId xmlns:a16="http://schemas.microsoft.com/office/drawing/2014/main" id="{DAA8A5E2-C0C8-4325-8345-78715530506F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51" name="Straight Connector 50">
                  <a:extLst>
                    <a:ext uri="{FF2B5EF4-FFF2-40B4-BE49-F238E27FC236}">
                      <a16:creationId xmlns:a16="http://schemas.microsoft.com/office/drawing/2014/main" id="{6EDB2197-7AF7-4231-9849-86F1A31AF6D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Straight Connector 51">
                  <a:extLst>
                    <a:ext uri="{FF2B5EF4-FFF2-40B4-BE49-F238E27FC236}">
                      <a16:creationId xmlns:a16="http://schemas.microsoft.com/office/drawing/2014/main" id="{0AC059E3-82AF-419E-B8FC-AA96D28C340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4" name="Group 43">
                <a:extLst>
                  <a:ext uri="{FF2B5EF4-FFF2-40B4-BE49-F238E27FC236}">
                    <a16:creationId xmlns:a16="http://schemas.microsoft.com/office/drawing/2014/main" id="{FD0308FC-A5A1-4951-8AE6-C615902EC7ED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49" name="Straight Connector 48">
                  <a:extLst>
                    <a:ext uri="{FF2B5EF4-FFF2-40B4-BE49-F238E27FC236}">
                      <a16:creationId xmlns:a16="http://schemas.microsoft.com/office/drawing/2014/main" id="{EC7111EA-A136-409C-8CF7-13C5972C19E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" name="Straight Connector 49">
                  <a:extLst>
                    <a:ext uri="{FF2B5EF4-FFF2-40B4-BE49-F238E27FC236}">
                      <a16:creationId xmlns:a16="http://schemas.microsoft.com/office/drawing/2014/main" id="{E24A804F-8B27-4742-A781-43A06E6D6FC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5" name="Group 44">
                <a:extLst>
                  <a:ext uri="{FF2B5EF4-FFF2-40B4-BE49-F238E27FC236}">
                    <a16:creationId xmlns:a16="http://schemas.microsoft.com/office/drawing/2014/main" id="{49046907-F4CD-4036-9702-ED93DE1D0D24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47" name="Straight Connector 46">
                  <a:extLst>
                    <a:ext uri="{FF2B5EF4-FFF2-40B4-BE49-F238E27FC236}">
                      <a16:creationId xmlns:a16="http://schemas.microsoft.com/office/drawing/2014/main" id="{33EF56A0-E7B3-4E60-A201-7824285BBA3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Straight Connector 47">
                  <a:extLst>
                    <a:ext uri="{FF2B5EF4-FFF2-40B4-BE49-F238E27FC236}">
                      <a16:creationId xmlns:a16="http://schemas.microsoft.com/office/drawing/2014/main" id="{B95DAF88-F2BE-40C4-9E7A-318F9325F7A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C3F502F8-2448-40D0-9C97-AF840DEAB17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75ACC869-CE97-46D6-B5E3-BA30323002C5}"/>
                </a:ext>
              </a:extLst>
            </p:cNvPr>
            <p:cNvCxnSpPr>
              <a:cxnSpLocks/>
            </p:cNvCxnSpPr>
            <p:nvPr/>
          </p:nvCxnSpPr>
          <p:spPr>
            <a:xfrm>
              <a:off x="4222364" y="1647140"/>
              <a:ext cx="1043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6508077D-CB1A-4C4D-93B9-15BFEE06E23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598930" y="1641692"/>
              <a:ext cx="0" cy="67802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143DD397-BAAF-49EE-90CB-6CF48FAA463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028833" y="1640079"/>
              <a:ext cx="0" cy="44408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060A8A90-F385-40E0-A276-5B8E9D5D6F5D}"/>
                </a:ext>
              </a:extLst>
            </p:cNvPr>
            <p:cNvCxnSpPr/>
            <p:nvPr/>
          </p:nvCxnSpPr>
          <p:spPr>
            <a:xfrm flipH="1">
              <a:off x="3009207" y="1633811"/>
              <a:ext cx="41529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9B93FC71-96BD-4D47-857C-F5DAE8EA10A5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382871" y="1641692"/>
              <a:ext cx="22692" cy="91384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53770FB1-37F2-4293-B365-B40855EE100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53391" y="1649411"/>
              <a:ext cx="34082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8" name="TextBox 77">
            <a:extLst>
              <a:ext uri="{FF2B5EF4-FFF2-40B4-BE49-F238E27FC236}">
                <a16:creationId xmlns:a16="http://schemas.microsoft.com/office/drawing/2014/main" id="{77E467C8-AFCC-40B6-AC7F-EBD94411A48C}"/>
              </a:ext>
            </a:extLst>
          </p:cNvPr>
          <p:cNvSpPr txBox="1"/>
          <p:nvPr/>
        </p:nvSpPr>
        <p:spPr>
          <a:xfrm>
            <a:off x="5863778" y="1355712"/>
            <a:ext cx="5196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2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8CCDA04A-512E-4098-B78B-3FA4262AEB94}"/>
              </a:ext>
            </a:extLst>
          </p:cNvPr>
          <p:cNvSpPr txBox="1"/>
          <p:nvPr/>
        </p:nvSpPr>
        <p:spPr>
          <a:xfrm>
            <a:off x="4157304" y="1355712"/>
            <a:ext cx="5196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1</a:t>
            </a:r>
          </a:p>
        </p:txBody>
      </p:sp>
      <p:sp>
        <p:nvSpPr>
          <p:cNvPr id="81" name="Title 1">
            <a:extLst>
              <a:ext uri="{FF2B5EF4-FFF2-40B4-BE49-F238E27FC236}">
                <a16:creationId xmlns:a16="http://schemas.microsoft.com/office/drawing/2014/main" id="{18B837AC-AE89-40F5-AC36-AF8934F7A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9917" y="293733"/>
            <a:ext cx="10515600" cy="1325563"/>
          </a:xfrm>
        </p:spPr>
        <p:txBody>
          <a:bodyPr/>
          <a:lstStyle/>
          <a:p>
            <a:r>
              <a:rPr lang="en-US" dirty="0"/>
              <a:t>Inverting Amplifier</a:t>
            </a:r>
          </a:p>
        </p:txBody>
      </p:sp>
      <p:sp>
        <p:nvSpPr>
          <p:cNvPr id="82" name="Content Placeholder 2">
            <a:extLst>
              <a:ext uri="{FF2B5EF4-FFF2-40B4-BE49-F238E27FC236}">
                <a16:creationId xmlns:a16="http://schemas.microsoft.com/office/drawing/2014/main" id="{A3ED9836-EDE6-4D8E-A8B5-B6EC73DC0D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238068"/>
            <a:ext cx="10515600" cy="224935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The positive input of the amplifier equals zero.</a:t>
            </a:r>
          </a:p>
          <a:p>
            <a:pPr marL="0" indent="0">
              <a:buNone/>
            </a:pPr>
            <a:r>
              <a:rPr lang="en-US" dirty="0"/>
              <a:t>Use the superposition principle to find what V</a:t>
            </a:r>
            <a:r>
              <a:rPr lang="en-US" baseline="-25000" dirty="0"/>
              <a:t>-</a:t>
            </a:r>
            <a:r>
              <a:rPr lang="en-US" dirty="0"/>
              <a:t> is. 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A63DB7E1-40F3-478D-883E-D9896B095947}"/>
              </a:ext>
            </a:extLst>
          </p:cNvPr>
          <p:cNvCxnSpPr/>
          <p:nvPr/>
        </p:nvCxnSpPr>
        <p:spPr>
          <a:xfrm flipV="1">
            <a:off x="3569714" y="2782141"/>
            <a:ext cx="0" cy="2468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373A4389-41F9-46EC-A2C6-6DE68E22B269}"/>
              </a:ext>
            </a:extLst>
          </p:cNvPr>
          <p:cNvCxnSpPr/>
          <p:nvPr/>
        </p:nvCxnSpPr>
        <p:spPr>
          <a:xfrm>
            <a:off x="3386834" y="3029029"/>
            <a:ext cx="3657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B970C236-3A98-494B-8518-E766EFCF3F92}"/>
              </a:ext>
            </a:extLst>
          </p:cNvPr>
          <p:cNvCxnSpPr/>
          <p:nvPr/>
        </p:nvCxnSpPr>
        <p:spPr>
          <a:xfrm>
            <a:off x="3457436" y="3089354"/>
            <a:ext cx="22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55A65886-56FF-4B2F-9504-F57BE00AC664}"/>
              </a:ext>
            </a:extLst>
          </p:cNvPr>
          <p:cNvCxnSpPr/>
          <p:nvPr/>
        </p:nvCxnSpPr>
        <p:spPr>
          <a:xfrm>
            <a:off x="3532407" y="3156029"/>
            <a:ext cx="91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863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Title 1">
            <a:extLst>
              <a:ext uri="{FF2B5EF4-FFF2-40B4-BE49-F238E27FC236}">
                <a16:creationId xmlns:a16="http://schemas.microsoft.com/office/drawing/2014/main" id="{18B837AC-AE89-40F5-AC36-AF8934F7A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9917" y="293733"/>
            <a:ext cx="10515600" cy="1325563"/>
          </a:xfrm>
        </p:spPr>
        <p:txBody>
          <a:bodyPr/>
          <a:lstStyle/>
          <a:p>
            <a:r>
              <a:rPr lang="en-US" dirty="0"/>
              <a:t>Inverting Amplifier</a:t>
            </a:r>
          </a:p>
        </p:txBody>
      </p:sp>
      <p:sp>
        <p:nvSpPr>
          <p:cNvPr id="82" name="Content Placeholder 2">
            <a:extLst>
              <a:ext uri="{FF2B5EF4-FFF2-40B4-BE49-F238E27FC236}">
                <a16:creationId xmlns:a16="http://schemas.microsoft.com/office/drawing/2014/main" id="{A3ED9836-EDE6-4D8E-A8B5-B6EC73DC0D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59548" y="1760022"/>
            <a:ext cx="5611127" cy="5922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What is the voltage at V</a:t>
            </a:r>
            <a:r>
              <a:rPr lang="en-US" baseline="-25000" dirty="0"/>
              <a:t>-</a:t>
            </a:r>
            <a:r>
              <a:rPr lang="en-US" dirty="0"/>
              <a:t> from </a:t>
            </a:r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dirty="0"/>
              <a:t> ?</a:t>
            </a:r>
          </a:p>
          <a:p>
            <a:pPr marL="0" indent="0" algn="ctr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043BD333-CC10-4231-90FA-70CF82F46CD6}"/>
              </a:ext>
            </a:extLst>
          </p:cNvPr>
          <p:cNvGrpSpPr/>
          <p:nvPr/>
        </p:nvGrpSpPr>
        <p:grpSpPr>
          <a:xfrm>
            <a:off x="1127792" y="1430742"/>
            <a:ext cx="4968208" cy="2740660"/>
            <a:chOff x="2884943" y="1355712"/>
            <a:chExt cx="4968208" cy="2740660"/>
          </a:xfrm>
        </p:grpSpPr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DA9AB03C-2C3F-4A82-BA6F-E8B952EB238C}"/>
                </a:ext>
              </a:extLst>
            </p:cNvPr>
            <p:cNvGrpSpPr/>
            <p:nvPr/>
          </p:nvGrpSpPr>
          <p:grpSpPr>
            <a:xfrm>
              <a:off x="2884943" y="1355712"/>
              <a:ext cx="4968208" cy="2740660"/>
              <a:chOff x="2884943" y="1355712"/>
              <a:chExt cx="4968208" cy="2740660"/>
            </a:xfrm>
          </p:grpSpPr>
          <p:grpSp>
            <p:nvGrpSpPr>
              <p:cNvPr id="77" name="Group 76">
                <a:extLst>
                  <a:ext uri="{FF2B5EF4-FFF2-40B4-BE49-F238E27FC236}">
                    <a16:creationId xmlns:a16="http://schemas.microsoft.com/office/drawing/2014/main" id="{3FAA616F-75FA-47B8-8528-C83A58A1E916}"/>
                  </a:ext>
                </a:extLst>
              </p:cNvPr>
              <p:cNvGrpSpPr/>
              <p:nvPr/>
            </p:nvGrpSpPr>
            <p:grpSpPr>
              <a:xfrm>
                <a:off x="2884943" y="1792149"/>
                <a:ext cx="4968208" cy="2304223"/>
                <a:chOff x="2356025" y="1460455"/>
                <a:chExt cx="4968208" cy="2304223"/>
              </a:xfrm>
            </p:grpSpPr>
            <p:grpSp>
              <p:nvGrpSpPr>
                <p:cNvPr id="15" name="Group 14">
                  <a:extLst>
                    <a:ext uri="{FF2B5EF4-FFF2-40B4-BE49-F238E27FC236}">
                      <a16:creationId xmlns:a16="http://schemas.microsoft.com/office/drawing/2014/main" id="{A3EE54FE-0986-49C8-82B9-34BCB436F6C1}"/>
                    </a:ext>
                  </a:extLst>
                </p:cNvPr>
                <p:cNvGrpSpPr/>
                <p:nvPr/>
              </p:nvGrpSpPr>
              <p:grpSpPr>
                <a:xfrm>
                  <a:off x="2356025" y="1972769"/>
                  <a:ext cx="4968208" cy="1174282"/>
                  <a:chOff x="1866215" y="3007895"/>
                  <a:chExt cx="4968208" cy="1174282"/>
                </a:xfrm>
              </p:grpSpPr>
              <p:sp>
                <p:nvSpPr>
                  <p:cNvPr id="16" name="Isosceles Triangle 15">
                    <a:extLst>
                      <a:ext uri="{FF2B5EF4-FFF2-40B4-BE49-F238E27FC236}">
                        <a16:creationId xmlns:a16="http://schemas.microsoft.com/office/drawing/2014/main" id="{826478F2-2C0A-4342-AE2E-310F67583544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4466122" y="3022333"/>
                    <a:ext cx="1174282" cy="1145406"/>
                  </a:xfrm>
                  <a:prstGeom prst="triangle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" name="TextBox 16">
                    <a:extLst>
                      <a:ext uri="{FF2B5EF4-FFF2-40B4-BE49-F238E27FC236}">
                        <a16:creationId xmlns:a16="http://schemas.microsoft.com/office/drawing/2014/main" id="{66465529-B685-46F6-90AE-128EB3917CBE}"/>
                      </a:ext>
                    </a:extLst>
                  </p:cNvPr>
                  <p:cNvSpPr txBox="1"/>
                  <p:nvPr/>
                </p:nvSpPr>
                <p:spPr>
                  <a:xfrm>
                    <a:off x="4480560" y="3170178"/>
                    <a:ext cx="307258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/>
                      <a:t>—</a:t>
                    </a:r>
                  </a:p>
                </p:txBody>
              </p:sp>
              <p:sp>
                <p:nvSpPr>
                  <p:cNvPr id="18" name="TextBox 17">
                    <a:extLst>
                      <a:ext uri="{FF2B5EF4-FFF2-40B4-BE49-F238E27FC236}">
                        <a16:creationId xmlns:a16="http://schemas.microsoft.com/office/drawing/2014/main" id="{9489EDE0-2CA2-4388-91A0-362D0C86A6E0}"/>
                      </a:ext>
                    </a:extLst>
                  </p:cNvPr>
                  <p:cNvSpPr txBox="1"/>
                  <p:nvPr/>
                </p:nvSpPr>
                <p:spPr>
                  <a:xfrm>
                    <a:off x="4499733" y="3595036"/>
                    <a:ext cx="307258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000" dirty="0"/>
                      <a:t>+</a:t>
                    </a:r>
                  </a:p>
                </p:txBody>
              </p:sp>
              <p:cxnSp>
                <p:nvCxnSpPr>
                  <p:cNvPr id="19" name="Straight Connector 18">
                    <a:extLst>
                      <a:ext uri="{FF2B5EF4-FFF2-40B4-BE49-F238E27FC236}">
                        <a16:creationId xmlns:a16="http://schemas.microsoft.com/office/drawing/2014/main" id="{A1CCF847-39FF-4AC3-B18B-955B914766CD}"/>
                      </a:ext>
                    </a:extLst>
                  </p:cNvPr>
                  <p:cNvCxnSpPr>
                    <a:endCxn id="17" idx="1"/>
                  </p:cNvCxnSpPr>
                  <p:nvPr/>
                </p:nvCxnSpPr>
                <p:spPr>
                  <a:xfrm>
                    <a:off x="4090219" y="3354844"/>
                    <a:ext cx="39034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" name="Straight Connector 19">
                    <a:extLst>
                      <a:ext uri="{FF2B5EF4-FFF2-40B4-BE49-F238E27FC236}">
                        <a16:creationId xmlns:a16="http://schemas.microsoft.com/office/drawing/2014/main" id="{1D52FD74-922C-43D2-AE31-C860A21D3BA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950109" y="3811883"/>
                    <a:ext cx="53045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" name="Straight Connector 20">
                    <a:extLst>
                      <a:ext uri="{FF2B5EF4-FFF2-40B4-BE49-F238E27FC236}">
                        <a16:creationId xmlns:a16="http://schemas.microsoft.com/office/drawing/2014/main" id="{E2D96EA5-458E-4484-9152-0972308602CF}"/>
                      </a:ext>
                    </a:extLst>
                  </p:cNvPr>
                  <p:cNvCxnSpPr>
                    <a:cxnSpLocks/>
                    <a:stCxn id="16" idx="0"/>
                  </p:cNvCxnSpPr>
                  <p:nvPr/>
                </p:nvCxnSpPr>
                <p:spPr>
                  <a:xfrm>
                    <a:off x="5625966" y="3595036"/>
                    <a:ext cx="1058108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3" name="TextBox 22">
                    <a:extLst>
                      <a:ext uri="{FF2B5EF4-FFF2-40B4-BE49-F238E27FC236}">
                        <a16:creationId xmlns:a16="http://schemas.microsoft.com/office/drawing/2014/main" id="{C897EFA0-988D-4466-A55E-50F9E4D85309}"/>
                      </a:ext>
                    </a:extLst>
                  </p:cNvPr>
                  <p:cNvSpPr txBox="1"/>
                  <p:nvPr/>
                </p:nvSpPr>
                <p:spPr>
                  <a:xfrm>
                    <a:off x="1866215" y="3119294"/>
                    <a:ext cx="519637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/>
                      <a:t>V</a:t>
                    </a:r>
                    <a:r>
                      <a:rPr lang="en-US" baseline="-25000" dirty="0"/>
                      <a:t>in</a:t>
                    </a:r>
                  </a:p>
                </p:txBody>
              </p:sp>
              <p:sp>
                <p:nvSpPr>
                  <p:cNvPr id="24" name="TextBox 23">
                    <a:extLst>
                      <a:ext uri="{FF2B5EF4-FFF2-40B4-BE49-F238E27FC236}">
                        <a16:creationId xmlns:a16="http://schemas.microsoft.com/office/drawing/2014/main" id="{6ADB8B91-6C56-4EF1-BD0A-3E22B89E3366}"/>
                      </a:ext>
                    </a:extLst>
                  </p:cNvPr>
                  <p:cNvSpPr txBox="1"/>
                  <p:nvPr/>
                </p:nvSpPr>
                <p:spPr>
                  <a:xfrm>
                    <a:off x="6314786" y="3061628"/>
                    <a:ext cx="519637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err="1"/>
                      <a:t>V</a:t>
                    </a:r>
                    <a:r>
                      <a:rPr lang="en-US" baseline="-25000" dirty="0" err="1"/>
                      <a:t>out</a:t>
                    </a:r>
                    <a:endParaRPr lang="en-US" baseline="-25000" dirty="0"/>
                  </a:p>
                </p:txBody>
              </p:sp>
            </p:grpSp>
            <p:sp>
              <p:nvSpPr>
                <p:cNvPr id="14" name="Oval 13">
                  <a:extLst>
                    <a:ext uri="{FF2B5EF4-FFF2-40B4-BE49-F238E27FC236}">
                      <a16:creationId xmlns:a16="http://schemas.microsoft.com/office/drawing/2014/main" id="{A980D3C4-D16E-465C-B407-BB9B031D9B52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847054" y="2084687"/>
                  <a:ext cx="365760" cy="36576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" name="TextBox 24">
                  <a:extLst>
                    <a:ext uri="{FF2B5EF4-FFF2-40B4-BE49-F238E27FC236}">
                      <a16:creationId xmlns:a16="http://schemas.microsoft.com/office/drawing/2014/main" id="{1FB217F5-A2B5-436A-A618-B4DADDF8BF0D}"/>
                    </a:ext>
                  </a:extLst>
                </p:cNvPr>
                <p:cNvSpPr txBox="1"/>
                <p:nvPr/>
              </p:nvSpPr>
              <p:spPr>
                <a:xfrm>
                  <a:off x="2885475" y="1993025"/>
                  <a:ext cx="307258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+</a:t>
                  </a:r>
                </a:p>
              </p:txBody>
            </p:sp>
            <p:sp>
              <p:nvSpPr>
                <p:cNvPr id="26" name="TextBox 25">
                  <a:extLst>
                    <a:ext uri="{FF2B5EF4-FFF2-40B4-BE49-F238E27FC236}">
                      <a16:creationId xmlns:a16="http://schemas.microsoft.com/office/drawing/2014/main" id="{7071F450-F996-49A3-A944-0B56F3448319}"/>
                    </a:ext>
                  </a:extLst>
                </p:cNvPr>
                <p:cNvSpPr txBox="1"/>
                <p:nvPr/>
              </p:nvSpPr>
              <p:spPr>
                <a:xfrm>
                  <a:off x="2885475" y="2169958"/>
                  <a:ext cx="307258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/>
                    <a:t>—</a:t>
                  </a:r>
                </a:p>
              </p:txBody>
            </p:sp>
            <p:cxnSp>
              <p:nvCxnSpPr>
                <p:cNvPr id="9" name="Straight Connector 8">
                  <a:extLst>
                    <a:ext uri="{FF2B5EF4-FFF2-40B4-BE49-F238E27FC236}">
                      <a16:creationId xmlns:a16="http://schemas.microsoft.com/office/drawing/2014/main" id="{DB2E155B-C9F1-4F02-A8E0-BC644BB9344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4435950" y="2771222"/>
                  <a:ext cx="3969" cy="86645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1" name="Group 10">
                  <a:extLst>
                    <a:ext uri="{FF2B5EF4-FFF2-40B4-BE49-F238E27FC236}">
                      <a16:creationId xmlns:a16="http://schemas.microsoft.com/office/drawing/2014/main" id="{DD223055-679C-4B56-B36B-A6518C74D24B}"/>
                    </a:ext>
                  </a:extLst>
                </p:cNvPr>
                <p:cNvGrpSpPr/>
                <p:nvPr/>
              </p:nvGrpSpPr>
              <p:grpSpPr>
                <a:xfrm>
                  <a:off x="4257039" y="3637678"/>
                  <a:ext cx="365760" cy="127000"/>
                  <a:chOff x="4257039" y="3637678"/>
                  <a:chExt cx="365760" cy="127000"/>
                </a:xfrm>
              </p:grpSpPr>
              <p:cxnSp>
                <p:nvCxnSpPr>
                  <p:cNvPr id="28" name="Straight Connector 27">
                    <a:extLst>
                      <a:ext uri="{FF2B5EF4-FFF2-40B4-BE49-F238E27FC236}">
                        <a16:creationId xmlns:a16="http://schemas.microsoft.com/office/drawing/2014/main" id="{BC17A4D8-0AFE-40B4-952B-09767AEBFCF1}"/>
                      </a:ext>
                    </a:extLst>
                  </p:cNvPr>
                  <p:cNvCxnSpPr/>
                  <p:nvPr/>
                </p:nvCxnSpPr>
                <p:spPr>
                  <a:xfrm>
                    <a:off x="4257039" y="3637678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" name="Straight Connector 28">
                    <a:extLst>
                      <a:ext uri="{FF2B5EF4-FFF2-40B4-BE49-F238E27FC236}">
                        <a16:creationId xmlns:a16="http://schemas.microsoft.com/office/drawing/2014/main" id="{110EC9BE-ADF0-4546-8B11-326C6DE9D46B}"/>
                      </a:ext>
                    </a:extLst>
                  </p:cNvPr>
                  <p:cNvCxnSpPr/>
                  <p:nvPr/>
                </p:nvCxnSpPr>
                <p:spPr>
                  <a:xfrm>
                    <a:off x="4327641" y="3698003"/>
                    <a:ext cx="228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0" name="Straight Connector 29">
                    <a:extLst>
                      <a:ext uri="{FF2B5EF4-FFF2-40B4-BE49-F238E27FC236}">
                        <a16:creationId xmlns:a16="http://schemas.microsoft.com/office/drawing/2014/main" id="{76014B79-ED90-460D-83C9-2896F71F7D15}"/>
                      </a:ext>
                    </a:extLst>
                  </p:cNvPr>
                  <p:cNvCxnSpPr/>
                  <p:nvPr/>
                </p:nvCxnSpPr>
                <p:spPr>
                  <a:xfrm>
                    <a:off x="4402612" y="3764678"/>
                    <a:ext cx="9144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1" name="Group 30">
                  <a:extLst>
                    <a:ext uri="{FF2B5EF4-FFF2-40B4-BE49-F238E27FC236}">
                      <a16:creationId xmlns:a16="http://schemas.microsoft.com/office/drawing/2014/main" id="{E1732ACC-F5FD-495C-96A8-635BFAF24A57}"/>
                    </a:ext>
                  </a:extLst>
                </p:cNvPr>
                <p:cNvGrpSpPr/>
                <p:nvPr/>
              </p:nvGrpSpPr>
              <p:grpSpPr>
                <a:xfrm>
                  <a:off x="5255532" y="1488300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32" name="Group 31">
                    <a:extLst>
                      <a:ext uri="{FF2B5EF4-FFF2-40B4-BE49-F238E27FC236}">
                        <a16:creationId xmlns:a16="http://schemas.microsoft.com/office/drawing/2014/main" id="{513FBB7D-0463-48DF-9101-F7571BFF1FD5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40" name="Straight Connector 39">
                      <a:extLst>
                        <a:ext uri="{FF2B5EF4-FFF2-40B4-BE49-F238E27FC236}">
                          <a16:creationId xmlns:a16="http://schemas.microsoft.com/office/drawing/2014/main" id="{E6FB8C12-4141-49CA-8861-1FCBE935581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1" name="Straight Connector 40">
                      <a:extLst>
                        <a:ext uri="{FF2B5EF4-FFF2-40B4-BE49-F238E27FC236}">
                          <a16:creationId xmlns:a16="http://schemas.microsoft.com/office/drawing/2014/main" id="{DE919BE7-726E-4910-AD56-4BC5223383A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3" name="Group 32">
                    <a:extLst>
                      <a:ext uri="{FF2B5EF4-FFF2-40B4-BE49-F238E27FC236}">
                        <a16:creationId xmlns:a16="http://schemas.microsoft.com/office/drawing/2014/main" id="{2746922D-4EDA-423F-BA93-B74CA700C762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38" name="Straight Connector 37">
                      <a:extLst>
                        <a:ext uri="{FF2B5EF4-FFF2-40B4-BE49-F238E27FC236}">
                          <a16:creationId xmlns:a16="http://schemas.microsoft.com/office/drawing/2014/main" id="{7DB502AF-C680-46C4-8A5E-111D5E25CCC2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9" name="Straight Connector 38">
                      <a:extLst>
                        <a:ext uri="{FF2B5EF4-FFF2-40B4-BE49-F238E27FC236}">
                          <a16:creationId xmlns:a16="http://schemas.microsoft.com/office/drawing/2014/main" id="{90AB7655-5D7D-4394-8759-DB9ED8CC9A82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4" name="Group 33">
                    <a:extLst>
                      <a:ext uri="{FF2B5EF4-FFF2-40B4-BE49-F238E27FC236}">
                        <a16:creationId xmlns:a16="http://schemas.microsoft.com/office/drawing/2014/main" id="{9DCD461B-F8C0-4CD9-BA5C-6E88D3135BBF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36" name="Straight Connector 35">
                      <a:extLst>
                        <a:ext uri="{FF2B5EF4-FFF2-40B4-BE49-F238E27FC236}">
                          <a16:creationId xmlns:a16="http://schemas.microsoft.com/office/drawing/2014/main" id="{C71CBCF2-4482-4EB5-B1B1-F4626EFD4A66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7" name="Straight Connector 36">
                      <a:extLst>
                        <a:ext uri="{FF2B5EF4-FFF2-40B4-BE49-F238E27FC236}">
                          <a16:creationId xmlns:a16="http://schemas.microsoft.com/office/drawing/2014/main" id="{C22B6982-3724-47E7-8198-F1D2436E628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35" name="Straight Connector 34">
                    <a:extLst>
                      <a:ext uri="{FF2B5EF4-FFF2-40B4-BE49-F238E27FC236}">
                        <a16:creationId xmlns:a16="http://schemas.microsoft.com/office/drawing/2014/main" id="{989C44BB-595E-4D5E-97B7-557687C2513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2" name="Group 41">
                  <a:extLst>
                    <a:ext uri="{FF2B5EF4-FFF2-40B4-BE49-F238E27FC236}">
                      <a16:creationId xmlns:a16="http://schemas.microsoft.com/office/drawing/2014/main" id="{83EE879B-68F5-4B9F-AF6C-02B2D0E92D97}"/>
                    </a:ext>
                  </a:extLst>
                </p:cNvPr>
                <p:cNvGrpSpPr/>
                <p:nvPr/>
              </p:nvGrpSpPr>
              <p:grpSpPr>
                <a:xfrm>
                  <a:off x="3424505" y="1460455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43" name="Group 42">
                    <a:extLst>
                      <a:ext uri="{FF2B5EF4-FFF2-40B4-BE49-F238E27FC236}">
                        <a16:creationId xmlns:a16="http://schemas.microsoft.com/office/drawing/2014/main" id="{DAA8A5E2-C0C8-4325-8345-78715530506F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51" name="Straight Connector 50">
                      <a:extLst>
                        <a:ext uri="{FF2B5EF4-FFF2-40B4-BE49-F238E27FC236}">
                          <a16:creationId xmlns:a16="http://schemas.microsoft.com/office/drawing/2014/main" id="{6EDB2197-7AF7-4231-9849-86F1A31AF6D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2" name="Straight Connector 51">
                      <a:extLst>
                        <a:ext uri="{FF2B5EF4-FFF2-40B4-BE49-F238E27FC236}">
                          <a16:creationId xmlns:a16="http://schemas.microsoft.com/office/drawing/2014/main" id="{0AC059E3-82AF-419E-B8FC-AA96D28C340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44" name="Group 43">
                    <a:extLst>
                      <a:ext uri="{FF2B5EF4-FFF2-40B4-BE49-F238E27FC236}">
                        <a16:creationId xmlns:a16="http://schemas.microsoft.com/office/drawing/2014/main" id="{FD0308FC-A5A1-4951-8AE6-C615902EC7ED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49" name="Straight Connector 48">
                      <a:extLst>
                        <a:ext uri="{FF2B5EF4-FFF2-40B4-BE49-F238E27FC236}">
                          <a16:creationId xmlns:a16="http://schemas.microsoft.com/office/drawing/2014/main" id="{EC7111EA-A136-409C-8CF7-13C5972C19E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0" name="Straight Connector 49">
                      <a:extLst>
                        <a:ext uri="{FF2B5EF4-FFF2-40B4-BE49-F238E27FC236}">
                          <a16:creationId xmlns:a16="http://schemas.microsoft.com/office/drawing/2014/main" id="{E24A804F-8B27-4742-A781-43A06E6D6FC2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45" name="Group 44">
                    <a:extLst>
                      <a:ext uri="{FF2B5EF4-FFF2-40B4-BE49-F238E27FC236}">
                        <a16:creationId xmlns:a16="http://schemas.microsoft.com/office/drawing/2014/main" id="{49046907-F4CD-4036-9702-ED93DE1D0D24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47" name="Straight Connector 46">
                      <a:extLst>
                        <a:ext uri="{FF2B5EF4-FFF2-40B4-BE49-F238E27FC236}">
                          <a16:creationId xmlns:a16="http://schemas.microsoft.com/office/drawing/2014/main" id="{33EF56A0-E7B3-4E60-A201-7824285BBA3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8" name="Straight Connector 47">
                      <a:extLst>
                        <a:ext uri="{FF2B5EF4-FFF2-40B4-BE49-F238E27FC236}">
                          <a16:creationId xmlns:a16="http://schemas.microsoft.com/office/drawing/2014/main" id="{B95DAF88-F2BE-40C4-9E7A-318F9325F7A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46" name="Straight Connector 45">
                    <a:extLst>
                      <a:ext uri="{FF2B5EF4-FFF2-40B4-BE49-F238E27FC236}">
                        <a16:creationId xmlns:a16="http://schemas.microsoft.com/office/drawing/2014/main" id="{C3F502F8-2448-40D0-9C97-AF840DEAB17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53" name="Straight Connector 52">
                  <a:extLst>
                    <a:ext uri="{FF2B5EF4-FFF2-40B4-BE49-F238E27FC236}">
                      <a16:creationId xmlns:a16="http://schemas.microsoft.com/office/drawing/2014/main" id="{75ACC869-CE97-46D6-B5E3-BA30323002C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222364" y="1647140"/>
                  <a:ext cx="1043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>
                  <a:extLst>
                    <a:ext uri="{FF2B5EF4-FFF2-40B4-BE49-F238E27FC236}">
                      <a16:creationId xmlns:a16="http://schemas.microsoft.com/office/drawing/2014/main" id="{6508077D-CB1A-4C4D-93B9-15BFEE06E23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4598930" y="1641692"/>
                  <a:ext cx="0" cy="67802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>
                  <a:extLst>
                    <a:ext uri="{FF2B5EF4-FFF2-40B4-BE49-F238E27FC236}">
                      <a16:creationId xmlns:a16="http://schemas.microsoft.com/office/drawing/2014/main" id="{143DD397-BAAF-49EE-90CB-6CF48FAA463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028833" y="1640079"/>
                  <a:ext cx="0" cy="44408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" name="Straight Connector 61">
                  <a:extLst>
                    <a:ext uri="{FF2B5EF4-FFF2-40B4-BE49-F238E27FC236}">
                      <a16:creationId xmlns:a16="http://schemas.microsoft.com/office/drawing/2014/main" id="{060A8A90-F385-40E0-A276-5B8E9D5D6F5D}"/>
                    </a:ext>
                  </a:extLst>
                </p:cNvPr>
                <p:cNvCxnSpPr/>
                <p:nvPr/>
              </p:nvCxnSpPr>
              <p:spPr>
                <a:xfrm flipH="1">
                  <a:off x="3009207" y="1633811"/>
                  <a:ext cx="41529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" name="Straight Connector 63">
                  <a:extLst>
                    <a:ext uri="{FF2B5EF4-FFF2-40B4-BE49-F238E27FC236}">
                      <a16:creationId xmlns:a16="http://schemas.microsoft.com/office/drawing/2014/main" id="{9B93FC71-96BD-4D47-857C-F5DAE8EA10A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6382871" y="1641692"/>
                  <a:ext cx="22692" cy="91384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" name="Straight Connector 65">
                  <a:extLst>
                    <a:ext uri="{FF2B5EF4-FFF2-40B4-BE49-F238E27FC236}">
                      <a16:creationId xmlns:a16="http://schemas.microsoft.com/office/drawing/2014/main" id="{53770FB1-37F2-4293-B365-B40855EE100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6053391" y="1649411"/>
                  <a:ext cx="340826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78" name="TextBox 77">
                <a:extLst>
                  <a:ext uri="{FF2B5EF4-FFF2-40B4-BE49-F238E27FC236}">
                    <a16:creationId xmlns:a16="http://schemas.microsoft.com/office/drawing/2014/main" id="{77E467C8-AFCC-40B6-AC7F-EBD94411A48C}"/>
                  </a:ext>
                </a:extLst>
              </p:cNvPr>
              <p:cNvSpPr txBox="1"/>
              <p:nvPr/>
            </p:nvSpPr>
            <p:spPr>
              <a:xfrm>
                <a:off x="5863778" y="1355712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R</a:t>
                </a:r>
                <a:r>
                  <a:rPr lang="en-US" baseline="-25000" dirty="0"/>
                  <a:t>2</a:t>
                </a:r>
              </a:p>
            </p:txBody>
          </p:sp>
          <p:sp>
            <p:nvSpPr>
              <p:cNvPr id="79" name="TextBox 78">
                <a:extLst>
                  <a:ext uri="{FF2B5EF4-FFF2-40B4-BE49-F238E27FC236}">
                    <a16:creationId xmlns:a16="http://schemas.microsoft.com/office/drawing/2014/main" id="{8CCDA04A-512E-4098-B78B-3FA4262AEB94}"/>
                  </a:ext>
                </a:extLst>
              </p:cNvPr>
              <p:cNvSpPr txBox="1"/>
              <p:nvPr/>
            </p:nvSpPr>
            <p:spPr>
              <a:xfrm>
                <a:off x="4157304" y="1355712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R</a:t>
                </a:r>
                <a:r>
                  <a:rPr lang="en-US" baseline="-25000" dirty="0"/>
                  <a:t>1</a:t>
                </a:r>
              </a:p>
            </p:txBody>
          </p:sp>
        </p:grp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DD2A97C1-B6EE-41C4-BAA6-9FD7C63919E0}"/>
                </a:ext>
              </a:extLst>
            </p:cNvPr>
            <p:cNvGrpSpPr/>
            <p:nvPr/>
          </p:nvGrpSpPr>
          <p:grpSpPr>
            <a:xfrm>
              <a:off x="3386834" y="2782141"/>
              <a:ext cx="365760" cy="373888"/>
              <a:chOff x="3386834" y="2782141"/>
              <a:chExt cx="365760" cy="373888"/>
            </a:xfrm>
          </p:grpSpPr>
          <p:cxnSp>
            <p:nvCxnSpPr>
              <p:cNvPr id="61" name="Straight Connector 60">
                <a:extLst>
                  <a:ext uri="{FF2B5EF4-FFF2-40B4-BE49-F238E27FC236}">
                    <a16:creationId xmlns:a16="http://schemas.microsoft.com/office/drawing/2014/main" id="{A63DB7E1-40F3-478D-883E-D9896B095947}"/>
                  </a:ext>
                </a:extLst>
              </p:cNvPr>
              <p:cNvCxnSpPr/>
              <p:nvPr/>
            </p:nvCxnSpPr>
            <p:spPr>
              <a:xfrm flipV="1">
                <a:off x="3569714" y="2782141"/>
                <a:ext cx="0" cy="2468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373A4389-41F9-46EC-A2C6-6DE68E22B269}"/>
                  </a:ext>
                </a:extLst>
              </p:cNvPr>
              <p:cNvCxnSpPr/>
              <p:nvPr/>
            </p:nvCxnSpPr>
            <p:spPr>
              <a:xfrm>
                <a:off x="3386834" y="3029029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B970C236-3A98-494B-8518-E766EFCF3F92}"/>
                  </a:ext>
                </a:extLst>
              </p:cNvPr>
              <p:cNvCxnSpPr/>
              <p:nvPr/>
            </p:nvCxnSpPr>
            <p:spPr>
              <a:xfrm>
                <a:off x="3457436" y="3089354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>
                <a:extLst>
                  <a:ext uri="{FF2B5EF4-FFF2-40B4-BE49-F238E27FC236}">
                    <a16:creationId xmlns:a16="http://schemas.microsoft.com/office/drawing/2014/main" id="{55A65886-56FF-4B2F-9504-F57BE00AC664}"/>
                  </a:ext>
                </a:extLst>
              </p:cNvPr>
              <p:cNvCxnSpPr/>
              <p:nvPr/>
            </p:nvCxnSpPr>
            <p:spPr>
              <a:xfrm>
                <a:off x="3532407" y="3156029"/>
                <a:ext cx="9144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56" name="Content Placeholder 2">
            <a:extLst>
              <a:ext uri="{FF2B5EF4-FFF2-40B4-BE49-F238E27FC236}">
                <a16:creationId xmlns:a16="http://schemas.microsoft.com/office/drawing/2014/main" id="{C9D23988-A3C4-4FD0-814D-50DBF962C93D}"/>
              </a:ext>
            </a:extLst>
          </p:cNvPr>
          <p:cNvSpPr txBox="1">
            <a:spLocks/>
          </p:cNvSpPr>
          <p:nvPr/>
        </p:nvSpPr>
        <p:spPr>
          <a:xfrm>
            <a:off x="6537339" y="2591454"/>
            <a:ext cx="3652241" cy="592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Short circuit V</a:t>
            </a:r>
            <a:r>
              <a:rPr lang="en-US" baseline="-25000" dirty="0"/>
              <a:t>in</a:t>
            </a:r>
          </a:p>
        </p:txBody>
      </p:sp>
      <p:sp>
        <p:nvSpPr>
          <p:cNvPr id="60" name="Content Placeholder 2">
            <a:extLst>
              <a:ext uri="{FF2B5EF4-FFF2-40B4-BE49-F238E27FC236}">
                <a16:creationId xmlns:a16="http://schemas.microsoft.com/office/drawing/2014/main" id="{D527E1BA-27E8-47A3-A95C-40E155376322}"/>
              </a:ext>
            </a:extLst>
          </p:cNvPr>
          <p:cNvSpPr txBox="1">
            <a:spLocks/>
          </p:cNvSpPr>
          <p:nvPr/>
        </p:nvSpPr>
        <p:spPr>
          <a:xfrm>
            <a:off x="848420" y="4432656"/>
            <a:ext cx="11222255" cy="8937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R</a:t>
            </a:r>
            <a:r>
              <a:rPr lang="en-US" baseline="-25000" dirty="0"/>
              <a:t>1 </a:t>
            </a:r>
            <a:r>
              <a:rPr lang="en-US" dirty="0"/>
              <a:t>and R</a:t>
            </a:r>
            <a:r>
              <a:rPr lang="en-US" baseline="-25000" dirty="0"/>
              <a:t>2 </a:t>
            </a:r>
            <a:r>
              <a:rPr lang="en-US" dirty="0"/>
              <a:t>form a voltage divider so that a portion of the output is applied to the negative terminal.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46B24DD-BF39-4C18-AA8D-37A01F7471E0}"/>
              </a:ext>
            </a:extLst>
          </p:cNvPr>
          <p:cNvCxnSpPr/>
          <p:nvPr/>
        </p:nvCxnSpPr>
        <p:spPr>
          <a:xfrm>
            <a:off x="1808643" y="2164880"/>
            <a:ext cx="0" cy="892432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Content Placeholder 2">
            <a:extLst>
              <a:ext uri="{FF2B5EF4-FFF2-40B4-BE49-F238E27FC236}">
                <a16:creationId xmlns:a16="http://schemas.microsoft.com/office/drawing/2014/main" id="{B9DB0A82-A4A3-479F-B14C-C92FCFDF1B6B}"/>
              </a:ext>
            </a:extLst>
          </p:cNvPr>
          <p:cNvSpPr txBox="1">
            <a:spLocks/>
          </p:cNvSpPr>
          <p:nvPr/>
        </p:nvSpPr>
        <p:spPr>
          <a:xfrm>
            <a:off x="3559508" y="5351777"/>
            <a:ext cx="4319181" cy="5796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>
                <a:solidFill>
                  <a:srgbClr val="0070C0"/>
                </a:solidFill>
              </a:rPr>
              <a:t>V</a:t>
            </a:r>
            <a:r>
              <a:rPr lang="en-US" baseline="-25000" dirty="0">
                <a:solidFill>
                  <a:srgbClr val="0070C0"/>
                </a:solidFill>
              </a:rPr>
              <a:t>-</a:t>
            </a:r>
            <a:r>
              <a:rPr lang="en-US" dirty="0">
                <a:solidFill>
                  <a:srgbClr val="0070C0"/>
                </a:solidFill>
              </a:rPr>
              <a:t> = </a:t>
            </a:r>
            <a:r>
              <a:rPr lang="en-US" dirty="0" err="1">
                <a:solidFill>
                  <a:srgbClr val="0070C0"/>
                </a:solidFill>
              </a:rPr>
              <a:t>V</a:t>
            </a:r>
            <a:r>
              <a:rPr lang="en-US" baseline="-25000" dirty="0" err="1">
                <a:solidFill>
                  <a:srgbClr val="0070C0"/>
                </a:solidFill>
              </a:rPr>
              <a:t>out</a:t>
            </a:r>
            <a:r>
              <a:rPr lang="en-US" baseline="-25000" dirty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R</a:t>
            </a:r>
            <a:r>
              <a:rPr lang="en-US" baseline="-25000" dirty="0">
                <a:solidFill>
                  <a:srgbClr val="0070C0"/>
                </a:solidFill>
              </a:rPr>
              <a:t>1 </a:t>
            </a:r>
            <a:r>
              <a:rPr lang="en-US" dirty="0">
                <a:solidFill>
                  <a:srgbClr val="0070C0"/>
                </a:solidFill>
              </a:rPr>
              <a:t>/ (R</a:t>
            </a:r>
            <a:r>
              <a:rPr lang="en-US" baseline="-25000" dirty="0">
                <a:solidFill>
                  <a:srgbClr val="0070C0"/>
                </a:solidFill>
              </a:rPr>
              <a:t>1 </a:t>
            </a:r>
            <a:r>
              <a:rPr lang="en-US" dirty="0">
                <a:solidFill>
                  <a:srgbClr val="0070C0"/>
                </a:solidFill>
              </a:rPr>
              <a:t>+ R</a:t>
            </a:r>
            <a:r>
              <a:rPr lang="en-US" baseline="-25000" dirty="0">
                <a:solidFill>
                  <a:srgbClr val="0070C0"/>
                </a:solidFill>
              </a:rPr>
              <a:t>2</a:t>
            </a:r>
            <a:r>
              <a:rPr lang="en-US" dirty="0">
                <a:solidFill>
                  <a:srgbClr val="0070C0"/>
                </a:solidFill>
              </a:rPr>
              <a:t>) 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dirty="0">
              <a:solidFill>
                <a:srgbClr val="0070C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rgbClr val="0070C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4467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  <p:bldP spid="60" grpId="0"/>
      <p:bldP spid="6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Title 1">
            <a:extLst>
              <a:ext uri="{FF2B5EF4-FFF2-40B4-BE49-F238E27FC236}">
                <a16:creationId xmlns:a16="http://schemas.microsoft.com/office/drawing/2014/main" id="{18B837AC-AE89-40F5-AC36-AF8934F7A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9917" y="293733"/>
            <a:ext cx="10515600" cy="1325563"/>
          </a:xfrm>
        </p:spPr>
        <p:txBody>
          <a:bodyPr/>
          <a:lstStyle/>
          <a:p>
            <a:r>
              <a:rPr lang="en-US" dirty="0"/>
              <a:t>Inverting Amplifier</a:t>
            </a:r>
          </a:p>
        </p:txBody>
      </p:sp>
      <p:sp>
        <p:nvSpPr>
          <p:cNvPr id="82" name="Content Placeholder 2">
            <a:extLst>
              <a:ext uri="{FF2B5EF4-FFF2-40B4-BE49-F238E27FC236}">
                <a16:creationId xmlns:a16="http://schemas.microsoft.com/office/drawing/2014/main" id="{A3ED9836-EDE6-4D8E-A8B5-B6EC73DC0D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4238069"/>
            <a:ext cx="11222255" cy="9955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R</a:t>
            </a:r>
            <a:r>
              <a:rPr lang="en-US" baseline="-25000" dirty="0"/>
              <a:t>1 </a:t>
            </a:r>
            <a:r>
              <a:rPr lang="en-US" dirty="0"/>
              <a:t>and R</a:t>
            </a:r>
            <a:r>
              <a:rPr lang="en-US" baseline="-25000" dirty="0"/>
              <a:t>2 </a:t>
            </a:r>
            <a:r>
              <a:rPr lang="en-US" dirty="0"/>
              <a:t>form a voltage divider so that a portion of the output is applied to the negative terminal.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pSp>
        <p:nvGrpSpPr>
          <p:cNvPr id="56" name="Group 55">
            <a:extLst>
              <a:ext uri="{FF2B5EF4-FFF2-40B4-BE49-F238E27FC236}">
                <a16:creationId xmlns:a16="http://schemas.microsoft.com/office/drawing/2014/main" id="{9F4CB3E4-80B8-47C9-A5B6-342D0764A76A}"/>
              </a:ext>
            </a:extLst>
          </p:cNvPr>
          <p:cNvGrpSpPr/>
          <p:nvPr/>
        </p:nvGrpSpPr>
        <p:grpSpPr>
          <a:xfrm>
            <a:off x="1127792" y="1430742"/>
            <a:ext cx="4968208" cy="2740660"/>
            <a:chOff x="2884943" y="1355712"/>
            <a:chExt cx="4968208" cy="2740660"/>
          </a:xfrm>
        </p:grpSpPr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4C468413-0DCB-4DE8-B8B6-5685A64017D6}"/>
                </a:ext>
              </a:extLst>
            </p:cNvPr>
            <p:cNvGrpSpPr/>
            <p:nvPr/>
          </p:nvGrpSpPr>
          <p:grpSpPr>
            <a:xfrm>
              <a:off x="2884943" y="1355712"/>
              <a:ext cx="4968208" cy="2740660"/>
              <a:chOff x="2884943" y="1355712"/>
              <a:chExt cx="4968208" cy="2740660"/>
            </a:xfrm>
          </p:grpSpPr>
          <p:grpSp>
            <p:nvGrpSpPr>
              <p:cNvPr id="70" name="Group 69">
                <a:extLst>
                  <a:ext uri="{FF2B5EF4-FFF2-40B4-BE49-F238E27FC236}">
                    <a16:creationId xmlns:a16="http://schemas.microsoft.com/office/drawing/2014/main" id="{F13D9F6F-E2EB-44ED-9302-703D2017A31F}"/>
                  </a:ext>
                </a:extLst>
              </p:cNvPr>
              <p:cNvGrpSpPr/>
              <p:nvPr/>
            </p:nvGrpSpPr>
            <p:grpSpPr>
              <a:xfrm>
                <a:off x="2884943" y="1792149"/>
                <a:ext cx="4968208" cy="2304223"/>
                <a:chOff x="2356025" y="1460455"/>
                <a:chExt cx="4968208" cy="2304223"/>
              </a:xfrm>
            </p:grpSpPr>
            <p:grpSp>
              <p:nvGrpSpPr>
                <p:cNvPr id="73" name="Group 72">
                  <a:extLst>
                    <a:ext uri="{FF2B5EF4-FFF2-40B4-BE49-F238E27FC236}">
                      <a16:creationId xmlns:a16="http://schemas.microsoft.com/office/drawing/2014/main" id="{4D25BA44-A0BA-4A9F-B8A0-D3A22E58A588}"/>
                    </a:ext>
                  </a:extLst>
                </p:cNvPr>
                <p:cNvGrpSpPr/>
                <p:nvPr/>
              </p:nvGrpSpPr>
              <p:grpSpPr>
                <a:xfrm>
                  <a:off x="2356025" y="1972769"/>
                  <a:ext cx="4968208" cy="1174282"/>
                  <a:chOff x="1866215" y="3007895"/>
                  <a:chExt cx="4968208" cy="1174282"/>
                </a:xfrm>
              </p:grpSpPr>
              <p:sp>
                <p:nvSpPr>
                  <p:cNvPr id="115" name="Isosceles Triangle 114">
                    <a:extLst>
                      <a:ext uri="{FF2B5EF4-FFF2-40B4-BE49-F238E27FC236}">
                        <a16:creationId xmlns:a16="http://schemas.microsoft.com/office/drawing/2014/main" id="{29B066BC-A1DA-411A-8CCB-AC4C5B845FC4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4466122" y="3022333"/>
                    <a:ext cx="1174282" cy="1145406"/>
                  </a:xfrm>
                  <a:prstGeom prst="triangle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6" name="TextBox 115">
                    <a:extLst>
                      <a:ext uri="{FF2B5EF4-FFF2-40B4-BE49-F238E27FC236}">
                        <a16:creationId xmlns:a16="http://schemas.microsoft.com/office/drawing/2014/main" id="{0E012379-9BF8-487B-9DC6-5A4AE66AD592}"/>
                      </a:ext>
                    </a:extLst>
                  </p:cNvPr>
                  <p:cNvSpPr txBox="1"/>
                  <p:nvPr/>
                </p:nvSpPr>
                <p:spPr>
                  <a:xfrm>
                    <a:off x="4480560" y="3170178"/>
                    <a:ext cx="307258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/>
                      <a:t>—</a:t>
                    </a:r>
                  </a:p>
                </p:txBody>
              </p:sp>
              <p:sp>
                <p:nvSpPr>
                  <p:cNvPr id="117" name="TextBox 116">
                    <a:extLst>
                      <a:ext uri="{FF2B5EF4-FFF2-40B4-BE49-F238E27FC236}">
                        <a16:creationId xmlns:a16="http://schemas.microsoft.com/office/drawing/2014/main" id="{4776C83B-3B48-4501-B6A8-5FE8AC6632FC}"/>
                      </a:ext>
                    </a:extLst>
                  </p:cNvPr>
                  <p:cNvSpPr txBox="1"/>
                  <p:nvPr/>
                </p:nvSpPr>
                <p:spPr>
                  <a:xfrm>
                    <a:off x="4499733" y="3595036"/>
                    <a:ext cx="307258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000" dirty="0"/>
                      <a:t>+</a:t>
                    </a:r>
                  </a:p>
                </p:txBody>
              </p:sp>
              <p:cxnSp>
                <p:nvCxnSpPr>
                  <p:cNvPr id="118" name="Straight Connector 117">
                    <a:extLst>
                      <a:ext uri="{FF2B5EF4-FFF2-40B4-BE49-F238E27FC236}">
                        <a16:creationId xmlns:a16="http://schemas.microsoft.com/office/drawing/2014/main" id="{A1EF6287-CD64-4C77-9778-650344C1D2AC}"/>
                      </a:ext>
                    </a:extLst>
                  </p:cNvPr>
                  <p:cNvCxnSpPr>
                    <a:endCxn id="116" idx="1"/>
                  </p:cNvCxnSpPr>
                  <p:nvPr/>
                </p:nvCxnSpPr>
                <p:spPr>
                  <a:xfrm>
                    <a:off x="4090219" y="3354844"/>
                    <a:ext cx="39034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9" name="Straight Connector 118">
                    <a:extLst>
                      <a:ext uri="{FF2B5EF4-FFF2-40B4-BE49-F238E27FC236}">
                        <a16:creationId xmlns:a16="http://schemas.microsoft.com/office/drawing/2014/main" id="{85A18F54-3781-4635-99CA-542B73A925A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950109" y="3811883"/>
                    <a:ext cx="53045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0" name="Straight Connector 119">
                    <a:extLst>
                      <a:ext uri="{FF2B5EF4-FFF2-40B4-BE49-F238E27FC236}">
                        <a16:creationId xmlns:a16="http://schemas.microsoft.com/office/drawing/2014/main" id="{51BD895E-1817-402D-9158-52F70BD78C56}"/>
                      </a:ext>
                    </a:extLst>
                  </p:cNvPr>
                  <p:cNvCxnSpPr>
                    <a:cxnSpLocks/>
                    <a:stCxn id="115" idx="0"/>
                  </p:cNvCxnSpPr>
                  <p:nvPr/>
                </p:nvCxnSpPr>
                <p:spPr>
                  <a:xfrm>
                    <a:off x="5625966" y="3595036"/>
                    <a:ext cx="1058108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21" name="TextBox 120">
                    <a:extLst>
                      <a:ext uri="{FF2B5EF4-FFF2-40B4-BE49-F238E27FC236}">
                        <a16:creationId xmlns:a16="http://schemas.microsoft.com/office/drawing/2014/main" id="{7A690B04-58A8-418C-A5AC-45D80E3D00D1}"/>
                      </a:ext>
                    </a:extLst>
                  </p:cNvPr>
                  <p:cNvSpPr txBox="1"/>
                  <p:nvPr/>
                </p:nvSpPr>
                <p:spPr>
                  <a:xfrm>
                    <a:off x="1866215" y="3119294"/>
                    <a:ext cx="519637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/>
                      <a:t>V</a:t>
                    </a:r>
                    <a:r>
                      <a:rPr lang="en-US" baseline="-25000" dirty="0"/>
                      <a:t>in</a:t>
                    </a:r>
                  </a:p>
                </p:txBody>
              </p:sp>
              <p:sp>
                <p:nvSpPr>
                  <p:cNvPr id="122" name="TextBox 121">
                    <a:extLst>
                      <a:ext uri="{FF2B5EF4-FFF2-40B4-BE49-F238E27FC236}">
                        <a16:creationId xmlns:a16="http://schemas.microsoft.com/office/drawing/2014/main" id="{C8B25757-127D-424F-BD92-43E9024F0BC7}"/>
                      </a:ext>
                    </a:extLst>
                  </p:cNvPr>
                  <p:cNvSpPr txBox="1"/>
                  <p:nvPr/>
                </p:nvSpPr>
                <p:spPr>
                  <a:xfrm>
                    <a:off x="6314786" y="3061628"/>
                    <a:ext cx="519637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err="1"/>
                      <a:t>V</a:t>
                    </a:r>
                    <a:r>
                      <a:rPr lang="en-US" baseline="-25000" dirty="0" err="1"/>
                      <a:t>out</a:t>
                    </a:r>
                    <a:endParaRPr lang="en-US" baseline="-25000" dirty="0"/>
                  </a:p>
                </p:txBody>
              </p:sp>
            </p:grpSp>
            <p:sp>
              <p:nvSpPr>
                <p:cNvPr id="74" name="Oval 73">
                  <a:extLst>
                    <a:ext uri="{FF2B5EF4-FFF2-40B4-BE49-F238E27FC236}">
                      <a16:creationId xmlns:a16="http://schemas.microsoft.com/office/drawing/2014/main" id="{98E436D5-2B45-480A-A5C2-FFD958E19CC0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847054" y="2084687"/>
                  <a:ext cx="365760" cy="36576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5" name="TextBox 74">
                  <a:extLst>
                    <a:ext uri="{FF2B5EF4-FFF2-40B4-BE49-F238E27FC236}">
                      <a16:creationId xmlns:a16="http://schemas.microsoft.com/office/drawing/2014/main" id="{70353E0E-5EC1-4180-92D7-0C571C7CC046}"/>
                    </a:ext>
                  </a:extLst>
                </p:cNvPr>
                <p:cNvSpPr txBox="1"/>
                <p:nvPr/>
              </p:nvSpPr>
              <p:spPr>
                <a:xfrm>
                  <a:off x="2885475" y="1993025"/>
                  <a:ext cx="307258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+</a:t>
                  </a:r>
                </a:p>
              </p:txBody>
            </p:sp>
            <p:sp>
              <p:nvSpPr>
                <p:cNvPr id="76" name="TextBox 75">
                  <a:extLst>
                    <a:ext uri="{FF2B5EF4-FFF2-40B4-BE49-F238E27FC236}">
                      <a16:creationId xmlns:a16="http://schemas.microsoft.com/office/drawing/2014/main" id="{512FA5E5-7B14-46F8-874B-8268BB3E404A}"/>
                    </a:ext>
                  </a:extLst>
                </p:cNvPr>
                <p:cNvSpPr txBox="1"/>
                <p:nvPr/>
              </p:nvSpPr>
              <p:spPr>
                <a:xfrm>
                  <a:off x="2885475" y="2169958"/>
                  <a:ext cx="307258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/>
                    <a:t>—</a:t>
                  </a:r>
                </a:p>
              </p:txBody>
            </p:sp>
            <p:cxnSp>
              <p:nvCxnSpPr>
                <p:cNvPr id="80" name="Straight Connector 79">
                  <a:extLst>
                    <a:ext uri="{FF2B5EF4-FFF2-40B4-BE49-F238E27FC236}">
                      <a16:creationId xmlns:a16="http://schemas.microsoft.com/office/drawing/2014/main" id="{73993828-4CC4-4D0D-8A8E-E2F1AAA1F31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4435950" y="2771222"/>
                  <a:ext cx="3969" cy="86645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83" name="Group 82">
                  <a:extLst>
                    <a:ext uri="{FF2B5EF4-FFF2-40B4-BE49-F238E27FC236}">
                      <a16:creationId xmlns:a16="http://schemas.microsoft.com/office/drawing/2014/main" id="{42F38839-0777-492D-84A4-BCAAB650A72F}"/>
                    </a:ext>
                  </a:extLst>
                </p:cNvPr>
                <p:cNvGrpSpPr/>
                <p:nvPr/>
              </p:nvGrpSpPr>
              <p:grpSpPr>
                <a:xfrm>
                  <a:off x="4257039" y="3637678"/>
                  <a:ext cx="365760" cy="127000"/>
                  <a:chOff x="4257039" y="3637678"/>
                  <a:chExt cx="365760" cy="127000"/>
                </a:xfrm>
              </p:grpSpPr>
              <p:cxnSp>
                <p:nvCxnSpPr>
                  <p:cNvPr id="112" name="Straight Connector 111">
                    <a:extLst>
                      <a:ext uri="{FF2B5EF4-FFF2-40B4-BE49-F238E27FC236}">
                        <a16:creationId xmlns:a16="http://schemas.microsoft.com/office/drawing/2014/main" id="{4D72523E-78EF-4B20-A6C4-F960E1A938BE}"/>
                      </a:ext>
                    </a:extLst>
                  </p:cNvPr>
                  <p:cNvCxnSpPr/>
                  <p:nvPr/>
                </p:nvCxnSpPr>
                <p:spPr>
                  <a:xfrm>
                    <a:off x="4257039" y="3637678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3" name="Straight Connector 112">
                    <a:extLst>
                      <a:ext uri="{FF2B5EF4-FFF2-40B4-BE49-F238E27FC236}">
                        <a16:creationId xmlns:a16="http://schemas.microsoft.com/office/drawing/2014/main" id="{0476A38E-5CFB-40DB-9B93-001D4FA5F0FA}"/>
                      </a:ext>
                    </a:extLst>
                  </p:cNvPr>
                  <p:cNvCxnSpPr/>
                  <p:nvPr/>
                </p:nvCxnSpPr>
                <p:spPr>
                  <a:xfrm>
                    <a:off x="4327641" y="3698003"/>
                    <a:ext cx="228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4" name="Straight Connector 113">
                    <a:extLst>
                      <a:ext uri="{FF2B5EF4-FFF2-40B4-BE49-F238E27FC236}">
                        <a16:creationId xmlns:a16="http://schemas.microsoft.com/office/drawing/2014/main" id="{E5F05977-277A-4CC1-ADA6-0A6187ED405B}"/>
                      </a:ext>
                    </a:extLst>
                  </p:cNvPr>
                  <p:cNvCxnSpPr/>
                  <p:nvPr/>
                </p:nvCxnSpPr>
                <p:spPr>
                  <a:xfrm>
                    <a:off x="4402612" y="3764678"/>
                    <a:ext cx="9144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84" name="Group 83">
                  <a:extLst>
                    <a:ext uri="{FF2B5EF4-FFF2-40B4-BE49-F238E27FC236}">
                      <a16:creationId xmlns:a16="http://schemas.microsoft.com/office/drawing/2014/main" id="{647529DB-E3AF-4D7E-9E5B-AB81A019DF99}"/>
                    </a:ext>
                  </a:extLst>
                </p:cNvPr>
                <p:cNvGrpSpPr/>
                <p:nvPr/>
              </p:nvGrpSpPr>
              <p:grpSpPr>
                <a:xfrm>
                  <a:off x="5255532" y="1488300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102" name="Group 101">
                    <a:extLst>
                      <a:ext uri="{FF2B5EF4-FFF2-40B4-BE49-F238E27FC236}">
                        <a16:creationId xmlns:a16="http://schemas.microsoft.com/office/drawing/2014/main" id="{FE206A9B-147B-443D-9512-C224361B1130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110" name="Straight Connector 109">
                      <a:extLst>
                        <a:ext uri="{FF2B5EF4-FFF2-40B4-BE49-F238E27FC236}">
                          <a16:creationId xmlns:a16="http://schemas.microsoft.com/office/drawing/2014/main" id="{FFFC863D-8003-46AE-AE79-EE0402A188C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1" name="Straight Connector 110">
                      <a:extLst>
                        <a:ext uri="{FF2B5EF4-FFF2-40B4-BE49-F238E27FC236}">
                          <a16:creationId xmlns:a16="http://schemas.microsoft.com/office/drawing/2014/main" id="{35390B9C-A513-4489-96AD-6ADE168B105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03" name="Group 102">
                    <a:extLst>
                      <a:ext uri="{FF2B5EF4-FFF2-40B4-BE49-F238E27FC236}">
                        <a16:creationId xmlns:a16="http://schemas.microsoft.com/office/drawing/2014/main" id="{EC1FA439-FA83-4AE9-A598-D053E729DFA4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108" name="Straight Connector 107">
                      <a:extLst>
                        <a:ext uri="{FF2B5EF4-FFF2-40B4-BE49-F238E27FC236}">
                          <a16:creationId xmlns:a16="http://schemas.microsoft.com/office/drawing/2014/main" id="{59381B84-640E-40E2-826F-3460F3E082D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9" name="Straight Connector 108">
                      <a:extLst>
                        <a:ext uri="{FF2B5EF4-FFF2-40B4-BE49-F238E27FC236}">
                          <a16:creationId xmlns:a16="http://schemas.microsoft.com/office/drawing/2014/main" id="{F17BA99C-93A5-4813-86B1-D562F5CF51F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04" name="Group 103">
                    <a:extLst>
                      <a:ext uri="{FF2B5EF4-FFF2-40B4-BE49-F238E27FC236}">
                        <a16:creationId xmlns:a16="http://schemas.microsoft.com/office/drawing/2014/main" id="{5F4EAD2E-8D6C-4A44-B8E7-D4560FBD4F7B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106" name="Straight Connector 105">
                      <a:extLst>
                        <a:ext uri="{FF2B5EF4-FFF2-40B4-BE49-F238E27FC236}">
                          <a16:creationId xmlns:a16="http://schemas.microsoft.com/office/drawing/2014/main" id="{5A8F24EC-5C77-486E-9729-17D3196412E6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7" name="Straight Connector 106">
                      <a:extLst>
                        <a:ext uri="{FF2B5EF4-FFF2-40B4-BE49-F238E27FC236}">
                          <a16:creationId xmlns:a16="http://schemas.microsoft.com/office/drawing/2014/main" id="{0C5AC0F0-833D-4C3F-9598-D96DEC876EB9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05" name="Straight Connector 104">
                    <a:extLst>
                      <a:ext uri="{FF2B5EF4-FFF2-40B4-BE49-F238E27FC236}">
                        <a16:creationId xmlns:a16="http://schemas.microsoft.com/office/drawing/2014/main" id="{3FB52C17-26A5-47BB-BD3F-A3E96DEDCFE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85" name="Group 84">
                  <a:extLst>
                    <a:ext uri="{FF2B5EF4-FFF2-40B4-BE49-F238E27FC236}">
                      <a16:creationId xmlns:a16="http://schemas.microsoft.com/office/drawing/2014/main" id="{033B0C62-8934-469A-841D-BC91F7BF0662}"/>
                    </a:ext>
                  </a:extLst>
                </p:cNvPr>
                <p:cNvGrpSpPr/>
                <p:nvPr/>
              </p:nvGrpSpPr>
              <p:grpSpPr>
                <a:xfrm>
                  <a:off x="3424505" y="1460455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92" name="Group 91">
                    <a:extLst>
                      <a:ext uri="{FF2B5EF4-FFF2-40B4-BE49-F238E27FC236}">
                        <a16:creationId xmlns:a16="http://schemas.microsoft.com/office/drawing/2014/main" id="{92439C5F-2F21-4322-B2B5-477B1005F446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100" name="Straight Connector 99">
                      <a:extLst>
                        <a:ext uri="{FF2B5EF4-FFF2-40B4-BE49-F238E27FC236}">
                          <a16:creationId xmlns:a16="http://schemas.microsoft.com/office/drawing/2014/main" id="{8319B909-5A23-4411-B517-169949A1F835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1" name="Straight Connector 100">
                      <a:extLst>
                        <a:ext uri="{FF2B5EF4-FFF2-40B4-BE49-F238E27FC236}">
                          <a16:creationId xmlns:a16="http://schemas.microsoft.com/office/drawing/2014/main" id="{AB733F57-E10C-4703-A095-287DC1E7015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93" name="Group 92">
                    <a:extLst>
                      <a:ext uri="{FF2B5EF4-FFF2-40B4-BE49-F238E27FC236}">
                        <a16:creationId xmlns:a16="http://schemas.microsoft.com/office/drawing/2014/main" id="{B4645069-DD32-4E62-B019-E3F00606062E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98" name="Straight Connector 97">
                      <a:extLst>
                        <a:ext uri="{FF2B5EF4-FFF2-40B4-BE49-F238E27FC236}">
                          <a16:creationId xmlns:a16="http://schemas.microsoft.com/office/drawing/2014/main" id="{33B8729D-AF2E-4B98-A503-1997C7F141C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9" name="Straight Connector 98">
                      <a:extLst>
                        <a:ext uri="{FF2B5EF4-FFF2-40B4-BE49-F238E27FC236}">
                          <a16:creationId xmlns:a16="http://schemas.microsoft.com/office/drawing/2014/main" id="{2D0D6F31-6DE7-43CA-9F6C-C8F78D783B3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94" name="Group 93">
                    <a:extLst>
                      <a:ext uri="{FF2B5EF4-FFF2-40B4-BE49-F238E27FC236}">
                        <a16:creationId xmlns:a16="http://schemas.microsoft.com/office/drawing/2014/main" id="{AEBE215A-969A-4F37-812B-19A607724217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96" name="Straight Connector 95">
                      <a:extLst>
                        <a:ext uri="{FF2B5EF4-FFF2-40B4-BE49-F238E27FC236}">
                          <a16:creationId xmlns:a16="http://schemas.microsoft.com/office/drawing/2014/main" id="{B6E6D2CE-A38B-44B4-99A4-10AC65393806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7" name="Straight Connector 96">
                      <a:extLst>
                        <a:ext uri="{FF2B5EF4-FFF2-40B4-BE49-F238E27FC236}">
                          <a16:creationId xmlns:a16="http://schemas.microsoft.com/office/drawing/2014/main" id="{95FAA54D-3EA8-4ACA-A8D1-587A9B4EA23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95" name="Straight Connector 94">
                    <a:extLst>
                      <a:ext uri="{FF2B5EF4-FFF2-40B4-BE49-F238E27FC236}">
                        <a16:creationId xmlns:a16="http://schemas.microsoft.com/office/drawing/2014/main" id="{D7DE6CBA-360B-4D3A-B5D1-A2A183A1839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86" name="Straight Connector 85">
                  <a:extLst>
                    <a:ext uri="{FF2B5EF4-FFF2-40B4-BE49-F238E27FC236}">
                      <a16:creationId xmlns:a16="http://schemas.microsoft.com/office/drawing/2014/main" id="{0C1AFFE6-9881-4205-A188-1E8845977E0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222364" y="1647140"/>
                  <a:ext cx="1043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7" name="Straight Connector 86">
                  <a:extLst>
                    <a:ext uri="{FF2B5EF4-FFF2-40B4-BE49-F238E27FC236}">
                      <a16:creationId xmlns:a16="http://schemas.microsoft.com/office/drawing/2014/main" id="{BEBF48F3-E4C9-457D-83ED-4A1991225EE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4598930" y="1641692"/>
                  <a:ext cx="0" cy="67802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8" name="Straight Connector 87">
                  <a:extLst>
                    <a:ext uri="{FF2B5EF4-FFF2-40B4-BE49-F238E27FC236}">
                      <a16:creationId xmlns:a16="http://schemas.microsoft.com/office/drawing/2014/main" id="{E61EC03B-729B-4923-A4C4-8AE91015A75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028833" y="1640079"/>
                  <a:ext cx="0" cy="44408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9" name="Straight Connector 88">
                  <a:extLst>
                    <a:ext uri="{FF2B5EF4-FFF2-40B4-BE49-F238E27FC236}">
                      <a16:creationId xmlns:a16="http://schemas.microsoft.com/office/drawing/2014/main" id="{0F7A595F-48A3-4534-9568-029BA7455FEC}"/>
                    </a:ext>
                  </a:extLst>
                </p:cNvPr>
                <p:cNvCxnSpPr/>
                <p:nvPr/>
              </p:nvCxnSpPr>
              <p:spPr>
                <a:xfrm flipH="1">
                  <a:off x="3009207" y="1633811"/>
                  <a:ext cx="41529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Straight Connector 89">
                  <a:extLst>
                    <a:ext uri="{FF2B5EF4-FFF2-40B4-BE49-F238E27FC236}">
                      <a16:creationId xmlns:a16="http://schemas.microsoft.com/office/drawing/2014/main" id="{658635C1-8CC6-4C95-91C7-1BC6DDDAAAD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6382871" y="1641692"/>
                  <a:ext cx="22692" cy="91384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1" name="Straight Connector 90">
                  <a:extLst>
                    <a:ext uri="{FF2B5EF4-FFF2-40B4-BE49-F238E27FC236}">
                      <a16:creationId xmlns:a16="http://schemas.microsoft.com/office/drawing/2014/main" id="{6C18BF88-A472-4790-A5E2-C396EF2C0D7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6053391" y="1649411"/>
                  <a:ext cx="340826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71" name="TextBox 70">
                <a:extLst>
                  <a:ext uri="{FF2B5EF4-FFF2-40B4-BE49-F238E27FC236}">
                    <a16:creationId xmlns:a16="http://schemas.microsoft.com/office/drawing/2014/main" id="{38D66FFE-5490-4FAF-AFBA-8C38484914CD}"/>
                  </a:ext>
                </a:extLst>
              </p:cNvPr>
              <p:cNvSpPr txBox="1"/>
              <p:nvPr/>
            </p:nvSpPr>
            <p:spPr>
              <a:xfrm>
                <a:off x="5863778" y="1355712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R</a:t>
                </a:r>
                <a:r>
                  <a:rPr lang="en-US" baseline="-25000" dirty="0"/>
                  <a:t>2</a:t>
                </a:r>
              </a:p>
            </p:txBody>
          </p:sp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29B2D91B-4EAA-4DB7-8CCF-4F43BC4294EF}"/>
                  </a:ext>
                </a:extLst>
              </p:cNvPr>
              <p:cNvSpPr txBox="1"/>
              <p:nvPr/>
            </p:nvSpPr>
            <p:spPr>
              <a:xfrm>
                <a:off x="4157304" y="1355712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R</a:t>
                </a:r>
                <a:r>
                  <a:rPr lang="en-US" baseline="-25000" dirty="0"/>
                  <a:t>1</a:t>
                </a:r>
              </a:p>
            </p:txBody>
          </p:sp>
        </p:grpSp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EE351F6F-772C-438B-9FEA-37E985B6E738}"/>
                </a:ext>
              </a:extLst>
            </p:cNvPr>
            <p:cNvGrpSpPr/>
            <p:nvPr/>
          </p:nvGrpSpPr>
          <p:grpSpPr>
            <a:xfrm>
              <a:off x="3386834" y="2782141"/>
              <a:ext cx="365760" cy="373888"/>
              <a:chOff x="3386834" y="2782141"/>
              <a:chExt cx="365760" cy="373888"/>
            </a:xfrm>
          </p:grpSpPr>
          <p:cxnSp>
            <p:nvCxnSpPr>
              <p:cNvPr id="59" name="Straight Connector 58">
                <a:extLst>
                  <a:ext uri="{FF2B5EF4-FFF2-40B4-BE49-F238E27FC236}">
                    <a16:creationId xmlns:a16="http://schemas.microsoft.com/office/drawing/2014/main" id="{63B7F417-80F5-4D50-B763-E74B1964F487}"/>
                  </a:ext>
                </a:extLst>
              </p:cNvPr>
              <p:cNvCxnSpPr/>
              <p:nvPr/>
            </p:nvCxnSpPr>
            <p:spPr>
              <a:xfrm flipV="1">
                <a:off x="3569714" y="2782141"/>
                <a:ext cx="0" cy="2468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>
                <a:extLst>
                  <a:ext uri="{FF2B5EF4-FFF2-40B4-BE49-F238E27FC236}">
                    <a16:creationId xmlns:a16="http://schemas.microsoft.com/office/drawing/2014/main" id="{C51E74D8-E05D-4D9B-8EDF-0B78DE81E3A9}"/>
                  </a:ext>
                </a:extLst>
              </p:cNvPr>
              <p:cNvCxnSpPr/>
              <p:nvPr/>
            </p:nvCxnSpPr>
            <p:spPr>
              <a:xfrm>
                <a:off x="3386834" y="3029029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E72664E3-26A7-4C6C-A94E-6886469BB9C0}"/>
                  </a:ext>
                </a:extLst>
              </p:cNvPr>
              <p:cNvCxnSpPr/>
              <p:nvPr/>
            </p:nvCxnSpPr>
            <p:spPr>
              <a:xfrm>
                <a:off x="3457436" y="3089354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2A5EA610-24E2-4282-8E56-AF43B2B5BF46}"/>
                  </a:ext>
                </a:extLst>
              </p:cNvPr>
              <p:cNvCxnSpPr/>
              <p:nvPr/>
            </p:nvCxnSpPr>
            <p:spPr>
              <a:xfrm>
                <a:off x="3532407" y="3156029"/>
                <a:ext cx="9144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23" name="Content Placeholder 2">
            <a:extLst>
              <a:ext uri="{FF2B5EF4-FFF2-40B4-BE49-F238E27FC236}">
                <a16:creationId xmlns:a16="http://schemas.microsoft.com/office/drawing/2014/main" id="{E6710866-F1EC-4A1C-8B49-FF2EC13C469D}"/>
              </a:ext>
            </a:extLst>
          </p:cNvPr>
          <p:cNvSpPr txBox="1">
            <a:spLocks/>
          </p:cNvSpPr>
          <p:nvPr/>
        </p:nvSpPr>
        <p:spPr>
          <a:xfrm>
            <a:off x="6473769" y="1252157"/>
            <a:ext cx="5586685" cy="6150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What is the voltage at V</a:t>
            </a:r>
            <a:r>
              <a:rPr lang="en-US" baseline="-25000" dirty="0"/>
              <a:t>-</a:t>
            </a:r>
            <a:r>
              <a:rPr lang="en-US" dirty="0"/>
              <a:t> from V</a:t>
            </a:r>
            <a:r>
              <a:rPr lang="en-US" baseline="-25000" dirty="0"/>
              <a:t>in</a:t>
            </a:r>
            <a:r>
              <a:rPr lang="en-US" dirty="0"/>
              <a:t> ?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124" name="Content Placeholder 2">
            <a:extLst>
              <a:ext uri="{FF2B5EF4-FFF2-40B4-BE49-F238E27FC236}">
                <a16:creationId xmlns:a16="http://schemas.microsoft.com/office/drawing/2014/main" id="{3F92A971-8742-4E13-8D59-5D987144823C}"/>
              </a:ext>
            </a:extLst>
          </p:cNvPr>
          <p:cNvSpPr txBox="1">
            <a:spLocks/>
          </p:cNvSpPr>
          <p:nvPr/>
        </p:nvSpPr>
        <p:spPr>
          <a:xfrm>
            <a:off x="7324499" y="2080389"/>
            <a:ext cx="3066901" cy="7032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Short circuit </a:t>
            </a:r>
            <a:r>
              <a:rPr lang="en-US" dirty="0" err="1"/>
              <a:t>V</a:t>
            </a:r>
            <a:r>
              <a:rPr lang="en-US" baseline="-25000" dirty="0" err="1"/>
              <a:t>out</a:t>
            </a: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DBA72B8A-C3FE-4EDF-9701-6D5EE3B8FA5D}"/>
              </a:ext>
            </a:extLst>
          </p:cNvPr>
          <p:cNvGrpSpPr/>
          <p:nvPr/>
        </p:nvGrpSpPr>
        <p:grpSpPr>
          <a:xfrm>
            <a:off x="4994450" y="2980615"/>
            <a:ext cx="365760" cy="373888"/>
            <a:chOff x="4994450" y="2980615"/>
            <a:chExt cx="365760" cy="373888"/>
          </a:xfrm>
        </p:grpSpPr>
        <p:cxnSp>
          <p:nvCxnSpPr>
            <p:cNvPr id="125" name="Straight Connector 124">
              <a:extLst>
                <a:ext uri="{FF2B5EF4-FFF2-40B4-BE49-F238E27FC236}">
                  <a16:creationId xmlns:a16="http://schemas.microsoft.com/office/drawing/2014/main" id="{1844A6F2-EAE9-464F-98E8-390DC8B0233D}"/>
                </a:ext>
              </a:extLst>
            </p:cNvPr>
            <p:cNvCxnSpPr/>
            <p:nvPr/>
          </p:nvCxnSpPr>
          <p:spPr>
            <a:xfrm flipV="1">
              <a:off x="5177330" y="2980615"/>
              <a:ext cx="0" cy="246888"/>
            </a:xfrm>
            <a:prstGeom prst="line">
              <a:avLst/>
            </a:prstGeom>
            <a:ln w="2222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Connector 125">
              <a:extLst>
                <a:ext uri="{FF2B5EF4-FFF2-40B4-BE49-F238E27FC236}">
                  <a16:creationId xmlns:a16="http://schemas.microsoft.com/office/drawing/2014/main" id="{9566A1D6-A2E7-4E52-921E-D0E0E24DD9E6}"/>
                </a:ext>
              </a:extLst>
            </p:cNvPr>
            <p:cNvCxnSpPr/>
            <p:nvPr/>
          </p:nvCxnSpPr>
          <p:spPr>
            <a:xfrm>
              <a:off x="4994450" y="3227503"/>
              <a:ext cx="365760" cy="0"/>
            </a:xfrm>
            <a:prstGeom prst="line">
              <a:avLst/>
            </a:prstGeom>
            <a:ln w="2222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Connector 126">
              <a:extLst>
                <a:ext uri="{FF2B5EF4-FFF2-40B4-BE49-F238E27FC236}">
                  <a16:creationId xmlns:a16="http://schemas.microsoft.com/office/drawing/2014/main" id="{1F16515B-42AF-40E5-8210-B8AAEDC50FC1}"/>
                </a:ext>
              </a:extLst>
            </p:cNvPr>
            <p:cNvCxnSpPr/>
            <p:nvPr/>
          </p:nvCxnSpPr>
          <p:spPr>
            <a:xfrm>
              <a:off x="5065052" y="3287828"/>
              <a:ext cx="228600" cy="0"/>
            </a:xfrm>
            <a:prstGeom prst="line">
              <a:avLst/>
            </a:prstGeom>
            <a:ln w="2222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8E4858C7-0651-4E04-8F40-1D705633D5F0}"/>
                </a:ext>
              </a:extLst>
            </p:cNvPr>
            <p:cNvCxnSpPr/>
            <p:nvPr/>
          </p:nvCxnSpPr>
          <p:spPr>
            <a:xfrm>
              <a:off x="5140023" y="3354503"/>
              <a:ext cx="91440" cy="0"/>
            </a:xfrm>
            <a:prstGeom prst="line">
              <a:avLst/>
            </a:prstGeom>
            <a:ln w="2222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9" name="Content Placeholder 2">
            <a:extLst>
              <a:ext uri="{FF2B5EF4-FFF2-40B4-BE49-F238E27FC236}">
                <a16:creationId xmlns:a16="http://schemas.microsoft.com/office/drawing/2014/main" id="{171CB41C-F398-4070-8AD4-DC378AD6E64A}"/>
              </a:ext>
            </a:extLst>
          </p:cNvPr>
          <p:cNvSpPr txBox="1">
            <a:spLocks/>
          </p:cNvSpPr>
          <p:nvPr/>
        </p:nvSpPr>
        <p:spPr>
          <a:xfrm>
            <a:off x="3174379" y="5357281"/>
            <a:ext cx="5455075" cy="9142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>
                <a:solidFill>
                  <a:srgbClr val="7030A0"/>
                </a:solidFill>
              </a:rPr>
              <a:t>V</a:t>
            </a:r>
            <a:r>
              <a:rPr lang="en-US" baseline="-25000" dirty="0">
                <a:solidFill>
                  <a:srgbClr val="7030A0"/>
                </a:solidFill>
              </a:rPr>
              <a:t>-</a:t>
            </a:r>
            <a:r>
              <a:rPr lang="en-US" dirty="0">
                <a:solidFill>
                  <a:srgbClr val="7030A0"/>
                </a:solidFill>
              </a:rPr>
              <a:t> = V</a:t>
            </a:r>
            <a:r>
              <a:rPr lang="en-US" baseline="-25000" dirty="0">
                <a:solidFill>
                  <a:srgbClr val="7030A0"/>
                </a:solidFill>
              </a:rPr>
              <a:t>in </a:t>
            </a:r>
            <a:r>
              <a:rPr lang="en-US" dirty="0">
                <a:solidFill>
                  <a:srgbClr val="7030A0"/>
                </a:solidFill>
              </a:rPr>
              <a:t>R</a:t>
            </a:r>
            <a:r>
              <a:rPr lang="en-US" baseline="-25000" dirty="0">
                <a:solidFill>
                  <a:srgbClr val="7030A0"/>
                </a:solidFill>
              </a:rPr>
              <a:t>2 </a:t>
            </a:r>
            <a:r>
              <a:rPr lang="en-US" dirty="0">
                <a:solidFill>
                  <a:srgbClr val="7030A0"/>
                </a:solidFill>
              </a:rPr>
              <a:t>/ (R</a:t>
            </a:r>
            <a:r>
              <a:rPr lang="en-US" baseline="-25000" dirty="0">
                <a:solidFill>
                  <a:srgbClr val="7030A0"/>
                </a:solidFill>
              </a:rPr>
              <a:t>1 </a:t>
            </a:r>
            <a:r>
              <a:rPr lang="en-US" dirty="0">
                <a:solidFill>
                  <a:srgbClr val="7030A0"/>
                </a:solidFill>
              </a:rPr>
              <a:t>+ R</a:t>
            </a:r>
            <a:r>
              <a:rPr lang="en-US" baseline="-25000" dirty="0">
                <a:solidFill>
                  <a:srgbClr val="7030A0"/>
                </a:solidFill>
              </a:rPr>
              <a:t>2</a:t>
            </a:r>
            <a:r>
              <a:rPr lang="en-US" dirty="0">
                <a:solidFill>
                  <a:srgbClr val="7030A0"/>
                </a:solidFill>
              </a:rPr>
              <a:t>) 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dirty="0">
              <a:solidFill>
                <a:srgbClr val="7030A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rgbClr val="7030A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3284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" grpId="0" build="p"/>
      <p:bldP spid="124" grpId="0"/>
      <p:bldP spid="12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Title 1">
            <a:extLst>
              <a:ext uri="{FF2B5EF4-FFF2-40B4-BE49-F238E27FC236}">
                <a16:creationId xmlns:a16="http://schemas.microsoft.com/office/drawing/2014/main" id="{18B837AC-AE89-40F5-AC36-AF8934F7A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9917" y="293733"/>
            <a:ext cx="10515600" cy="1325563"/>
          </a:xfrm>
        </p:spPr>
        <p:txBody>
          <a:bodyPr/>
          <a:lstStyle/>
          <a:p>
            <a:r>
              <a:rPr lang="en-US" dirty="0"/>
              <a:t>Inverting Amplifier</a:t>
            </a:r>
          </a:p>
        </p:txBody>
      </p:sp>
      <p:sp>
        <p:nvSpPr>
          <p:cNvPr id="82" name="Content Placeholder 2">
            <a:extLst>
              <a:ext uri="{FF2B5EF4-FFF2-40B4-BE49-F238E27FC236}">
                <a16:creationId xmlns:a16="http://schemas.microsoft.com/office/drawing/2014/main" id="{A3ED9836-EDE6-4D8E-A8B5-B6EC73DC0D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2279952"/>
            <a:ext cx="5993757" cy="63970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/>
              <a:t>V</a:t>
            </a:r>
            <a:r>
              <a:rPr lang="en-US" baseline="-25000" dirty="0"/>
              <a:t>-</a:t>
            </a:r>
            <a:r>
              <a:rPr lang="en-US" dirty="0"/>
              <a:t> = </a:t>
            </a:r>
            <a:r>
              <a:rPr lang="en-US" dirty="0" err="1">
                <a:solidFill>
                  <a:srgbClr val="0070C0"/>
                </a:solidFill>
              </a:rPr>
              <a:t>V</a:t>
            </a:r>
            <a:r>
              <a:rPr lang="en-US" baseline="-25000" dirty="0" err="1">
                <a:solidFill>
                  <a:srgbClr val="0070C0"/>
                </a:solidFill>
              </a:rPr>
              <a:t>out</a:t>
            </a:r>
            <a:r>
              <a:rPr lang="en-US" baseline="-25000" dirty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R</a:t>
            </a:r>
            <a:r>
              <a:rPr lang="en-US" baseline="-25000" dirty="0">
                <a:solidFill>
                  <a:srgbClr val="0070C0"/>
                </a:solidFill>
              </a:rPr>
              <a:t>1 </a:t>
            </a:r>
            <a:r>
              <a:rPr lang="en-US" dirty="0">
                <a:solidFill>
                  <a:srgbClr val="0070C0"/>
                </a:solidFill>
              </a:rPr>
              <a:t>/ (R</a:t>
            </a:r>
            <a:r>
              <a:rPr lang="en-US" baseline="-25000" dirty="0">
                <a:solidFill>
                  <a:srgbClr val="0070C0"/>
                </a:solidFill>
              </a:rPr>
              <a:t>1 </a:t>
            </a:r>
            <a:r>
              <a:rPr lang="en-US" dirty="0">
                <a:solidFill>
                  <a:srgbClr val="0070C0"/>
                </a:solidFill>
              </a:rPr>
              <a:t>+ R</a:t>
            </a:r>
            <a:r>
              <a:rPr lang="en-US" baseline="-25000" dirty="0">
                <a:solidFill>
                  <a:srgbClr val="0070C0"/>
                </a:solidFill>
              </a:rPr>
              <a:t>2</a:t>
            </a:r>
            <a:r>
              <a:rPr lang="en-US" dirty="0">
                <a:solidFill>
                  <a:srgbClr val="0070C0"/>
                </a:solidFill>
              </a:rPr>
              <a:t>) </a:t>
            </a:r>
            <a:r>
              <a:rPr lang="en-US" dirty="0"/>
              <a:t>+ </a:t>
            </a:r>
            <a:r>
              <a:rPr lang="en-US" dirty="0">
                <a:solidFill>
                  <a:srgbClr val="7030A0"/>
                </a:solidFill>
              </a:rPr>
              <a:t>V</a:t>
            </a:r>
            <a:r>
              <a:rPr lang="en-US" baseline="-25000" dirty="0">
                <a:solidFill>
                  <a:srgbClr val="7030A0"/>
                </a:solidFill>
              </a:rPr>
              <a:t>in </a:t>
            </a:r>
            <a:r>
              <a:rPr lang="en-US" dirty="0">
                <a:solidFill>
                  <a:srgbClr val="7030A0"/>
                </a:solidFill>
              </a:rPr>
              <a:t>R</a:t>
            </a:r>
            <a:r>
              <a:rPr lang="en-US" baseline="-25000" dirty="0">
                <a:solidFill>
                  <a:srgbClr val="7030A0"/>
                </a:solidFill>
              </a:rPr>
              <a:t>2 </a:t>
            </a:r>
            <a:r>
              <a:rPr lang="en-US" dirty="0">
                <a:solidFill>
                  <a:srgbClr val="7030A0"/>
                </a:solidFill>
              </a:rPr>
              <a:t>/ (R</a:t>
            </a:r>
            <a:r>
              <a:rPr lang="en-US" baseline="-25000" dirty="0">
                <a:solidFill>
                  <a:srgbClr val="7030A0"/>
                </a:solidFill>
              </a:rPr>
              <a:t>1 </a:t>
            </a:r>
            <a:r>
              <a:rPr lang="en-US" dirty="0">
                <a:solidFill>
                  <a:srgbClr val="7030A0"/>
                </a:solidFill>
              </a:rPr>
              <a:t>+ R</a:t>
            </a:r>
            <a:r>
              <a:rPr lang="en-US" baseline="-25000" dirty="0">
                <a:solidFill>
                  <a:srgbClr val="7030A0"/>
                </a:solidFill>
              </a:rPr>
              <a:t>2</a:t>
            </a:r>
            <a:r>
              <a:rPr lang="en-US" dirty="0">
                <a:solidFill>
                  <a:srgbClr val="7030A0"/>
                </a:solidFill>
              </a:rPr>
              <a:t>)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6" name="Content Placeholder 2">
            <a:extLst>
              <a:ext uri="{FF2B5EF4-FFF2-40B4-BE49-F238E27FC236}">
                <a16:creationId xmlns:a16="http://schemas.microsoft.com/office/drawing/2014/main" id="{455902F5-A0C1-42EE-94E4-D7E5606C779D}"/>
              </a:ext>
            </a:extLst>
          </p:cNvPr>
          <p:cNvSpPr txBox="1">
            <a:spLocks/>
          </p:cNvSpPr>
          <p:nvPr/>
        </p:nvSpPr>
        <p:spPr>
          <a:xfrm>
            <a:off x="6249290" y="1528150"/>
            <a:ext cx="5438871" cy="5805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Add together the two contributions:</a:t>
            </a:r>
          </a:p>
        </p:txBody>
      </p:sp>
      <p:sp>
        <p:nvSpPr>
          <p:cNvPr id="57" name="Content Placeholder 2">
            <a:extLst>
              <a:ext uri="{FF2B5EF4-FFF2-40B4-BE49-F238E27FC236}">
                <a16:creationId xmlns:a16="http://schemas.microsoft.com/office/drawing/2014/main" id="{B3E1B798-FB1E-4A63-8CD9-0540CC52E2B7}"/>
              </a:ext>
            </a:extLst>
          </p:cNvPr>
          <p:cNvSpPr txBox="1">
            <a:spLocks/>
          </p:cNvSpPr>
          <p:nvPr/>
        </p:nvSpPr>
        <p:spPr>
          <a:xfrm>
            <a:off x="3128309" y="4788587"/>
            <a:ext cx="3616464" cy="5805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dirty="0"/>
              <a:t> = a (V</a:t>
            </a:r>
            <a:r>
              <a:rPr lang="en-US" baseline="-25000" dirty="0"/>
              <a:t>+</a:t>
            </a:r>
            <a:r>
              <a:rPr lang="en-US" dirty="0"/>
              <a:t> - V</a:t>
            </a:r>
            <a:r>
              <a:rPr lang="en-US" baseline="-25000" dirty="0"/>
              <a:t>-</a:t>
            </a:r>
            <a:r>
              <a:rPr lang="en-US" dirty="0"/>
              <a:t> ) </a:t>
            </a:r>
          </a:p>
        </p:txBody>
      </p:sp>
      <p:sp>
        <p:nvSpPr>
          <p:cNvPr id="58" name="Content Placeholder 2">
            <a:extLst>
              <a:ext uri="{FF2B5EF4-FFF2-40B4-BE49-F238E27FC236}">
                <a16:creationId xmlns:a16="http://schemas.microsoft.com/office/drawing/2014/main" id="{76858AD8-4637-4CA8-B289-304C53ECBEF4}"/>
              </a:ext>
            </a:extLst>
          </p:cNvPr>
          <p:cNvSpPr txBox="1">
            <a:spLocks/>
          </p:cNvSpPr>
          <p:nvPr/>
        </p:nvSpPr>
        <p:spPr>
          <a:xfrm>
            <a:off x="3681329" y="5533866"/>
            <a:ext cx="6832488" cy="5805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dirty="0"/>
              <a:t> = -a [</a:t>
            </a:r>
            <a:r>
              <a:rPr lang="en-US" dirty="0" err="1">
                <a:solidFill>
                  <a:srgbClr val="0070C0"/>
                </a:solidFill>
              </a:rPr>
              <a:t>V</a:t>
            </a:r>
            <a:r>
              <a:rPr lang="en-US" baseline="-25000" dirty="0" err="1">
                <a:solidFill>
                  <a:srgbClr val="0070C0"/>
                </a:solidFill>
              </a:rPr>
              <a:t>out</a:t>
            </a:r>
            <a:r>
              <a:rPr lang="en-US" baseline="-25000" dirty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R</a:t>
            </a:r>
            <a:r>
              <a:rPr lang="en-US" baseline="-25000" dirty="0">
                <a:solidFill>
                  <a:srgbClr val="0070C0"/>
                </a:solidFill>
              </a:rPr>
              <a:t>1 </a:t>
            </a:r>
            <a:r>
              <a:rPr lang="en-US" dirty="0">
                <a:solidFill>
                  <a:srgbClr val="0070C0"/>
                </a:solidFill>
              </a:rPr>
              <a:t>/ (R</a:t>
            </a:r>
            <a:r>
              <a:rPr lang="en-US" baseline="-25000" dirty="0">
                <a:solidFill>
                  <a:srgbClr val="0070C0"/>
                </a:solidFill>
              </a:rPr>
              <a:t>1 </a:t>
            </a:r>
            <a:r>
              <a:rPr lang="en-US" dirty="0">
                <a:solidFill>
                  <a:srgbClr val="0070C0"/>
                </a:solidFill>
              </a:rPr>
              <a:t>+ R</a:t>
            </a:r>
            <a:r>
              <a:rPr lang="en-US" baseline="-25000" dirty="0">
                <a:solidFill>
                  <a:srgbClr val="0070C0"/>
                </a:solidFill>
              </a:rPr>
              <a:t>2</a:t>
            </a:r>
            <a:r>
              <a:rPr lang="en-US" dirty="0">
                <a:solidFill>
                  <a:srgbClr val="0070C0"/>
                </a:solidFill>
              </a:rPr>
              <a:t>) </a:t>
            </a:r>
            <a:r>
              <a:rPr lang="en-US" dirty="0"/>
              <a:t>+ </a:t>
            </a:r>
            <a:r>
              <a:rPr lang="en-US" dirty="0">
                <a:solidFill>
                  <a:srgbClr val="7030A0"/>
                </a:solidFill>
              </a:rPr>
              <a:t>V</a:t>
            </a:r>
            <a:r>
              <a:rPr lang="en-US" baseline="-25000" dirty="0">
                <a:solidFill>
                  <a:srgbClr val="7030A0"/>
                </a:solidFill>
              </a:rPr>
              <a:t>in </a:t>
            </a:r>
            <a:r>
              <a:rPr lang="en-US" dirty="0">
                <a:solidFill>
                  <a:srgbClr val="7030A0"/>
                </a:solidFill>
              </a:rPr>
              <a:t>R</a:t>
            </a:r>
            <a:r>
              <a:rPr lang="en-US" baseline="-25000" dirty="0">
                <a:solidFill>
                  <a:srgbClr val="7030A0"/>
                </a:solidFill>
              </a:rPr>
              <a:t>2 </a:t>
            </a:r>
            <a:r>
              <a:rPr lang="en-US" dirty="0">
                <a:solidFill>
                  <a:srgbClr val="7030A0"/>
                </a:solidFill>
              </a:rPr>
              <a:t>/ (R</a:t>
            </a:r>
            <a:r>
              <a:rPr lang="en-US" baseline="-25000" dirty="0">
                <a:solidFill>
                  <a:srgbClr val="7030A0"/>
                </a:solidFill>
              </a:rPr>
              <a:t>1 </a:t>
            </a:r>
            <a:r>
              <a:rPr lang="en-US" dirty="0">
                <a:solidFill>
                  <a:srgbClr val="7030A0"/>
                </a:solidFill>
              </a:rPr>
              <a:t>+ R</a:t>
            </a:r>
            <a:r>
              <a:rPr lang="en-US" baseline="-25000" dirty="0">
                <a:solidFill>
                  <a:srgbClr val="7030A0"/>
                </a:solidFill>
              </a:rPr>
              <a:t>2</a:t>
            </a:r>
            <a:r>
              <a:rPr lang="en-US" dirty="0">
                <a:solidFill>
                  <a:srgbClr val="7030A0"/>
                </a:solidFill>
              </a:rPr>
              <a:t>)</a:t>
            </a:r>
            <a:r>
              <a:rPr lang="en-US" dirty="0"/>
              <a:t>] </a:t>
            </a:r>
          </a:p>
        </p:txBody>
      </p:sp>
      <p:sp>
        <p:nvSpPr>
          <p:cNvPr id="59" name="Content Placeholder 2">
            <a:extLst>
              <a:ext uri="{FF2B5EF4-FFF2-40B4-BE49-F238E27FC236}">
                <a16:creationId xmlns:a16="http://schemas.microsoft.com/office/drawing/2014/main" id="{F87CB27F-8A0F-438A-8902-2AE83CB6EBBB}"/>
              </a:ext>
            </a:extLst>
          </p:cNvPr>
          <p:cNvSpPr txBox="1">
            <a:spLocks/>
          </p:cNvSpPr>
          <p:nvPr/>
        </p:nvSpPr>
        <p:spPr>
          <a:xfrm>
            <a:off x="747066" y="4310910"/>
            <a:ext cx="5438871" cy="5805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Internal gain of the amplifier:</a:t>
            </a:r>
          </a:p>
        </p:txBody>
      </p:sp>
      <p:sp>
        <p:nvSpPr>
          <p:cNvPr id="60" name="Content Placeholder 2">
            <a:extLst>
              <a:ext uri="{FF2B5EF4-FFF2-40B4-BE49-F238E27FC236}">
                <a16:creationId xmlns:a16="http://schemas.microsoft.com/office/drawing/2014/main" id="{A9DED729-9614-4CF3-866D-F52DFE7A32C0}"/>
              </a:ext>
            </a:extLst>
          </p:cNvPr>
          <p:cNvSpPr txBox="1">
            <a:spLocks/>
          </p:cNvSpPr>
          <p:nvPr/>
        </p:nvSpPr>
        <p:spPr>
          <a:xfrm>
            <a:off x="704619" y="5362985"/>
            <a:ext cx="2222270" cy="5805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Substitute:</a:t>
            </a:r>
          </a:p>
        </p:txBody>
      </p:sp>
      <p:grpSp>
        <p:nvGrpSpPr>
          <p:cNvPr id="68" name="Group 67">
            <a:extLst>
              <a:ext uri="{FF2B5EF4-FFF2-40B4-BE49-F238E27FC236}">
                <a16:creationId xmlns:a16="http://schemas.microsoft.com/office/drawing/2014/main" id="{9C091784-EFB9-42A8-BA7D-072CB27BF663}"/>
              </a:ext>
            </a:extLst>
          </p:cNvPr>
          <p:cNvGrpSpPr/>
          <p:nvPr/>
        </p:nvGrpSpPr>
        <p:grpSpPr>
          <a:xfrm>
            <a:off x="1127792" y="1430742"/>
            <a:ext cx="4968208" cy="2740660"/>
            <a:chOff x="2884943" y="1355712"/>
            <a:chExt cx="4968208" cy="2740660"/>
          </a:xfrm>
        </p:grpSpPr>
        <p:grpSp>
          <p:nvGrpSpPr>
            <p:cNvPr id="69" name="Group 68">
              <a:extLst>
                <a:ext uri="{FF2B5EF4-FFF2-40B4-BE49-F238E27FC236}">
                  <a16:creationId xmlns:a16="http://schemas.microsoft.com/office/drawing/2014/main" id="{B1056472-82EC-4729-9ECE-59C6B3D2A6C5}"/>
                </a:ext>
              </a:extLst>
            </p:cNvPr>
            <p:cNvGrpSpPr/>
            <p:nvPr/>
          </p:nvGrpSpPr>
          <p:grpSpPr>
            <a:xfrm>
              <a:off x="2884943" y="1355712"/>
              <a:ext cx="4968208" cy="2740660"/>
              <a:chOff x="2884943" y="1355712"/>
              <a:chExt cx="4968208" cy="2740660"/>
            </a:xfrm>
          </p:grpSpPr>
          <p:grpSp>
            <p:nvGrpSpPr>
              <p:cNvPr id="75" name="Group 74">
                <a:extLst>
                  <a:ext uri="{FF2B5EF4-FFF2-40B4-BE49-F238E27FC236}">
                    <a16:creationId xmlns:a16="http://schemas.microsoft.com/office/drawing/2014/main" id="{52B0661F-908C-47EE-99E7-8CFC37DD231C}"/>
                  </a:ext>
                </a:extLst>
              </p:cNvPr>
              <p:cNvGrpSpPr/>
              <p:nvPr/>
            </p:nvGrpSpPr>
            <p:grpSpPr>
              <a:xfrm>
                <a:off x="2884943" y="1792149"/>
                <a:ext cx="4968208" cy="2304223"/>
                <a:chOff x="2356025" y="1460455"/>
                <a:chExt cx="4968208" cy="2304223"/>
              </a:xfrm>
            </p:grpSpPr>
            <p:grpSp>
              <p:nvGrpSpPr>
                <p:cNvPr id="83" name="Group 82">
                  <a:extLst>
                    <a:ext uri="{FF2B5EF4-FFF2-40B4-BE49-F238E27FC236}">
                      <a16:creationId xmlns:a16="http://schemas.microsoft.com/office/drawing/2014/main" id="{B521F65A-159C-4D61-A8FD-91F645BE5AFF}"/>
                    </a:ext>
                  </a:extLst>
                </p:cNvPr>
                <p:cNvGrpSpPr/>
                <p:nvPr/>
              </p:nvGrpSpPr>
              <p:grpSpPr>
                <a:xfrm>
                  <a:off x="2356025" y="1972769"/>
                  <a:ext cx="4968208" cy="1174282"/>
                  <a:chOff x="1866215" y="3007895"/>
                  <a:chExt cx="4968208" cy="1174282"/>
                </a:xfrm>
              </p:grpSpPr>
              <p:sp>
                <p:nvSpPr>
                  <p:cNvPr id="120" name="Isosceles Triangle 119">
                    <a:extLst>
                      <a:ext uri="{FF2B5EF4-FFF2-40B4-BE49-F238E27FC236}">
                        <a16:creationId xmlns:a16="http://schemas.microsoft.com/office/drawing/2014/main" id="{5EB624F3-9EA0-4BA0-ACA5-30F10A29AAC4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4466122" y="3022333"/>
                    <a:ext cx="1174282" cy="1145406"/>
                  </a:xfrm>
                  <a:prstGeom prst="triangle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1" name="TextBox 120">
                    <a:extLst>
                      <a:ext uri="{FF2B5EF4-FFF2-40B4-BE49-F238E27FC236}">
                        <a16:creationId xmlns:a16="http://schemas.microsoft.com/office/drawing/2014/main" id="{D467FEE3-054A-4E1E-8FCF-89DBE4E9DA65}"/>
                      </a:ext>
                    </a:extLst>
                  </p:cNvPr>
                  <p:cNvSpPr txBox="1"/>
                  <p:nvPr/>
                </p:nvSpPr>
                <p:spPr>
                  <a:xfrm>
                    <a:off x="4480560" y="3170178"/>
                    <a:ext cx="307258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/>
                      <a:t>—</a:t>
                    </a:r>
                  </a:p>
                </p:txBody>
              </p:sp>
              <p:sp>
                <p:nvSpPr>
                  <p:cNvPr id="122" name="TextBox 121">
                    <a:extLst>
                      <a:ext uri="{FF2B5EF4-FFF2-40B4-BE49-F238E27FC236}">
                        <a16:creationId xmlns:a16="http://schemas.microsoft.com/office/drawing/2014/main" id="{72A8479A-1330-496D-85B2-53CA0A3D053A}"/>
                      </a:ext>
                    </a:extLst>
                  </p:cNvPr>
                  <p:cNvSpPr txBox="1"/>
                  <p:nvPr/>
                </p:nvSpPr>
                <p:spPr>
                  <a:xfrm>
                    <a:off x="4499733" y="3595036"/>
                    <a:ext cx="307258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000" dirty="0"/>
                      <a:t>+</a:t>
                    </a:r>
                  </a:p>
                </p:txBody>
              </p:sp>
              <p:cxnSp>
                <p:nvCxnSpPr>
                  <p:cNvPr id="123" name="Straight Connector 122">
                    <a:extLst>
                      <a:ext uri="{FF2B5EF4-FFF2-40B4-BE49-F238E27FC236}">
                        <a16:creationId xmlns:a16="http://schemas.microsoft.com/office/drawing/2014/main" id="{DA3F1FB6-962E-4493-9330-D258AABB3896}"/>
                      </a:ext>
                    </a:extLst>
                  </p:cNvPr>
                  <p:cNvCxnSpPr>
                    <a:endCxn id="121" idx="1"/>
                  </p:cNvCxnSpPr>
                  <p:nvPr/>
                </p:nvCxnSpPr>
                <p:spPr>
                  <a:xfrm>
                    <a:off x="4090219" y="3354844"/>
                    <a:ext cx="39034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4" name="Straight Connector 123">
                    <a:extLst>
                      <a:ext uri="{FF2B5EF4-FFF2-40B4-BE49-F238E27FC236}">
                        <a16:creationId xmlns:a16="http://schemas.microsoft.com/office/drawing/2014/main" id="{7DE8B3CD-2069-4B78-90FD-599E53795EB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950109" y="3811883"/>
                    <a:ext cx="53045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5" name="Straight Connector 124">
                    <a:extLst>
                      <a:ext uri="{FF2B5EF4-FFF2-40B4-BE49-F238E27FC236}">
                        <a16:creationId xmlns:a16="http://schemas.microsoft.com/office/drawing/2014/main" id="{D1EAC26B-C8F8-4F22-BDFD-9E2116A4BDF4}"/>
                      </a:ext>
                    </a:extLst>
                  </p:cNvPr>
                  <p:cNvCxnSpPr>
                    <a:cxnSpLocks/>
                    <a:stCxn id="120" idx="0"/>
                  </p:cNvCxnSpPr>
                  <p:nvPr/>
                </p:nvCxnSpPr>
                <p:spPr>
                  <a:xfrm>
                    <a:off x="5625966" y="3595036"/>
                    <a:ext cx="1058108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26" name="TextBox 125">
                    <a:extLst>
                      <a:ext uri="{FF2B5EF4-FFF2-40B4-BE49-F238E27FC236}">
                        <a16:creationId xmlns:a16="http://schemas.microsoft.com/office/drawing/2014/main" id="{EA18ADD2-AE58-4318-94D0-E34C3E263B54}"/>
                      </a:ext>
                    </a:extLst>
                  </p:cNvPr>
                  <p:cNvSpPr txBox="1"/>
                  <p:nvPr/>
                </p:nvSpPr>
                <p:spPr>
                  <a:xfrm>
                    <a:off x="1866215" y="3119294"/>
                    <a:ext cx="519637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/>
                      <a:t>V</a:t>
                    </a:r>
                    <a:r>
                      <a:rPr lang="en-US" baseline="-25000" dirty="0"/>
                      <a:t>in</a:t>
                    </a:r>
                  </a:p>
                </p:txBody>
              </p:sp>
              <p:sp>
                <p:nvSpPr>
                  <p:cNvPr id="127" name="TextBox 126">
                    <a:extLst>
                      <a:ext uri="{FF2B5EF4-FFF2-40B4-BE49-F238E27FC236}">
                        <a16:creationId xmlns:a16="http://schemas.microsoft.com/office/drawing/2014/main" id="{DDFDFBFF-464A-42D7-B395-D225BCD3B2DF}"/>
                      </a:ext>
                    </a:extLst>
                  </p:cNvPr>
                  <p:cNvSpPr txBox="1"/>
                  <p:nvPr/>
                </p:nvSpPr>
                <p:spPr>
                  <a:xfrm>
                    <a:off x="6314786" y="3061628"/>
                    <a:ext cx="519637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err="1"/>
                      <a:t>V</a:t>
                    </a:r>
                    <a:r>
                      <a:rPr lang="en-US" baseline="-25000" dirty="0" err="1"/>
                      <a:t>out</a:t>
                    </a:r>
                    <a:endParaRPr lang="en-US" baseline="-25000" dirty="0"/>
                  </a:p>
                </p:txBody>
              </p:sp>
            </p:grpSp>
            <p:sp>
              <p:nvSpPr>
                <p:cNvPr id="84" name="Oval 83">
                  <a:extLst>
                    <a:ext uri="{FF2B5EF4-FFF2-40B4-BE49-F238E27FC236}">
                      <a16:creationId xmlns:a16="http://schemas.microsoft.com/office/drawing/2014/main" id="{D57DD20E-9B62-4B78-85DC-F6E26531BC16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847054" y="2084687"/>
                  <a:ext cx="365760" cy="36576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TextBox 84">
                  <a:extLst>
                    <a:ext uri="{FF2B5EF4-FFF2-40B4-BE49-F238E27FC236}">
                      <a16:creationId xmlns:a16="http://schemas.microsoft.com/office/drawing/2014/main" id="{41AED0C3-4A13-41C9-84EB-9A508701958A}"/>
                    </a:ext>
                  </a:extLst>
                </p:cNvPr>
                <p:cNvSpPr txBox="1"/>
                <p:nvPr/>
              </p:nvSpPr>
              <p:spPr>
                <a:xfrm>
                  <a:off x="2885475" y="1993025"/>
                  <a:ext cx="307258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+</a:t>
                  </a:r>
                </a:p>
              </p:txBody>
            </p:sp>
            <p:sp>
              <p:nvSpPr>
                <p:cNvPr id="86" name="TextBox 85">
                  <a:extLst>
                    <a:ext uri="{FF2B5EF4-FFF2-40B4-BE49-F238E27FC236}">
                      <a16:creationId xmlns:a16="http://schemas.microsoft.com/office/drawing/2014/main" id="{745EDC3F-1257-4DE2-AFBA-8FC75606C930}"/>
                    </a:ext>
                  </a:extLst>
                </p:cNvPr>
                <p:cNvSpPr txBox="1"/>
                <p:nvPr/>
              </p:nvSpPr>
              <p:spPr>
                <a:xfrm>
                  <a:off x="2885475" y="2169958"/>
                  <a:ext cx="307258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/>
                    <a:t>—</a:t>
                  </a:r>
                </a:p>
              </p:txBody>
            </p:sp>
            <p:cxnSp>
              <p:nvCxnSpPr>
                <p:cNvPr id="87" name="Straight Connector 86">
                  <a:extLst>
                    <a:ext uri="{FF2B5EF4-FFF2-40B4-BE49-F238E27FC236}">
                      <a16:creationId xmlns:a16="http://schemas.microsoft.com/office/drawing/2014/main" id="{25916A87-DEA6-47B5-B376-79CADC98ADA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4435950" y="2771222"/>
                  <a:ext cx="3969" cy="86645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88" name="Group 87">
                  <a:extLst>
                    <a:ext uri="{FF2B5EF4-FFF2-40B4-BE49-F238E27FC236}">
                      <a16:creationId xmlns:a16="http://schemas.microsoft.com/office/drawing/2014/main" id="{6DEA14A7-727C-4DF2-9217-AA26FAA972EA}"/>
                    </a:ext>
                  </a:extLst>
                </p:cNvPr>
                <p:cNvGrpSpPr/>
                <p:nvPr/>
              </p:nvGrpSpPr>
              <p:grpSpPr>
                <a:xfrm>
                  <a:off x="4257039" y="3637678"/>
                  <a:ext cx="365760" cy="127000"/>
                  <a:chOff x="4257039" y="3637678"/>
                  <a:chExt cx="365760" cy="127000"/>
                </a:xfrm>
              </p:grpSpPr>
              <p:cxnSp>
                <p:nvCxnSpPr>
                  <p:cNvPr id="117" name="Straight Connector 116">
                    <a:extLst>
                      <a:ext uri="{FF2B5EF4-FFF2-40B4-BE49-F238E27FC236}">
                        <a16:creationId xmlns:a16="http://schemas.microsoft.com/office/drawing/2014/main" id="{EE18167B-7EEC-4883-9D55-247CD6AF50E6}"/>
                      </a:ext>
                    </a:extLst>
                  </p:cNvPr>
                  <p:cNvCxnSpPr/>
                  <p:nvPr/>
                </p:nvCxnSpPr>
                <p:spPr>
                  <a:xfrm>
                    <a:off x="4257039" y="3637678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8" name="Straight Connector 117">
                    <a:extLst>
                      <a:ext uri="{FF2B5EF4-FFF2-40B4-BE49-F238E27FC236}">
                        <a16:creationId xmlns:a16="http://schemas.microsoft.com/office/drawing/2014/main" id="{03A566E9-D0B9-4928-90C9-CEB552B1F9E3}"/>
                      </a:ext>
                    </a:extLst>
                  </p:cNvPr>
                  <p:cNvCxnSpPr/>
                  <p:nvPr/>
                </p:nvCxnSpPr>
                <p:spPr>
                  <a:xfrm>
                    <a:off x="4327641" y="3698003"/>
                    <a:ext cx="228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9" name="Straight Connector 118">
                    <a:extLst>
                      <a:ext uri="{FF2B5EF4-FFF2-40B4-BE49-F238E27FC236}">
                        <a16:creationId xmlns:a16="http://schemas.microsoft.com/office/drawing/2014/main" id="{4AC31A4A-AAEC-402A-99E7-A34774490A01}"/>
                      </a:ext>
                    </a:extLst>
                  </p:cNvPr>
                  <p:cNvCxnSpPr/>
                  <p:nvPr/>
                </p:nvCxnSpPr>
                <p:spPr>
                  <a:xfrm>
                    <a:off x="4402612" y="3764678"/>
                    <a:ext cx="9144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89" name="Group 88">
                  <a:extLst>
                    <a:ext uri="{FF2B5EF4-FFF2-40B4-BE49-F238E27FC236}">
                      <a16:creationId xmlns:a16="http://schemas.microsoft.com/office/drawing/2014/main" id="{34BCDF65-77A1-4421-9055-FFF950FC7E4A}"/>
                    </a:ext>
                  </a:extLst>
                </p:cNvPr>
                <p:cNvGrpSpPr/>
                <p:nvPr/>
              </p:nvGrpSpPr>
              <p:grpSpPr>
                <a:xfrm>
                  <a:off x="5255532" y="1488300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107" name="Group 106">
                    <a:extLst>
                      <a:ext uri="{FF2B5EF4-FFF2-40B4-BE49-F238E27FC236}">
                        <a16:creationId xmlns:a16="http://schemas.microsoft.com/office/drawing/2014/main" id="{8ADA7B40-DA67-43D9-A38F-47DBE0E2F96D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115" name="Straight Connector 114">
                      <a:extLst>
                        <a:ext uri="{FF2B5EF4-FFF2-40B4-BE49-F238E27FC236}">
                          <a16:creationId xmlns:a16="http://schemas.microsoft.com/office/drawing/2014/main" id="{249A0794-0A6B-49C6-BB9E-E4872A120DE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6" name="Straight Connector 115">
                      <a:extLst>
                        <a:ext uri="{FF2B5EF4-FFF2-40B4-BE49-F238E27FC236}">
                          <a16:creationId xmlns:a16="http://schemas.microsoft.com/office/drawing/2014/main" id="{508F3EEB-FEDB-4A02-95CC-6ED88B64345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08" name="Group 107">
                    <a:extLst>
                      <a:ext uri="{FF2B5EF4-FFF2-40B4-BE49-F238E27FC236}">
                        <a16:creationId xmlns:a16="http://schemas.microsoft.com/office/drawing/2014/main" id="{948164E6-B54B-4CDF-82A2-BECA090F4094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113" name="Straight Connector 112">
                      <a:extLst>
                        <a:ext uri="{FF2B5EF4-FFF2-40B4-BE49-F238E27FC236}">
                          <a16:creationId xmlns:a16="http://schemas.microsoft.com/office/drawing/2014/main" id="{C28C40C6-0E03-4135-877E-CF96A6C35D5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4" name="Straight Connector 113">
                      <a:extLst>
                        <a:ext uri="{FF2B5EF4-FFF2-40B4-BE49-F238E27FC236}">
                          <a16:creationId xmlns:a16="http://schemas.microsoft.com/office/drawing/2014/main" id="{8CD4E056-FC61-4E26-A560-5D906EFA4E5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09" name="Group 108">
                    <a:extLst>
                      <a:ext uri="{FF2B5EF4-FFF2-40B4-BE49-F238E27FC236}">
                        <a16:creationId xmlns:a16="http://schemas.microsoft.com/office/drawing/2014/main" id="{97792D44-E9D5-451B-BDFD-881076A5AC7A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111" name="Straight Connector 110">
                      <a:extLst>
                        <a:ext uri="{FF2B5EF4-FFF2-40B4-BE49-F238E27FC236}">
                          <a16:creationId xmlns:a16="http://schemas.microsoft.com/office/drawing/2014/main" id="{31924543-0098-469B-9D9D-8ED8FBE1404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2" name="Straight Connector 111">
                      <a:extLst>
                        <a:ext uri="{FF2B5EF4-FFF2-40B4-BE49-F238E27FC236}">
                          <a16:creationId xmlns:a16="http://schemas.microsoft.com/office/drawing/2014/main" id="{81AE3033-E2C0-4F16-B78E-9ABDAE3596C2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10" name="Straight Connector 109">
                    <a:extLst>
                      <a:ext uri="{FF2B5EF4-FFF2-40B4-BE49-F238E27FC236}">
                        <a16:creationId xmlns:a16="http://schemas.microsoft.com/office/drawing/2014/main" id="{A497CB2E-E4AB-433B-906A-D52EE4CFD45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90" name="Group 89">
                  <a:extLst>
                    <a:ext uri="{FF2B5EF4-FFF2-40B4-BE49-F238E27FC236}">
                      <a16:creationId xmlns:a16="http://schemas.microsoft.com/office/drawing/2014/main" id="{144E831D-0600-4E31-9F4D-E5EF57B5E1B2}"/>
                    </a:ext>
                  </a:extLst>
                </p:cNvPr>
                <p:cNvGrpSpPr/>
                <p:nvPr/>
              </p:nvGrpSpPr>
              <p:grpSpPr>
                <a:xfrm>
                  <a:off x="3424505" y="1460455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97" name="Group 96">
                    <a:extLst>
                      <a:ext uri="{FF2B5EF4-FFF2-40B4-BE49-F238E27FC236}">
                        <a16:creationId xmlns:a16="http://schemas.microsoft.com/office/drawing/2014/main" id="{4B10B4E1-70AF-4C21-9105-8B4D67030B79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105" name="Straight Connector 104">
                      <a:extLst>
                        <a:ext uri="{FF2B5EF4-FFF2-40B4-BE49-F238E27FC236}">
                          <a16:creationId xmlns:a16="http://schemas.microsoft.com/office/drawing/2014/main" id="{91C19F4C-8FF8-4238-8CF6-24B535CCACA6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6" name="Straight Connector 105">
                      <a:extLst>
                        <a:ext uri="{FF2B5EF4-FFF2-40B4-BE49-F238E27FC236}">
                          <a16:creationId xmlns:a16="http://schemas.microsoft.com/office/drawing/2014/main" id="{8A78882E-61C3-475F-B5B1-1BE3D86B2352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98" name="Group 97">
                    <a:extLst>
                      <a:ext uri="{FF2B5EF4-FFF2-40B4-BE49-F238E27FC236}">
                        <a16:creationId xmlns:a16="http://schemas.microsoft.com/office/drawing/2014/main" id="{831092EA-EA43-444E-A603-1A72CE7E32AD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103" name="Straight Connector 102">
                      <a:extLst>
                        <a:ext uri="{FF2B5EF4-FFF2-40B4-BE49-F238E27FC236}">
                          <a16:creationId xmlns:a16="http://schemas.microsoft.com/office/drawing/2014/main" id="{7A6544CA-33F0-4FD6-A25B-FCBCA3B2BD75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4" name="Straight Connector 103">
                      <a:extLst>
                        <a:ext uri="{FF2B5EF4-FFF2-40B4-BE49-F238E27FC236}">
                          <a16:creationId xmlns:a16="http://schemas.microsoft.com/office/drawing/2014/main" id="{26CD2591-8654-4FB0-A9A8-563E0C4B1A3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99" name="Group 98">
                    <a:extLst>
                      <a:ext uri="{FF2B5EF4-FFF2-40B4-BE49-F238E27FC236}">
                        <a16:creationId xmlns:a16="http://schemas.microsoft.com/office/drawing/2014/main" id="{7E9A0529-1AD6-4D68-9FEB-2D1F5422A6AC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101" name="Straight Connector 100">
                      <a:extLst>
                        <a:ext uri="{FF2B5EF4-FFF2-40B4-BE49-F238E27FC236}">
                          <a16:creationId xmlns:a16="http://schemas.microsoft.com/office/drawing/2014/main" id="{5DA5C1CC-BF67-4C90-8513-653C40FF3B6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2" name="Straight Connector 101">
                      <a:extLst>
                        <a:ext uri="{FF2B5EF4-FFF2-40B4-BE49-F238E27FC236}">
                          <a16:creationId xmlns:a16="http://schemas.microsoft.com/office/drawing/2014/main" id="{3FCA43FA-36BE-4A89-BFF5-ABEE9EB82FF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00" name="Straight Connector 99">
                    <a:extLst>
                      <a:ext uri="{FF2B5EF4-FFF2-40B4-BE49-F238E27FC236}">
                        <a16:creationId xmlns:a16="http://schemas.microsoft.com/office/drawing/2014/main" id="{7218A279-4744-4317-9BE1-C2A49B63CA2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91" name="Straight Connector 90">
                  <a:extLst>
                    <a:ext uri="{FF2B5EF4-FFF2-40B4-BE49-F238E27FC236}">
                      <a16:creationId xmlns:a16="http://schemas.microsoft.com/office/drawing/2014/main" id="{2886FAE8-5102-4E34-8C5A-28A36FD5A5A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222364" y="1647140"/>
                  <a:ext cx="1043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2" name="Straight Connector 91">
                  <a:extLst>
                    <a:ext uri="{FF2B5EF4-FFF2-40B4-BE49-F238E27FC236}">
                      <a16:creationId xmlns:a16="http://schemas.microsoft.com/office/drawing/2014/main" id="{5AB8E221-3AA2-455D-8F3C-A45D0E7E6A0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4598930" y="1641692"/>
                  <a:ext cx="0" cy="67802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3" name="Straight Connector 92">
                  <a:extLst>
                    <a:ext uri="{FF2B5EF4-FFF2-40B4-BE49-F238E27FC236}">
                      <a16:creationId xmlns:a16="http://schemas.microsoft.com/office/drawing/2014/main" id="{C5EB7213-62D4-43CF-934F-EA12AC6521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028833" y="1640079"/>
                  <a:ext cx="0" cy="44408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4" name="Straight Connector 93">
                  <a:extLst>
                    <a:ext uri="{FF2B5EF4-FFF2-40B4-BE49-F238E27FC236}">
                      <a16:creationId xmlns:a16="http://schemas.microsoft.com/office/drawing/2014/main" id="{707E8ED2-642C-4D61-9AF0-698FC47EDC06}"/>
                    </a:ext>
                  </a:extLst>
                </p:cNvPr>
                <p:cNvCxnSpPr/>
                <p:nvPr/>
              </p:nvCxnSpPr>
              <p:spPr>
                <a:xfrm flipH="1">
                  <a:off x="3009207" y="1633811"/>
                  <a:ext cx="41529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5" name="Straight Connector 94">
                  <a:extLst>
                    <a:ext uri="{FF2B5EF4-FFF2-40B4-BE49-F238E27FC236}">
                      <a16:creationId xmlns:a16="http://schemas.microsoft.com/office/drawing/2014/main" id="{496E607F-C0DE-4F15-BF26-BFE1046C7FD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6382871" y="1641692"/>
                  <a:ext cx="22692" cy="91384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6" name="Straight Connector 95">
                  <a:extLst>
                    <a:ext uri="{FF2B5EF4-FFF2-40B4-BE49-F238E27FC236}">
                      <a16:creationId xmlns:a16="http://schemas.microsoft.com/office/drawing/2014/main" id="{5966C348-178E-45D1-9F96-A66FA7F545C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6053391" y="1649411"/>
                  <a:ext cx="340826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76" name="TextBox 75">
                <a:extLst>
                  <a:ext uri="{FF2B5EF4-FFF2-40B4-BE49-F238E27FC236}">
                    <a16:creationId xmlns:a16="http://schemas.microsoft.com/office/drawing/2014/main" id="{11BC4406-E549-45E9-8B5C-CA81BDC10D91}"/>
                  </a:ext>
                </a:extLst>
              </p:cNvPr>
              <p:cNvSpPr txBox="1"/>
              <p:nvPr/>
            </p:nvSpPr>
            <p:spPr>
              <a:xfrm>
                <a:off x="5863778" y="1355712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R</a:t>
                </a:r>
                <a:r>
                  <a:rPr lang="en-US" baseline="-25000" dirty="0"/>
                  <a:t>2</a:t>
                </a:r>
              </a:p>
            </p:txBody>
          </p:sp>
          <p:sp>
            <p:nvSpPr>
              <p:cNvPr id="80" name="TextBox 79">
                <a:extLst>
                  <a:ext uri="{FF2B5EF4-FFF2-40B4-BE49-F238E27FC236}">
                    <a16:creationId xmlns:a16="http://schemas.microsoft.com/office/drawing/2014/main" id="{41C3779F-20E2-4098-A062-0ED63BEF77FB}"/>
                  </a:ext>
                </a:extLst>
              </p:cNvPr>
              <p:cNvSpPr txBox="1"/>
              <p:nvPr/>
            </p:nvSpPr>
            <p:spPr>
              <a:xfrm>
                <a:off x="4157304" y="1355712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R</a:t>
                </a:r>
                <a:r>
                  <a:rPr lang="en-US" baseline="-25000" dirty="0"/>
                  <a:t>1</a:t>
                </a:r>
              </a:p>
            </p:txBody>
          </p:sp>
        </p:grpSp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61A871A0-0CBD-425F-9E69-245F3869B45C}"/>
                </a:ext>
              </a:extLst>
            </p:cNvPr>
            <p:cNvGrpSpPr/>
            <p:nvPr/>
          </p:nvGrpSpPr>
          <p:grpSpPr>
            <a:xfrm>
              <a:off x="3386834" y="2782141"/>
              <a:ext cx="365760" cy="373888"/>
              <a:chOff x="3386834" y="2782141"/>
              <a:chExt cx="365760" cy="373888"/>
            </a:xfrm>
          </p:grpSpPr>
          <p:cxnSp>
            <p:nvCxnSpPr>
              <p:cNvPr id="71" name="Straight Connector 70">
                <a:extLst>
                  <a:ext uri="{FF2B5EF4-FFF2-40B4-BE49-F238E27FC236}">
                    <a16:creationId xmlns:a16="http://schemas.microsoft.com/office/drawing/2014/main" id="{C41881BC-5A7D-4B7A-8405-60A76AAEEF74}"/>
                  </a:ext>
                </a:extLst>
              </p:cNvPr>
              <p:cNvCxnSpPr/>
              <p:nvPr/>
            </p:nvCxnSpPr>
            <p:spPr>
              <a:xfrm flipV="1">
                <a:off x="3569714" y="2782141"/>
                <a:ext cx="0" cy="2468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>
                <a:extLst>
                  <a:ext uri="{FF2B5EF4-FFF2-40B4-BE49-F238E27FC236}">
                    <a16:creationId xmlns:a16="http://schemas.microsoft.com/office/drawing/2014/main" id="{877CCF49-FCBA-426A-8CF9-89915B5E88B3}"/>
                  </a:ext>
                </a:extLst>
              </p:cNvPr>
              <p:cNvCxnSpPr/>
              <p:nvPr/>
            </p:nvCxnSpPr>
            <p:spPr>
              <a:xfrm>
                <a:off x="3386834" y="3029029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>
                <a:extLst>
                  <a:ext uri="{FF2B5EF4-FFF2-40B4-BE49-F238E27FC236}">
                    <a16:creationId xmlns:a16="http://schemas.microsoft.com/office/drawing/2014/main" id="{1DFBC84B-A1BB-4196-863A-F60288BF540B}"/>
                  </a:ext>
                </a:extLst>
              </p:cNvPr>
              <p:cNvCxnSpPr/>
              <p:nvPr/>
            </p:nvCxnSpPr>
            <p:spPr>
              <a:xfrm>
                <a:off x="3457436" y="3089354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7BED9626-420E-497A-80B2-6E8E75940729}"/>
                  </a:ext>
                </a:extLst>
              </p:cNvPr>
              <p:cNvCxnSpPr/>
              <p:nvPr/>
            </p:nvCxnSpPr>
            <p:spPr>
              <a:xfrm>
                <a:off x="3532407" y="3156029"/>
                <a:ext cx="9144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28" name="Content Placeholder 2">
            <a:extLst>
              <a:ext uri="{FF2B5EF4-FFF2-40B4-BE49-F238E27FC236}">
                <a16:creationId xmlns:a16="http://schemas.microsoft.com/office/drawing/2014/main" id="{C40F99F1-FBD9-4FD7-A863-F03B704C4BA8}"/>
              </a:ext>
            </a:extLst>
          </p:cNvPr>
          <p:cNvSpPr txBox="1">
            <a:spLocks/>
          </p:cNvSpPr>
          <p:nvPr/>
        </p:nvSpPr>
        <p:spPr>
          <a:xfrm>
            <a:off x="5909510" y="3090914"/>
            <a:ext cx="3588688" cy="5805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Contribution from output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2ED8AD56-93B5-47F4-A894-B903992312E5}"/>
              </a:ext>
            </a:extLst>
          </p:cNvPr>
          <p:cNvCxnSpPr>
            <a:cxnSpLocks/>
          </p:cNvCxnSpPr>
          <p:nvPr/>
        </p:nvCxnSpPr>
        <p:spPr>
          <a:xfrm flipV="1">
            <a:off x="6961270" y="2783525"/>
            <a:ext cx="343189" cy="351521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Content Placeholder 2">
            <a:extLst>
              <a:ext uri="{FF2B5EF4-FFF2-40B4-BE49-F238E27FC236}">
                <a16:creationId xmlns:a16="http://schemas.microsoft.com/office/drawing/2014/main" id="{DCE926DB-D11D-429F-A683-CA17FAF31D43}"/>
              </a:ext>
            </a:extLst>
          </p:cNvPr>
          <p:cNvSpPr txBox="1">
            <a:spLocks/>
          </p:cNvSpPr>
          <p:nvPr/>
        </p:nvSpPr>
        <p:spPr>
          <a:xfrm>
            <a:off x="8968725" y="3429000"/>
            <a:ext cx="3588688" cy="5805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7030A0"/>
                </a:solidFill>
              </a:rPr>
              <a:t>Contribution from input</a:t>
            </a:r>
          </a:p>
        </p:txBody>
      </p:sp>
      <p:cxnSp>
        <p:nvCxnSpPr>
          <p:cNvPr id="130" name="Straight Arrow Connector 129">
            <a:extLst>
              <a:ext uri="{FF2B5EF4-FFF2-40B4-BE49-F238E27FC236}">
                <a16:creationId xmlns:a16="http://schemas.microsoft.com/office/drawing/2014/main" id="{3BA5D2DF-791B-42C6-A269-68E895A03FC3}"/>
              </a:ext>
            </a:extLst>
          </p:cNvPr>
          <p:cNvCxnSpPr>
            <a:cxnSpLocks/>
          </p:cNvCxnSpPr>
          <p:nvPr/>
        </p:nvCxnSpPr>
        <p:spPr>
          <a:xfrm flipH="1" flipV="1">
            <a:off x="10230129" y="2823258"/>
            <a:ext cx="283688" cy="519875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Arrow Connector 130">
            <a:extLst>
              <a:ext uri="{FF2B5EF4-FFF2-40B4-BE49-F238E27FC236}">
                <a16:creationId xmlns:a16="http://schemas.microsoft.com/office/drawing/2014/main" id="{24FFD75D-915B-4273-A7ED-79F04AE19E36}"/>
              </a:ext>
            </a:extLst>
          </p:cNvPr>
          <p:cNvCxnSpPr>
            <a:cxnSpLocks/>
          </p:cNvCxnSpPr>
          <p:nvPr/>
        </p:nvCxnSpPr>
        <p:spPr>
          <a:xfrm flipH="1" flipV="1">
            <a:off x="3424054" y="3569425"/>
            <a:ext cx="1004179" cy="1218158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Content Placeholder 2">
            <a:extLst>
              <a:ext uri="{FF2B5EF4-FFF2-40B4-BE49-F238E27FC236}">
                <a16:creationId xmlns:a16="http://schemas.microsoft.com/office/drawing/2014/main" id="{700DDFA8-EE7E-4749-9A42-3E572AB36ED7}"/>
              </a:ext>
            </a:extLst>
          </p:cNvPr>
          <p:cNvSpPr txBox="1">
            <a:spLocks/>
          </p:cNvSpPr>
          <p:nvPr/>
        </p:nvSpPr>
        <p:spPr>
          <a:xfrm>
            <a:off x="3779440" y="3616731"/>
            <a:ext cx="1048191" cy="4573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V</a:t>
            </a:r>
            <a:r>
              <a:rPr lang="en-US" sz="2400" baseline="-25000" dirty="0">
                <a:solidFill>
                  <a:srgbClr val="FF0000"/>
                </a:solidFill>
              </a:rPr>
              <a:t>+</a:t>
            </a:r>
            <a:r>
              <a:rPr lang="en-US" sz="2400" dirty="0">
                <a:solidFill>
                  <a:srgbClr val="FF0000"/>
                </a:solidFill>
              </a:rPr>
              <a:t> = 0</a:t>
            </a:r>
          </a:p>
        </p:txBody>
      </p:sp>
      <p:cxnSp>
        <p:nvCxnSpPr>
          <p:cNvPr id="133" name="Straight Arrow Connector 132">
            <a:extLst>
              <a:ext uri="{FF2B5EF4-FFF2-40B4-BE49-F238E27FC236}">
                <a16:creationId xmlns:a16="http://schemas.microsoft.com/office/drawing/2014/main" id="{EC90EF9F-C4B1-4227-854A-4C33E3FB29A5}"/>
              </a:ext>
            </a:extLst>
          </p:cNvPr>
          <p:cNvCxnSpPr>
            <a:cxnSpLocks/>
          </p:cNvCxnSpPr>
          <p:nvPr/>
        </p:nvCxnSpPr>
        <p:spPr>
          <a:xfrm flipV="1">
            <a:off x="5310594" y="2755941"/>
            <a:ext cx="1221396" cy="1900311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37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/>
      <p:bldP spid="58" grpId="0"/>
      <p:bldP spid="59" grpId="0"/>
      <p:bldP spid="60" grpId="0"/>
      <p:bldP spid="128" grpId="0"/>
      <p:bldP spid="129" grpId="0"/>
      <p:bldP spid="13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Title 1">
            <a:extLst>
              <a:ext uri="{FF2B5EF4-FFF2-40B4-BE49-F238E27FC236}">
                <a16:creationId xmlns:a16="http://schemas.microsoft.com/office/drawing/2014/main" id="{18B837AC-AE89-40F5-AC36-AF8934F7A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9917" y="293733"/>
            <a:ext cx="10515600" cy="1325563"/>
          </a:xfrm>
        </p:spPr>
        <p:txBody>
          <a:bodyPr/>
          <a:lstStyle/>
          <a:p>
            <a:r>
              <a:rPr lang="en-US" dirty="0"/>
              <a:t>Inverting Amplifier</a:t>
            </a:r>
          </a:p>
        </p:txBody>
      </p:sp>
      <p:sp>
        <p:nvSpPr>
          <p:cNvPr id="58" name="Content Placeholder 2">
            <a:extLst>
              <a:ext uri="{FF2B5EF4-FFF2-40B4-BE49-F238E27FC236}">
                <a16:creationId xmlns:a16="http://schemas.microsoft.com/office/drawing/2014/main" id="{76858AD8-4637-4CA8-B289-304C53ECBEF4}"/>
              </a:ext>
            </a:extLst>
          </p:cNvPr>
          <p:cNvSpPr txBox="1">
            <a:spLocks/>
          </p:cNvSpPr>
          <p:nvPr/>
        </p:nvSpPr>
        <p:spPr>
          <a:xfrm>
            <a:off x="5444088" y="1663101"/>
            <a:ext cx="6702259" cy="5805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dirty="0"/>
              <a:t> = -a [</a:t>
            </a:r>
            <a:r>
              <a:rPr lang="en-US" dirty="0" err="1">
                <a:solidFill>
                  <a:srgbClr val="0070C0"/>
                </a:solidFill>
              </a:rPr>
              <a:t>V</a:t>
            </a:r>
            <a:r>
              <a:rPr lang="en-US" baseline="-25000" dirty="0" err="1">
                <a:solidFill>
                  <a:srgbClr val="0070C0"/>
                </a:solidFill>
              </a:rPr>
              <a:t>out</a:t>
            </a:r>
            <a:r>
              <a:rPr lang="en-US" baseline="-25000" dirty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R</a:t>
            </a:r>
            <a:r>
              <a:rPr lang="en-US" baseline="-25000" dirty="0">
                <a:solidFill>
                  <a:srgbClr val="0070C0"/>
                </a:solidFill>
              </a:rPr>
              <a:t>1 </a:t>
            </a:r>
            <a:r>
              <a:rPr lang="en-US" dirty="0">
                <a:solidFill>
                  <a:srgbClr val="0070C0"/>
                </a:solidFill>
              </a:rPr>
              <a:t>/ (R</a:t>
            </a:r>
            <a:r>
              <a:rPr lang="en-US" baseline="-25000" dirty="0">
                <a:solidFill>
                  <a:srgbClr val="0070C0"/>
                </a:solidFill>
              </a:rPr>
              <a:t>1 </a:t>
            </a:r>
            <a:r>
              <a:rPr lang="en-US" dirty="0">
                <a:solidFill>
                  <a:srgbClr val="0070C0"/>
                </a:solidFill>
              </a:rPr>
              <a:t>+ R</a:t>
            </a:r>
            <a:r>
              <a:rPr lang="en-US" baseline="-25000" dirty="0">
                <a:solidFill>
                  <a:srgbClr val="0070C0"/>
                </a:solidFill>
              </a:rPr>
              <a:t>2</a:t>
            </a:r>
            <a:r>
              <a:rPr lang="en-US" dirty="0">
                <a:solidFill>
                  <a:srgbClr val="0070C0"/>
                </a:solidFill>
              </a:rPr>
              <a:t>) </a:t>
            </a:r>
            <a:r>
              <a:rPr lang="en-US" dirty="0"/>
              <a:t>+ </a:t>
            </a:r>
            <a:r>
              <a:rPr lang="en-US" dirty="0">
                <a:solidFill>
                  <a:srgbClr val="7030A0"/>
                </a:solidFill>
              </a:rPr>
              <a:t>V</a:t>
            </a:r>
            <a:r>
              <a:rPr lang="en-US" baseline="-25000" dirty="0">
                <a:solidFill>
                  <a:srgbClr val="7030A0"/>
                </a:solidFill>
              </a:rPr>
              <a:t>in </a:t>
            </a:r>
            <a:r>
              <a:rPr lang="en-US" dirty="0">
                <a:solidFill>
                  <a:srgbClr val="7030A0"/>
                </a:solidFill>
              </a:rPr>
              <a:t>R</a:t>
            </a:r>
            <a:r>
              <a:rPr lang="en-US" baseline="-25000" dirty="0">
                <a:solidFill>
                  <a:srgbClr val="7030A0"/>
                </a:solidFill>
              </a:rPr>
              <a:t>2 </a:t>
            </a:r>
            <a:r>
              <a:rPr lang="en-US" dirty="0">
                <a:solidFill>
                  <a:srgbClr val="7030A0"/>
                </a:solidFill>
              </a:rPr>
              <a:t>/ (R</a:t>
            </a:r>
            <a:r>
              <a:rPr lang="en-US" baseline="-25000" dirty="0">
                <a:solidFill>
                  <a:srgbClr val="7030A0"/>
                </a:solidFill>
              </a:rPr>
              <a:t>1 </a:t>
            </a:r>
            <a:r>
              <a:rPr lang="en-US" dirty="0">
                <a:solidFill>
                  <a:srgbClr val="7030A0"/>
                </a:solidFill>
              </a:rPr>
              <a:t>+ R</a:t>
            </a:r>
            <a:r>
              <a:rPr lang="en-US" baseline="-25000" dirty="0">
                <a:solidFill>
                  <a:srgbClr val="7030A0"/>
                </a:solidFill>
              </a:rPr>
              <a:t>2</a:t>
            </a:r>
            <a:r>
              <a:rPr lang="en-US" dirty="0">
                <a:solidFill>
                  <a:srgbClr val="7030A0"/>
                </a:solidFill>
              </a:rPr>
              <a:t>)</a:t>
            </a:r>
            <a:r>
              <a:rPr lang="en-US" dirty="0"/>
              <a:t>] </a:t>
            </a:r>
          </a:p>
        </p:txBody>
      </p:sp>
      <p:sp>
        <p:nvSpPr>
          <p:cNvPr id="68" name="Content Placeholder 2">
            <a:extLst>
              <a:ext uri="{FF2B5EF4-FFF2-40B4-BE49-F238E27FC236}">
                <a16:creationId xmlns:a16="http://schemas.microsoft.com/office/drawing/2014/main" id="{9EFC79D8-46D3-4A79-A8C1-6F3B4CA99541}"/>
              </a:ext>
            </a:extLst>
          </p:cNvPr>
          <p:cNvSpPr txBox="1">
            <a:spLocks/>
          </p:cNvSpPr>
          <p:nvPr/>
        </p:nvSpPr>
        <p:spPr>
          <a:xfrm>
            <a:off x="4798573" y="3372400"/>
            <a:ext cx="6981659" cy="5805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dirty="0"/>
              <a:t> + a </a:t>
            </a:r>
            <a:r>
              <a:rPr lang="en-US" dirty="0" err="1">
                <a:solidFill>
                  <a:srgbClr val="0070C0"/>
                </a:solidFill>
              </a:rPr>
              <a:t>V</a:t>
            </a:r>
            <a:r>
              <a:rPr lang="en-US" baseline="-25000" dirty="0" err="1">
                <a:solidFill>
                  <a:srgbClr val="0070C0"/>
                </a:solidFill>
              </a:rPr>
              <a:t>out</a:t>
            </a:r>
            <a:r>
              <a:rPr lang="en-US" baseline="-25000" dirty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R</a:t>
            </a:r>
            <a:r>
              <a:rPr lang="en-US" baseline="-25000" dirty="0">
                <a:solidFill>
                  <a:srgbClr val="0070C0"/>
                </a:solidFill>
              </a:rPr>
              <a:t>1 </a:t>
            </a:r>
            <a:r>
              <a:rPr lang="en-US" dirty="0">
                <a:solidFill>
                  <a:srgbClr val="0070C0"/>
                </a:solidFill>
              </a:rPr>
              <a:t>/ (R</a:t>
            </a:r>
            <a:r>
              <a:rPr lang="en-US" baseline="-25000" dirty="0">
                <a:solidFill>
                  <a:srgbClr val="0070C0"/>
                </a:solidFill>
              </a:rPr>
              <a:t>1 </a:t>
            </a:r>
            <a:r>
              <a:rPr lang="en-US" dirty="0">
                <a:solidFill>
                  <a:srgbClr val="0070C0"/>
                </a:solidFill>
              </a:rPr>
              <a:t>+ R</a:t>
            </a:r>
            <a:r>
              <a:rPr lang="en-US" baseline="-25000" dirty="0">
                <a:solidFill>
                  <a:srgbClr val="0070C0"/>
                </a:solidFill>
              </a:rPr>
              <a:t>2</a:t>
            </a:r>
            <a:r>
              <a:rPr lang="en-US" dirty="0">
                <a:solidFill>
                  <a:srgbClr val="0070C0"/>
                </a:solidFill>
              </a:rPr>
              <a:t>) </a:t>
            </a:r>
            <a:r>
              <a:rPr lang="en-US" dirty="0"/>
              <a:t>= - a </a:t>
            </a:r>
            <a:r>
              <a:rPr lang="en-US" dirty="0">
                <a:solidFill>
                  <a:srgbClr val="7030A0"/>
                </a:solidFill>
              </a:rPr>
              <a:t>V</a:t>
            </a:r>
            <a:r>
              <a:rPr lang="en-US" baseline="-25000" dirty="0">
                <a:solidFill>
                  <a:srgbClr val="7030A0"/>
                </a:solidFill>
              </a:rPr>
              <a:t>in </a:t>
            </a:r>
            <a:r>
              <a:rPr lang="en-US" dirty="0">
                <a:solidFill>
                  <a:srgbClr val="7030A0"/>
                </a:solidFill>
              </a:rPr>
              <a:t>R</a:t>
            </a:r>
            <a:r>
              <a:rPr lang="en-US" baseline="-25000" dirty="0">
                <a:solidFill>
                  <a:srgbClr val="7030A0"/>
                </a:solidFill>
              </a:rPr>
              <a:t>2 </a:t>
            </a:r>
            <a:r>
              <a:rPr lang="en-US" dirty="0">
                <a:solidFill>
                  <a:srgbClr val="7030A0"/>
                </a:solidFill>
              </a:rPr>
              <a:t>/ (R</a:t>
            </a:r>
            <a:r>
              <a:rPr lang="en-US" baseline="-25000" dirty="0">
                <a:solidFill>
                  <a:srgbClr val="7030A0"/>
                </a:solidFill>
              </a:rPr>
              <a:t>1 </a:t>
            </a:r>
            <a:r>
              <a:rPr lang="en-US" dirty="0">
                <a:solidFill>
                  <a:srgbClr val="7030A0"/>
                </a:solidFill>
              </a:rPr>
              <a:t>+ R</a:t>
            </a:r>
            <a:r>
              <a:rPr lang="en-US" baseline="-25000" dirty="0">
                <a:solidFill>
                  <a:srgbClr val="7030A0"/>
                </a:solidFill>
              </a:rPr>
              <a:t>2</a:t>
            </a:r>
            <a:r>
              <a:rPr lang="en-US" dirty="0">
                <a:solidFill>
                  <a:srgbClr val="7030A0"/>
                </a:solidFill>
              </a:rPr>
              <a:t>) </a:t>
            </a:r>
          </a:p>
        </p:txBody>
      </p:sp>
      <p:sp>
        <p:nvSpPr>
          <p:cNvPr id="69" name="Content Placeholder 2">
            <a:extLst>
              <a:ext uri="{FF2B5EF4-FFF2-40B4-BE49-F238E27FC236}">
                <a16:creationId xmlns:a16="http://schemas.microsoft.com/office/drawing/2014/main" id="{A082790C-3C82-4A8D-A007-3538575DE7D9}"/>
              </a:ext>
            </a:extLst>
          </p:cNvPr>
          <p:cNvSpPr txBox="1">
            <a:spLocks/>
          </p:cNvSpPr>
          <p:nvPr/>
        </p:nvSpPr>
        <p:spPr>
          <a:xfrm>
            <a:off x="4851762" y="4410653"/>
            <a:ext cx="5818627" cy="5805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dirty="0"/>
              <a:t> (R</a:t>
            </a:r>
            <a:r>
              <a:rPr lang="en-US" baseline="-25000" dirty="0"/>
              <a:t>1 </a:t>
            </a:r>
            <a:r>
              <a:rPr lang="en-US" dirty="0"/>
              <a:t>+ R</a:t>
            </a:r>
            <a:r>
              <a:rPr lang="en-US" baseline="-25000" dirty="0"/>
              <a:t>2</a:t>
            </a:r>
            <a:r>
              <a:rPr lang="en-US" dirty="0"/>
              <a:t>) + a </a:t>
            </a:r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baseline="-25000" dirty="0"/>
              <a:t> </a:t>
            </a:r>
            <a:r>
              <a:rPr lang="en-US" dirty="0"/>
              <a:t>R</a:t>
            </a:r>
            <a:r>
              <a:rPr lang="en-US" baseline="-25000" dirty="0"/>
              <a:t>1 </a:t>
            </a:r>
            <a:r>
              <a:rPr lang="en-US" dirty="0"/>
              <a:t> = - a V</a:t>
            </a:r>
            <a:r>
              <a:rPr lang="en-US" baseline="-25000" dirty="0"/>
              <a:t>in </a:t>
            </a:r>
            <a:r>
              <a:rPr lang="en-US" dirty="0"/>
              <a:t>R</a:t>
            </a:r>
            <a:r>
              <a:rPr lang="en-US" baseline="-25000" dirty="0"/>
              <a:t>2</a:t>
            </a:r>
            <a:endParaRPr lang="en-US" dirty="0"/>
          </a:p>
        </p:txBody>
      </p:sp>
      <p:sp>
        <p:nvSpPr>
          <p:cNvPr id="2" name="Right Brace 1">
            <a:extLst>
              <a:ext uri="{FF2B5EF4-FFF2-40B4-BE49-F238E27FC236}">
                <a16:creationId xmlns:a16="http://schemas.microsoft.com/office/drawing/2014/main" id="{DE4BC6E1-B3FE-404E-9B0B-9536C6B32447}"/>
              </a:ext>
            </a:extLst>
          </p:cNvPr>
          <p:cNvSpPr/>
          <p:nvPr/>
        </p:nvSpPr>
        <p:spPr>
          <a:xfrm rot="5400000">
            <a:off x="7928593" y="1164884"/>
            <a:ext cx="186539" cy="2204019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Arc 2">
            <a:extLst>
              <a:ext uri="{FF2B5EF4-FFF2-40B4-BE49-F238E27FC236}">
                <a16:creationId xmlns:a16="http://schemas.microsoft.com/office/drawing/2014/main" id="{7BCA6FD6-B006-4FBA-916A-2CD190D04040}"/>
              </a:ext>
            </a:extLst>
          </p:cNvPr>
          <p:cNvSpPr/>
          <p:nvPr/>
        </p:nvSpPr>
        <p:spPr>
          <a:xfrm>
            <a:off x="6165204" y="2015336"/>
            <a:ext cx="1971616" cy="503114"/>
          </a:xfrm>
          <a:prstGeom prst="arc">
            <a:avLst>
              <a:gd name="adj1" fmla="val 542990"/>
              <a:gd name="adj2" fmla="val 10725811"/>
            </a:avLst>
          </a:prstGeom>
          <a:ln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Content Placeholder 2">
            <a:extLst>
              <a:ext uri="{FF2B5EF4-FFF2-40B4-BE49-F238E27FC236}">
                <a16:creationId xmlns:a16="http://schemas.microsoft.com/office/drawing/2014/main" id="{F010F3F3-2BC4-4D7A-B55B-5E2719C23089}"/>
              </a:ext>
            </a:extLst>
          </p:cNvPr>
          <p:cNvSpPr txBox="1">
            <a:spLocks/>
          </p:cNvSpPr>
          <p:nvPr/>
        </p:nvSpPr>
        <p:spPr>
          <a:xfrm>
            <a:off x="1453810" y="4327059"/>
            <a:ext cx="5438871" cy="5191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Multiply by (R</a:t>
            </a:r>
            <a:r>
              <a:rPr lang="en-US" sz="2400" baseline="-25000" dirty="0"/>
              <a:t>1 </a:t>
            </a:r>
            <a:r>
              <a:rPr lang="en-US" sz="2400" dirty="0"/>
              <a:t>+ R</a:t>
            </a:r>
            <a:r>
              <a:rPr lang="en-US" sz="2400" baseline="-25000" dirty="0"/>
              <a:t>2</a:t>
            </a:r>
            <a:r>
              <a:rPr lang="en-US" sz="2400" dirty="0"/>
              <a:t>) :</a:t>
            </a: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6241A91F-16D0-48CE-8CFD-9418A4C02FCC}"/>
              </a:ext>
            </a:extLst>
          </p:cNvPr>
          <p:cNvGrpSpPr/>
          <p:nvPr/>
        </p:nvGrpSpPr>
        <p:grpSpPr>
          <a:xfrm>
            <a:off x="475880" y="1378820"/>
            <a:ext cx="4968208" cy="2740660"/>
            <a:chOff x="2884943" y="1355712"/>
            <a:chExt cx="4968208" cy="2740660"/>
          </a:xfrm>
        </p:grpSpPr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0A7D214F-FD75-445C-A030-2CE34A7261AA}"/>
                </a:ext>
              </a:extLst>
            </p:cNvPr>
            <p:cNvGrpSpPr/>
            <p:nvPr/>
          </p:nvGrpSpPr>
          <p:grpSpPr>
            <a:xfrm>
              <a:off x="2884943" y="1355712"/>
              <a:ext cx="4968208" cy="2740660"/>
              <a:chOff x="2884943" y="1355712"/>
              <a:chExt cx="4968208" cy="2740660"/>
            </a:xfrm>
          </p:grpSpPr>
          <p:grpSp>
            <p:nvGrpSpPr>
              <p:cNvPr id="80" name="Group 79">
                <a:extLst>
                  <a:ext uri="{FF2B5EF4-FFF2-40B4-BE49-F238E27FC236}">
                    <a16:creationId xmlns:a16="http://schemas.microsoft.com/office/drawing/2014/main" id="{74ADB18F-8EB1-4B2A-A638-A0BA4D391C6D}"/>
                  </a:ext>
                </a:extLst>
              </p:cNvPr>
              <p:cNvGrpSpPr/>
              <p:nvPr/>
            </p:nvGrpSpPr>
            <p:grpSpPr>
              <a:xfrm>
                <a:off x="2884943" y="1792149"/>
                <a:ext cx="4968208" cy="2304223"/>
                <a:chOff x="2356025" y="1460455"/>
                <a:chExt cx="4968208" cy="2304223"/>
              </a:xfrm>
            </p:grpSpPr>
            <p:grpSp>
              <p:nvGrpSpPr>
                <p:cNvPr id="84" name="Group 83">
                  <a:extLst>
                    <a:ext uri="{FF2B5EF4-FFF2-40B4-BE49-F238E27FC236}">
                      <a16:creationId xmlns:a16="http://schemas.microsoft.com/office/drawing/2014/main" id="{CAE805F9-21E7-4F75-905A-EC3BB31FCB0D}"/>
                    </a:ext>
                  </a:extLst>
                </p:cNvPr>
                <p:cNvGrpSpPr/>
                <p:nvPr/>
              </p:nvGrpSpPr>
              <p:grpSpPr>
                <a:xfrm>
                  <a:off x="2356025" y="1972769"/>
                  <a:ext cx="4968208" cy="1174282"/>
                  <a:chOff x="1866215" y="3007895"/>
                  <a:chExt cx="4968208" cy="1174282"/>
                </a:xfrm>
              </p:grpSpPr>
              <p:sp>
                <p:nvSpPr>
                  <p:cNvPr id="121" name="Isosceles Triangle 120">
                    <a:extLst>
                      <a:ext uri="{FF2B5EF4-FFF2-40B4-BE49-F238E27FC236}">
                        <a16:creationId xmlns:a16="http://schemas.microsoft.com/office/drawing/2014/main" id="{AD3F4CDD-CC3D-4B2F-8BF0-FA78DFB88600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4466122" y="3022333"/>
                    <a:ext cx="1174282" cy="1145406"/>
                  </a:xfrm>
                  <a:prstGeom prst="triangle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2" name="TextBox 121">
                    <a:extLst>
                      <a:ext uri="{FF2B5EF4-FFF2-40B4-BE49-F238E27FC236}">
                        <a16:creationId xmlns:a16="http://schemas.microsoft.com/office/drawing/2014/main" id="{E36904D8-7D02-45CF-97AC-08253B2F43B2}"/>
                      </a:ext>
                    </a:extLst>
                  </p:cNvPr>
                  <p:cNvSpPr txBox="1"/>
                  <p:nvPr/>
                </p:nvSpPr>
                <p:spPr>
                  <a:xfrm>
                    <a:off x="4480560" y="3170178"/>
                    <a:ext cx="307258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/>
                      <a:t>—</a:t>
                    </a:r>
                  </a:p>
                </p:txBody>
              </p:sp>
              <p:sp>
                <p:nvSpPr>
                  <p:cNvPr id="123" name="TextBox 122">
                    <a:extLst>
                      <a:ext uri="{FF2B5EF4-FFF2-40B4-BE49-F238E27FC236}">
                        <a16:creationId xmlns:a16="http://schemas.microsoft.com/office/drawing/2014/main" id="{101715D5-5E76-46A2-8DC5-8B8DFBB3A335}"/>
                      </a:ext>
                    </a:extLst>
                  </p:cNvPr>
                  <p:cNvSpPr txBox="1"/>
                  <p:nvPr/>
                </p:nvSpPr>
                <p:spPr>
                  <a:xfrm>
                    <a:off x="4499733" y="3595036"/>
                    <a:ext cx="307258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000" dirty="0"/>
                      <a:t>+</a:t>
                    </a:r>
                  </a:p>
                </p:txBody>
              </p:sp>
              <p:cxnSp>
                <p:nvCxnSpPr>
                  <p:cNvPr id="124" name="Straight Connector 123">
                    <a:extLst>
                      <a:ext uri="{FF2B5EF4-FFF2-40B4-BE49-F238E27FC236}">
                        <a16:creationId xmlns:a16="http://schemas.microsoft.com/office/drawing/2014/main" id="{DE9CA32C-8296-4BE2-BE8A-1E9471C75762}"/>
                      </a:ext>
                    </a:extLst>
                  </p:cNvPr>
                  <p:cNvCxnSpPr>
                    <a:endCxn id="122" idx="1"/>
                  </p:cNvCxnSpPr>
                  <p:nvPr/>
                </p:nvCxnSpPr>
                <p:spPr>
                  <a:xfrm>
                    <a:off x="4090219" y="3354844"/>
                    <a:ext cx="39034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5" name="Straight Connector 124">
                    <a:extLst>
                      <a:ext uri="{FF2B5EF4-FFF2-40B4-BE49-F238E27FC236}">
                        <a16:creationId xmlns:a16="http://schemas.microsoft.com/office/drawing/2014/main" id="{70865867-C1C5-4A3D-AA4E-F95FCB17678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950109" y="3811883"/>
                    <a:ext cx="53045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6" name="Straight Connector 125">
                    <a:extLst>
                      <a:ext uri="{FF2B5EF4-FFF2-40B4-BE49-F238E27FC236}">
                        <a16:creationId xmlns:a16="http://schemas.microsoft.com/office/drawing/2014/main" id="{C0AC2356-4409-412E-A883-9B8C23778E15}"/>
                      </a:ext>
                    </a:extLst>
                  </p:cNvPr>
                  <p:cNvCxnSpPr>
                    <a:cxnSpLocks/>
                    <a:stCxn id="121" idx="0"/>
                  </p:cNvCxnSpPr>
                  <p:nvPr/>
                </p:nvCxnSpPr>
                <p:spPr>
                  <a:xfrm>
                    <a:off x="5625966" y="3595036"/>
                    <a:ext cx="1058108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27" name="TextBox 126">
                    <a:extLst>
                      <a:ext uri="{FF2B5EF4-FFF2-40B4-BE49-F238E27FC236}">
                        <a16:creationId xmlns:a16="http://schemas.microsoft.com/office/drawing/2014/main" id="{1B4A1C0A-FEF9-4205-A9DB-182B18DEA70C}"/>
                      </a:ext>
                    </a:extLst>
                  </p:cNvPr>
                  <p:cNvSpPr txBox="1"/>
                  <p:nvPr/>
                </p:nvSpPr>
                <p:spPr>
                  <a:xfrm>
                    <a:off x="1866215" y="3119294"/>
                    <a:ext cx="519637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/>
                      <a:t>V</a:t>
                    </a:r>
                    <a:r>
                      <a:rPr lang="en-US" baseline="-25000" dirty="0"/>
                      <a:t>in</a:t>
                    </a:r>
                  </a:p>
                </p:txBody>
              </p:sp>
              <p:sp>
                <p:nvSpPr>
                  <p:cNvPr id="128" name="TextBox 127">
                    <a:extLst>
                      <a:ext uri="{FF2B5EF4-FFF2-40B4-BE49-F238E27FC236}">
                        <a16:creationId xmlns:a16="http://schemas.microsoft.com/office/drawing/2014/main" id="{CF72106D-3DC5-4241-8F94-CAAF802F4D34}"/>
                      </a:ext>
                    </a:extLst>
                  </p:cNvPr>
                  <p:cNvSpPr txBox="1"/>
                  <p:nvPr/>
                </p:nvSpPr>
                <p:spPr>
                  <a:xfrm>
                    <a:off x="6314786" y="3061628"/>
                    <a:ext cx="519637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err="1"/>
                      <a:t>V</a:t>
                    </a:r>
                    <a:r>
                      <a:rPr lang="en-US" baseline="-25000" dirty="0" err="1"/>
                      <a:t>out</a:t>
                    </a:r>
                    <a:endParaRPr lang="en-US" baseline="-25000" dirty="0"/>
                  </a:p>
                </p:txBody>
              </p:sp>
            </p:grpSp>
            <p:sp>
              <p:nvSpPr>
                <p:cNvPr id="85" name="Oval 84">
                  <a:extLst>
                    <a:ext uri="{FF2B5EF4-FFF2-40B4-BE49-F238E27FC236}">
                      <a16:creationId xmlns:a16="http://schemas.microsoft.com/office/drawing/2014/main" id="{993B95EC-0F73-4B0D-A529-442AF7CB0F65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847054" y="2084687"/>
                  <a:ext cx="365760" cy="36576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TextBox 85">
                  <a:extLst>
                    <a:ext uri="{FF2B5EF4-FFF2-40B4-BE49-F238E27FC236}">
                      <a16:creationId xmlns:a16="http://schemas.microsoft.com/office/drawing/2014/main" id="{E66F8FC1-A472-4857-813D-6D2CBB4C7425}"/>
                    </a:ext>
                  </a:extLst>
                </p:cNvPr>
                <p:cNvSpPr txBox="1"/>
                <p:nvPr/>
              </p:nvSpPr>
              <p:spPr>
                <a:xfrm>
                  <a:off x="2885475" y="1993025"/>
                  <a:ext cx="307258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+</a:t>
                  </a:r>
                </a:p>
              </p:txBody>
            </p:sp>
            <p:sp>
              <p:nvSpPr>
                <p:cNvPr id="87" name="TextBox 86">
                  <a:extLst>
                    <a:ext uri="{FF2B5EF4-FFF2-40B4-BE49-F238E27FC236}">
                      <a16:creationId xmlns:a16="http://schemas.microsoft.com/office/drawing/2014/main" id="{DB8FA26C-C806-47F6-9860-E89C3134DFC8}"/>
                    </a:ext>
                  </a:extLst>
                </p:cNvPr>
                <p:cNvSpPr txBox="1"/>
                <p:nvPr/>
              </p:nvSpPr>
              <p:spPr>
                <a:xfrm>
                  <a:off x="2885475" y="2169958"/>
                  <a:ext cx="307258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/>
                    <a:t>—</a:t>
                  </a:r>
                </a:p>
              </p:txBody>
            </p:sp>
            <p:cxnSp>
              <p:nvCxnSpPr>
                <p:cNvPr id="88" name="Straight Connector 87">
                  <a:extLst>
                    <a:ext uri="{FF2B5EF4-FFF2-40B4-BE49-F238E27FC236}">
                      <a16:creationId xmlns:a16="http://schemas.microsoft.com/office/drawing/2014/main" id="{1258809B-E3AA-4C2B-80A0-FB4743EF0A9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4435950" y="2771222"/>
                  <a:ext cx="3969" cy="86645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89" name="Group 88">
                  <a:extLst>
                    <a:ext uri="{FF2B5EF4-FFF2-40B4-BE49-F238E27FC236}">
                      <a16:creationId xmlns:a16="http://schemas.microsoft.com/office/drawing/2014/main" id="{90BF95D7-9058-41CA-8181-A9857FBB8E93}"/>
                    </a:ext>
                  </a:extLst>
                </p:cNvPr>
                <p:cNvGrpSpPr/>
                <p:nvPr/>
              </p:nvGrpSpPr>
              <p:grpSpPr>
                <a:xfrm>
                  <a:off x="4257039" y="3637678"/>
                  <a:ext cx="365760" cy="127000"/>
                  <a:chOff x="4257039" y="3637678"/>
                  <a:chExt cx="365760" cy="127000"/>
                </a:xfrm>
              </p:grpSpPr>
              <p:cxnSp>
                <p:nvCxnSpPr>
                  <p:cNvPr id="118" name="Straight Connector 117">
                    <a:extLst>
                      <a:ext uri="{FF2B5EF4-FFF2-40B4-BE49-F238E27FC236}">
                        <a16:creationId xmlns:a16="http://schemas.microsoft.com/office/drawing/2014/main" id="{45B5097C-AF58-4151-B58C-A46C65718F52}"/>
                      </a:ext>
                    </a:extLst>
                  </p:cNvPr>
                  <p:cNvCxnSpPr/>
                  <p:nvPr/>
                </p:nvCxnSpPr>
                <p:spPr>
                  <a:xfrm>
                    <a:off x="4257039" y="3637678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9" name="Straight Connector 118">
                    <a:extLst>
                      <a:ext uri="{FF2B5EF4-FFF2-40B4-BE49-F238E27FC236}">
                        <a16:creationId xmlns:a16="http://schemas.microsoft.com/office/drawing/2014/main" id="{22F403AF-9BD7-4883-B9E9-495FE9C77292}"/>
                      </a:ext>
                    </a:extLst>
                  </p:cNvPr>
                  <p:cNvCxnSpPr/>
                  <p:nvPr/>
                </p:nvCxnSpPr>
                <p:spPr>
                  <a:xfrm>
                    <a:off x="4327641" y="3698003"/>
                    <a:ext cx="228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0" name="Straight Connector 119">
                    <a:extLst>
                      <a:ext uri="{FF2B5EF4-FFF2-40B4-BE49-F238E27FC236}">
                        <a16:creationId xmlns:a16="http://schemas.microsoft.com/office/drawing/2014/main" id="{2CFF095E-6DC7-4786-A867-55EB4ECE7E2F}"/>
                      </a:ext>
                    </a:extLst>
                  </p:cNvPr>
                  <p:cNvCxnSpPr/>
                  <p:nvPr/>
                </p:nvCxnSpPr>
                <p:spPr>
                  <a:xfrm>
                    <a:off x="4402612" y="3764678"/>
                    <a:ext cx="9144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90" name="Group 89">
                  <a:extLst>
                    <a:ext uri="{FF2B5EF4-FFF2-40B4-BE49-F238E27FC236}">
                      <a16:creationId xmlns:a16="http://schemas.microsoft.com/office/drawing/2014/main" id="{20136DB7-E2EB-4846-BC08-D1694DE6505B}"/>
                    </a:ext>
                  </a:extLst>
                </p:cNvPr>
                <p:cNvGrpSpPr/>
                <p:nvPr/>
              </p:nvGrpSpPr>
              <p:grpSpPr>
                <a:xfrm>
                  <a:off x="5255532" y="1488300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108" name="Group 107">
                    <a:extLst>
                      <a:ext uri="{FF2B5EF4-FFF2-40B4-BE49-F238E27FC236}">
                        <a16:creationId xmlns:a16="http://schemas.microsoft.com/office/drawing/2014/main" id="{D09B2948-6F3B-4363-B5C0-ACBE3447E29B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116" name="Straight Connector 115">
                      <a:extLst>
                        <a:ext uri="{FF2B5EF4-FFF2-40B4-BE49-F238E27FC236}">
                          <a16:creationId xmlns:a16="http://schemas.microsoft.com/office/drawing/2014/main" id="{9B1BE726-9883-4C65-9FCB-E737344029E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7" name="Straight Connector 116">
                      <a:extLst>
                        <a:ext uri="{FF2B5EF4-FFF2-40B4-BE49-F238E27FC236}">
                          <a16:creationId xmlns:a16="http://schemas.microsoft.com/office/drawing/2014/main" id="{C382E486-0BAA-452B-8AD6-2279CB612900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09" name="Group 108">
                    <a:extLst>
                      <a:ext uri="{FF2B5EF4-FFF2-40B4-BE49-F238E27FC236}">
                        <a16:creationId xmlns:a16="http://schemas.microsoft.com/office/drawing/2014/main" id="{07613FA9-2C1B-429E-8880-DBB1E8147EAF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114" name="Straight Connector 113">
                      <a:extLst>
                        <a:ext uri="{FF2B5EF4-FFF2-40B4-BE49-F238E27FC236}">
                          <a16:creationId xmlns:a16="http://schemas.microsoft.com/office/drawing/2014/main" id="{BD300503-77CE-4425-961D-BF143DE312DB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5" name="Straight Connector 114">
                      <a:extLst>
                        <a:ext uri="{FF2B5EF4-FFF2-40B4-BE49-F238E27FC236}">
                          <a16:creationId xmlns:a16="http://schemas.microsoft.com/office/drawing/2014/main" id="{E8005B16-35A4-40BC-AF00-F5E6E7738D96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10" name="Group 109">
                    <a:extLst>
                      <a:ext uri="{FF2B5EF4-FFF2-40B4-BE49-F238E27FC236}">
                        <a16:creationId xmlns:a16="http://schemas.microsoft.com/office/drawing/2014/main" id="{28CBF7A1-F0FE-4942-A068-0220F6E7DE3C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112" name="Straight Connector 111">
                      <a:extLst>
                        <a:ext uri="{FF2B5EF4-FFF2-40B4-BE49-F238E27FC236}">
                          <a16:creationId xmlns:a16="http://schemas.microsoft.com/office/drawing/2014/main" id="{ECE24B83-DCB0-4994-B603-AC23469283E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3" name="Straight Connector 112">
                      <a:extLst>
                        <a:ext uri="{FF2B5EF4-FFF2-40B4-BE49-F238E27FC236}">
                          <a16:creationId xmlns:a16="http://schemas.microsoft.com/office/drawing/2014/main" id="{961278D3-3C5F-44C6-B074-E489FDA25CD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11" name="Straight Connector 110">
                    <a:extLst>
                      <a:ext uri="{FF2B5EF4-FFF2-40B4-BE49-F238E27FC236}">
                        <a16:creationId xmlns:a16="http://schemas.microsoft.com/office/drawing/2014/main" id="{3B192DDE-A944-45EC-A3E1-D73967AB4A1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91" name="Group 90">
                  <a:extLst>
                    <a:ext uri="{FF2B5EF4-FFF2-40B4-BE49-F238E27FC236}">
                      <a16:creationId xmlns:a16="http://schemas.microsoft.com/office/drawing/2014/main" id="{D6C881C3-B519-49E4-9836-369F7B42751B}"/>
                    </a:ext>
                  </a:extLst>
                </p:cNvPr>
                <p:cNvGrpSpPr/>
                <p:nvPr/>
              </p:nvGrpSpPr>
              <p:grpSpPr>
                <a:xfrm>
                  <a:off x="3424505" y="1460455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98" name="Group 97">
                    <a:extLst>
                      <a:ext uri="{FF2B5EF4-FFF2-40B4-BE49-F238E27FC236}">
                        <a16:creationId xmlns:a16="http://schemas.microsoft.com/office/drawing/2014/main" id="{14DCA12A-E603-4406-A52C-455A0C796E24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106" name="Straight Connector 105">
                      <a:extLst>
                        <a:ext uri="{FF2B5EF4-FFF2-40B4-BE49-F238E27FC236}">
                          <a16:creationId xmlns:a16="http://schemas.microsoft.com/office/drawing/2014/main" id="{183C2F9F-C64F-4C05-AE67-0FE439710992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7" name="Straight Connector 106">
                      <a:extLst>
                        <a:ext uri="{FF2B5EF4-FFF2-40B4-BE49-F238E27FC236}">
                          <a16:creationId xmlns:a16="http://schemas.microsoft.com/office/drawing/2014/main" id="{774844EC-C15B-41FF-AE32-F8C3B116D63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99" name="Group 98">
                    <a:extLst>
                      <a:ext uri="{FF2B5EF4-FFF2-40B4-BE49-F238E27FC236}">
                        <a16:creationId xmlns:a16="http://schemas.microsoft.com/office/drawing/2014/main" id="{F7C20131-B501-48EB-A6DD-1D08B46B7D2A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104" name="Straight Connector 103">
                      <a:extLst>
                        <a:ext uri="{FF2B5EF4-FFF2-40B4-BE49-F238E27FC236}">
                          <a16:creationId xmlns:a16="http://schemas.microsoft.com/office/drawing/2014/main" id="{BBCD6C2D-7E97-4B21-A41F-23EA40C9E9C5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5" name="Straight Connector 104">
                      <a:extLst>
                        <a:ext uri="{FF2B5EF4-FFF2-40B4-BE49-F238E27FC236}">
                          <a16:creationId xmlns:a16="http://schemas.microsoft.com/office/drawing/2014/main" id="{9DB0D360-6BE3-44ED-9DC0-8B81B4BDB8E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00" name="Group 99">
                    <a:extLst>
                      <a:ext uri="{FF2B5EF4-FFF2-40B4-BE49-F238E27FC236}">
                        <a16:creationId xmlns:a16="http://schemas.microsoft.com/office/drawing/2014/main" id="{408B11AD-BF00-4AA5-9EA6-57687BE3F85E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102" name="Straight Connector 101">
                      <a:extLst>
                        <a:ext uri="{FF2B5EF4-FFF2-40B4-BE49-F238E27FC236}">
                          <a16:creationId xmlns:a16="http://schemas.microsoft.com/office/drawing/2014/main" id="{28AD2C8B-E327-4F96-B2F3-D4DAA37D8B2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3" name="Straight Connector 102">
                      <a:extLst>
                        <a:ext uri="{FF2B5EF4-FFF2-40B4-BE49-F238E27FC236}">
                          <a16:creationId xmlns:a16="http://schemas.microsoft.com/office/drawing/2014/main" id="{0E2D6577-B967-49A4-9848-40998630770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01" name="Straight Connector 100">
                    <a:extLst>
                      <a:ext uri="{FF2B5EF4-FFF2-40B4-BE49-F238E27FC236}">
                        <a16:creationId xmlns:a16="http://schemas.microsoft.com/office/drawing/2014/main" id="{4D04607C-7DE9-4695-AF75-6BE520E2FDD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92" name="Straight Connector 91">
                  <a:extLst>
                    <a:ext uri="{FF2B5EF4-FFF2-40B4-BE49-F238E27FC236}">
                      <a16:creationId xmlns:a16="http://schemas.microsoft.com/office/drawing/2014/main" id="{E9E29065-66D5-42B0-8F02-D185F68E277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222364" y="1647140"/>
                  <a:ext cx="1043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3" name="Straight Connector 92">
                  <a:extLst>
                    <a:ext uri="{FF2B5EF4-FFF2-40B4-BE49-F238E27FC236}">
                      <a16:creationId xmlns:a16="http://schemas.microsoft.com/office/drawing/2014/main" id="{1CCAD27B-C14D-45CC-8EE1-EDC73B1F489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4598930" y="1641692"/>
                  <a:ext cx="0" cy="67802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4" name="Straight Connector 93">
                  <a:extLst>
                    <a:ext uri="{FF2B5EF4-FFF2-40B4-BE49-F238E27FC236}">
                      <a16:creationId xmlns:a16="http://schemas.microsoft.com/office/drawing/2014/main" id="{5766CCBE-5351-4ACA-9600-88BB53DF253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028833" y="1640079"/>
                  <a:ext cx="0" cy="44408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5" name="Straight Connector 94">
                  <a:extLst>
                    <a:ext uri="{FF2B5EF4-FFF2-40B4-BE49-F238E27FC236}">
                      <a16:creationId xmlns:a16="http://schemas.microsoft.com/office/drawing/2014/main" id="{47027362-4FFC-4608-832A-EABDB8BD34BB}"/>
                    </a:ext>
                  </a:extLst>
                </p:cNvPr>
                <p:cNvCxnSpPr/>
                <p:nvPr/>
              </p:nvCxnSpPr>
              <p:spPr>
                <a:xfrm flipH="1">
                  <a:off x="3009207" y="1633811"/>
                  <a:ext cx="41529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6" name="Straight Connector 95">
                  <a:extLst>
                    <a:ext uri="{FF2B5EF4-FFF2-40B4-BE49-F238E27FC236}">
                      <a16:creationId xmlns:a16="http://schemas.microsoft.com/office/drawing/2014/main" id="{731B4F36-3313-431F-85EE-17ECDF744E9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6382871" y="1641692"/>
                  <a:ext cx="22692" cy="91384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Connector 96">
                  <a:extLst>
                    <a:ext uri="{FF2B5EF4-FFF2-40B4-BE49-F238E27FC236}">
                      <a16:creationId xmlns:a16="http://schemas.microsoft.com/office/drawing/2014/main" id="{B92BEC95-7E0E-4995-9D70-14715876ABF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6053391" y="1649411"/>
                  <a:ext cx="340826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82" name="TextBox 81">
                <a:extLst>
                  <a:ext uri="{FF2B5EF4-FFF2-40B4-BE49-F238E27FC236}">
                    <a16:creationId xmlns:a16="http://schemas.microsoft.com/office/drawing/2014/main" id="{63210F0B-4A67-4BC8-93C2-515847B70168}"/>
                  </a:ext>
                </a:extLst>
              </p:cNvPr>
              <p:cNvSpPr txBox="1"/>
              <p:nvPr/>
            </p:nvSpPr>
            <p:spPr>
              <a:xfrm>
                <a:off x="5863778" y="1355712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R</a:t>
                </a:r>
                <a:r>
                  <a:rPr lang="en-US" baseline="-25000" dirty="0"/>
                  <a:t>2</a:t>
                </a:r>
              </a:p>
            </p:txBody>
          </p:sp>
          <p:sp>
            <p:nvSpPr>
              <p:cNvPr id="83" name="TextBox 82">
                <a:extLst>
                  <a:ext uri="{FF2B5EF4-FFF2-40B4-BE49-F238E27FC236}">
                    <a16:creationId xmlns:a16="http://schemas.microsoft.com/office/drawing/2014/main" id="{9100FB6D-9B92-4CD0-9803-7D08B5273EA0}"/>
                  </a:ext>
                </a:extLst>
              </p:cNvPr>
              <p:cNvSpPr txBox="1"/>
              <p:nvPr/>
            </p:nvSpPr>
            <p:spPr>
              <a:xfrm>
                <a:off x="4157304" y="1355712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R</a:t>
                </a:r>
                <a:r>
                  <a:rPr lang="en-US" baseline="-25000" dirty="0"/>
                  <a:t>1</a:t>
                </a:r>
              </a:p>
            </p:txBody>
          </p:sp>
        </p:grpSp>
        <p:grpSp>
          <p:nvGrpSpPr>
            <p:cNvPr id="72" name="Group 71">
              <a:extLst>
                <a:ext uri="{FF2B5EF4-FFF2-40B4-BE49-F238E27FC236}">
                  <a16:creationId xmlns:a16="http://schemas.microsoft.com/office/drawing/2014/main" id="{4D289A5A-6656-481F-B5A0-2888EA5E5F76}"/>
                </a:ext>
              </a:extLst>
            </p:cNvPr>
            <p:cNvGrpSpPr/>
            <p:nvPr/>
          </p:nvGrpSpPr>
          <p:grpSpPr>
            <a:xfrm>
              <a:off x="3386834" y="2782141"/>
              <a:ext cx="365760" cy="373888"/>
              <a:chOff x="3386834" y="2782141"/>
              <a:chExt cx="365760" cy="373888"/>
            </a:xfrm>
          </p:grpSpPr>
          <p:cxnSp>
            <p:nvCxnSpPr>
              <p:cNvPr id="73" name="Straight Connector 72">
                <a:extLst>
                  <a:ext uri="{FF2B5EF4-FFF2-40B4-BE49-F238E27FC236}">
                    <a16:creationId xmlns:a16="http://schemas.microsoft.com/office/drawing/2014/main" id="{8A5DD121-9979-4B01-8807-88D6DB2E5027}"/>
                  </a:ext>
                </a:extLst>
              </p:cNvPr>
              <p:cNvCxnSpPr/>
              <p:nvPr/>
            </p:nvCxnSpPr>
            <p:spPr>
              <a:xfrm flipV="1">
                <a:off x="3569714" y="2782141"/>
                <a:ext cx="0" cy="2468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06919247-9E8D-4C26-AF5D-7C26DBA4F7EE}"/>
                  </a:ext>
                </a:extLst>
              </p:cNvPr>
              <p:cNvCxnSpPr/>
              <p:nvPr/>
            </p:nvCxnSpPr>
            <p:spPr>
              <a:xfrm>
                <a:off x="3386834" y="3029029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>
                <a:extLst>
                  <a:ext uri="{FF2B5EF4-FFF2-40B4-BE49-F238E27FC236}">
                    <a16:creationId xmlns:a16="http://schemas.microsoft.com/office/drawing/2014/main" id="{D12EE679-350C-4B70-AA3B-97650500A098}"/>
                  </a:ext>
                </a:extLst>
              </p:cNvPr>
              <p:cNvCxnSpPr/>
              <p:nvPr/>
            </p:nvCxnSpPr>
            <p:spPr>
              <a:xfrm>
                <a:off x="3457436" y="3089354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>
                <a:extLst>
                  <a:ext uri="{FF2B5EF4-FFF2-40B4-BE49-F238E27FC236}">
                    <a16:creationId xmlns:a16="http://schemas.microsoft.com/office/drawing/2014/main" id="{20F237C7-45FE-40B7-A582-E53A17005BCE}"/>
                  </a:ext>
                </a:extLst>
              </p:cNvPr>
              <p:cNvCxnSpPr/>
              <p:nvPr/>
            </p:nvCxnSpPr>
            <p:spPr>
              <a:xfrm>
                <a:off x="3532407" y="3156029"/>
                <a:ext cx="9144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29" name="Content Placeholder 2">
            <a:extLst>
              <a:ext uri="{FF2B5EF4-FFF2-40B4-BE49-F238E27FC236}">
                <a16:creationId xmlns:a16="http://schemas.microsoft.com/office/drawing/2014/main" id="{6C024014-D557-46F4-889E-9732F95A1D70}"/>
              </a:ext>
            </a:extLst>
          </p:cNvPr>
          <p:cNvSpPr txBox="1">
            <a:spLocks/>
          </p:cNvSpPr>
          <p:nvPr/>
        </p:nvSpPr>
        <p:spPr>
          <a:xfrm>
            <a:off x="4851762" y="5282543"/>
            <a:ext cx="5818627" cy="5805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dirty="0"/>
              <a:t> [(R</a:t>
            </a:r>
            <a:r>
              <a:rPr lang="en-US" baseline="-25000" dirty="0"/>
              <a:t>1 </a:t>
            </a:r>
            <a:r>
              <a:rPr lang="en-US" dirty="0"/>
              <a:t>+ R</a:t>
            </a:r>
            <a:r>
              <a:rPr lang="en-US" baseline="-25000" dirty="0"/>
              <a:t>2</a:t>
            </a:r>
            <a:r>
              <a:rPr lang="en-US" dirty="0"/>
              <a:t>) + a </a:t>
            </a:r>
            <a:r>
              <a:rPr lang="en-US" baseline="-25000" dirty="0"/>
              <a:t> </a:t>
            </a:r>
            <a:r>
              <a:rPr lang="en-US" dirty="0"/>
              <a:t>R</a:t>
            </a:r>
            <a:r>
              <a:rPr lang="en-US" baseline="-25000" dirty="0"/>
              <a:t>1</a:t>
            </a:r>
            <a:r>
              <a:rPr lang="en-US" dirty="0"/>
              <a:t> ]  = - a V</a:t>
            </a:r>
            <a:r>
              <a:rPr lang="en-US" baseline="-25000" dirty="0"/>
              <a:t>in </a:t>
            </a:r>
            <a:r>
              <a:rPr lang="en-US" dirty="0"/>
              <a:t>R</a:t>
            </a:r>
            <a:r>
              <a:rPr lang="en-US" baseline="-25000" dirty="0"/>
              <a:t>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5828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/>
      <p:bldP spid="69" grpId="0"/>
      <p:bldP spid="2" grpId="0" animBg="1"/>
      <p:bldP spid="3" grpId="0" animBg="1"/>
      <p:bldP spid="60" grpId="0"/>
      <p:bldP spid="12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Title 1">
            <a:extLst>
              <a:ext uri="{FF2B5EF4-FFF2-40B4-BE49-F238E27FC236}">
                <a16:creationId xmlns:a16="http://schemas.microsoft.com/office/drawing/2014/main" id="{18B837AC-AE89-40F5-AC36-AF8934F7A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9917" y="293733"/>
            <a:ext cx="10515600" cy="1325563"/>
          </a:xfrm>
        </p:spPr>
        <p:txBody>
          <a:bodyPr/>
          <a:lstStyle/>
          <a:p>
            <a:r>
              <a:rPr lang="en-US" dirty="0"/>
              <a:t>Inverting Amplifier</a:t>
            </a:r>
          </a:p>
        </p:txBody>
      </p:sp>
      <p:sp>
        <p:nvSpPr>
          <p:cNvPr id="69" name="Content Placeholder 2">
            <a:extLst>
              <a:ext uri="{FF2B5EF4-FFF2-40B4-BE49-F238E27FC236}">
                <a16:creationId xmlns:a16="http://schemas.microsoft.com/office/drawing/2014/main" id="{A082790C-3C82-4A8D-A007-3538575DE7D9}"/>
              </a:ext>
            </a:extLst>
          </p:cNvPr>
          <p:cNvSpPr txBox="1">
            <a:spLocks/>
          </p:cNvSpPr>
          <p:nvPr/>
        </p:nvSpPr>
        <p:spPr>
          <a:xfrm>
            <a:off x="6451219" y="1754689"/>
            <a:ext cx="5079897" cy="5805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dirty="0"/>
              <a:t> [(R</a:t>
            </a:r>
            <a:r>
              <a:rPr lang="en-US" baseline="-25000" dirty="0"/>
              <a:t>1 </a:t>
            </a:r>
            <a:r>
              <a:rPr lang="en-US" dirty="0"/>
              <a:t>+ R</a:t>
            </a:r>
            <a:r>
              <a:rPr lang="en-US" baseline="-25000" dirty="0"/>
              <a:t>2</a:t>
            </a:r>
            <a:r>
              <a:rPr lang="en-US" dirty="0"/>
              <a:t>) + a R</a:t>
            </a:r>
            <a:r>
              <a:rPr lang="en-US" baseline="-25000" dirty="0"/>
              <a:t>1</a:t>
            </a:r>
            <a:r>
              <a:rPr lang="en-US" dirty="0"/>
              <a:t>]</a:t>
            </a:r>
            <a:r>
              <a:rPr lang="en-US" baseline="-25000" dirty="0"/>
              <a:t> </a:t>
            </a:r>
            <a:r>
              <a:rPr lang="en-US" dirty="0"/>
              <a:t> = - a V</a:t>
            </a:r>
            <a:r>
              <a:rPr lang="en-US" baseline="-25000" dirty="0"/>
              <a:t>in </a:t>
            </a:r>
            <a:r>
              <a:rPr lang="en-US" dirty="0"/>
              <a:t>R</a:t>
            </a:r>
            <a:r>
              <a:rPr lang="en-US" baseline="-25000" dirty="0"/>
              <a:t>2</a:t>
            </a:r>
            <a:endParaRPr lang="en-US" dirty="0"/>
          </a:p>
        </p:txBody>
      </p:sp>
      <p:sp>
        <p:nvSpPr>
          <p:cNvPr id="71" name="Content Placeholder 2">
            <a:extLst>
              <a:ext uri="{FF2B5EF4-FFF2-40B4-BE49-F238E27FC236}">
                <a16:creationId xmlns:a16="http://schemas.microsoft.com/office/drawing/2014/main" id="{565F3939-FFDE-4422-A3C1-95E48FBC1CED}"/>
              </a:ext>
            </a:extLst>
          </p:cNvPr>
          <p:cNvSpPr txBox="1">
            <a:spLocks/>
          </p:cNvSpPr>
          <p:nvPr/>
        </p:nvSpPr>
        <p:spPr>
          <a:xfrm>
            <a:off x="524418" y="4911824"/>
            <a:ext cx="5438871" cy="5805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Since a is extremely large:</a:t>
            </a:r>
          </a:p>
        </p:txBody>
      </p:sp>
      <p:sp>
        <p:nvSpPr>
          <p:cNvPr id="68" name="Content Placeholder 2">
            <a:extLst>
              <a:ext uri="{FF2B5EF4-FFF2-40B4-BE49-F238E27FC236}">
                <a16:creationId xmlns:a16="http://schemas.microsoft.com/office/drawing/2014/main" id="{46D3CDCC-B225-454C-9590-0A8A44986DB1}"/>
              </a:ext>
            </a:extLst>
          </p:cNvPr>
          <p:cNvSpPr txBox="1">
            <a:spLocks/>
          </p:cNvSpPr>
          <p:nvPr/>
        </p:nvSpPr>
        <p:spPr>
          <a:xfrm>
            <a:off x="5847668" y="2524760"/>
            <a:ext cx="2550634" cy="5805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Solve for gain:</a:t>
            </a:r>
          </a:p>
        </p:txBody>
      </p:sp>
      <p:grpSp>
        <p:nvGrpSpPr>
          <p:cNvPr id="72" name="Group 71">
            <a:extLst>
              <a:ext uri="{FF2B5EF4-FFF2-40B4-BE49-F238E27FC236}">
                <a16:creationId xmlns:a16="http://schemas.microsoft.com/office/drawing/2014/main" id="{05ECFFF8-F664-4F0E-83A3-F376294749D6}"/>
              </a:ext>
            </a:extLst>
          </p:cNvPr>
          <p:cNvGrpSpPr/>
          <p:nvPr/>
        </p:nvGrpSpPr>
        <p:grpSpPr>
          <a:xfrm>
            <a:off x="475880" y="1378820"/>
            <a:ext cx="4968208" cy="2740660"/>
            <a:chOff x="2884943" y="1355712"/>
            <a:chExt cx="4968208" cy="2740660"/>
          </a:xfrm>
        </p:grpSpPr>
        <p:grpSp>
          <p:nvGrpSpPr>
            <p:cNvPr id="73" name="Group 72">
              <a:extLst>
                <a:ext uri="{FF2B5EF4-FFF2-40B4-BE49-F238E27FC236}">
                  <a16:creationId xmlns:a16="http://schemas.microsoft.com/office/drawing/2014/main" id="{64B3D68E-2957-414D-A4FE-F886B4D46B7C}"/>
                </a:ext>
              </a:extLst>
            </p:cNvPr>
            <p:cNvGrpSpPr/>
            <p:nvPr/>
          </p:nvGrpSpPr>
          <p:grpSpPr>
            <a:xfrm>
              <a:off x="2884943" y="1355712"/>
              <a:ext cx="4968208" cy="2740660"/>
              <a:chOff x="2884943" y="1355712"/>
              <a:chExt cx="4968208" cy="2740660"/>
            </a:xfrm>
          </p:grpSpPr>
          <p:grpSp>
            <p:nvGrpSpPr>
              <p:cNvPr id="83" name="Group 82">
                <a:extLst>
                  <a:ext uri="{FF2B5EF4-FFF2-40B4-BE49-F238E27FC236}">
                    <a16:creationId xmlns:a16="http://schemas.microsoft.com/office/drawing/2014/main" id="{410E46DF-D9FB-4D39-A9FD-1C44045AEEEA}"/>
                  </a:ext>
                </a:extLst>
              </p:cNvPr>
              <p:cNvGrpSpPr/>
              <p:nvPr/>
            </p:nvGrpSpPr>
            <p:grpSpPr>
              <a:xfrm>
                <a:off x="2884943" y="1792149"/>
                <a:ext cx="4968208" cy="2304223"/>
                <a:chOff x="2356025" y="1460455"/>
                <a:chExt cx="4968208" cy="2304223"/>
              </a:xfrm>
            </p:grpSpPr>
            <p:grpSp>
              <p:nvGrpSpPr>
                <p:cNvPr id="86" name="Group 85">
                  <a:extLst>
                    <a:ext uri="{FF2B5EF4-FFF2-40B4-BE49-F238E27FC236}">
                      <a16:creationId xmlns:a16="http://schemas.microsoft.com/office/drawing/2014/main" id="{2D7BB9DC-75C4-4506-828D-62D98BB2C32B}"/>
                    </a:ext>
                  </a:extLst>
                </p:cNvPr>
                <p:cNvGrpSpPr/>
                <p:nvPr/>
              </p:nvGrpSpPr>
              <p:grpSpPr>
                <a:xfrm>
                  <a:off x="2356025" y="1972769"/>
                  <a:ext cx="4968208" cy="1174282"/>
                  <a:chOff x="1866215" y="3007895"/>
                  <a:chExt cx="4968208" cy="1174282"/>
                </a:xfrm>
              </p:grpSpPr>
              <p:sp>
                <p:nvSpPr>
                  <p:cNvPr id="123" name="Isosceles Triangle 122">
                    <a:extLst>
                      <a:ext uri="{FF2B5EF4-FFF2-40B4-BE49-F238E27FC236}">
                        <a16:creationId xmlns:a16="http://schemas.microsoft.com/office/drawing/2014/main" id="{2079507C-0E9D-4F4B-AF4C-BF5BC607FFE6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4466122" y="3022333"/>
                    <a:ext cx="1174282" cy="1145406"/>
                  </a:xfrm>
                  <a:prstGeom prst="triangle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4" name="TextBox 123">
                    <a:extLst>
                      <a:ext uri="{FF2B5EF4-FFF2-40B4-BE49-F238E27FC236}">
                        <a16:creationId xmlns:a16="http://schemas.microsoft.com/office/drawing/2014/main" id="{A39380FB-042A-4033-BDDD-E50DE9E2FCBC}"/>
                      </a:ext>
                    </a:extLst>
                  </p:cNvPr>
                  <p:cNvSpPr txBox="1"/>
                  <p:nvPr/>
                </p:nvSpPr>
                <p:spPr>
                  <a:xfrm>
                    <a:off x="4480560" y="3170178"/>
                    <a:ext cx="307258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/>
                      <a:t>—</a:t>
                    </a:r>
                  </a:p>
                </p:txBody>
              </p:sp>
              <p:sp>
                <p:nvSpPr>
                  <p:cNvPr id="125" name="TextBox 124">
                    <a:extLst>
                      <a:ext uri="{FF2B5EF4-FFF2-40B4-BE49-F238E27FC236}">
                        <a16:creationId xmlns:a16="http://schemas.microsoft.com/office/drawing/2014/main" id="{E3E245B9-E21C-4FC0-82D4-8A85281F3AA7}"/>
                      </a:ext>
                    </a:extLst>
                  </p:cNvPr>
                  <p:cNvSpPr txBox="1"/>
                  <p:nvPr/>
                </p:nvSpPr>
                <p:spPr>
                  <a:xfrm>
                    <a:off x="4499733" y="3595036"/>
                    <a:ext cx="307258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000" dirty="0"/>
                      <a:t>+</a:t>
                    </a:r>
                  </a:p>
                </p:txBody>
              </p:sp>
              <p:cxnSp>
                <p:nvCxnSpPr>
                  <p:cNvPr id="126" name="Straight Connector 125">
                    <a:extLst>
                      <a:ext uri="{FF2B5EF4-FFF2-40B4-BE49-F238E27FC236}">
                        <a16:creationId xmlns:a16="http://schemas.microsoft.com/office/drawing/2014/main" id="{A794A3DA-AB98-4A83-A8C3-E415BDB63698}"/>
                      </a:ext>
                    </a:extLst>
                  </p:cNvPr>
                  <p:cNvCxnSpPr>
                    <a:endCxn id="124" idx="1"/>
                  </p:cNvCxnSpPr>
                  <p:nvPr/>
                </p:nvCxnSpPr>
                <p:spPr>
                  <a:xfrm>
                    <a:off x="4090219" y="3354844"/>
                    <a:ext cx="39034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7" name="Straight Connector 126">
                    <a:extLst>
                      <a:ext uri="{FF2B5EF4-FFF2-40B4-BE49-F238E27FC236}">
                        <a16:creationId xmlns:a16="http://schemas.microsoft.com/office/drawing/2014/main" id="{94C65D1D-1DC3-4097-8820-86D5CED5F7B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950109" y="3811883"/>
                    <a:ext cx="53045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8" name="Straight Connector 127">
                    <a:extLst>
                      <a:ext uri="{FF2B5EF4-FFF2-40B4-BE49-F238E27FC236}">
                        <a16:creationId xmlns:a16="http://schemas.microsoft.com/office/drawing/2014/main" id="{E7692222-C007-4BDB-B503-E2E8FEEB7A98}"/>
                      </a:ext>
                    </a:extLst>
                  </p:cNvPr>
                  <p:cNvCxnSpPr>
                    <a:cxnSpLocks/>
                    <a:stCxn id="123" idx="0"/>
                  </p:cNvCxnSpPr>
                  <p:nvPr/>
                </p:nvCxnSpPr>
                <p:spPr>
                  <a:xfrm>
                    <a:off x="5625966" y="3595036"/>
                    <a:ext cx="1058108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29" name="TextBox 128">
                    <a:extLst>
                      <a:ext uri="{FF2B5EF4-FFF2-40B4-BE49-F238E27FC236}">
                        <a16:creationId xmlns:a16="http://schemas.microsoft.com/office/drawing/2014/main" id="{14AF9060-B822-4650-BB7B-802C26F7CB2F}"/>
                      </a:ext>
                    </a:extLst>
                  </p:cNvPr>
                  <p:cNvSpPr txBox="1"/>
                  <p:nvPr/>
                </p:nvSpPr>
                <p:spPr>
                  <a:xfrm>
                    <a:off x="1866215" y="3119294"/>
                    <a:ext cx="519637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/>
                      <a:t>V</a:t>
                    </a:r>
                    <a:r>
                      <a:rPr lang="en-US" baseline="-25000" dirty="0"/>
                      <a:t>in</a:t>
                    </a:r>
                  </a:p>
                </p:txBody>
              </p:sp>
              <p:sp>
                <p:nvSpPr>
                  <p:cNvPr id="130" name="TextBox 129">
                    <a:extLst>
                      <a:ext uri="{FF2B5EF4-FFF2-40B4-BE49-F238E27FC236}">
                        <a16:creationId xmlns:a16="http://schemas.microsoft.com/office/drawing/2014/main" id="{5187F235-CCE5-4F65-9DD7-E601F6952ABA}"/>
                      </a:ext>
                    </a:extLst>
                  </p:cNvPr>
                  <p:cNvSpPr txBox="1"/>
                  <p:nvPr/>
                </p:nvSpPr>
                <p:spPr>
                  <a:xfrm>
                    <a:off x="6314786" y="3061628"/>
                    <a:ext cx="519637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err="1"/>
                      <a:t>V</a:t>
                    </a:r>
                    <a:r>
                      <a:rPr lang="en-US" baseline="-25000" dirty="0" err="1"/>
                      <a:t>out</a:t>
                    </a:r>
                    <a:endParaRPr lang="en-US" baseline="-25000" dirty="0"/>
                  </a:p>
                </p:txBody>
              </p:sp>
            </p:grpSp>
            <p:sp>
              <p:nvSpPr>
                <p:cNvPr id="87" name="Oval 86">
                  <a:extLst>
                    <a:ext uri="{FF2B5EF4-FFF2-40B4-BE49-F238E27FC236}">
                      <a16:creationId xmlns:a16="http://schemas.microsoft.com/office/drawing/2014/main" id="{9F4C531B-E638-4B76-8E59-15FF4A330902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847054" y="2084687"/>
                  <a:ext cx="365760" cy="36576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TextBox 87">
                  <a:extLst>
                    <a:ext uri="{FF2B5EF4-FFF2-40B4-BE49-F238E27FC236}">
                      <a16:creationId xmlns:a16="http://schemas.microsoft.com/office/drawing/2014/main" id="{0B889E12-FAFC-47EE-9AE7-1A5BEF8B488B}"/>
                    </a:ext>
                  </a:extLst>
                </p:cNvPr>
                <p:cNvSpPr txBox="1"/>
                <p:nvPr/>
              </p:nvSpPr>
              <p:spPr>
                <a:xfrm>
                  <a:off x="2885475" y="1993025"/>
                  <a:ext cx="307258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+</a:t>
                  </a:r>
                </a:p>
              </p:txBody>
            </p:sp>
            <p:sp>
              <p:nvSpPr>
                <p:cNvPr id="89" name="TextBox 88">
                  <a:extLst>
                    <a:ext uri="{FF2B5EF4-FFF2-40B4-BE49-F238E27FC236}">
                      <a16:creationId xmlns:a16="http://schemas.microsoft.com/office/drawing/2014/main" id="{21E88897-B7B8-43B4-A895-470785E994A6}"/>
                    </a:ext>
                  </a:extLst>
                </p:cNvPr>
                <p:cNvSpPr txBox="1"/>
                <p:nvPr/>
              </p:nvSpPr>
              <p:spPr>
                <a:xfrm>
                  <a:off x="2885475" y="2169958"/>
                  <a:ext cx="307258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/>
                    <a:t>—</a:t>
                  </a:r>
                </a:p>
              </p:txBody>
            </p:sp>
            <p:cxnSp>
              <p:nvCxnSpPr>
                <p:cNvPr id="90" name="Straight Connector 89">
                  <a:extLst>
                    <a:ext uri="{FF2B5EF4-FFF2-40B4-BE49-F238E27FC236}">
                      <a16:creationId xmlns:a16="http://schemas.microsoft.com/office/drawing/2014/main" id="{F6CD54C7-EF59-4480-AB14-954C7192D3E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4435950" y="2771222"/>
                  <a:ext cx="3969" cy="86645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91" name="Group 90">
                  <a:extLst>
                    <a:ext uri="{FF2B5EF4-FFF2-40B4-BE49-F238E27FC236}">
                      <a16:creationId xmlns:a16="http://schemas.microsoft.com/office/drawing/2014/main" id="{9AECEA26-B3B9-45A8-BAF5-4018024ABC09}"/>
                    </a:ext>
                  </a:extLst>
                </p:cNvPr>
                <p:cNvGrpSpPr/>
                <p:nvPr/>
              </p:nvGrpSpPr>
              <p:grpSpPr>
                <a:xfrm>
                  <a:off x="4257039" y="3637678"/>
                  <a:ext cx="365760" cy="127000"/>
                  <a:chOff x="4257039" y="3637678"/>
                  <a:chExt cx="365760" cy="127000"/>
                </a:xfrm>
              </p:grpSpPr>
              <p:cxnSp>
                <p:nvCxnSpPr>
                  <p:cNvPr id="120" name="Straight Connector 119">
                    <a:extLst>
                      <a:ext uri="{FF2B5EF4-FFF2-40B4-BE49-F238E27FC236}">
                        <a16:creationId xmlns:a16="http://schemas.microsoft.com/office/drawing/2014/main" id="{F26571D5-4195-4FF5-A81C-22B9BB9F54A8}"/>
                      </a:ext>
                    </a:extLst>
                  </p:cNvPr>
                  <p:cNvCxnSpPr/>
                  <p:nvPr/>
                </p:nvCxnSpPr>
                <p:spPr>
                  <a:xfrm>
                    <a:off x="4257039" y="3637678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1" name="Straight Connector 120">
                    <a:extLst>
                      <a:ext uri="{FF2B5EF4-FFF2-40B4-BE49-F238E27FC236}">
                        <a16:creationId xmlns:a16="http://schemas.microsoft.com/office/drawing/2014/main" id="{DC2F436E-4C3B-4738-A862-FED14E7F4E18}"/>
                      </a:ext>
                    </a:extLst>
                  </p:cNvPr>
                  <p:cNvCxnSpPr/>
                  <p:nvPr/>
                </p:nvCxnSpPr>
                <p:spPr>
                  <a:xfrm>
                    <a:off x="4327641" y="3698003"/>
                    <a:ext cx="228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2" name="Straight Connector 121">
                    <a:extLst>
                      <a:ext uri="{FF2B5EF4-FFF2-40B4-BE49-F238E27FC236}">
                        <a16:creationId xmlns:a16="http://schemas.microsoft.com/office/drawing/2014/main" id="{73F1D66E-36D6-4185-A059-AF1D4ABF70E3}"/>
                      </a:ext>
                    </a:extLst>
                  </p:cNvPr>
                  <p:cNvCxnSpPr/>
                  <p:nvPr/>
                </p:nvCxnSpPr>
                <p:spPr>
                  <a:xfrm>
                    <a:off x="4402612" y="3764678"/>
                    <a:ext cx="9144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92" name="Group 91">
                  <a:extLst>
                    <a:ext uri="{FF2B5EF4-FFF2-40B4-BE49-F238E27FC236}">
                      <a16:creationId xmlns:a16="http://schemas.microsoft.com/office/drawing/2014/main" id="{6378807B-5635-4C09-9D89-D745B0CD63A2}"/>
                    </a:ext>
                  </a:extLst>
                </p:cNvPr>
                <p:cNvGrpSpPr/>
                <p:nvPr/>
              </p:nvGrpSpPr>
              <p:grpSpPr>
                <a:xfrm>
                  <a:off x="5255532" y="1488300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110" name="Group 109">
                    <a:extLst>
                      <a:ext uri="{FF2B5EF4-FFF2-40B4-BE49-F238E27FC236}">
                        <a16:creationId xmlns:a16="http://schemas.microsoft.com/office/drawing/2014/main" id="{F7270370-EE20-423B-AEF5-61DECF272246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118" name="Straight Connector 117">
                      <a:extLst>
                        <a:ext uri="{FF2B5EF4-FFF2-40B4-BE49-F238E27FC236}">
                          <a16:creationId xmlns:a16="http://schemas.microsoft.com/office/drawing/2014/main" id="{2BAFAC3A-109C-465C-8FEF-19B5E9640BA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9" name="Straight Connector 118">
                      <a:extLst>
                        <a:ext uri="{FF2B5EF4-FFF2-40B4-BE49-F238E27FC236}">
                          <a16:creationId xmlns:a16="http://schemas.microsoft.com/office/drawing/2014/main" id="{3FD0D667-45FB-4180-98C5-7EE84A19125B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11" name="Group 110">
                    <a:extLst>
                      <a:ext uri="{FF2B5EF4-FFF2-40B4-BE49-F238E27FC236}">
                        <a16:creationId xmlns:a16="http://schemas.microsoft.com/office/drawing/2014/main" id="{E3E16787-9D0C-48C9-BAE6-1E84F718D2E7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116" name="Straight Connector 115">
                      <a:extLst>
                        <a:ext uri="{FF2B5EF4-FFF2-40B4-BE49-F238E27FC236}">
                          <a16:creationId xmlns:a16="http://schemas.microsoft.com/office/drawing/2014/main" id="{04B2A2F1-FF85-4950-A035-13768977725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7" name="Straight Connector 116">
                      <a:extLst>
                        <a:ext uri="{FF2B5EF4-FFF2-40B4-BE49-F238E27FC236}">
                          <a16:creationId xmlns:a16="http://schemas.microsoft.com/office/drawing/2014/main" id="{D35602E0-F4AA-4948-92BC-D6E33E667ACB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12" name="Group 111">
                    <a:extLst>
                      <a:ext uri="{FF2B5EF4-FFF2-40B4-BE49-F238E27FC236}">
                        <a16:creationId xmlns:a16="http://schemas.microsoft.com/office/drawing/2014/main" id="{05054B4A-1029-4117-80FC-A562D47DBFDD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114" name="Straight Connector 113">
                      <a:extLst>
                        <a:ext uri="{FF2B5EF4-FFF2-40B4-BE49-F238E27FC236}">
                          <a16:creationId xmlns:a16="http://schemas.microsoft.com/office/drawing/2014/main" id="{CF09CC51-1E28-44EB-A271-74D1F9CA598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5" name="Straight Connector 114">
                      <a:extLst>
                        <a:ext uri="{FF2B5EF4-FFF2-40B4-BE49-F238E27FC236}">
                          <a16:creationId xmlns:a16="http://schemas.microsoft.com/office/drawing/2014/main" id="{F7AEE2B9-F9A9-4926-8746-1529543C44F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13" name="Straight Connector 112">
                    <a:extLst>
                      <a:ext uri="{FF2B5EF4-FFF2-40B4-BE49-F238E27FC236}">
                        <a16:creationId xmlns:a16="http://schemas.microsoft.com/office/drawing/2014/main" id="{2E2DBC5E-FEBF-450A-93CE-6CF89A75E50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93" name="Group 92">
                  <a:extLst>
                    <a:ext uri="{FF2B5EF4-FFF2-40B4-BE49-F238E27FC236}">
                      <a16:creationId xmlns:a16="http://schemas.microsoft.com/office/drawing/2014/main" id="{9D445F8E-7DC7-4BAB-B02D-751A9541E240}"/>
                    </a:ext>
                  </a:extLst>
                </p:cNvPr>
                <p:cNvGrpSpPr/>
                <p:nvPr/>
              </p:nvGrpSpPr>
              <p:grpSpPr>
                <a:xfrm>
                  <a:off x="3424505" y="1460455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100" name="Group 99">
                    <a:extLst>
                      <a:ext uri="{FF2B5EF4-FFF2-40B4-BE49-F238E27FC236}">
                        <a16:creationId xmlns:a16="http://schemas.microsoft.com/office/drawing/2014/main" id="{EE68C3CF-B019-464C-9D7F-D23CD0ECBEBF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108" name="Straight Connector 107">
                      <a:extLst>
                        <a:ext uri="{FF2B5EF4-FFF2-40B4-BE49-F238E27FC236}">
                          <a16:creationId xmlns:a16="http://schemas.microsoft.com/office/drawing/2014/main" id="{5FFB76C9-280E-422C-AFA1-008FACA0BE6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9" name="Straight Connector 108">
                      <a:extLst>
                        <a:ext uri="{FF2B5EF4-FFF2-40B4-BE49-F238E27FC236}">
                          <a16:creationId xmlns:a16="http://schemas.microsoft.com/office/drawing/2014/main" id="{803C5847-67AC-442A-893E-3BC418E0ED55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01" name="Group 100">
                    <a:extLst>
                      <a:ext uri="{FF2B5EF4-FFF2-40B4-BE49-F238E27FC236}">
                        <a16:creationId xmlns:a16="http://schemas.microsoft.com/office/drawing/2014/main" id="{9DB1C18D-AD3E-49D5-9C1D-5E11241D5EC2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106" name="Straight Connector 105">
                      <a:extLst>
                        <a:ext uri="{FF2B5EF4-FFF2-40B4-BE49-F238E27FC236}">
                          <a16:creationId xmlns:a16="http://schemas.microsoft.com/office/drawing/2014/main" id="{D2C1C6CE-6871-4764-A250-2F450685B6B6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7" name="Straight Connector 106">
                      <a:extLst>
                        <a:ext uri="{FF2B5EF4-FFF2-40B4-BE49-F238E27FC236}">
                          <a16:creationId xmlns:a16="http://schemas.microsoft.com/office/drawing/2014/main" id="{C5721CD4-B9FD-4939-974D-C277A7C0E7B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02" name="Group 101">
                    <a:extLst>
                      <a:ext uri="{FF2B5EF4-FFF2-40B4-BE49-F238E27FC236}">
                        <a16:creationId xmlns:a16="http://schemas.microsoft.com/office/drawing/2014/main" id="{246E8BD1-615C-4DE8-A566-3C565BE14574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104" name="Straight Connector 103">
                      <a:extLst>
                        <a:ext uri="{FF2B5EF4-FFF2-40B4-BE49-F238E27FC236}">
                          <a16:creationId xmlns:a16="http://schemas.microsoft.com/office/drawing/2014/main" id="{52B7D75A-E807-4F12-9C95-404AC7D1168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5" name="Straight Connector 104">
                      <a:extLst>
                        <a:ext uri="{FF2B5EF4-FFF2-40B4-BE49-F238E27FC236}">
                          <a16:creationId xmlns:a16="http://schemas.microsoft.com/office/drawing/2014/main" id="{23778193-B0AB-46C0-A8E7-A68E3D7B87DB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03" name="Straight Connector 102">
                    <a:extLst>
                      <a:ext uri="{FF2B5EF4-FFF2-40B4-BE49-F238E27FC236}">
                        <a16:creationId xmlns:a16="http://schemas.microsoft.com/office/drawing/2014/main" id="{5DBA766B-5B7A-44E3-8588-EF29577270F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94" name="Straight Connector 93">
                  <a:extLst>
                    <a:ext uri="{FF2B5EF4-FFF2-40B4-BE49-F238E27FC236}">
                      <a16:creationId xmlns:a16="http://schemas.microsoft.com/office/drawing/2014/main" id="{FAB3CAA2-92A8-4BC8-92C5-6ECD9D7E2B9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222364" y="1647140"/>
                  <a:ext cx="1043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5" name="Straight Connector 94">
                  <a:extLst>
                    <a:ext uri="{FF2B5EF4-FFF2-40B4-BE49-F238E27FC236}">
                      <a16:creationId xmlns:a16="http://schemas.microsoft.com/office/drawing/2014/main" id="{50C552A5-C57C-47A5-A4A4-56D06F96C3C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4598930" y="1641692"/>
                  <a:ext cx="0" cy="67802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6" name="Straight Connector 95">
                  <a:extLst>
                    <a:ext uri="{FF2B5EF4-FFF2-40B4-BE49-F238E27FC236}">
                      <a16:creationId xmlns:a16="http://schemas.microsoft.com/office/drawing/2014/main" id="{DD8E26D1-F772-4BBA-B736-72786282C61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028833" y="1640079"/>
                  <a:ext cx="0" cy="44408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Connector 96">
                  <a:extLst>
                    <a:ext uri="{FF2B5EF4-FFF2-40B4-BE49-F238E27FC236}">
                      <a16:creationId xmlns:a16="http://schemas.microsoft.com/office/drawing/2014/main" id="{B89E7328-5CD2-4BBE-90EF-15248A6A2624}"/>
                    </a:ext>
                  </a:extLst>
                </p:cNvPr>
                <p:cNvCxnSpPr/>
                <p:nvPr/>
              </p:nvCxnSpPr>
              <p:spPr>
                <a:xfrm flipH="1">
                  <a:off x="3009207" y="1633811"/>
                  <a:ext cx="41529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8" name="Straight Connector 97">
                  <a:extLst>
                    <a:ext uri="{FF2B5EF4-FFF2-40B4-BE49-F238E27FC236}">
                      <a16:creationId xmlns:a16="http://schemas.microsoft.com/office/drawing/2014/main" id="{FC426EB3-231E-425E-90E5-18E6C1AB8BA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6382871" y="1641692"/>
                  <a:ext cx="22692" cy="91384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Straight Connector 98">
                  <a:extLst>
                    <a:ext uri="{FF2B5EF4-FFF2-40B4-BE49-F238E27FC236}">
                      <a16:creationId xmlns:a16="http://schemas.microsoft.com/office/drawing/2014/main" id="{249F1F7E-856C-4074-9977-03224A4FC06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6053391" y="1649411"/>
                  <a:ext cx="340826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84" name="TextBox 83">
                <a:extLst>
                  <a:ext uri="{FF2B5EF4-FFF2-40B4-BE49-F238E27FC236}">
                    <a16:creationId xmlns:a16="http://schemas.microsoft.com/office/drawing/2014/main" id="{B60CE672-1379-4B72-A19C-F0701B6C3534}"/>
                  </a:ext>
                </a:extLst>
              </p:cNvPr>
              <p:cNvSpPr txBox="1"/>
              <p:nvPr/>
            </p:nvSpPr>
            <p:spPr>
              <a:xfrm>
                <a:off x="5863778" y="1355712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R</a:t>
                </a:r>
                <a:r>
                  <a:rPr lang="en-US" baseline="-25000" dirty="0"/>
                  <a:t>2</a:t>
                </a:r>
              </a:p>
            </p:txBody>
          </p:sp>
          <p:sp>
            <p:nvSpPr>
              <p:cNvPr id="85" name="TextBox 84">
                <a:extLst>
                  <a:ext uri="{FF2B5EF4-FFF2-40B4-BE49-F238E27FC236}">
                    <a16:creationId xmlns:a16="http://schemas.microsoft.com/office/drawing/2014/main" id="{58343083-2011-41DE-898D-C334B597CAAD}"/>
                  </a:ext>
                </a:extLst>
              </p:cNvPr>
              <p:cNvSpPr txBox="1"/>
              <p:nvPr/>
            </p:nvSpPr>
            <p:spPr>
              <a:xfrm>
                <a:off x="4157304" y="1355712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R</a:t>
                </a:r>
                <a:r>
                  <a:rPr lang="en-US" baseline="-25000" dirty="0"/>
                  <a:t>1</a:t>
                </a:r>
              </a:p>
            </p:txBody>
          </p:sp>
        </p:grpSp>
        <p:grpSp>
          <p:nvGrpSpPr>
            <p:cNvPr id="74" name="Group 73">
              <a:extLst>
                <a:ext uri="{FF2B5EF4-FFF2-40B4-BE49-F238E27FC236}">
                  <a16:creationId xmlns:a16="http://schemas.microsoft.com/office/drawing/2014/main" id="{C22403CD-7BE2-4214-A7E0-3B93829FD616}"/>
                </a:ext>
              </a:extLst>
            </p:cNvPr>
            <p:cNvGrpSpPr/>
            <p:nvPr/>
          </p:nvGrpSpPr>
          <p:grpSpPr>
            <a:xfrm>
              <a:off x="3386834" y="2782141"/>
              <a:ext cx="365760" cy="373888"/>
              <a:chOff x="3386834" y="2782141"/>
              <a:chExt cx="365760" cy="373888"/>
            </a:xfrm>
          </p:grpSpPr>
          <p:cxnSp>
            <p:nvCxnSpPr>
              <p:cNvPr id="75" name="Straight Connector 74">
                <a:extLst>
                  <a:ext uri="{FF2B5EF4-FFF2-40B4-BE49-F238E27FC236}">
                    <a16:creationId xmlns:a16="http://schemas.microsoft.com/office/drawing/2014/main" id="{A2495627-89F2-4693-98ED-B2D415C1FB15}"/>
                  </a:ext>
                </a:extLst>
              </p:cNvPr>
              <p:cNvCxnSpPr/>
              <p:nvPr/>
            </p:nvCxnSpPr>
            <p:spPr>
              <a:xfrm flipV="1">
                <a:off x="3569714" y="2782141"/>
                <a:ext cx="0" cy="2468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>
                <a:extLst>
                  <a:ext uri="{FF2B5EF4-FFF2-40B4-BE49-F238E27FC236}">
                    <a16:creationId xmlns:a16="http://schemas.microsoft.com/office/drawing/2014/main" id="{EC0B5D14-62D3-4580-B290-DCE63C3F6466}"/>
                  </a:ext>
                </a:extLst>
              </p:cNvPr>
              <p:cNvCxnSpPr/>
              <p:nvPr/>
            </p:nvCxnSpPr>
            <p:spPr>
              <a:xfrm>
                <a:off x="3386834" y="3029029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4904A0CF-488A-4374-B06B-190C9955670C}"/>
                  </a:ext>
                </a:extLst>
              </p:cNvPr>
              <p:cNvCxnSpPr/>
              <p:nvPr/>
            </p:nvCxnSpPr>
            <p:spPr>
              <a:xfrm>
                <a:off x="3457436" y="3089354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>
                <a:extLst>
                  <a:ext uri="{FF2B5EF4-FFF2-40B4-BE49-F238E27FC236}">
                    <a16:creationId xmlns:a16="http://schemas.microsoft.com/office/drawing/2014/main" id="{6EBD0156-5135-4D45-90D4-21869FEA6738}"/>
                  </a:ext>
                </a:extLst>
              </p:cNvPr>
              <p:cNvCxnSpPr/>
              <p:nvPr/>
            </p:nvCxnSpPr>
            <p:spPr>
              <a:xfrm>
                <a:off x="3532407" y="3156029"/>
                <a:ext cx="9144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AB49B164-D5F0-4BDD-A701-B362E6A5715C}"/>
                  </a:ext>
                </a:extLst>
              </p:cNvPr>
              <p:cNvSpPr txBox="1"/>
              <p:nvPr/>
            </p:nvSpPr>
            <p:spPr>
              <a:xfrm>
                <a:off x="6615989" y="2893376"/>
                <a:ext cx="4339318" cy="87710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𝑜𝑢𝑡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𝑖𝑛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AB49B164-D5F0-4BDD-A701-B362E6A5715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15989" y="2893376"/>
                <a:ext cx="4339318" cy="87710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1" name="TextBox 130">
                <a:extLst>
                  <a:ext uri="{FF2B5EF4-FFF2-40B4-BE49-F238E27FC236}">
                    <a16:creationId xmlns:a16="http://schemas.microsoft.com/office/drawing/2014/main" id="{8D1CA2E3-FACC-4EED-9EB4-01D89495BB5D}"/>
                  </a:ext>
                </a:extLst>
              </p:cNvPr>
              <p:cNvSpPr txBox="1"/>
              <p:nvPr/>
            </p:nvSpPr>
            <p:spPr>
              <a:xfrm>
                <a:off x="6615989" y="3890047"/>
                <a:ext cx="4339318" cy="87710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𝑜𝑢𝑡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𝑖𝑛</m:t>
                              </m:r>
                            </m:sub>
                          </m:sSub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31" name="TextBox 130">
                <a:extLst>
                  <a:ext uri="{FF2B5EF4-FFF2-40B4-BE49-F238E27FC236}">
                    <a16:creationId xmlns:a16="http://schemas.microsoft.com/office/drawing/2014/main" id="{8D1CA2E3-FACC-4EED-9EB4-01D89495BB5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15989" y="3890047"/>
                <a:ext cx="4339318" cy="87710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2" name="TextBox 131">
                <a:extLst>
                  <a:ext uri="{FF2B5EF4-FFF2-40B4-BE49-F238E27FC236}">
                    <a16:creationId xmlns:a16="http://schemas.microsoft.com/office/drawing/2014/main" id="{077C9A77-0EDE-4FDD-AA88-2E610609D7C3}"/>
                  </a:ext>
                </a:extLst>
              </p:cNvPr>
              <p:cNvSpPr txBox="1"/>
              <p:nvPr/>
            </p:nvSpPr>
            <p:spPr>
              <a:xfrm>
                <a:off x="6615989" y="5202107"/>
                <a:ext cx="4339318" cy="87710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𝑜𝑢𝑡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𝑖𝑛</m:t>
                              </m:r>
                            </m:sub>
                          </m:sSub>
                        </m:den>
                      </m:f>
                      <m:r>
                        <a:rPr lang="en-US" sz="2800" i="1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𝑎</m:t>
                          </m:r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𝑎𝑅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32" name="TextBox 131">
                <a:extLst>
                  <a:ext uri="{FF2B5EF4-FFF2-40B4-BE49-F238E27FC236}">
                    <a16:creationId xmlns:a16="http://schemas.microsoft.com/office/drawing/2014/main" id="{077C9A77-0EDE-4FDD-AA88-2E610609D7C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15989" y="5202107"/>
                <a:ext cx="4339318" cy="87710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3" name="Straight Arrow Connector 132">
            <a:extLst>
              <a:ext uri="{FF2B5EF4-FFF2-40B4-BE49-F238E27FC236}">
                <a16:creationId xmlns:a16="http://schemas.microsoft.com/office/drawing/2014/main" id="{E61E9CD8-682E-447E-830A-CB79EF24F360}"/>
              </a:ext>
            </a:extLst>
          </p:cNvPr>
          <p:cNvCxnSpPr>
            <a:cxnSpLocks/>
          </p:cNvCxnSpPr>
          <p:nvPr/>
        </p:nvCxnSpPr>
        <p:spPr>
          <a:xfrm flipV="1">
            <a:off x="8410830" y="4445000"/>
            <a:ext cx="541401" cy="497636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Arrow Connector 133">
            <a:extLst>
              <a:ext uri="{FF2B5EF4-FFF2-40B4-BE49-F238E27FC236}">
                <a16:creationId xmlns:a16="http://schemas.microsoft.com/office/drawing/2014/main" id="{96FF288E-0C64-4458-9D0B-8F640DF25B1E}"/>
              </a:ext>
            </a:extLst>
          </p:cNvPr>
          <p:cNvCxnSpPr>
            <a:cxnSpLocks/>
          </p:cNvCxnSpPr>
          <p:nvPr/>
        </p:nvCxnSpPr>
        <p:spPr>
          <a:xfrm flipV="1">
            <a:off x="9141667" y="4389082"/>
            <a:ext cx="541401" cy="497636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7837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/>
      <p:bldP spid="68" grpId="0"/>
      <p:bldP spid="2" grpId="0"/>
      <p:bldP spid="131" grpId="0"/>
      <p:bldP spid="13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18360</TotalTime>
  <Words>1241</Words>
  <Application>Microsoft Office PowerPoint</Application>
  <PresentationFormat>Widescreen</PresentationFormat>
  <Paragraphs>441</Paragraphs>
  <Slides>34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9" baseType="lpstr">
      <vt:lpstr>Arial</vt:lpstr>
      <vt:lpstr>Calibri</vt:lpstr>
      <vt:lpstr>Calibri Light</vt:lpstr>
      <vt:lpstr>Cambria Math</vt:lpstr>
      <vt:lpstr>Office Theme</vt:lpstr>
      <vt:lpstr>Analog Electronics Technology</vt:lpstr>
      <vt:lpstr>Analog Electronics Technology</vt:lpstr>
      <vt:lpstr>What we will talk about today</vt:lpstr>
      <vt:lpstr>Inverting Amplifier</vt:lpstr>
      <vt:lpstr>Inverting Amplifier</vt:lpstr>
      <vt:lpstr>Inverting Amplifier</vt:lpstr>
      <vt:lpstr>Inverting Amplifier</vt:lpstr>
      <vt:lpstr>Inverting Amplifier</vt:lpstr>
      <vt:lpstr>Inverting Amplifier</vt:lpstr>
      <vt:lpstr>Inverting Amplifier</vt:lpstr>
      <vt:lpstr>Inverting Amplifier</vt:lpstr>
      <vt:lpstr>Inverting Amplifier</vt:lpstr>
      <vt:lpstr>Inverting Amplifier Example 1</vt:lpstr>
      <vt:lpstr>Inverting Amplifier Example 2</vt:lpstr>
      <vt:lpstr>Inverting Amplifier Example 3</vt:lpstr>
      <vt:lpstr>Circuit Designs of Various Gains</vt:lpstr>
      <vt:lpstr>Example 4</vt:lpstr>
      <vt:lpstr>Example 5</vt:lpstr>
      <vt:lpstr>Example 6</vt:lpstr>
      <vt:lpstr>Example 6</vt:lpstr>
      <vt:lpstr>PowerPoint Presentation</vt:lpstr>
      <vt:lpstr>Method 1 – Two inverting op amps</vt:lpstr>
      <vt:lpstr>PowerPoint Presentation</vt:lpstr>
      <vt:lpstr>Method 2</vt:lpstr>
      <vt:lpstr>Method 2 – Voltage Divider Followed by Voltage Follower</vt:lpstr>
      <vt:lpstr>PowerPoint Presentation</vt:lpstr>
      <vt:lpstr>PowerPoint Presentation</vt:lpstr>
      <vt:lpstr>Practice Problems –  Circuit Designs of various gains</vt:lpstr>
      <vt:lpstr>Practice Problem 1</vt:lpstr>
      <vt:lpstr>Practice Problem 2</vt:lpstr>
      <vt:lpstr>Practice Problem 3</vt:lpstr>
      <vt:lpstr>Practice Problem 4</vt:lpstr>
      <vt:lpstr>Practice Problem 5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Analog Electronics Technology</dc:title>
  <dc:creator>me</dc:creator>
  <cp:lastModifiedBy>Kendall Stephenson</cp:lastModifiedBy>
  <cp:revision>572</cp:revision>
  <dcterms:created xsi:type="dcterms:W3CDTF">2018-11-17T00:51:02Z</dcterms:created>
  <dcterms:modified xsi:type="dcterms:W3CDTF">2020-10-07T00:07:03Z</dcterms:modified>
</cp:coreProperties>
</file>