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43" r:id="rId3"/>
    <p:sldId id="444" r:id="rId4"/>
    <p:sldId id="445" r:id="rId5"/>
    <p:sldId id="446" r:id="rId6"/>
    <p:sldId id="447" r:id="rId7"/>
    <p:sldId id="41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C4FF"/>
    <a:srgbClr val="66CCFF"/>
    <a:srgbClr val="C2D1EC"/>
    <a:srgbClr val="96B0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118" autoAdjust="0"/>
    <p:restoredTop sz="94660"/>
  </p:normalViewPr>
  <p:slideViewPr>
    <p:cSldViewPr snapToGrid="0">
      <p:cViewPr varScale="1">
        <p:scale>
          <a:sx n="58" d="100"/>
          <a:sy n="58" d="100"/>
        </p:scale>
        <p:origin x="56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-63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38188-14D6-4A9A-9FA9-7EBDD112D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92BF4-DFD0-411D-A151-1B81E2724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45529-6FC8-40C9-9DD2-D5B2436F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B8F9C-20E6-4A43-AF9E-B93AC470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06068-8E8D-4FAB-8C88-F9C893224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D1D2D-E8D7-40B2-B189-0ECCA5A0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F520C9-8C02-4B4F-BBFA-2923B55F3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59535-B688-480B-B281-4751E215C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801A1-3F50-48C5-95FC-60DE0881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33F0A-2969-490D-8C5A-A2CBC8F0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44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36474B-7075-457E-8C67-9BBBDE9F4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85A51-50BB-4E62-95B9-88965EEA7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7D804-C681-4CD2-8C9E-0D00FE8F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D946D-4EEF-45D4-A4EE-433C641B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6AFA3-7434-4226-B932-65F4847A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6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74961-28F2-4AB4-9401-A639AEBAF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E7DAF-6705-49F3-886C-FBC833861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86C4E-C201-4AF6-A610-90CD243B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4AF83-6CF9-4B31-BE30-C964391F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56144-3E52-43CD-947F-C0AD8ADDF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65F8-50AF-4724-A279-B0ED267EA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CBA42-F42A-4940-BE96-680059D7C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59E6-6E72-4491-9C54-7DA0781D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14EDE-BA4F-4004-A450-EBFEA7196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0AC17-8A12-4ACA-B254-75070329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3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E34B7-9A71-4A17-8692-80721A9CB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E29B9-C086-491C-8B46-F52C74EB7C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7706B-DEDE-4C80-812C-F3DA46718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BF317-FAA1-4B7B-8F9C-4AC687E70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A0AE4-B118-424D-94DF-81B16E20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D90C8-829D-4924-9BBB-F0D21C90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4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90E4E-04D9-44B2-8A42-8646D0E39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3F4B2-5625-47D5-8A0D-2596762F1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5B86D-8C26-48B7-891F-DC0CEABE7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06089-9743-4A82-83E3-FF402E294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56118-E025-4A07-81D3-21494E39D3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A94D5-ACA8-403C-9988-93118426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6B6315-C14D-481D-AA2D-149B3BE72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C78A9-2204-47BC-8269-F386B6A05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8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D14EB-2B61-418C-9E7D-6C535213D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16DB4E-43BC-4DC6-AE34-D8676EA7B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A9AD57-ED99-4A02-BF71-E60884EE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B66B4-A171-4C0F-8EFA-93C783E0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6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701CA-A3C4-4C87-80B3-9335991EE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11207-472C-481B-8FA6-85D1617D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7D427-B0D1-4CCF-8B98-7019C8ADD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4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C87F5-F4C4-4003-B174-E08E1362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29976-DE4E-4895-8B13-D76398E0A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B9B74-B2B1-4F8F-959F-7C84B0C63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3158C-38D7-4860-8E55-D6980AB8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410D9-F40C-44DD-A632-E9CEF2E6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F8495-F4EC-4BCF-ABD9-BDD033E3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7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C5B1-2A43-432E-A6D1-882BB92F7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4D62E4-CC57-47BD-A45E-29D306777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5511A-BA96-495B-8248-0493B80D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824AD-95AE-4542-AAF2-0D4BCEB5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51054-9223-4872-831F-B4B74A66D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A2317-6D84-4B6F-87C3-495B417F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C47D65-B3C7-4D06-A729-26F73F119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EBDB4-F077-43CB-A5E3-8F169FEE5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5E2FA-B16A-4404-B196-0AB6C238B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E342B-C874-494B-89D4-FFDC53A24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AD2EB-379F-4E6F-9C4D-04342F790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8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6.png"/><Relationship Id="rId7" Type="http://schemas.openxmlformats.org/officeDocument/2006/relationships/image" Target="../media/image2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1122363"/>
            <a:ext cx="9567511" cy="1832593"/>
          </a:xfrm>
        </p:spPr>
        <p:txBody>
          <a:bodyPr/>
          <a:lstStyle/>
          <a:p>
            <a:r>
              <a:rPr lang="en-US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Solutions for Practice Problems</a:t>
            </a:r>
          </a:p>
          <a:p>
            <a:r>
              <a:rPr lang="en-US" dirty="0"/>
              <a:t>Designing Op Amp Circuits with Specified Gains</a:t>
            </a:r>
          </a:p>
        </p:txBody>
      </p:sp>
    </p:spTree>
    <p:extLst>
      <p:ext uri="{BB962C8B-B14F-4D97-AF65-F5344CB8AC3E}">
        <p14:creationId xmlns:p14="http://schemas.microsoft.com/office/powerpoint/2010/main" val="357368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itle 1">
            <a:extLst>
              <a:ext uri="{FF2B5EF4-FFF2-40B4-BE49-F238E27FC236}">
                <a16:creationId xmlns:a16="http://schemas.microsoft.com/office/drawing/2014/main" id="{18B837AC-AE89-40F5-AC36-AF8934F7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917" y="293733"/>
            <a:ext cx="10515600" cy="1325563"/>
          </a:xfrm>
        </p:spPr>
        <p:txBody>
          <a:bodyPr/>
          <a:lstStyle/>
          <a:p>
            <a:r>
              <a:rPr lang="en-US" dirty="0"/>
              <a:t>Practice Problem 1</a:t>
            </a:r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0E41CCAE-EE76-4357-B2A9-2558CFBF5B4F}"/>
              </a:ext>
            </a:extLst>
          </p:cNvPr>
          <p:cNvSpPr txBox="1">
            <a:spLocks/>
          </p:cNvSpPr>
          <p:nvPr/>
        </p:nvSpPr>
        <p:spPr>
          <a:xfrm>
            <a:off x="2070100" y="1511300"/>
            <a:ext cx="8910630" cy="6331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Design a circuit that has a gain of 6</a:t>
            </a:r>
            <a:endParaRPr lang="en-US" baseline="-25000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C7FD992-D05C-4AFF-A3C1-0458B67216E6}"/>
              </a:ext>
            </a:extLst>
          </p:cNvPr>
          <p:cNvSpPr txBox="1">
            <a:spLocks/>
          </p:cNvSpPr>
          <p:nvPr/>
        </p:nvSpPr>
        <p:spPr>
          <a:xfrm>
            <a:off x="2070100" y="2203762"/>
            <a:ext cx="8910630" cy="6331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We will need a non-inverting op amp circuit</a:t>
            </a:r>
            <a:endParaRPr lang="en-US" baseline="-25000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43A5DD2-FA47-4D32-99F0-2B21E0EFA9B2}"/>
              </a:ext>
            </a:extLst>
          </p:cNvPr>
          <p:cNvGrpSpPr/>
          <p:nvPr/>
        </p:nvGrpSpPr>
        <p:grpSpPr>
          <a:xfrm>
            <a:off x="961871" y="2836863"/>
            <a:ext cx="4478280" cy="2740660"/>
            <a:chOff x="2926636" y="1185383"/>
            <a:chExt cx="4478280" cy="2740660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2481CE03-CC49-42DF-A9B8-D2DCD34D75E4}"/>
                </a:ext>
              </a:extLst>
            </p:cNvPr>
            <p:cNvGrpSpPr/>
            <p:nvPr/>
          </p:nvGrpSpPr>
          <p:grpSpPr>
            <a:xfrm>
              <a:off x="2926636" y="1621820"/>
              <a:ext cx="4478280" cy="2304223"/>
              <a:chOff x="2845953" y="1460455"/>
              <a:chExt cx="4478280" cy="2304223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DD5CFE1F-7BF4-46D3-8F89-07784BE8BA1D}"/>
                  </a:ext>
                </a:extLst>
              </p:cNvPr>
              <p:cNvGrpSpPr/>
              <p:nvPr/>
            </p:nvGrpSpPr>
            <p:grpSpPr>
              <a:xfrm>
                <a:off x="3823435" y="1972769"/>
                <a:ext cx="3500798" cy="1421593"/>
                <a:chOff x="3333625" y="3007895"/>
                <a:chExt cx="3500798" cy="1421593"/>
              </a:xfrm>
            </p:grpSpPr>
            <p:sp>
              <p:nvSpPr>
                <p:cNvPr id="51" name="Isosceles Triangle 50">
                  <a:extLst>
                    <a:ext uri="{FF2B5EF4-FFF2-40B4-BE49-F238E27FC236}">
                      <a16:creationId xmlns:a16="http://schemas.microsoft.com/office/drawing/2014/main" id="{F663BE98-C2BE-49CA-B46E-400DA19156CA}"/>
                    </a:ext>
                  </a:extLst>
                </p:cNvPr>
                <p:cNvSpPr/>
                <p:nvPr/>
              </p:nvSpPr>
              <p:spPr>
                <a:xfrm rot="5400000">
                  <a:off x="4466122" y="3022333"/>
                  <a:ext cx="1174282" cy="1145406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" name="TextBox 51">
                  <a:extLst>
                    <a:ext uri="{FF2B5EF4-FFF2-40B4-BE49-F238E27FC236}">
                      <a16:creationId xmlns:a16="http://schemas.microsoft.com/office/drawing/2014/main" id="{23A03D71-09E0-4C35-B499-270A87F04DB4}"/>
                    </a:ext>
                  </a:extLst>
                </p:cNvPr>
                <p:cNvSpPr txBox="1"/>
                <p:nvPr/>
              </p:nvSpPr>
              <p:spPr>
                <a:xfrm>
                  <a:off x="4480560" y="3170178"/>
                  <a:ext cx="3072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—</a:t>
                  </a:r>
                </a:p>
              </p:txBody>
            </p:sp>
            <p:sp>
              <p:nvSpPr>
                <p:cNvPr id="53" name="TextBox 52">
                  <a:extLst>
                    <a:ext uri="{FF2B5EF4-FFF2-40B4-BE49-F238E27FC236}">
                      <a16:creationId xmlns:a16="http://schemas.microsoft.com/office/drawing/2014/main" id="{7BD7CC6B-B2DE-4B50-827F-1FB46CED323E}"/>
                    </a:ext>
                  </a:extLst>
                </p:cNvPr>
                <p:cNvSpPr txBox="1"/>
                <p:nvPr/>
              </p:nvSpPr>
              <p:spPr>
                <a:xfrm>
                  <a:off x="4499733" y="359503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6DFAB9C2-5A72-4E02-A400-3896D50BFDBC}"/>
                    </a:ext>
                  </a:extLst>
                </p:cNvPr>
                <p:cNvCxnSpPr>
                  <a:endCxn id="52" idx="1"/>
                </p:cNvCxnSpPr>
                <p:nvPr/>
              </p:nvCxnSpPr>
              <p:spPr>
                <a:xfrm>
                  <a:off x="4090219" y="3354844"/>
                  <a:ext cx="39034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50390CE6-8DF7-4CAB-A6CF-EA87819331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950109" y="3811883"/>
                  <a:ext cx="5304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68EEEA26-C56C-4E96-A762-B33189EC1E77}"/>
                    </a:ext>
                  </a:extLst>
                </p:cNvPr>
                <p:cNvCxnSpPr>
                  <a:cxnSpLocks/>
                  <a:stCxn id="51" idx="0"/>
                </p:cNvCxnSpPr>
                <p:nvPr/>
              </p:nvCxnSpPr>
              <p:spPr>
                <a:xfrm>
                  <a:off x="5625966" y="3595036"/>
                  <a:ext cx="105810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7" name="TextBox 56">
                  <a:extLst>
                    <a:ext uri="{FF2B5EF4-FFF2-40B4-BE49-F238E27FC236}">
                      <a16:creationId xmlns:a16="http://schemas.microsoft.com/office/drawing/2014/main" id="{BAD5821C-5935-41B3-AD90-AC47AD6C201C}"/>
                    </a:ext>
                  </a:extLst>
                </p:cNvPr>
                <p:cNvSpPr txBox="1"/>
                <p:nvPr/>
              </p:nvSpPr>
              <p:spPr>
                <a:xfrm>
                  <a:off x="3333625" y="4060156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sp>
              <p:nvSpPr>
                <p:cNvPr id="58" name="TextBox 57">
                  <a:extLst>
                    <a:ext uri="{FF2B5EF4-FFF2-40B4-BE49-F238E27FC236}">
                      <a16:creationId xmlns:a16="http://schemas.microsoft.com/office/drawing/2014/main" id="{4B99DDB2-FDA3-41A8-9227-8BA0AF1C2919}"/>
                    </a:ext>
                  </a:extLst>
                </p:cNvPr>
                <p:cNvSpPr txBox="1"/>
                <p:nvPr/>
              </p:nvSpPr>
              <p:spPr>
                <a:xfrm>
                  <a:off x="6314786" y="3061628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</p:grpSp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54B972B5-4EE6-4568-AC15-A87FC95D98C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257039" y="3025030"/>
                <a:ext cx="365760" cy="3657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07AB79D-8278-475B-AFF3-E6FFAC350171}"/>
                  </a:ext>
                </a:extLst>
              </p:cNvPr>
              <p:cNvSpPr txBox="1"/>
              <p:nvPr/>
            </p:nvSpPr>
            <p:spPr>
              <a:xfrm>
                <a:off x="4291672" y="2890093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48D525F-C676-4570-BE1F-9BDBC8A4DEF6}"/>
                  </a:ext>
                </a:extLst>
              </p:cNvPr>
              <p:cNvSpPr txBox="1"/>
              <p:nvPr/>
            </p:nvSpPr>
            <p:spPr>
              <a:xfrm>
                <a:off x="4248983" y="3103443"/>
                <a:ext cx="3072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—</a:t>
                </a:r>
              </a:p>
            </p:txBody>
          </p: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611C22DC-FE01-4E7E-B03C-E0345FEFC076}"/>
                  </a:ext>
                </a:extLst>
              </p:cNvPr>
              <p:cNvCxnSpPr/>
              <p:nvPr/>
            </p:nvCxnSpPr>
            <p:spPr>
              <a:xfrm flipV="1">
                <a:off x="4444363" y="2771221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8577AEC0-8CB1-4E19-A7A8-F5408E1878F8}"/>
                  </a:ext>
                </a:extLst>
              </p:cNvPr>
              <p:cNvCxnSpPr/>
              <p:nvPr/>
            </p:nvCxnSpPr>
            <p:spPr>
              <a:xfrm flipV="1">
                <a:off x="4439919" y="3390790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ABAEB850-1E46-492C-AC82-96A0EB82BCE3}"/>
                  </a:ext>
                </a:extLst>
              </p:cNvPr>
              <p:cNvGrpSpPr/>
              <p:nvPr/>
            </p:nvGrpSpPr>
            <p:grpSpPr>
              <a:xfrm>
                <a:off x="4257039" y="363767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F3D7A1B3-6F55-49AD-B831-A04F9B0F11F6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190C2475-27D8-43E3-A60A-8E26A0023B31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33358FD6-A993-4114-8E1C-509617B4F4EE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F7E139DA-1C12-4478-B952-219F834353A2}"/>
                  </a:ext>
                </a:extLst>
              </p:cNvPr>
              <p:cNvGrpSpPr/>
              <p:nvPr/>
            </p:nvGrpSpPr>
            <p:grpSpPr>
              <a:xfrm>
                <a:off x="5255532" y="1488300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38" name="Group 37">
                  <a:extLst>
                    <a:ext uri="{FF2B5EF4-FFF2-40B4-BE49-F238E27FC236}">
                      <a16:creationId xmlns:a16="http://schemas.microsoft.com/office/drawing/2014/main" id="{0C5346A2-0473-4DA7-9291-B1F7C113BEFB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6603E308-CCEA-4A30-968C-214EA1071C5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" name="Straight Connector 46">
                    <a:extLst>
                      <a:ext uri="{FF2B5EF4-FFF2-40B4-BE49-F238E27FC236}">
                        <a16:creationId xmlns:a16="http://schemas.microsoft.com/office/drawing/2014/main" id="{4AD98DE3-A904-40D8-BA9B-5A8E427E4DA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9" name="Group 38">
                  <a:extLst>
                    <a:ext uri="{FF2B5EF4-FFF2-40B4-BE49-F238E27FC236}">
                      <a16:creationId xmlns:a16="http://schemas.microsoft.com/office/drawing/2014/main" id="{A4614254-14A3-4EC5-BBB8-7E3B2ED85662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752F0FBD-31E6-4CAF-BBF6-6130ED1AC8E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800C0598-A7DE-4153-A894-159BB0AC5F2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0" name="Group 39">
                  <a:extLst>
                    <a:ext uri="{FF2B5EF4-FFF2-40B4-BE49-F238E27FC236}">
                      <a16:creationId xmlns:a16="http://schemas.microsoft.com/office/drawing/2014/main" id="{CC3E1DDE-C9B4-4EC2-A100-AB8B67C82BF0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2" name="Straight Connector 41">
                    <a:extLst>
                      <a:ext uri="{FF2B5EF4-FFF2-40B4-BE49-F238E27FC236}">
                        <a16:creationId xmlns:a16="http://schemas.microsoft.com/office/drawing/2014/main" id="{CC3D8DEF-ABE5-4C17-BD40-C4DE2E524A1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43D197F2-6D21-4E33-A52F-C4748E5763B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8658587A-0A12-4A4B-B285-8FE0892EA7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C32437B6-E93C-47B0-A011-C69662C1EF32}"/>
                  </a:ext>
                </a:extLst>
              </p:cNvPr>
              <p:cNvGrpSpPr/>
              <p:nvPr/>
            </p:nvGrpSpPr>
            <p:grpSpPr>
              <a:xfrm>
                <a:off x="3424505" y="1460455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28" name="Group 27">
                  <a:extLst>
                    <a:ext uri="{FF2B5EF4-FFF2-40B4-BE49-F238E27FC236}">
                      <a16:creationId xmlns:a16="http://schemas.microsoft.com/office/drawing/2014/main" id="{54F4585D-1FDA-4A4C-8E90-31F323B30AD0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36" name="Straight Connector 35">
                    <a:extLst>
                      <a:ext uri="{FF2B5EF4-FFF2-40B4-BE49-F238E27FC236}">
                        <a16:creationId xmlns:a16="http://schemas.microsoft.com/office/drawing/2014/main" id="{DBF341B2-24E2-4EBE-9AEE-606CAF23FC0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2B97CFFF-0F4D-40EE-9157-29E2C4EBB91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9" name="Group 28">
                  <a:extLst>
                    <a:ext uri="{FF2B5EF4-FFF2-40B4-BE49-F238E27FC236}">
                      <a16:creationId xmlns:a16="http://schemas.microsoft.com/office/drawing/2014/main" id="{6879CC16-F85C-49D2-A0AA-DDCFE73E74BF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4" name="Straight Connector 33">
                    <a:extLst>
                      <a:ext uri="{FF2B5EF4-FFF2-40B4-BE49-F238E27FC236}">
                        <a16:creationId xmlns:a16="http://schemas.microsoft.com/office/drawing/2014/main" id="{4A8382BF-D932-4CE8-B819-40A6F5EE946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" name="Straight Connector 34">
                    <a:extLst>
                      <a:ext uri="{FF2B5EF4-FFF2-40B4-BE49-F238E27FC236}">
                        <a16:creationId xmlns:a16="http://schemas.microsoft.com/office/drawing/2014/main" id="{9081C047-53E4-4499-89D5-4B9E72CAB51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0" name="Group 29">
                  <a:extLst>
                    <a:ext uri="{FF2B5EF4-FFF2-40B4-BE49-F238E27FC236}">
                      <a16:creationId xmlns:a16="http://schemas.microsoft.com/office/drawing/2014/main" id="{A22DDDA5-5F38-4735-83E8-77E9A6BE975F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2" name="Straight Connector 31">
                    <a:extLst>
                      <a:ext uri="{FF2B5EF4-FFF2-40B4-BE49-F238E27FC236}">
                        <a16:creationId xmlns:a16="http://schemas.microsoft.com/office/drawing/2014/main" id="{46E7B29A-3D7C-4B29-97CC-5A6CB0F0EBE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Straight Connector 32">
                    <a:extLst>
                      <a:ext uri="{FF2B5EF4-FFF2-40B4-BE49-F238E27FC236}">
                        <a16:creationId xmlns:a16="http://schemas.microsoft.com/office/drawing/2014/main" id="{D7CE7789-7D8F-410E-9ECC-0EC5E044AB4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1" name="Straight Connector 30">
                  <a:extLst>
                    <a:ext uri="{FF2B5EF4-FFF2-40B4-BE49-F238E27FC236}">
                      <a16:creationId xmlns:a16="http://schemas.microsoft.com/office/drawing/2014/main" id="{0B5BA6A5-4FEB-4701-ABF1-D8D21E8D3C9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6FF751BB-C3B8-4AE4-BA81-39EF80C00A8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2364" y="1647140"/>
                <a:ext cx="1043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12F3CE28-437F-432B-89F6-CE8BCB2191D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98930" y="1641692"/>
                <a:ext cx="0" cy="67802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F0CAB4D7-08D5-417B-A90D-10D92A31E58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28833" y="1640079"/>
                <a:ext cx="0" cy="44408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id="{BD259B30-75A0-4537-9115-E8537DF76648}"/>
                  </a:ext>
                </a:extLst>
              </p:cNvPr>
              <p:cNvGrpSpPr/>
              <p:nvPr/>
            </p:nvGrpSpPr>
            <p:grpSpPr>
              <a:xfrm>
                <a:off x="2845953" y="208416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25" name="Straight Connector 24">
                  <a:extLst>
                    <a:ext uri="{FF2B5EF4-FFF2-40B4-BE49-F238E27FC236}">
                      <a16:creationId xmlns:a16="http://schemas.microsoft.com/office/drawing/2014/main" id="{A227B4A3-4057-4B05-A140-6D9B87936773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84135F57-6F63-4103-9935-A4FCB9F5DC2D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014DB4BD-C50F-4C3C-9019-6B4FAE98EAD5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BE606F43-E829-42F5-B2B3-48E05AB11C35}"/>
                  </a:ext>
                </a:extLst>
              </p:cNvPr>
              <p:cNvCxnSpPr/>
              <p:nvPr/>
            </p:nvCxnSpPr>
            <p:spPr>
              <a:xfrm flipH="1">
                <a:off x="3009207" y="1633811"/>
                <a:ext cx="41529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E682B1F6-2F70-4DB0-83ED-E22F262490F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382871" y="1641692"/>
                <a:ext cx="22692" cy="9138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5B0EDA88-6656-4169-988A-EEBB46111EF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53391" y="1649411"/>
                <a:ext cx="34082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B16D479-BBA1-4E82-A01B-9E24D7BE6452}"/>
                </a:ext>
              </a:extLst>
            </p:cNvPr>
            <p:cNvSpPr txBox="1"/>
            <p:nvPr/>
          </p:nvSpPr>
          <p:spPr>
            <a:xfrm>
              <a:off x="5415543" y="1185383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7A611CD7-88AB-4A8F-B8D2-4120EC8BA1E2}"/>
                </a:ext>
              </a:extLst>
            </p:cNvPr>
            <p:cNvSpPr txBox="1"/>
            <p:nvPr/>
          </p:nvSpPr>
          <p:spPr>
            <a:xfrm>
              <a:off x="3709069" y="1185383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1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Content Placeholder 2">
                <a:extLst>
                  <a:ext uri="{FF2B5EF4-FFF2-40B4-BE49-F238E27FC236}">
                    <a16:creationId xmlns:a16="http://schemas.microsoft.com/office/drawing/2014/main" id="{36C76EF3-AB4C-4B79-9E99-F27F207098B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180410" y="2896224"/>
                <a:ext cx="2304352" cy="7987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=1+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200" dirty="0"/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 xmlns="">
          <p:sp>
            <p:nvSpPr>
              <p:cNvPr id="60" name="Content Placeholder 2">
                <a:extLst>
                  <a:ext uri="{FF2B5EF4-FFF2-40B4-BE49-F238E27FC236}">
                    <a16:creationId xmlns:a16="http://schemas.microsoft.com/office/drawing/2014/main" id="{36C76EF3-AB4C-4B79-9E99-F27F207098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0410" y="2896224"/>
                <a:ext cx="2304352" cy="79879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Content Placeholder 2">
                <a:extLst>
                  <a:ext uri="{FF2B5EF4-FFF2-40B4-BE49-F238E27FC236}">
                    <a16:creationId xmlns:a16="http://schemas.microsoft.com/office/drawing/2014/main" id="{85AD9DCC-3A21-43B0-BB29-68FF9E9B4BF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221330" y="3017073"/>
                <a:ext cx="1244664" cy="63528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=6</m:t>
                    </m:r>
                  </m:oMath>
                </a14:m>
                <a:r>
                  <a:rPr lang="en-US" sz="3200" dirty="0"/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 xmlns="">
          <p:sp>
            <p:nvSpPr>
              <p:cNvPr id="61" name="Content Placeholder 2">
                <a:extLst>
                  <a:ext uri="{FF2B5EF4-FFF2-40B4-BE49-F238E27FC236}">
                    <a16:creationId xmlns:a16="http://schemas.microsoft.com/office/drawing/2014/main" id="{85AD9DCC-3A21-43B0-BB29-68FF9E9B4B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1330" y="3017073"/>
                <a:ext cx="1244664" cy="63528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Content Placeholder 2">
                <a:extLst>
                  <a:ext uri="{FF2B5EF4-FFF2-40B4-BE49-F238E27FC236}">
                    <a16:creationId xmlns:a16="http://schemas.microsoft.com/office/drawing/2014/main" id="{818E7229-EE48-48BA-B75B-DFB8EFEF287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80579" y="3858278"/>
                <a:ext cx="1769118" cy="73785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=5</m:t>
                    </m:r>
                  </m:oMath>
                </a14:m>
                <a:r>
                  <a:rPr lang="en-US" sz="3200" dirty="0"/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 xmlns="">
          <p:sp>
            <p:nvSpPr>
              <p:cNvPr id="62" name="Content Placeholder 2">
                <a:extLst>
                  <a:ext uri="{FF2B5EF4-FFF2-40B4-BE49-F238E27FC236}">
                    <a16:creationId xmlns:a16="http://schemas.microsoft.com/office/drawing/2014/main" id="{818E7229-EE48-48BA-B75B-DFB8EFEF28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0579" y="3858278"/>
                <a:ext cx="1769118" cy="737857"/>
              </a:xfrm>
              <a:prstGeom prst="rect">
                <a:avLst/>
              </a:prstGeom>
              <a:blipFill>
                <a:blip r:embed="rId4"/>
                <a:stretch>
                  <a:fillRect t="-16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Content Placeholder 2">
                <a:extLst>
                  <a:ext uri="{FF2B5EF4-FFF2-40B4-BE49-F238E27FC236}">
                    <a16:creationId xmlns:a16="http://schemas.microsoft.com/office/drawing/2014/main" id="{3322DDA7-DC7A-4C8B-B45E-A35D7388ABE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104241" y="4764213"/>
                <a:ext cx="3140255" cy="7987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𝑐h𝑜𝑜𝑠𝑒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buNone/>
                </a:pPr>
                <a:endParaRPr lang="en-US" sz="32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 xmlns="">
          <p:sp>
            <p:nvSpPr>
              <p:cNvPr id="63" name="Content Placeholder 2">
                <a:extLst>
                  <a:ext uri="{FF2B5EF4-FFF2-40B4-BE49-F238E27FC236}">
                    <a16:creationId xmlns:a16="http://schemas.microsoft.com/office/drawing/2014/main" id="{3322DDA7-DC7A-4C8B-B45E-A35D7388AB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4241" y="4764213"/>
                <a:ext cx="3140255" cy="79879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Content Placeholder 2">
                <a:extLst>
                  <a:ext uri="{FF2B5EF4-FFF2-40B4-BE49-F238E27FC236}">
                    <a16:creationId xmlns:a16="http://schemas.microsoft.com/office/drawing/2014/main" id="{08295B94-70AF-4DA4-966C-89BD34E195E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86635" y="5319128"/>
                <a:ext cx="3140255" cy="7987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 xmlns="">
          <p:sp>
            <p:nvSpPr>
              <p:cNvPr id="64" name="Content Placeholder 2">
                <a:extLst>
                  <a:ext uri="{FF2B5EF4-FFF2-40B4-BE49-F238E27FC236}">
                    <a16:creationId xmlns:a16="http://schemas.microsoft.com/office/drawing/2014/main" id="{08295B94-70AF-4DA4-966C-89BD34E195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6635" y="5319128"/>
                <a:ext cx="3140255" cy="79879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Content Placeholder 2">
                <a:extLst>
                  <a:ext uri="{FF2B5EF4-FFF2-40B4-BE49-F238E27FC236}">
                    <a16:creationId xmlns:a16="http://schemas.microsoft.com/office/drawing/2014/main" id="{4B1021FE-0A81-479D-B391-2FFADF70058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701403" y="2743124"/>
                <a:ext cx="1081751" cy="59144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  <m:r>
                        <a:rPr lang="en-US" sz="3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3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3200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en-US" sz="3200" dirty="0">
                  <a:solidFill>
                    <a:srgbClr val="FF0000"/>
                  </a:solidFill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5" name="Content Placeholder 2">
                <a:extLst>
                  <a:ext uri="{FF2B5EF4-FFF2-40B4-BE49-F238E27FC236}">
                    <a16:creationId xmlns:a16="http://schemas.microsoft.com/office/drawing/2014/main" id="{4B1021FE-0A81-479D-B391-2FFADF7005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1403" y="2743124"/>
                <a:ext cx="1081751" cy="59144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Content Placeholder 2">
                <a:extLst>
                  <a:ext uri="{FF2B5EF4-FFF2-40B4-BE49-F238E27FC236}">
                    <a16:creationId xmlns:a16="http://schemas.microsoft.com/office/drawing/2014/main" id="{48120255-BA17-4114-9545-AC4E742BDA4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83024" y="2751786"/>
                <a:ext cx="1272829" cy="7987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1 </m:t>
                      </m:r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3200" dirty="0">
                  <a:solidFill>
                    <a:srgbClr val="FF0000"/>
                  </a:solidFill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6" name="Content Placeholder 2">
                <a:extLst>
                  <a:ext uri="{FF2B5EF4-FFF2-40B4-BE49-F238E27FC236}">
                    <a16:creationId xmlns:a16="http://schemas.microsoft.com/office/drawing/2014/main" id="{48120255-BA17-4114-9545-AC4E742BDA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3024" y="2751786"/>
                <a:ext cx="1272829" cy="79879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58248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0" grpId="0"/>
      <p:bldP spid="61" grpId="0"/>
      <p:bldP spid="62" grpId="0"/>
      <p:bldP spid="63" grpId="0"/>
      <p:bldP spid="64" grpId="0"/>
      <p:bldP spid="65" grpId="0"/>
      <p:bldP spid="6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itle 1">
            <a:extLst>
              <a:ext uri="{FF2B5EF4-FFF2-40B4-BE49-F238E27FC236}">
                <a16:creationId xmlns:a16="http://schemas.microsoft.com/office/drawing/2014/main" id="{18B837AC-AE89-40F5-AC36-AF8934F7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917" y="293733"/>
            <a:ext cx="10515600" cy="1325563"/>
          </a:xfrm>
        </p:spPr>
        <p:txBody>
          <a:bodyPr/>
          <a:lstStyle/>
          <a:p>
            <a:r>
              <a:rPr lang="en-US" dirty="0"/>
              <a:t>Practice Problem 2</a:t>
            </a:r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0E41CCAE-EE76-4357-B2A9-2558CFBF5B4F}"/>
              </a:ext>
            </a:extLst>
          </p:cNvPr>
          <p:cNvSpPr txBox="1">
            <a:spLocks/>
          </p:cNvSpPr>
          <p:nvPr/>
        </p:nvSpPr>
        <p:spPr>
          <a:xfrm>
            <a:off x="2120900" y="1435100"/>
            <a:ext cx="8910630" cy="6331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Design a circuit that has a gain of -12</a:t>
            </a:r>
            <a:endParaRPr lang="en-US" baseline="-25000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E3EDB4B-4210-4CCE-A0D6-FD4DD04AC3EB}"/>
              </a:ext>
            </a:extLst>
          </p:cNvPr>
          <p:cNvSpPr txBox="1">
            <a:spLocks/>
          </p:cNvSpPr>
          <p:nvPr/>
        </p:nvSpPr>
        <p:spPr>
          <a:xfrm>
            <a:off x="2120900" y="2127562"/>
            <a:ext cx="8910630" cy="6331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We will need an inverting op amp circuit</a:t>
            </a:r>
            <a:endParaRPr lang="en-US" baseline="-25000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F612BD4F-D3D4-4712-8C9F-7E8B599AE44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863944" y="2655509"/>
                <a:ext cx="2304352" cy="7987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200" dirty="0"/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F612BD4F-D3D4-4712-8C9F-7E8B599AE4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3944" y="2655509"/>
                <a:ext cx="2304352" cy="79879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18E27E45-8FF5-4B78-AA75-79FA19921E4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904864" y="2776359"/>
                <a:ext cx="1575936" cy="62872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=−12</m:t>
                    </m:r>
                  </m:oMath>
                </a14:m>
                <a:r>
                  <a:rPr lang="en-US" sz="3200" dirty="0"/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18E27E45-8FF5-4B78-AA75-79FA19921E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4864" y="2776359"/>
                <a:ext cx="1575936" cy="6287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35C25B10-64C9-48F8-BE2E-40A209E3534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104241" y="4764213"/>
                <a:ext cx="3543121" cy="59144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𝑐h𝑜𝑜𝑠𝑒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12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buNone/>
                </a:pPr>
                <a:endParaRPr lang="en-US" sz="32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 xmlns="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35C25B10-64C9-48F8-BE2E-40A209E353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4241" y="4764213"/>
                <a:ext cx="3543121" cy="59144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C25BE6A3-1B2B-4CE0-B458-E8645F410BE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964435" y="5306428"/>
                <a:ext cx="3140255" cy="7987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 xmlns="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C25BE6A3-1B2B-4CE0-B458-E8645F410B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4435" y="5306428"/>
                <a:ext cx="3140255" cy="79879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>
            <a:extLst>
              <a:ext uri="{FF2B5EF4-FFF2-40B4-BE49-F238E27FC236}">
                <a16:creationId xmlns:a16="http://schemas.microsoft.com/office/drawing/2014/main" id="{B8D7EA6D-2EA8-45B8-A83D-80F3E618C3FD}"/>
              </a:ext>
            </a:extLst>
          </p:cNvPr>
          <p:cNvGrpSpPr/>
          <p:nvPr/>
        </p:nvGrpSpPr>
        <p:grpSpPr>
          <a:xfrm>
            <a:off x="1001705" y="2822349"/>
            <a:ext cx="4968208" cy="2740660"/>
            <a:chOff x="2884943" y="1355712"/>
            <a:chExt cx="4968208" cy="2740660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ADD4BA74-5804-4C1D-8180-CC325AC6CB76}"/>
                </a:ext>
              </a:extLst>
            </p:cNvPr>
            <p:cNvGrpSpPr/>
            <p:nvPr/>
          </p:nvGrpSpPr>
          <p:grpSpPr>
            <a:xfrm>
              <a:off x="2884943" y="1792149"/>
              <a:ext cx="4968208" cy="2304223"/>
              <a:chOff x="2356025" y="1460455"/>
              <a:chExt cx="4968208" cy="2304223"/>
            </a:xfrm>
          </p:grpSpPr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2A84A6A3-2F19-4030-B89D-2BC891BBC0BA}"/>
                  </a:ext>
                </a:extLst>
              </p:cNvPr>
              <p:cNvGrpSpPr/>
              <p:nvPr/>
            </p:nvGrpSpPr>
            <p:grpSpPr>
              <a:xfrm>
                <a:off x="2356025" y="1972769"/>
                <a:ext cx="4968208" cy="1174282"/>
                <a:chOff x="1866215" y="3007895"/>
                <a:chExt cx="4968208" cy="1174282"/>
              </a:xfrm>
            </p:grpSpPr>
            <p:sp>
              <p:nvSpPr>
                <p:cNvPr id="54" name="Isosceles Triangle 53">
                  <a:extLst>
                    <a:ext uri="{FF2B5EF4-FFF2-40B4-BE49-F238E27FC236}">
                      <a16:creationId xmlns:a16="http://schemas.microsoft.com/office/drawing/2014/main" id="{ED806078-1672-47C1-94F2-0E9BEBE5EA72}"/>
                    </a:ext>
                  </a:extLst>
                </p:cNvPr>
                <p:cNvSpPr/>
                <p:nvPr/>
              </p:nvSpPr>
              <p:spPr>
                <a:xfrm rot="5400000">
                  <a:off x="4466122" y="3022333"/>
                  <a:ext cx="1174282" cy="1145406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" name="TextBox 54">
                  <a:extLst>
                    <a:ext uri="{FF2B5EF4-FFF2-40B4-BE49-F238E27FC236}">
                      <a16:creationId xmlns:a16="http://schemas.microsoft.com/office/drawing/2014/main" id="{AC974862-67BC-486F-A34D-429CFA6619E5}"/>
                    </a:ext>
                  </a:extLst>
                </p:cNvPr>
                <p:cNvSpPr txBox="1"/>
                <p:nvPr/>
              </p:nvSpPr>
              <p:spPr>
                <a:xfrm>
                  <a:off x="4480560" y="3170178"/>
                  <a:ext cx="3072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—</a:t>
                  </a:r>
                </a:p>
              </p:txBody>
            </p:sp>
            <p:sp>
              <p:nvSpPr>
                <p:cNvPr id="56" name="TextBox 55">
                  <a:extLst>
                    <a:ext uri="{FF2B5EF4-FFF2-40B4-BE49-F238E27FC236}">
                      <a16:creationId xmlns:a16="http://schemas.microsoft.com/office/drawing/2014/main" id="{09DD6080-0CC0-4D30-9D52-397BA4312E22}"/>
                    </a:ext>
                  </a:extLst>
                </p:cNvPr>
                <p:cNvSpPr txBox="1"/>
                <p:nvPr/>
              </p:nvSpPr>
              <p:spPr>
                <a:xfrm>
                  <a:off x="4499733" y="359503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C7B22F34-099F-4324-B2A2-4C648B56DA0B}"/>
                    </a:ext>
                  </a:extLst>
                </p:cNvPr>
                <p:cNvCxnSpPr>
                  <a:endCxn id="55" idx="1"/>
                </p:cNvCxnSpPr>
                <p:nvPr/>
              </p:nvCxnSpPr>
              <p:spPr>
                <a:xfrm>
                  <a:off x="4090219" y="3354844"/>
                  <a:ext cx="39034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FFD8793F-5255-46D4-A5E5-95151C8150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950109" y="3811883"/>
                  <a:ext cx="5304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>
                  <a:extLst>
                    <a:ext uri="{FF2B5EF4-FFF2-40B4-BE49-F238E27FC236}">
                      <a16:creationId xmlns:a16="http://schemas.microsoft.com/office/drawing/2014/main" id="{053B3F8A-A2B9-48E2-8157-F042981D8951}"/>
                    </a:ext>
                  </a:extLst>
                </p:cNvPr>
                <p:cNvCxnSpPr>
                  <a:cxnSpLocks/>
                  <a:stCxn id="54" idx="0"/>
                </p:cNvCxnSpPr>
                <p:nvPr/>
              </p:nvCxnSpPr>
              <p:spPr>
                <a:xfrm>
                  <a:off x="5625966" y="3595036"/>
                  <a:ext cx="105810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1" name="TextBox 60">
                  <a:extLst>
                    <a:ext uri="{FF2B5EF4-FFF2-40B4-BE49-F238E27FC236}">
                      <a16:creationId xmlns:a16="http://schemas.microsoft.com/office/drawing/2014/main" id="{8AFFE62D-7AC1-445A-9155-8611FE495361}"/>
                    </a:ext>
                  </a:extLst>
                </p:cNvPr>
                <p:cNvSpPr txBox="1"/>
                <p:nvPr/>
              </p:nvSpPr>
              <p:spPr>
                <a:xfrm>
                  <a:off x="1866215" y="3119294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sp>
              <p:nvSpPr>
                <p:cNvPr id="62" name="TextBox 61">
                  <a:extLst>
                    <a:ext uri="{FF2B5EF4-FFF2-40B4-BE49-F238E27FC236}">
                      <a16:creationId xmlns:a16="http://schemas.microsoft.com/office/drawing/2014/main" id="{B933988A-5916-46CF-AFB5-32D080E0F79B}"/>
                    </a:ext>
                  </a:extLst>
                </p:cNvPr>
                <p:cNvSpPr txBox="1"/>
                <p:nvPr/>
              </p:nvSpPr>
              <p:spPr>
                <a:xfrm>
                  <a:off x="6314786" y="3061628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</p:grp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EACDAB0E-A0D5-427F-A5DF-2B2E912FD20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847054" y="2084687"/>
                <a:ext cx="365760" cy="3657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05712BB-D654-48CE-94E1-C9838F81661A}"/>
                  </a:ext>
                </a:extLst>
              </p:cNvPr>
              <p:cNvSpPr txBox="1"/>
              <p:nvPr/>
            </p:nvSpPr>
            <p:spPr>
              <a:xfrm>
                <a:off x="2885475" y="1993025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E2AC913F-9D66-4590-9B49-70A555AD1DA0}"/>
                  </a:ext>
                </a:extLst>
              </p:cNvPr>
              <p:cNvSpPr txBox="1"/>
              <p:nvPr/>
            </p:nvSpPr>
            <p:spPr>
              <a:xfrm>
                <a:off x="2885475" y="2169958"/>
                <a:ext cx="3072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—</a:t>
                </a:r>
              </a:p>
            </p:txBody>
          </p: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E922BE2-F833-4ECC-98CC-704CE01CD0B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435950" y="2771222"/>
                <a:ext cx="3969" cy="86645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F0E8028B-BF67-47CC-97DD-55CDE424F4B6}"/>
                  </a:ext>
                </a:extLst>
              </p:cNvPr>
              <p:cNvGrpSpPr/>
              <p:nvPr/>
            </p:nvGrpSpPr>
            <p:grpSpPr>
              <a:xfrm>
                <a:off x="4257039" y="363767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C2761A98-B319-44DF-BDEB-6B42EA8632F2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id="{A497C327-2366-4B25-9831-7882F093477B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6BEF5E4D-07FE-40AA-9473-42652ADAD252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43E118F1-3ED2-4BFB-A28A-8CEAD5264DC9}"/>
                  </a:ext>
                </a:extLst>
              </p:cNvPr>
              <p:cNvGrpSpPr/>
              <p:nvPr/>
            </p:nvGrpSpPr>
            <p:grpSpPr>
              <a:xfrm>
                <a:off x="5255532" y="1488300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41" name="Group 40">
                  <a:extLst>
                    <a:ext uri="{FF2B5EF4-FFF2-40B4-BE49-F238E27FC236}">
                      <a16:creationId xmlns:a16="http://schemas.microsoft.com/office/drawing/2014/main" id="{2A0BC4E2-2D4D-4864-A643-535462D730D6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49" name="Straight Connector 48">
                    <a:extLst>
                      <a:ext uri="{FF2B5EF4-FFF2-40B4-BE49-F238E27FC236}">
                        <a16:creationId xmlns:a16="http://schemas.microsoft.com/office/drawing/2014/main" id="{E4F115DE-9989-4F3F-B7D0-A54A57737FB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" name="Straight Connector 49">
                    <a:extLst>
                      <a:ext uri="{FF2B5EF4-FFF2-40B4-BE49-F238E27FC236}">
                        <a16:creationId xmlns:a16="http://schemas.microsoft.com/office/drawing/2014/main" id="{56D6C86E-A80D-40A6-847B-C94160856BF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2" name="Group 41">
                  <a:extLst>
                    <a:ext uri="{FF2B5EF4-FFF2-40B4-BE49-F238E27FC236}">
                      <a16:creationId xmlns:a16="http://schemas.microsoft.com/office/drawing/2014/main" id="{8AFB7A2E-6602-4959-8908-CCEF54DEFD9A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7" name="Straight Connector 46">
                    <a:extLst>
                      <a:ext uri="{FF2B5EF4-FFF2-40B4-BE49-F238E27FC236}">
                        <a16:creationId xmlns:a16="http://schemas.microsoft.com/office/drawing/2014/main" id="{66912B14-470D-4D62-9536-A3033623CA0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Connector 47">
                    <a:extLst>
                      <a:ext uri="{FF2B5EF4-FFF2-40B4-BE49-F238E27FC236}">
                        <a16:creationId xmlns:a16="http://schemas.microsoft.com/office/drawing/2014/main" id="{E36E4AD6-0E58-494A-AC91-F3316037626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25F7F09D-0C0B-4D1E-9A07-4BDE25144536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EC38850A-C72A-48D8-A5E1-C5DD84FCB46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01EAAA47-9CD8-4D90-9227-CCA2FEE74BA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853CEF28-C4F3-4F60-B246-322C847756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4907674D-08AD-49D3-B4B0-C16FCF232CBC}"/>
                  </a:ext>
                </a:extLst>
              </p:cNvPr>
              <p:cNvGrpSpPr/>
              <p:nvPr/>
            </p:nvGrpSpPr>
            <p:grpSpPr>
              <a:xfrm>
                <a:off x="3424505" y="1460455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31" name="Group 30">
                  <a:extLst>
                    <a:ext uri="{FF2B5EF4-FFF2-40B4-BE49-F238E27FC236}">
                      <a16:creationId xmlns:a16="http://schemas.microsoft.com/office/drawing/2014/main" id="{D51104B0-1011-4D3A-984E-0E565181BC39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4474303A-4E6C-4C7B-8668-74363BE7CE3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B55AD540-49DA-469F-9794-6B9BA7E0F62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2" name="Group 31">
                  <a:extLst>
                    <a:ext uri="{FF2B5EF4-FFF2-40B4-BE49-F238E27FC236}">
                      <a16:creationId xmlns:a16="http://schemas.microsoft.com/office/drawing/2014/main" id="{84C0C6E5-2580-4B03-95BA-FA31C512E508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DE465910-3C2C-4599-9541-1DD403717D2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1CCB8194-A1A4-4823-8D26-8C582C2A893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3" name="Group 32">
                  <a:extLst>
                    <a:ext uri="{FF2B5EF4-FFF2-40B4-BE49-F238E27FC236}">
                      <a16:creationId xmlns:a16="http://schemas.microsoft.com/office/drawing/2014/main" id="{F5EFDC24-92A7-4248-B2B8-F8908C13D1DC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5" name="Straight Connector 34">
                    <a:extLst>
                      <a:ext uri="{FF2B5EF4-FFF2-40B4-BE49-F238E27FC236}">
                        <a16:creationId xmlns:a16="http://schemas.microsoft.com/office/drawing/2014/main" id="{A8C3EC4A-DF3B-44D8-A12F-31239F52192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Straight Connector 35">
                    <a:extLst>
                      <a:ext uri="{FF2B5EF4-FFF2-40B4-BE49-F238E27FC236}">
                        <a16:creationId xmlns:a16="http://schemas.microsoft.com/office/drawing/2014/main" id="{11F873E2-017B-4932-94FB-80833AD0BD1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F21D4241-C244-4B1B-82D8-68E3EF4C9E9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9D30705F-1E5B-42EC-AD25-7BE0D26F9FD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2364" y="1647140"/>
                <a:ext cx="1043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EDC0C07B-CDE7-4D52-9F13-CE3E2302853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98930" y="1641692"/>
                <a:ext cx="0" cy="67802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2F41FCF3-7D4F-4277-A9D4-FB4C38728F2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28833" y="1640079"/>
                <a:ext cx="0" cy="44408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3F851C7B-5FFC-4810-B2A7-DBFB0FDDA157}"/>
                  </a:ext>
                </a:extLst>
              </p:cNvPr>
              <p:cNvCxnSpPr/>
              <p:nvPr/>
            </p:nvCxnSpPr>
            <p:spPr>
              <a:xfrm flipH="1">
                <a:off x="3009207" y="1633811"/>
                <a:ext cx="41529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5733F0F3-D92F-4145-A9B5-A242525DD95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382871" y="1641692"/>
                <a:ext cx="22692" cy="9138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51856483-2AB3-4AA1-AD14-59CE709B25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53391" y="1649411"/>
                <a:ext cx="34082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6951BFD-0BF1-46D3-9304-78A25018C0AD}"/>
                </a:ext>
              </a:extLst>
            </p:cNvPr>
            <p:cNvSpPr txBox="1"/>
            <p:nvPr/>
          </p:nvSpPr>
          <p:spPr>
            <a:xfrm>
              <a:off x="5863778" y="1355712"/>
              <a:ext cx="96443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</a:p>
            <a:p>
              <a:endParaRPr lang="en-US" baseline="-25000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5BC2747-9531-4228-BE05-B1E6BB44814C}"/>
                </a:ext>
              </a:extLst>
            </p:cNvPr>
            <p:cNvSpPr txBox="1"/>
            <p:nvPr/>
          </p:nvSpPr>
          <p:spPr>
            <a:xfrm>
              <a:off x="3982962" y="1355712"/>
              <a:ext cx="8937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1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25AFE7C-FDF9-48B9-9DCB-859265C44F5A}"/>
                </a:ext>
              </a:extLst>
            </p:cNvPr>
            <p:cNvCxnSpPr/>
            <p:nvPr/>
          </p:nvCxnSpPr>
          <p:spPr>
            <a:xfrm flipV="1">
              <a:off x="3569714" y="2782141"/>
              <a:ext cx="0" cy="2468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7A6EF16-09AF-470D-9D38-9639FACC1876}"/>
                </a:ext>
              </a:extLst>
            </p:cNvPr>
            <p:cNvCxnSpPr/>
            <p:nvPr/>
          </p:nvCxnSpPr>
          <p:spPr>
            <a:xfrm>
              <a:off x="3386834" y="3029029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69C78CB-4630-451F-A265-C2F8E9420BFD}"/>
                </a:ext>
              </a:extLst>
            </p:cNvPr>
            <p:cNvCxnSpPr/>
            <p:nvPr/>
          </p:nvCxnSpPr>
          <p:spPr>
            <a:xfrm>
              <a:off x="3457436" y="3089354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7253518-D484-405E-A241-D10AD54B8F4E}"/>
                </a:ext>
              </a:extLst>
            </p:cNvPr>
            <p:cNvCxnSpPr/>
            <p:nvPr/>
          </p:nvCxnSpPr>
          <p:spPr>
            <a:xfrm>
              <a:off x="3532407" y="3156029"/>
              <a:ext cx="914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Content Placeholder 2">
                <a:extLst>
                  <a:ext uri="{FF2B5EF4-FFF2-40B4-BE49-F238E27FC236}">
                    <a16:creationId xmlns:a16="http://schemas.microsoft.com/office/drawing/2014/main" id="{870C40AF-01E8-4A39-9490-F9CA93767D4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161600" y="2709849"/>
                <a:ext cx="1081751" cy="59144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12</m:t>
                      </m:r>
                      <m:r>
                        <a:rPr lang="en-US" sz="3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3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3200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en-US" sz="3200" dirty="0">
                  <a:solidFill>
                    <a:srgbClr val="FF0000"/>
                  </a:solidFill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3" name="Content Placeholder 2">
                <a:extLst>
                  <a:ext uri="{FF2B5EF4-FFF2-40B4-BE49-F238E27FC236}">
                    <a16:creationId xmlns:a16="http://schemas.microsoft.com/office/drawing/2014/main" id="{870C40AF-01E8-4A39-9490-F9CA93767D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1600" y="2709849"/>
                <a:ext cx="1081751" cy="59144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Content Placeholder 2">
                <a:extLst>
                  <a:ext uri="{FF2B5EF4-FFF2-40B4-BE49-F238E27FC236}">
                    <a16:creationId xmlns:a16="http://schemas.microsoft.com/office/drawing/2014/main" id="{7BCBD6CD-76AB-4A8F-B402-FFD6F65793B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331591" y="2721159"/>
                <a:ext cx="1272829" cy="7987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1 </m:t>
                      </m:r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3200" dirty="0">
                  <a:solidFill>
                    <a:srgbClr val="FF0000"/>
                  </a:solidFill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4" name="Content Placeholder 2">
                <a:extLst>
                  <a:ext uri="{FF2B5EF4-FFF2-40B4-BE49-F238E27FC236}">
                    <a16:creationId xmlns:a16="http://schemas.microsoft.com/office/drawing/2014/main" id="{7BCBD6CD-76AB-4A8F-B402-FFD6F65793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1591" y="2721159"/>
                <a:ext cx="1272829" cy="79879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8398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63" grpId="0"/>
      <p:bldP spid="6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itle 1">
            <a:extLst>
              <a:ext uri="{FF2B5EF4-FFF2-40B4-BE49-F238E27FC236}">
                <a16:creationId xmlns:a16="http://schemas.microsoft.com/office/drawing/2014/main" id="{18B837AC-AE89-40F5-AC36-AF8934F7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917" y="293733"/>
            <a:ext cx="10515600" cy="1325563"/>
          </a:xfrm>
        </p:spPr>
        <p:txBody>
          <a:bodyPr/>
          <a:lstStyle/>
          <a:p>
            <a:r>
              <a:rPr lang="en-US" dirty="0"/>
              <a:t>Practice Problem 3</a:t>
            </a:r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0E41CCAE-EE76-4357-B2A9-2558CFBF5B4F}"/>
              </a:ext>
            </a:extLst>
          </p:cNvPr>
          <p:cNvSpPr txBox="1">
            <a:spLocks/>
          </p:cNvSpPr>
          <p:nvPr/>
        </p:nvSpPr>
        <p:spPr>
          <a:xfrm>
            <a:off x="2311400" y="1447800"/>
            <a:ext cx="8910630" cy="6331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Design a circuit that has a gain of 0.4</a:t>
            </a:r>
            <a:endParaRPr lang="en-US" baseline="-25000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64C0ABE-2B2C-4034-8793-FE021BB40871}"/>
              </a:ext>
            </a:extLst>
          </p:cNvPr>
          <p:cNvSpPr txBox="1">
            <a:spLocks/>
          </p:cNvSpPr>
          <p:nvPr/>
        </p:nvSpPr>
        <p:spPr>
          <a:xfrm>
            <a:off x="2120900" y="2127562"/>
            <a:ext cx="9702800" cy="6331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We will need a voltage divider followed by a voltage follower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27E61A5-E81D-415A-AD9B-48DC9F65286A}"/>
              </a:ext>
            </a:extLst>
          </p:cNvPr>
          <p:cNvGrpSpPr/>
          <p:nvPr/>
        </p:nvGrpSpPr>
        <p:grpSpPr>
          <a:xfrm>
            <a:off x="658081" y="2666847"/>
            <a:ext cx="6504961" cy="3633422"/>
            <a:chOff x="658081" y="2666847"/>
            <a:chExt cx="6504961" cy="3633422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8D042BB0-5049-4BF3-AD40-32F972987EB8}"/>
                </a:ext>
              </a:extLst>
            </p:cNvPr>
            <p:cNvGrpSpPr/>
            <p:nvPr/>
          </p:nvGrpSpPr>
          <p:grpSpPr>
            <a:xfrm>
              <a:off x="658081" y="2666847"/>
              <a:ext cx="6504961" cy="3633422"/>
              <a:chOff x="1356581" y="2037021"/>
              <a:chExt cx="6504961" cy="3633422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AAF53503-3CC6-431B-BE79-A00ECAB95910}"/>
                  </a:ext>
                </a:extLst>
              </p:cNvPr>
              <p:cNvGrpSpPr/>
              <p:nvPr/>
            </p:nvGrpSpPr>
            <p:grpSpPr>
              <a:xfrm>
                <a:off x="2716713" y="2797888"/>
                <a:ext cx="5144829" cy="1174282"/>
                <a:chOff x="1689594" y="3007895"/>
                <a:chExt cx="5144829" cy="1174282"/>
              </a:xfrm>
            </p:grpSpPr>
            <p:sp>
              <p:nvSpPr>
                <p:cNvPr id="6" name="Isosceles Triangle 5">
                  <a:extLst>
                    <a:ext uri="{FF2B5EF4-FFF2-40B4-BE49-F238E27FC236}">
                      <a16:creationId xmlns:a16="http://schemas.microsoft.com/office/drawing/2014/main" id="{0031E927-FA0F-4524-922F-18A67A5DAF9A}"/>
                    </a:ext>
                  </a:extLst>
                </p:cNvPr>
                <p:cNvSpPr/>
                <p:nvPr/>
              </p:nvSpPr>
              <p:spPr>
                <a:xfrm rot="5400000">
                  <a:off x="4466122" y="3022333"/>
                  <a:ext cx="1174282" cy="1145406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01536BD8-5098-4CA3-A963-5C01CF9BE6BF}"/>
                    </a:ext>
                  </a:extLst>
                </p:cNvPr>
                <p:cNvSpPr txBox="1"/>
                <p:nvPr/>
              </p:nvSpPr>
              <p:spPr>
                <a:xfrm>
                  <a:off x="4480560" y="3170178"/>
                  <a:ext cx="3072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—</a:t>
                  </a:r>
                </a:p>
              </p:txBody>
            </p:sp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7821C330-0CE1-4034-9F33-9CACFEACBC11}"/>
                    </a:ext>
                  </a:extLst>
                </p:cNvPr>
                <p:cNvSpPr txBox="1"/>
                <p:nvPr/>
              </p:nvSpPr>
              <p:spPr>
                <a:xfrm>
                  <a:off x="4499733" y="359503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E029B866-F6B1-4841-8673-093D47EF603A}"/>
                    </a:ext>
                  </a:extLst>
                </p:cNvPr>
                <p:cNvCxnSpPr>
                  <a:cxnSpLocks/>
                  <a:endCxn id="7" idx="1"/>
                </p:cNvCxnSpPr>
                <p:nvPr/>
              </p:nvCxnSpPr>
              <p:spPr>
                <a:xfrm>
                  <a:off x="4278026" y="3354844"/>
                  <a:ext cx="202534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>
                  <a:extLst>
                    <a:ext uri="{FF2B5EF4-FFF2-40B4-BE49-F238E27FC236}">
                      <a16:creationId xmlns:a16="http://schemas.microsoft.com/office/drawing/2014/main" id="{C9E93647-6A57-417F-9DB4-184EB91005D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689594" y="3811883"/>
                  <a:ext cx="279096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DEC9FECD-23D6-4179-9C83-59A36686F10A}"/>
                    </a:ext>
                  </a:extLst>
                </p:cNvPr>
                <p:cNvCxnSpPr>
                  <a:cxnSpLocks/>
                  <a:stCxn id="6" idx="0"/>
                </p:cNvCxnSpPr>
                <p:nvPr/>
              </p:nvCxnSpPr>
              <p:spPr>
                <a:xfrm>
                  <a:off x="5625966" y="3595036"/>
                  <a:ext cx="105810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8358DAC4-EDBF-449A-9BA6-67AD000A2275}"/>
                    </a:ext>
                  </a:extLst>
                </p:cNvPr>
                <p:cNvSpPr txBox="1"/>
                <p:nvPr/>
              </p:nvSpPr>
              <p:spPr>
                <a:xfrm>
                  <a:off x="6314786" y="3061628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</p:grp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A5342851-4F2C-4938-B555-1A25689A78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12508" y="2042469"/>
                <a:ext cx="177657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91FD16D3-DCAF-45F7-8BCD-1E25BA9C887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5305145" y="2037021"/>
                <a:ext cx="0" cy="110781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3E31FED5-AB9B-4223-9F80-E253E7707EF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7089086" y="2037022"/>
                <a:ext cx="0" cy="135552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2BCA2541-8F7E-4A40-9ACD-B33B5BD40205}"/>
                  </a:ext>
                </a:extLst>
              </p:cNvPr>
              <p:cNvGrpSpPr/>
              <p:nvPr/>
            </p:nvGrpSpPr>
            <p:grpSpPr>
              <a:xfrm>
                <a:off x="1356581" y="2140324"/>
                <a:ext cx="1317279" cy="1184256"/>
                <a:chOff x="3539184" y="2035408"/>
                <a:chExt cx="1317279" cy="1184256"/>
              </a:xfrm>
            </p:grpSpPr>
            <p:sp>
              <p:nvSpPr>
                <p:cNvPr id="17" name="Oval 16">
                  <a:extLst>
                    <a:ext uri="{FF2B5EF4-FFF2-40B4-BE49-F238E27FC236}">
                      <a16:creationId xmlns:a16="http://schemas.microsoft.com/office/drawing/2014/main" id="{0A55F6CC-8ABE-4662-91A2-F0855AD255C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3553269" y="2480016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D112A0A1-5E8D-421C-B8BB-E5EC0F79108B}"/>
                    </a:ext>
                  </a:extLst>
                </p:cNvPr>
                <p:cNvSpPr txBox="1"/>
                <p:nvPr/>
              </p:nvSpPr>
              <p:spPr>
                <a:xfrm>
                  <a:off x="3591690" y="2388354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76D5C028-ED4A-4F83-9F73-8AACF3C73EE1}"/>
                    </a:ext>
                  </a:extLst>
                </p:cNvPr>
                <p:cNvSpPr txBox="1"/>
                <p:nvPr/>
              </p:nvSpPr>
              <p:spPr>
                <a:xfrm>
                  <a:off x="3539184" y="2573451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0E094F33-2F4C-4EE0-8A4A-0E5B5C98E01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35048" y="2035408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F414E82F-0BB5-4661-8548-586D79C2DB38}"/>
                    </a:ext>
                  </a:extLst>
                </p:cNvPr>
                <p:cNvCxnSpPr/>
                <p:nvPr/>
              </p:nvCxnSpPr>
              <p:spPr>
                <a:xfrm flipH="1">
                  <a:off x="3731751" y="2035408"/>
                  <a:ext cx="1124712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60C06335-E144-42CE-ADFA-DB8E86DE00AE}"/>
                    </a:ext>
                  </a:extLst>
                </p:cNvPr>
                <p:cNvCxnSpPr/>
                <p:nvPr/>
              </p:nvCxnSpPr>
              <p:spPr>
                <a:xfrm flipV="1">
                  <a:off x="3747011" y="2845776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2F61BD8B-8C42-4C0A-9B70-87554401B34B}"/>
                    </a:ext>
                  </a:extLst>
                </p:cNvPr>
                <p:cNvCxnSpPr/>
                <p:nvPr/>
              </p:nvCxnSpPr>
              <p:spPr>
                <a:xfrm>
                  <a:off x="3564131" y="3092664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>
                  <a:extLst>
                    <a:ext uri="{FF2B5EF4-FFF2-40B4-BE49-F238E27FC236}">
                      <a16:creationId xmlns:a16="http://schemas.microsoft.com/office/drawing/2014/main" id="{113AFCFA-CBCD-43CA-860F-E034355A8C6D}"/>
                    </a:ext>
                  </a:extLst>
                </p:cNvPr>
                <p:cNvCxnSpPr/>
                <p:nvPr/>
              </p:nvCxnSpPr>
              <p:spPr>
                <a:xfrm>
                  <a:off x="3634733" y="3152989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>
                  <a:extLst>
                    <a:ext uri="{FF2B5EF4-FFF2-40B4-BE49-F238E27FC236}">
                      <a16:creationId xmlns:a16="http://schemas.microsoft.com/office/drawing/2014/main" id="{8F232A46-CC86-413E-870E-7B9F88BD7023}"/>
                    </a:ext>
                  </a:extLst>
                </p:cNvPr>
                <p:cNvCxnSpPr/>
                <p:nvPr/>
              </p:nvCxnSpPr>
              <p:spPr>
                <a:xfrm>
                  <a:off x="3709704" y="3219664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id="{DD85FE9F-83DC-4666-AF1E-A5124B60F098}"/>
                  </a:ext>
                </a:extLst>
              </p:cNvPr>
              <p:cNvGrpSpPr/>
              <p:nvPr/>
            </p:nvGrpSpPr>
            <p:grpSpPr>
              <a:xfrm>
                <a:off x="2550338" y="2464637"/>
                <a:ext cx="329442" cy="2233291"/>
                <a:chOff x="2201271" y="3450416"/>
                <a:chExt cx="329442" cy="2233291"/>
              </a:xfrm>
            </p:grpSpPr>
            <p:grpSp>
              <p:nvGrpSpPr>
                <p:cNvPr id="27" name="Group 26">
                  <a:extLst>
                    <a:ext uri="{FF2B5EF4-FFF2-40B4-BE49-F238E27FC236}">
                      <a16:creationId xmlns:a16="http://schemas.microsoft.com/office/drawing/2014/main" id="{1D05F674-10DB-4867-A729-7D3FD4192700}"/>
                    </a:ext>
                  </a:extLst>
                </p:cNvPr>
                <p:cNvGrpSpPr/>
                <p:nvPr/>
              </p:nvGrpSpPr>
              <p:grpSpPr>
                <a:xfrm rot="5400000">
                  <a:off x="1951192" y="370049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40" name="Group 39">
                    <a:extLst>
                      <a:ext uri="{FF2B5EF4-FFF2-40B4-BE49-F238E27FC236}">
                        <a16:creationId xmlns:a16="http://schemas.microsoft.com/office/drawing/2014/main" id="{D30BC34E-BAB1-4167-B252-5D7416E948AA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48" name="Straight Connector 47">
                      <a:extLst>
                        <a:ext uri="{FF2B5EF4-FFF2-40B4-BE49-F238E27FC236}">
                          <a16:creationId xmlns:a16="http://schemas.microsoft.com/office/drawing/2014/main" id="{6A4E4E85-B573-4AC1-AC97-E9784CB3030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" name="Straight Connector 48">
                      <a:extLst>
                        <a:ext uri="{FF2B5EF4-FFF2-40B4-BE49-F238E27FC236}">
                          <a16:creationId xmlns:a16="http://schemas.microsoft.com/office/drawing/2014/main" id="{14BAC7CA-9FEC-41A3-B131-C9B9A03B5CF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41" name="Group 40">
                    <a:extLst>
                      <a:ext uri="{FF2B5EF4-FFF2-40B4-BE49-F238E27FC236}">
                        <a16:creationId xmlns:a16="http://schemas.microsoft.com/office/drawing/2014/main" id="{FAB0CC12-A7D8-4E66-9590-B7A8F1BCBB9B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46" name="Straight Connector 45">
                      <a:extLst>
                        <a:ext uri="{FF2B5EF4-FFF2-40B4-BE49-F238E27FC236}">
                          <a16:creationId xmlns:a16="http://schemas.microsoft.com/office/drawing/2014/main" id="{0B44CDD2-6BE0-45FD-B892-A7986E195D0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7" name="Straight Connector 46">
                      <a:extLst>
                        <a:ext uri="{FF2B5EF4-FFF2-40B4-BE49-F238E27FC236}">
                          <a16:creationId xmlns:a16="http://schemas.microsoft.com/office/drawing/2014/main" id="{2D294FB1-0FE1-434D-8D2C-4EC83D37DA2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42" name="Group 41">
                    <a:extLst>
                      <a:ext uri="{FF2B5EF4-FFF2-40B4-BE49-F238E27FC236}">
                        <a16:creationId xmlns:a16="http://schemas.microsoft.com/office/drawing/2014/main" id="{35D084E2-27A1-4DFE-8EA1-042AFE7860F5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44" name="Straight Connector 43">
                      <a:extLst>
                        <a:ext uri="{FF2B5EF4-FFF2-40B4-BE49-F238E27FC236}">
                          <a16:creationId xmlns:a16="http://schemas.microsoft.com/office/drawing/2014/main" id="{01BB34DC-6CF1-4A6A-B623-506B8FC8334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5" name="Straight Connector 44">
                      <a:extLst>
                        <a:ext uri="{FF2B5EF4-FFF2-40B4-BE49-F238E27FC236}">
                          <a16:creationId xmlns:a16="http://schemas.microsoft.com/office/drawing/2014/main" id="{8EDD926A-9232-4463-A936-B7FA6E86725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ADD264D6-66BD-4D60-A602-5DB0091BDDD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8" name="Group 27">
                  <a:extLst>
                    <a:ext uri="{FF2B5EF4-FFF2-40B4-BE49-F238E27FC236}">
                      <a16:creationId xmlns:a16="http://schemas.microsoft.com/office/drawing/2014/main" id="{CE98C80D-0329-4F95-8B08-DF59868D269C}"/>
                    </a:ext>
                  </a:extLst>
                </p:cNvPr>
                <p:cNvGrpSpPr/>
                <p:nvPr/>
              </p:nvGrpSpPr>
              <p:grpSpPr>
                <a:xfrm rot="5400000">
                  <a:off x="1982933" y="5135927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30" name="Group 29">
                    <a:extLst>
                      <a:ext uri="{FF2B5EF4-FFF2-40B4-BE49-F238E27FC236}">
                        <a16:creationId xmlns:a16="http://schemas.microsoft.com/office/drawing/2014/main" id="{C3BAEDD5-5B58-4166-8711-E0D073D75446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8" name="Straight Connector 37">
                      <a:extLst>
                        <a:ext uri="{FF2B5EF4-FFF2-40B4-BE49-F238E27FC236}">
                          <a16:creationId xmlns:a16="http://schemas.microsoft.com/office/drawing/2014/main" id="{FB36ED38-912B-454C-B5DD-2217FFDA172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9" name="Straight Connector 38">
                      <a:extLst>
                        <a:ext uri="{FF2B5EF4-FFF2-40B4-BE49-F238E27FC236}">
                          <a16:creationId xmlns:a16="http://schemas.microsoft.com/office/drawing/2014/main" id="{9A56CAE7-36F5-4292-983C-2DA0F37E6F9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1" name="Group 30">
                    <a:extLst>
                      <a:ext uri="{FF2B5EF4-FFF2-40B4-BE49-F238E27FC236}">
                        <a16:creationId xmlns:a16="http://schemas.microsoft.com/office/drawing/2014/main" id="{CB5E6578-FE9F-45E9-8CDF-79B52D875331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6" name="Straight Connector 35">
                      <a:extLst>
                        <a:ext uri="{FF2B5EF4-FFF2-40B4-BE49-F238E27FC236}">
                          <a16:creationId xmlns:a16="http://schemas.microsoft.com/office/drawing/2014/main" id="{F95AD256-9908-4FA0-A7AD-C73209BDD22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" name="Straight Connector 36">
                      <a:extLst>
                        <a:ext uri="{FF2B5EF4-FFF2-40B4-BE49-F238E27FC236}">
                          <a16:creationId xmlns:a16="http://schemas.microsoft.com/office/drawing/2014/main" id="{26AD7016-8991-47F5-922B-F8B06653EA3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2" name="Group 31">
                    <a:extLst>
                      <a:ext uri="{FF2B5EF4-FFF2-40B4-BE49-F238E27FC236}">
                        <a16:creationId xmlns:a16="http://schemas.microsoft.com/office/drawing/2014/main" id="{D8A5993D-151D-4DBB-A972-1818BBADECDB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CCFEBD5C-64BA-42BC-9E98-64BD1FD9E42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5" name="Straight Connector 34">
                      <a:extLst>
                        <a:ext uri="{FF2B5EF4-FFF2-40B4-BE49-F238E27FC236}">
                          <a16:creationId xmlns:a16="http://schemas.microsoft.com/office/drawing/2014/main" id="{06D2EC26-68BB-41A6-85F2-919C153D768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3" name="Straight Connector 32">
                    <a:extLst>
                      <a:ext uri="{FF2B5EF4-FFF2-40B4-BE49-F238E27FC236}">
                        <a16:creationId xmlns:a16="http://schemas.microsoft.com/office/drawing/2014/main" id="{13EDEDD6-2762-4A7E-836E-80B8FD14580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9" name="Straight Connector 28">
                  <a:extLst>
                    <a:ext uri="{FF2B5EF4-FFF2-40B4-BE49-F238E27FC236}">
                      <a16:creationId xmlns:a16="http://schemas.microsoft.com/office/drawing/2014/main" id="{072A071D-169A-4D1C-831F-7C1FBE9170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2352680" y="4245768"/>
                  <a:ext cx="3969" cy="64008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353B02CE-1293-4493-9741-5E7A601F36E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2737062" y="4676986"/>
                <a:ext cx="3969" cy="86645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2FA14087-BE48-4410-BD20-3C552B69AD44}"/>
                  </a:ext>
                </a:extLst>
              </p:cNvPr>
              <p:cNvGrpSpPr/>
              <p:nvPr/>
            </p:nvGrpSpPr>
            <p:grpSpPr>
              <a:xfrm>
                <a:off x="2550608" y="5543443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id="{B3C5CDF8-BE2F-4FD2-BA63-77665485146A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7E13DD02-B95B-4AC8-8408-54AF604C94FE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A921EF3A-B877-4229-AB47-9C668CD51790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227EA5F9-E870-4F4D-A5D1-7130456AF0E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66838" y="2780034"/>
              <a:ext cx="0" cy="3144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Content Placeholder 2">
                <a:extLst>
                  <a:ext uri="{FF2B5EF4-FFF2-40B4-BE49-F238E27FC236}">
                    <a16:creationId xmlns:a16="http://schemas.microsoft.com/office/drawing/2014/main" id="{6C167BDA-4DFE-4E97-8C53-6CD89285A03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110306" y="3680495"/>
                <a:ext cx="1952293" cy="6400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𝑖𝑛</m:t>
                        </m:r>
                      </m:sub>
                    </m:sSub>
                  </m:oMath>
                </a14:m>
                <a:endParaRPr lang="en-US" sz="20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0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0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000" dirty="0"/>
              </a:p>
            </p:txBody>
          </p:sp>
        </mc:Choice>
        <mc:Fallback xmlns="">
          <p:sp>
            <p:nvSpPr>
              <p:cNvPr id="58" name="Content Placeholder 2">
                <a:extLst>
                  <a:ext uri="{FF2B5EF4-FFF2-40B4-BE49-F238E27FC236}">
                    <a16:creationId xmlns:a16="http://schemas.microsoft.com/office/drawing/2014/main" id="{6C167BDA-4DFE-4E97-8C53-6CD89285A0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0306" y="3680495"/>
                <a:ext cx="1952293" cy="64008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Content Placeholder 2">
                <a:extLst>
                  <a:ext uri="{FF2B5EF4-FFF2-40B4-BE49-F238E27FC236}">
                    <a16:creationId xmlns:a16="http://schemas.microsoft.com/office/drawing/2014/main" id="{0E745F7A-E0E6-4AC9-B958-DED2B74E3AC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626026" y="2787634"/>
                <a:ext cx="1952293" cy="6400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0.4</m:t>
                      </m:r>
                    </m:oMath>
                  </m:oMathPara>
                </a14:m>
                <a:endParaRPr lang="en-US" sz="20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0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0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000" dirty="0"/>
              </a:p>
            </p:txBody>
          </p:sp>
        </mc:Choice>
        <mc:Fallback xmlns="">
          <p:sp>
            <p:nvSpPr>
              <p:cNvPr id="60" name="Content Placeholder 2">
                <a:extLst>
                  <a:ext uri="{FF2B5EF4-FFF2-40B4-BE49-F238E27FC236}">
                    <a16:creationId xmlns:a16="http://schemas.microsoft.com/office/drawing/2014/main" id="{0E745F7A-E0E6-4AC9-B958-DED2B74E3A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26026" y="2787634"/>
                <a:ext cx="1952293" cy="6400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Content Placeholder 2">
                <a:extLst>
                  <a:ext uri="{FF2B5EF4-FFF2-40B4-BE49-F238E27FC236}">
                    <a16:creationId xmlns:a16="http://schemas.microsoft.com/office/drawing/2014/main" id="{3CDDCB9C-B25F-433D-A87C-DFFBE9EB6B7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561878" y="3777298"/>
                <a:ext cx="2876487" cy="454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0.4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0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0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0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000" dirty="0"/>
              </a:p>
            </p:txBody>
          </p:sp>
        </mc:Choice>
        <mc:Fallback xmlns="">
          <p:sp>
            <p:nvSpPr>
              <p:cNvPr id="61" name="Content Placeholder 2">
                <a:extLst>
                  <a:ext uri="{FF2B5EF4-FFF2-40B4-BE49-F238E27FC236}">
                    <a16:creationId xmlns:a16="http://schemas.microsoft.com/office/drawing/2014/main" id="{3CDDCB9C-B25F-433D-A87C-DFFBE9EB6B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61878" y="3777298"/>
                <a:ext cx="2876487" cy="4544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Content Placeholder 2">
                <a:extLst>
                  <a:ext uri="{FF2B5EF4-FFF2-40B4-BE49-F238E27FC236}">
                    <a16:creationId xmlns:a16="http://schemas.microsoft.com/office/drawing/2014/main" id="{A0C0E96B-35D3-4410-9862-41B0B2F200F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582483" y="4374796"/>
                <a:ext cx="2876487" cy="454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0.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6 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0.4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sz="20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0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0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000" dirty="0"/>
              </a:p>
            </p:txBody>
          </p:sp>
        </mc:Choice>
        <mc:Fallback xmlns="">
          <p:sp>
            <p:nvSpPr>
              <p:cNvPr id="62" name="Content Placeholder 2">
                <a:extLst>
                  <a:ext uri="{FF2B5EF4-FFF2-40B4-BE49-F238E27FC236}">
                    <a16:creationId xmlns:a16="http://schemas.microsoft.com/office/drawing/2014/main" id="{A0C0E96B-35D3-4410-9862-41B0B2F200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82483" y="4374796"/>
                <a:ext cx="2876487" cy="45440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TextBox 62">
            <a:extLst>
              <a:ext uri="{FF2B5EF4-FFF2-40B4-BE49-F238E27FC236}">
                <a16:creationId xmlns:a16="http://schemas.microsoft.com/office/drawing/2014/main" id="{D28F0CEC-1090-4D74-A528-7F633EBB9D91}"/>
              </a:ext>
            </a:extLst>
          </p:cNvPr>
          <p:cNvSpPr txBox="1"/>
          <p:nvPr/>
        </p:nvSpPr>
        <p:spPr>
          <a:xfrm>
            <a:off x="1414561" y="3239790"/>
            <a:ext cx="43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3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9F72CCF-B23B-4656-830F-B1D82F962A37}"/>
              </a:ext>
            </a:extLst>
          </p:cNvPr>
          <p:cNvSpPr txBox="1"/>
          <p:nvPr/>
        </p:nvSpPr>
        <p:spPr>
          <a:xfrm>
            <a:off x="1382864" y="4680763"/>
            <a:ext cx="43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Content Placeholder 2">
                <a:extLst>
                  <a:ext uri="{FF2B5EF4-FFF2-40B4-BE49-F238E27FC236}">
                    <a16:creationId xmlns:a16="http://schemas.microsoft.com/office/drawing/2014/main" id="{413B582A-51FF-458A-837B-C652C18B5DD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582483" y="4931383"/>
                <a:ext cx="2876487" cy="454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5 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sz="20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0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0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000" dirty="0"/>
              </a:p>
            </p:txBody>
          </p:sp>
        </mc:Choice>
        <mc:Fallback xmlns="">
          <p:sp>
            <p:nvSpPr>
              <p:cNvPr id="65" name="Content Placeholder 2">
                <a:extLst>
                  <a:ext uri="{FF2B5EF4-FFF2-40B4-BE49-F238E27FC236}">
                    <a16:creationId xmlns:a16="http://schemas.microsoft.com/office/drawing/2014/main" id="{413B582A-51FF-458A-837B-C652C18B5D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82483" y="4931383"/>
                <a:ext cx="2876487" cy="45440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Content Placeholder 2">
                <a:extLst>
                  <a:ext uri="{FF2B5EF4-FFF2-40B4-BE49-F238E27FC236}">
                    <a16:creationId xmlns:a16="http://schemas.microsoft.com/office/drawing/2014/main" id="{F787020D-2B2C-4EF9-BD99-2D72CB62C19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131362" y="3135654"/>
                <a:ext cx="1081751" cy="59144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</m:t>
                      </m:r>
                      <m:r>
                        <a:rPr lang="en-US" sz="3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3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3200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en-US" sz="3200" dirty="0">
                  <a:solidFill>
                    <a:srgbClr val="FF0000"/>
                  </a:solidFill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6" name="Content Placeholder 2">
                <a:extLst>
                  <a:ext uri="{FF2B5EF4-FFF2-40B4-BE49-F238E27FC236}">
                    <a16:creationId xmlns:a16="http://schemas.microsoft.com/office/drawing/2014/main" id="{F787020D-2B2C-4EF9-BD99-2D72CB62C1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1362" y="3135654"/>
                <a:ext cx="1081751" cy="59144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Content Placeholder 2">
                <a:extLst>
                  <a:ext uri="{FF2B5EF4-FFF2-40B4-BE49-F238E27FC236}">
                    <a16:creationId xmlns:a16="http://schemas.microsoft.com/office/drawing/2014/main" id="{6615F8E2-C42D-4E9B-B6DD-881DC2DF7C3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062862" y="4662578"/>
                <a:ext cx="1272829" cy="7987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2 </m:t>
                      </m:r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3200" dirty="0">
                  <a:solidFill>
                    <a:srgbClr val="FF0000"/>
                  </a:solidFill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7" name="Content Placeholder 2">
                <a:extLst>
                  <a:ext uri="{FF2B5EF4-FFF2-40B4-BE49-F238E27FC236}">
                    <a16:creationId xmlns:a16="http://schemas.microsoft.com/office/drawing/2014/main" id="{6615F8E2-C42D-4E9B-B6DD-881DC2DF7C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2862" y="4662578"/>
                <a:ext cx="1272829" cy="79879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0830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8" grpId="0"/>
      <p:bldP spid="60" grpId="0"/>
      <p:bldP spid="61" grpId="0"/>
      <p:bldP spid="62" grpId="0"/>
      <p:bldP spid="65" grpId="0"/>
      <p:bldP spid="66" grpId="0"/>
      <p:bldP spid="6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itle 1">
            <a:extLst>
              <a:ext uri="{FF2B5EF4-FFF2-40B4-BE49-F238E27FC236}">
                <a16:creationId xmlns:a16="http://schemas.microsoft.com/office/drawing/2014/main" id="{18B837AC-AE89-40F5-AC36-AF8934F7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917" y="293733"/>
            <a:ext cx="10515600" cy="1325563"/>
          </a:xfrm>
        </p:spPr>
        <p:txBody>
          <a:bodyPr/>
          <a:lstStyle/>
          <a:p>
            <a:r>
              <a:rPr lang="en-US" dirty="0"/>
              <a:t>Practice Problem 4</a:t>
            </a:r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0E41CCAE-EE76-4357-B2A9-2558CFBF5B4F}"/>
              </a:ext>
            </a:extLst>
          </p:cNvPr>
          <p:cNvSpPr txBox="1">
            <a:spLocks/>
          </p:cNvSpPr>
          <p:nvPr/>
        </p:nvSpPr>
        <p:spPr>
          <a:xfrm>
            <a:off x="2221453" y="1502228"/>
            <a:ext cx="8910630" cy="6331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Design a circuit that has a gain of ‒ 0.6</a:t>
            </a:r>
            <a:endParaRPr lang="en-US" baseline="-25000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33C0FA3-DBDE-4653-BAF6-43F94FD957D0}"/>
              </a:ext>
            </a:extLst>
          </p:cNvPr>
          <p:cNvSpPr txBox="1">
            <a:spLocks/>
          </p:cNvSpPr>
          <p:nvPr/>
        </p:nvSpPr>
        <p:spPr>
          <a:xfrm>
            <a:off x="2120900" y="2127562"/>
            <a:ext cx="8910630" cy="6331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We will need an inverting op amp circuit</a:t>
            </a:r>
            <a:endParaRPr lang="en-US" baseline="-25000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3F63D774-2D25-4761-A063-C01EF34CE89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863944" y="2655509"/>
                <a:ext cx="2304352" cy="7987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200" dirty="0"/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3F63D774-2D25-4761-A063-C01EF34CE8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3944" y="2655509"/>
                <a:ext cx="2304352" cy="79879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305A04E1-E38B-4D14-B744-EC25A3BDCE5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904864" y="2776359"/>
                <a:ext cx="1575936" cy="62872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=−0.6</m:t>
                    </m:r>
                  </m:oMath>
                </a14:m>
                <a:r>
                  <a:rPr lang="en-US" sz="3200" dirty="0"/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305A04E1-E38B-4D14-B744-EC25A3BDCE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4864" y="2776359"/>
                <a:ext cx="1575936" cy="6287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90DF7C8A-51D1-4A1D-8D3F-396B56E9A98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104241" y="4764213"/>
                <a:ext cx="3543121" cy="59144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𝑐h𝑜𝑜𝑠𝑒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6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buNone/>
                </a:pPr>
                <a:endParaRPr lang="en-US" sz="32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 xmlns="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90DF7C8A-51D1-4A1D-8D3F-396B56E9A9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4241" y="4764213"/>
                <a:ext cx="3543121" cy="59144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B7A6DA74-28B9-4A77-8C6A-E8A2BC191ED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964435" y="5306428"/>
                <a:ext cx="3140255" cy="7987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 xmlns="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B7A6DA74-28B9-4A77-8C6A-E8A2BC191E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4435" y="5306428"/>
                <a:ext cx="3140255" cy="79879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>
            <a:extLst>
              <a:ext uri="{FF2B5EF4-FFF2-40B4-BE49-F238E27FC236}">
                <a16:creationId xmlns:a16="http://schemas.microsoft.com/office/drawing/2014/main" id="{5458594A-FAD3-41B0-8D20-9733BA1E3073}"/>
              </a:ext>
            </a:extLst>
          </p:cNvPr>
          <p:cNvGrpSpPr/>
          <p:nvPr/>
        </p:nvGrpSpPr>
        <p:grpSpPr>
          <a:xfrm>
            <a:off x="1001705" y="2822349"/>
            <a:ext cx="4968208" cy="2740660"/>
            <a:chOff x="2884943" y="1355712"/>
            <a:chExt cx="4968208" cy="2740660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68C25C75-4756-45FA-B292-A734178B644D}"/>
                </a:ext>
              </a:extLst>
            </p:cNvPr>
            <p:cNvGrpSpPr/>
            <p:nvPr/>
          </p:nvGrpSpPr>
          <p:grpSpPr>
            <a:xfrm>
              <a:off x="2884943" y="1792149"/>
              <a:ext cx="4968208" cy="2304223"/>
              <a:chOff x="2356025" y="1460455"/>
              <a:chExt cx="4968208" cy="2304223"/>
            </a:xfrm>
          </p:grpSpPr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F1C6C21C-19FC-45FB-B896-3AC3A34EED7F}"/>
                  </a:ext>
                </a:extLst>
              </p:cNvPr>
              <p:cNvGrpSpPr/>
              <p:nvPr/>
            </p:nvGrpSpPr>
            <p:grpSpPr>
              <a:xfrm>
                <a:off x="2356025" y="1972769"/>
                <a:ext cx="4968208" cy="1174282"/>
                <a:chOff x="1866215" y="3007895"/>
                <a:chExt cx="4968208" cy="1174282"/>
              </a:xfrm>
            </p:grpSpPr>
            <p:sp>
              <p:nvSpPr>
                <p:cNvPr id="54" name="Isosceles Triangle 53">
                  <a:extLst>
                    <a:ext uri="{FF2B5EF4-FFF2-40B4-BE49-F238E27FC236}">
                      <a16:creationId xmlns:a16="http://schemas.microsoft.com/office/drawing/2014/main" id="{EAF47D3F-F141-4F5C-8BF4-A26D576AFE3E}"/>
                    </a:ext>
                  </a:extLst>
                </p:cNvPr>
                <p:cNvSpPr/>
                <p:nvPr/>
              </p:nvSpPr>
              <p:spPr>
                <a:xfrm rot="5400000">
                  <a:off x="4466122" y="3022333"/>
                  <a:ext cx="1174282" cy="1145406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" name="TextBox 54">
                  <a:extLst>
                    <a:ext uri="{FF2B5EF4-FFF2-40B4-BE49-F238E27FC236}">
                      <a16:creationId xmlns:a16="http://schemas.microsoft.com/office/drawing/2014/main" id="{C154F68A-3BAF-4C36-95D6-38A7149444CF}"/>
                    </a:ext>
                  </a:extLst>
                </p:cNvPr>
                <p:cNvSpPr txBox="1"/>
                <p:nvPr/>
              </p:nvSpPr>
              <p:spPr>
                <a:xfrm>
                  <a:off x="4480560" y="3170178"/>
                  <a:ext cx="3072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—</a:t>
                  </a:r>
                </a:p>
              </p:txBody>
            </p:sp>
            <p:sp>
              <p:nvSpPr>
                <p:cNvPr id="56" name="TextBox 55">
                  <a:extLst>
                    <a:ext uri="{FF2B5EF4-FFF2-40B4-BE49-F238E27FC236}">
                      <a16:creationId xmlns:a16="http://schemas.microsoft.com/office/drawing/2014/main" id="{4311D8B9-AB0D-4414-8911-EE49F290BBDA}"/>
                    </a:ext>
                  </a:extLst>
                </p:cNvPr>
                <p:cNvSpPr txBox="1"/>
                <p:nvPr/>
              </p:nvSpPr>
              <p:spPr>
                <a:xfrm>
                  <a:off x="4499733" y="359503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86D823AE-C9ED-48EB-B0F3-0A2EDA2A030C}"/>
                    </a:ext>
                  </a:extLst>
                </p:cNvPr>
                <p:cNvCxnSpPr>
                  <a:endCxn id="55" idx="1"/>
                </p:cNvCxnSpPr>
                <p:nvPr/>
              </p:nvCxnSpPr>
              <p:spPr>
                <a:xfrm>
                  <a:off x="4090219" y="3354844"/>
                  <a:ext cx="39034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FDEFF755-F712-45D4-957C-31DF24DFBFC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950109" y="3811883"/>
                  <a:ext cx="5304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>
                  <a:extLst>
                    <a:ext uri="{FF2B5EF4-FFF2-40B4-BE49-F238E27FC236}">
                      <a16:creationId xmlns:a16="http://schemas.microsoft.com/office/drawing/2014/main" id="{658E08F6-2352-4662-9B3E-34BEE79150EB}"/>
                    </a:ext>
                  </a:extLst>
                </p:cNvPr>
                <p:cNvCxnSpPr>
                  <a:cxnSpLocks/>
                  <a:stCxn id="54" idx="0"/>
                </p:cNvCxnSpPr>
                <p:nvPr/>
              </p:nvCxnSpPr>
              <p:spPr>
                <a:xfrm>
                  <a:off x="5625966" y="3595036"/>
                  <a:ext cx="105810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1" name="TextBox 60">
                  <a:extLst>
                    <a:ext uri="{FF2B5EF4-FFF2-40B4-BE49-F238E27FC236}">
                      <a16:creationId xmlns:a16="http://schemas.microsoft.com/office/drawing/2014/main" id="{0C320645-BC47-43CA-A2E4-9F2008F3EDA7}"/>
                    </a:ext>
                  </a:extLst>
                </p:cNvPr>
                <p:cNvSpPr txBox="1"/>
                <p:nvPr/>
              </p:nvSpPr>
              <p:spPr>
                <a:xfrm>
                  <a:off x="1866215" y="3119294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sp>
              <p:nvSpPr>
                <p:cNvPr id="62" name="TextBox 61">
                  <a:extLst>
                    <a:ext uri="{FF2B5EF4-FFF2-40B4-BE49-F238E27FC236}">
                      <a16:creationId xmlns:a16="http://schemas.microsoft.com/office/drawing/2014/main" id="{7DDD4852-1369-4D5E-A901-208A94949F8A}"/>
                    </a:ext>
                  </a:extLst>
                </p:cNvPr>
                <p:cNvSpPr txBox="1"/>
                <p:nvPr/>
              </p:nvSpPr>
              <p:spPr>
                <a:xfrm>
                  <a:off x="6314786" y="3061628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</p:grp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D5B79CCC-8022-4B8D-9C3C-F81581A774B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847054" y="2084687"/>
                <a:ext cx="365760" cy="3657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4179C7E-2D0F-4B84-9EB0-0D271CFA63DA}"/>
                  </a:ext>
                </a:extLst>
              </p:cNvPr>
              <p:cNvSpPr txBox="1"/>
              <p:nvPr/>
            </p:nvSpPr>
            <p:spPr>
              <a:xfrm>
                <a:off x="2885475" y="1993025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8A1273E-26A3-445B-8EBD-1B6EED34D44E}"/>
                  </a:ext>
                </a:extLst>
              </p:cNvPr>
              <p:cNvSpPr txBox="1"/>
              <p:nvPr/>
            </p:nvSpPr>
            <p:spPr>
              <a:xfrm>
                <a:off x="2885475" y="2169958"/>
                <a:ext cx="3072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—</a:t>
                </a:r>
              </a:p>
            </p:txBody>
          </p: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D2BFA6FB-F211-4D95-B015-DD1CBD40339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435950" y="2771222"/>
                <a:ext cx="3969" cy="86645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74255611-C418-4020-B2DA-7F60940E7CDA}"/>
                  </a:ext>
                </a:extLst>
              </p:cNvPr>
              <p:cNvGrpSpPr/>
              <p:nvPr/>
            </p:nvGrpSpPr>
            <p:grpSpPr>
              <a:xfrm>
                <a:off x="4257039" y="363767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0F82DBEF-B41C-445F-AD72-E6161B2BB4B4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id="{40825A38-2951-43DF-8C60-735079943A0D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71DE8D41-E719-477E-B5FA-482F13C9596A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C1ECC71F-9500-496C-B2A4-A2DDE7C92E1A}"/>
                  </a:ext>
                </a:extLst>
              </p:cNvPr>
              <p:cNvGrpSpPr/>
              <p:nvPr/>
            </p:nvGrpSpPr>
            <p:grpSpPr>
              <a:xfrm>
                <a:off x="5255532" y="1488300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41" name="Group 40">
                  <a:extLst>
                    <a:ext uri="{FF2B5EF4-FFF2-40B4-BE49-F238E27FC236}">
                      <a16:creationId xmlns:a16="http://schemas.microsoft.com/office/drawing/2014/main" id="{6943C409-8720-42CC-BFD7-B67C51B60CCD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49" name="Straight Connector 48">
                    <a:extLst>
                      <a:ext uri="{FF2B5EF4-FFF2-40B4-BE49-F238E27FC236}">
                        <a16:creationId xmlns:a16="http://schemas.microsoft.com/office/drawing/2014/main" id="{25F09A74-59DD-43CF-BF85-89ED0E23654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" name="Straight Connector 49">
                    <a:extLst>
                      <a:ext uri="{FF2B5EF4-FFF2-40B4-BE49-F238E27FC236}">
                        <a16:creationId xmlns:a16="http://schemas.microsoft.com/office/drawing/2014/main" id="{AF49B0EC-E89B-4E0B-9481-53340A19AAA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2" name="Group 41">
                  <a:extLst>
                    <a:ext uri="{FF2B5EF4-FFF2-40B4-BE49-F238E27FC236}">
                      <a16:creationId xmlns:a16="http://schemas.microsoft.com/office/drawing/2014/main" id="{08A2601D-55A9-403A-9D76-E7253049EF7C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7" name="Straight Connector 46">
                    <a:extLst>
                      <a:ext uri="{FF2B5EF4-FFF2-40B4-BE49-F238E27FC236}">
                        <a16:creationId xmlns:a16="http://schemas.microsoft.com/office/drawing/2014/main" id="{5FCA1F33-20BE-4D43-B5CF-53D8E6C2251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Connector 47">
                    <a:extLst>
                      <a:ext uri="{FF2B5EF4-FFF2-40B4-BE49-F238E27FC236}">
                        <a16:creationId xmlns:a16="http://schemas.microsoft.com/office/drawing/2014/main" id="{9A9D072C-F6E0-4856-9A5C-6C26C588F16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2C316497-F986-4B35-8676-3556FA13483E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460A2D44-F945-4DC5-8E95-5ACB656AB13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6B02CF79-B498-4A9F-B54F-BB7B3FEE304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B4B5C06D-E4F9-495A-B76F-7ED79D9CF06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1D5CC66F-AE33-4581-AB78-98DB6275908E}"/>
                  </a:ext>
                </a:extLst>
              </p:cNvPr>
              <p:cNvGrpSpPr/>
              <p:nvPr/>
            </p:nvGrpSpPr>
            <p:grpSpPr>
              <a:xfrm>
                <a:off x="3424505" y="1460455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31" name="Group 30">
                  <a:extLst>
                    <a:ext uri="{FF2B5EF4-FFF2-40B4-BE49-F238E27FC236}">
                      <a16:creationId xmlns:a16="http://schemas.microsoft.com/office/drawing/2014/main" id="{B6AD4F8B-4FED-477D-93DF-D86A5CE698DF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09DD72DE-4812-4178-83C9-9DEC02A8545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4B307BB7-0F71-45B0-811F-BB99A3866C3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2" name="Group 31">
                  <a:extLst>
                    <a:ext uri="{FF2B5EF4-FFF2-40B4-BE49-F238E27FC236}">
                      <a16:creationId xmlns:a16="http://schemas.microsoft.com/office/drawing/2014/main" id="{8A7F16FA-FCDE-4D36-BDEF-90A7831245D3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5A27CC63-AB31-49C4-BA74-44227D9AE7A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4FA547F6-2AD4-4EA5-8D9E-3A4122A7CE2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3" name="Group 32">
                  <a:extLst>
                    <a:ext uri="{FF2B5EF4-FFF2-40B4-BE49-F238E27FC236}">
                      <a16:creationId xmlns:a16="http://schemas.microsoft.com/office/drawing/2014/main" id="{BD06715D-76EB-4950-B0AB-C8B17D2AA637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5" name="Straight Connector 34">
                    <a:extLst>
                      <a:ext uri="{FF2B5EF4-FFF2-40B4-BE49-F238E27FC236}">
                        <a16:creationId xmlns:a16="http://schemas.microsoft.com/office/drawing/2014/main" id="{77008377-228E-4F74-A7C6-80F6E24AC25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Straight Connector 35">
                    <a:extLst>
                      <a:ext uri="{FF2B5EF4-FFF2-40B4-BE49-F238E27FC236}">
                        <a16:creationId xmlns:a16="http://schemas.microsoft.com/office/drawing/2014/main" id="{DBF9AABE-6518-49F4-BE9E-55858B57DAB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AB0130E7-295D-4CDB-9C54-70CD923D24C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46E75FA5-C9DE-4FF2-B1DE-D284ED385B7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2364" y="1647140"/>
                <a:ext cx="1043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8498F2F7-0688-4B9F-B38B-B4ED27ACDD9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98930" y="1641692"/>
                <a:ext cx="0" cy="67802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AC7B5CB9-4056-4C19-8077-238390F9137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28833" y="1640079"/>
                <a:ext cx="0" cy="44408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98EB049C-55C9-453A-AA8A-29A8B9598931}"/>
                  </a:ext>
                </a:extLst>
              </p:cNvPr>
              <p:cNvCxnSpPr/>
              <p:nvPr/>
            </p:nvCxnSpPr>
            <p:spPr>
              <a:xfrm flipH="1">
                <a:off x="3009207" y="1633811"/>
                <a:ext cx="41529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0FAAC7AD-5F7B-47C7-BD55-D61E2369F3D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382871" y="1641692"/>
                <a:ext cx="22692" cy="9138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030F6F7A-2605-43E6-B5FC-552D2E3A740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53391" y="1649411"/>
                <a:ext cx="34082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67B417B-4CE4-42B4-BF1D-7921775D475B}"/>
                </a:ext>
              </a:extLst>
            </p:cNvPr>
            <p:cNvSpPr txBox="1"/>
            <p:nvPr/>
          </p:nvSpPr>
          <p:spPr>
            <a:xfrm>
              <a:off x="5863778" y="1355712"/>
              <a:ext cx="96443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</a:p>
            <a:p>
              <a:endParaRPr lang="en-US" baseline="-25000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FBC465A6-EC6C-4E8B-B12A-D1B23B4422EE}"/>
                </a:ext>
              </a:extLst>
            </p:cNvPr>
            <p:cNvSpPr txBox="1"/>
            <p:nvPr/>
          </p:nvSpPr>
          <p:spPr>
            <a:xfrm>
              <a:off x="3982962" y="1355712"/>
              <a:ext cx="8937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1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0005F29B-6C53-4F5A-888C-015EBE30AB7A}"/>
                </a:ext>
              </a:extLst>
            </p:cNvPr>
            <p:cNvCxnSpPr/>
            <p:nvPr/>
          </p:nvCxnSpPr>
          <p:spPr>
            <a:xfrm flipV="1">
              <a:off x="3569714" y="2782141"/>
              <a:ext cx="0" cy="2468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95FE1534-458C-4D63-9379-5C1A43D845D2}"/>
                </a:ext>
              </a:extLst>
            </p:cNvPr>
            <p:cNvCxnSpPr/>
            <p:nvPr/>
          </p:nvCxnSpPr>
          <p:spPr>
            <a:xfrm>
              <a:off x="3386834" y="3029029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EEEFE4A-01A3-4510-8500-384DE79C7145}"/>
                </a:ext>
              </a:extLst>
            </p:cNvPr>
            <p:cNvCxnSpPr/>
            <p:nvPr/>
          </p:nvCxnSpPr>
          <p:spPr>
            <a:xfrm>
              <a:off x="3457436" y="3089354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0EDB5AD-F508-4B4C-8146-D42476556265}"/>
                </a:ext>
              </a:extLst>
            </p:cNvPr>
            <p:cNvCxnSpPr/>
            <p:nvPr/>
          </p:nvCxnSpPr>
          <p:spPr>
            <a:xfrm>
              <a:off x="3532407" y="3156029"/>
              <a:ext cx="914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Content Placeholder 2">
                <a:extLst>
                  <a:ext uri="{FF2B5EF4-FFF2-40B4-BE49-F238E27FC236}">
                    <a16:creationId xmlns:a16="http://schemas.microsoft.com/office/drawing/2014/main" id="{80D0FBB4-C1F9-4360-ADB8-237557BAADD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161600" y="2709849"/>
                <a:ext cx="1081751" cy="59144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6</m:t>
                      </m:r>
                      <m:r>
                        <a:rPr lang="en-US" sz="3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3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3200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en-US" sz="3200" dirty="0">
                  <a:solidFill>
                    <a:srgbClr val="FF0000"/>
                  </a:solidFill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3" name="Content Placeholder 2">
                <a:extLst>
                  <a:ext uri="{FF2B5EF4-FFF2-40B4-BE49-F238E27FC236}">
                    <a16:creationId xmlns:a16="http://schemas.microsoft.com/office/drawing/2014/main" id="{80D0FBB4-C1F9-4360-ADB8-237557BAAD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1600" y="2709849"/>
                <a:ext cx="1081751" cy="59144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Content Placeholder 2">
                <a:extLst>
                  <a:ext uri="{FF2B5EF4-FFF2-40B4-BE49-F238E27FC236}">
                    <a16:creationId xmlns:a16="http://schemas.microsoft.com/office/drawing/2014/main" id="{612FBD3E-850A-4279-B2B5-D162A73D0AC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331591" y="2721159"/>
                <a:ext cx="1272829" cy="7987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10 </m:t>
                      </m:r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3200" dirty="0">
                  <a:solidFill>
                    <a:srgbClr val="FF0000"/>
                  </a:solidFill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4" name="Content Placeholder 2">
                <a:extLst>
                  <a:ext uri="{FF2B5EF4-FFF2-40B4-BE49-F238E27FC236}">
                    <a16:creationId xmlns:a16="http://schemas.microsoft.com/office/drawing/2014/main" id="{612FBD3E-850A-4279-B2B5-D162A73D0A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1591" y="2721159"/>
                <a:ext cx="1272829" cy="79879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54530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63" grpId="0"/>
      <p:bldP spid="6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itle 1">
            <a:extLst>
              <a:ext uri="{FF2B5EF4-FFF2-40B4-BE49-F238E27FC236}">
                <a16:creationId xmlns:a16="http://schemas.microsoft.com/office/drawing/2014/main" id="{18B837AC-AE89-40F5-AC36-AF8934F7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917" y="293733"/>
            <a:ext cx="10515600" cy="1325563"/>
          </a:xfrm>
        </p:spPr>
        <p:txBody>
          <a:bodyPr/>
          <a:lstStyle/>
          <a:p>
            <a:r>
              <a:rPr lang="en-US" dirty="0"/>
              <a:t>Practice Problem 5</a:t>
            </a:r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0E41CCAE-EE76-4357-B2A9-2558CFBF5B4F}"/>
              </a:ext>
            </a:extLst>
          </p:cNvPr>
          <p:cNvSpPr txBox="1">
            <a:spLocks/>
          </p:cNvSpPr>
          <p:nvPr/>
        </p:nvSpPr>
        <p:spPr>
          <a:xfrm>
            <a:off x="2221453" y="1512518"/>
            <a:ext cx="8910630" cy="6331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Design a circuit that has a gain of 15</a:t>
            </a:r>
            <a:endParaRPr lang="en-US" baseline="-25000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CCFCDC3-5165-404B-AF33-AA0E3511853C}"/>
              </a:ext>
            </a:extLst>
          </p:cNvPr>
          <p:cNvSpPr txBox="1">
            <a:spLocks/>
          </p:cNvSpPr>
          <p:nvPr/>
        </p:nvSpPr>
        <p:spPr>
          <a:xfrm>
            <a:off x="2070100" y="2203762"/>
            <a:ext cx="8910630" cy="6331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We will need a non-inverting op amp circuit</a:t>
            </a:r>
            <a:endParaRPr lang="en-US" baseline="-25000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6771D71-E164-491A-95BC-5DA3B5649DF6}"/>
              </a:ext>
            </a:extLst>
          </p:cNvPr>
          <p:cNvGrpSpPr/>
          <p:nvPr/>
        </p:nvGrpSpPr>
        <p:grpSpPr>
          <a:xfrm>
            <a:off x="961871" y="2836863"/>
            <a:ext cx="4478280" cy="2740660"/>
            <a:chOff x="2926636" y="1185383"/>
            <a:chExt cx="4478280" cy="2740660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BE10B7D9-3FCC-49DA-82E4-F95B2C3ABE27}"/>
                </a:ext>
              </a:extLst>
            </p:cNvPr>
            <p:cNvGrpSpPr/>
            <p:nvPr/>
          </p:nvGrpSpPr>
          <p:grpSpPr>
            <a:xfrm>
              <a:off x="2926636" y="1621820"/>
              <a:ext cx="4478280" cy="2304223"/>
              <a:chOff x="2845953" y="1460455"/>
              <a:chExt cx="4478280" cy="2304223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90C1C7B2-0627-4004-9503-27CD19A8B5D0}"/>
                  </a:ext>
                </a:extLst>
              </p:cNvPr>
              <p:cNvGrpSpPr/>
              <p:nvPr/>
            </p:nvGrpSpPr>
            <p:grpSpPr>
              <a:xfrm>
                <a:off x="3823435" y="1972769"/>
                <a:ext cx="3500798" cy="1421593"/>
                <a:chOff x="3333625" y="3007895"/>
                <a:chExt cx="3500798" cy="1421593"/>
              </a:xfrm>
            </p:grpSpPr>
            <p:sp>
              <p:nvSpPr>
                <p:cNvPr id="51" name="Isosceles Triangle 50">
                  <a:extLst>
                    <a:ext uri="{FF2B5EF4-FFF2-40B4-BE49-F238E27FC236}">
                      <a16:creationId xmlns:a16="http://schemas.microsoft.com/office/drawing/2014/main" id="{8E7369FC-2314-4A59-9187-B6B9D05D7EB5}"/>
                    </a:ext>
                  </a:extLst>
                </p:cNvPr>
                <p:cNvSpPr/>
                <p:nvPr/>
              </p:nvSpPr>
              <p:spPr>
                <a:xfrm rot="5400000">
                  <a:off x="4466122" y="3022333"/>
                  <a:ext cx="1174282" cy="1145406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" name="TextBox 51">
                  <a:extLst>
                    <a:ext uri="{FF2B5EF4-FFF2-40B4-BE49-F238E27FC236}">
                      <a16:creationId xmlns:a16="http://schemas.microsoft.com/office/drawing/2014/main" id="{D3719383-8644-47A4-971F-6CB26F2CC6C1}"/>
                    </a:ext>
                  </a:extLst>
                </p:cNvPr>
                <p:cNvSpPr txBox="1"/>
                <p:nvPr/>
              </p:nvSpPr>
              <p:spPr>
                <a:xfrm>
                  <a:off x="4480560" y="3170178"/>
                  <a:ext cx="3072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—</a:t>
                  </a:r>
                </a:p>
              </p:txBody>
            </p:sp>
            <p:sp>
              <p:nvSpPr>
                <p:cNvPr id="53" name="TextBox 52">
                  <a:extLst>
                    <a:ext uri="{FF2B5EF4-FFF2-40B4-BE49-F238E27FC236}">
                      <a16:creationId xmlns:a16="http://schemas.microsoft.com/office/drawing/2014/main" id="{403BB6D8-62E3-48BB-ABC7-E55EBCFFF30D}"/>
                    </a:ext>
                  </a:extLst>
                </p:cNvPr>
                <p:cNvSpPr txBox="1"/>
                <p:nvPr/>
              </p:nvSpPr>
              <p:spPr>
                <a:xfrm>
                  <a:off x="4499733" y="359503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6F357442-292B-4E98-BDAA-5104834D75CC}"/>
                    </a:ext>
                  </a:extLst>
                </p:cNvPr>
                <p:cNvCxnSpPr>
                  <a:endCxn id="52" idx="1"/>
                </p:cNvCxnSpPr>
                <p:nvPr/>
              </p:nvCxnSpPr>
              <p:spPr>
                <a:xfrm>
                  <a:off x="4090219" y="3354844"/>
                  <a:ext cx="39034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8DD14E8B-EEA6-488E-B29A-1EB1511B4AF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950109" y="3811883"/>
                  <a:ext cx="5304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B3F94B4A-5DA4-41A4-88EA-611CAF19BA5B}"/>
                    </a:ext>
                  </a:extLst>
                </p:cNvPr>
                <p:cNvCxnSpPr>
                  <a:cxnSpLocks/>
                  <a:stCxn id="51" idx="0"/>
                </p:cNvCxnSpPr>
                <p:nvPr/>
              </p:nvCxnSpPr>
              <p:spPr>
                <a:xfrm>
                  <a:off x="5625966" y="3595036"/>
                  <a:ext cx="105810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7" name="TextBox 56">
                  <a:extLst>
                    <a:ext uri="{FF2B5EF4-FFF2-40B4-BE49-F238E27FC236}">
                      <a16:creationId xmlns:a16="http://schemas.microsoft.com/office/drawing/2014/main" id="{E47E0E3C-4276-4F01-9659-35C77C4D2A30}"/>
                    </a:ext>
                  </a:extLst>
                </p:cNvPr>
                <p:cNvSpPr txBox="1"/>
                <p:nvPr/>
              </p:nvSpPr>
              <p:spPr>
                <a:xfrm>
                  <a:off x="3333625" y="4060156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sp>
              <p:nvSpPr>
                <p:cNvPr id="58" name="TextBox 57">
                  <a:extLst>
                    <a:ext uri="{FF2B5EF4-FFF2-40B4-BE49-F238E27FC236}">
                      <a16:creationId xmlns:a16="http://schemas.microsoft.com/office/drawing/2014/main" id="{34004E36-5E39-45DE-87D6-585274148EC5}"/>
                    </a:ext>
                  </a:extLst>
                </p:cNvPr>
                <p:cNvSpPr txBox="1"/>
                <p:nvPr/>
              </p:nvSpPr>
              <p:spPr>
                <a:xfrm>
                  <a:off x="6314786" y="3061628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</p:grpSp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F4F353EF-6DC9-4AB0-977C-6837D2CB7FF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257039" y="3025030"/>
                <a:ext cx="365760" cy="3657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26F14EF-9924-4EE8-88DB-3B7979A6127C}"/>
                  </a:ext>
                </a:extLst>
              </p:cNvPr>
              <p:cNvSpPr txBox="1"/>
              <p:nvPr/>
            </p:nvSpPr>
            <p:spPr>
              <a:xfrm>
                <a:off x="4291672" y="2890093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E4CCE78-0787-4777-A1E8-09BE48C856D4}"/>
                  </a:ext>
                </a:extLst>
              </p:cNvPr>
              <p:cNvSpPr txBox="1"/>
              <p:nvPr/>
            </p:nvSpPr>
            <p:spPr>
              <a:xfrm>
                <a:off x="4248983" y="3103443"/>
                <a:ext cx="3072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—</a:t>
                </a:r>
              </a:p>
            </p:txBody>
          </p: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9DD10F06-78BF-4435-9E70-E98096FBAD3B}"/>
                  </a:ext>
                </a:extLst>
              </p:cNvPr>
              <p:cNvCxnSpPr/>
              <p:nvPr/>
            </p:nvCxnSpPr>
            <p:spPr>
              <a:xfrm flipV="1">
                <a:off x="4444363" y="2771221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8C7E8CF1-C3AF-4CB1-95D4-8F3228157780}"/>
                  </a:ext>
                </a:extLst>
              </p:cNvPr>
              <p:cNvCxnSpPr/>
              <p:nvPr/>
            </p:nvCxnSpPr>
            <p:spPr>
              <a:xfrm flipV="1">
                <a:off x="4439919" y="3390790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5D5135E8-64F6-44B9-B994-6A95C9395339}"/>
                  </a:ext>
                </a:extLst>
              </p:cNvPr>
              <p:cNvGrpSpPr/>
              <p:nvPr/>
            </p:nvGrpSpPr>
            <p:grpSpPr>
              <a:xfrm>
                <a:off x="4257039" y="363767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4DF5FCD7-F3C3-46D1-9AF3-696A15E817BA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850B2DB9-ABF8-409A-BDA4-E91062834F52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A4AC89C9-81F5-4B30-9DD2-860D968DACEC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8FD03FC7-7763-4D12-ACD4-9664722AD1FD}"/>
                  </a:ext>
                </a:extLst>
              </p:cNvPr>
              <p:cNvGrpSpPr/>
              <p:nvPr/>
            </p:nvGrpSpPr>
            <p:grpSpPr>
              <a:xfrm>
                <a:off x="5255532" y="1488300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38" name="Group 37">
                  <a:extLst>
                    <a:ext uri="{FF2B5EF4-FFF2-40B4-BE49-F238E27FC236}">
                      <a16:creationId xmlns:a16="http://schemas.microsoft.com/office/drawing/2014/main" id="{F43A6C64-7BEE-41C9-A67F-1E6AFC60AFD7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47458A98-7B42-4101-956D-D851AFAA486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" name="Straight Connector 46">
                    <a:extLst>
                      <a:ext uri="{FF2B5EF4-FFF2-40B4-BE49-F238E27FC236}">
                        <a16:creationId xmlns:a16="http://schemas.microsoft.com/office/drawing/2014/main" id="{F49554F0-B5B7-42FD-AFE6-A61F821953F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9" name="Group 38">
                  <a:extLst>
                    <a:ext uri="{FF2B5EF4-FFF2-40B4-BE49-F238E27FC236}">
                      <a16:creationId xmlns:a16="http://schemas.microsoft.com/office/drawing/2014/main" id="{998CAC1D-8509-49B7-BBA8-5F750C666231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9E45400D-8540-45FD-803F-79728246C70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62BEC744-ED33-4B4F-A3CA-022AFE0E093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0" name="Group 39">
                  <a:extLst>
                    <a:ext uri="{FF2B5EF4-FFF2-40B4-BE49-F238E27FC236}">
                      <a16:creationId xmlns:a16="http://schemas.microsoft.com/office/drawing/2014/main" id="{0242E583-1FCA-48C9-908E-1783C10D56FC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2" name="Straight Connector 41">
                    <a:extLst>
                      <a:ext uri="{FF2B5EF4-FFF2-40B4-BE49-F238E27FC236}">
                        <a16:creationId xmlns:a16="http://schemas.microsoft.com/office/drawing/2014/main" id="{5A71B9A4-D287-4D04-BA70-F9F2B8207DB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AECD0A26-33D4-4A5F-96C0-B449CA8EDC5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34C280AB-3880-4EDB-AEFB-4B5AF4CE792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EE50FECF-ABCF-436A-91F5-727BCA5ED0D3}"/>
                  </a:ext>
                </a:extLst>
              </p:cNvPr>
              <p:cNvGrpSpPr/>
              <p:nvPr/>
            </p:nvGrpSpPr>
            <p:grpSpPr>
              <a:xfrm>
                <a:off x="3424505" y="1460455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28" name="Group 27">
                  <a:extLst>
                    <a:ext uri="{FF2B5EF4-FFF2-40B4-BE49-F238E27FC236}">
                      <a16:creationId xmlns:a16="http://schemas.microsoft.com/office/drawing/2014/main" id="{9AFB57A5-8097-4577-A86C-FC69D9863CB5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36" name="Straight Connector 35">
                    <a:extLst>
                      <a:ext uri="{FF2B5EF4-FFF2-40B4-BE49-F238E27FC236}">
                        <a16:creationId xmlns:a16="http://schemas.microsoft.com/office/drawing/2014/main" id="{7B188506-EEA7-4109-B6C8-D258BEBA932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F7D876B3-714A-4280-B4DA-340EF037882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9" name="Group 28">
                  <a:extLst>
                    <a:ext uri="{FF2B5EF4-FFF2-40B4-BE49-F238E27FC236}">
                      <a16:creationId xmlns:a16="http://schemas.microsoft.com/office/drawing/2014/main" id="{C7371D0B-AEB7-4DAB-9F5C-79EAD826AA0B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4" name="Straight Connector 33">
                    <a:extLst>
                      <a:ext uri="{FF2B5EF4-FFF2-40B4-BE49-F238E27FC236}">
                        <a16:creationId xmlns:a16="http://schemas.microsoft.com/office/drawing/2014/main" id="{1B69E7B4-9C4A-435C-98A8-BDF83CFD7B9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" name="Straight Connector 34">
                    <a:extLst>
                      <a:ext uri="{FF2B5EF4-FFF2-40B4-BE49-F238E27FC236}">
                        <a16:creationId xmlns:a16="http://schemas.microsoft.com/office/drawing/2014/main" id="{1C751E5A-BA99-4EE0-B359-6B69128CB3C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0" name="Group 29">
                  <a:extLst>
                    <a:ext uri="{FF2B5EF4-FFF2-40B4-BE49-F238E27FC236}">
                      <a16:creationId xmlns:a16="http://schemas.microsoft.com/office/drawing/2014/main" id="{5773529F-37EC-4FD5-A22E-8B40B0206079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2" name="Straight Connector 31">
                    <a:extLst>
                      <a:ext uri="{FF2B5EF4-FFF2-40B4-BE49-F238E27FC236}">
                        <a16:creationId xmlns:a16="http://schemas.microsoft.com/office/drawing/2014/main" id="{E1280A69-A9FF-4ECE-B98C-AB0F2466ABE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Straight Connector 32">
                    <a:extLst>
                      <a:ext uri="{FF2B5EF4-FFF2-40B4-BE49-F238E27FC236}">
                        <a16:creationId xmlns:a16="http://schemas.microsoft.com/office/drawing/2014/main" id="{DE257672-1F47-4CF6-82F8-79A39D51BFA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1" name="Straight Connector 30">
                  <a:extLst>
                    <a:ext uri="{FF2B5EF4-FFF2-40B4-BE49-F238E27FC236}">
                      <a16:creationId xmlns:a16="http://schemas.microsoft.com/office/drawing/2014/main" id="{F5515ABE-F6FC-49E4-9A9E-71DE2F924D0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51FB1DC7-BE83-4C5B-BA6A-473037831F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2364" y="1647140"/>
                <a:ext cx="1043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A0757D60-CE80-448B-9399-C77E5F0F690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98930" y="1641692"/>
                <a:ext cx="0" cy="67802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101AE1D1-8193-4CAD-BB08-70ACB279BFD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28833" y="1640079"/>
                <a:ext cx="0" cy="44408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id="{842E81FD-48FC-4CC0-A461-8742E4849781}"/>
                  </a:ext>
                </a:extLst>
              </p:cNvPr>
              <p:cNvGrpSpPr/>
              <p:nvPr/>
            </p:nvGrpSpPr>
            <p:grpSpPr>
              <a:xfrm>
                <a:off x="2845953" y="208416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25" name="Straight Connector 24">
                  <a:extLst>
                    <a:ext uri="{FF2B5EF4-FFF2-40B4-BE49-F238E27FC236}">
                      <a16:creationId xmlns:a16="http://schemas.microsoft.com/office/drawing/2014/main" id="{1F54AAD8-B14E-4E38-BD09-8EDD33CBA4D1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4D617C1C-E095-47ED-B481-8B0F0172D2D2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51749904-6BF1-41C0-ABA1-8446931E9FE8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4A6CEDC3-C79D-4D1B-AE9D-613A8ABF3EDF}"/>
                  </a:ext>
                </a:extLst>
              </p:cNvPr>
              <p:cNvCxnSpPr/>
              <p:nvPr/>
            </p:nvCxnSpPr>
            <p:spPr>
              <a:xfrm flipH="1">
                <a:off x="3009207" y="1633811"/>
                <a:ext cx="41529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59F377F5-1D24-4CB5-A3BE-BDE761B0165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382871" y="1641692"/>
                <a:ext cx="22692" cy="9138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F5E96A6F-4925-46FE-A004-B2D4B9840AC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53391" y="1649411"/>
                <a:ext cx="34082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D865419-39CC-46A0-A948-E87D5CAE5C11}"/>
                </a:ext>
              </a:extLst>
            </p:cNvPr>
            <p:cNvSpPr txBox="1"/>
            <p:nvPr/>
          </p:nvSpPr>
          <p:spPr>
            <a:xfrm>
              <a:off x="5415543" y="1185383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3BC7199-3235-47A3-9011-7C6533624AA5}"/>
                </a:ext>
              </a:extLst>
            </p:cNvPr>
            <p:cNvSpPr txBox="1"/>
            <p:nvPr/>
          </p:nvSpPr>
          <p:spPr>
            <a:xfrm>
              <a:off x="3709069" y="1185383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1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Content Placeholder 2">
                <a:extLst>
                  <a:ext uri="{FF2B5EF4-FFF2-40B4-BE49-F238E27FC236}">
                    <a16:creationId xmlns:a16="http://schemas.microsoft.com/office/drawing/2014/main" id="{0BB8DF17-5C68-4DF4-ABE6-4CB16BA97B3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180410" y="2896224"/>
                <a:ext cx="2304352" cy="7987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=1+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200" dirty="0"/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 xmlns="">
          <p:sp>
            <p:nvSpPr>
              <p:cNvPr id="60" name="Content Placeholder 2">
                <a:extLst>
                  <a:ext uri="{FF2B5EF4-FFF2-40B4-BE49-F238E27FC236}">
                    <a16:creationId xmlns:a16="http://schemas.microsoft.com/office/drawing/2014/main" id="{0BB8DF17-5C68-4DF4-ABE6-4CB16BA97B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0410" y="2896224"/>
                <a:ext cx="2304352" cy="79879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Content Placeholder 2">
                <a:extLst>
                  <a:ext uri="{FF2B5EF4-FFF2-40B4-BE49-F238E27FC236}">
                    <a16:creationId xmlns:a16="http://schemas.microsoft.com/office/drawing/2014/main" id="{60A84D9F-7282-457E-96A5-AFF7AE61073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221330" y="3017073"/>
                <a:ext cx="1244664" cy="63528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=15</m:t>
                    </m:r>
                  </m:oMath>
                </a14:m>
                <a:r>
                  <a:rPr lang="en-US" sz="3200" dirty="0"/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 xmlns="">
          <p:sp>
            <p:nvSpPr>
              <p:cNvPr id="61" name="Content Placeholder 2">
                <a:extLst>
                  <a:ext uri="{FF2B5EF4-FFF2-40B4-BE49-F238E27FC236}">
                    <a16:creationId xmlns:a16="http://schemas.microsoft.com/office/drawing/2014/main" id="{60A84D9F-7282-457E-96A5-AFF7AE6107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1330" y="3017073"/>
                <a:ext cx="1244664" cy="63528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Content Placeholder 2">
                <a:extLst>
                  <a:ext uri="{FF2B5EF4-FFF2-40B4-BE49-F238E27FC236}">
                    <a16:creationId xmlns:a16="http://schemas.microsoft.com/office/drawing/2014/main" id="{C41EB852-BA37-4F99-B104-104840B4952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80579" y="3858278"/>
                <a:ext cx="1769118" cy="73785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=14</m:t>
                    </m:r>
                  </m:oMath>
                </a14:m>
                <a:r>
                  <a:rPr lang="en-US" sz="3200" dirty="0"/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 xmlns="">
          <p:sp>
            <p:nvSpPr>
              <p:cNvPr id="62" name="Content Placeholder 2">
                <a:extLst>
                  <a:ext uri="{FF2B5EF4-FFF2-40B4-BE49-F238E27FC236}">
                    <a16:creationId xmlns:a16="http://schemas.microsoft.com/office/drawing/2014/main" id="{C41EB852-BA37-4F99-B104-104840B495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0579" y="3858278"/>
                <a:ext cx="1769118" cy="737857"/>
              </a:xfrm>
              <a:prstGeom prst="rect">
                <a:avLst/>
              </a:prstGeom>
              <a:blipFill>
                <a:blip r:embed="rId4"/>
                <a:stretch>
                  <a:fillRect t="-16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Content Placeholder 2">
                <a:extLst>
                  <a:ext uri="{FF2B5EF4-FFF2-40B4-BE49-F238E27FC236}">
                    <a16:creationId xmlns:a16="http://schemas.microsoft.com/office/drawing/2014/main" id="{BB8F5926-526A-4E41-B538-BE798BF4229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104241" y="4764213"/>
                <a:ext cx="3555405" cy="7987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𝑐h𝑜𝑜𝑠𝑒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14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buNone/>
                </a:pPr>
                <a:endParaRPr lang="en-US" sz="32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 xmlns="">
          <p:sp>
            <p:nvSpPr>
              <p:cNvPr id="63" name="Content Placeholder 2">
                <a:extLst>
                  <a:ext uri="{FF2B5EF4-FFF2-40B4-BE49-F238E27FC236}">
                    <a16:creationId xmlns:a16="http://schemas.microsoft.com/office/drawing/2014/main" id="{BB8F5926-526A-4E41-B538-BE798BF422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4241" y="4764213"/>
                <a:ext cx="3555405" cy="79879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Content Placeholder 2">
                <a:extLst>
                  <a:ext uri="{FF2B5EF4-FFF2-40B4-BE49-F238E27FC236}">
                    <a16:creationId xmlns:a16="http://schemas.microsoft.com/office/drawing/2014/main" id="{76E02834-A034-4E0B-A1D3-D4CE2F4A20F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86635" y="5319128"/>
                <a:ext cx="3140255" cy="7987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/>
              </a:p>
            </p:txBody>
          </p:sp>
        </mc:Choice>
        <mc:Fallback xmlns="">
          <p:sp>
            <p:nvSpPr>
              <p:cNvPr id="64" name="Content Placeholder 2">
                <a:extLst>
                  <a:ext uri="{FF2B5EF4-FFF2-40B4-BE49-F238E27FC236}">
                    <a16:creationId xmlns:a16="http://schemas.microsoft.com/office/drawing/2014/main" id="{76E02834-A034-4E0B-A1D3-D4CE2F4A20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6635" y="5319128"/>
                <a:ext cx="3140255" cy="79879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Content Placeholder 2">
                <a:extLst>
                  <a:ext uri="{FF2B5EF4-FFF2-40B4-BE49-F238E27FC236}">
                    <a16:creationId xmlns:a16="http://schemas.microsoft.com/office/drawing/2014/main" id="{B56B03E2-979D-4448-B2C1-2E1CB84D130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701403" y="2743124"/>
                <a:ext cx="1081751" cy="59144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14</m:t>
                      </m:r>
                      <m:r>
                        <a:rPr lang="en-US" sz="3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3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3200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en-US" sz="3200" dirty="0">
                  <a:solidFill>
                    <a:srgbClr val="FF0000"/>
                  </a:solidFill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5" name="Content Placeholder 2">
                <a:extLst>
                  <a:ext uri="{FF2B5EF4-FFF2-40B4-BE49-F238E27FC236}">
                    <a16:creationId xmlns:a16="http://schemas.microsoft.com/office/drawing/2014/main" id="{B56B03E2-979D-4448-B2C1-2E1CB84D13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1403" y="2743124"/>
                <a:ext cx="1081751" cy="59144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Content Placeholder 2">
                <a:extLst>
                  <a:ext uri="{FF2B5EF4-FFF2-40B4-BE49-F238E27FC236}">
                    <a16:creationId xmlns:a16="http://schemas.microsoft.com/office/drawing/2014/main" id="{B2AFAEEA-70F9-4060-9637-145170AEF28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83024" y="2751786"/>
                <a:ext cx="1272829" cy="7987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1 </m:t>
                      </m:r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3200" dirty="0">
                  <a:solidFill>
                    <a:srgbClr val="FF0000"/>
                  </a:solidFill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3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6" name="Content Placeholder 2">
                <a:extLst>
                  <a:ext uri="{FF2B5EF4-FFF2-40B4-BE49-F238E27FC236}">
                    <a16:creationId xmlns:a16="http://schemas.microsoft.com/office/drawing/2014/main" id="{B2AFAEEA-70F9-4060-9637-145170AEF2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3024" y="2751786"/>
                <a:ext cx="1272829" cy="79879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0052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0" grpId="0"/>
      <p:bldP spid="61" grpId="0"/>
      <p:bldP spid="62" grpId="0"/>
      <p:bldP spid="63" grpId="0"/>
      <p:bldP spid="64" grpId="0"/>
      <p:bldP spid="65" grpId="0"/>
      <p:bldP spid="6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CA9D0-C55C-482A-A9C3-E78EC21FF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79D675-3E8A-42B5-BBFA-86462DF999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342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18384</TotalTime>
  <Words>280</Words>
  <Application>Microsoft Office PowerPoint</Application>
  <PresentationFormat>Widescreen</PresentationFormat>
  <Paragraphs>95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Office Theme</vt:lpstr>
      <vt:lpstr>Analog Electronics Technology</vt:lpstr>
      <vt:lpstr>Practice Problem 1</vt:lpstr>
      <vt:lpstr>Practice Problem 2</vt:lpstr>
      <vt:lpstr>Practice Problem 3</vt:lpstr>
      <vt:lpstr>Practice Problem 4</vt:lpstr>
      <vt:lpstr>Practice Problem 5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Electronics Technology</dc:title>
  <dc:creator>me</dc:creator>
  <cp:lastModifiedBy>Kendall Stephenson</cp:lastModifiedBy>
  <cp:revision>577</cp:revision>
  <dcterms:created xsi:type="dcterms:W3CDTF">2018-11-17T00:51:02Z</dcterms:created>
  <dcterms:modified xsi:type="dcterms:W3CDTF">2020-10-07T04:12:37Z</dcterms:modified>
</cp:coreProperties>
</file>