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97" r:id="rId3"/>
    <p:sldId id="535" r:id="rId4"/>
    <p:sldId id="401" r:id="rId5"/>
    <p:sldId id="536" r:id="rId6"/>
    <p:sldId id="402" r:id="rId7"/>
    <p:sldId id="447" r:id="rId8"/>
    <p:sldId id="449" r:id="rId9"/>
    <p:sldId id="450" r:id="rId10"/>
    <p:sldId id="451" r:id="rId11"/>
    <p:sldId id="448" r:id="rId12"/>
    <p:sldId id="398" r:id="rId13"/>
    <p:sldId id="409" r:id="rId14"/>
    <p:sldId id="410" r:id="rId15"/>
    <p:sldId id="540" r:id="rId16"/>
    <p:sldId id="541" r:id="rId17"/>
    <p:sldId id="537" r:id="rId18"/>
    <p:sldId id="445" r:id="rId19"/>
    <p:sldId id="542" r:id="rId20"/>
    <p:sldId id="452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75C4FF"/>
    <a:srgbClr val="66CCFF"/>
    <a:srgbClr val="C2D1EC"/>
    <a:srgbClr val="96B0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9369" autoAdjust="0"/>
    <p:restoredTop sz="94660"/>
  </p:normalViewPr>
  <p:slideViewPr>
    <p:cSldViewPr snapToGrid="0">
      <p:cViewPr varScale="1">
        <p:scale>
          <a:sx n="58" d="100"/>
          <a:sy n="58" d="100"/>
        </p:scale>
        <p:origin x="368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856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B38188-14D6-4A9A-9FA9-7EBDD112DA1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81592BF4-DFD0-411D-A151-1B81E27244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945529-6FC8-40C9-9DD2-D5B2436F2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4DB8F9C-20E6-4A43-AF9E-B93AC47028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306068-8E8D-4FAB-8C88-F9C893224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2638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7D1D2D-E8D7-40B2-B189-0ECCA5A0E8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F520C9-8C02-4B4F-BBFA-2923B55F349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859535-B688-480B-B281-4751E215CD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4D801A1-3F50-48C5-95FC-60DE0881F6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033F0A-2969-490D-8C5A-A2CBC8F08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44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F36474B-7075-457E-8C67-9BBBDE9F4F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885A51-50BB-4E62-95B9-88965EEA7E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907D804-C681-4CD2-8C9E-0D00FE8F05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04D946D-4EEF-45D4-A4EE-433C641BF7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6AFA3-7434-4226-B932-65F4847A0B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3618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474961-28F2-4AB4-9401-A639AEBAFD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8E7DAF-6705-49F3-886C-FBC8338611A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386C4E-C201-4AF6-A610-90CD243B1F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D4AF83-6CF9-4B31-BE30-C964391F08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256144-3E52-43CD-947F-C0AD8ADDF0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1513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E365F8-50AF-4724-A279-B0ED267EA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F0CBA42-F42A-4940-BE96-680059D7CB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ED59E6-6E72-4491-9C54-7DA0781DE6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E14EDE-BA4F-4004-A450-EBFEA71969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0AC17-8A12-4ACA-B254-750703290E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71367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EE34B7-9A71-4A17-8692-80721A9CBB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95E29B9-C086-491C-8B46-F52C74EB7C7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327706B-DEDE-4C80-812C-F3DA46718A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E7BF317-FAA1-4B7B-8F9C-4AC687E701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CA0AE4-B118-424D-94DF-81B16E204E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B5D90C8-829D-4924-9BBB-F0D21C90C9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9422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090E4E-04D9-44B2-8A42-8646D0E390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E3F4B2-5625-47D5-8A0D-2596762F124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15B86D-8C26-48B7-891F-DC0CEABE76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9806089-9743-4A82-83E3-FF402E29447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8956118-E025-4A07-81D3-21494E39D3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ABA94D5-ACA8-403C-9988-931184263F5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06B6315-C14D-481D-AA2D-149B3BE72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CC78A9-2204-47BC-8269-F386B6A051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50822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CD14EB-2B61-418C-9E7D-6C535213D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A16DB4E-43BC-4DC6-AE34-D8676EA7B4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3A9AD57-ED99-4A02-BF71-E60884EE99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4EB66B4-A171-4C0F-8EFA-93C783E099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27622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E6701CA-A3C4-4C87-80B3-9335991EE5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6611207-472C-481B-8FA6-85D1617D24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6F7D427-B0D1-4CCF-8B98-7019C8ADDD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61438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AC87F5-F4C4-4003-B174-E08E13627D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E29976-DE4E-4895-8B13-D76398E0A1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8B9B74-B2B1-4F8F-959F-7C84B0C63D4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83158C-38D7-4860-8E55-D6980AB848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B4410D9-F40C-44DD-A632-E9CEF2E60F6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7F8495-F4EC-4BCF-ABD9-BDD033E309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8704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8BC5B1-2A43-432E-A6D1-882BB92F7B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84D62E4-CC57-47BD-A45E-29D3067775B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15511A-BA96-495B-8248-0493B80DE7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1824AD-95AE-4542-AAF2-0D4BCEB55E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2151054-9223-4872-831F-B4B74A66DF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43A2317-6D84-4B6F-87C3-495B417F9C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84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8C47D65-B3C7-4D06-A729-26F73F119C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2EBDB4-F077-43CB-A5E3-8F169FEE52E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5E2FA-B16A-4404-B196-0AB6C238B2B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E0D66-CEA5-4238-9019-0841486E46CD}" type="datetimeFigureOut">
              <a:rPr lang="en-US" smtClean="0"/>
              <a:t>10/6/2020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EE342B-C874-494B-89D4-FFDC53A2450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7AD2EB-379F-4E6F-9C4D-04342F79023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0E2C6F-B73C-48F5-8D69-320B92C5B8F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6283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4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png"/><Relationship Id="rId2" Type="http://schemas.openxmlformats.org/officeDocument/2006/relationships/image" Target="../media/image2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1.png"/><Relationship Id="rId2" Type="http://schemas.openxmlformats.org/officeDocument/2006/relationships/image" Target="../media/image15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90.png"/><Relationship Id="rId5" Type="http://schemas.openxmlformats.org/officeDocument/2006/relationships/image" Target="../media/image180.png"/><Relationship Id="rId4" Type="http://schemas.openxmlformats.org/officeDocument/2006/relationships/image" Target="../media/image171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1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40.png"/><Relationship Id="rId5" Type="http://schemas.openxmlformats.org/officeDocument/2006/relationships/image" Target="../media/image230.png"/><Relationship Id="rId4" Type="http://schemas.openxmlformats.org/officeDocument/2006/relationships/image" Target="../media/image220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7.png"/><Relationship Id="rId2" Type="http://schemas.openxmlformats.org/officeDocument/2006/relationships/image" Target="../media/image200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png"/><Relationship Id="rId5" Type="http://schemas.openxmlformats.org/officeDocument/2006/relationships/image" Target="../media/image28.png"/><Relationship Id="rId4" Type="http://schemas.openxmlformats.org/officeDocument/2006/relationships/image" Target="../media/image220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13" Type="http://schemas.openxmlformats.org/officeDocument/2006/relationships/image" Target="../media/image13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12" Type="http://schemas.openxmlformats.org/officeDocument/2006/relationships/image" Target="../media/image12.png"/><Relationship Id="rId17" Type="http://schemas.openxmlformats.org/officeDocument/2006/relationships/image" Target="../media/image17.png"/><Relationship Id="rId2" Type="http://schemas.openxmlformats.org/officeDocument/2006/relationships/image" Target="../media/image2.png"/><Relationship Id="rId16" Type="http://schemas.openxmlformats.org/officeDocument/2006/relationships/image" Target="../media/image16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11" Type="http://schemas.openxmlformats.org/officeDocument/2006/relationships/image" Target="../media/image11.png"/><Relationship Id="rId5" Type="http://schemas.openxmlformats.org/officeDocument/2006/relationships/image" Target="../media/image5.png"/><Relationship Id="rId15" Type="http://schemas.openxmlformats.org/officeDocument/2006/relationships/image" Target="../media/image15.pn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png"/><Relationship Id="rId14" Type="http://schemas.openxmlformats.org/officeDocument/2006/relationships/image" Target="../media/image14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0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0.png"/><Relationship Id="rId2" Type="http://schemas.openxmlformats.org/officeDocument/2006/relationships/image" Target="../media/image3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png"/><Relationship Id="rId2" Type="http://schemas.openxmlformats.org/officeDocument/2006/relationships/image" Target="../media/image50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C841-1A6E-4480-AFF1-2181C7F5A5E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386037" y="1122363"/>
            <a:ext cx="9567511" cy="1832593"/>
          </a:xfrm>
        </p:spPr>
        <p:txBody>
          <a:bodyPr/>
          <a:lstStyle/>
          <a:p>
            <a:r>
              <a:rPr lang="en-US" dirty="0"/>
              <a:t>Analog Electronics Technology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35F2E71-1BB2-4560-96F9-16C56271F107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Op Amps</a:t>
            </a:r>
          </a:p>
        </p:txBody>
      </p:sp>
    </p:spTree>
    <p:extLst>
      <p:ext uri="{BB962C8B-B14F-4D97-AF65-F5344CB8AC3E}">
        <p14:creationId xmlns:p14="http://schemas.microsoft.com/office/powerpoint/2010/main" val="35736816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“T” arrangement Example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A2A3FE4-BA89-46E7-97F8-9E096D1F839A}"/>
              </a:ext>
            </a:extLst>
          </p:cNvPr>
          <p:cNvGrpSpPr/>
          <p:nvPr/>
        </p:nvGrpSpPr>
        <p:grpSpPr>
          <a:xfrm>
            <a:off x="2465135" y="3184930"/>
            <a:ext cx="6628423" cy="1174282"/>
            <a:chOff x="533537" y="3007895"/>
            <a:chExt cx="6628423" cy="1174282"/>
          </a:xfrm>
        </p:grpSpPr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4239D52F-E065-4349-AF7B-81C9923E4BDC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06E8104-29EC-48DB-B2C9-942BFDDC0BED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B48A192-E07B-4128-8F84-C4A941D0351C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E6A66044-66CD-4408-A733-C9AC24A285E6}"/>
                </a:ext>
              </a:extLst>
            </p:cNvPr>
            <p:cNvCxnSpPr>
              <a:endCxn id="150" idx="1"/>
            </p:cNvCxnSpPr>
            <p:nvPr/>
          </p:nvCxnSpPr>
          <p:spPr>
            <a:xfrm>
              <a:off x="4090219" y="3354844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4ABCEB0-27A8-4B48-83EB-79358F9A0C57}"/>
                </a:ext>
              </a:extLst>
            </p:cNvPr>
            <p:cNvCxnSpPr>
              <a:cxnSpLocks/>
            </p:cNvCxnSpPr>
            <p:nvPr/>
          </p:nvCxnSpPr>
          <p:spPr>
            <a:xfrm>
              <a:off x="3950109" y="3811883"/>
              <a:ext cx="5304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E7E6CC3-D82F-4C51-86A2-28B34D0AE36F}"/>
                </a:ext>
              </a:extLst>
            </p:cNvPr>
            <p:cNvCxnSpPr>
              <a:cxnSpLocks/>
              <a:stCxn id="149" idx="0"/>
            </p:cNvCxnSpPr>
            <p:nvPr/>
          </p:nvCxnSpPr>
          <p:spPr>
            <a:xfrm>
              <a:off x="5625966" y="3595036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21BFA13-8672-4EE8-B078-2C644DDB8F54}"/>
                </a:ext>
              </a:extLst>
            </p:cNvPr>
            <p:cNvSpPr txBox="1"/>
            <p:nvPr/>
          </p:nvSpPr>
          <p:spPr>
            <a:xfrm>
              <a:off x="533537" y="312169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4DA6B2C-52A4-46EC-A6C5-B24617F7BCA3}"/>
                </a:ext>
              </a:extLst>
            </p:cNvPr>
            <p:cNvSpPr txBox="1"/>
            <p:nvPr/>
          </p:nvSpPr>
          <p:spPr>
            <a:xfrm>
              <a:off x="6642323" y="306729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113" name="Oval 112">
            <a:extLst>
              <a:ext uri="{FF2B5EF4-FFF2-40B4-BE49-F238E27FC236}">
                <a16:creationId xmlns:a16="http://schemas.microsoft.com/office/drawing/2014/main" id="{138BEAA9-0DE3-442B-8D3F-EF8E720B2FF0}"/>
              </a:ext>
            </a:extLst>
          </p:cNvPr>
          <p:cNvSpPr>
            <a:spLocks noChangeAspect="1"/>
          </p:cNvSpPr>
          <p:nvPr/>
        </p:nvSpPr>
        <p:spPr>
          <a:xfrm>
            <a:off x="2908080" y="3318015"/>
            <a:ext cx="365760" cy="365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141FBEE-BBE9-48C2-B990-C136F70F0669}"/>
              </a:ext>
            </a:extLst>
          </p:cNvPr>
          <p:cNvSpPr txBox="1"/>
          <p:nvPr/>
        </p:nvSpPr>
        <p:spPr>
          <a:xfrm>
            <a:off x="2937331" y="3192866"/>
            <a:ext cx="307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BD5753C0-9C7C-48B9-90B5-4B48FB76D129}"/>
              </a:ext>
            </a:extLst>
          </p:cNvPr>
          <p:cNvSpPr txBox="1"/>
          <p:nvPr/>
        </p:nvSpPr>
        <p:spPr>
          <a:xfrm>
            <a:off x="2910969" y="3417856"/>
            <a:ext cx="307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—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D847518-2682-4851-A8E2-2D7D46B6D1D6}"/>
              </a:ext>
            </a:extLst>
          </p:cNvPr>
          <p:cNvCxnSpPr>
            <a:cxnSpLocks/>
          </p:cNvCxnSpPr>
          <p:nvPr/>
        </p:nvCxnSpPr>
        <p:spPr>
          <a:xfrm flipH="1" flipV="1">
            <a:off x="5877738" y="3983383"/>
            <a:ext cx="3969" cy="8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CD007825-5329-4F23-9033-0906FE371698}"/>
              </a:ext>
            </a:extLst>
          </p:cNvPr>
          <p:cNvGrpSpPr/>
          <p:nvPr/>
        </p:nvGrpSpPr>
        <p:grpSpPr>
          <a:xfrm>
            <a:off x="5698827" y="4849839"/>
            <a:ext cx="365760" cy="127000"/>
            <a:chOff x="4257039" y="3637678"/>
            <a:chExt cx="365760" cy="1270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DA6E8AE-588C-46FA-80C8-73EC78FC6819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45E3CF9D-53BE-44D1-B8E2-4F32B3F5A767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CA7E6344-65EE-493B-9373-CFA9F5CE11C1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4E91800-9CCE-4C04-9359-72A3DFDC192E}"/>
              </a:ext>
            </a:extLst>
          </p:cNvPr>
          <p:cNvGrpSpPr/>
          <p:nvPr/>
        </p:nvGrpSpPr>
        <p:grpSpPr>
          <a:xfrm>
            <a:off x="6339659" y="1597363"/>
            <a:ext cx="797859" cy="297701"/>
            <a:chOff x="3069003" y="2744655"/>
            <a:chExt cx="797859" cy="29770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E2ED3C5-1B69-40BF-AA67-CCB3FA0530F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3808949F-D8FB-4EB2-9211-189956ECEF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D196260-C343-4EAB-98AD-27331F5BA3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96EC52F3-1353-4666-B04C-9ACB8F7BC370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9A6F710-5ED4-461E-BD0D-8AA165B414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0AE5922-BEC5-4996-9CF5-2CD17BC8A3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53C90C7-2C43-4605-A80C-57A6E3A332F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C96BCBD1-5ADC-4B14-AD41-247C9D72CE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94A6B3A-2F39-4098-BCA5-79331B25C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F97D93A-7CA1-4A3F-8E32-2C834F4826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534577F-1C4B-4082-94A3-9C52DA5AC5F6}"/>
              </a:ext>
            </a:extLst>
          </p:cNvPr>
          <p:cNvGrpSpPr/>
          <p:nvPr/>
        </p:nvGrpSpPr>
        <p:grpSpPr>
          <a:xfrm>
            <a:off x="4866293" y="2672616"/>
            <a:ext cx="797859" cy="297701"/>
            <a:chOff x="3069003" y="2744655"/>
            <a:chExt cx="797859" cy="297701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DBEA806-38D6-488E-A14F-9537683DB0F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0C79408-67B0-4EA8-9944-ABEDF37536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EF10E87-D4C1-424A-898E-9831C36D1E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0DE1B16-3BC4-499D-92B3-33C144435649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D93EA868-C5F1-4188-B96E-4C02424A84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6B30FF83-6564-4E35-B909-79CEDEC38F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E178863-CC98-4AF7-B0B8-4AEFC543D42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ABC50289-C234-4E3D-9C07-B7FDB7F7D5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DDCA3126-89AB-4A0E-9C70-55C463BE7D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BC099CD-B7E5-4333-972B-6F46DCAD9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25B31FE-FA2A-44B3-AAB8-7BE97B963C9A}"/>
              </a:ext>
            </a:extLst>
          </p:cNvPr>
          <p:cNvCxnSpPr>
            <a:cxnSpLocks/>
          </p:cNvCxnSpPr>
          <p:nvPr/>
        </p:nvCxnSpPr>
        <p:spPr>
          <a:xfrm>
            <a:off x="5649301" y="2836396"/>
            <a:ext cx="378318" cy="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4A9D62-76C0-4ED7-9B45-0BE399D8FF4D}"/>
              </a:ext>
            </a:extLst>
          </p:cNvPr>
          <p:cNvCxnSpPr>
            <a:cxnSpLocks/>
          </p:cNvCxnSpPr>
          <p:nvPr/>
        </p:nvCxnSpPr>
        <p:spPr>
          <a:xfrm flipH="1" flipV="1">
            <a:off x="6042470" y="1743655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EA5874B-10C4-4304-8697-27A81551EBC8}"/>
              </a:ext>
            </a:extLst>
          </p:cNvPr>
          <p:cNvCxnSpPr>
            <a:cxnSpLocks/>
          </p:cNvCxnSpPr>
          <p:nvPr/>
        </p:nvCxnSpPr>
        <p:spPr>
          <a:xfrm flipV="1">
            <a:off x="3090960" y="2872435"/>
            <a:ext cx="0" cy="44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316D66CE-9A76-4E77-9FED-ED2785F8E86F}"/>
              </a:ext>
            </a:extLst>
          </p:cNvPr>
          <p:cNvCxnSpPr/>
          <p:nvPr/>
        </p:nvCxnSpPr>
        <p:spPr>
          <a:xfrm flipH="1">
            <a:off x="4450995" y="2845972"/>
            <a:ext cx="4152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715BF57-754C-4E8A-B891-45E591279BC7}"/>
              </a:ext>
            </a:extLst>
          </p:cNvPr>
          <p:cNvCxnSpPr>
            <a:cxnSpLocks/>
          </p:cNvCxnSpPr>
          <p:nvPr/>
        </p:nvCxnSpPr>
        <p:spPr>
          <a:xfrm flipH="1" flipV="1">
            <a:off x="8501359" y="1712828"/>
            <a:ext cx="0" cy="206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EC25968-872C-4F36-B05A-C25AEE56AA84}"/>
              </a:ext>
            </a:extLst>
          </p:cNvPr>
          <p:cNvCxnSpPr>
            <a:cxnSpLocks/>
          </p:cNvCxnSpPr>
          <p:nvPr/>
        </p:nvCxnSpPr>
        <p:spPr>
          <a:xfrm flipH="1">
            <a:off x="6046574" y="175793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DE8E4015-1096-4AD5-B929-939534DFBF8C}"/>
              </a:ext>
            </a:extLst>
          </p:cNvPr>
          <p:cNvSpPr txBox="1"/>
          <p:nvPr/>
        </p:nvSpPr>
        <p:spPr>
          <a:xfrm>
            <a:off x="6347544" y="119127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63BE42E-444A-4064-85C7-FB6366D73DA0}"/>
              </a:ext>
            </a:extLst>
          </p:cNvPr>
          <p:cNvSpPr txBox="1"/>
          <p:nvPr/>
        </p:nvSpPr>
        <p:spPr>
          <a:xfrm>
            <a:off x="5070174" y="2236179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6458BB8-1CA7-4FB0-B336-F125488E82F2}"/>
              </a:ext>
            </a:extLst>
          </p:cNvPr>
          <p:cNvCxnSpPr/>
          <p:nvPr/>
        </p:nvCxnSpPr>
        <p:spPr>
          <a:xfrm flipV="1">
            <a:off x="3091993" y="3683775"/>
            <a:ext cx="0" cy="246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BD520AC-DA36-4367-A25C-9B72FA62F363}"/>
              </a:ext>
            </a:extLst>
          </p:cNvPr>
          <p:cNvCxnSpPr/>
          <p:nvPr/>
        </p:nvCxnSpPr>
        <p:spPr>
          <a:xfrm>
            <a:off x="2909113" y="3930663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49B47B1-DFC7-4A34-9AAB-83D0DC27BEC7}"/>
              </a:ext>
            </a:extLst>
          </p:cNvPr>
          <p:cNvCxnSpPr/>
          <p:nvPr/>
        </p:nvCxnSpPr>
        <p:spPr>
          <a:xfrm>
            <a:off x="2979715" y="399098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E40FE52-902A-4D1D-9D71-70F1E383929D}"/>
              </a:ext>
            </a:extLst>
          </p:cNvPr>
          <p:cNvCxnSpPr/>
          <p:nvPr/>
        </p:nvCxnSpPr>
        <p:spPr>
          <a:xfrm>
            <a:off x="3054686" y="4057663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F331A0E4-0F9B-4FDD-BD5F-7A3E762C5623}"/>
              </a:ext>
            </a:extLst>
          </p:cNvPr>
          <p:cNvSpPr txBox="1">
            <a:spLocks/>
          </p:cNvSpPr>
          <p:nvPr/>
        </p:nvSpPr>
        <p:spPr>
          <a:xfrm>
            <a:off x="930610" y="1914671"/>
            <a:ext cx="2060773" cy="66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Source with internal resistance</a:t>
            </a:r>
            <a:endParaRPr lang="en-US" sz="1800" baseline="-25000" dirty="0">
              <a:solidFill>
                <a:srgbClr val="00B050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3E0C333-3968-4259-A7E6-0C1B34D85D13}"/>
              </a:ext>
            </a:extLst>
          </p:cNvPr>
          <p:cNvGrpSpPr/>
          <p:nvPr/>
        </p:nvGrpSpPr>
        <p:grpSpPr>
          <a:xfrm>
            <a:off x="3653668" y="2699079"/>
            <a:ext cx="797859" cy="297701"/>
            <a:chOff x="3069003" y="2744655"/>
            <a:chExt cx="797859" cy="29770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63BF4AEE-8982-4E72-90C7-880A67973607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82A14B13-20A6-4A67-B533-F4F1E2D376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0DF7ED9C-CF2A-43CF-8FCF-38DC311557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825895CB-F003-4850-974A-3C8CFEDEDCC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F8FC9A73-4656-4A62-9ED6-1F7B422090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B962A965-0846-4E8D-A2A8-D3160AF34C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8C42DD5-2125-461A-8AD5-3D3A14D872FC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7D89C803-7855-432B-8941-F7641DBAEE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7A603F0-F038-4A16-B9BD-9C36B8F022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49C04E3E-7435-4EAE-B2A9-955C472B6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65FBE870-195C-45EC-9FB0-AA7E61F3CC73}"/>
              </a:ext>
            </a:extLst>
          </p:cNvPr>
          <p:cNvCxnSpPr>
            <a:cxnSpLocks/>
          </p:cNvCxnSpPr>
          <p:nvPr/>
        </p:nvCxnSpPr>
        <p:spPr>
          <a:xfrm flipH="1">
            <a:off x="3086605" y="2872435"/>
            <a:ext cx="567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B680EDB1-BED0-46F0-94AC-53D5EAD99B88}"/>
              </a:ext>
            </a:extLst>
          </p:cNvPr>
          <p:cNvSpPr txBox="1"/>
          <p:nvPr/>
        </p:nvSpPr>
        <p:spPr>
          <a:xfrm>
            <a:off x="3336531" y="2395960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A35377D-1CEB-48F9-B0A9-CECFAE43836E}"/>
              </a:ext>
            </a:extLst>
          </p:cNvPr>
          <p:cNvSpPr/>
          <p:nvPr/>
        </p:nvSpPr>
        <p:spPr>
          <a:xfrm>
            <a:off x="2208362" y="2277567"/>
            <a:ext cx="2437921" cy="2199536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0D7A1E7-3F84-4B2B-8FFD-0068298F81CE}"/>
              </a:ext>
            </a:extLst>
          </p:cNvPr>
          <p:cNvGrpSpPr/>
          <p:nvPr/>
        </p:nvGrpSpPr>
        <p:grpSpPr>
          <a:xfrm>
            <a:off x="7395282" y="1566536"/>
            <a:ext cx="797859" cy="297701"/>
            <a:chOff x="3069003" y="2744655"/>
            <a:chExt cx="797859" cy="29770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CCD59FA-C1EE-4A86-BD17-456A8E3B4B4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80A40AA-AC97-4172-BEB5-F058B28C3D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00063DE-E057-4145-B751-0E35B21F04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3DAC7B1-1828-4DB7-A80E-EB449EFBCE8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EE1D627C-EB9E-4BA3-B97E-6CA550938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62D11FB-8E17-4922-B6C3-84283EB81F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F6AC914-50AA-4683-A135-A5E01421BAC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EBBF54D-0A11-4DF5-927E-8CB49FFCE4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22577041-17F1-4F82-A1FF-37673930E3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098963E-AEE8-4DBE-A682-B26E24119D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4F29465-13B7-423B-A7D9-5EA30278BC70}"/>
              </a:ext>
            </a:extLst>
          </p:cNvPr>
          <p:cNvCxnSpPr>
            <a:cxnSpLocks/>
          </p:cNvCxnSpPr>
          <p:nvPr/>
        </p:nvCxnSpPr>
        <p:spPr>
          <a:xfrm flipH="1">
            <a:off x="7125195" y="1740085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BFB1CA0-D7B1-4A86-AA73-ADABCED38F97}"/>
              </a:ext>
            </a:extLst>
          </p:cNvPr>
          <p:cNvGrpSpPr/>
          <p:nvPr/>
        </p:nvGrpSpPr>
        <p:grpSpPr>
          <a:xfrm rot="16200000">
            <a:off x="6847502" y="2218058"/>
            <a:ext cx="797859" cy="297701"/>
            <a:chOff x="3069003" y="2744655"/>
            <a:chExt cx="797859" cy="297701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FD91ECB-EA86-4F5E-BAF6-DF634E8017B4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6E807B4-54B3-4AD2-9CD9-E5E6E9D926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ED28D8D-D344-4E74-9285-6F832B596E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281521A-98FA-4EF2-8594-2B9E987AAD1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9A47C14-93D0-4DFF-BA94-9095773969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5F300E1-4FD8-428B-81C1-EDE727C173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98A37ED-EF1D-447F-8D06-C42B5E35199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BF712BE-789B-416D-ABBC-C9DBD0ACE8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59165ED6-8DD1-4914-93BE-97AECC7CF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4E44AD81-3ED8-4CFA-B225-E5F74FD59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16649B-1160-4055-8DEE-95243C60DA21}"/>
              </a:ext>
            </a:extLst>
          </p:cNvPr>
          <p:cNvCxnSpPr>
            <a:cxnSpLocks/>
          </p:cNvCxnSpPr>
          <p:nvPr/>
        </p:nvCxnSpPr>
        <p:spPr>
          <a:xfrm flipH="1" flipV="1">
            <a:off x="7263502" y="173030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D18F91FA-6A9B-446C-AB9E-EC927C2DE090}"/>
              </a:ext>
            </a:extLst>
          </p:cNvPr>
          <p:cNvCxnSpPr>
            <a:cxnSpLocks/>
          </p:cNvCxnSpPr>
          <p:nvPr/>
        </p:nvCxnSpPr>
        <p:spPr>
          <a:xfrm flipH="1" flipV="1">
            <a:off x="7250974" y="274559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A6E7433-C89B-40E3-A947-A3328FCAFC04}"/>
              </a:ext>
            </a:extLst>
          </p:cNvPr>
          <p:cNvGrpSpPr/>
          <p:nvPr/>
        </p:nvGrpSpPr>
        <p:grpSpPr>
          <a:xfrm>
            <a:off x="7080622" y="2957640"/>
            <a:ext cx="365760" cy="127000"/>
            <a:chOff x="4257039" y="3637678"/>
            <a:chExt cx="365760" cy="127000"/>
          </a:xfrm>
        </p:grpSpPr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323C39B-220C-4809-AB18-3F9565D6519D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E41A28F-FDE4-4081-9FB0-ED934638CBA1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69BAC5AB-511B-441C-A1AC-91B7B603A823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5D9E8231-F97F-468D-902A-1577CEE72DF7}"/>
              </a:ext>
            </a:extLst>
          </p:cNvPr>
          <p:cNvSpPr txBox="1"/>
          <p:nvPr/>
        </p:nvSpPr>
        <p:spPr>
          <a:xfrm>
            <a:off x="7532229" y="1182026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DD5D593-7D3D-4B4C-B3EA-58DAD745EC3A}"/>
              </a:ext>
            </a:extLst>
          </p:cNvPr>
          <p:cNvSpPr txBox="1"/>
          <p:nvPr/>
        </p:nvSpPr>
        <p:spPr>
          <a:xfrm>
            <a:off x="7430457" y="219980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F78369E-8D2E-4C0C-AC74-E8404274A05A}"/>
              </a:ext>
            </a:extLst>
          </p:cNvPr>
          <p:cNvCxnSpPr>
            <a:cxnSpLocks/>
          </p:cNvCxnSpPr>
          <p:nvPr/>
        </p:nvCxnSpPr>
        <p:spPr>
          <a:xfrm flipH="1">
            <a:off x="8193141" y="171992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76B7DCD-EFDE-4AC3-B5AA-CC9FDD11FC08}"/>
              </a:ext>
            </a:extLst>
          </p:cNvPr>
          <p:cNvSpPr txBox="1">
            <a:spLocks/>
          </p:cNvSpPr>
          <p:nvPr/>
        </p:nvSpPr>
        <p:spPr>
          <a:xfrm>
            <a:off x="9423005" y="973399"/>
            <a:ext cx="2060773" cy="539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 = 10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D2FA831-4796-44A1-97D3-E39812D30BA0}"/>
              </a:ext>
            </a:extLst>
          </p:cNvPr>
          <p:cNvSpPr txBox="1">
            <a:spLocks/>
          </p:cNvSpPr>
          <p:nvPr/>
        </p:nvSpPr>
        <p:spPr>
          <a:xfrm>
            <a:off x="8806519" y="1671075"/>
            <a:ext cx="3179993" cy="44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 gain of -100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5F28E872-CD83-47A5-900A-6171EE85A6A5}"/>
              </a:ext>
            </a:extLst>
          </p:cNvPr>
          <p:cNvSpPr txBox="1">
            <a:spLocks/>
          </p:cNvSpPr>
          <p:nvPr/>
        </p:nvSpPr>
        <p:spPr>
          <a:xfrm>
            <a:off x="8876563" y="2423438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= 100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to prevent too much loading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189452C-9331-4DB1-9EA4-7008CEA63B5F}"/>
              </a:ext>
            </a:extLst>
          </p:cNvPr>
          <p:cNvSpPr txBox="1">
            <a:spLocks/>
          </p:cNvSpPr>
          <p:nvPr/>
        </p:nvSpPr>
        <p:spPr>
          <a:xfrm>
            <a:off x="9093558" y="3343240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all resistors &lt;=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E8E7F330-0B92-4834-9393-D064F9570B17}"/>
              </a:ext>
            </a:extLst>
          </p:cNvPr>
          <p:cNvSpPr txBox="1">
            <a:spLocks/>
          </p:cNvSpPr>
          <p:nvPr/>
        </p:nvSpPr>
        <p:spPr>
          <a:xfrm>
            <a:off x="8682954" y="4265289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Choose R</a:t>
            </a:r>
            <a:r>
              <a:rPr lang="en-US" sz="2400" baseline="-25000" dirty="0">
                <a:solidFill>
                  <a:srgbClr val="0070C0"/>
                </a:solidFill>
              </a:rPr>
              <a:t>3  </a:t>
            </a:r>
            <a:r>
              <a:rPr lang="en-US" sz="2400" dirty="0">
                <a:solidFill>
                  <a:srgbClr val="0070C0"/>
                </a:solidFill>
              </a:rPr>
              <a:t>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555687CD-187C-47FE-8FC4-B598ADF0A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03332" y="5093808"/>
                <a:ext cx="4352766" cy="9653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r>
                        <a:rPr lang="en-US" i="1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555687CD-187C-47FE-8FC4-B598ADF0A4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03332" y="5093808"/>
                <a:ext cx="4352766" cy="96534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0" name="Content Placeholder 2">
            <a:extLst>
              <a:ext uri="{FF2B5EF4-FFF2-40B4-BE49-F238E27FC236}">
                <a16:creationId xmlns:a16="http://schemas.microsoft.com/office/drawing/2014/main" id="{E8723CF5-59C8-4FC7-88F0-C3C38E1EB218}"/>
              </a:ext>
            </a:extLst>
          </p:cNvPr>
          <p:cNvSpPr txBox="1">
            <a:spLocks/>
          </p:cNvSpPr>
          <p:nvPr/>
        </p:nvSpPr>
        <p:spPr>
          <a:xfrm>
            <a:off x="6948990" y="4796554"/>
            <a:ext cx="3113540" cy="61295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4  </a:t>
            </a:r>
            <a:r>
              <a:rPr lang="en-US" dirty="0">
                <a:solidFill>
                  <a:srgbClr val="0070C0"/>
                </a:solidFill>
              </a:rPr>
              <a:t>= 25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81" name="Content Placeholder 2">
            <a:extLst>
              <a:ext uri="{FF2B5EF4-FFF2-40B4-BE49-F238E27FC236}">
                <a16:creationId xmlns:a16="http://schemas.microsoft.com/office/drawing/2014/main" id="{18D22D75-A514-4C6A-8A98-097B854B4E3C}"/>
              </a:ext>
            </a:extLst>
          </p:cNvPr>
          <p:cNvSpPr txBox="1">
            <a:spLocks/>
          </p:cNvSpPr>
          <p:nvPr/>
        </p:nvSpPr>
        <p:spPr>
          <a:xfrm>
            <a:off x="6324917" y="5339593"/>
            <a:ext cx="5952566" cy="1221477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We were able to get a gain of -100 without loading down the source and without using large resistors</a:t>
            </a:r>
            <a:endParaRPr lang="en-US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6393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  <p:bldP spid="18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0E828D-2F02-42E9-A67C-87B8216A3E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93BB47-BD10-4B8C-8B05-B39D2F041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73035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60523766-B291-4167-8200-059B359DC18C}"/>
              </a:ext>
            </a:extLst>
          </p:cNvPr>
          <p:cNvGrpSpPr/>
          <p:nvPr/>
        </p:nvGrpSpPr>
        <p:grpSpPr>
          <a:xfrm>
            <a:off x="5301735" y="3035093"/>
            <a:ext cx="4315026" cy="2749728"/>
            <a:chOff x="5924035" y="2158793"/>
            <a:chExt cx="4315026" cy="2749728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1FEC6105-FCBD-485F-8D38-CA593EAD7997}"/>
                </a:ext>
              </a:extLst>
            </p:cNvPr>
            <p:cNvGrpSpPr/>
            <p:nvPr/>
          </p:nvGrpSpPr>
          <p:grpSpPr>
            <a:xfrm>
              <a:off x="5924035" y="2604298"/>
              <a:ext cx="4315026" cy="2304223"/>
              <a:chOff x="3009207" y="1460455"/>
              <a:chExt cx="4315026" cy="230422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88ABA839-A625-4460-954B-E234F4A95EE2}"/>
                  </a:ext>
                </a:extLst>
              </p:cNvPr>
              <p:cNvGrpSpPr/>
              <p:nvPr/>
            </p:nvGrpSpPr>
            <p:grpSpPr>
              <a:xfrm>
                <a:off x="4439919" y="1972769"/>
                <a:ext cx="2884314" cy="1174282"/>
                <a:chOff x="3950109" y="3007895"/>
                <a:chExt cx="2884314" cy="1174282"/>
              </a:xfrm>
            </p:grpSpPr>
            <p:sp>
              <p:nvSpPr>
                <p:cNvPr id="41" name="Isosceles Triangle 40">
                  <a:extLst>
                    <a:ext uri="{FF2B5EF4-FFF2-40B4-BE49-F238E27FC236}">
                      <a16:creationId xmlns:a16="http://schemas.microsoft.com/office/drawing/2014/main" id="{0116896A-EEAF-4852-8A9E-9AB80C1B453F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42" name="TextBox 41">
                  <a:extLst>
                    <a:ext uri="{FF2B5EF4-FFF2-40B4-BE49-F238E27FC236}">
                      <a16:creationId xmlns:a16="http://schemas.microsoft.com/office/drawing/2014/main" id="{E2278730-B6C8-456A-83D6-3CBC18ABC03A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43" name="TextBox 42">
                  <a:extLst>
                    <a:ext uri="{FF2B5EF4-FFF2-40B4-BE49-F238E27FC236}">
                      <a16:creationId xmlns:a16="http://schemas.microsoft.com/office/drawing/2014/main" id="{6D4AFC3C-6FF1-46D0-9BA1-37AF8F2301BC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44" name="Straight Connector 43">
                  <a:extLst>
                    <a:ext uri="{FF2B5EF4-FFF2-40B4-BE49-F238E27FC236}">
                      <a16:creationId xmlns:a16="http://schemas.microsoft.com/office/drawing/2014/main" id="{51047486-75FC-4DAC-85AB-CF68BB37B9CF}"/>
                    </a:ext>
                  </a:extLst>
                </p:cNvPr>
                <p:cNvCxnSpPr>
                  <a:endCxn id="42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5" name="Straight Connector 44">
                  <a:extLst>
                    <a:ext uri="{FF2B5EF4-FFF2-40B4-BE49-F238E27FC236}">
                      <a16:creationId xmlns:a16="http://schemas.microsoft.com/office/drawing/2014/main" id="{29AFAB54-7B3A-4D21-8BA0-192C5E33BCB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6" name="Straight Connector 45">
                  <a:extLst>
                    <a:ext uri="{FF2B5EF4-FFF2-40B4-BE49-F238E27FC236}">
                      <a16:creationId xmlns:a16="http://schemas.microsoft.com/office/drawing/2014/main" id="{B3C3B73A-57EC-4218-A011-2278695B7384}"/>
                    </a:ext>
                  </a:extLst>
                </p:cNvPr>
                <p:cNvCxnSpPr>
                  <a:cxnSpLocks/>
                  <a:stCxn id="41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47" name="TextBox 46">
                  <a:extLst>
                    <a:ext uri="{FF2B5EF4-FFF2-40B4-BE49-F238E27FC236}">
                      <a16:creationId xmlns:a16="http://schemas.microsoft.com/office/drawing/2014/main" id="{BFD79E2E-8212-4F24-9A5D-08E3F4AEE956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9" name="Straight Connector 8">
                <a:extLst>
                  <a:ext uri="{FF2B5EF4-FFF2-40B4-BE49-F238E27FC236}">
                    <a16:creationId xmlns:a16="http://schemas.microsoft.com/office/drawing/2014/main" id="{EEC244EC-65A8-47D9-ABA9-204EF1BF88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0" name="Group 9">
                <a:extLst>
                  <a:ext uri="{FF2B5EF4-FFF2-40B4-BE49-F238E27FC236}">
                    <a16:creationId xmlns:a16="http://schemas.microsoft.com/office/drawing/2014/main" id="{A5A44E95-96A4-4829-AE79-B2605AA4A858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38" name="Straight Connector 37">
                  <a:extLst>
                    <a:ext uri="{FF2B5EF4-FFF2-40B4-BE49-F238E27FC236}">
                      <a16:creationId xmlns:a16="http://schemas.microsoft.com/office/drawing/2014/main" id="{84D72463-7203-4840-AF43-BE681C553855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39" name="Straight Connector 38">
                  <a:extLst>
                    <a:ext uri="{FF2B5EF4-FFF2-40B4-BE49-F238E27FC236}">
                      <a16:creationId xmlns:a16="http://schemas.microsoft.com/office/drawing/2014/main" id="{39AE35CA-B087-4F4A-9145-9C801140E7C2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B94A591C-FC15-4003-8EFB-64E471DD77FB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10">
                <a:extLst>
                  <a:ext uri="{FF2B5EF4-FFF2-40B4-BE49-F238E27FC236}">
                    <a16:creationId xmlns:a16="http://schemas.microsoft.com/office/drawing/2014/main" id="{F0ED348F-A87C-45A4-85C6-F685E6C796EA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D893CA39-A1B3-4BE7-B15A-59528E5AF1D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9A457F2B-BA22-4A60-B910-0378F4C03B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7" name="Straight Connector 36">
                    <a:extLst>
                      <a:ext uri="{FF2B5EF4-FFF2-40B4-BE49-F238E27FC236}">
                        <a16:creationId xmlns:a16="http://schemas.microsoft.com/office/drawing/2014/main" id="{024A74BB-EC5B-4486-86E6-8A1649A4AAE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49E76FAC-CB53-41A0-908D-C05EECA4E1E1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A9C0C11B-6D88-47D2-B259-FE622A787EF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F1CF971C-8F03-4396-81B1-66FD9EB3664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0" name="Group 29">
                  <a:extLst>
                    <a:ext uri="{FF2B5EF4-FFF2-40B4-BE49-F238E27FC236}">
                      <a16:creationId xmlns:a16="http://schemas.microsoft.com/office/drawing/2014/main" id="{A92582D0-E8DC-4514-A1F7-68A7D3E1B0EA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1764A466-34DA-4BCF-AA76-58E8FE00FE5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572B24D2-E402-412D-B5FA-D1AC55CB22F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1" name="Straight Connector 30">
                  <a:extLst>
                    <a:ext uri="{FF2B5EF4-FFF2-40B4-BE49-F238E27FC236}">
                      <a16:creationId xmlns:a16="http://schemas.microsoft.com/office/drawing/2014/main" id="{DA1C1C85-FF69-4D9F-A6A3-4F33F9AE480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" name="Group 11">
                <a:extLst>
                  <a:ext uri="{FF2B5EF4-FFF2-40B4-BE49-F238E27FC236}">
                    <a16:creationId xmlns:a16="http://schemas.microsoft.com/office/drawing/2014/main" id="{77D9B2EA-8B2D-40FE-9CA7-0E424A852784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8" name="Group 17">
                  <a:extLst>
                    <a:ext uri="{FF2B5EF4-FFF2-40B4-BE49-F238E27FC236}">
                      <a16:creationId xmlns:a16="http://schemas.microsoft.com/office/drawing/2014/main" id="{8FD5DB1A-2945-4E6B-99AC-A5EA8A5DE6C9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26" name="Straight Connector 25">
                    <a:extLst>
                      <a:ext uri="{FF2B5EF4-FFF2-40B4-BE49-F238E27FC236}">
                        <a16:creationId xmlns:a16="http://schemas.microsoft.com/office/drawing/2014/main" id="{D2AB4D5A-CD72-4D30-B69E-DFD682F7B83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7" name="Straight Connector 26">
                    <a:extLst>
                      <a:ext uri="{FF2B5EF4-FFF2-40B4-BE49-F238E27FC236}">
                        <a16:creationId xmlns:a16="http://schemas.microsoft.com/office/drawing/2014/main" id="{073BBA75-FC99-429F-BA0D-B00B2DB21BD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9" name="Group 18">
                  <a:extLst>
                    <a:ext uri="{FF2B5EF4-FFF2-40B4-BE49-F238E27FC236}">
                      <a16:creationId xmlns:a16="http://schemas.microsoft.com/office/drawing/2014/main" id="{A8705087-2B1D-4FBC-B1BA-66EE0662719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4" name="Straight Connector 23">
                    <a:extLst>
                      <a:ext uri="{FF2B5EF4-FFF2-40B4-BE49-F238E27FC236}">
                        <a16:creationId xmlns:a16="http://schemas.microsoft.com/office/drawing/2014/main" id="{79BB6FC8-9790-43DE-ABDA-92006856028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5" name="Straight Connector 24">
                    <a:extLst>
                      <a:ext uri="{FF2B5EF4-FFF2-40B4-BE49-F238E27FC236}">
                        <a16:creationId xmlns:a16="http://schemas.microsoft.com/office/drawing/2014/main" id="{2AF0B040-C988-4140-B214-D070B994645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0" name="Group 19">
                  <a:extLst>
                    <a:ext uri="{FF2B5EF4-FFF2-40B4-BE49-F238E27FC236}">
                      <a16:creationId xmlns:a16="http://schemas.microsoft.com/office/drawing/2014/main" id="{FD35F6E3-7325-4419-8E5A-AF5226EBDA55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22" name="Straight Connector 21">
                    <a:extLst>
                      <a:ext uri="{FF2B5EF4-FFF2-40B4-BE49-F238E27FC236}">
                        <a16:creationId xmlns:a16="http://schemas.microsoft.com/office/drawing/2014/main" id="{8982101F-192C-4AED-B720-95CBE22B768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23" name="Straight Connector 22">
                    <a:extLst>
                      <a:ext uri="{FF2B5EF4-FFF2-40B4-BE49-F238E27FC236}">
                        <a16:creationId xmlns:a16="http://schemas.microsoft.com/office/drawing/2014/main" id="{9E46D40E-7585-49B4-ADE1-65A5DAAE5A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21" name="Straight Connector 20">
                  <a:extLst>
                    <a:ext uri="{FF2B5EF4-FFF2-40B4-BE49-F238E27FC236}">
                      <a16:creationId xmlns:a16="http://schemas.microsoft.com/office/drawing/2014/main" id="{C49C7B81-A853-4FF4-AC64-FAC886CBF16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F08ACB17-33C5-4CAD-8E20-B2FD7DEF68E2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39707"/>
                <a:ext cx="1043760" cy="7433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" name="Straight Connector 13">
                <a:extLst>
                  <a:ext uri="{FF2B5EF4-FFF2-40B4-BE49-F238E27FC236}">
                    <a16:creationId xmlns:a16="http://schemas.microsoft.com/office/drawing/2014/main" id="{C7546342-1758-468E-89B3-0F78D1A75E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" name="Straight Connector 14">
                <a:extLst>
                  <a:ext uri="{FF2B5EF4-FFF2-40B4-BE49-F238E27FC236}">
                    <a16:creationId xmlns:a16="http://schemas.microsoft.com/office/drawing/2014/main" id="{2FB3F23B-0077-4316-AE46-F32A2A54BE99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" name="Straight Connector 15">
                <a:extLst>
                  <a:ext uri="{FF2B5EF4-FFF2-40B4-BE49-F238E27FC236}">
                    <a16:creationId xmlns:a16="http://schemas.microsoft.com/office/drawing/2014/main" id="{E234A8C7-C5ED-4821-B868-70E30C396E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2573BC6-67BF-4562-BABA-04A07F5997B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2FD3257-6079-4542-A789-89A7A20623E7}"/>
                </a:ext>
              </a:extLst>
            </p:cNvPr>
            <p:cNvSpPr txBox="1"/>
            <p:nvPr/>
          </p:nvSpPr>
          <p:spPr>
            <a:xfrm>
              <a:off x="8440024" y="219809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R</a:t>
              </a:r>
              <a:r>
                <a:rPr lang="en-US" baseline="-25000" dirty="0" err="1"/>
                <a:t>f</a:t>
              </a:r>
              <a:endParaRPr lang="en-US" baseline="-25000" dirty="0"/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5A26816B-2577-4F85-B923-EEECF8BD05B3}"/>
                </a:ext>
              </a:extLst>
            </p:cNvPr>
            <p:cNvSpPr txBox="1"/>
            <p:nvPr/>
          </p:nvSpPr>
          <p:spPr>
            <a:xfrm>
              <a:off x="6543214" y="215879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48" name="Group 47">
            <a:extLst>
              <a:ext uri="{FF2B5EF4-FFF2-40B4-BE49-F238E27FC236}">
                <a16:creationId xmlns:a16="http://schemas.microsoft.com/office/drawing/2014/main" id="{F73FF177-E474-47E4-9A40-8EA202D6F8E9}"/>
              </a:ext>
            </a:extLst>
          </p:cNvPr>
          <p:cNvGrpSpPr/>
          <p:nvPr/>
        </p:nvGrpSpPr>
        <p:grpSpPr>
          <a:xfrm>
            <a:off x="5587938" y="2620147"/>
            <a:ext cx="797859" cy="297701"/>
            <a:chOff x="3069003" y="2744655"/>
            <a:chExt cx="797859" cy="297701"/>
          </a:xfrm>
        </p:grpSpPr>
        <p:grpSp>
          <p:nvGrpSpPr>
            <p:cNvPr id="49" name="Group 48">
              <a:extLst>
                <a:ext uri="{FF2B5EF4-FFF2-40B4-BE49-F238E27FC236}">
                  <a16:creationId xmlns:a16="http://schemas.microsoft.com/office/drawing/2014/main" id="{B7C5F70B-8E20-41F9-86F5-2DA97A1D6873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57" name="Straight Connector 56">
                <a:extLst>
                  <a:ext uri="{FF2B5EF4-FFF2-40B4-BE49-F238E27FC236}">
                    <a16:creationId xmlns:a16="http://schemas.microsoft.com/office/drawing/2014/main" id="{5EB7442F-14C1-4435-AE17-DB6B8DAB27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8" name="Straight Connector 57">
                <a:extLst>
                  <a:ext uri="{FF2B5EF4-FFF2-40B4-BE49-F238E27FC236}">
                    <a16:creationId xmlns:a16="http://schemas.microsoft.com/office/drawing/2014/main" id="{468F429E-0E43-4491-97F8-5AF39B00010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0" name="Group 49">
              <a:extLst>
                <a:ext uri="{FF2B5EF4-FFF2-40B4-BE49-F238E27FC236}">
                  <a16:creationId xmlns:a16="http://schemas.microsoft.com/office/drawing/2014/main" id="{9BB88A23-161E-446F-B671-0ACCDFF493F2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5" name="Straight Connector 54">
                <a:extLst>
                  <a:ext uri="{FF2B5EF4-FFF2-40B4-BE49-F238E27FC236}">
                    <a16:creationId xmlns:a16="http://schemas.microsoft.com/office/drawing/2014/main" id="{D6123116-E519-4ECF-8F6E-88A4493541F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6" name="Straight Connector 55">
                <a:extLst>
                  <a:ext uri="{FF2B5EF4-FFF2-40B4-BE49-F238E27FC236}">
                    <a16:creationId xmlns:a16="http://schemas.microsoft.com/office/drawing/2014/main" id="{4F2043A9-BB65-4A80-A451-2215F18613F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1" name="Group 50">
              <a:extLst>
                <a:ext uri="{FF2B5EF4-FFF2-40B4-BE49-F238E27FC236}">
                  <a16:creationId xmlns:a16="http://schemas.microsoft.com/office/drawing/2014/main" id="{C1FCCD96-1880-466F-BFD8-73106B8386C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53" name="Straight Connector 52">
                <a:extLst>
                  <a:ext uri="{FF2B5EF4-FFF2-40B4-BE49-F238E27FC236}">
                    <a16:creationId xmlns:a16="http://schemas.microsoft.com/office/drawing/2014/main" id="{F22B1CF6-2E47-4C6F-9C8A-1AFA4259025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4" name="Straight Connector 53">
                <a:extLst>
                  <a:ext uri="{FF2B5EF4-FFF2-40B4-BE49-F238E27FC236}">
                    <a16:creationId xmlns:a16="http://schemas.microsoft.com/office/drawing/2014/main" id="{4A4605F5-1972-4FD7-B1A1-EEF71CB4EEE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52" name="Straight Connector 51">
              <a:extLst>
                <a:ext uri="{FF2B5EF4-FFF2-40B4-BE49-F238E27FC236}">
                  <a16:creationId xmlns:a16="http://schemas.microsoft.com/office/drawing/2014/main" id="{A1DD43A2-3708-4801-9CC9-A554ED6EA2D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E37E0093-A3AE-41DF-8A66-396770A34623}"/>
              </a:ext>
            </a:extLst>
          </p:cNvPr>
          <p:cNvGrpSpPr/>
          <p:nvPr/>
        </p:nvGrpSpPr>
        <p:grpSpPr>
          <a:xfrm>
            <a:off x="5521984" y="1690688"/>
            <a:ext cx="797859" cy="297701"/>
            <a:chOff x="3069003" y="2744655"/>
            <a:chExt cx="797859" cy="297701"/>
          </a:xfrm>
        </p:grpSpPr>
        <p:grpSp>
          <p:nvGrpSpPr>
            <p:cNvPr id="60" name="Group 59">
              <a:extLst>
                <a:ext uri="{FF2B5EF4-FFF2-40B4-BE49-F238E27FC236}">
                  <a16:creationId xmlns:a16="http://schemas.microsoft.com/office/drawing/2014/main" id="{615D69E8-AB46-4273-9A78-FDE654A9D790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68" name="Straight Connector 67">
                <a:extLst>
                  <a:ext uri="{FF2B5EF4-FFF2-40B4-BE49-F238E27FC236}">
                    <a16:creationId xmlns:a16="http://schemas.microsoft.com/office/drawing/2014/main" id="{49ED5BF1-A522-4DA6-A550-4D8561EE8427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>
                <a:extLst>
                  <a:ext uri="{FF2B5EF4-FFF2-40B4-BE49-F238E27FC236}">
                    <a16:creationId xmlns:a16="http://schemas.microsoft.com/office/drawing/2014/main" id="{23E9B1F7-69E0-4F14-B5D5-6CD6805EF522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1" name="Group 60">
              <a:extLst>
                <a:ext uri="{FF2B5EF4-FFF2-40B4-BE49-F238E27FC236}">
                  <a16:creationId xmlns:a16="http://schemas.microsoft.com/office/drawing/2014/main" id="{AFAEE136-F791-4224-9CA9-E2EA6D2BB148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6" name="Straight Connector 65">
                <a:extLst>
                  <a:ext uri="{FF2B5EF4-FFF2-40B4-BE49-F238E27FC236}">
                    <a16:creationId xmlns:a16="http://schemas.microsoft.com/office/drawing/2014/main" id="{02AEF5DC-522E-4501-A0CC-A64B729FC80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7" name="Straight Connector 66">
                <a:extLst>
                  <a:ext uri="{FF2B5EF4-FFF2-40B4-BE49-F238E27FC236}">
                    <a16:creationId xmlns:a16="http://schemas.microsoft.com/office/drawing/2014/main" id="{78FE5206-B4FA-45D9-9AE4-C432AD625DF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62" name="Group 61">
              <a:extLst>
                <a:ext uri="{FF2B5EF4-FFF2-40B4-BE49-F238E27FC236}">
                  <a16:creationId xmlns:a16="http://schemas.microsoft.com/office/drawing/2014/main" id="{E5F72A9A-0FF1-463F-8914-E1F23C45024A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64" name="Straight Connector 63">
                <a:extLst>
                  <a:ext uri="{FF2B5EF4-FFF2-40B4-BE49-F238E27FC236}">
                    <a16:creationId xmlns:a16="http://schemas.microsoft.com/office/drawing/2014/main" id="{B1CD610B-D133-4178-9145-62FE21CFCAB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5" name="Straight Connector 64">
                <a:extLst>
                  <a:ext uri="{FF2B5EF4-FFF2-40B4-BE49-F238E27FC236}">
                    <a16:creationId xmlns:a16="http://schemas.microsoft.com/office/drawing/2014/main" id="{63723A6B-A4B2-48F6-83C8-E962CAF4CF6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63" name="Straight Connector 62">
              <a:extLst>
                <a:ext uri="{FF2B5EF4-FFF2-40B4-BE49-F238E27FC236}">
                  <a16:creationId xmlns:a16="http://schemas.microsoft.com/office/drawing/2014/main" id="{6D1E2B1F-5E47-4DF4-987E-4E9E282C98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73" name="Group 72">
            <a:extLst>
              <a:ext uri="{FF2B5EF4-FFF2-40B4-BE49-F238E27FC236}">
                <a16:creationId xmlns:a16="http://schemas.microsoft.com/office/drawing/2014/main" id="{B09CC532-2ABB-43B8-9041-A35FFE592B53}"/>
              </a:ext>
            </a:extLst>
          </p:cNvPr>
          <p:cNvGrpSpPr/>
          <p:nvPr/>
        </p:nvGrpSpPr>
        <p:grpSpPr>
          <a:xfrm>
            <a:off x="4191891" y="3651736"/>
            <a:ext cx="1188533" cy="1195557"/>
            <a:chOff x="3136593" y="2841412"/>
            <a:chExt cx="1188533" cy="1195557"/>
          </a:xfrm>
        </p:grpSpPr>
        <p:sp>
          <p:nvSpPr>
            <p:cNvPr id="74" name="TextBox 73">
              <a:extLst>
                <a:ext uri="{FF2B5EF4-FFF2-40B4-BE49-F238E27FC236}">
                  <a16:creationId xmlns:a16="http://schemas.microsoft.com/office/drawing/2014/main" id="{95B6516B-84B8-4C79-8535-62B8548CAA8C}"/>
                </a:ext>
              </a:extLst>
            </p:cNvPr>
            <p:cNvSpPr txBox="1"/>
            <p:nvPr/>
          </p:nvSpPr>
          <p:spPr>
            <a:xfrm>
              <a:off x="3602609" y="321131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grpSp>
          <p:nvGrpSpPr>
            <p:cNvPr id="75" name="Group 74">
              <a:extLst>
                <a:ext uri="{FF2B5EF4-FFF2-40B4-BE49-F238E27FC236}">
                  <a16:creationId xmlns:a16="http://schemas.microsoft.com/office/drawing/2014/main" id="{1F767262-FF53-4E22-8916-DE3913A420F2}"/>
                </a:ext>
              </a:extLst>
            </p:cNvPr>
            <p:cNvGrpSpPr/>
            <p:nvPr/>
          </p:nvGrpSpPr>
          <p:grpSpPr>
            <a:xfrm>
              <a:off x="3136593" y="2841412"/>
              <a:ext cx="1188533" cy="1195557"/>
              <a:chOff x="2465135" y="2872435"/>
              <a:chExt cx="1188533" cy="1195557"/>
            </a:xfrm>
          </p:grpSpPr>
          <p:cxnSp>
            <p:nvCxnSpPr>
              <p:cNvPr id="77" name="Straight Connector 76">
                <a:extLst>
                  <a:ext uri="{FF2B5EF4-FFF2-40B4-BE49-F238E27FC236}">
                    <a16:creationId xmlns:a16="http://schemas.microsoft.com/office/drawing/2014/main" id="{0ABBA307-FB02-4659-85AC-D704DAFD1AC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5" y="2872435"/>
                <a:ext cx="567063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9" name="Oval 78">
                <a:extLst>
                  <a:ext uri="{FF2B5EF4-FFF2-40B4-BE49-F238E27FC236}">
                    <a16:creationId xmlns:a16="http://schemas.microsoft.com/office/drawing/2014/main" id="{2AF3B302-CA5F-4B3F-8341-F22FE2DB45CC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80" name="Straight Connector 79">
                <a:extLst>
                  <a:ext uri="{FF2B5EF4-FFF2-40B4-BE49-F238E27FC236}">
                    <a16:creationId xmlns:a16="http://schemas.microsoft.com/office/drawing/2014/main" id="{5BA58362-DB5A-4D01-9244-1AB864C74FC7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81364FD9-34CA-40BC-B626-87C2AAC13AD2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BFFA23DE-B5F5-4205-8C1B-1961314161A4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84782A02-2EF7-42F2-9279-806FBA261897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1FC06791-CD76-4DC7-B3AF-E484C3E238A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5" name="TextBox 84">
                <a:extLst>
                  <a:ext uri="{FF2B5EF4-FFF2-40B4-BE49-F238E27FC236}">
                    <a16:creationId xmlns:a16="http://schemas.microsoft.com/office/drawing/2014/main" id="{837F0BF1-5819-4A23-9A8D-8990A798254B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1</a:t>
                </a:r>
              </a:p>
            </p:txBody>
          </p:sp>
          <p:sp>
            <p:nvSpPr>
              <p:cNvPr id="86" name="TextBox 85">
                <a:extLst>
                  <a:ext uri="{FF2B5EF4-FFF2-40B4-BE49-F238E27FC236}">
                    <a16:creationId xmlns:a16="http://schemas.microsoft.com/office/drawing/2014/main" id="{7673FBEB-6619-4573-AE0E-D9C2DFA432A7}"/>
                  </a:ext>
                </a:extLst>
              </p:cNvPr>
              <p:cNvSpPr txBox="1"/>
              <p:nvPr/>
            </p:nvSpPr>
            <p:spPr>
              <a:xfrm>
                <a:off x="2910969" y="3417856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</p:grpSp>
      </p:grpSp>
      <p:grpSp>
        <p:nvGrpSpPr>
          <p:cNvPr id="97" name="Group 96">
            <a:extLst>
              <a:ext uri="{FF2B5EF4-FFF2-40B4-BE49-F238E27FC236}">
                <a16:creationId xmlns:a16="http://schemas.microsoft.com/office/drawing/2014/main" id="{865D3DC8-50A6-4359-B4A0-AEFBDB4EC4FC}"/>
              </a:ext>
            </a:extLst>
          </p:cNvPr>
          <p:cNvGrpSpPr/>
          <p:nvPr/>
        </p:nvGrpSpPr>
        <p:grpSpPr>
          <a:xfrm>
            <a:off x="3176675" y="2805291"/>
            <a:ext cx="2409641" cy="1195557"/>
            <a:chOff x="3136593" y="2841412"/>
            <a:chExt cx="2409641" cy="1195557"/>
          </a:xfrm>
        </p:grpSpPr>
        <p:sp>
          <p:nvSpPr>
            <p:cNvPr id="98" name="TextBox 97">
              <a:extLst>
                <a:ext uri="{FF2B5EF4-FFF2-40B4-BE49-F238E27FC236}">
                  <a16:creationId xmlns:a16="http://schemas.microsoft.com/office/drawing/2014/main" id="{32A556F3-3075-43FA-B1AC-50A144BCA0EC}"/>
                </a:ext>
              </a:extLst>
            </p:cNvPr>
            <p:cNvSpPr txBox="1"/>
            <p:nvPr/>
          </p:nvSpPr>
          <p:spPr>
            <a:xfrm>
              <a:off x="3602609" y="321131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grpSp>
          <p:nvGrpSpPr>
            <p:cNvPr id="99" name="Group 98">
              <a:extLst>
                <a:ext uri="{FF2B5EF4-FFF2-40B4-BE49-F238E27FC236}">
                  <a16:creationId xmlns:a16="http://schemas.microsoft.com/office/drawing/2014/main" id="{F4F2CC19-EFE7-45E2-8528-EF67E5F33F07}"/>
                </a:ext>
              </a:extLst>
            </p:cNvPr>
            <p:cNvGrpSpPr/>
            <p:nvPr/>
          </p:nvGrpSpPr>
          <p:grpSpPr>
            <a:xfrm>
              <a:off x="3136593" y="2841412"/>
              <a:ext cx="2409641" cy="1195557"/>
              <a:chOff x="2465135" y="2872435"/>
              <a:chExt cx="2409641" cy="1195557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6219E13C-1F32-42BB-93E2-2DF63D9B718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3086606" y="2872435"/>
                <a:ext cx="178817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1" name="Oval 100">
                <a:extLst>
                  <a:ext uri="{FF2B5EF4-FFF2-40B4-BE49-F238E27FC236}">
                    <a16:creationId xmlns:a16="http://schemas.microsoft.com/office/drawing/2014/main" id="{A0C46513-C5D9-4D60-9E77-9DA0A457FE0F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02" name="Straight Connector 101">
                <a:extLst>
                  <a:ext uri="{FF2B5EF4-FFF2-40B4-BE49-F238E27FC236}">
                    <a16:creationId xmlns:a16="http://schemas.microsoft.com/office/drawing/2014/main" id="{8E273D15-7FD6-4D32-8350-53FBFE27D9EB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3" name="Straight Connector 102">
                <a:extLst>
                  <a:ext uri="{FF2B5EF4-FFF2-40B4-BE49-F238E27FC236}">
                    <a16:creationId xmlns:a16="http://schemas.microsoft.com/office/drawing/2014/main" id="{EB575E82-3673-4EAD-96A1-0A6C57D2F882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4" name="Straight Connector 103">
                <a:extLst>
                  <a:ext uri="{FF2B5EF4-FFF2-40B4-BE49-F238E27FC236}">
                    <a16:creationId xmlns:a16="http://schemas.microsoft.com/office/drawing/2014/main" id="{8CEC4EAF-FDD7-4B1D-9396-B85FFA546813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5" name="Straight Connector 104">
                <a:extLst>
                  <a:ext uri="{FF2B5EF4-FFF2-40B4-BE49-F238E27FC236}">
                    <a16:creationId xmlns:a16="http://schemas.microsoft.com/office/drawing/2014/main" id="{62544644-7817-4F80-9ABA-4969DEEC3ACD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6" name="Straight Connector 105">
                <a:extLst>
                  <a:ext uri="{FF2B5EF4-FFF2-40B4-BE49-F238E27FC236}">
                    <a16:creationId xmlns:a16="http://schemas.microsoft.com/office/drawing/2014/main" id="{F317401B-26AF-4B16-801E-F721CE45277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CA3E60FE-B2B5-476E-A325-395E2CC2AF98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2</a:t>
                </a:r>
              </a:p>
            </p:txBody>
          </p:sp>
          <p:sp>
            <p:nvSpPr>
              <p:cNvPr id="108" name="TextBox 107">
                <a:extLst>
                  <a:ext uri="{FF2B5EF4-FFF2-40B4-BE49-F238E27FC236}">
                    <a16:creationId xmlns:a16="http://schemas.microsoft.com/office/drawing/2014/main" id="{037E5557-75AD-4C85-90F9-7E6254205551}"/>
                  </a:ext>
                </a:extLst>
              </p:cNvPr>
              <p:cNvSpPr txBox="1"/>
              <p:nvPr/>
            </p:nvSpPr>
            <p:spPr>
              <a:xfrm>
                <a:off x="2910969" y="3417856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</p:grpSp>
      </p:grpSp>
      <p:grpSp>
        <p:nvGrpSpPr>
          <p:cNvPr id="110" name="Group 109">
            <a:extLst>
              <a:ext uri="{FF2B5EF4-FFF2-40B4-BE49-F238E27FC236}">
                <a16:creationId xmlns:a16="http://schemas.microsoft.com/office/drawing/2014/main" id="{770292ED-146A-46D6-82C2-D463D600B8B0}"/>
              </a:ext>
            </a:extLst>
          </p:cNvPr>
          <p:cNvGrpSpPr/>
          <p:nvPr/>
        </p:nvGrpSpPr>
        <p:grpSpPr>
          <a:xfrm>
            <a:off x="2837191" y="1851449"/>
            <a:ext cx="2684793" cy="1195557"/>
            <a:chOff x="3136593" y="2841412"/>
            <a:chExt cx="2684793" cy="1195557"/>
          </a:xfrm>
        </p:grpSpPr>
        <p:sp>
          <p:nvSpPr>
            <p:cNvPr id="111" name="TextBox 110">
              <a:extLst>
                <a:ext uri="{FF2B5EF4-FFF2-40B4-BE49-F238E27FC236}">
                  <a16:creationId xmlns:a16="http://schemas.microsoft.com/office/drawing/2014/main" id="{73B129BB-5E76-4C57-85FB-4B6BF36A4824}"/>
                </a:ext>
              </a:extLst>
            </p:cNvPr>
            <p:cNvSpPr txBox="1"/>
            <p:nvPr/>
          </p:nvSpPr>
          <p:spPr>
            <a:xfrm>
              <a:off x="3602609" y="321131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grpSp>
          <p:nvGrpSpPr>
            <p:cNvPr id="112" name="Group 111">
              <a:extLst>
                <a:ext uri="{FF2B5EF4-FFF2-40B4-BE49-F238E27FC236}">
                  <a16:creationId xmlns:a16="http://schemas.microsoft.com/office/drawing/2014/main" id="{CF7D3EF9-2AA3-48A7-9C1F-4B289A9B9CE0}"/>
                </a:ext>
              </a:extLst>
            </p:cNvPr>
            <p:cNvGrpSpPr/>
            <p:nvPr/>
          </p:nvGrpSpPr>
          <p:grpSpPr>
            <a:xfrm>
              <a:off x="3136593" y="2841412"/>
              <a:ext cx="2684793" cy="1195557"/>
              <a:chOff x="2465135" y="2872435"/>
              <a:chExt cx="2684793" cy="1195557"/>
            </a:xfrm>
          </p:grpSpPr>
          <p:cxnSp>
            <p:nvCxnSpPr>
              <p:cNvPr id="113" name="Straight Connector 112">
                <a:extLst>
                  <a:ext uri="{FF2B5EF4-FFF2-40B4-BE49-F238E27FC236}">
                    <a16:creationId xmlns:a16="http://schemas.microsoft.com/office/drawing/2014/main" id="{5CEAEF9C-26BC-4E78-B4FD-62137EA4F45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86606" y="2872435"/>
                <a:ext cx="2063322" cy="1259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14" name="Oval 113">
                <a:extLst>
                  <a:ext uri="{FF2B5EF4-FFF2-40B4-BE49-F238E27FC236}">
                    <a16:creationId xmlns:a16="http://schemas.microsoft.com/office/drawing/2014/main" id="{366D3C94-10AF-4DA7-9669-78193916F6CB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903725" y="3328344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cxnSp>
            <p:nvCxnSpPr>
              <p:cNvPr id="115" name="Straight Connector 114">
                <a:extLst>
                  <a:ext uri="{FF2B5EF4-FFF2-40B4-BE49-F238E27FC236}">
                    <a16:creationId xmlns:a16="http://schemas.microsoft.com/office/drawing/2014/main" id="{34462EFA-6359-46CB-9514-DB08632B8F9E}"/>
                  </a:ext>
                </a:extLst>
              </p:cNvPr>
              <p:cNvCxnSpPr/>
              <p:nvPr/>
            </p:nvCxnSpPr>
            <p:spPr>
              <a:xfrm flipV="1">
                <a:off x="3087638" y="3694104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9130F38B-3FFE-4B9B-85E0-73E948A609CC}"/>
                  </a:ext>
                </a:extLst>
              </p:cNvPr>
              <p:cNvCxnSpPr/>
              <p:nvPr/>
            </p:nvCxnSpPr>
            <p:spPr>
              <a:xfrm>
                <a:off x="2904758" y="3940992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7" name="Straight Connector 116">
                <a:extLst>
                  <a:ext uri="{FF2B5EF4-FFF2-40B4-BE49-F238E27FC236}">
                    <a16:creationId xmlns:a16="http://schemas.microsoft.com/office/drawing/2014/main" id="{D8B944AC-600C-456E-934E-B3DFADA0BF85}"/>
                  </a:ext>
                </a:extLst>
              </p:cNvPr>
              <p:cNvCxnSpPr/>
              <p:nvPr/>
            </p:nvCxnSpPr>
            <p:spPr>
              <a:xfrm>
                <a:off x="2975360" y="4001317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8" name="Straight Connector 117">
                <a:extLst>
                  <a:ext uri="{FF2B5EF4-FFF2-40B4-BE49-F238E27FC236}">
                    <a16:creationId xmlns:a16="http://schemas.microsoft.com/office/drawing/2014/main" id="{8ADAF5B0-5E05-4D52-85DF-381E979415C5}"/>
                  </a:ext>
                </a:extLst>
              </p:cNvPr>
              <p:cNvCxnSpPr/>
              <p:nvPr/>
            </p:nvCxnSpPr>
            <p:spPr>
              <a:xfrm>
                <a:off x="3050331" y="4067992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19" name="Straight Connector 118">
                <a:extLst>
                  <a:ext uri="{FF2B5EF4-FFF2-40B4-BE49-F238E27FC236}">
                    <a16:creationId xmlns:a16="http://schemas.microsoft.com/office/drawing/2014/main" id="{9AF09131-B9EE-47CF-A1E4-022D07C7224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90960" y="2872435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20" name="TextBox 119">
                <a:extLst>
                  <a:ext uri="{FF2B5EF4-FFF2-40B4-BE49-F238E27FC236}">
                    <a16:creationId xmlns:a16="http://schemas.microsoft.com/office/drawing/2014/main" id="{C41AA4CB-7BFF-48F7-99A0-440311E0D996}"/>
                  </a:ext>
                </a:extLst>
              </p:cNvPr>
              <p:cNvSpPr txBox="1"/>
              <p:nvPr/>
            </p:nvSpPr>
            <p:spPr>
              <a:xfrm>
                <a:off x="2465135" y="329873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V</a:t>
                </a:r>
                <a:r>
                  <a:rPr lang="en-US" baseline="-25000" dirty="0"/>
                  <a:t>3</a:t>
                </a:r>
              </a:p>
            </p:txBody>
          </p:sp>
          <p:sp>
            <p:nvSpPr>
              <p:cNvPr id="121" name="TextBox 120">
                <a:extLst>
                  <a:ext uri="{FF2B5EF4-FFF2-40B4-BE49-F238E27FC236}">
                    <a16:creationId xmlns:a16="http://schemas.microsoft.com/office/drawing/2014/main" id="{DB00CA06-033B-482F-BA72-FB8876381BC0}"/>
                  </a:ext>
                </a:extLst>
              </p:cNvPr>
              <p:cNvSpPr txBox="1"/>
              <p:nvPr/>
            </p:nvSpPr>
            <p:spPr>
              <a:xfrm>
                <a:off x="2910969" y="3417856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</p:grpSp>
      </p:grp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51679E1C-F486-43AF-988D-210C3F3C7BDF}"/>
              </a:ext>
            </a:extLst>
          </p:cNvPr>
          <p:cNvCxnSpPr>
            <a:cxnSpLocks/>
          </p:cNvCxnSpPr>
          <p:nvPr/>
        </p:nvCxnSpPr>
        <p:spPr>
          <a:xfrm flipH="1">
            <a:off x="6381953" y="2779625"/>
            <a:ext cx="50757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57C6F70F-7662-4256-8457-E99639F463B4}"/>
              </a:ext>
            </a:extLst>
          </p:cNvPr>
          <p:cNvCxnSpPr>
            <a:cxnSpLocks/>
          </p:cNvCxnSpPr>
          <p:nvPr/>
        </p:nvCxnSpPr>
        <p:spPr>
          <a:xfrm flipH="1" flipV="1">
            <a:off x="6872557" y="1851449"/>
            <a:ext cx="16967" cy="185119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8" name="Straight Connector 127">
            <a:extLst>
              <a:ext uri="{FF2B5EF4-FFF2-40B4-BE49-F238E27FC236}">
                <a16:creationId xmlns:a16="http://schemas.microsoft.com/office/drawing/2014/main" id="{55899BD7-6405-407E-9046-4D31A2CEB6B0}"/>
              </a:ext>
            </a:extLst>
          </p:cNvPr>
          <p:cNvCxnSpPr>
            <a:cxnSpLocks/>
          </p:cNvCxnSpPr>
          <p:nvPr/>
        </p:nvCxnSpPr>
        <p:spPr>
          <a:xfrm flipH="1">
            <a:off x="6315999" y="1838325"/>
            <a:ext cx="565041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0" name="TextBox 129">
            <a:extLst>
              <a:ext uri="{FF2B5EF4-FFF2-40B4-BE49-F238E27FC236}">
                <a16:creationId xmlns:a16="http://schemas.microsoft.com/office/drawing/2014/main" id="{2F83DAE2-33F2-40A0-B959-F01ECAB06BA8}"/>
              </a:ext>
            </a:extLst>
          </p:cNvPr>
          <p:cNvSpPr txBox="1"/>
          <p:nvPr/>
        </p:nvSpPr>
        <p:spPr>
          <a:xfrm>
            <a:off x="5247151" y="2267246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31" name="TextBox 130">
            <a:extLst>
              <a:ext uri="{FF2B5EF4-FFF2-40B4-BE49-F238E27FC236}">
                <a16:creationId xmlns:a16="http://schemas.microsoft.com/office/drawing/2014/main" id="{77D81B75-84B0-4C48-9EB3-78802A43F599}"/>
              </a:ext>
            </a:extLst>
          </p:cNvPr>
          <p:cNvSpPr txBox="1"/>
          <p:nvPr/>
        </p:nvSpPr>
        <p:spPr>
          <a:xfrm>
            <a:off x="5170177" y="1415415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4F30AE1E-7847-40EA-9BBB-EB40CFB4DF07}"/>
              </a:ext>
            </a:extLst>
          </p:cNvPr>
          <p:cNvGrpSpPr/>
          <p:nvPr/>
        </p:nvGrpSpPr>
        <p:grpSpPr>
          <a:xfrm>
            <a:off x="229738" y="2743558"/>
            <a:ext cx="3787205" cy="1519141"/>
            <a:chOff x="229738" y="2743558"/>
            <a:chExt cx="3787205" cy="1519141"/>
          </a:xfrm>
        </p:grpSpPr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1DF4A387-88D0-4504-AF5E-93F4B13FFED7}"/>
                </a:ext>
              </a:extLst>
            </p:cNvPr>
            <p:cNvSpPr txBox="1"/>
            <p:nvPr/>
          </p:nvSpPr>
          <p:spPr>
            <a:xfrm>
              <a:off x="229738" y="3771199"/>
              <a:ext cx="2590383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Inputs to be added</a:t>
              </a:r>
              <a:endParaRPr lang="en-US" sz="2400" baseline="-25000" dirty="0">
                <a:solidFill>
                  <a:srgbClr val="FF0000"/>
                </a:solidFill>
              </a:endParaRPr>
            </a:p>
          </p:txBody>
        </p:sp>
        <p:cxnSp>
          <p:nvCxnSpPr>
            <p:cNvPr id="123" name="Straight Arrow Connector 122">
              <a:extLst>
                <a:ext uri="{FF2B5EF4-FFF2-40B4-BE49-F238E27FC236}">
                  <a16:creationId xmlns:a16="http://schemas.microsoft.com/office/drawing/2014/main" id="{D8186B47-B2CA-492C-B6B2-623ECA79ABE6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074932" y="2743558"/>
              <a:ext cx="986782" cy="883332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>
              <a:extLst>
                <a:ext uri="{FF2B5EF4-FFF2-40B4-BE49-F238E27FC236}">
                  <a16:creationId xmlns:a16="http://schemas.microsoft.com/office/drawing/2014/main" id="{1E3DA3A3-260B-4CBD-A11B-E9B02F5588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2787584" y="3699948"/>
              <a:ext cx="713597" cy="17383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76B88DAD-27BF-4C69-A8CB-12F18DBB4E14}"/>
                </a:ext>
              </a:extLst>
            </p:cNvPr>
            <p:cNvCxnSpPr>
              <a:cxnSpLocks/>
            </p:cNvCxnSpPr>
            <p:nvPr/>
          </p:nvCxnSpPr>
          <p:spPr>
            <a:xfrm>
              <a:off x="2819505" y="4170841"/>
              <a:ext cx="1197438" cy="91858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91" name="Group 90">
            <a:extLst>
              <a:ext uri="{FF2B5EF4-FFF2-40B4-BE49-F238E27FC236}">
                <a16:creationId xmlns:a16="http://schemas.microsoft.com/office/drawing/2014/main" id="{F332EC9B-3500-4672-B8B2-A7CCE566EBC4}"/>
              </a:ext>
            </a:extLst>
          </p:cNvPr>
          <p:cNvGrpSpPr/>
          <p:nvPr/>
        </p:nvGrpSpPr>
        <p:grpSpPr>
          <a:xfrm>
            <a:off x="6364155" y="1302169"/>
            <a:ext cx="4614411" cy="2145924"/>
            <a:chOff x="6364155" y="1302169"/>
            <a:chExt cx="4614411" cy="2145924"/>
          </a:xfrm>
        </p:grpSpPr>
        <p:grpSp>
          <p:nvGrpSpPr>
            <p:cNvPr id="129" name="Group 128">
              <a:extLst>
                <a:ext uri="{FF2B5EF4-FFF2-40B4-BE49-F238E27FC236}">
                  <a16:creationId xmlns:a16="http://schemas.microsoft.com/office/drawing/2014/main" id="{2104ED58-C17E-44D4-A7EB-C0ABC37F2538}"/>
                </a:ext>
              </a:extLst>
            </p:cNvPr>
            <p:cNvGrpSpPr/>
            <p:nvPr/>
          </p:nvGrpSpPr>
          <p:grpSpPr>
            <a:xfrm>
              <a:off x="6364155" y="1302169"/>
              <a:ext cx="4614411" cy="2044028"/>
              <a:chOff x="-1891981" y="3189068"/>
              <a:chExt cx="4614411" cy="2044028"/>
            </a:xfrm>
          </p:grpSpPr>
          <p:sp>
            <p:nvSpPr>
              <p:cNvPr id="132" name="TextBox 131">
                <a:extLst>
                  <a:ext uri="{FF2B5EF4-FFF2-40B4-BE49-F238E27FC236}">
                    <a16:creationId xmlns:a16="http://schemas.microsoft.com/office/drawing/2014/main" id="{AD2CA79B-43D0-40B4-B2D9-45B8DD7839CE}"/>
                  </a:ext>
                </a:extLst>
              </p:cNvPr>
              <p:cNvSpPr txBox="1"/>
              <p:nvPr/>
            </p:nvSpPr>
            <p:spPr>
              <a:xfrm>
                <a:off x="132047" y="3189068"/>
                <a:ext cx="2590383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400" dirty="0">
                    <a:solidFill>
                      <a:srgbClr val="FF0000"/>
                    </a:solidFill>
                  </a:rPr>
                  <a:t>Resistors provide weighting factors</a:t>
                </a:r>
                <a:endParaRPr lang="en-US" sz="2400" baseline="-25000" dirty="0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133" name="Straight Arrow Connector 132">
                <a:extLst>
                  <a:ext uri="{FF2B5EF4-FFF2-40B4-BE49-F238E27FC236}">
                    <a16:creationId xmlns:a16="http://schemas.microsoft.com/office/drawing/2014/main" id="{9540A3A9-5923-46E7-AA5D-B093DE11328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1834694" y="3497687"/>
                <a:ext cx="1656100" cy="51127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4" name="Straight Arrow Connector 133">
                <a:extLst>
                  <a:ext uri="{FF2B5EF4-FFF2-40B4-BE49-F238E27FC236}">
                    <a16:creationId xmlns:a16="http://schemas.microsoft.com/office/drawing/2014/main" id="{F61B2898-5087-4408-8A5E-C337FA6E533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1891981" y="3735582"/>
                <a:ext cx="1914522" cy="771464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Arrow Connector 134">
                <a:extLst>
                  <a:ext uri="{FF2B5EF4-FFF2-40B4-BE49-F238E27FC236}">
                    <a16:creationId xmlns:a16="http://schemas.microsoft.com/office/drawing/2014/main" id="{3C6BC9A3-732F-448D-A693-0CD8BCC0D5F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-1706569" y="4046936"/>
                <a:ext cx="1936369" cy="1186160"/>
              </a:xfrm>
              <a:prstGeom prst="straightConnector1">
                <a:avLst/>
              </a:prstGeom>
              <a:ln>
                <a:solidFill>
                  <a:srgbClr val="FF00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AB35749B-099F-419A-9B05-200452CC7CD9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8380440" y="2125898"/>
              <a:ext cx="688515" cy="1322195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37" name="TextBox 136">
            <a:extLst>
              <a:ext uri="{FF2B5EF4-FFF2-40B4-BE49-F238E27FC236}">
                <a16:creationId xmlns:a16="http://schemas.microsoft.com/office/drawing/2014/main" id="{84EB0382-6932-4C15-83EF-D30954C056E6}"/>
              </a:ext>
            </a:extLst>
          </p:cNvPr>
          <p:cNvSpPr txBox="1"/>
          <p:nvPr/>
        </p:nvSpPr>
        <p:spPr>
          <a:xfrm>
            <a:off x="2671434" y="5894466"/>
            <a:ext cx="71577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 simple addition, make all resistors identical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  <p:sp>
        <p:nvSpPr>
          <p:cNvPr id="138" name="TextBox 137">
            <a:extLst>
              <a:ext uri="{FF2B5EF4-FFF2-40B4-BE49-F238E27FC236}">
                <a16:creationId xmlns:a16="http://schemas.microsoft.com/office/drawing/2014/main" id="{BFA2D7CD-B2F5-47DC-B3BE-D8BC1AD10BAF}"/>
              </a:ext>
            </a:extLst>
          </p:cNvPr>
          <p:cNvSpPr txBox="1"/>
          <p:nvPr/>
        </p:nvSpPr>
        <p:spPr>
          <a:xfrm>
            <a:off x="9414136" y="2499619"/>
            <a:ext cx="251713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For example: </a:t>
            </a:r>
          </a:p>
          <a:p>
            <a:pPr marL="461963"/>
            <a:r>
              <a:rPr lang="en-US" sz="2400" dirty="0">
                <a:solidFill>
                  <a:srgbClr val="FF0000"/>
                </a:solidFill>
              </a:rPr>
              <a:t>3 V</a:t>
            </a:r>
            <a:r>
              <a:rPr lang="en-US" sz="2400" baseline="-25000" dirty="0">
                <a:solidFill>
                  <a:srgbClr val="FF0000"/>
                </a:solidFill>
              </a:rPr>
              <a:t>1</a:t>
            </a:r>
            <a:r>
              <a:rPr lang="en-US" sz="2400" dirty="0">
                <a:solidFill>
                  <a:srgbClr val="FF0000"/>
                </a:solidFill>
              </a:rPr>
              <a:t> + 2 V</a:t>
            </a:r>
            <a:r>
              <a:rPr lang="en-US" sz="2400" baseline="-25000" dirty="0">
                <a:solidFill>
                  <a:srgbClr val="FF0000"/>
                </a:solidFill>
              </a:rPr>
              <a:t>2</a:t>
            </a:r>
            <a:r>
              <a:rPr lang="en-US" sz="2400" dirty="0">
                <a:solidFill>
                  <a:srgbClr val="FF0000"/>
                </a:solidFill>
              </a:rPr>
              <a:t> + V</a:t>
            </a:r>
            <a:r>
              <a:rPr lang="en-US" sz="2400" baseline="-25000" dirty="0">
                <a:solidFill>
                  <a:srgbClr val="FF0000"/>
                </a:solidFill>
              </a:rPr>
              <a:t>3</a:t>
            </a: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A1F749A2-BD8D-40AB-8153-54A27B0A9235}"/>
              </a:ext>
            </a:extLst>
          </p:cNvPr>
          <p:cNvSpPr txBox="1"/>
          <p:nvPr/>
        </p:nvSpPr>
        <p:spPr>
          <a:xfrm>
            <a:off x="1053075" y="271066"/>
            <a:ext cx="134485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Negative</a:t>
            </a:r>
            <a:endParaRPr lang="en-US" sz="2400" baseline="-25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49447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7" grpId="0"/>
      <p:bldP spid="138" grpId="0"/>
      <p:bldP spid="139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65220263-3231-49C9-8F79-672A55F36C5F}"/>
              </a:ext>
            </a:extLst>
          </p:cNvPr>
          <p:cNvSpPr txBox="1">
            <a:spLocks/>
          </p:cNvSpPr>
          <p:nvPr/>
        </p:nvSpPr>
        <p:spPr>
          <a:xfrm>
            <a:off x="7766713" y="469654"/>
            <a:ext cx="4246449" cy="945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negative input of the op amp is at virtual ground.</a:t>
            </a:r>
            <a:endParaRPr lang="en-US" baseline="-25000" dirty="0"/>
          </a:p>
        </p:txBody>
      </p:sp>
      <p:sp>
        <p:nvSpPr>
          <p:cNvPr id="133" name="Content Placeholder 2">
            <a:extLst>
              <a:ext uri="{FF2B5EF4-FFF2-40B4-BE49-F238E27FC236}">
                <a16:creationId xmlns:a16="http://schemas.microsoft.com/office/drawing/2014/main" id="{D737887A-0CE8-4E30-AFB1-98821CF29256}"/>
              </a:ext>
            </a:extLst>
          </p:cNvPr>
          <p:cNvSpPr txBox="1">
            <a:spLocks/>
          </p:cNvSpPr>
          <p:nvPr/>
        </p:nvSpPr>
        <p:spPr>
          <a:xfrm>
            <a:off x="4887545" y="1520908"/>
            <a:ext cx="1590482" cy="558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3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3</a:t>
            </a:r>
            <a:r>
              <a:rPr lang="en-US" sz="2400" dirty="0">
                <a:solidFill>
                  <a:srgbClr val="0070C0"/>
                </a:solidFill>
              </a:rPr>
              <a:t> / R</a:t>
            </a:r>
            <a:r>
              <a:rPr lang="en-US" sz="2400" baseline="-25000" dirty="0">
                <a:solidFill>
                  <a:srgbClr val="0070C0"/>
                </a:solidFill>
              </a:rPr>
              <a:t>3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4" name="Content Placeholder 2">
            <a:extLst>
              <a:ext uri="{FF2B5EF4-FFF2-40B4-BE49-F238E27FC236}">
                <a16:creationId xmlns:a16="http://schemas.microsoft.com/office/drawing/2014/main" id="{9A9E57FD-0118-4A58-91F7-80D9F121E6A4}"/>
              </a:ext>
            </a:extLst>
          </p:cNvPr>
          <p:cNvSpPr txBox="1">
            <a:spLocks/>
          </p:cNvSpPr>
          <p:nvPr/>
        </p:nvSpPr>
        <p:spPr>
          <a:xfrm>
            <a:off x="4857251" y="2404676"/>
            <a:ext cx="1620776" cy="558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/ R</a:t>
            </a:r>
            <a:r>
              <a:rPr lang="en-US" sz="2400" baseline="-25000" dirty="0">
                <a:solidFill>
                  <a:srgbClr val="0070C0"/>
                </a:solidFill>
              </a:rPr>
              <a:t>2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35" name="Content Placeholder 2">
            <a:extLst>
              <a:ext uri="{FF2B5EF4-FFF2-40B4-BE49-F238E27FC236}">
                <a16:creationId xmlns:a16="http://schemas.microsoft.com/office/drawing/2014/main" id="{9B6BF2EB-9A5F-4F5D-BF83-F16613708991}"/>
              </a:ext>
            </a:extLst>
          </p:cNvPr>
          <p:cNvSpPr txBox="1">
            <a:spLocks/>
          </p:cNvSpPr>
          <p:nvPr/>
        </p:nvSpPr>
        <p:spPr>
          <a:xfrm>
            <a:off x="3153545" y="3844508"/>
            <a:ext cx="1708506" cy="55813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I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= V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/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CAFFAA9B-0C78-49A2-B31A-9F025D0FB6A7}"/>
              </a:ext>
            </a:extLst>
          </p:cNvPr>
          <p:cNvGrpSpPr/>
          <p:nvPr/>
        </p:nvGrpSpPr>
        <p:grpSpPr>
          <a:xfrm>
            <a:off x="716291" y="1321486"/>
            <a:ext cx="6779570" cy="4369406"/>
            <a:chOff x="2837191" y="1415415"/>
            <a:chExt cx="6779570" cy="436940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4" y="224107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1891" y="3651736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176675" y="2805291"/>
              <a:ext cx="2409641" cy="1195557"/>
              <a:chOff x="3136593" y="2841412"/>
              <a:chExt cx="2409641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409641" cy="1195557"/>
                <a:chOff x="2465135" y="2872435"/>
                <a:chExt cx="2409641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837191" y="1851449"/>
              <a:ext cx="2684793" cy="1195557"/>
              <a:chOff x="3136593" y="2841412"/>
              <a:chExt cx="2684793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684793" cy="1195557"/>
                <a:chOff x="2465135" y="2872435"/>
                <a:chExt cx="2684793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96447" y="238585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70177" y="141541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5390846" y="278516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484401" y="3649831"/>
              <a:ext cx="374793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5400324" y="187720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703411" y="3002566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857517" y="3873848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5768052" y="206446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E7611E9A-D62B-4D27-A686-0CFFC75BDFAF}"/>
              </a:ext>
            </a:extLst>
          </p:cNvPr>
          <p:cNvSpPr txBox="1">
            <a:spLocks/>
          </p:cNvSpPr>
          <p:nvPr/>
        </p:nvSpPr>
        <p:spPr>
          <a:xfrm>
            <a:off x="7726219" y="1512253"/>
            <a:ext cx="3916254" cy="13832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Since no current flows into the op amp inputs,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I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I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+ I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+ I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39" name="Content Placeholder 2">
            <a:extLst>
              <a:ext uri="{FF2B5EF4-FFF2-40B4-BE49-F238E27FC236}">
                <a16:creationId xmlns:a16="http://schemas.microsoft.com/office/drawing/2014/main" id="{91CBA9F8-4C83-454B-9045-04260F912E2B}"/>
              </a:ext>
            </a:extLst>
          </p:cNvPr>
          <p:cNvSpPr txBox="1">
            <a:spLocks/>
          </p:cNvSpPr>
          <p:nvPr/>
        </p:nvSpPr>
        <p:spPr>
          <a:xfrm>
            <a:off x="7638776" y="3102058"/>
            <a:ext cx="4587116" cy="101123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voltage drop across the feed back resistor is:</a:t>
            </a:r>
          </a:p>
        </p:txBody>
      </p:sp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13B3931F-88C1-49B1-B10D-7E0F63A0ADC9}"/>
              </a:ext>
            </a:extLst>
          </p:cNvPr>
          <p:cNvSpPr txBox="1">
            <a:spLocks/>
          </p:cNvSpPr>
          <p:nvPr/>
        </p:nvSpPr>
        <p:spPr>
          <a:xfrm>
            <a:off x="7972999" y="4130120"/>
            <a:ext cx="3582627" cy="66350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>
                <a:solidFill>
                  <a:srgbClr val="0070C0"/>
                </a:solidFill>
              </a:rPr>
              <a:t>V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I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(I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+ I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+ I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)R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27A04B04-B08E-458A-AA6F-5F3A13E9F50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44717" y="5066177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den>
                          </m:f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𝑉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42" name="Content Placeholder 2">
                <a:extLst>
                  <a:ext uri="{FF2B5EF4-FFF2-40B4-BE49-F238E27FC236}">
                    <a16:creationId xmlns:a16="http://schemas.microsoft.com/office/drawing/2014/main" id="{27A04B04-B08E-458A-AA6F-5F3A13E9F50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4717" y="5066177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70" name="Rectangle 69">
            <a:extLst>
              <a:ext uri="{FF2B5EF4-FFF2-40B4-BE49-F238E27FC236}">
                <a16:creationId xmlns:a16="http://schemas.microsoft.com/office/drawing/2014/main" id="{1F03D4EB-C680-4EBB-A690-BC9790AD8084}"/>
              </a:ext>
            </a:extLst>
          </p:cNvPr>
          <p:cNvSpPr/>
          <p:nvPr/>
        </p:nvSpPr>
        <p:spPr>
          <a:xfrm>
            <a:off x="3670919" y="3898983"/>
            <a:ext cx="894628" cy="341056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id="{E42AF91F-6A56-4963-8BB8-C4254F59D1EA}"/>
              </a:ext>
            </a:extLst>
          </p:cNvPr>
          <p:cNvSpPr/>
          <p:nvPr/>
        </p:nvSpPr>
        <p:spPr>
          <a:xfrm>
            <a:off x="5331936" y="2350179"/>
            <a:ext cx="893083" cy="473739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4" name="Rectangle 143">
            <a:extLst>
              <a:ext uri="{FF2B5EF4-FFF2-40B4-BE49-F238E27FC236}">
                <a16:creationId xmlns:a16="http://schemas.microsoft.com/office/drawing/2014/main" id="{A2C521BE-A852-48ED-91D1-EEE94A14E3BC}"/>
              </a:ext>
            </a:extLst>
          </p:cNvPr>
          <p:cNvSpPr/>
          <p:nvPr/>
        </p:nvSpPr>
        <p:spPr>
          <a:xfrm>
            <a:off x="5436028" y="1535854"/>
            <a:ext cx="893083" cy="473739"/>
          </a:xfrm>
          <a:prstGeom prst="rect">
            <a:avLst/>
          </a:prstGeom>
          <a:solidFill>
            <a:srgbClr val="FFFF00">
              <a:alpha val="42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2833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2" grpId="0"/>
      <p:bldP spid="133" grpId="0"/>
      <p:bldP spid="134" grpId="0"/>
      <p:bldP spid="135" grpId="0"/>
      <p:bldP spid="138" grpId="0"/>
      <p:bldP spid="139" grpId="0"/>
      <p:bldP spid="140" grpId="0"/>
      <p:bldP spid="142" grpId="0"/>
      <p:bldP spid="70" grpId="0" animBg="1"/>
      <p:bldP spid="143" grpId="0" animBg="1"/>
      <p:bldP spid="14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</a:t>
            </a:r>
          </a:p>
        </p:txBody>
      </p:sp>
      <p:sp>
        <p:nvSpPr>
          <p:cNvPr id="132" name="Content Placeholder 2">
            <a:extLst>
              <a:ext uri="{FF2B5EF4-FFF2-40B4-BE49-F238E27FC236}">
                <a16:creationId xmlns:a16="http://schemas.microsoft.com/office/drawing/2014/main" id="{65220263-3231-49C9-8F79-672A55F36C5F}"/>
              </a:ext>
            </a:extLst>
          </p:cNvPr>
          <p:cNvSpPr txBox="1">
            <a:spLocks/>
          </p:cNvSpPr>
          <p:nvPr/>
        </p:nvSpPr>
        <p:spPr>
          <a:xfrm>
            <a:off x="7685205" y="1457332"/>
            <a:ext cx="4246449" cy="12114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output of the op amp is </a:t>
            </a:r>
            <a:r>
              <a:rPr lang="en-US" dirty="0" err="1"/>
              <a:t>V</a:t>
            </a:r>
            <a:r>
              <a:rPr lang="en-US" baseline="-25000" dirty="0" err="1"/>
              <a:t>out</a:t>
            </a:r>
            <a:r>
              <a:rPr lang="en-US" dirty="0"/>
              <a:t> = </a:t>
            </a:r>
            <a:r>
              <a:rPr lang="en-US" sz="4800" dirty="0">
                <a:solidFill>
                  <a:srgbClr val="FF0000"/>
                </a:solidFill>
              </a:rPr>
              <a:t>-</a:t>
            </a:r>
            <a:r>
              <a:rPr lang="en-US" dirty="0"/>
              <a:t> </a:t>
            </a:r>
            <a:r>
              <a:rPr lang="en-US" dirty="0" err="1"/>
              <a:t>V</a:t>
            </a:r>
            <a:r>
              <a:rPr lang="en-US" baseline="-25000" dirty="0" err="1"/>
              <a:t>f</a:t>
            </a:r>
            <a:r>
              <a:rPr lang="en-US" dirty="0"/>
              <a:t> </a:t>
            </a:r>
            <a:endParaRPr lang="en-US" baseline="-25000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C70C553-609F-48EB-B013-D934CB92220A}"/>
              </a:ext>
            </a:extLst>
          </p:cNvPr>
          <p:cNvGrpSpPr/>
          <p:nvPr/>
        </p:nvGrpSpPr>
        <p:grpSpPr>
          <a:xfrm>
            <a:off x="838200" y="1348740"/>
            <a:ext cx="6779570" cy="4369406"/>
            <a:chOff x="2837191" y="1415415"/>
            <a:chExt cx="6779570" cy="436940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4" y="224107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1891" y="3651736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176675" y="2805291"/>
              <a:ext cx="2409641" cy="1195557"/>
              <a:chOff x="3136593" y="2841412"/>
              <a:chExt cx="2409641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409641" cy="1195557"/>
                <a:chOff x="2465135" y="2872435"/>
                <a:chExt cx="2409641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837191" y="1851449"/>
              <a:ext cx="2684793" cy="1195557"/>
              <a:chOff x="3136593" y="2841412"/>
              <a:chExt cx="2684793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684793" cy="1195557"/>
                <a:chOff x="2465135" y="2872435"/>
                <a:chExt cx="2684793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96447" y="238585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70177" y="141541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145568" y="2959499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145568" y="2959499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288CCCE3-8010-4C78-9A85-E93021B45BD0}"/>
              </a:ext>
            </a:extLst>
          </p:cNvPr>
          <p:cNvSpPr txBox="1">
            <a:spLocks/>
          </p:cNvSpPr>
          <p:nvPr/>
        </p:nvSpPr>
        <p:spPr>
          <a:xfrm>
            <a:off x="5994702" y="4978013"/>
            <a:ext cx="2726497" cy="9457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</a:rPr>
              <a:t>Notice that it is always the negative of the sum</a:t>
            </a:r>
            <a:endParaRPr lang="en-US" sz="2000" baseline="-25000" dirty="0">
              <a:solidFill>
                <a:srgbClr val="FF0000"/>
              </a:solidFill>
            </a:endParaRPr>
          </a:p>
        </p:txBody>
      </p:sp>
      <p:cxnSp>
        <p:nvCxnSpPr>
          <p:cNvPr id="70" name="Straight Arrow Connector 69">
            <a:extLst>
              <a:ext uri="{FF2B5EF4-FFF2-40B4-BE49-F238E27FC236}">
                <a16:creationId xmlns:a16="http://schemas.microsoft.com/office/drawing/2014/main" id="{66DC53E5-AEDD-4770-90A2-18D0F7A3DEFB}"/>
              </a:ext>
            </a:extLst>
          </p:cNvPr>
          <p:cNvCxnSpPr>
            <a:cxnSpLocks/>
          </p:cNvCxnSpPr>
          <p:nvPr/>
        </p:nvCxnSpPr>
        <p:spPr>
          <a:xfrm flipV="1">
            <a:off x="7971869" y="3478211"/>
            <a:ext cx="448954" cy="1435277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sp>
        <p:nvSpPr>
          <p:cNvPr id="141" name="Content Placeholder 2">
            <a:extLst>
              <a:ext uri="{FF2B5EF4-FFF2-40B4-BE49-F238E27FC236}">
                <a16:creationId xmlns:a16="http://schemas.microsoft.com/office/drawing/2014/main" id="{69A51D08-C82B-4862-8223-64620475F0B1}"/>
              </a:ext>
            </a:extLst>
          </p:cNvPr>
          <p:cNvSpPr txBox="1">
            <a:spLocks/>
          </p:cNvSpPr>
          <p:nvPr/>
        </p:nvSpPr>
        <p:spPr>
          <a:xfrm>
            <a:off x="8863399" y="4699202"/>
            <a:ext cx="3135757" cy="143527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FF0000"/>
                </a:solidFill>
              </a:rPr>
              <a:t>The ratios of the resistors provide weighting factors.</a:t>
            </a:r>
            <a:endParaRPr lang="en-US" baseline="-25000" dirty="0">
              <a:solidFill>
                <a:srgbClr val="FF0000"/>
              </a:solidFill>
            </a:endParaRPr>
          </a:p>
        </p:txBody>
      </p:sp>
      <p:cxnSp>
        <p:nvCxnSpPr>
          <p:cNvPr id="133" name="Straight Arrow Connector 132">
            <a:extLst>
              <a:ext uri="{FF2B5EF4-FFF2-40B4-BE49-F238E27FC236}">
                <a16:creationId xmlns:a16="http://schemas.microsoft.com/office/drawing/2014/main" id="{8BC075B8-D0BF-4F88-8369-D07100BAF92D}"/>
              </a:ext>
            </a:extLst>
          </p:cNvPr>
          <p:cNvCxnSpPr>
            <a:cxnSpLocks/>
          </p:cNvCxnSpPr>
          <p:nvPr/>
        </p:nvCxnSpPr>
        <p:spPr>
          <a:xfrm flipH="1" flipV="1">
            <a:off x="8965972" y="3683560"/>
            <a:ext cx="415124" cy="970058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4" name="Straight Arrow Connector 133">
            <a:extLst>
              <a:ext uri="{FF2B5EF4-FFF2-40B4-BE49-F238E27FC236}">
                <a16:creationId xmlns:a16="http://schemas.microsoft.com/office/drawing/2014/main" id="{5D3B3EB6-B1EA-401C-88BC-C4A64493FEEB}"/>
              </a:ext>
            </a:extLst>
          </p:cNvPr>
          <p:cNvCxnSpPr>
            <a:cxnSpLocks/>
          </p:cNvCxnSpPr>
          <p:nvPr/>
        </p:nvCxnSpPr>
        <p:spPr>
          <a:xfrm flipV="1">
            <a:off x="9999100" y="3693674"/>
            <a:ext cx="49281" cy="959944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  <p:cxnSp>
        <p:nvCxnSpPr>
          <p:cNvPr id="135" name="Straight Arrow Connector 134">
            <a:extLst>
              <a:ext uri="{FF2B5EF4-FFF2-40B4-BE49-F238E27FC236}">
                <a16:creationId xmlns:a16="http://schemas.microsoft.com/office/drawing/2014/main" id="{75846B0F-A4A3-4F40-ABA8-B455AF4F9E50}"/>
              </a:ext>
            </a:extLst>
          </p:cNvPr>
          <p:cNvCxnSpPr>
            <a:cxnSpLocks/>
          </p:cNvCxnSpPr>
          <p:nvPr/>
        </p:nvCxnSpPr>
        <p:spPr>
          <a:xfrm flipV="1">
            <a:off x="11045658" y="3788157"/>
            <a:ext cx="136911" cy="865461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2">
            <a:schemeClr val="accent2"/>
          </a:lnRef>
          <a:fillRef idx="0">
            <a:schemeClr val="accent2"/>
          </a:fillRef>
          <a:effectRef idx="1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496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9" grpId="0"/>
      <p:bldP spid="140" grpId="0"/>
      <p:bldP spid="141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 Example 1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C70C553-609F-48EB-B013-D934CB92220A}"/>
              </a:ext>
            </a:extLst>
          </p:cNvPr>
          <p:cNvGrpSpPr/>
          <p:nvPr/>
        </p:nvGrpSpPr>
        <p:grpSpPr>
          <a:xfrm>
            <a:off x="838200" y="1348740"/>
            <a:ext cx="6779570" cy="4369406"/>
            <a:chOff x="2837191" y="1415415"/>
            <a:chExt cx="6779570" cy="436940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4" y="224107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1891" y="3651736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176675" y="2805291"/>
              <a:ext cx="2409641" cy="1195557"/>
              <a:chOff x="3136593" y="2841412"/>
              <a:chExt cx="2409641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409641" cy="1195557"/>
                <a:chOff x="2465135" y="2872435"/>
                <a:chExt cx="2409641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837191" y="1851449"/>
              <a:ext cx="2684793" cy="1195557"/>
              <a:chOff x="3136593" y="2841412"/>
              <a:chExt cx="2684793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684793" cy="1195557"/>
                <a:chOff x="2465135" y="2872435"/>
                <a:chExt cx="2684793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96447" y="238585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70177" y="141541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04891" y="1586698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891" y="1586698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5631B1FB-007D-4A02-AD3D-6B7C9EFC2E88}"/>
              </a:ext>
            </a:extLst>
          </p:cNvPr>
          <p:cNvSpPr txBox="1">
            <a:spLocks/>
          </p:cNvSpPr>
          <p:nvPr/>
        </p:nvSpPr>
        <p:spPr>
          <a:xfrm>
            <a:off x="3510393" y="124398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1C07368A-C6DA-48E4-B83E-1B3AABAD9CAC}"/>
              </a:ext>
            </a:extLst>
          </p:cNvPr>
          <p:cNvSpPr txBox="1">
            <a:spLocks/>
          </p:cNvSpPr>
          <p:nvPr/>
        </p:nvSpPr>
        <p:spPr>
          <a:xfrm>
            <a:off x="3642526" y="2216575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3" name="Content Placeholder 2">
            <a:extLst>
              <a:ext uri="{FF2B5EF4-FFF2-40B4-BE49-F238E27FC236}">
                <a16:creationId xmlns:a16="http://schemas.microsoft.com/office/drawing/2014/main" id="{BDAB90B3-EA6C-49B8-B493-A2B121B1B922}"/>
              </a:ext>
            </a:extLst>
          </p:cNvPr>
          <p:cNvSpPr txBox="1">
            <a:spLocks/>
          </p:cNvSpPr>
          <p:nvPr/>
        </p:nvSpPr>
        <p:spPr>
          <a:xfrm>
            <a:off x="4009052" y="308002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4" name="Content Placeholder 2">
            <a:extLst>
              <a:ext uri="{FF2B5EF4-FFF2-40B4-BE49-F238E27FC236}">
                <a16:creationId xmlns:a16="http://schemas.microsoft.com/office/drawing/2014/main" id="{EBB855F3-2655-406D-B8EB-1E6B52C9727C}"/>
              </a:ext>
            </a:extLst>
          </p:cNvPr>
          <p:cNvSpPr txBox="1">
            <a:spLocks/>
          </p:cNvSpPr>
          <p:nvPr/>
        </p:nvSpPr>
        <p:spPr>
          <a:xfrm>
            <a:off x="6029331" y="3021657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8D87E1FB-B96C-4071-B0B3-BB61B6CBB5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49417" y="2699582"/>
                <a:ext cx="5499353" cy="7548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8D87E1FB-B96C-4071-B0B3-BB61B6CBB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417" y="2699582"/>
                <a:ext cx="5499353" cy="7548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764E6DF-7C69-4263-9A4B-2084F84B72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73595" y="3749155"/>
                <a:ext cx="4018405" cy="5599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764E6DF-7C69-4263-9A4B-2084F84B7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3595" y="3749155"/>
                <a:ext cx="4018405" cy="5599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793839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42" grpId="0"/>
      <p:bldP spid="143" grpId="0"/>
      <p:bldP spid="144" grpId="0"/>
      <p:bldP spid="145" grpId="0"/>
      <p:bldP spid="146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 Example 2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6C70C553-609F-48EB-B013-D934CB92220A}"/>
              </a:ext>
            </a:extLst>
          </p:cNvPr>
          <p:cNvGrpSpPr/>
          <p:nvPr/>
        </p:nvGrpSpPr>
        <p:grpSpPr>
          <a:xfrm>
            <a:off x="838200" y="1348740"/>
            <a:ext cx="6779570" cy="4369406"/>
            <a:chOff x="2837191" y="1415415"/>
            <a:chExt cx="6779570" cy="4369406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314786" y="3061628"/>
                    <a:ext cx="519637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4" y="224107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191891" y="3651736"/>
              <a:ext cx="1188533" cy="1195557"/>
              <a:chOff x="3136593" y="2841412"/>
              <a:chExt cx="1188533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1188533" cy="1195557"/>
                <a:chOff x="2465135" y="2872435"/>
                <a:chExt cx="1188533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176675" y="2805291"/>
              <a:ext cx="2409641" cy="1195557"/>
              <a:chOff x="3136593" y="2841412"/>
              <a:chExt cx="2409641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409641" cy="1195557"/>
                <a:chOff x="2465135" y="2872435"/>
                <a:chExt cx="2409641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837191" y="1851449"/>
              <a:ext cx="2684793" cy="1195557"/>
              <a:chOff x="3136593" y="2841412"/>
              <a:chExt cx="2684793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136593" y="2841412"/>
                <a:ext cx="2684793" cy="1195557"/>
                <a:chOff x="2465135" y="2872435"/>
                <a:chExt cx="2684793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96447" y="238585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70177" y="141541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004891" y="1586698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91CBA9F8-4C83-454B-9045-04260F912E2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004891" y="1586698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5631B1FB-007D-4A02-AD3D-6B7C9EFC2E88}"/>
              </a:ext>
            </a:extLst>
          </p:cNvPr>
          <p:cNvSpPr txBox="1">
            <a:spLocks/>
          </p:cNvSpPr>
          <p:nvPr/>
        </p:nvSpPr>
        <p:spPr>
          <a:xfrm>
            <a:off x="3510393" y="1243981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2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1C07368A-C6DA-48E4-B83E-1B3AABAD9CAC}"/>
              </a:ext>
            </a:extLst>
          </p:cNvPr>
          <p:cNvSpPr txBox="1">
            <a:spLocks/>
          </p:cNvSpPr>
          <p:nvPr/>
        </p:nvSpPr>
        <p:spPr>
          <a:xfrm>
            <a:off x="3642526" y="2216575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1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3" name="Content Placeholder 2">
            <a:extLst>
              <a:ext uri="{FF2B5EF4-FFF2-40B4-BE49-F238E27FC236}">
                <a16:creationId xmlns:a16="http://schemas.microsoft.com/office/drawing/2014/main" id="{BDAB90B3-EA6C-49B8-B493-A2B121B1B922}"/>
              </a:ext>
            </a:extLst>
          </p:cNvPr>
          <p:cNvSpPr txBox="1">
            <a:spLocks/>
          </p:cNvSpPr>
          <p:nvPr/>
        </p:nvSpPr>
        <p:spPr>
          <a:xfrm>
            <a:off x="4009052" y="3080020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3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p:sp>
        <p:nvSpPr>
          <p:cNvPr id="144" name="Content Placeholder 2">
            <a:extLst>
              <a:ext uri="{FF2B5EF4-FFF2-40B4-BE49-F238E27FC236}">
                <a16:creationId xmlns:a16="http://schemas.microsoft.com/office/drawing/2014/main" id="{EBB855F3-2655-406D-B8EB-1E6B52C9727C}"/>
              </a:ext>
            </a:extLst>
          </p:cNvPr>
          <p:cNvSpPr txBox="1">
            <a:spLocks/>
          </p:cNvSpPr>
          <p:nvPr/>
        </p:nvSpPr>
        <p:spPr>
          <a:xfrm>
            <a:off x="6029331" y="3021657"/>
            <a:ext cx="759964" cy="38559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000" dirty="0">
                <a:solidFill>
                  <a:srgbClr val="0070C0"/>
                </a:solidFill>
              </a:rPr>
              <a:t>6 k</a:t>
            </a:r>
            <a:r>
              <a:rPr lang="el-GR" sz="2000" dirty="0">
                <a:solidFill>
                  <a:srgbClr val="0070C0"/>
                </a:solidFill>
              </a:rPr>
              <a:t>Ω</a:t>
            </a:r>
            <a:endParaRPr lang="en-US" sz="20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8D87E1FB-B96C-4071-B0B3-BB61B6CBB5A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849417" y="2699582"/>
                <a:ext cx="5499353" cy="75489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6 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1 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num>
                          <m:den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𝑘</m:t>
                            </m:r>
                            <m:r>
                              <m:rPr>
                                <m:sty m:val="p"/>
                              </m:rPr>
                              <a:rPr lang="el-G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Ω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45" name="Content Placeholder 2">
                <a:extLst>
                  <a:ext uri="{FF2B5EF4-FFF2-40B4-BE49-F238E27FC236}">
                    <a16:creationId xmlns:a16="http://schemas.microsoft.com/office/drawing/2014/main" id="{8D87E1FB-B96C-4071-B0B3-BB61B6CBB5A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49417" y="2699582"/>
                <a:ext cx="5499353" cy="754892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764E6DF-7C69-4263-9A4B-2084F84B72E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889080" y="3674970"/>
                <a:ext cx="4280227" cy="55998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6</m:t>
                            </m:r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+3</m:t>
                        </m:r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46" name="Content Placeholder 2">
                <a:extLst>
                  <a:ext uri="{FF2B5EF4-FFF2-40B4-BE49-F238E27FC236}">
                    <a16:creationId xmlns:a16="http://schemas.microsoft.com/office/drawing/2014/main" id="{B764E6DF-7C69-4263-9A4B-2084F84B72E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889080" y="3674970"/>
                <a:ext cx="4280227" cy="559989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982608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8" grpId="0"/>
      <p:bldP spid="142" grpId="0"/>
      <p:bldP spid="143" grpId="0"/>
      <p:bldP spid="144" grpId="0"/>
      <p:bldP spid="145" grpId="0"/>
      <p:bldP spid="146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Summing Amplifier Circuit -- Example 3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88816A-9120-4F2E-901E-62F16055416B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42981" y="1344790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42981" y="1344790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885769" y="2178106"/>
                <a:ext cx="576862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Example: Design a circuit that computes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4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85769" y="2178106"/>
                <a:ext cx="5768626" cy="1080410"/>
              </a:xfrm>
              <a:prstGeom prst="rect">
                <a:avLst/>
              </a:prstGeom>
              <a:blipFill>
                <a:blip r:embed="rId3"/>
                <a:stretch>
                  <a:fillRect l="-1903" t="-8427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971587" y="3896337"/>
                <a:ext cx="4542788" cy="53847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971587" y="3896337"/>
                <a:ext cx="4542788" cy="538470"/>
              </a:xfrm>
              <a:prstGeom prst="rect">
                <a:avLst/>
              </a:prstGeom>
              <a:blipFill>
                <a:blip r:embed="rId4"/>
                <a:stretch>
                  <a:fillRect l="-2819" t="-18182" b="-2159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8" name="Content Placeholder 2">
            <a:extLst>
              <a:ext uri="{FF2B5EF4-FFF2-40B4-BE49-F238E27FC236}">
                <a16:creationId xmlns:a16="http://schemas.microsoft.com/office/drawing/2014/main" id="{DE8982A9-8145-4B15-B6D0-5AD0221324C7}"/>
              </a:ext>
            </a:extLst>
          </p:cNvPr>
          <p:cNvSpPr txBox="1">
            <a:spLocks/>
          </p:cNvSpPr>
          <p:nvPr/>
        </p:nvSpPr>
        <p:spPr>
          <a:xfrm>
            <a:off x="8551783" y="3317618"/>
            <a:ext cx="3179612" cy="136285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a value for </a:t>
            </a:r>
            <a:r>
              <a:rPr lang="en-US" dirty="0" err="1">
                <a:solidFill>
                  <a:srgbClr val="0070C0"/>
                </a:solidFill>
              </a:rPr>
              <a:t>R</a:t>
            </a:r>
            <a:r>
              <a:rPr lang="en-US" baseline="-25000" dirty="0" err="1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, and then calculate the others</a:t>
            </a:r>
            <a:endParaRPr lang="en-US" baseline="-25000" dirty="0">
              <a:solidFill>
                <a:srgbClr val="0070C0"/>
              </a:solidFill>
            </a:endParaRPr>
          </a:p>
        </p:txBody>
      </p:sp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811D2835-88F4-4CA5-93CB-D8679B31CEFE}"/>
              </a:ext>
            </a:extLst>
          </p:cNvPr>
          <p:cNvSpPr txBox="1">
            <a:spLocks/>
          </p:cNvSpPr>
          <p:nvPr/>
        </p:nvSpPr>
        <p:spPr>
          <a:xfrm>
            <a:off x="8551783" y="4624552"/>
            <a:ext cx="3319662" cy="5609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E65162F0-EE64-4710-9EC5-4B06E7165B2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=2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E65162F0-EE64-4710-9EC5-4B06E7165B2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2422" y="4345925"/>
                <a:ext cx="1210729" cy="22741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3BBA29BD-B861-476A-82EA-F6E008C6639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750770" y="4345925"/>
                <a:ext cx="2023004" cy="2274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3 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</m:t>
                        </m:r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𝑓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9" name="Content Placeholder 2">
                <a:extLst>
                  <a:ext uri="{FF2B5EF4-FFF2-40B4-BE49-F238E27FC236}">
                    <a16:creationId xmlns:a16="http://schemas.microsoft.com/office/drawing/2014/main" id="{3BBA29BD-B861-476A-82EA-F6E008C6639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750770" y="4345925"/>
                <a:ext cx="2023004" cy="2274160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0" name="Content Placeholder 2">
            <a:extLst>
              <a:ext uri="{FF2B5EF4-FFF2-40B4-BE49-F238E27FC236}">
                <a16:creationId xmlns:a16="http://schemas.microsoft.com/office/drawing/2014/main" id="{69B297AC-4FD6-4F82-A3A2-E9832E3009A2}"/>
              </a:ext>
            </a:extLst>
          </p:cNvPr>
          <p:cNvSpPr txBox="1">
            <a:spLocks/>
          </p:cNvSpPr>
          <p:nvPr/>
        </p:nvSpPr>
        <p:spPr>
          <a:xfrm>
            <a:off x="8561473" y="5129259"/>
            <a:ext cx="3319662" cy="160039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30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40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09895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38" grpId="0"/>
      <p:bldP spid="142" grpId="0"/>
      <p:bldP spid="132" grpId="0"/>
      <p:bldP spid="139" grpId="0"/>
      <p:bldP spid="140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3319"/>
          </a:xfrm>
        </p:spPr>
        <p:txBody>
          <a:bodyPr/>
          <a:lstStyle/>
          <a:p>
            <a:r>
              <a:rPr lang="en-US" dirty="0"/>
              <a:t>A Summing Amplifier Circuit -- Example 4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88816A-9120-4F2E-901E-62F16055416B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94377" y="1220604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4377" y="1220604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2208233"/>
                <a:ext cx="576862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Example: Design a circuit that computes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5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208233"/>
                <a:ext cx="5768626" cy="1080410"/>
              </a:xfrm>
              <a:prstGeom prst="rect">
                <a:avLst/>
              </a:prstGeom>
              <a:blipFill>
                <a:blip r:embed="rId3"/>
                <a:stretch>
                  <a:fillRect l="-1903" t="-8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2697" y="3763518"/>
                <a:ext cx="4542788" cy="6206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697" y="3763518"/>
                <a:ext cx="4542788" cy="620618"/>
              </a:xfrm>
              <a:prstGeom prst="rect">
                <a:avLst/>
              </a:prstGeom>
              <a:blipFill>
                <a:blip r:embed="rId4"/>
                <a:stretch>
                  <a:fillRect l="-2416" t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811D2835-88F4-4CA5-93CB-D8679B31CEFE}"/>
              </a:ext>
            </a:extLst>
          </p:cNvPr>
          <p:cNvSpPr txBox="1">
            <a:spLocks/>
          </p:cNvSpPr>
          <p:nvPr/>
        </p:nvSpPr>
        <p:spPr>
          <a:xfrm>
            <a:off x="8544964" y="3659043"/>
            <a:ext cx="3319662" cy="587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F58B5AD0-837C-4C13-B404-DFDCAEB954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18381" y="4322831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=5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2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F58B5AD0-837C-4C13-B404-DFDCAEB95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381" y="4322831"/>
                <a:ext cx="1210729" cy="22741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54B972A4-8E93-4FB7-96BA-BE8DB509A5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06729" y="4322831"/>
                <a:ext cx="2023004" cy="2274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5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54B972A4-8E93-4FB7-96BA-BE8DB509A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729" y="4322831"/>
                <a:ext cx="2023004" cy="2274160"/>
              </a:xfrm>
              <a:prstGeom prst="rect">
                <a:avLst/>
              </a:prstGeom>
              <a:blipFill>
                <a:blip r:embed="rId6"/>
                <a:stretch>
                  <a:fillRect t="-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9" name="Content Placeholder 2">
            <a:extLst>
              <a:ext uri="{FF2B5EF4-FFF2-40B4-BE49-F238E27FC236}">
                <a16:creationId xmlns:a16="http://schemas.microsoft.com/office/drawing/2014/main" id="{1685D028-2726-4C30-AF4D-15B6A5207ADD}"/>
              </a:ext>
            </a:extLst>
          </p:cNvPr>
          <p:cNvSpPr txBox="1">
            <a:spLocks/>
          </p:cNvSpPr>
          <p:nvPr/>
        </p:nvSpPr>
        <p:spPr>
          <a:xfrm>
            <a:off x="8544964" y="4412074"/>
            <a:ext cx="3319662" cy="1887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20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5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497884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42" grpId="0"/>
      <p:bldP spid="132" grpId="0"/>
      <p:bldP spid="138" grpId="0"/>
      <p:bldP spid="139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23C1FE-D346-40FB-9785-B72CAC2E714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43319"/>
          </a:xfrm>
        </p:spPr>
        <p:txBody>
          <a:bodyPr/>
          <a:lstStyle/>
          <a:p>
            <a:r>
              <a:rPr lang="en-US" dirty="0"/>
              <a:t>A Summing Amplifier Circuit -- Example 5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B88816A-9120-4F2E-901E-62F16055416B}"/>
              </a:ext>
            </a:extLst>
          </p:cNvPr>
          <p:cNvGrpSpPr/>
          <p:nvPr/>
        </p:nvGrpSpPr>
        <p:grpSpPr>
          <a:xfrm>
            <a:off x="319336" y="1273565"/>
            <a:ext cx="4757161" cy="3350987"/>
            <a:chOff x="2722034" y="1408603"/>
            <a:chExt cx="6894727" cy="4376218"/>
          </a:xfrm>
        </p:grpSpPr>
        <p:grpSp>
          <p:nvGrpSpPr>
            <p:cNvPr id="4" name="Group 3">
              <a:extLst>
                <a:ext uri="{FF2B5EF4-FFF2-40B4-BE49-F238E27FC236}">
                  <a16:creationId xmlns:a16="http://schemas.microsoft.com/office/drawing/2014/main" id="{60523766-B291-4167-8200-059B359DC18C}"/>
                </a:ext>
              </a:extLst>
            </p:cNvPr>
            <p:cNvGrpSpPr/>
            <p:nvPr/>
          </p:nvGrpSpPr>
          <p:grpSpPr>
            <a:xfrm>
              <a:off x="5301735" y="3074392"/>
              <a:ext cx="4315026" cy="2710429"/>
              <a:chOff x="5924035" y="2198092"/>
              <a:chExt cx="4315026" cy="2710429"/>
            </a:xfrm>
          </p:grpSpPr>
          <p:grpSp>
            <p:nvGrpSpPr>
              <p:cNvPr id="5" name="Group 4">
                <a:extLst>
                  <a:ext uri="{FF2B5EF4-FFF2-40B4-BE49-F238E27FC236}">
                    <a16:creationId xmlns:a16="http://schemas.microsoft.com/office/drawing/2014/main" id="{1FEC6105-FCBD-485F-8D38-CA593EAD7997}"/>
                  </a:ext>
                </a:extLst>
              </p:cNvPr>
              <p:cNvGrpSpPr/>
              <p:nvPr/>
            </p:nvGrpSpPr>
            <p:grpSpPr>
              <a:xfrm>
                <a:off x="5924035" y="2604298"/>
                <a:ext cx="4315026" cy="2304223"/>
                <a:chOff x="3009207" y="1460455"/>
                <a:chExt cx="4315026" cy="2304223"/>
              </a:xfrm>
            </p:grpSpPr>
            <p:grpSp>
              <p:nvGrpSpPr>
                <p:cNvPr id="8" name="Group 7">
                  <a:extLst>
                    <a:ext uri="{FF2B5EF4-FFF2-40B4-BE49-F238E27FC236}">
                      <a16:creationId xmlns:a16="http://schemas.microsoft.com/office/drawing/2014/main" id="{88ABA839-A625-4460-954B-E234F4A95EE2}"/>
                    </a:ext>
                  </a:extLst>
                </p:cNvPr>
                <p:cNvGrpSpPr/>
                <p:nvPr/>
              </p:nvGrpSpPr>
              <p:grpSpPr>
                <a:xfrm>
                  <a:off x="4439919" y="1972769"/>
                  <a:ext cx="2884314" cy="1174282"/>
                  <a:chOff x="3950109" y="3007895"/>
                  <a:chExt cx="2884314" cy="1174282"/>
                </a:xfrm>
              </p:grpSpPr>
              <p:sp>
                <p:nvSpPr>
                  <p:cNvPr id="41" name="Isosceles Triangle 40">
                    <a:extLst>
                      <a:ext uri="{FF2B5EF4-FFF2-40B4-BE49-F238E27FC236}">
                        <a16:creationId xmlns:a16="http://schemas.microsoft.com/office/drawing/2014/main" id="{0116896A-EEAF-4852-8A9E-9AB80C1B453F}"/>
                      </a:ext>
                    </a:extLst>
                  </p:cNvPr>
                  <p:cNvSpPr/>
                  <p:nvPr/>
                </p:nvSpPr>
                <p:spPr>
                  <a:xfrm rot="5400000">
                    <a:off x="4466122" y="3022333"/>
                    <a:ext cx="1174282" cy="1145406"/>
                  </a:xfrm>
                  <a:prstGeom prst="triangle">
                    <a:avLst/>
                  </a:prstGeom>
                  <a:noFill/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en-US"/>
                  </a:p>
                </p:txBody>
              </p:sp>
              <p:sp>
                <p:nvSpPr>
                  <p:cNvPr id="42" name="TextBox 41">
                    <a:extLst>
                      <a:ext uri="{FF2B5EF4-FFF2-40B4-BE49-F238E27FC236}">
                        <a16:creationId xmlns:a16="http://schemas.microsoft.com/office/drawing/2014/main" id="{E2278730-B6C8-456A-83D6-3CBC18ABC03A}"/>
                      </a:ext>
                    </a:extLst>
                  </p:cNvPr>
                  <p:cNvSpPr txBox="1"/>
                  <p:nvPr/>
                </p:nvSpPr>
                <p:spPr>
                  <a:xfrm>
                    <a:off x="4480560" y="3170178"/>
                    <a:ext cx="307258" cy="369332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/>
                      <a:t>—</a:t>
                    </a:r>
                  </a:p>
                </p:txBody>
              </p:sp>
              <p:sp>
                <p:nvSpPr>
                  <p:cNvPr id="43" name="TextBox 42">
                    <a:extLst>
                      <a:ext uri="{FF2B5EF4-FFF2-40B4-BE49-F238E27FC236}">
                        <a16:creationId xmlns:a16="http://schemas.microsoft.com/office/drawing/2014/main" id="{6D4AFC3C-6FF1-46D0-9BA1-37AF8F2301BC}"/>
                      </a:ext>
                    </a:extLst>
                  </p:cNvPr>
                  <p:cNvSpPr txBox="1"/>
                  <p:nvPr/>
                </p:nvSpPr>
                <p:spPr>
                  <a:xfrm>
                    <a:off x="4499733" y="3595036"/>
                    <a:ext cx="307258" cy="400110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sz="2000" dirty="0"/>
                      <a:t>+</a:t>
                    </a:r>
                  </a:p>
                </p:txBody>
              </p: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51047486-75FC-4DAC-85AB-CF68BB37B9CF}"/>
                      </a:ext>
                    </a:extLst>
                  </p:cNvPr>
                  <p:cNvCxnSpPr>
                    <a:endCxn id="42" idx="1"/>
                  </p:cNvCxnSpPr>
                  <p:nvPr/>
                </p:nvCxnSpPr>
                <p:spPr>
                  <a:xfrm>
                    <a:off x="4090219" y="3354844"/>
                    <a:ext cx="39034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29AFAB54-7B3A-4D21-8BA0-192C5E33BCB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>
                    <a:off x="3950109" y="3811883"/>
                    <a:ext cx="530451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B3C3B73A-57EC-4218-A011-2278695B7384}"/>
                      </a:ext>
                    </a:extLst>
                  </p:cNvPr>
                  <p:cNvCxnSpPr>
                    <a:cxnSpLocks/>
                    <a:stCxn id="41" idx="0"/>
                  </p:cNvCxnSpPr>
                  <p:nvPr/>
                </p:nvCxnSpPr>
                <p:spPr>
                  <a:xfrm>
                    <a:off x="5625966" y="3595036"/>
                    <a:ext cx="1058108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47" name="TextBox 46">
                    <a:extLst>
                      <a:ext uri="{FF2B5EF4-FFF2-40B4-BE49-F238E27FC236}">
                        <a16:creationId xmlns:a16="http://schemas.microsoft.com/office/drawing/2014/main" id="{BFD79E2E-8212-4F24-9A5D-08E3F4AEE956}"/>
                      </a:ext>
                    </a:extLst>
                  </p:cNvPr>
                  <p:cNvSpPr txBox="1"/>
                  <p:nvPr/>
                </p:nvSpPr>
                <p:spPr>
                  <a:xfrm>
                    <a:off x="6022432" y="3061628"/>
                    <a:ext cx="811991" cy="482329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r>
                      <a:rPr lang="en-US" dirty="0" err="1"/>
                      <a:t>V</a:t>
                    </a:r>
                    <a:r>
                      <a:rPr lang="en-US" baseline="-25000" dirty="0" err="1"/>
                      <a:t>out</a:t>
                    </a:r>
                    <a:endParaRPr lang="en-US" baseline="-25000" dirty="0"/>
                  </a:p>
                </p:txBody>
              </p:sp>
            </p:grpSp>
            <p:cxnSp>
              <p:nvCxnSpPr>
                <p:cNvPr id="9" name="Straight Connector 8">
                  <a:extLst>
                    <a:ext uri="{FF2B5EF4-FFF2-40B4-BE49-F238E27FC236}">
                      <a16:creationId xmlns:a16="http://schemas.microsoft.com/office/drawing/2014/main" id="{EEC244EC-65A8-47D9-ABA9-204EF1BF887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4435950" y="2771222"/>
                  <a:ext cx="3969" cy="86645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9">
                  <a:extLst>
                    <a:ext uri="{FF2B5EF4-FFF2-40B4-BE49-F238E27FC236}">
                      <a16:creationId xmlns:a16="http://schemas.microsoft.com/office/drawing/2014/main" id="{A5A44E95-96A4-4829-AE79-B2605AA4A858}"/>
                    </a:ext>
                  </a:extLst>
                </p:cNvPr>
                <p:cNvGrpSpPr/>
                <p:nvPr/>
              </p:nvGrpSpPr>
              <p:grpSpPr>
                <a:xfrm>
                  <a:off x="4257039" y="3637678"/>
                  <a:ext cx="365760" cy="127000"/>
                  <a:chOff x="4257039" y="3637678"/>
                  <a:chExt cx="365760" cy="127000"/>
                </a:xfrm>
              </p:grpSpPr>
              <p:cxnSp>
                <p:nvCxnSpPr>
                  <p:cNvPr id="38" name="Straight Connector 37">
                    <a:extLst>
                      <a:ext uri="{FF2B5EF4-FFF2-40B4-BE49-F238E27FC236}">
                        <a16:creationId xmlns:a16="http://schemas.microsoft.com/office/drawing/2014/main" id="{84D72463-7203-4840-AF43-BE681C553855}"/>
                      </a:ext>
                    </a:extLst>
                  </p:cNvPr>
                  <p:cNvCxnSpPr/>
                  <p:nvPr/>
                </p:nvCxnSpPr>
                <p:spPr>
                  <a:xfrm>
                    <a:off x="4257039" y="3637678"/>
                    <a:ext cx="36576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9" name="Straight Connector 38">
                    <a:extLst>
                      <a:ext uri="{FF2B5EF4-FFF2-40B4-BE49-F238E27FC236}">
                        <a16:creationId xmlns:a16="http://schemas.microsoft.com/office/drawing/2014/main" id="{39AE35CA-B087-4F4A-9145-9C801140E7C2}"/>
                      </a:ext>
                    </a:extLst>
                  </p:cNvPr>
                  <p:cNvCxnSpPr/>
                  <p:nvPr/>
                </p:nvCxnSpPr>
                <p:spPr>
                  <a:xfrm>
                    <a:off x="4327641" y="3698003"/>
                    <a:ext cx="22860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Straight Connector 39">
                    <a:extLst>
                      <a:ext uri="{FF2B5EF4-FFF2-40B4-BE49-F238E27FC236}">
                        <a16:creationId xmlns:a16="http://schemas.microsoft.com/office/drawing/2014/main" id="{B94A591C-FC15-4003-8EFB-64E471DD77FB}"/>
                      </a:ext>
                    </a:extLst>
                  </p:cNvPr>
                  <p:cNvCxnSpPr/>
                  <p:nvPr/>
                </p:nvCxnSpPr>
                <p:spPr>
                  <a:xfrm>
                    <a:off x="4402612" y="3764678"/>
                    <a:ext cx="91440" cy="0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1" name="Group 10">
                  <a:extLst>
                    <a:ext uri="{FF2B5EF4-FFF2-40B4-BE49-F238E27FC236}">
                      <a16:creationId xmlns:a16="http://schemas.microsoft.com/office/drawing/2014/main" id="{F0ED348F-A87C-45A4-85C6-F685E6C796EA}"/>
                    </a:ext>
                  </a:extLst>
                </p:cNvPr>
                <p:cNvGrpSpPr/>
                <p:nvPr/>
              </p:nvGrpSpPr>
              <p:grpSpPr>
                <a:xfrm>
                  <a:off x="5255532" y="1488300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28" name="Group 27">
                    <a:extLst>
                      <a:ext uri="{FF2B5EF4-FFF2-40B4-BE49-F238E27FC236}">
                        <a16:creationId xmlns:a16="http://schemas.microsoft.com/office/drawing/2014/main" id="{D893CA39-A1B3-4BE7-B15A-59528E5AF1D2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36" name="Straight Connector 35">
                      <a:extLst>
                        <a:ext uri="{FF2B5EF4-FFF2-40B4-BE49-F238E27FC236}">
                          <a16:creationId xmlns:a16="http://schemas.microsoft.com/office/drawing/2014/main" id="{9A457F2B-BA22-4A60-B910-0378F4C03B8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7" name="Straight Connector 36">
                      <a:extLst>
                        <a:ext uri="{FF2B5EF4-FFF2-40B4-BE49-F238E27FC236}">
                          <a16:creationId xmlns:a16="http://schemas.microsoft.com/office/drawing/2014/main" id="{024A74BB-EC5B-4486-86E6-8A1649A4AAE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9" name="Group 28">
                    <a:extLst>
                      <a:ext uri="{FF2B5EF4-FFF2-40B4-BE49-F238E27FC236}">
                        <a16:creationId xmlns:a16="http://schemas.microsoft.com/office/drawing/2014/main" id="{49E76FAC-CB53-41A0-908D-C05EECA4E1E1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4" name="Straight Connector 33">
                      <a:extLst>
                        <a:ext uri="{FF2B5EF4-FFF2-40B4-BE49-F238E27FC236}">
                          <a16:creationId xmlns:a16="http://schemas.microsoft.com/office/drawing/2014/main" id="{A9C0C11B-6D88-47D2-B259-FE622A787EF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5" name="Straight Connector 34">
                      <a:extLst>
                        <a:ext uri="{FF2B5EF4-FFF2-40B4-BE49-F238E27FC236}">
                          <a16:creationId xmlns:a16="http://schemas.microsoft.com/office/drawing/2014/main" id="{F1CF971C-8F03-4396-81B1-66FD9EB3664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30" name="Group 29">
                    <a:extLst>
                      <a:ext uri="{FF2B5EF4-FFF2-40B4-BE49-F238E27FC236}">
                        <a16:creationId xmlns:a16="http://schemas.microsoft.com/office/drawing/2014/main" id="{A92582D0-E8DC-4514-A1F7-68A7D3E1B0EA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32" name="Straight Connector 31">
                      <a:extLst>
                        <a:ext uri="{FF2B5EF4-FFF2-40B4-BE49-F238E27FC236}">
                          <a16:creationId xmlns:a16="http://schemas.microsoft.com/office/drawing/2014/main" id="{1764A466-34DA-4BCF-AA76-58E8FE00FE5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33" name="Straight Connector 32">
                      <a:extLst>
                        <a:ext uri="{FF2B5EF4-FFF2-40B4-BE49-F238E27FC236}">
                          <a16:creationId xmlns:a16="http://schemas.microsoft.com/office/drawing/2014/main" id="{572B24D2-E402-412D-B5FA-D1AC55CB22F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DA1C1C85-FF69-4D9F-A6A3-4F33F9AE480E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" name="Group 11">
                  <a:extLst>
                    <a:ext uri="{FF2B5EF4-FFF2-40B4-BE49-F238E27FC236}">
                      <a16:creationId xmlns:a16="http://schemas.microsoft.com/office/drawing/2014/main" id="{77D9B2EA-8B2D-40FE-9CA7-0E424A852784}"/>
                    </a:ext>
                  </a:extLst>
                </p:cNvPr>
                <p:cNvGrpSpPr/>
                <p:nvPr/>
              </p:nvGrpSpPr>
              <p:grpSpPr>
                <a:xfrm>
                  <a:off x="3424505" y="1460455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8" name="Group 17">
                    <a:extLst>
                      <a:ext uri="{FF2B5EF4-FFF2-40B4-BE49-F238E27FC236}">
                        <a16:creationId xmlns:a16="http://schemas.microsoft.com/office/drawing/2014/main" id="{8FD5DB1A-2945-4E6B-99AC-A5EA8A5DE6C9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26" name="Straight Connector 25">
                      <a:extLst>
                        <a:ext uri="{FF2B5EF4-FFF2-40B4-BE49-F238E27FC236}">
                          <a16:creationId xmlns:a16="http://schemas.microsoft.com/office/drawing/2014/main" id="{D2AB4D5A-CD72-4D30-B69E-DFD682F7B83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7" name="Straight Connector 26">
                      <a:extLst>
                        <a:ext uri="{FF2B5EF4-FFF2-40B4-BE49-F238E27FC236}">
                          <a16:creationId xmlns:a16="http://schemas.microsoft.com/office/drawing/2014/main" id="{073BBA75-FC99-429F-BA0D-B00B2DB21BDF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9" name="Group 18">
                    <a:extLst>
                      <a:ext uri="{FF2B5EF4-FFF2-40B4-BE49-F238E27FC236}">
                        <a16:creationId xmlns:a16="http://schemas.microsoft.com/office/drawing/2014/main" id="{A8705087-2B1D-4FBC-B1BA-66EE06627190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4" name="Straight Connector 23">
                      <a:extLst>
                        <a:ext uri="{FF2B5EF4-FFF2-40B4-BE49-F238E27FC236}">
                          <a16:creationId xmlns:a16="http://schemas.microsoft.com/office/drawing/2014/main" id="{79BB6FC8-9790-43DE-ABDA-92006856028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5" name="Straight Connector 24">
                      <a:extLst>
                        <a:ext uri="{FF2B5EF4-FFF2-40B4-BE49-F238E27FC236}">
                          <a16:creationId xmlns:a16="http://schemas.microsoft.com/office/drawing/2014/main" id="{2AF0B040-C988-4140-B214-D070B9946457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20" name="Group 19">
                    <a:extLst>
                      <a:ext uri="{FF2B5EF4-FFF2-40B4-BE49-F238E27FC236}">
                        <a16:creationId xmlns:a16="http://schemas.microsoft.com/office/drawing/2014/main" id="{FD35F6E3-7325-4419-8E5A-AF5226EBDA55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22" name="Straight Connector 21">
                      <a:extLst>
                        <a:ext uri="{FF2B5EF4-FFF2-40B4-BE49-F238E27FC236}">
                          <a16:creationId xmlns:a16="http://schemas.microsoft.com/office/drawing/2014/main" id="{8982101F-192C-4AED-B720-95CBE22B7683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23" name="Straight Connector 22">
                      <a:extLst>
                        <a:ext uri="{FF2B5EF4-FFF2-40B4-BE49-F238E27FC236}">
                          <a16:creationId xmlns:a16="http://schemas.microsoft.com/office/drawing/2014/main" id="{9E46D40E-7585-49B4-ADE1-65A5DAAE5AC4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1" name="Straight Connector 20">
                    <a:extLst>
                      <a:ext uri="{FF2B5EF4-FFF2-40B4-BE49-F238E27FC236}">
                        <a16:creationId xmlns:a16="http://schemas.microsoft.com/office/drawing/2014/main" id="{C49C7B81-A853-4FF4-AC64-FAC886CBF1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" name="Straight Connector 12">
                  <a:extLst>
                    <a:ext uri="{FF2B5EF4-FFF2-40B4-BE49-F238E27FC236}">
                      <a16:creationId xmlns:a16="http://schemas.microsoft.com/office/drawing/2014/main" id="{F08ACB17-33C5-4CAD-8E20-B2FD7DEF68E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4222364" y="1639707"/>
                  <a:ext cx="1043760" cy="7433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" name="Straight Connector 13">
                  <a:extLst>
                    <a:ext uri="{FF2B5EF4-FFF2-40B4-BE49-F238E27FC236}">
                      <a16:creationId xmlns:a16="http://schemas.microsoft.com/office/drawing/2014/main" id="{C7546342-1758-468E-89B3-0F78D1A75E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4598930" y="1641692"/>
                  <a:ext cx="0" cy="67802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" name="Straight Connector 14">
                  <a:extLst>
                    <a:ext uri="{FF2B5EF4-FFF2-40B4-BE49-F238E27FC236}">
                      <a16:creationId xmlns:a16="http://schemas.microsoft.com/office/drawing/2014/main" id="{2FB3F23B-0077-4316-AE46-F32A2A54BE99}"/>
                    </a:ext>
                  </a:extLst>
                </p:cNvPr>
                <p:cNvCxnSpPr/>
                <p:nvPr/>
              </p:nvCxnSpPr>
              <p:spPr>
                <a:xfrm flipH="1">
                  <a:off x="3009207" y="1633811"/>
                  <a:ext cx="41529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" name="Straight Connector 15">
                  <a:extLst>
                    <a:ext uri="{FF2B5EF4-FFF2-40B4-BE49-F238E27FC236}">
                      <a16:creationId xmlns:a16="http://schemas.microsoft.com/office/drawing/2014/main" id="{E234A8C7-C5ED-4821-B868-70E30C396EF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6382871" y="1641692"/>
                  <a:ext cx="22692" cy="91384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7" name="Straight Connector 16">
                  <a:extLst>
                    <a:ext uri="{FF2B5EF4-FFF2-40B4-BE49-F238E27FC236}">
                      <a16:creationId xmlns:a16="http://schemas.microsoft.com/office/drawing/2014/main" id="{12573BC6-67BF-4562-BABA-04A07F5997B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6053391" y="1649411"/>
                  <a:ext cx="340826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62FD3257-6079-4542-A789-89A7A20623E7}"/>
                  </a:ext>
                </a:extLst>
              </p:cNvPr>
              <p:cNvSpPr txBox="1"/>
              <p:nvPr/>
            </p:nvSpPr>
            <p:spPr>
              <a:xfrm>
                <a:off x="8440024" y="219809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R</a:t>
                </a:r>
                <a:r>
                  <a:rPr lang="en-US" baseline="-25000" dirty="0" err="1"/>
                  <a:t>f</a:t>
                </a:r>
                <a:endParaRPr lang="en-US" baseline="-25000" dirty="0"/>
              </a:p>
            </p:txBody>
          </p:sp>
          <p:sp>
            <p:nvSpPr>
              <p:cNvPr id="7" name="TextBox 6">
                <a:extLst>
                  <a:ext uri="{FF2B5EF4-FFF2-40B4-BE49-F238E27FC236}">
                    <a16:creationId xmlns:a16="http://schemas.microsoft.com/office/drawing/2014/main" id="{5A26816B-2577-4F85-B923-EEECF8BD05B3}"/>
                  </a:ext>
                </a:extLst>
              </p:cNvPr>
              <p:cNvSpPr txBox="1"/>
              <p:nvPr/>
            </p:nvSpPr>
            <p:spPr>
              <a:xfrm>
                <a:off x="6411432" y="2245043"/>
                <a:ext cx="592819" cy="48232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</a:p>
            </p:txBody>
          </p:sp>
        </p:grpSp>
        <p:grpSp>
          <p:nvGrpSpPr>
            <p:cNvPr id="48" name="Group 47">
              <a:extLst>
                <a:ext uri="{FF2B5EF4-FFF2-40B4-BE49-F238E27FC236}">
                  <a16:creationId xmlns:a16="http://schemas.microsoft.com/office/drawing/2014/main" id="{F73FF177-E474-47E4-9A40-8EA202D6F8E9}"/>
                </a:ext>
              </a:extLst>
            </p:cNvPr>
            <p:cNvGrpSpPr/>
            <p:nvPr/>
          </p:nvGrpSpPr>
          <p:grpSpPr>
            <a:xfrm>
              <a:off x="5587938" y="2620147"/>
              <a:ext cx="797859" cy="297701"/>
              <a:chOff x="3069003" y="2744655"/>
              <a:chExt cx="797859" cy="297701"/>
            </a:xfrm>
          </p:grpSpPr>
          <p:grpSp>
            <p:nvGrpSpPr>
              <p:cNvPr id="49" name="Group 48">
                <a:extLst>
                  <a:ext uri="{FF2B5EF4-FFF2-40B4-BE49-F238E27FC236}">
                    <a16:creationId xmlns:a16="http://schemas.microsoft.com/office/drawing/2014/main" id="{B7C5F70B-8E20-41F9-86F5-2DA97A1D6873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57" name="Straight Connector 56">
                  <a:extLst>
                    <a:ext uri="{FF2B5EF4-FFF2-40B4-BE49-F238E27FC236}">
                      <a16:creationId xmlns:a16="http://schemas.microsoft.com/office/drawing/2014/main" id="{5EB7442F-14C1-4435-AE17-DB6B8DAB27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8" name="Straight Connector 57">
                  <a:extLst>
                    <a:ext uri="{FF2B5EF4-FFF2-40B4-BE49-F238E27FC236}">
                      <a16:creationId xmlns:a16="http://schemas.microsoft.com/office/drawing/2014/main" id="{468F429E-0E43-4491-97F8-5AF39B00010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0" name="Group 49">
                <a:extLst>
                  <a:ext uri="{FF2B5EF4-FFF2-40B4-BE49-F238E27FC236}">
                    <a16:creationId xmlns:a16="http://schemas.microsoft.com/office/drawing/2014/main" id="{9BB88A23-161E-446F-B671-0ACCDFF493F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D6123116-E519-4ECF-8F6E-88A4493541F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6" name="Straight Connector 55">
                  <a:extLst>
                    <a:ext uri="{FF2B5EF4-FFF2-40B4-BE49-F238E27FC236}">
                      <a16:creationId xmlns:a16="http://schemas.microsoft.com/office/drawing/2014/main" id="{4F2043A9-BB65-4A80-A451-2215F18613F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51" name="Group 50">
                <a:extLst>
                  <a:ext uri="{FF2B5EF4-FFF2-40B4-BE49-F238E27FC236}">
                    <a16:creationId xmlns:a16="http://schemas.microsoft.com/office/drawing/2014/main" id="{C1FCCD96-1880-466F-BFD8-73106B8386C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F22B1CF6-2E47-4C6F-9C8A-1AFA4259025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4A4605F5-1972-4FD7-B1A1-EEF71CB4EE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2" name="Straight Connector 51">
                <a:extLst>
                  <a:ext uri="{FF2B5EF4-FFF2-40B4-BE49-F238E27FC236}">
                    <a16:creationId xmlns:a16="http://schemas.microsoft.com/office/drawing/2014/main" id="{A1DD43A2-3708-4801-9CC9-A554ED6EA2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59" name="Group 58">
              <a:extLst>
                <a:ext uri="{FF2B5EF4-FFF2-40B4-BE49-F238E27FC236}">
                  <a16:creationId xmlns:a16="http://schemas.microsoft.com/office/drawing/2014/main" id="{E37E0093-A3AE-41DF-8A66-396770A34623}"/>
                </a:ext>
              </a:extLst>
            </p:cNvPr>
            <p:cNvGrpSpPr/>
            <p:nvPr/>
          </p:nvGrpSpPr>
          <p:grpSpPr>
            <a:xfrm>
              <a:off x="5521984" y="1690688"/>
              <a:ext cx="797859" cy="297701"/>
              <a:chOff x="3069003" y="2744655"/>
              <a:chExt cx="797859" cy="297701"/>
            </a:xfrm>
          </p:grpSpPr>
          <p:grpSp>
            <p:nvGrpSpPr>
              <p:cNvPr id="60" name="Group 59">
                <a:extLst>
                  <a:ext uri="{FF2B5EF4-FFF2-40B4-BE49-F238E27FC236}">
                    <a16:creationId xmlns:a16="http://schemas.microsoft.com/office/drawing/2014/main" id="{615D69E8-AB46-4273-9A78-FDE654A9D790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68" name="Straight Connector 67">
                  <a:extLst>
                    <a:ext uri="{FF2B5EF4-FFF2-40B4-BE49-F238E27FC236}">
                      <a16:creationId xmlns:a16="http://schemas.microsoft.com/office/drawing/2014/main" id="{49ED5BF1-A522-4DA6-A550-4D8561EE842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9" name="Straight Connector 68">
                  <a:extLst>
                    <a:ext uri="{FF2B5EF4-FFF2-40B4-BE49-F238E27FC236}">
                      <a16:creationId xmlns:a16="http://schemas.microsoft.com/office/drawing/2014/main" id="{23E9B1F7-69E0-4F14-B5D5-6CD6805EF522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1" name="Group 60">
                <a:extLst>
                  <a:ext uri="{FF2B5EF4-FFF2-40B4-BE49-F238E27FC236}">
                    <a16:creationId xmlns:a16="http://schemas.microsoft.com/office/drawing/2014/main" id="{AFAEE136-F791-4224-9CA9-E2EA6D2BB148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6" name="Straight Connector 65">
                  <a:extLst>
                    <a:ext uri="{FF2B5EF4-FFF2-40B4-BE49-F238E27FC236}">
                      <a16:creationId xmlns:a16="http://schemas.microsoft.com/office/drawing/2014/main" id="{02AEF5DC-522E-4501-A0CC-A64B729FC80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7" name="Straight Connector 66">
                  <a:extLst>
                    <a:ext uri="{FF2B5EF4-FFF2-40B4-BE49-F238E27FC236}">
                      <a16:creationId xmlns:a16="http://schemas.microsoft.com/office/drawing/2014/main" id="{78FE5206-B4FA-45D9-9AE4-C432AD625DF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62" name="Group 61">
                <a:extLst>
                  <a:ext uri="{FF2B5EF4-FFF2-40B4-BE49-F238E27FC236}">
                    <a16:creationId xmlns:a16="http://schemas.microsoft.com/office/drawing/2014/main" id="{E5F72A9A-0FF1-463F-8914-E1F23C45024A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64" name="Straight Connector 63">
                  <a:extLst>
                    <a:ext uri="{FF2B5EF4-FFF2-40B4-BE49-F238E27FC236}">
                      <a16:creationId xmlns:a16="http://schemas.microsoft.com/office/drawing/2014/main" id="{B1CD610B-D133-4178-9145-62FE21CFCA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65" name="Straight Connector 64">
                  <a:extLst>
                    <a:ext uri="{FF2B5EF4-FFF2-40B4-BE49-F238E27FC236}">
                      <a16:creationId xmlns:a16="http://schemas.microsoft.com/office/drawing/2014/main" id="{63723A6B-A4B2-48F6-83C8-E962CAF4CF6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63" name="Straight Connector 62">
                <a:extLst>
                  <a:ext uri="{FF2B5EF4-FFF2-40B4-BE49-F238E27FC236}">
                    <a16:creationId xmlns:a16="http://schemas.microsoft.com/office/drawing/2014/main" id="{6D1E2B1F-5E47-4DF4-987E-4E9E282C98C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3" name="Group 72">
              <a:extLst>
                <a:ext uri="{FF2B5EF4-FFF2-40B4-BE49-F238E27FC236}">
                  <a16:creationId xmlns:a16="http://schemas.microsoft.com/office/drawing/2014/main" id="{B09CC532-2ABB-43B8-9041-A35FFE592B53}"/>
                </a:ext>
              </a:extLst>
            </p:cNvPr>
            <p:cNvGrpSpPr/>
            <p:nvPr/>
          </p:nvGrpSpPr>
          <p:grpSpPr>
            <a:xfrm>
              <a:off x="4070148" y="3651736"/>
              <a:ext cx="1310276" cy="1195557"/>
              <a:chOff x="3014850" y="2841412"/>
              <a:chExt cx="1310276" cy="1195557"/>
            </a:xfrm>
          </p:grpSpPr>
          <p:sp>
            <p:nvSpPr>
              <p:cNvPr id="74" name="TextBox 73">
                <a:extLst>
                  <a:ext uri="{FF2B5EF4-FFF2-40B4-BE49-F238E27FC236}">
                    <a16:creationId xmlns:a16="http://schemas.microsoft.com/office/drawing/2014/main" id="{95B6516B-84B8-4C79-8535-62B8548CAA8C}"/>
                  </a:ext>
                </a:extLst>
              </p:cNvPr>
              <p:cNvSpPr txBox="1"/>
              <p:nvPr/>
            </p:nvSpPr>
            <p:spPr>
              <a:xfrm>
                <a:off x="3543706" y="316925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75" name="Group 74">
                <a:extLst>
                  <a:ext uri="{FF2B5EF4-FFF2-40B4-BE49-F238E27FC236}">
                    <a16:creationId xmlns:a16="http://schemas.microsoft.com/office/drawing/2014/main" id="{1F767262-FF53-4E22-8916-DE3913A420F2}"/>
                  </a:ext>
                </a:extLst>
              </p:cNvPr>
              <p:cNvGrpSpPr/>
              <p:nvPr/>
            </p:nvGrpSpPr>
            <p:grpSpPr>
              <a:xfrm>
                <a:off x="3014850" y="2841412"/>
                <a:ext cx="1310276" cy="1195557"/>
                <a:chOff x="2343392" y="2872435"/>
                <a:chExt cx="1310276" cy="1195557"/>
              </a:xfrm>
            </p:grpSpPr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0ABBA307-FB02-4659-85AC-D704DAFD1AC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Oval 78">
                  <a:extLst>
                    <a:ext uri="{FF2B5EF4-FFF2-40B4-BE49-F238E27FC236}">
                      <a16:creationId xmlns:a16="http://schemas.microsoft.com/office/drawing/2014/main" id="{2AF3B302-CA5F-4B3F-8341-F22FE2DB45CC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80" name="Straight Connector 79">
                  <a:extLst>
                    <a:ext uri="{FF2B5EF4-FFF2-40B4-BE49-F238E27FC236}">
                      <a16:creationId xmlns:a16="http://schemas.microsoft.com/office/drawing/2014/main" id="{5BA58362-DB5A-4D01-9244-1AB864C74FC7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1" name="Straight Connector 80">
                  <a:extLst>
                    <a:ext uri="{FF2B5EF4-FFF2-40B4-BE49-F238E27FC236}">
                      <a16:creationId xmlns:a16="http://schemas.microsoft.com/office/drawing/2014/main" id="{81364FD9-34CA-40BC-B626-87C2AAC13AD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2" name="Straight Connector 81">
                  <a:extLst>
                    <a:ext uri="{FF2B5EF4-FFF2-40B4-BE49-F238E27FC236}">
                      <a16:creationId xmlns:a16="http://schemas.microsoft.com/office/drawing/2014/main" id="{BFFA23DE-B5F5-4205-8C1B-1961314161A4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3" name="Straight Connector 82">
                  <a:extLst>
                    <a:ext uri="{FF2B5EF4-FFF2-40B4-BE49-F238E27FC236}">
                      <a16:creationId xmlns:a16="http://schemas.microsoft.com/office/drawing/2014/main" id="{84782A02-2EF7-42F2-9279-806FBA261897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Connector 83">
                  <a:extLst>
                    <a:ext uri="{FF2B5EF4-FFF2-40B4-BE49-F238E27FC236}">
                      <a16:creationId xmlns:a16="http://schemas.microsoft.com/office/drawing/2014/main" id="{1FC06791-CD76-4DC7-B3AF-E484C3E238A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5" name="TextBox 84">
                  <a:extLst>
                    <a:ext uri="{FF2B5EF4-FFF2-40B4-BE49-F238E27FC236}">
                      <a16:creationId xmlns:a16="http://schemas.microsoft.com/office/drawing/2014/main" id="{837F0BF1-5819-4A23-9A8D-8990A798254B}"/>
                    </a:ext>
                  </a:extLst>
                </p:cNvPr>
                <p:cNvSpPr txBox="1"/>
                <p:nvPr/>
              </p:nvSpPr>
              <p:spPr>
                <a:xfrm>
                  <a:off x="2343392" y="3298732"/>
                  <a:ext cx="641379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1</a:t>
                  </a:r>
                </a:p>
              </p:txBody>
            </p:sp>
            <p:sp>
              <p:nvSpPr>
                <p:cNvPr id="86" name="TextBox 85">
                  <a:extLst>
                    <a:ext uri="{FF2B5EF4-FFF2-40B4-BE49-F238E27FC236}">
                      <a16:creationId xmlns:a16="http://schemas.microsoft.com/office/drawing/2014/main" id="{7673FBEB-6619-4573-AE0E-D9C2DFA432A7}"/>
                    </a:ext>
                  </a:extLst>
                </p:cNvPr>
                <p:cNvSpPr txBox="1"/>
                <p:nvPr/>
              </p:nvSpPr>
              <p:spPr>
                <a:xfrm>
                  <a:off x="2813519" y="3355458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97" name="Group 96">
              <a:extLst>
                <a:ext uri="{FF2B5EF4-FFF2-40B4-BE49-F238E27FC236}">
                  <a16:creationId xmlns:a16="http://schemas.microsoft.com/office/drawing/2014/main" id="{865D3DC8-50A6-4359-B4A0-AEFBDB4EC4FC}"/>
                </a:ext>
              </a:extLst>
            </p:cNvPr>
            <p:cNvGrpSpPr/>
            <p:nvPr/>
          </p:nvGrpSpPr>
          <p:grpSpPr>
            <a:xfrm>
              <a:off x="3062503" y="2805291"/>
              <a:ext cx="2523813" cy="1195557"/>
              <a:chOff x="3022421" y="2841412"/>
              <a:chExt cx="2523813" cy="1195557"/>
            </a:xfrm>
          </p:grpSpPr>
          <p:sp>
            <p:nvSpPr>
              <p:cNvPr id="98" name="TextBox 97">
                <a:extLst>
                  <a:ext uri="{FF2B5EF4-FFF2-40B4-BE49-F238E27FC236}">
                    <a16:creationId xmlns:a16="http://schemas.microsoft.com/office/drawing/2014/main" id="{32A556F3-3075-43FA-B1AC-50A144BCA0EC}"/>
                  </a:ext>
                </a:extLst>
              </p:cNvPr>
              <p:cNvSpPr txBox="1"/>
              <p:nvPr/>
            </p:nvSpPr>
            <p:spPr>
              <a:xfrm>
                <a:off x="3555515" y="3199827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99" name="Group 98">
                <a:extLst>
                  <a:ext uri="{FF2B5EF4-FFF2-40B4-BE49-F238E27FC236}">
                    <a16:creationId xmlns:a16="http://schemas.microsoft.com/office/drawing/2014/main" id="{F4F2CC19-EFE7-45E2-8528-EF67E5F33F07}"/>
                  </a:ext>
                </a:extLst>
              </p:cNvPr>
              <p:cNvGrpSpPr/>
              <p:nvPr/>
            </p:nvGrpSpPr>
            <p:grpSpPr>
              <a:xfrm>
                <a:off x="3022421" y="2841412"/>
                <a:ext cx="2523813" cy="1195557"/>
                <a:chOff x="2350963" y="2872435"/>
                <a:chExt cx="2523813" cy="1195557"/>
              </a:xfrm>
            </p:grpSpPr>
            <p:cxnSp>
              <p:nvCxnSpPr>
                <p:cNvPr id="100" name="Straight Connector 99">
                  <a:extLst>
                    <a:ext uri="{FF2B5EF4-FFF2-40B4-BE49-F238E27FC236}">
                      <a16:creationId xmlns:a16="http://schemas.microsoft.com/office/drawing/2014/main" id="{6219E13C-1F32-42BB-93E2-2DF63D9B71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6" y="2872435"/>
                  <a:ext cx="178817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1" name="Oval 100">
                  <a:extLst>
                    <a:ext uri="{FF2B5EF4-FFF2-40B4-BE49-F238E27FC236}">
                      <a16:creationId xmlns:a16="http://schemas.microsoft.com/office/drawing/2014/main" id="{A0C46513-C5D9-4D60-9E77-9DA0A457FE0F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897656" y="3331873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02" name="Straight Connector 101">
                  <a:extLst>
                    <a:ext uri="{FF2B5EF4-FFF2-40B4-BE49-F238E27FC236}">
                      <a16:creationId xmlns:a16="http://schemas.microsoft.com/office/drawing/2014/main" id="{8E273D15-7FD6-4D32-8350-53FBFE27D9EB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3" name="Straight Connector 102">
                  <a:extLst>
                    <a:ext uri="{FF2B5EF4-FFF2-40B4-BE49-F238E27FC236}">
                      <a16:creationId xmlns:a16="http://schemas.microsoft.com/office/drawing/2014/main" id="{EB575E82-3673-4EAD-96A1-0A6C57D2F882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4" name="Straight Connector 103">
                  <a:extLst>
                    <a:ext uri="{FF2B5EF4-FFF2-40B4-BE49-F238E27FC236}">
                      <a16:creationId xmlns:a16="http://schemas.microsoft.com/office/drawing/2014/main" id="{8CEC4EAF-FDD7-4B1D-9396-B85FFA546813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Connector 104">
                  <a:extLst>
                    <a:ext uri="{FF2B5EF4-FFF2-40B4-BE49-F238E27FC236}">
                      <a16:creationId xmlns:a16="http://schemas.microsoft.com/office/drawing/2014/main" id="{62544644-7817-4F80-9ABA-4969DEEC3ACD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Connector 105">
                  <a:extLst>
                    <a:ext uri="{FF2B5EF4-FFF2-40B4-BE49-F238E27FC236}">
                      <a16:creationId xmlns:a16="http://schemas.microsoft.com/office/drawing/2014/main" id="{F317401B-26AF-4B16-801E-F721CE45277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TextBox 106">
                  <a:extLst>
                    <a:ext uri="{FF2B5EF4-FFF2-40B4-BE49-F238E27FC236}">
                      <a16:creationId xmlns:a16="http://schemas.microsoft.com/office/drawing/2014/main" id="{CA3E60FE-B2B5-476E-A325-395E2CC2AF98}"/>
                    </a:ext>
                  </a:extLst>
                </p:cNvPr>
                <p:cNvSpPr txBox="1"/>
                <p:nvPr/>
              </p:nvSpPr>
              <p:spPr>
                <a:xfrm>
                  <a:off x="2350963" y="3179937"/>
                  <a:ext cx="732340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2</a:t>
                  </a:r>
                </a:p>
              </p:txBody>
            </p:sp>
            <p:sp>
              <p:nvSpPr>
                <p:cNvPr id="108" name="TextBox 107">
                  <a:extLst>
                    <a:ext uri="{FF2B5EF4-FFF2-40B4-BE49-F238E27FC236}">
                      <a16:creationId xmlns:a16="http://schemas.microsoft.com/office/drawing/2014/main" id="{037E5557-75AD-4C85-90F9-7E6254205551}"/>
                    </a:ext>
                  </a:extLst>
                </p:cNvPr>
                <p:cNvSpPr txBox="1"/>
                <p:nvPr/>
              </p:nvSpPr>
              <p:spPr>
                <a:xfrm>
                  <a:off x="2811956" y="338032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grpSp>
          <p:nvGrpSpPr>
            <p:cNvPr id="110" name="Group 109">
              <a:extLst>
                <a:ext uri="{FF2B5EF4-FFF2-40B4-BE49-F238E27FC236}">
                  <a16:creationId xmlns:a16="http://schemas.microsoft.com/office/drawing/2014/main" id="{770292ED-146A-46D6-82C2-D463D600B8B0}"/>
                </a:ext>
              </a:extLst>
            </p:cNvPr>
            <p:cNvGrpSpPr/>
            <p:nvPr/>
          </p:nvGrpSpPr>
          <p:grpSpPr>
            <a:xfrm>
              <a:off x="2722034" y="1851449"/>
              <a:ext cx="2799950" cy="1195557"/>
              <a:chOff x="3021436" y="2841412"/>
              <a:chExt cx="2799950" cy="1195557"/>
            </a:xfrm>
          </p:grpSpPr>
          <p:sp>
            <p:nvSpPr>
              <p:cNvPr id="111" name="TextBox 110">
                <a:extLst>
                  <a:ext uri="{FF2B5EF4-FFF2-40B4-BE49-F238E27FC236}">
                    <a16:creationId xmlns:a16="http://schemas.microsoft.com/office/drawing/2014/main" id="{73B129BB-5E76-4C57-85FB-4B6BF36A4824}"/>
                  </a:ext>
                </a:extLst>
              </p:cNvPr>
              <p:cNvSpPr txBox="1"/>
              <p:nvPr/>
            </p:nvSpPr>
            <p:spPr>
              <a:xfrm>
                <a:off x="3545344" y="3145769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CF7D3EF9-2AA3-48A7-9C1F-4B289A9B9CE0}"/>
                  </a:ext>
                </a:extLst>
              </p:cNvPr>
              <p:cNvGrpSpPr/>
              <p:nvPr/>
            </p:nvGrpSpPr>
            <p:grpSpPr>
              <a:xfrm>
                <a:off x="3021436" y="2841412"/>
                <a:ext cx="2799950" cy="1195557"/>
                <a:chOff x="2349978" y="2872435"/>
                <a:chExt cx="2799950" cy="1195557"/>
              </a:xfrm>
            </p:grpSpPr>
            <p:cxnSp>
              <p:nvCxnSpPr>
                <p:cNvPr id="113" name="Straight Connector 112">
                  <a:extLst>
                    <a:ext uri="{FF2B5EF4-FFF2-40B4-BE49-F238E27FC236}">
                      <a16:creationId xmlns:a16="http://schemas.microsoft.com/office/drawing/2014/main" id="{5CEAEF9C-26BC-4E78-B4FD-62137EA4F45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086606" y="2872435"/>
                  <a:ext cx="2063322" cy="1259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14" name="Oval 113">
                  <a:extLst>
                    <a:ext uri="{FF2B5EF4-FFF2-40B4-BE49-F238E27FC236}">
                      <a16:creationId xmlns:a16="http://schemas.microsoft.com/office/drawing/2014/main" id="{366D3C94-10AF-4DA7-9669-78193916F6C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115" name="Straight Connector 114">
                  <a:extLst>
                    <a:ext uri="{FF2B5EF4-FFF2-40B4-BE49-F238E27FC236}">
                      <a16:creationId xmlns:a16="http://schemas.microsoft.com/office/drawing/2014/main" id="{34462EFA-6359-46CB-9514-DB08632B8F9E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6" name="Straight Connector 115">
                  <a:extLst>
                    <a:ext uri="{FF2B5EF4-FFF2-40B4-BE49-F238E27FC236}">
                      <a16:creationId xmlns:a16="http://schemas.microsoft.com/office/drawing/2014/main" id="{9130F38B-3FFE-4B9B-85E0-73E948A609CC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7" name="Straight Connector 116">
                  <a:extLst>
                    <a:ext uri="{FF2B5EF4-FFF2-40B4-BE49-F238E27FC236}">
                      <a16:creationId xmlns:a16="http://schemas.microsoft.com/office/drawing/2014/main" id="{D8B944AC-600C-456E-934E-B3DFADA0BF85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8" name="Straight Connector 117">
                  <a:extLst>
                    <a:ext uri="{FF2B5EF4-FFF2-40B4-BE49-F238E27FC236}">
                      <a16:creationId xmlns:a16="http://schemas.microsoft.com/office/drawing/2014/main" id="{8ADAF5B0-5E05-4D52-85DF-381E979415C5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19" name="Straight Connector 118">
                  <a:extLst>
                    <a:ext uri="{FF2B5EF4-FFF2-40B4-BE49-F238E27FC236}">
                      <a16:creationId xmlns:a16="http://schemas.microsoft.com/office/drawing/2014/main" id="{9AF09131-B9EE-47CF-A1E4-022D07C7224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20" name="TextBox 119">
                  <a:extLst>
                    <a:ext uri="{FF2B5EF4-FFF2-40B4-BE49-F238E27FC236}">
                      <a16:creationId xmlns:a16="http://schemas.microsoft.com/office/drawing/2014/main" id="{C41AA4CB-7BFF-48F7-99A0-440311E0D996}"/>
                    </a:ext>
                  </a:extLst>
                </p:cNvPr>
                <p:cNvSpPr txBox="1"/>
                <p:nvPr/>
              </p:nvSpPr>
              <p:spPr>
                <a:xfrm>
                  <a:off x="2349978" y="3298732"/>
                  <a:ext cx="634793" cy="482329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3</a:t>
                  </a:r>
                </a:p>
              </p:txBody>
            </p:sp>
            <p:sp>
              <p:nvSpPr>
                <p:cNvPr id="121" name="TextBox 120">
                  <a:extLst>
                    <a:ext uri="{FF2B5EF4-FFF2-40B4-BE49-F238E27FC236}">
                      <a16:creationId xmlns:a16="http://schemas.microsoft.com/office/drawing/2014/main" id="{DB00CA06-033B-482F-BA72-FB8876381BC0}"/>
                    </a:ext>
                  </a:extLst>
                </p:cNvPr>
                <p:cNvSpPr txBox="1"/>
                <p:nvPr/>
              </p:nvSpPr>
              <p:spPr>
                <a:xfrm>
                  <a:off x="2831142" y="337684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51679E1C-F486-43AF-988D-210C3F3C7BDF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81953" y="2779625"/>
              <a:ext cx="50757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57C6F70F-7662-4256-8457-E99639F463B4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872557" y="1851449"/>
              <a:ext cx="16967" cy="1851194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8" name="Straight Connector 127">
              <a:extLst>
                <a:ext uri="{FF2B5EF4-FFF2-40B4-BE49-F238E27FC236}">
                  <a16:creationId xmlns:a16="http://schemas.microsoft.com/office/drawing/2014/main" id="{55899BD7-6405-407E-9046-4D31A2CEB6B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6315999" y="1838325"/>
              <a:ext cx="5650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0" name="TextBox 129">
              <a:extLst>
                <a:ext uri="{FF2B5EF4-FFF2-40B4-BE49-F238E27FC236}">
                  <a16:creationId xmlns:a16="http://schemas.microsoft.com/office/drawing/2014/main" id="{2F83DAE2-33F2-40A0-B959-F01ECAB06BA8}"/>
                </a:ext>
              </a:extLst>
            </p:cNvPr>
            <p:cNvSpPr txBox="1"/>
            <p:nvPr/>
          </p:nvSpPr>
          <p:spPr>
            <a:xfrm>
              <a:off x="5125295" y="2385516"/>
              <a:ext cx="592673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31" name="TextBox 130">
              <a:extLst>
                <a:ext uri="{FF2B5EF4-FFF2-40B4-BE49-F238E27FC236}">
                  <a16:creationId xmlns:a16="http://schemas.microsoft.com/office/drawing/2014/main" id="{77D81B75-84B0-4C48-9EB3-78802A43F599}"/>
                </a:ext>
              </a:extLst>
            </p:cNvPr>
            <p:cNvSpPr txBox="1"/>
            <p:nvPr/>
          </p:nvSpPr>
          <p:spPr>
            <a:xfrm>
              <a:off x="5104975" y="1408603"/>
              <a:ext cx="618957" cy="482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3</a:t>
              </a:r>
            </a:p>
          </p:txBody>
        </p:sp>
        <p:sp>
          <p:nvSpPr>
            <p:cNvPr id="122" name="TextBox 121">
              <a:extLst>
                <a:ext uri="{FF2B5EF4-FFF2-40B4-BE49-F238E27FC236}">
                  <a16:creationId xmlns:a16="http://schemas.microsoft.com/office/drawing/2014/main" id="{5DC30FD2-3457-49FD-8310-12C964C8AC92}"/>
                </a:ext>
              </a:extLst>
            </p:cNvPr>
            <p:cNvSpPr txBox="1"/>
            <p:nvPr/>
          </p:nvSpPr>
          <p:spPr>
            <a:xfrm>
              <a:off x="4847532" y="2809934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2</a:t>
              </a:r>
            </a:p>
          </p:txBody>
        </p:sp>
        <p:sp>
          <p:nvSpPr>
            <p:cNvPr id="123" name="TextBox 122">
              <a:extLst>
                <a:ext uri="{FF2B5EF4-FFF2-40B4-BE49-F238E27FC236}">
                  <a16:creationId xmlns:a16="http://schemas.microsoft.com/office/drawing/2014/main" id="{73731CB0-A559-479E-A985-69BC57D26332}"/>
                </a:ext>
              </a:extLst>
            </p:cNvPr>
            <p:cNvSpPr txBox="1"/>
            <p:nvPr/>
          </p:nvSpPr>
          <p:spPr>
            <a:xfrm>
              <a:off x="5224684" y="3708701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1</a:t>
              </a:r>
            </a:p>
          </p:txBody>
        </p:sp>
        <p:sp>
          <p:nvSpPr>
            <p:cNvPr id="126" name="TextBox 125">
              <a:extLst>
                <a:ext uri="{FF2B5EF4-FFF2-40B4-BE49-F238E27FC236}">
                  <a16:creationId xmlns:a16="http://schemas.microsoft.com/office/drawing/2014/main" id="{A8D083DD-FEA5-436F-ADC1-BC367C985497}"/>
                </a:ext>
              </a:extLst>
            </p:cNvPr>
            <p:cNvSpPr txBox="1"/>
            <p:nvPr/>
          </p:nvSpPr>
          <p:spPr>
            <a:xfrm>
              <a:off x="4577255" y="1801128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3</a:t>
              </a:r>
            </a:p>
          </p:txBody>
        </p:sp>
        <p:cxnSp>
          <p:nvCxnSpPr>
            <p:cNvPr id="71" name="Straight Arrow Connector 70">
              <a:extLst>
                <a:ext uri="{FF2B5EF4-FFF2-40B4-BE49-F238E27FC236}">
                  <a16:creationId xmlns:a16="http://schemas.microsoft.com/office/drawing/2014/main" id="{CDB0A0CB-1DD3-4758-B3B6-A935BA295D56}"/>
                </a:ext>
              </a:extLst>
            </p:cNvPr>
            <p:cNvCxnSpPr/>
            <p:nvPr/>
          </p:nvCxnSpPr>
          <p:spPr>
            <a:xfrm>
              <a:off x="5160097" y="3027335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>
              <a:extLst>
                <a:ext uri="{FF2B5EF4-FFF2-40B4-BE49-F238E27FC236}">
                  <a16:creationId xmlns:a16="http://schemas.microsoft.com/office/drawing/2014/main" id="{940A2CEB-9919-4B74-9062-B49F1596FA97}"/>
                </a:ext>
              </a:extLst>
            </p:cNvPr>
            <p:cNvCxnSpPr/>
            <p:nvPr/>
          </p:nvCxnSpPr>
          <p:spPr>
            <a:xfrm>
              <a:off x="5541954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9" name="Straight Arrow Connector 128">
              <a:extLst>
                <a:ext uri="{FF2B5EF4-FFF2-40B4-BE49-F238E27FC236}">
                  <a16:creationId xmlns:a16="http://schemas.microsoft.com/office/drawing/2014/main" id="{5EA82FA4-BCF8-4EB7-AA8D-F9794FA0262E}"/>
                </a:ext>
              </a:extLst>
            </p:cNvPr>
            <p:cNvCxnSpPr/>
            <p:nvPr/>
          </p:nvCxnSpPr>
          <p:spPr>
            <a:xfrm>
              <a:off x="4944983" y="1988389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>
              <a:extLst>
                <a:ext uri="{FF2B5EF4-FFF2-40B4-BE49-F238E27FC236}">
                  <a16:creationId xmlns:a16="http://schemas.microsoft.com/office/drawing/2014/main" id="{4FFC2B77-6845-4019-B7BB-BB232B25631D}"/>
                </a:ext>
              </a:extLst>
            </p:cNvPr>
            <p:cNvCxnSpPr/>
            <p:nvPr/>
          </p:nvCxnSpPr>
          <p:spPr>
            <a:xfrm>
              <a:off x="7766713" y="3893367"/>
              <a:ext cx="398066" cy="0"/>
            </a:xfrm>
            <a:prstGeom prst="straightConnector1">
              <a:avLst/>
            </a:prstGeom>
            <a:ln>
              <a:solidFill>
                <a:srgbClr val="FF00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37" name="TextBox 136">
              <a:extLst>
                <a:ext uri="{FF2B5EF4-FFF2-40B4-BE49-F238E27FC236}">
                  <a16:creationId xmlns:a16="http://schemas.microsoft.com/office/drawing/2014/main" id="{22473159-BDCD-4C73-BC7C-3B2E3F496EA6}"/>
                </a:ext>
              </a:extLst>
            </p:cNvPr>
            <p:cNvSpPr txBox="1"/>
            <p:nvPr/>
          </p:nvSpPr>
          <p:spPr>
            <a:xfrm>
              <a:off x="7459035" y="3676485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>
                  <a:solidFill>
                    <a:srgbClr val="FF0000"/>
                  </a:solidFill>
                </a:rPr>
                <a:t>I</a:t>
              </a:r>
              <a:r>
                <a:rPr lang="en-US" baseline="-25000" dirty="0">
                  <a:solidFill>
                    <a:srgbClr val="FF0000"/>
                  </a:solidFill>
                </a:rPr>
                <a:t>f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194377" y="1220604"/>
                <a:ext cx="49454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b="0" i="1" smtClean="0"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b="0" i="1" smtClean="0"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f>
                          <m:fPr>
                            <m:ctrlPr>
                              <a:rPr lang="en-US" b="0" i="1" smtClean="0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2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b="0" i="1" smtClean="0"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𝑓</m:t>
                                </m:r>
                              </m:sub>
                            </m:sSub>
                          </m:num>
                          <m:den>
                            <m:sSub>
                              <m:sSubPr>
                                <m:ctrlPr>
                                  <a:rPr lang="en-US" i="1"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n-US" i="1">
                                    <a:latin typeface="Cambria Math" panose="02040503050406030204" pitchFamily="18" charset="0"/>
                                  </a:rPr>
                                  <m:t>𝑅</m:t>
                                </m:r>
                              </m:e>
                              <m:sub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3</m:t>
                                </m:r>
                              </m:sub>
                            </m:sSub>
                          </m:den>
                        </m:f>
                        <m:sSub>
                          <m:sSubPr>
                            <m:ctrlPr>
                              <a:rPr lang="en-US" i="1"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b="0" i="1" smtClean="0"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/>
                  <a:t> </a:t>
                </a:r>
                <a:endParaRPr lang="en-US" baseline="-25000" dirty="0"/>
              </a:p>
            </p:txBody>
          </p:sp>
        </mc:Choice>
        <mc:Fallback xmlns="">
          <p:sp>
            <p:nvSpPr>
              <p:cNvPr id="133" name="Content Placeholder 2">
                <a:extLst>
                  <a:ext uri="{FF2B5EF4-FFF2-40B4-BE49-F238E27FC236}">
                    <a16:creationId xmlns:a16="http://schemas.microsoft.com/office/drawing/2014/main" id="{27B65C88-712B-4AC0-A612-7CD2E0D907D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94377" y="1220604"/>
                <a:ext cx="49454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096000" y="2208233"/>
                <a:ext cx="576862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Example: Design a circuit that computes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𝑉</m:t>
                        </m:r>
                      </m:e>
                      <m: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𝑜𝑢𝑡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=−</m:t>
                    </m:r>
                    <m:d>
                      <m:d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dPr>
                      <m:e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6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f>
                          <m:f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num>
                          <m:den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den>
                        </m:f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+</m:t>
                        </m:r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𝑉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e>
                    </m:d>
                  </m:oMath>
                </a14:m>
                <a:r>
                  <a:rPr lang="en-US" dirty="0">
                    <a:solidFill>
                      <a:srgbClr val="FF0000"/>
                    </a:solidFill>
                  </a:rPr>
                  <a:t> </a:t>
                </a: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4" name="Content Placeholder 2">
                <a:extLst>
                  <a:ext uri="{FF2B5EF4-FFF2-40B4-BE49-F238E27FC236}">
                    <a16:creationId xmlns:a16="http://schemas.microsoft.com/office/drawing/2014/main" id="{B040908E-660B-4057-A946-DDA415E52E6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96000" y="2208233"/>
                <a:ext cx="5768626" cy="1080410"/>
              </a:xfrm>
              <a:prstGeom prst="rect">
                <a:avLst/>
              </a:prstGeom>
              <a:blipFill>
                <a:blip r:embed="rId3"/>
                <a:stretch>
                  <a:fillRect l="-1903" t="-847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42697" y="3763518"/>
                <a:ext cx="4542788" cy="620618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:r>
                  <a:rPr lang="en-US" dirty="0">
                    <a:solidFill>
                      <a:srgbClr val="FF0000"/>
                    </a:solidFill>
                  </a:rPr>
                  <a:t>C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ompare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the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 </m:t>
                    </m:r>
                    <m:r>
                      <m:rPr>
                        <m:sty m:val="p"/>
                      </m:rP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coefficients</m:t>
                    </m:r>
                    <m:r>
                      <a:rPr lang="en-US" b="0" i="0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: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5" name="Content Placeholder 2">
                <a:extLst>
                  <a:ext uri="{FF2B5EF4-FFF2-40B4-BE49-F238E27FC236}">
                    <a16:creationId xmlns:a16="http://schemas.microsoft.com/office/drawing/2014/main" id="{EADC0EC9-8C1A-447D-82D5-90B1753478C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42697" y="3763518"/>
                <a:ext cx="4542788" cy="620618"/>
              </a:xfrm>
              <a:prstGeom prst="rect">
                <a:avLst/>
              </a:prstGeom>
              <a:blipFill>
                <a:blip r:embed="rId4"/>
                <a:stretch>
                  <a:fillRect l="-2416" t="-1372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2" name="Content Placeholder 2">
            <a:extLst>
              <a:ext uri="{FF2B5EF4-FFF2-40B4-BE49-F238E27FC236}">
                <a16:creationId xmlns:a16="http://schemas.microsoft.com/office/drawing/2014/main" id="{811D2835-88F4-4CA5-93CB-D8679B31CEFE}"/>
              </a:ext>
            </a:extLst>
          </p:cNvPr>
          <p:cNvSpPr txBox="1">
            <a:spLocks/>
          </p:cNvSpPr>
          <p:nvPr/>
        </p:nvSpPr>
        <p:spPr>
          <a:xfrm>
            <a:off x="8544964" y="3659043"/>
            <a:ext cx="3319662" cy="5873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Choose R</a:t>
            </a:r>
            <a:r>
              <a:rPr lang="en-US" baseline="-25000" dirty="0">
                <a:solidFill>
                  <a:srgbClr val="0070C0"/>
                </a:solidFill>
              </a:rPr>
              <a:t>f</a:t>
            </a:r>
            <a:r>
              <a:rPr lang="en-US" dirty="0">
                <a:solidFill>
                  <a:srgbClr val="0070C0"/>
                </a:solidFill>
              </a:rPr>
              <a:t> = 12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F58B5AD0-837C-4C13-B404-DFDCAEB954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218381" y="4322831"/>
                <a:ext cx="1210729" cy="2274159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 lnSpcReduction="100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</m:sSub>
                      </m:den>
                    </m:f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=6</m:t>
                    </m:r>
                  </m:oMath>
                </a14:m>
                <a:r>
                  <a:rPr lang="en-US" b="0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2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1</m:t>
                        </m:r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ct val="110000"/>
                  </a:lnSpc>
                  <a:buNone/>
                </a:pPr>
                <a14:m>
                  <m:oMath xmlns:m="http://schemas.openxmlformats.org/officeDocument/2006/math"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b="0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3</m:t>
                            </m:r>
                          </m:sub>
                        </m:sSub>
                      </m:den>
                    </m:f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r>
                      <a:rPr lang="en-US" b="0" i="1" smtClean="0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2" name="Content Placeholder 2">
                <a:extLst>
                  <a:ext uri="{FF2B5EF4-FFF2-40B4-BE49-F238E27FC236}">
                    <a16:creationId xmlns:a16="http://schemas.microsoft.com/office/drawing/2014/main" id="{F58B5AD0-837C-4C13-B404-DFDCAEB954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18381" y="4322831"/>
                <a:ext cx="1210729" cy="2274159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54B972A4-8E93-4FB7-96BA-BE8DB509A570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5906729" y="4322831"/>
                <a:ext cx="2023004" cy="227416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 fontScale="92500"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𝑅</m:t>
                              </m:r>
                            </m:e>
                            <m:sub>
                              <m:r>
                                <a:rPr lang="en-US" i="1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𝑓</m:t>
                              </m:r>
                            </m:sub>
                          </m:sSub>
                        </m:num>
                        <m:den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6</m:t>
                          </m:r>
                        </m:den>
                      </m:f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en-US" i="1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sSub>
                        <m:sSubPr>
                          <m:ctrlP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2 </m:t>
                          </m:r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i="1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𝑓</m:t>
                          </m:r>
                        </m:sub>
                      </m:sSub>
                    </m:oMath>
                  </m:oMathPara>
                </a14:m>
                <a:endParaRPr lang="en-US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342900" indent="0">
                  <a:lnSpc>
                    <a:spcPts val="5000"/>
                  </a:lnSpc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𝑅</m:t>
                        </m:r>
                      </m:e>
                      <m:sub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3</m:t>
                        </m:r>
                      </m:sub>
                    </m:sSub>
                    <m:r>
                      <a:rPr lang="en-US" i="1">
                        <a:solidFill>
                          <a:srgbClr val="FF0000"/>
                        </a:solidFill>
                        <a:latin typeface="Cambria Math" panose="02040503050406030204" pitchFamily="18" charset="0"/>
                      </a:rPr>
                      <m:t>=</m:t>
                    </m:r>
                    <m:f>
                      <m:fPr>
                        <m:ctrlPr>
                          <a:rPr lang="en-US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𝑅</m:t>
                            </m:r>
                          </m:e>
                          <m:sub>
                            <m:r>
                              <a:rPr lang="en-US" i="1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𝑓</m:t>
                            </m:r>
                          </m:sub>
                        </m:sSub>
                      </m:num>
                      <m:den>
                        <m:r>
                          <a:rPr lang="en-US" b="0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4</m:t>
                        </m:r>
                      </m:den>
                    </m:f>
                  </m:oMath>
                </a14:m>
                <a:r>
                  <a:rPr lang="en-US" i="1" dirty="0">
                    <a:solidFill>
                      <a:srgbClr val="FF0000"/>
                    </a:solidFill>
                    <a:latin typeface="Cambria Math" panose="02040503050406030204" pitchFamily="18" charset="0"/>
                  </a:rPr>
                  <a:t>	</a:t>
                </a: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="0" i="1" dirty="0">
                  <a:solidFill>
                    <a:srgbClr val="FF0000"/>
                  </a:solidFill>
                  <a:latin typeface="Cambria Math" panose="02040503050406030204" pitchFamily="18" charset="0"/>
                </a:endParaRPr>
              </a:p>
              <a:p>
                <a:pPr marL="0" indent="0">
                  <a:lnSpc>
                    <a:spcPts val="5000"/>
                  </a:lnSpc>
                  <a:buNone/>
                </a:pPr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38" name="Content Placeholder 2">
                <a:extLst>
                  <a:ext uri="{FF2B5EF4-FFF2-40B4-BE49-F238E27FC236}">
                    <a16:creationId xmlns:a16="http://schemas.microsoft.com/office/drawing/2014/main" id="{54B972A4-8E93-4FB7-96BA-BE8DB509A57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906729" y="4322831"/>
                <a:ext cx="2023004" cy="2274160"/>
              </a:xfrm>
              <a:prstGeom prst="rect">
                <a:avLst/>
              </a:prstGeom>
              <a:blipFill>
                <a:blip r:embed="rId6"/>
                <a:stretch>
                  <a:fillRect t="-268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39" name="Content Placeholder 2">
            <a:extLst>
              <a:ext uri="{FF2B5EF4-FFF2-40B4-BE49-F238E27FC236}">
                <a16:creationId xmlns:a16="http://schemas.microsoft.com/office/drawing/2014/main" id="{1685D028-2726-4C30-AF4D-15B6A5207ADD}"/>
              </a:ext>
            </a:extLst>
          </p:cNvPr>
          <p:cNvSpPr txBox="1">
            <a:spLocks/>
          </p:cNvSpPr>
          <p:nvPr/>
        </p:nvSpPr>
        <p:spPr>
          <a:xfrm>
            <a:off x="8544964" y="4412074"/>
            <a:ext cx="3319662" cy="188712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then	 R</a:t>
            </a:r>
            <a:r>
              <a:rPr lang="en-US" baseline="-25000" dirty="0">
                <a:solidFill>
                  <a:srgbClr val="0070C0"/>
                </a:solidFill>
              </a:rPr>
              <a:t>1</a:t>
            </a:r>
            <a:r>
              <a:rPr lang="en-US" dirty="0">
                <a:solidFill>
                  <a:srgbClr val="0070C0"/>
                </a:solidFill>
              </a:rPr>
              <a:t> = 2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dirty="0">
              <a:solidFill>
                <a:srgbClr val="0070C0"/>
              </a:solidFill>
            </a:endParaRP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= 24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r>
              <a:rPr lang="en-US" dirty="0">
                <a:solidFill>
                  <a:srgbClr val="0070C0"/>
                </a:solidFill>
              </a:rPr>
              <a:t> </a:t>
            </a:r>
          </a:p>
          <a:p>
            <a:pPr marL="0" indent="0">
              <a:buNone/>
            </a:pPr>
            <a:r>
              <a:rPr lang="en-US" dirty="0">
                <a:solidFill>
                  <a:srgbClr val="0070C0"/>
                </a:solidFill>
              </a:rPr>
              <a:t>	R</a:t>
            </a:r>
            <a:r>
              <a:rPr lang="en-US" baseline="-25000" dirty="0">
                <a:solidFill>
                  <a:srgbClr val="0070C0"/>
                </a:solidFill>
              </a:rPr>
              <a:t>3</a:t>
            </a:r>
            <a:r>
              <a:rPr lang="en-US" dirty="0">
                <a:solidFill>
                  <a:srgbClr val="0070C0"/>
                </a:solidFill>
              </a:rPr>
              <a:t> = 3 k</a:t>
            </a:r>
            <a:r>
              <a:rPr lang="el-GR" dirty="0">
                <a:solidFill>
                  <a:srgbClr val="0070C0"/>
                </a:solidFill>
              </a:rPr>
              <a:t>Ω</a:t>
            </a:r>
            <a:endParaRPr lang="en-US" baseline="-25000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860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5" grpId="0"/>
      <p:bldP spid="142" grpId="0"/>
      <p:bldP spid="132" grpId="0"/>
      <p:bldP spid="138" grpId="0"/>
      <p:bldP spid="139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we will talk about today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DE7BD-2F57-4449-879B-D5593DB0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52302" y="1690688"/>
            <a:ext cx="6559686" cy="57656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Input impedance of op amp amplifiers</a:t>
            </a:r>
          </a:p>
        </p:txBody>
      </p:sp>
      <p:sp>
        <p:nvSpPr>
          <p:cNvPr id="159" name="Content Placeholder 2">
            <a:extLst>
              <a:ext uri="{FF2B5EF4-FFF2-40B4-BE49-F238E27FC236}">
                <a16:creationId xmlns:a16="http://schemas.microsoft.com/office/drawing/2014/main" id="{71DE82C9-CD91-4AFC-A06A-EA14EC3F2AE7}"/>
              </a:ext>
            </a:extLst>
          </p:cNvPr>
          <p:cNvSpPr txBox="1">
            <a:spLocks/>
          </p:cNvSpPr>
          <p:nvPr/>
        </p:nvSpPr>
        <p:spPr>
          <a:xfrm>
            <a:off x="3280096" y="2255339"/>
            <a:ext cx="4935855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Problems caused</a:t>
            </a:r>
          </a:p>
        </p:txBody>
      </p: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1ED8E70F-A2B2-449B-8C63-7FA020A5CFAE}"/>
              </a:ext>
            </a:extLst>
          </p:cNvPr>
          <p:cNvSpPr txBox="1">
            <a:spLocks/>
          </p:cNvSpPr>
          <p:nvPr/>
        </p:nvSpPr>
        <p:spPr>
          <a:xfrm>
            <a:off x="3280097" y="2831908"/>
            <a:ext cx="2352048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Solutions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CF1917AE-DD35-4CB6-B507-06CBB7E2C453}"/>
              </a:ext>
            </a:extLst>
          </p:cNvPr>
          <p:cNvSpPr txBox="1">
            <a:spLocks/>
          </p:cNvSpPr>
          <p:nvPr/>
        </p:nvSpPr>
        <p:spPr>
          <a:xfrm>
            <a:off x="2352302" y="3576353"/>
            <a:ext cx="6559686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More op amp circuits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50693EE2-20F9-4056-82AF-2D15C7FE813C}"/>
              </a:ext>
            </a:extLst>
          </p:cNvPr>
          <p:cNvSpPr txBox="1">
            <a:spLocks/>
          </p:cNvSpPr>
          <p:nvPr/>
        </p:nvSpPr>
        <p:spPr>
          <a:xfrm>
            <a:off x="3280097" y="4270720"/>
            <a:ext cx="4717491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Adding voltages</a:t>
            </a:r>
          </a:p>
        </p:txBody>
      </p:sp>
      <p:sp>
        <p:nvSpPr>
          <p:cNvPr id="164" name="Content Placeholder 2">
            <a:extLst>
              <a:ext uri="{FF2B5EF4-FFF2-40B4-BE49-F238E27FC236}">
                <a16:creationId xmlns:a16="http://schemas.microsoft.com/office/drawing/2014/main" id="{27FDB326-D3D1-4329-86E3-513B63C3B7BC}"/>
              </a:ext>
            </a:extLst>
          </p:cNvPr>
          <p:cNvSpPr txBox="1">
            <a:spLocks/>
          </p:cNvSpPr>
          <p:nvPr/>
        </p:nvSpPr>
        <p:spPr>
          <a:xfrm>
            <a:off x="6977503" y="4270720"/>
            <a:ext cx="1388575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(V</a:t>
            </a:r>
            <a:r>
              <a:rPr lang="en-US" baseline="-25000" dirty="0"/>
              <a:t>1</a:t>
            </a:r>
            <a:r>
              <a:rPr lang="en-US" dirty="0"/>
              <a:t> + V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en-US" baseline="-25000" dirty="0"/>
          </a:p>
        </p:txBody>
      </p:sp>
      <p:sp>
        <p:nvSpPr>
          <p:cNvPr id="165" name="Content Placeholder 2">
            <a:extLst>
              <a:ext uri="{FF2B5EF4-FFF2-40B4-BE49-F238E27FC236}">
                <a16:creationId xmlns:a16="http://schemas.microsoft.com/office/drawing/2014/main" id="{1C642FF8-01AD-4636-926C-37D9125EFD0D}"/>
              </a:ext>
            </a:extLst>
          </p:cNvPr>
          <p:cNvSpPr txBox="1">
            <a:spLocks/>
          </p:cNvSpPr>
          <p:nvPr/>
        </p:nvSpPr>
        <p:spPr>
          <a:xfrm>
            <a:off x="3280098" y="4933553"/>
            <a:ext cx="3025168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Weighted addition</a:t>
            </a:r>
          </a:p>
        </p:txBody>
      </p:sp>
      <p:sp>
        <p:nvSpPr>
          <p:cNvPr id="166" name="Content Placeholder 2">
            <a:extLst>
              <a:ext uri="{FF2B5EF4-FFF2-40B4-BE49-F238E27FC236}">
                <a16:creationId xmlns:a16="http://schemas.microsoft.com/office/drawing/2014/main" id="{CA5EAD6C-27B4-47AD-B36B-8BEB7B1F0473}"/>
              </a:ext>
            </a:extLst>
          </p:cNvPr>
          <p:cNvSpPr txBox="1">
            <a:spLocks/>
          </p:cNvSpPr>
          <p:nvPr/>
        </p:nvSpPr>
        <p:spPr>
          <a:xfrm>
            <a:off x="6977504" y="4965087"/>
            <a:ext cx="1838950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(3V</a:t>
            </a:r>
            <a:r>
              <a:rPr lang="en-US" baseline="-25000" dirty="0"/>
              <a:t>1</a:t>
            </a:r>
            <a:r>
              <a:rPr lang="en-US" dirty="0"/>
              <a:t> + 5V</a:t>
            </a:r>
            <a:r>
              <a:rPr lang="en-US" baseline="-25000" dirty="0"/>
              <a:t>2</a:t>
            </a:r>
            <a:r>
              <a:rPr lang="en-US" dirty="0"/>
              <a:t>)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0755095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9" grpId="0"/>
      <p:bldP spid="160" grpId="0"/>
      <p:bldP spid="161" grpId="0" build="p"/>
      <p:bldP spid="162" grpId="0"/>
      <p:bldP spid="164" grpId="0"/>
      <p:bldP spid="165" grpId="0"/>
      <p:bldP spid="166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645A6A-BDDB-4EBD-8606-6AB28D7E83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2B97D2-E64A-45A7-B4DE-8A9F14A0F1D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67628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Look at the input impedance of both amplifier types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DE7BD-2F57-4449-879B-D5593DB0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38153" y="1825625"/>
            <a:ext cx="3351026" cy="58152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/>
              <a:t>Noninverting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9BC4F38-D053-4DAA-A1F3-19C259DA08C0}"/>
              </a:ext>
            </a:extLst>
          </p:cNvPr>
          <p:cNvGrpSpPr/>
          <p:nvPr/>
        </p:nvGrpSpPr>
        <p:grpSpPr>
          <a:xfrm>
            <a:off x="1064808" y="2414491"/>
            <a:ext cx="4478280" cy="2740660"/>
            <a:chOff x="2926636" y="1185383"/>
            <a:chExt cx="4478280" cy="274066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060163A9-665B-4EB9-A72F-783944E138F7}"/>
                </a:ext>
              </a:extLst>
            </p:cNvPr>
            <p:cNvGrpSpPr/>
            <p:nvPr/>
          </p:nvGrpSpPr>
          <p:grpSpPr>
            <a:xfrm>
              <a:off x="2926636" y="1621820"/>
              <a:ext cx="4478280" cy="2304223"/>
              <a:chOff x="2845953" y="1460455"/>
              <a:chExt cx="4478280" cy="2304223"/>
            </a:xfrm>
          </p:grpSpPr>
          <p:grpSp>
            <p:nvGrpSpPr>
              <p:cNvPr id="8" name="Group 7">
                <a:extLst>
                  <a:ext uri="{FF2B5EF4-FFF2-40B4-BE49-F238E27FC236}">
                    <a16:creationId xmlns:a16="http://schemas.microsoft.com/office/drawing/2014/main" id="{1D570B94-B7D5-496F-BE3F-D0187AE30A0E}"/>
                  </a:ext>
                </a:extLst>
              </p:cNvPr>
              <p:cNvGrpSpPr/>
              <p:nvPr/>
            </p:nvGrpSpPr>
            <p:grpSpPr>
              <a:xfrm>
                <a:off x="3823435" y="1972769"/>
                <a:ext cx="3500798" cy="1421593"/>
                <a:chOff x="3333625" y="3007895"/>
                <a:chExt cx="3500798" cy="1421593"/>
              </a:xfrm>
            </p:grpSpPr>
            <p:sp>
              <p:nvSpPr>
                <p:cNvPr id="50" name="Isosceles Triangle 49">
                  <a:extLst>
                    <a:ext uri="{FF2B5EF4-FFF2-40B4-BE49-F238E27FC236}">
                      <a16:creationId xmlns:a16="http://schemas.microsoft.com/office/drawing/2014/main" id="{63CCF614-DA3A-49D3-8EBA-F532253E1181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51" name="TextBox 50">
                  <a:extLst>
                    <a:ext uri="{FF2B5EF4-FFF2-40B4-BE49-F238E27FC236}">
                      <a16:creationId xmlns:a16="http://schemas.microsoft.com/office/drawing/2014/main" id="{AD90B38C-E3B9-4141-8B40-8B88F4A34CA6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52" name="TextBox 51">
                  <a:extLst>
                    <a:ext uri="{FF2B5EF4-FFF2-40B4-BE49-F238E27FC236}">
                      <a16:creationId xmlns:a16="http://schemas.microsoft.com/office/drawing/2014/main" id="{02C0CBB4-65EB-4DF1-90A8-D34917BD3280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53" name="Straight Connector 52">
                  <a:extLst>
                    <a:ext uri="{FF2B5EF4-FFF2-40B4-BE49-F238E27FC236}">
                      <a16:creationId xmlns:a16="http://schemas.microsoft.com/office/drawing/2014/main" id="{3E835A99-213F-41A8-AEF5-CD46E4262830}"/>
                    </a:ext>
                  </a:extLst>
                </p:cNvPr>
                <p:cNvCxnSpPr>
                  <a:endCxn id="51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4" name="Straight Connector 53">
                  <a:extLst>
                    <a:ext uri="{FF2B5EF4-FFF2-40B4-BE49-F238E27FC236}">
                      <a16:creationId xmlns:a16="http://schemas.microsoft.com/office/drawing/2014/main" id="{B8B809FE-AA86-40D4-8221-06D2E7E15E1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55" name="Straight Connector 54">
                  <a:extLst>
                    <a:ext uri="{FF2B5EF4-FFF2-40B4-BE49-F238E27FC236}">
                      <a16:creationId xmlns:a16="http://schemas.microsoft.com/office/drawing/2014/main" id="{BAE054F9-5CBF-4D30-B1FB-BD0786E973E5}"/>
                    </a:ext>
                  </a:extLst>
                </p:cNvPr>
                <p:cNvCxnSpPr>
                  <a:cxnSpLocks/>
                  <a:stCxn id="50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56" name="TextBox 55">
                  <a:extLst>
                    <a:ext uri="{FF2B5EF4-FFF2-40B4-BE49-F238E27FC236}">
                      <a16:creationId xmlns:a16="http://schemas.microsoft.com/office/drawing/2014/main" id="{1CFD5D3A-0DE9-4C71-938C-DFFE300FEF05}"/>
                    </a:ext>
                  </a:extLst>
                </p:cNvPr>
                <p:cNvSpPr txBox="1"/>
                <p:nvPr/>
              </p:nvSpPr>
              <p:spPr>
                <a:xfrm>
                  <a:off x="3333625" y="4060156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57" name="TextBox 56">
                  <a:extLst>
                    <a:ext uri="{FF2B5EF4-FFF2-40B4-BE49-F238E27FC236}">
                      <a16:creationId xmlns:a16="http://schemas.microsoft.com/office/drawing/2014/main" id="{64273DAB-D7E3-41DF-ABA8-41841E5D5282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9" name="Oval 8">
                <a:extLst>
                  <a:ext uri="{FF2B5EF4-FFF2-40B4-BE49-F238E27FC236}">
                    <a16:creationId xmlns:a16="http://schemas.microsoft.com/office/drawing/2014/main" id="{5687C1D5-3645-4562-B56B-2AF47DDB3E81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4257039" y="3025030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35000FD6-C32D-4C58-A42A-F48269240869}"/>
                  </a:ext>
                </a:extLst>
              </p:cNvPr>
              <p:cNvSpPr txBox="1"/>
              <p:nvPr/>
            </p:nvSpPr>
            <p:spPr>
              <a:xfrm>
                <a:off x="4291672" y="28900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012547A8-23C9-4B6F-B355-084044639A92}"/>
                  </a:ext>
                </a:extLst>
              </p:cNvPr>
              <p:cNvSpPr txBox="1"/>
              <p:nvPr/>
            </p:nvSpPr>
            <p:spPr>
              <a:xfrm>
                <a:off x="4248983" y="3103443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2" name="Straight Connector 11">
                <a:extLst>
                  <a:ext uri="{FF2B5EF4-FFF2-40B4-BE49-F238E27FC236}">
                    <a16:creationId xmlns:a16="http://schemas.microsoft.com/office/drawing/2014/main" id="{5B1A086D-A10A-4312-881B-08429641AA1A}"/>
                  </a:ext>
                </a:extLst>
              </p:cNvPr>
              <p:cNvCxnSpPr/>
              <p:nvPr/>
            </p:nvCxnSpPr>
            <p:spPr>
              <a:xfrm flipV="1">
                <a:off x="4444363" y="2771221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" name="Straight Connector 12">
                <a:extLst>
                  <a:ext uri="{FF2B5EF4-FFF2-40B4-BE49-F238E27FC236}">
                    <a16:creationId xmlns:a16="http://schemas.microsoft.com/office/drawing/2014/main" id="{3E626388-91E9-4452-AC8B-DA0F79D0C1FB}"/>
                  </a:ext>
                </a:extLst>
              </p:cNvPr>
              <p:cNvCxnSpPr/>
              <p:nvPr/>
            </p:nvCxnSpPr>
            <p:spPr>
              <a:xfrm flipV="1">
                <a:off x="4439919" y="3390790"/>
                <a:ext cx="0" cy="246888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4" name="Group 13">
                <a:extLst>
                  <a:ext uri="{FF2B5EF4-FFF2-40B4-BE49-F238E27FC236}">
                    <a16:creationId xmlns:a16="http://schemas.microsoft.com/office/drawing/2014/main" id="{A4C0B82C-BE81-4967-B419-E59CFE041B54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47" name="Straight Connector 46">
                  <a:extLst>
                    <a:ext uri="{FF2B5EF4-FFF2-40B4-BE49-F238E27FC236}">
                      <a16:creationId xmlns:a16="http://schemas.microsoft.com/office/drawing/2014/main" id="{E2E483DB-E6EA-433C-8BD9-1014867A3E13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Straight Connector 47">
                  <a:extLst>
                    <a:ext uri="{FF2B5EF4-FFF2-40B4-BE49-F238E27FC236}">
                      <a16:creationId xmlns:a16="http://schemas.microsoft.com/office/drawing/2014/main" id="{DEFEDD54-8A49-42BE-AB66-43EDCFB68D06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>
                  <a:extLst>
                    <a:ext uri="{FF2B5EF4-FFF2-40B4-BE49-F238E27FC236}">
                      <a16:creationId xmlns:a16="http://schemas.microsoft.com/office/drawing/2014/main" id="{7AF2AECD-B210-4D39-A3F2-E3A3E4F305A9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5" name="Group 14">
                <a:extLst>
                  <a:ext uri="{FF2B5EF4-FFF2-40B4-BE49-F238E27FC236}">
                    <a16:creationId xmlns:a16="http://schemas.microsoft.com/office/drawing/2014/main" id="{DB8729EC-B51A-4E54-A298-AC158F24A3F6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37" name="Group 36">
                  <a:extLst>
                    <a:ext uri="{FF2B5EF4-FFF2-40B4-BE49-F238E27FC236}">
                      <a16:creationId xmlns:a16="http://schemas.microsoft.com/office/drawing/2014/main" id="{35A95040-7B0C-4D20-9D2A-3A6F98691593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45" name="Straight Connector 44">
                    <a:extLst>
                      <a:ext uri="{FF2B5EF4-FFF2-40B4-BE49-F238E27FC236}">
                        <a16:creationId xmlns:a16="http://schemas.microsoft.com/office/drawing/2014/main" id="{8B453C7E-0CED-49F9-8681-3E8869251B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6" name="Straight Connector 45">
                    <a:extLst>
                      <a:ext uri="{FF2B5EF4-FFF2-40B4-BE49-F238E27FC236}">
                        <a16:creationId xmlns:a16="http://schemas.microsoft.com/office/drawing/2014/main" id="{7AC7407C-851A-4726-8958-F58ABCAAB38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8" name="Group 37">
                  <a:extLst>
                    <a:ext uri="{FF2B5EF4-FFF2-40B4-BE49-F238E27FC236}">
                      <a16:creationId xmlns:a16="http://schemas.microsoft.com/office/drawing/2014/main" id="{41E25817-F742-4FDB-BF04-2C403D6A6E42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3" name="Straight Connector 42">
                    <a:extLst>
                      <a:ext uri="{FF2B5EF4-FFF2-40B4-BE49-F238E27FC236}">
                        <a16:creationId xmlns:a16="http://schemas.microsoft.com/office/drawing/2014/main" id="{2C8F08B2-1B17-41C8-BEDF-16C27651E7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4" name="Straight Connector 43">
                    <a:extLst>
                      <a:ext uri="{FF2B5EF4-FFF2-40B4-BE49-F238E27FC236}">
                        <a16:creationId xmlns:a16="http://schemas.microsoft.com/office/drawing/2014/main" id="{AA2EABC7-9A39-45F5-A4A5-7B995533ACE3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39" name="Group 38">
                  <a:extLst>
                    <a:ext uri="{FF2B5EF4-FFF2-40B4-BE49-F238E27FC236}">
                      <a16:creationId xmlns:a16="http://schemas.microsoft.com/office/drawing/2014/main" id="{132649AA-CD92-4A85-9627-F7E6C93D4800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41" name="Straight Connector 40">
                    <a:extLst>
                      <a:ext uri="{FF2B5EF4-FFF2-40B4-BE49-F238E27FC236}">
                        <a16:creationId xmlns:a16="http://schemas.microsoft.com/office/drawing/2014/main" id="{6D699C75-3A6B-4028-8126-9D758A75DAA0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2" name="Straight Connector 41">
                    <a:extLst>
                      <a:ext uri="{FF2B5EF4-FFF2-40B4-BE49-F238E27FC236}">
                        <a16:creationId xmlns:a16="http://schemas.microsoft.com/office/drawing/2014/main" id="{E5E59755-C5A8-461A-89C1-D16241E7AD8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40" name="Straight Connector 39">
                  <a:extLst>
                    <a:ext uri="{FF2B5EF4-FFF2-40B4-BE49-F238E27FC236}">
                      <a16:creationId xmlns:a16="http://schemas.microsoft.com/office/drawing/2014/main" id="{A15B900A-DAEC-4215-A289-4C9AB19FBFF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" name="Group 15">
                <a:extLst>
                  <a:ext uri="{FF2B5EF4-FFF2-40B4-BE49-F238E27FC236}">
                    <a16:creationId xmlns:a16="http://schemas.microsoft.com/office/drawing/2014/main" id="{02AF2488-AB45-4966-A3F1-7820434D715A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27" name="Group 26">
                  <a:extLst>
                    <a:ext uri="{FF2B5EF4-FFF2-40B4-BE49-F238E27FC236}">
                      <a16:creationId xmlns:a16="http://schemas.microsoft.com/office/drawing/2014/main" id="{E23AAA78-351A-4FD5-ACB7-06E2F0C699F8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35" name="Straight Connector 34">
                    <a:extLst>
                      <a:ext uri="{FF2B5EF4-FFF2-40B4-BE49-F238E27FC236}">
                        <a16:creationId xmlns:a16="http://schemas.microsoft.com/office/drawing/2014/main" id="{40F4CA63-9088-41CF-BA5E-C235FC48B90C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6" name="Straight Connector 35">
                    <a:extLst>
                      <a:ext uri="{FF2B5EF4-FFF2-40B4-BE49-F238E27FC236}">
                        <a16:creationId xmlns:a16="http://schemas.microsoft.com/office/drawing/2014/main" id="{87756C1F-3244-4FCA-86F1-F777FA52572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8" name="Group 27">
                  <a:extLst>
                    <a:ext uri="{FF2B5EF4-FFF2-40B4-BE49-F238E27FC236}">
                      <a16:creationId xmlns:a16="http://schemas.microsoft.com/office/drawing/2014/main" id="{A52FEFD9-1617-4402-BB3C-0B837A5D995B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3" name="Straight Connector 32">
                    <a:extLst>
                      <a:ext uri="{FF2B5EF4-FFF2-40B4-BE49-F238E27FC236}">
                        <a16:creationId xmlns:a16="http://schemas.microsoft.com/office/drawing/2014/main" id="{820EBD5B-71BB-4759-9B2D-FDF98480FE9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4" name="Straight Connector 33">
                    <a:extLst>
                      <a:ext uri="{FF2B5EF4-FFF2-40B4-BE49-F238E27FC236}">
                        <a16:creationId xmlns:a16="http://schemas.microsoft.com/office/drawing/2014/main" id="{66907A46-5C4C-4FB8-9823-14338CDE9F1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29" name="Group 28">
                  <a:extLst>
                    <a:ext uri="{FF2B5EF4-FFF2-40B4-BE49-F238E27FC236}">
                      <a16:creationId xmlns:a16="http://schemas.microsoft.com/office/drawing/2014/main" id="{9A4B17DA-ADC6-4E3B-8188-4438E230749A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31" name="Straight Connector 30">
                    <a:extLst>
                      <a:ext uri="{FF2B5EF4-FFF2-40B4-BE49-F238E27FC236}">
                        <a16:creationId xmlns:a16="http://schemas.microsoft.com/office/drawing/2014/main" id="{9F3C2B44-9E33-4B9B-A0FE-E84B59847C8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32" name="Straight Connector 31">
                    <a:extLst>
                      <a:ext uri="{FF2B5EF4-FFF2-40B4-BE49-F238E27FC236}">
                        <a16:creationId xmlns:a16="http://schemas.microsoft.com/office/drawing/2014/main" id="{9722ADDE-DEEA-4139-A6F0-EF9E941AD0A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30" name="Straight Connector 29">
                  <a:extLst>
                    <a:ext uri="{FF2B5EF4-FFF2-40B4-BE49-F238E27FC236}">
                      <a16:creationId xmlns:a16="http://schemas.microsoft.com/office/drawing/2014/main" id="{927A03A9-6992-4AC1-9449-EA3BE5A462D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7" name="Straight Connector 16">
                <a:extLst>
                  <a:ext uri="{FF2B5EF4-FFF2-40B4-BE49-F238E27FC236}">
                    <a16:creationId xmlns:a16="http://schemas.microsoft.com/office/drawing/2014/main" id="{1DCB9C06-6E72-4B29-B062-F6ECA97E888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>
                <a:extLst>
                  <a:ext uri="{FF2B5EF4-FFF2-40B4-BE49-F238E27FC236}">
                    <a16:creationId xmlns:a16="http://schemas.microsoft.com/office/drawing/2014/main" id="{2ACC3705-DC58-4336-AD56-47C5842E2B8B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" name="Straight Connector 18">
                <a:extLst>
                  <a:ext uri="{FF2B5EF4-FFF2-40B4-BE49-F238E27FC236}">
                    <a16:creationId xmlns:a16="http://schemas.microsoft.com/office/drawing/2014/main" id="{34108DA9-A609-4854-BCED-981B76F58946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20" name="Group 19">
                <a:extLst>
                  <a:ext uri="{FF2B5EF4-FFF2-40B4-BE49-F238E27FC236}">
                    <a16:creationId xmlns:a16="http://schemas.microsoft.com/office/drawing/2014/main" id="{F4397A69-A520-459C-82AD-0FCD3745C9A4}"/>
                  </a:ext>
                </a:extLst>
              </p:cNvPr>
              <p:cNvGrpSpPr/>
              <p:nvPr/>
            </p:nvGrpSpPr>
            <p:grpSpPr>
              <a:xfrm>
                <a:off x="2845953" y="208416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24" name="Straight Connector 23">
                  <a:extLst>
                    <a:ext uri="{FF2B5EF4-FFF2-40B4-BE49-F238E27FC236}">
                      <a16:creationId xmlns:a16="http://schemas.microsoft.com/office/drawing/2014/main" id="{AC537713-F861-4B08-A3B8-8050EC619CAC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5" name="Straight Connector 24">
                  <a:extLst>
                    <a:ext uri="{FF2B5EF4-FFF2-40B4-BE49-F238E27FC236}">
                      <a16:creationId xmlns:a16="http://schemas.microsoft.com/office/drawing/2014/main" id="{85A6A9FE-B9B0-4BE9-AA05-8A72921FB001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6" name="Straight Connector 25">
                  <a:extLst>
                    <a:ext uri="{FF2B5EF4-FFF2-40B4-BE49-F238E27FC236}">
                      <a16:creationId xmlns:a16="http://schemas.microsoft.com/office/drawing/2014/main" id="{14B9585D-C859-48DC-BFD4-D21E12A6B453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1" name="Straight Connector 20">
                <a:extLst>
                  <a:ext uri="{FF2B5EF4-FFF2-40B4-BE49-F238E27FC236}">
                    <a16:creationId xmlns:a16="http://schemas.microsoft.com/office/drawing/2014/main" id="{2EF8D990-C474-4B3C-933D-FA55100EBBA6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2" name="Straight Connector 21">
                <a:extLst>
                  <a:ext uri="{FF2B5EF4-FFF2-40B4-BE49-F238E27FC236}">
                    <a16:creationId xmlns:a16="http://schemas.microsoft.com/office/drawing/2014/main" id="{FBAC26CF-7D90-43D4-969A-6C94CE9C0D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3" name="Straight Connector 22">
                <a:extLst>
                  <a:ext uri="{FF2B5EF4-FFF2-40B4-BE49-F238E27FC236}">
                    <a16:creationId xmlns:a16="http://schemas.microsoft.com/office/drawing/2014/main" id="{AFA11963-9FD1-4A34-9AB5-C4B3B5F6E82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EE32EF24-6FCA-45D0-ABC2-B9F9749C993A}"/>
                </a:ext>
              </a:extLst>
            </p:cNvPr>
            <p:cNvSpPr txBox="1"/>
            <p:nvPr/>
          </p:nvSpPr>
          <p:spPr>
            <a:xfrm>
              <a:off x="5415543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26457C68-0C43-4D57-A94A-C96876E47498}"/>
                </a:ext>
              </a:extLst>
            </p:cNvPr>
            <p:cNvSpPr txBox="1"/>
            <p:nvPr/>
          </p:nvSpPr>
          <p:spPr>
            <a:xfrm>
              <a:off x="3709069" y="118538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grpSp>
        <p:nvGrpSpPr>
          <p:cNvPr id="104" name="Group 103">
            <a:extLst>
              <a:ext uri="{FF2B5EF4-FFF2-40B4-BE49-F238E27FC236}">
                <a16:creationId xmlns:a16="http://schemas.microsoft.com/office/drawing/2014/main" id="{9C4FDDD0-06A0-44AA-B804-A7A6E6FD9833}"/>
              </a:ext>
            </a:extLst>
          </p:cNvPr>
          <p:cNvGrpSpPr/>
          <p:nvPr/>
        </p:nvGrpSpPr>
        <p:grpSpPr>
          <a:xfrm>
            <a:off x="5976104" y="2288665"/>
            <a:ext cx="4968208" cy="2740660"/>
            <a:chOff x="2884943" y="1355712"/>
            <a:chExt cx="4968208" cy="2740660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BE01C178-3E55-4F19-8E9F-1E0165A82B2B}"/>
                </a:ext>
              </a:extLst>
            </p:cNvPr>
            <p:cNvGrpSpPr/>
            <p:nvPr/>
          </p:nvGrpSpPr>
          <p:grpSpPr>
            <a:xfrm>
              <a:off x="2884943" y="1792149"/>
              <a:ext cx="4968208" cy="2304223"/>
              <a:chOff x="2356025" y="1460455"/>
              <a:chExt cx="4968208" cy="2304223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9A2A3FE4-BA89-46E7-97F8-9E096D1F839A}"/>
                  </a:ext>
                </a:extLst>
              </p:cNvPr>
              <p:cNvGrpSpPr/>
              <p:nvPr/>
            </p:nvGrpSpPr>
            <p:grpSpPr>
              <a:xfrm>
                <a:off x="2356025" y="1972769"/>
                <a:ext cx="4968208" cy="1174282"/>
                <a:chOff x="1866215" y="3007895"/>
                <a:chExt cx="4968208" cy="1174282"/>
              </a:xfrm>
            </p:grpSpPr>
            <p:sp>
              <p:nvSpPr>
                <p:cNvPr id="149" name="Isosceles Triangle 148">
                  <a:extLst>
                    <a:ext uri="{FF2B5EF4-FFF2-40B4-BE49-F238E27FC236}">
                      <a16:creationId xmlns:a16="http://schemas.microsoft.com/office/drawing/2014/main" id="{4239D52F-E065-4349-AF7B-81C9923E4BDC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TextBox 149">
                  <a:extLst>
                    <a:ext uri="{FF2B5EF4-FFF2-40B4-BE49-F238E27FC236}">
                      <a16:creationId xmlns:a16="http://schemas.microsoft.com/office/drawing/2014/main" id="{506E8104-29EC-48DB-B2C9-942BFDDC0BED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51" name="TextBox 150">
                  <a:extLst>
                    <a:ext uri="{FF2B5EF4-FFF2-40B4-BE49-F238E27FC236}">
                      <a16:creationId xmlns:a16="http://schemas.microsoft.com/office/drawing/2014/main" id="{1B48A192-E07B-4128-8F84-C4A941D0351C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E6A66044-66CD-4408-A733-C9AC24A285E6}"/>
                    </a:ext>
                  </a:extLst>
                </p:cNvPr>
                <p:cNvCxnSpPr>
                  <a:endCxn id="150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44ABCEB0-27A8-4B48-83EB-79358F9A0C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AE7E6CC3-D82F-4C51-86A2-28B34D0AE36F}"/>
                    </a:ext>
                  </a:extLst>
                </p:cNvPr>
                <p:cNvCxnSpPr>
                  <a:cxnSpLocks/>
                  <a:stCxn id="149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5" name="TextBox 154">
                  <a:extLst>
                    <a:ext uri="{FF2B5EF4-FFF2-40B4-BE49-F238E27FC236}">
                      <a16:creationId xmlns:a16="http://schemas.microsoft.com/office/drawing/2014/main" id="{021BFA13-8672-4EE8-B078-2C644DDB8F54}"/>
                    </a:ext>
                  </a:extLst>
                </p:cNvPr>
                <p:cNvSpPr txBox="1"/>
                <p:nvPr/>
              </p:nvSpPr>
              <p:spPr>
                <a:xfrm>
                  <a:off x="1866215" y="3119294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156" name="TextBox 155">
                  <a:extLst>
                    <a:ext uri="{FF2B5EF4-FFF2-40B4-BE49-F238E27FC236}">
                      <a16:creationId xmlns:a16="http://schemas.microsoft.com/office/drawing/2014/main" id="{F4DA6B2C-52A4-46EC-A6C5-B24617F7BCA3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sp>
            <p:nvSpPr>
              <p:cNvPr id="113" name="Oval 112">
                <a:extLst>
                  <a:ext uri="{FF2B5EF4-FFF2-40B4-BE49-F238E27FC236}">
                    <a16:creationId xmlns:a16="http://schemas.microsoft.com/office/drawing/2014/main" id="{138BEAA9-0DE3-442B-8D3F-EF8E720B2FF0}"/>
                  </a:ext>
                </a:extLst>
              </p:cNvPr>
              <p:cNvSpPr>
                <a:spLocks noChangeAspect="1"/>
              </p:cNvSpPr>
              <p:nvPr/>
            </p:nvSpPr>
            <p:spPr>
              <a:xfrm>
                <a:off x="2847054" y="2084687"/>
                <a:ext cx="365760" cy="365760"/>
              </a:xfrm>
              <a:prstGeom prst="ellips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14" name="TextBox 113">
                <a:extLst>
                  <a:ext uri="{FF2B5EF4-FFF2-40B4-BE49-F238E27FC236}">
                    <a16:creationId xmlns:a16="http://schemas.microsoft.com/office/drawing/2014/main" id="{3141FBEE-BBE9-48C2-B990-C136F70F0669}"/>
                  </a:ext>
                </a:extLst>
              </p:cNvPr>
              <p:cNvSpPr txBox="1"/>
              <p:nvPr/>
            </p:nvSpPr>
            <p:spPr>
              <a:xfrm>
                <a:off x="2885475" y="1993025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sp>
            <p:nvSpPr>
              <p:cNvPr id="115" name="TextBox 114">
                <a:extLst>
                  <a:ext uri="{FF2B5EF4-FFF2-40B4-BE49-F238E27FC236}">
                    <a16:creationId xmlns:a16="http://schemas.microsoft.com/office/drawing/2014/main" id="{BD5753C0-9C7C-48B9-90B5-4B48FB76D129}"/>
                  </a:ext>
                </a:extLst>
              </p:cNvPr>
              <p:cNvSpPr txBox="1"/>
              <p:nvPr/>
            </p:nvSpPr>
            <p:spPr>
              <a:xfrm>
                <a:off x="2885475" y="2169958"/>
                <a:ext cx="307258" cy="33855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1600" dirty="0"/>
                  <a:t>—</a:t>
                </a:r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CD847518-2682-4851-A8E2-2D7D46B6D1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CD007825-5329-4F23-9033-0906FE371698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5DA6E8AE-588C-46FA-80C8-73EC78FC6819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45E3CF9D-53BE-44D1-B8E2-4F32B3F5A767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CA7E6344-65EE-493B-9373-CFA9F5CE11C1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F4E91800-9CCE-4C04-9359-72A3DFDC192E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1E2ED3C5-1B69-40BF-AA67-CCB3FA0530F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808949F-D8FB-4EB2-9211-189956ECE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CD196260-C343-4EAB-98AD-27331F5BA3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96EC52F3-1353-4666-B04C-9ACB8F7BC37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A9A6F710-5ED4-461E-BD0D-8AA165B414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80AE5922-BEC5-4996-9CF5-2CD17BC8A3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553C90C7-2C43-4605-A80C-57A6E3A332F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C96BCBD1-5ADC-4B14-AD41-247C9D72CE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94A6B3A-2F39-4098-BCA5-79331B25CC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3F97D93A-7CA1-4A3F-8E32-2C834F4826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534577F-1C4B-4082-94A3-9C52DA5AC5F6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DBEA806-38D6-488E-A14F-9537683DB0F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00C79408-67B0-4EA8-9944-ABEDF37536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6EF10E87-D4C1-424A-898E-9831C36D1E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80DE1B16-3BC4-499D-92B3-33C14443564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D93EA868-C5F1-4188-B96E-4C02424A84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6B30FF83-6564-4E35-B909-79CEDEC38F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DE178863-CC98-4AF7-B0B8-4AEFC543D42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BC50289-C234-4E3D-9C07-B7FDB7F7D5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DDCA3126-89AB-4A0E-9C70-55C463BE7D8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6BC099CD-B7E5-4333-972B-6F46DCAD9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025B31FE-FA2A-44B3-AAB8-7BE97B963C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A24A9D62-76C0-4ED7-9B45-0BE399D8FF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>
                <a:extLst>
                  <a:ext uri="{FF2B5EF4-FFF2-40B4-BE49-F238E27FC236}">
                    <a16:creationId xmlns:a16="http://schemas.microsoft.com/office/drawing/2014/main" id="{FEA5874B-10C4-4304-8697-27A81551EBC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028833" y="1640079"/>
                <a:ext cx="0" cy="44408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316D66CE-9A76-4E77-9FED-ED2785F8E86F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715BF57-754C-4E8A-B891-45E591279BC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AEC25968-872C-4F36-B05A-C25AEE56AA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E8E4015-1096-4AD5-B929-939534DFBF8C}"/>
                </a:ext>
              </a:extLst>
            </p:cNvPr>
            <p:cNvSpPr txBox="1"/>
            <p:nvPr/>
          </p:nvSpPr>
          <p:spPr>
            <a:xfrm>
              <a:off x="5863778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63BE42E-444A-4064-85C7-FB6366D73DA0}"/>
                </a:ext>
              </a:extLst>
            </p:cNvPr>
            <p:cNvSpPr txBox="1"/>
            <p:nvPr/>
          </p:nvSpPr>
          <p:spPr>
            <a:xfrm>
              <a:off x="4157304" y="135571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B6458BB8-1CA7-4FB0-B336-F125488E82F2}"/>
                </a:ext>
              </a:extLst>
            </p:cNvPr>
            <p:cNvCxnSpPr/>
            <p:nvPr/>
          </p:nvCxnSpPr>
          <p:spPr>
            <a:xfrm flipV="1">
              <a:off x="3569714" y="2782141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BD520AC-DA36-4367-A25C-9B72FA62F363}"/>
                </a:ext>
              </a:extLst>
            </p:cNvPr>
            <p:cNvCxnSpPr/>
            <p:nvPr/>
          </p:nvCxnSpPr>
          <p:spPr>
            <a:xfrm>
              <a:off x="3386834" y="3029029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49B47B1-DFC7-4A34-9AAB-83D0DC27BEC7}"/>
                </a:ext>
              </a:extLst>
            </p:cNvPr>
            <p:cNvCxnSpPr/>
            <p:nvPr/>
          </p:nvCxnSpPr>
          <p:spPr>
            <a:xfrm>
              <a:off x="3457436" y="3089354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3E40FE52-902A-4D1D-9D71-70F1E383929D}"/>
                </a:ext>
              </a:extLst>
            </p:cNvPr>
            <p:cNvCxnSpPr/>
            <p:nvPr/>
          </p:nvCxnSpPr>
          <p:spPr>
            <a:xfrm>
              <a:off x="3532407" y="3156029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F331A0E4-0F9B-4FDD-BD5F-7A3E762C5623}"/>
              </a:ext>
            </a:extLst>
          </p:cNvPr>
          <p:cNvSpPr txBox="1">
            <a:spLocks/>
          </p:cNvSpPr>
          <p:nvPr/>
        </p:nvSpPr>
        <p:spPr>
          <a:xfrm>
            <a:off x="1025831" y="5385626"/>
            <a:ext cx="4950273" cy="1174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Input resistance of the amplifier is approximately equal to the input resistance of the op amp </a:t>
            </a:r>
            <a:endParaRPr lang="en-US" baseline="-25000" dirty="0"/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FD197271-72E9-45DE-BA62-E47C93AC4F42}"/>
              </a:ext>
            </a:extLst>
          </p:cNvPr>
          <p:cNvSpPr txBox="1">
            <a:spLocks/>
          </p:cNvSpPr>
          <p:nvPr/>
        </p:nvSpPr>
        <p:spPr>
          <a:xfrm>
            <a:off x="6688015" y="5425707"/>
            <a:ext cx="4950273" cy="11742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Input resistance of the amplifier is approximately equal to R</a:t>
            </a:r>
            <a:r>
              <a:rPr lang="en-US" baseline="-25000" dirty="0"/>
              <a:t>1</a:t>
            </a:r>
          </a:p>
        </p:txBody>
      </p:sp>
      <p:sp>
        <p:nvSpPr>
          <p:cNvPr id="159" name="Content Placeholder 2">
            <a:extLst>
              <a:ext uri="{FF2B5EF4-FFF2-40B4-BE49-F238E27FC236}">
                <a16:creationId xmlns:a16="http://schemas.microsoft.com/office/drawing/2014/main" id="{71DE82C9-CD91-4AFC-A06A-EA14EC3F2AE7}"/>
              </a:ext>
            </a:extLst>
          </p:cNvPr>
          <p:cNvSpPr txBox="1">
            <a:spLocks/>
          </p:cNvSpPr>
          <p:nvPr/>
        </p:nvSpPr>
        <p:spPr>
          <a:xfrm>
            <a:off x="7587227" y="1813349"/>
            <a:ext cx="2352048" cy="57656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Inverting</a:t>
            </a:r>
          </a:p>
        </p:txBody>
      </p:sp>
      <p:sp>
        <p:nvSpPr>
          <p:cNvPr id="160" name="Content Placeholder 2">
            <a:extLst>
              <a:ext uri="{FF2B5EF4-FFF2-40B4-BE49-F238E27FC236}">
                <a16:creationId xmlns:a16="http://schemas.microsoft.com/office/drawing/2014/main" id="{ACF4AA8E-3BC7-45DA-8680-DFEE30B81206}"/>
              </a:ext>
            </a:extLst>
          </p:cNvPr>
          <p:cNvSpPr txBox="1">
            <a:spLocks/>
          </p:cNvSpPr>
          <p:nvPr/>
        </p:nvSpPr>
        <p:spPr>
          <a:xfrm>
            <a:off x="3162133" y="4544835"/>
            <a:ext cx="1691042" cy="383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Ideal op amp</a:t>
            </a:r>
          </a:p>
        </p:txBody>
      </p:sp>
      <p:sp>
        <p:nvSpPr>
          <p:cNvPr id="161" name="Content Placeholder 2">
            <a:extLst>
              <a:ext uri="{FF2B5EF4-FFF2-40B4-BE49-F238E27FC236}">
                <a16:creationId xmlns:a16="http://schemas.microsoft.com/office/drawing/2014/main" id="{C841FC79-B4E1-4822-8FB2-2269D5AF6255}"/>
              </a:ext>
            </a:extLst>
          </p:cNvPr>
          <p:cNvSpPr txBox="1">
            <a:spLocks/>
          </p:cNvSpPr>
          <p:nvPr/>
        </p:nvSpPr>
        <p:spPr>
          <a:xfrm>
            <a:off x="4678091" y="4544835"/>
            <a:ext cx="1691042" cy="383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infinite</a:t>
            </a:r>
          </a:p>
        </p:txBody>
      </p:sp>
      <p:sp>
        <p:nvSpPr>
          <p:cNvPr id="162" name="Content Placeholder 2">
            <a:extLst>
              <a:ext uri="{FF2B5EF4-FFF2-40B4-BE49-F238E27FC236}">
                <a16:creationId xmlns:a16="http://schemas.microsoft.com/office/drawing/2014/main" id="{E4A3125F-060C-4BDC-9B4F-4B662668FDC3}"/>
              </a:ext>
            </a:extLst>
          </p:cNvPr>
          <p:cNvSpPr txBox="1">
            <a:spLocks/>
          </p:cNvSpPr>
          <p:nvPr/>
        </p:nvSpPr>
        <p:spPr>
          <a:xfrm>
            <a:off x="3189225" y="4901754"/>
            <a:ext cx="1691042" cy="383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Real op amp</a:t>
            </a:r>
          </a:p>
        </p:txBody>
      </p:sp>
      <p:sp>
        <p:nvSpPr>
          <p:cNvPr id="163" name="Content Placeholder 2">
            <a:extLst>
              <a:ext uri="{FF2B5EF4-FFF2-40B4-BE49-F238E27FC236}">
                <a16:creationId xmlns:a16="http://schemas.microsoft.com/office/drawing/2014/main" id="{961C3476-8227-4133-879F-213095AD27BD}"/>
              </a:ext>
            </a:extLst>
          </p:cNvPr>
          <p:cNvSpPr txBox="1">
            <a:spLocks/>
          </p:cNvSpPr>
          <p:nvPr/>
        </p:nvSpPr>
        <p:spPr>
          <a:xfrm>
            <a:off x="4705183" y="4901754"/>
            <a:ext cx="1691042" cy="3837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sz="2000" dirty="0">
                <a:solidFill>
                  <a:srgbClr val="FF0000"/>
                </a:solidFill>
              </a:rPr>
              <a:t>very high</a:t>
            </a:r>
          </a:p>
        </p:txBody>
      </p:sp>
    </p:spTree>
    <p:extLst>
      <p:ext uri="{BB962C8B-B14F-4D97-AF65-F5344CB8AC3E}">
        <p14:creationId xmlns:p14="http://schemas.microsoft.com/office/powerpoint/2010/main" val="263697187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7" grpId="0"/>
      <p:bldP spid="158" grpId="0"/>
      <p:bldP spid="159" grpId="0"/>
      <p:bldP spid="160" grpId="0" build="p"/>
      <p:bldP spid="161" grpId="0" build="p"/>
      <p:bldP spid="162" grpId="0" build="p"/>
      <p:bldP spid="16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input impedance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DE7BD-2F57-4449-879B-D5593DB0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44240" y="1681415"/>
            <a:ext cx="3205384" cy="5815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Inverting Amplifier</a:t>
            </a:r>
          </a:p>
        </p:txBody>
      </p:sp>
      <p:grpSp>
        <p:nvGrpSpPr>
          <p:cNvPr id="5" name="Group 4">
            <a:extLst>
              <a:ext uri="{FF2B5EF4-FFF2-40B4-BE49-F238E27FC236}">
                <a16:creationId xmlns:a16="http://schemas.microsoft.com/office/drawing/2014/main" id="{82A62887-1B42-470F-BCD4-E24EEEDAD538}"/>
              </a:ext>
            </a:extLst>
          </p:cNvPr>
          <p:cNvGrpSpPr/>
          <p:nvPr/>
        </p:nvGrpSpPr>
        <p:grpSpPr>
          <a:xfrm>
            <a:off x="4866293" y="2236179"/>
            <a:ext cx="3899728" cy="2740660"/>
            <a:chOff x="4866293" y="2236179"/>
            <a:chExt cx="3899728" cy="2740660"/>
          </a:xfrm>
        </p:grpSpPr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4239D52F-E065-4349-AF7B-81C9923E4BDC}"/>
                </a:ext>
              </a:extLst>
            </p:cNvPr>
            <p:cNvSpPr/>
            <p:nvPr/>
          </p:nvSpPr>
          <p:spPr>
            <a:xfrm rot="5400000">
              <a:off x="6397720" y="3199368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06E8104-29EC-48DB-B2C9-942BFDDC0BED}"/>
                </a:ext>
              </a:extLst>
            </p:cNvPr>
            <p:cNvSpPr txBox="1"/>
            <p:nvPr/>
          </p:nvSpPr>
          <p:spPr>
            <a:xfrm>
              <a:off x="6412158" y="3347213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B48A192-E07B-4128-8F84-C4A941D0351C}"/>
                </a:ext>
              </a:extLst>
            </p:cNvPr>
            <p:cNvSpPr txBox="1"/>
            <p:nvPr/>
          </p:nvSpPr>
          <p:spPr>
            <a:xfrm>
              <a:off x="6431331" y="3772071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E6A66044-66CD-4408-A733-C9AC24A285E6}"/>
                </a:ext>
              </a:extLst>
            </p:cNvPr>
            <p:cNvCxnSpPr>
              <a:endCxn id="150" idx="1"/>
            </p:cNvCxnSpPr>
            <p:nvPr/>
          </p:nvCxnSpPr>
          <p:spPr>
            <a:xfrm>
              <a:off x="6021817" y="3531879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4ABCEB0-27A8-4B48-83EB-79358F9A0C57}"/>
                </a:ext>
              </a:extLst>
            </p:cNvPr>
            <p:cNvCxnSpPr>
              <a:cxnSpLocks/>
            </p:cNvCxnSpPr>
            <p:nvPr/>
          </p:nvCxnSpPr>
          <p:spPr>
            <a:xfrm>
              <a:off x="5881707" y="3988918"/>
              <a:ext cx="5304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E7E6CC3-D82F-4C51-86A2-28B34D0AE36F}"/>
                </a:ext>
              </a:extLst>
            </p:cNvPr>
            <p:cNvCxnSpPr>
              <a:cxnSpLocks/>
              <a:stCxn id="149" idx="0"/>
            </p:cNvCxnSpPr>
            <p:nvPr/>
          </p:nvCxnSpPr>
          <p:spPr>
            <a:xfrm>
              <a:off x="7557564" y="3772071"/>
              <a:ext cx="105810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4DA6B2C-52A4-46EC-A6C5-B24617F7BCA3}"/>
                </a:ext>
              </a:extLst>
            </p:cNvPr>
            <p:cNvSpPr txBox="1"/>
            <p:nvPr/>
          </p:nvSpPr>
          <p:spPr>
            <a:xfrm>
              <a:off x="8246384" y="323866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  <p:cxnSp>
          <p:nvCxnSpPr>
            <p:cNvPr id="116" name="Straight Connector 115">
              <a:extLst>
                <a:ext uri="{FF2B5EF4-FFF2-40B4-BE49-F238E27FC236}">
                  <a16:creationId xmlns:a16="http://schemas.microsoft.com/office/drawing/2014/main" id="{CD847518-2682-4851-A8E2-2D7D46B6D1D6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5877738" y="3983383"/>
              <a:ext cx="3969" cy="866457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7" name="Group 116">
              <a:extLst>
                <a:ext uri="{FF2B5EF4-FFF2-40B4-BE49-F238E27FC236}">
                  <a16:creationId xmlns:a16="http://schemas.microsoft.com/office/drawing/2014/main" id="{CD007825-5329-4F23-9033-0906FE371698}"/>
                </a:ext>
              </a:extLst>
            </p:cNvPr>
            <p:cNvGrpSpPr/>
            <p:nvPr/>
          </p:nvGrpSpPr>
          <p:grpSpPr>
            <a:xfrm>
              <a:off x="5698827" y="4849839"/>
              <a:ext cx="365760" cy="127000"/>
              <a:chOff x="4257039" y="3637678"/>
              <a:chExt cx="365760" cy="127000"/>
            </a:xfrm>
          </p:grpSpPr>
          <p:cxnSp>
            <p:nvCxnSpPr>
              <p:cNvPr id="146" name="Straight Connector 145">
                <a:extLst>
                  <a:ext uri="{FF2B5EF4-FFF2-40B4-BE49-F238E27FC236}">
                    <a16:creationId xmlns:a16="http://schemas.microsoft.com/office/drawing/2014/main" id="{5DA6E8AE-588C-46FA-80C8-73EC78FC6819}"/>
                  </a:ext>
                </a:extLst>
              </p:cNvPr>
              <p:cNvCxnSpPr/>
              <p:nvPr/>
            </p:nvCxnSpPr>
            <p:spPr>
              <a:xfrm>
                <a:off x="4257039" y="3637678"/>
                <a:ext cx="365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7" name="Straight Connector 146">
                <a:extLst>
                  <a:ext uri="{FF2B5EF4-FFF2-40B4-BE49-F238E27FC236}">
                    <a16:creationId xmlns:a16="http://schemas.microsoft.com/office/drawing/2014/main" id="{45E3CF9D-53BE-44D1-B8E2-4F32B3F5A767}"/>
                  </a:ext>
                </a:extLst>
              </p:cNvPr>
              <p:cNvCxnSpPr/>
              <p:nvPr/>
            </p:nvCxnSpPr>
            <p:spPr>
              <a:xfrm>
                <a:off x="4327641" y="3698003"/>
                <a:ext cx="22860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8" name="Straight Connector 147">
                <a:extLst>
                  <a:ext uri="{FF2B5EF4-FFF2-40B4-BE49-F238E27FC236}">
                    <a16:creationId xmlns:a16="http://schemas.microsoft.com/office/drawing/2014/main" id="{CA7E6344-65EE-493B-9373-CFA9F5CE11C1}"/>
                  </a:ext>
                </a:extLst>
              </p:cNvPr>
              <p:cNvCxnSpPr/>
              <p:nvPr/>
            </p:nvCxnSpPr>
            <p:spPr>
              <a:xfrm>
                <a:off x="4402612" y="3764678"/>
                <a:ext cx="9144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8" name="Group 117">
              <a:extLst>
                <a:ext uri="{FF2B5EF4-FFF2-40B4-BE49-F238E27FC236}">
                  <a16:creationId xmlns:a16="http://schemas.microsoft.com/office/drawing/2014/main" id="{F4E91800-9CCE-4C04-9359-72A3DFDC192E}"/>
                </a:ext>
              </a:extLst>
            </p:cNvPr>
            <p:cNvGrpSpPr/>
            <p:nvPr/>
          </p:nvGrpSpPr>
          <p:grpSpPr>
            <a:xfrm>
              <a:off x="6697320" y="2700461"/>
              <a:ext cx="797859" cy="297701"/>
              <a:chOff x="3069003" y="2744655"/>
              <a:chExt cx="797859" cy="297701"/>
            </a:xfrm>
          </p:grpSpPr>
          <p:grpSp>
            <p:nvGrpSpPr>
              <p:cNvPr id="136" name="Group 135">
                <a:extLst>
                  <a:ext uri="{FF2B5EF4-FFF2-40B4-BE49-F238E27FC236}">
                    <a16:creationId xmlns:a16="http://schemas.microsoft.com/office/drawing/2014/main" id="{1E2ED3C5-1B69-40BF-AA67-CCB3FA0530F2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44" name="Straight Connector 143">
                  <a:extLst>
                    <a:ext uri="{FF2B5EF4-FFF2-40B4-BE49-F238E27FC236}">
                      <a16:creationId xmlns:a16="http://schemas.microsoft.com/office/drawing/2014/main" id="{3808949F-D8FB-4EB2-9211-189956ECEF54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5" name="Straight Connector 144">
                  <a:extLst>
                    <a:ext uri="{FF2B5EF4-FFF2-40B4-BE49-F238E27FC236}">
                      <a16:creationId xmlns:a16="http://schemas.microsoft.com/office/drawing/2014/main" id="{CD196260-C343-4EAB-98AD-27331F5BA36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7" name="Group 136">
                <a:extLst>
                  <a:ext uri="{FF2B5EF4-FFF2-40B4-BE49-F238E27FC236}">
                    <a16:creationId xmlns:a16="http://schemas.microsoft.com/office/drawing/2014/main" id="{96EC52F3-1353-4666-B04C-9ACB8F7BC370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2" name="Straight Connector 141">
                  <a:extLst>
                    <a:ext uri="{FF2B5EF4-FFF2-40B4-BE49-F238E27FC236}">
                      <a16:creationId xmlns:a16="http://schemas.microsoft.com/office/drawing/2014/main" id="{A9A6F710-5ED4-461E-BD0D-8AA165B414D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3" name="Straight Connector 142">
                  <a:extLst>
                    <a:ext uri="{FF2B5EF4-FFF2-40B4-BE49-F238E27FC236}">
                      <a16:creationId xmlns:a16="http://schemas.microsoft.com/office/drawing/2014/main" id="{80AE5922-BEC5-4996-9CF5-2CD17BC8A3F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38" name="Group 137">
                <a:extLst>
                  <a:ext uri="{FF2B5EF4-FFF2-40B4-BE49-F238E27FC236}">
                    <a16:creationId xmlns:a16="http://schemas.microsoft.com/office/drawing/2014/main" id="{553C90C7-2C43-4605-A80C-57A6E3A332FE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40" name="Straight Connector 139">
                  <a:extLst>
                    <a:ext uri="{FF2B5EF4-FFF2-40B4-BE49-F238E27FC236}">
                      <a16:creationId xmlns:a16="http://schemas.microsoft.com/office/drawing/2014/main" id="{C96BCBD1-5ADC-4B14-AD41-247C9D72CEB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1" name="Straight Connector 140">
                  <a:extLst>
                    <a:ext uri="{FF2B5EF4-FFF2-40B4-BE49-F238E27FC236}">
                      <a16:creationId xmlns:a16="http://schemas.microsoft.com/office/drawing/2014/main" id="{994A6B3A-2F39-4098-BCA5-79331B25CC6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39" name="Straight Connector 138">
                <a:extLst>
                  <a:ext uri="{FF2B5EF4-FFF2-40B4-BE49-F238E27FC236}">
                    <a16:creationId xmlns:a16="http://schemas.microsoft.com/office/drawing/2014/main" id="{3F97D93A-7CA1-4A3F-8E32-2C834F4826F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19" name="Group 118">
              <a:extLst>
                <a:ext uri="{FF2B5EF4-FFF2-40B4-BE49-F238E27FC236}">
                  <a16:creationId xmlns:a16="http://schemas.microsoft.com/office/drawing/2014/main" id="{F534577F-1C4B-4082-94A3-9C52DA5AC5F6}"/>
                </a:ext>
              </a:extLst>
            </p:cNvPr>
            <p:cNvGrpSpPr/>
            <p:nvPr/>
          </p:nvGrpSpPr>
          <p:grpSpPr>
            <a:xfrm>
              <a:off x="4866293" y="2672616"/>
              <a:ext cx="797859" cy="297701"/>
              <a:chOff x="3069003" y="2744655"/>
              <a:chExt cx="797859" cy="297701"/>
            </a:xfrm>
          </p:grpSpPr>
          <p:grpSp>
            <p:nvGrpSpPr>
              <p:cNvPr id="126" name="Group 125">
                <a:extLst>
                  <a:ext uri="{FF2B5EF4-FFF2-40B4-BE49-F238E27FC236}">
                    <a16:creationId xmlns:a16="http://schemas.microsoft.com/office/drawing/2014/main" id="{1DBEA806-38D6-488E-A14F-9537683DB0FD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34" name="Straight Connector 133">
                  <a:extLst>
                    <a:ext uri="{FF2B5EF4-FFF2-40B4-BE49-F238E27FC236}">
                      <a16:creationId xmlns:a16="http://schemas.microsoft.com/office/drawing/2014/main" id="{00C79408-67B0-4EA8-9944-ABEDF375365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5" name="Straight Connector 134">
                  <a:extLst>
                    <a:ext uri="{FF2B5EF4-FFF2-40B4-BE49-F238E27FC236}">
                      <a16:creationId xmlns:a16="http://schemas.microsoft.com/office/drawing/2014/main" id="{6EF10E87-D4C1-424A-898E-9831C36D1ED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7" name="Group 126">
                <a:extLst>
                  <a:ext uri="{FF2B5EF4-FFF2-40B4-BE49-F238E27FC236}">
                    <a16:creationId xmlns:a16="http://schemas.microsoft.com/office/drawing/2014/main" id="{80DE1B16-3BC4-499D-92B3-33C144435649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2" name="Straight Connector 131">
                  <a:extLst>
                    <a:ext uri="{FF2B5EF4-FFF2-40B4-BE49-F238E27FC236}">
                      <a16:creationId xmlns:a16="http://schemas.microsoft.com/office/drawing/2014/main" id="{D93EA868-C5F1-4188-B96E-4C02424A845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3" name="Straight Connector 132">
                  <a:extLst>
                    <a:ext uri="{FF2B5EF4-FFF2-40B4-BE49-F238E27FC236}">
                      <a16:creationId xmlns:a16="http://schemas.microsoft.com/office/drawing/2014/main" id="{6B30FF83-6564-4E35-B909-79CEDEC38F9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28" name="Group 127">
                <a:extLst>
                  <a:ext uri="{FF2B5EF4-FFF2-40B4-BE49-F238E27FC236}">
                    <a16:creationId xmlns:a16="http://schemas.microsoft.com/office/drawing/2014/main" id="{DE178863-CC98-4AF7-B0B8-4AEFC543D42B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30" name="Straight Connector 129">
                  <a:extLst>
                    <a:ext uri="{FF2B5EF4-FFF2-40B4-BE49-F238E27FC236}">
                      <a16:creationId xmlns:a16="http://schemas.microsoft.com/office/drawing/2014/main" id="{ABC50289-C234-4E3D-9C07-B7FDB7F7D56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31" name="Straight Connector 130">
                  <a:extLst>
                    <a:ext uri="{FF2B5EF4-FFF2-40B4-BE49-F238E27FC236}">
                      <a16:creationId xmlns:a16="http://schemas.microsoft.com/office/drawing/2014/main" id="{DDCA3126-89AB-4A0E-9C70-55C463BE7D8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9" name="Straight Connector 128">
                <a:extLst>
                  <a:ext uri="{FF2B5EF4-FFF2-40B4-BE49-F238E27FC236}">
                    <a16:creationId xmlns:a16="http://schemas.microsoft.com/office/drawing/2014/main" id="{6BC099CD-B7E5-4333-972B-6F46DCAD9A1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0" name="Straight Connector 119">
              <a:extLst>
                <a:ext uri="{FF2B5EF4-FFF2-40B4-BE49-F238E27FC236}">
                  <a16:creationId xmlns:a16="http://schemas.microsoft.com/office/drawing/2014/main" id="{025B31FE-FA2A-44B3-AAB8-7BE97B963C9A}"/>
                </a:ext>
              </a:extLst>
            </p:cNvPr>
            <p:cNvCxnSpPr>
              <a:cxnSpLocks/>
            </p:cNvCxnSpPr>
            <p:nvPr/>
          </p:nvCxnSpPr>
          <p:spPr>
            <a:xfrm>
              <a:off x="5664152" y="2859301"/>
              <a:ext cx="1043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1" name="Straight Connector 120">
              <a:extLst>
                <a:ext uri="{FF2B5EF4-FFF2-40B4-BE49-F238E27FC236}">
                  <a16:creationId xmlns:a16="http://schemas.microsoft.com/office/drawing/2014/main" id="{A24A9D62-76C0-4ED7-9B45-0BE399D8FF4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6040718" y="2853853"/>
              <a:ext cx="0" cy="6780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4" name="Straight Connector 123">
              <a:extLst>
                <a:ext uri="{FF2B5EF4-FFF2-40B4-BE49-F238E27FC236}">
                  <a16:creationId xmlns:a16="http://schemas.microsoft.com/office/drawing/2014/main" id="{9715BF57-754C-4E8A-B891-45E591279BC7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7824659" y="2853853"/>
              <a:ext cx="22692" cy="913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5" name="Straight Connector 124">
              <a:extLst>
                <a:ext uri="{FF2B5EF4-FFF2-40B4-BE49-F238E27FC236}">
                  <a16:creationId xmlns:a16="http://schemas.microsoft.com/office/drawing/2014/main" id="{AEC25968-872C-4F36-B05A-C25AEE56AA84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7495179" y="2861572"/>
              <a:ext cx="34082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E8E4015-1096-4AD5-B929-939534DFBF8C}"/>
                </a:ext>
              </a:extLst>
            </p:cNvPr>
            <p:cNvSpPr txBox="1"/>
            <p:nvPr/>
          </p:nvSpPr>
          <p:spPr>
            <a:xfrm>
              <a:off x="6776648" y="223617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63BE42E-444A-4064-85C7-FB6366D73DA0}"/>
                </a:ext>
              </a:extLst>
            </p:cNvPr>
            <p:cNvSpPr txBox="1"/>
            <p:nvPr/>
          </p:nvSpPr>
          <p:spPr>
            <a:xfrm>
              <a:off x="5070174" y="223617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FD197271-72E9-45DE-BA62-E47C93AC4F42}"/>
              </a:ext>
            </a:extLst>
          </p:cNvPr>
          <p:cNvSpPr txBox="1">
            <a:spLocks/>
          </p:cNvSpPr>
          <p:nvPr/>
        </p:nvSpPr>
        <p:spPr>
          <a:xfrm>
            <a:off x="1381031" y="5386783"/>
            <a:ext cx="7814727" cy="1174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combination of the source resistance, R</a:t>
            </a:r>
            <a:r>
              <a:rPr lang="en-US" baseline="-25000" dirty="0"/>
              <a:t>S</a:t>
            </a:r>
            <a:r>
              <a:rPr lang="en-US" dirty="0"/>
              <a:t>, and the input resistance of the amplifier, R</a:t>
            </a:r>
            <a:r>
              <a:rPr lang="en-US" baseline="-25000" dirty="0"/>
              <a:t>1</a:t>
            </a:r>
            <a:r>
              <a:rPr lang="en-US" dirty="0"/>
              <a:t>, forms a voltage divider which attenuates the input voltage.</a:t>
            </a:r>
            <a:endParaRPr lang="en-US" baseline="-25000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9392D150-D514-4039-B893-7DBE0C6B09F9}"/>
              </a:ext>
            </a:extLst>
          </p:cNvPr>
          <p:cNvGrpSpPr/>
          <p:nvPr/>
        </p:nvGrpSpPr>
        <p:grpSpPr>
          <a:xfrm>
            <a:off x="930610" y="1914671"/>
            <a:ext cx="3935683" cy="2562432"/>
            <a:chOff x="930610" y="1914671"/>
            <a:chExt cx="3935683" cy="2562432"/>
          </a:xfrm>
        </p:grpSpPr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21BFA13-8672-4EE8-B078-2C644DDB8F54}"/>
                </a:ext>
              </a:extLst>
            </p:cNvPr>
            <p:cNvSpPr txBox="1"/>
            <p:nvPr/>
          </p:nvSpPr>
          <p:spPr>
            <a:xfrm>
              <a:off x="2465135" y="329873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13" name="Oval 112">
              <a:extLst>
                <a:ext uri="{FF2B5EF4-FFF2-40B4-BE49-F238E27FC236}">
                  <a16:creationId xmlns:a16="http://schemas.microsoft.com/office/drawing/2014/main" id="{138BEAA9-0DE3-442B-8D3F-EF8E720B2FF0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2908080" y="3318015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4" name="TextBox 113">
              <a:extLst>
                <a:ext uri="{FF2B5EF4-FFF2-40B4-BE49-F238E27FC236}">
                  <a16:creationId xmlns:a16="http://schemas.microsoft.com/office/drawing/2014/main" id="{3141FBEE-BBE9-48C2-B990-C136F70F0669}"/>
                </a:ext>
              </a:extLst>
            </p:cNvPr>
            <p:cNvSpPr txBox="1"/>
            <p:nvPr/>
          </p:nvSpPr>
          <p:spPr>
            <a:xfrm>
              <a:off x="2937331" y="3245380"/>
              <a:ext cx="2808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115" name="TextBox 114">
              <a:extLst>
                <a:ext uri="{FF2B5EF4-FFF2-40B4-BE49-F238E27FC236}">
                  <a16:creationId xmlns:a16="http://schemas.microsoft.com/office/drawing/2014/main" id="{BD5753C0-9C7C-48B9-90B5-4B48FB76D129}"/>
                </a:ext>
              </a:extLst>
            </p:cNvPr>
            <p:cNvSpPr txBox="1"/>
            <p:nvPr/>
          </p:nvSpPr>
          <p:spPr>
            <a:xfrm>
              <a:off x="2910969" y="3417856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122" name="Straight Connector 121">
              <a:extLst>
                <a:ext uri="{FF2B5EF4-FFF2-40B4-BE49-F238E27FC236}">
                  <a16:creationId xmlns:a16="http://schemas.microsoft.com/office/drawing/2014/main" id="{FEA5874B-10C4-4304-8697-27A81551EBC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090960" y="2872435"/>
              <a:ext cx="0" cy="44408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3" name="Straight Connector 122">
              <a:extLst>
                <a:ext uri="{FF2B5EF4-FFF2-40B4-BE49-F238E27FC236}">
                  <a16:creationId xmlns:a16="http://schemas.microsoft.com/office/drawing/2014/main" id="{316D66CE-9A76-4E77-9FED-ED2785F8E86F}"/>
                </a:ext>
              </a:extLst>
            </p:cNvPr>
            <p:cNvCxnSpPr/>
            <p:nvPr/>
          </p:nvCxnSpPr>
          <p:spPr>
            <a:xfrm flipH="1">
              <a:off x="4450995" y="2845972"/>
              <a:ext cx="41529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8" name="Straight Connector 107">
              <a:extLst>
                <a:ext uri="{FF2B5EF4-FFF2-40B4-BE49-F238E27FC236}">
                  <a16:creationId xmlns:a16="http://schemas.microsoft.com/office/drawing/2014/main" id="{B6458BB8-1CA7-4FB0-B336-F125488E82F2}"/>
                </a:ext>
              </a:extLst>
            </p:cNvPr>
            <p:cNvCxnSpPr/>
            <p:nvPr/>
          </p:nvCxnSpPr>
          <p:spPr>
            <a:xfrm flipV="1">
              <a:off x="3091993" y="3683775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9" name="Straight Connector 108">
              <a:extLst>
                <a:ext uri="{FF2B5EF4-FFF2-40B4-BE49-F238E27FC236}">
                  <a16:creationId xmlns:a16="http://schemas.microsoft.com/office/drawing/2014/main" id="{ABD520AC-DA36-4367-A25C-9B72FA62F363}"/>
                </a:ext>
              </a:extLst>
            </p:cNvPr>
            <p:cNvCxnSpPr/>
            <p:nvPr/>
          </p:nvCxnSpPr>
          <p:spPr>
            <a:xfrm>
              <a:off x="2909113" y="3930663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0" name="Straight Connector 109">
              <a:extLst>
                <a:ext uri="{FF2B5EF4-FFF2-40B4-BE49-F238E27FC236}">
                  <a16:creationId xmlns:a16="http://schemas.microsoft.com/office/drawing/2014/main" id="{B49B47B1-DFC7-4A34-9AAB-83D0DC27BEC7}"/>
                </a:ext>
              </a:extLst>
            </p:cNvPr>
            <p:cNvCxnSpPr/>
            <p:nvPr/>
          </p:nvCxnSpPr>
          <p:spPr>
            <a:xfrm>
              <a:off x="2979715" y="3990988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1" name="Straight Connector 110">
              <a:extLst>
                <a:ext uri="{FF2B5EF4-FFF2-40B4-BE49-F238E27FC236}">
                  <a16:creationId xmlns:a16="http://schemas.microsoft.com/office/drawing/2014/main" id="{3E40FE52-902A-4D1D-9D71-70F1E383929D}"/>
                </a:ext>
              </a:extLst>
            </p:cNvPr>
            <p:cNvCxnSpPr/>
            <p:nvPr/>
          </p:nvCxnSpPr>
          <p:spPr>
            <a:xfrm>
              <a:off x="3054686" y="4057663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7" name="Content Placeholder 2">
              <a:extLst>
                <a:ext uri="{FF2B5EF4-FFF2-40B4-BE49-F238E27FC236}">
                  <a16:creationId xmlns:a16="http://schemas.microsoft.com/office/drawing/2014/main" id="{F331A0E4-0F9B-4FDD-BD5F-7A3E762C5623}"/>
                </a:ext>
              </a:extLst>
            </p:cNvPr>
            <p:cNvSpPr txBox="1">
              <a:spLocks/>
            </p:cNvSpPr>
            <p:nvPr/>
          </p:nvSpPr>
          <p:spPr>
            <a:xfrm>
              <a:off x="930610" y="1914671"/>
              <a:ext cx="2060773" cy="66149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rgbClr val="00B050"/>
                  </a:solidFill>
                </a:rPr>
                <a:t>Source with internal resistance</a:t>
              </a:r>
              <a:endParaRPr lang="en-US" sz="1800" baseline="-25000" dirty="0">
                <a:solidFill>
                  <a:srgbClr val="00B050"/>
                </a:solidFill>
              </a:endParaRPr>
            </a:p>
          </p:txBody>
        </p:sp>
        <p:grpSp>
          <p:nvGrpSpPr>
            <p:cNvPr id="159" name="Group 158">
              <a:extLst>
                <a:ext uri="{FF2B5EF4-FFF2-40B4-BE49-F238E27FC236}">
                  <a16:creationId xmlns:a16="http://schemas.microsoft.com/office/drawing/2014/main" id="{73E0C333-3968-4259-A7E6-0C1B34D85D13}"/>
                </a:ext>
              </a:extLst>
            </p:cNvPr>
            <p:cNvGrpSpPr/>
            <p:nvPr/>
          </p:nvGrpSpPr>
          <p:grpSpPr>
            <a:xfrm>
              <a:off x="3653668" y="2699079"/>
              <a:ext cx="797859" cy="297701"/>
              <a:chOff x="3069003" y="2744655"/>
              <a:chExt cx="797859" cy="297701"/>
            </a:xfrm>
          </p:grpSpPr>
          <p:grpSp>
            <p:nvGrpSpPr>
              <p:cNvPr id="160" name="Group 159">
                <a:extLst>
                  <a:ext uri="{FF2B5EF4-FFF2-40B4-BE49-F238E27FC236}">
                    <a16:creationId xmlns:a16="http://schemas.microsoft.com/office/drawing/2014/main" id="{63BF4AEE-8982-4E72-90C7-880A67973607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168" name="Straight Connector 167">
                  <a:extLst>
                    <a:ext uri="{FF2B5EF4-FFF2-40B4-BE49-F238E27FC236}">
                      <a16:creationId xmlns:a16="http://schemas.microsoft.com/office/drawing/2014/main" id="{82A14B13-20A6-4A67-B533-F4F1E2D37611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9" name="Straight Connector 168">
                  <a:extLst>
                    <a:ext uri="{FF2B5EF4-FFF2-40B4-BE49-F238E27FC236}">
                      <a16:creationId xmlns:a16="http://schemas.microsoft.com/office/drawing/2014/main" id="{0DF7ED9C-CF2A-43CF-8FCF-38DC311557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1" name="Group 160">
                <a:extLst>
                  <a:ext uri="{FF2B5EF4-FFF2-40B4-BE49-F238E27FC236}">
                    <a16:creationId xmlns:a16="http://schemas.microsoft.com/office/drawing/2014/main" id="{825895CB-F003-4850-974A-3C8CFEDEDCCF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6" name="Straight Connector 165">
                  <a:extLst>
                    <a:ext uri="{FF2B5EF4-FFF2-40B4-BE49-F238E27FC236}">
                      <a16:creationId xmlns:a16="http://schemas.microsoft.com/office/drawing/2014/main" id="{F8FC9A73-4656-4A62-9ED6-1F7B4220903E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7" name="Straight Connector 166">
                  <a:extLst>
                    <a:ext uri="{FF2B5EF4-FFF2-40B4-BE49-F238E27FC236}">
                      <a16:creationId xmlns:a16="http://schemas.microsoft.com/office/drawing/2014/main" id="{B962A965-0846-4E8D-A2A8-D3160AF34CB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62" name="Group 161">
                <a:extLst>
                  <a:ext uri="{FF2B5EF4-FFF2-40B4-BE49-F238E27FC236}">
                    <a16:creationId xmlns:a16="http://schemas.microsoft.com/office/drawing/2014/main" id="{48C42DD5-2125-461A-8AD5-3D3A14D872FC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164" name="Straight Connector 163">
                  <a:extLst>
                    <a:ext uri="{FF2B5EF4-FFF2-40B4-BE49-F238E27FC236}">
                      <a16:creationId xmlns:a16="http://schemas.microsoft.com/office/drawing/2014/main" id="{7D89C803-7855-432B-8941-F7641DBAEE2A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65" name="Straight Connector 164">
                  <a:extLst>
                    <a:ext uri="{FF2B5EF4-FFF2-40B4-BE49-F238E27FC236}">
                      <a16:creationId xmlns:a16="http://schemas.microsoft.com/office/drawing/2014/main" id="{67A603F0-F038-4A16-B9BD-9C36B8F0221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63" name="Straight Connector 162">
                <a:extLst>
                  <a:ext uri="{FF2B5EF4-FFF2-40B4-BE49-F238E27FC236}">
                    <a16:creationId xmlns:a16="http://schemas.microsoft.com/office/drawing/2014/main" id="{49C04E3E-7435-4EAE-B2A9-955C472B6962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70" name="Straight Connector 169">
              <a:extLst>
                <a:ext uri="{FF2B5EF4-FFF2-40B4-BE49-F238E27FC236}">
                  <a16:creationId xmlns:a16="http://schemas.microsoft.com/office/drawing/2014/main" id="{65FBE870-195C-45EC-9FB0-AA7E61F3CC7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3086605" y="2872435"/>
              <a:ext cx="567063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71" name="TextBox 170">
              <a:extLst>
                <a:ext uri="{FF2B5EF4-FFF2-40B4-BE49-F238E27FC236}">
                  <a16:creationId xmlns:a16="http://schemas.microsoft.com/office/drawing/2014/main" id="{B680EDB1-BED0-46F0-94AC-53D5EAD99B88}"/>
                </a:ext>
              </a:extLst>
            </p:cNvPr>
            <p:cNvSpPr txBox="1"/>
            <p:nvPr/>
          </p:nvSpPr>
          <p:spPr>
            <a:xfrm>
              <a:off x="3336531" y="2395960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S</a:t>
              </a: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A35377D-1CEB-48F9-B0A9-CECFAE43836E}"/>
                </a:ext>
              </a:extLst>
            </p:cNvPr>
            <p:cNvSpPr/>
            <p:nvPr/>
          </p:nvSpPr>
          <p:spPr>
            <a:xfrm>
              <a:off x="2208362" y="2277567"/>
              <a:ext cx="2437921" cy="2199536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ADC09D82-D897-4628-897E-91F6788917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727266" y="1492412"/>
                <a:ext cx="39701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ADC09D82-D897-4628-897E-91F678891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727266" y="1492412"/>
                <a:ext cx="39701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372134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8" grpId="0"/>
      <p:bldP spid="73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is input impedance important?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DE7BD-2F57-4449-879B-D5593DB0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28891" y="1339416"/>
            <a:ext cx="3205384" cy="5815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Inverting Amplifier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ADC09D82-D897-4628-897E-91F67889179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7953791" y="975606"/>
                <a:ext cx="3970196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73" name="Content Placeholder 2">
                <a:extLst>
                  <a:ext uri="{FF2B5EF4-FFF2-40B4-BE49-F238E27FC236}">
                    <a16:creationId xmlns:a16="http://schemas.microsoft.com/office/drawing/2014/main" id="{ADC09D82-D897-4628-897E-91F67889179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53791" y="975606"/>
                <a:ext cx="3970196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8" name="Group 7">
            <a:extLst>
              <a:ext uri="{FF2B5EF4-FFF2-40B4-BE49-F238E27FC236}">
                <a16:creationId xmlns:a16="http://schemas.microsoft.com/office/drawing/2014/main" id="{EFF08F7D-63B3-4076-8465-B55866907D78}"/>
              </a:ext>
            </a:extLst>
          </p:cNvPr>
          <p:cNvGrpSpPr/>
          <p:nvPr/>
        </p:nvGrpSpPr>
        <p:grpSpPr>
          <a:xfrm>
            <a:off x="1496045" y="1791972"/>
            <a:ext cx="4079033" cy="2740660"/>
            <a:chOff x="1716382" y="2701101"/>
            <a:chExt cx="4079033" cy="2740660"/>
          </a:xfrm>
        </p:grpSpPr>
        <p:grpSp>
          <p:nvGrpSpPr>
            <p:cNvPr id="7" name="Group 6">
              <a:extLst>
                <a:ext uri="{FF2B5EF4-FFF2-40B4-BE49-F238E27FC236}">
                  <a16:creationId xmlns:a16="http://schemas.microsoft.com/office/drawing/2014/main" id="{C56E0A91-581C-429A-B2FB-FF2D50408E1F}"/>
                </a:ext>
              </a:extLst>
            </p:cNvPr>
            <p:cNvGrpSpPr/>
            <p:nvPr/>
          </p:nvGrpSpPr>
          <p:grpSpPr>
            <a:xfrm>
              <a:off x="2046036" y="2701101"/>
              <a:ext cx="3749379" cy="2740660"/>
              <a:chOff x="2046036" y="2701101"/>
              <a:chExt cx="3749379" cy="2740660"/>
            </a:xfrm>
          </p:grpSpPr>
          <p:sp>
            <p:nvSpPr>
              <p:cNvPr id="149" name="Isosceles Triangle 148">
                <a:extLst>
                  <a:ext uri="{FF2B5EF4-FFF2-40B4-BE49-F238E27FC236}">
                    <a16:creationId xmlns:a16="http://schemas.microsoft.com/office/drawing/2014/main" id="{4239D52F-E065-4349-AF7B-81C9923E4BDC}"/>
                  </a:ext>
                </a:extLst>
              </p:cNvPr>
              <p:cNvSpPr/>
              <p:nvPr/>
            </p:nvSpPr>
            <p:spPr>
              <a:xfrm rot="5400000">
                <a:off x="3577463" y="3664290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50" name="TextBox 149">
                <a:extLst>
                  <a:ext uri="{FF2B5EF4-FFF2-40B4-BE49-F238E27FC236}">
                    <a16:creationId xmlns:a16="http://schemas.microsoft.com/office/drawing/2014/main" id="{506E8104-29EC-48DB-B2C9-942BFDDC0BED}"/>
                  </a:ext>
                </a:extLst>
              </p:cNvPr>
              <p:cNvSpPr txBox="1"/>
              <p:nvPr/>
            </p:nvSpPr>
            <p:spPr>
              <a:xfrm>
                <a:off x="3591901" y="3812135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151" name="TextBox 150">
                <a:extLst>
                  <a:ext uri="{FF2B5EF4-FFF2-40B4-BE49-F238E27FC236}">
                    <a16:creationId xmlns:a16="http://schemas.microsoft.com/office/drawing/2014/main" id="{1B48A192-E07B-4128-8F84-C4A941D0351C}"/>
                  </a:ext>
                </a:extLst>
              </p:cNvPr>
              <p:cNvSpPr txBox="1"/>
              <p:nvPr/>
            </p:nvSpPr>
            <p:spPr>
              <a:xfrm>
                <a:off x="3611074" y="42369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152" name="Straight Connector 151">
                <a:extLst>
                  <a:ext uri="{FF2B5EF4-FFF2-40B4-BE49-F238E27FC236}">
                    <a16:creationId xmlns:a16="http://schemas.microsoft.com/office/drawing/2014/main" id="{E6A66044-66CD-4408-A733-C9AC24A285E6}"/>
                  </a:ext>
                </a:extLst>
              </p:cNvPr>
              <p:cNvCxnSpPr>
                <a:endCxn id="150" idx="1"/>
              </p:cNvCxnSpPr>
              <p:nvPr/>
            </p:nvCxnSpPr>
            <p:spPr>
              <a:xfrm>
                <a:off x="3201560" y="3996801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3" name="Straight Connector 152">
                <a:extLst>
                  <a:ext uri="{FF2B5EF4-FFF2-40B4-BE49-F238E27FC236}">
                    <a16:creationId xmlns:a16="http://schemas.microsoft.com/office/drawing/2014/main" id="{44ABCEB0-27A8-4B48-83EB-79358F9A0C57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61450" y="4453840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54" name="Straight Connector 153">
                <a:extLst>
                  <a:ext uri="{FF2B5EF4-FFF2-40B4-BE49-F238E27FC236}">
                    <a16:creationId xmlns:a16="http://schemas.microsoft.com/office/drawing/2014/main" id="{AE7E6CC3-D82F-4C51-86A2-28B34D0AE36F}"/>
                  </a:ext>
                </a:extLst>
              </p:cNvPr>
              <p:cNvCxnSpPr>
                <a:cxnSpLocks/>
                <a:stCxn id="149" idx="0"/>
              </p:cNvCxnSpPr>
              <p:nvPr/>
            </p:nvCxnSpPr>
            <p:spPr>
              <a:xfrm>
                <a:off x="4737307" y="4236993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6" name="TextBox 155">
                <a:extLst>
                  <a:ext uri="{FF2B5EF4-FFF2-40B4-BE49-F238E27FC236}">
                    <a16:creationId xmlns:a16="http://schemas.microsoft.com/office/drawing/2014/main" id="{F4DA6B2C-52A4-46EC-A6C5-B24617F7BCA3}"/>
                  </a:ext>
                </a:extLst>
              </p:cNvPr>
              <p:cNvSpPr txBox="1"/>
              <p:nvPr/>
            </p:nvSpPr>
            <p:spPr>
              <a:xfrm>
                <a:off x="5251879" y="3822072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CD847518-2682-4851-A8E2-2D7D46B6D1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57481" y="4448305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CD007825-5329-4F23-9033-0906FE371698}"/>
                  </a:ext>
                </a:extLst>
              </p:cNvPr>
              <p:cNvGrpSpPr/>
              <p:nvPr/>
            </p:nvGrpSpPr>
            <p:grpSpPr>
              <a:xfrm>
                <a:off x="2878570" y="5314761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5DA6E8AE-588C-46FA-80C8-73EC78FC6819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45E3CF9D-53BE-44D1-B8E2-4F32B3F5A767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CA7E6344-65EE-493B-9373-CFA9F5CE11C1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F4E91800-9CCE-4C04-9359-72A3DFDC192E}"/>
                  </a:ext>
                </a:extLst>
              </p:cNvPr>
              <p:cNvGrpSpPr/>
              <p:nvPr/>
            </p:nvGrpSpPr>
            <p:grpSpPr>
              <a:xfrm>
                <a:off x="3877063" y="3165383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1E2ED3C5-1B69-40BF-AA67-CCB3FA0530F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808949F-D8FB-4EB2-9211-189956ECE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CD196260-C343-4EAB-98AD-27331F5BA3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96EC52F3-1353-4666-B04C-9ACB8F7BC37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A9A6F710-5ED4-461E-BD0D-8AA165B414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80AE5922-BEC5-4996-9CF5-2CD17BC8A3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553C90C7-2C43-4605-A80C-57A6E3A332F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C96BCBD1-5ADC-4B14-AD41-247C9D72CE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94A6B3A-2F39-4098-BCA5-79331B25CC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3F97D93A-7CA1-4A3F-8E32-2C834F4826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534577F-1C4B-4082-94A3-9C52DA5AC5F6}"/>
                  </a:ext>
                </a:extLst>
              </p:cNvPr>
              <p:cNvGrpSpPr/>
              <p:nvPr/>
            </p:nvGrpSpPr>
            <p:grpSpPr>
              <a:xfrm>
                <a:off x="2057208" y="3177643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DBEA806-38D6-488E-A14F-9537683DB0F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00C79408-67B0-4EA8-9944-ABEDF37536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6EF10E87-D4C1-424A-898E-9831C36D1E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80DE1B16-3BC4-499D-92B3-33C14443564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D93EA868-C5F1-4188-B96E-4C02424A84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6B30FF83-6564-4E35-B909-79CEDEC38F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DE178863-CC98-4AF7-B0B8-4AEFC543D42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BC50289-C234-4E3D-9C07-B7FDB7F7D5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DDCA3126-89AB-4A0E-9C70-55C463BE7D8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6BC099CD-B7E5-4333-972B-6F46DCAD9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025B31FE-FA2A-44B3-AAB8-7BE97B963C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3895" y="3324223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A24A9D62-76C0-4ED7-9B45-0BE399D8FF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20461" y="3318775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715BF57-754C-4E8A-B891-45E591279BC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004402" y="3318775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AEC25968-872C-4F36-B05A-C25AEE56AA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74922" y="3326494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06" name="TextBox 105">
                <a:extLst>
                  <a:ext uri="{FF2B5EF4-FFF2-40B4-BE49-F238E27FC236}">
                    <a16:creationId xmlns:a16="http://schemas.microsoft.com/office/drawing/2014/main" id="{DE8E4015-1096-4AD5-B929-939534DFBF8C}"/>
                  </a:ext>
                </a:extLst>
              </p:cNvPr>
              <p:cNvSpPr txBox="1"/>
              <p:nvPr/>
            </p:nvSpPr>
            <p:spPr>
              <a:xfrm>
                <a:off x="3764703" y="2754240"/>
                <a:ext cx="1311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  <a:r>
                  <a:rPr lang="en-US" dirty="0"/>
                  <a:t> = 50 k</a:t>
                </a:r>
                <a:r>
                  <a:rPr lang="el-GR" dirty="0"/>
                  <a:t>Ω</a:t>
                </a:r>
                <a:endParaRPr lang="en-US" baseline="-25000" dirty="0"/>
              </a:p>
            </p:txBody>
          </p:sp>
          <p:sp>
            <p:nvSpPr>
              <p:cNvPr id="107" name="TextBox 106">
                <a:extLst>
                  <a:ext uri="{FF2B5EF4-FFF2-40B4-BE49-F238E27FC236}">
                    <a16:creationId xmlns:a16="http://schemas.microsoft.com/office/drawing/2014/main" id="{F63BE42E-444A-4064-85C7-FB6366D73DA0}"/>
                  </a:ext>
                </a:extLst>
              </p:cNvPr>
              <p:cNvSpPr txBox="1"/>
              <p:nvPr/>
            </p:nvSpPr>
            <p:spPr>
              <a:xfrm>
                <a:off x="2046036" y="2701101"/>
                <a:ext cx="11420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  <a:r>
                  <a:rPr lang="en-US" dirty="0"/>
                  <a:t>= 10 k</a:t>
                </a:r>
                <a:r>
                  <a:rPr lang="el-GR" dirty="0"/>
                  <a:t>Ω</a:t>
                </a:r>
                <a:endParaRPr lang="en-US" baseline="-25000" dirty="0"/>
              </a:p>
            </p:txBody>
          </p:sp>
        </p:grp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954C21D1-DDDC-4FE2-B53F-02D315A41313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16382" y="3349112"/>
              <a:ext cx="34082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7" name="Content Placeholder 2">
                <a:extLst>
                  <a:ext uri="{FF2B5EF4-FFF2-40B4-BE49-F238E27FC236}">
                    <a16:creationId xmlns:a16="http://schemas.microsoft.com/office/drawing/2014/main" id="{376FAA80-38BC-46C9-83B8-8E74425A1D3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3008401" y="4175005"/>
                <a:ext cx="1682930" cy="4993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77" name="Content Placeholder 2">
                <a:extLst>
                  <a:ext uri="{FF2B5EF4-FFF2-40B4-BE49-F238E27FC236}">
                    <a16:creationId xmlns:a16="http://schemas.microsoft.com/office/drawing/2014/main" id="{376FAA80-38BC-46C9-83B8-8E74425A1D3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008401" y="4175005"/>
                <a:ext cx="1682930" cy="499323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78" name="Group 77">
            <a:extLst>
              <a:ext uri="{FF2B5EF4-FFF2-40B4-BE49-F238E27FC236}">
                <a16:creationId xmlns:a16="http://schemas.microsoft.com/office/drawing/2014/main" id="{7E3D4BD3-9D75-49D7-A0E6-2010E6598648}"/>
              </a:ext>
            </a:extLst>
          </p:cNvPr>
          <p:cNvGrpSpPr/>
          <p:nvPr/>
        </p:nvGrpSpPr>
        <p:grpSpPr>
          <a:xfrm>
            <a:off x="6554590" y="1845111"/>
            <a:ext cx="4102261" cy="2740660"/>
            <a:chOff x="1716382" y="2701101"/>
            <a:chExt cx="4102261" cy="2740660"/>
          </a:xfrm>
        </p:grpSpPr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48B2A278-4779-4776-AA57-EC9FB90EE255}"/>
                </a:ext>
              </a:extLst>
            </p:cNvPr>
            <p:cNvGrpSpPr/>
            <p:nvPr/>
          </p:nvGrpSpPr>
          <p:grpSpPr>
            <a:xfrm>
              <a:off x="2046036" y="2701101"/>
              <a:ext cx="3772607" cy="2740660"/>
              <a:chOff x="2046036" y="2701101"/>
              <a:chExt cx="3772607" cy="2740660"/>
            </a:xfrm>
          </p:grpSpPr>
          <p:sp>
            <p:nvSpPr>
              <p:cNvPr id="81" name="Isosceles Triangle 80">
                <a:extLst>
                  <a:ext uri="{FF2B5EF4-FFF2-40B4-BE49-F238E27FC236}">
                    <a16:creationId xmlns:a16="http://schemas.microsoft.com/office/drawing/2014/main" id="{8E4E490D-FFB5-419A-BFFD-7B6C9F7CD581}"/>
                  </a:ext>
                </a:extLst>
              </p:cNvPr>
              <p:cNvSpPr/>
              <p:nvPr/>
            </p:nvSpPr>
            <p:spPr>
              <a:xfrm rot="5400000">
                <a:off x="3577463" y="3664290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82" name="TextBox 81">
                <a:extLst>
                  <a:ext uri="{FF2B5EF4-FFF2-40B4-BE49-F238E27FC236}">
                    <a16:creationId xmlns:a16="http://schemas.microsoft.com/office/drawing/2014/main" id="{2A85BABB-773A-42A6-ABED-65BD4528081B}"/>
                  </a:ext>
                </a:extLst>
              </p:cNvPr>
              <p:cNvSpPr txBox="1"/>
              <p:nvPr/>
            </p:nvSpPr>
            <p:spPr>
              <a:xfrm>
                <a:off x="3591901" y="3812135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83" name="TextBox 82">
                <a:extLst>
                  <a:ext uri="{FF2B5EF4-FFF2-40B4-BE49-F238E27FC236}">
                    <a16:creationId xmlns:a16="http://schemas.microsoft.com/office/drawing/2014/main" id="{6F402BF7-7103-4D74-92FF-D573A92EDA56}"/>
                  </a:ext>
                </a:extLst>
              </p:cNvPr>
              <p:cNvSpPr txBox="1"/>
              <p:nvPr/>
            </p:nvSpPr>
            <p:spPr>
              <a:xfrm>
                <a:off x="3611074" y="4236993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4E1D4CE4-A0D7-4498-9FB8-212984FDC27C}"/>
                  </a:ext>
                </a:extLst>
              </p:cNvPr>
              <p:cNvCxnSpPr>
                <a:endCxn id="82" idx="1"/>
              </p:cNvCxnSpPr>
              <p:nvPr/>
            </p:nvCxnSpPr>
            <p:spPr>
              <a:xfrm>
                <a:off x="3201560" y="3996801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5021552E-DFEC-41F5-9B63-98A995B11636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061450" y="4453840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881CB4A2-89D7-4912-87E1-36599EB438A5}"/>
                  </a:ext>
                </a:extLst>
              </p:cNvPr>
              <p:cNvCxnSpPr>
                <a:cxnSpLocks/>
                <a:stCxn id="81" idx="0"/>
              </p:cNvCxnSpPr>
              <p:nvPr/>
            </p:nvCxnSpPr>
            <p:spPr>
              <a:xfrm>
                <a:off x="4737307" y="4236993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87" name="TextBox 86">
                <a:extLst>
                  <a:ext uri="{FF2B5EF4-FFF2-40B4-BE49-F238E27FC236}">
                    <a16:creationId xmlns:a16="http://schemas.microsoft.com/office/drawing/2014/main" id="{3ED032DA-27FD-44C2-B2E1-7B924EBB86BC}"/>
                  </a:ext>
                </a:extLst>
              </p:cNvPr>
              <p:cNvSpPr txBox="1"/>
              <p:nvPr/>
            </p:nvSpPr>
            <p:spPr>
              <a:xfrm>
                <a:off x="5299006" y="3816273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  <p:cxnSp>
            <p:nvCxnSpPr>
              <p:cNvPr id="88" name="Straight Connector 87">
                <a:extLst>
                  <a:ext uri="{FF2B5EF4-FFF2-40B4-BE49-F238E27FC236}">
                    <a16:creationId xmlns:a16="http://schemas.microsoft.com/office/drawing/2014/main" id="{85A3C050-674D-470A-8944-C7FFAA624E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057481" y="4448305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89" name="Group 88">
                <a:extLst>
                  <a:ext uri="{FF2B5EF4-FFF2-40B4-BE49-F238E27FC236}">
                    <a16:creationId xmlns:a16="http://schemas.microsoft.com/office/drawing/2014/main" id="{7ABC7DE0-0D62-48AE-A9C8-5EFE993E2781}"/>
                  </a:ext>
                </a:extLst>
              </p:cNvPr>
              <p:cNvGrpSpPr/>
              <p:nvPr/>
            </p:nvGrpSpPr>
            <p:grpSpPr>
              <a:xfrm>
                <a:off x="2878570" y="5314761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83" name="Straight Connector 182">
                  <a:extLst>
                    <a:ext uri="{FF2B5EF4-FFF2-40B4-BE49-F238E27FC236}">
                      <a16:creationId xmlns:a16="http://schemas.microsoft.com/office/drawing/2014/main" id="{FBBC99E1-F68C-4282-9C23-460C01BD53A1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4" name="Straight Connector 183">
                  <a:extLst>
                    <a:ext uri="{FF2B5EF4-FFF2-40B4-BE49-F238E27FC236}">
                      <a16:creationId xmlns:a16="http://schemas.microsoft.com/office/drawing/2014/main" id="{519F9178-91A0-4D89-B00B-BD9BAC58558F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85" name="Straight Connector 184">
                  <a:extLst>
                    <a:ext uri="{FF2B5EF4-FFF2-40B4-BE49-F238E27FC236}">
                      <a16:creationId xmlns:a16="http://schemas.microsoft.com/office/drawing/2014/main" id="{3CC3253B-EEC3-4D81-9539-E74406C8765E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0" name="Group 89">
                <a:extLst>
                  <a:ext uri="{FF2B5EF4-FFF2-40B4-BE49-F238E27FC236}">
                    <a16:creationId xmlns:a16="http://schemas.microsoft.com/office/drawing/2014/main" id="{2C15DEB2-4F13-4A7B-99D2-0203ADCC2BCC}"/>
                  </a:ext>
                </a:extLst>
              </p:cNvPr>
              <p:cNvGrpSpPr/>
              <p:nvPr/>
            </p:nvGrpSpPr>
            <p:grpSpPr>
              <a:xfrm>
                <a:off x="3877063" y="3165383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73" name="Group 172">
                  <a:extLst>
                    <a:ext uri="{FF2B5EF4-FFF2-40B4-BE49-F238E27FC236}">
                      <a16:creationId xmlns:a16="http://schemas.microsoft.com/office/drawing/2014/main" id="{0AA42B93-F611-4E95-B2A8-E4D024E39378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81" name="Straight Connector 180">
                    <a:extLst>
                      <a:ext uri="{FF2B5EF4-FFF2-40B4-BE49-F238E27FC236}">
                        <a16:creationId xmlns:a16="http://schemas.microsoft.com/office/drawing/2014/main" id="{139ADFE3-5D45-49C5-A83E-95D7A61E4E29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2" name="Straight Connector 181">
                    <a:extLst>
                      <a:ext uri="{FF2B5EF4-FFF2-40B4-BE49-F238E27FC236}">
                        <a16:creationId xmlns:a16="http://schemas.microsoft.com/office/drawing/2014/main" id="{AFE1263C-4369-48CE-A512-BA4BAD89BD66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4" name="Group 173">
                  <a:extLst>
                    <a:ext uri="{FF2B5EF4-FFF2-40B4-BE49-F238E27FC236}">
                      <a16:creationId xmlns:a16="http://schemas.microsoft.com/office/drawing/2014/main" id="{7DF642BE-D384-497D-BCDB-6C919ABC0795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9" name="Straight Connector 178">
                    <a:extLst>
                      <a:ext uri="{FF2B5EF4-FFF2-40B4-BE49-F238E27FC236}">
                        <a16:creationId xmlns:a16="http://schemas.microsoft.com/office/drawing/2014/main" id="{B75D40AA-ADCC-49AE-AA7A-B45B0E1D90D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80" name="Straight Connector 179">
                    <a:extLst>
                      <a:ext uri="{FF2B5EF4-FFF2-40B4-BE49-F238E27FC236}">
                        <a16:creationId xmlns:a16="http://schemas.microsoft.com/office/drawing/2014/main" id="{B18A76EC-47A3-4B51-BEB2-7FF425C9EE2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75" name="Group 174">
                  <a:extLst>
                    <a:ext uri="{FF2B5EF4-FFF2-40B4-BE49-F238E27FC236}">
                      <a16:creationId xmlns:a16="http://schemas.microsoft.com/office/drawing/2014/main" id="{F52FC9A8-7F49-4FEE-B780-55C68BCBCE42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77" name="Straight Connector 176">
                    <a:extLst>
                      <a:ext uri="{FF2B5EF4-FFF2-40B4-BE49-F238E27FC236}">
                        <a16:creationId xmlns:a16="http://schemas.microsoft.com/office/drawing/2014/main" id="{4FDAB0A5-0324-45E2-9BCC-7655CA10A79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8" name="Straight Connector 177">
                    <a:extLst>
                      <a:ext uri="{FF2B5EF4-FFF2-40B4-BE49-F238E27FC236}">
                        <a16:creationId xmlns:a16="http://schemas.microsoft.com/office/drawing/2014/main" id="{EEB3E4C2-5B4E-4AFD-A747-48413BC75EB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6" name="Straight Connector 175">
                  <a:extLst>
                    <a:ext uri="{FF2B5EF4-FFF2-40B4-BE49-F238E27FC236}">
                      <a16:creationId xmlns:a16="http://schemas.microsoft.com/office/drawing/2014/main" id="{B9BE2002-112A-41C6-A1EB-0628F79096EC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91" name="Group 90">
                <a:extLst>
                  <a:ext uri="{FF2B5EF4-FFF2-40B4-BE49-F238E27FC236}">
                    <a16:creationId xmlns:a16="http://schemas.microsoft.com/office/drawing/2014/main" id="{9C1A867D-8484-4A0B-9398-8195F1780DE0}"/>
                  </a:ext>
                </a:extLst>
              </p:cNvPr>
              <p:cNvGrpSpPr/>
              <p:nvPr/>
            </p:nvGrpSpPr>
            <p:grpSpPr>
              <a:xfrm>
                <a:off x="2057208" y="3177643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98" name="Group 97">
                  <a:extLst>
                    <a:ext uri="{FF2B5EF4-FFF2-40B4-BE49-F238E27FC236}">
                      <a16:creationId xmlns:a16="http://schemas.microsoft.com/office/drawing/2014/main" id="{8E4B3DA5-9646-4F91-90AA-BE9CFDC1EBAF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12" name="Straight Connector 111">
                    <a:extLst>
                      <a:ext uri="{FF2B5EF4-FFF2-40B4-BE49-F238E27FC236}">
                        <a16:creationId xmlns:a16="http://schemas.microsoft.com/office/drawing/2014/main" id="{66646FC1-A287-41FE-8FF9-26E1FD76CCE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2" name="Straight Connector 171">
                    <a:extLst>
                      <a:ext uri="{FF2B5EF4-FFF2-40B4-BE49-F238E27FC236}">
                        <a16:creationId xmlns:a16="http://schemas.microsoft.com/office/drawing/2014/main" id="{A0FED27D-4DB7-4653-8B61-FEA903EFAA9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99" name="Group 98">
                  <a:extLst>
                    <a:ext uri="{FF2B5EF4-FFF2-40B4-BE49-F238E27FC236}">
                      <a16:creationId xmlns:a16="http://schemas.microsoft.com/office/drawing/2014/main" id="{FCCC3491-9D05-426D-A321-CCB3A1BA693F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4" name="Straight Connector 103">
                    <a:extLst>
                      <a:ext uri="{FF2B5EF4-FFF2-40B4-BE49-F238E27FC236}">
                        <a16:creationId xmlns:a16="http://schemas.microsoft.com/office/drawing/2014/main" id="{3093B805-F15F-4A35-B37C-8719AB6B68FD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5" name="Straight Connector 104">
                    <a:extLst>
                      <a:ext uri="{FF2B5EF4-FFF2-40B4-BE49-F238E27FC236}">
                        <a16:creationId xmlns:a16="http://schemas.microsoft.com/office/drawing/2014/main" id="{00041090-6064-44E3-BE38-E110DC05FE0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00" name="Group 99">
                  <a:extLst>
                    <a:ext uri="{FF2B5EF4-FFF2-40B4-BE49-F238E27FC236}">
                      <a16:creationId xmlns:a16="http://schemas.microsoft.com/office/drawing/2014/main" id="{D2D66769-0CD4-4EB6-899D-03A43124DA10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02" name="Straight Connector 101">
                    <a:extLst>
                      <a:ext uri="{FF2B5EF4-FFF2-40B4-BE49-F238E27FC236}">
                        <a16:creationId xmlns:a16="http://schemas.microsoft.com/office/drawing/2014/main" id="{A5573FE5-48FA-41D6-ABB7-262FD87070C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03" name="Straight Connector 102">
                    <a:extLst>
                      <a:ext uri="{FF2B5EF4-FFF2-40B4-BE49-F238E27FC236}">
                        <a16:creationId xmlns:a16="http://schemas.microsoft.com/office/drawing/2014/main" id="{73C6BA0A-4F0D-448E-A192-CB7A78882A8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01" name="Straight Connector 100">
                  <a:extLst>
                    <a:ext uri="{FF2B5EF4-FFF2-40B4-BE49-F238E27FC236}">
                      <a16:creationId xmlns:a16="http://schemas.microsoft.com/office/drawing/2014/main" id="{48D363FB-B8B8-4730-994C-9FD6090E5A8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92" name="Straight Connector 91">
                <a:extLst>
                  <a:ext uri="{FF2B5EF4-FFF2-40B4-BE49-F238E27FC236}">
                    <a16:creationId xmlns:a16="http://schemas.microsoft.com/office/drawing/2014/main" id="{70088250-EB25-41E2-B07D-636F51459F8D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2843895" y="3324223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Connector 92">
                <a:extLst>
                  <a:ext uri="{FF2B5EF4-FFF2-40B4-BE49-F238E27FC236}">
                    <a16:creationId xmlns:a16="http://schemas.microsoft.com/office/drawing/2014/main" id="{212C7605-7F13-4304-8157-F2EFC8D64CD0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220461" y="3318775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4" name="Straight Connector 93">
                <a:extLst>
                  <a:ext uri="{FF2B5EF4-FFF2-40B4-BE49-F238E27FC236}">
                    <a16:creationId xmlns:a16="http://schemas.microsoft.com/office/drawing/2014/main" id="{D837D290-725C-40BC-9160-C1CEBF07A45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5004402" y="3318775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5" name="Straight Connector 94">
                <a:extLst>
                  <a:ext uri="{FF2B5EF4-FFF2-40B4-BE49-F238E27FC236}">
                    <a16:creationId xmlns:a16="http://schemas.microsoft.com/office/drawing/2014/main" id="{417D6435-6AFB-4402-91C4-0A46608F81F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4674922" y="3326494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96" name="TextBox 95">
                <a:extLst>
                  <a:ext uri="{FF2B5EF4-FFF2-40B4-BE49-F238E27FC236}">
                    <a16:creationId xmlns:a16="http://schemas.microsoft.com/office/drawing/2014/main" id="{89CAB8A5-747C-408D-B1C6-CAD942C21D2C}"/>
                  </a:ext>
                </a:extLst>
              </p:cNvPr>
              <p:cNvSpPr txBox="1"/>
              <p:nvPr/>
            </p:nvSpPr>
            <p:spPr>
              <a:xfrm>
                <a:off x="3764703" y="2754240"/>
                <a:ext cx="1311365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2</a:t>
                </a:r>
                <a:r>
                  <a:rPr lang="en-US" dirty="0"/>
                  <a:t> = 500 </a:t>
                </a:r>
                <a:r>
                  <a:rPr lang="el-GR" dirty="0"/>
                  <a:t>Ω</a:t>
                </a:r>
                <a:endParaRPr lang="en-US" baseline="-25000" dirty="0"/>
              </a:p>
            </p:txBody>
          </p:sp>
          <p:sp>
            <p:nvSpPr>
              <p:cNvPr id="97" name="TextBox 96">
                <a:extLst>
                  <a:ext uri="{FF2B5EF4-FFF2-40B4-BE49-F238E27FC236}">
                    <a16:creationId xmlns:a16="http://schemas.microsoft.com/office/drawing/2014/main" id="{BF80C80B-BB5D-429D-B0EA-80C5D3F69C05}"/>
                  </a:ext>
                </a:extLst>
              </p:cNvPr>
              <p:cNvSpPr txBox="1"/>
              <p:nvPr/>
            </p:nvSpPr>
            <p:spPr>
              <a:xfrm>
                <a:off x="2046036" y="2701101"/>
                <a:ext cx="1142033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R</a:t>
                </a:r>
                <a:r>
                  <a:rPr lang="en-US" baseline="-25000" dirty="0"/>
                  <a:t>1</a:t>
                </a:r>
                <a:r>
                  <a:rPr lang="en-US" dirty="0"/>
                  <a:t>= 100 </a:t>
                </a:r>
                <a:r>
                  <a:rPr lang="el-GR" dirty="0"/>
                  <a:t>Ω</a:t>
                </a:r>
                <a:endParaRPr lang="en-US" baseline="-25000" dirty="0"/>
              </a:p>
            </p:txBody>
          </p: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F09E6644-5F2B-494F-8C59-71034EC63FE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1716382" y="3349112"/>
              <a:ext cx="340826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86" name="Content Placeholder 2">
                <a:extLst>
                  <a:ext uri="{FF2B5EF4-FFF2-40B4-BE49-F238E27FC236}">
                    <a16:creationId xmlns:a16="http://schemas.microsoft.com/office/drawing/2014/main" id="{FA3B22EC-EE7D-48DF-B2A2-869F4858E71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86202" y="4162138"/>
                <a:ext cx="1682930" cy="4993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6" name="Content Placeholder 2">
                <a:extLst>
                  <a:ext uri="{FF2B5EF4-FFF2-40B4-BE49-F238E27FC236}">
                    <a16:creationId xmlns:a16="http://schemas.microsoft.com/office/drawing/2014/main" id="{FA3B22EC-EE7D-48DF-B2A2-869F4858E71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86202" y="4162138"/>
                <a:ext cx="1682930" cy="499323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0" name="Group 9">
            <a:extLst>
              <a:ext uri="{FF2B5EF4-FFF2-40B4-BE49-F238E27FC236}">
                <a16:creationId xmlns:a16="http://schemas.microsoft.com/office/drawing/2014/main" id="{9ED6D78E-FB05-46B3-A206-6FC1F5A9CA8D}"/>
              </a:ext>
            </a:extLst>
          </p:cNvPr>
          <p:cNvGrpSpPr/>
          <p:nvPr/>
        </p:nvGrpSpPr>
        <p:grpSpPr>
          <a:xfrm>
            <a:off x="621645" y="2367467"/>
            <a:ext cx="1319256" cy="2199536"/>
            <a:chOff x="361847" y="2857205"/>
            <a:chExt cx="1319256" cy="2199536"/>
          </a:xfrm>
        </p:grpSpPr>
        <p:sp>
          <p:nvSpPr>
            <p:cNvPr id="188" name="TextBox 187">
              <a:extLst>
                <a:ext uri="{FF2B5EF4-FFF2-40B4-BE49-F238E27FC236}">
                  <a16:creationId xmlns:a16="http://schemas.microsoft.com/office/drawing/2014/main" id="{E8591A2E-87C0-462F-A9F3-2859A71E3F90}"/>
                </a:ext>
              </a:extLst>
            </p:cNvPr>
            <p:cNvSpPr txBox="1"/>
            <p:nvPr/>
          </p:nvSpPr>
          <p:spPr>
            <a:xfrm>
              <a:off x="637086" y="4264676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89" name="Oval 188">
              <a:extLst>
                <a:ext uri="{FF2B5EF4-FFF2-40B4-BE49-F238E27FC236}">
                  <a16:creationId xmlns:a16="http://schemas.microsoft.com/office/drawing/2014/main" id="{0B0D2655-EF51-4D0A-8E31-EF99F51540EF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0031" y="4283959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90" name="TextBox 189">
              <a:extLst>
                <a:ext uri="{FF2B5EF4-FFF2-40B4-BE49-F238E27FC236}">
                  <a16:creationId xmlns:a16="http://schemas.microsoft.com/office/drawing/2014/main" id="{1AF5E6E7-ED47-4F31-ADE0-D15A5E4A8BF4}"/>
                </a:ext>
              </a:extLst>
            </p:cNvPr>
            <p:cNvSpPr txBox="1"/>
            <p:nvPr/>
          </p:nvSpPr>
          <p:spPr>
            <a:xfrm>
              <a:off x="1109282" y="4211324"/>
              <a:ext cx="2808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191" name="TextBox 190">
              <a:extLst>
                <a:ext uri="{FF2B5EF4-FFF2-40B4-BE49-F238E27FC236}">
                  <a16:creationId xmlns:a16="http://schemas.microsoft.com/office/drawing/2014/main" id="{5C0603CB-E3BC-4B0E-9207-4FA701462035}"/>
                </a:ext>
              </a:extLst>
            </p:cNvPr>
            <p:cNvSpPr txBox="1"/>
            <p:nvPr/>
          </p:nvSpPr>
          <p:spPr>
            <a:xfrm>
              <a:off x="1082920" y="4383800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192" name="Straight Connector 191">
              <a:extLst>
                <a:ext uri="{FF2B5EF4-FFF2-40B4-BE49-F238E27FC236}">
                  <a16:creationId xmlns:a16="http://schemas.microsoft.com/office/drawing/2014/main" id="{72171CA9-FB37-4DB0-9557-AA08EF4B71C5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62911" y="399888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Connector 192">
              <a:extLst>
                <a:ext uri="{FF2B5EF4-FFF2-40B4-BE49-F238E27FC236}">
                  <a16:creationId xmlns:a16="http://schemas.microsoft.com/office/drawing/2014/main" id="{EB957506-30B9-4002-9EC4-D54ADAA23A28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1101333" y="307220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Connector 193">
              <a:extLst>
                <a:ext uri="{FF2B5EF4-FFF2-40B4-BE49-F238E27FC236}">
                  <a16:creationId xmlns:a16="http://schemas.microsoft.com/office/drawing/2014/main" id="{C2961F79-A39A-4CAC-8F15-95E76D2D5229}"/>
                </a:ext>
              </a:extLst>
            </p:cNvPr>
            <p:cNvCxnSpPr/>
            <p:nvPr/>
          </p:nvCxnSpPr>
          <p:spPr>
            <a:xfrm flipV="1">
              <a:off x="1263944" y="4649719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Connector 194">
              <a:extLst>
                <a:ext uri="{FF2B5EF4-FFF2-40B4-BE49-F238E27FC236}">
                  <a16:creationId xmlns:a16="http://schemas.microsoft.com/office/drawing/2014/main" id="{BD0760F3-D118-4448-A518-B54EB55537A6}"/>
                </a:ext>
              </a:extLst>
            </p:cNvPr>
            <p:cNvCxnSpPr/>
            <p:nvPr/>
          </p:nvCxnSpPr>
          <p:spPr>
            <a:xfrm>
              <a:off x="1081064" y="4896607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Connector 195">
              <a:extLst>
                <a:ext uri="{FF2B5EF4-FFF2-40B4-BE49-F238E27FC236}">
                  <a16:creationId xmlns:a16="http://schemas.microsoft.com/office/drawing/2014/main" id="{64B2C4F6-C1C0-47D9-B966-B688A7161E8E}"/>
                </a:ext>
              </a:extLst>
            </p:cNvPr>
            <p:cNvCxnSpPr/>
            <p:nvPr/>
          </p:nvCxnSpPr>
          <p:spPr>
            <a:xfrm>
              <a:off x="1151666" y="4956932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Connector 196">
              <a:extLst>
                <a:ext uri="{FF2B5EF4-FFF2-40B4-BE49-F238E27FC236}">
                  <a16:creationId xmlns:a16="http://schemas.microsoft.com/office/drawing/2014/main" id="{49610C8B-8319-463E-9256-515CE8B660A1}"/>
                </a:ext>
              </a:extLst>
            </p:cNvPr>
            <p:cNvCxnSpPr/>
            <p:nvPr/>
          </p:nvCxnSpPr>
          <p:spPr>
            <a:xfrm>
              <a:off x="1226637" y="5023607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98" name="Content Placeholder 2">
              <a:extLst>
                <a:ext uri="{FF2B5EF4-FFF2-40B4-BE49-F238E27FC236}">
                  <a16:creationId xmlns:a16="http://schemas.microsoft.com/office/drawing/2014/main" id="{6D7EDCA1-4679-4D94-9A77-17E44E7BDBE5}"/>
                </a:ext>
              </a:extLst>
            </p:cNvPr>
            <p:cNvSpPr txBox="1">
              <a:spLocks/>
            </p:cNvSpPr>
            <p:nvPr/>
          </p:nvSpPr>
          <p:spPr>
            <a:xfrm>
              <a:off x="361847" y="2890381"/>
              <a:ext cx="857263" cy="3956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rgbClr val="00B050"/>
                  </a:solidFill>
                </a:rPr>
                <a:t>Source</a:t>
              </a:r>
              <a:endParaRPr lang="en-US" sz="1800" baseline="-25000" dirty="0">
                <a:solidFill>
                  <a:srgbClr val="00B050"/>
                </a:solidFill>
              </a:endParaRPr>
            </a:p>
          </p:txBody>
        </p:sp>
        <p:grpSp>
          <p:nvGrpSpPr>
            <p:cNvPr id="199" name="Group 198">
              <a:extLst>
                <a:ext uri="{FF2B5EF4-FFF2-40B4-BE49-F238E27FC236}">
                  <a16:creationId xmlns:a16="http://schemas.microsoft.com/office/drawing/2014/main" id="{98BA0233-A536-4631-B9C2-872683C5DB04}"/>
                </a:ext>
              </a:extLst>
            </p:cNvPr>
            <p:cNvGrpSpPr/>
            <p:nvPr/>
          </p:nvGrpSpPr>
          <p:grpSpPr>
            <a:xfrm rot="16200000">
              <a:off x="832841" y="3459439"/>
              <a:ext cx="797859" cy="297701"/>
              <a:chOff x="3069003" y="2744655"/>
              <a:chExt cx="797859" cy="297701"/>
            </a:xfrm>
          </p:grpSpPr>
          <p:grpSp>
            <p:nvGrpSpPr>
              <p:cNvPr id="203" name="Group 202">
                <a:extLst>
                  <a:ext uri="{FF2B5EF4-FFF2-40B4-BE49-F238E27FC236}">
                    <a16:creationId xmlns:a16="http://schemas.microsoft.com/office/drawing/2014/main" id="{B5E2D684-99CE-4F11-A170-534C6EEFB7A7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11" name="Straight Connector 210">
                  <a:extLst>
                    <a:ext uri="{FF2B5EF4-FFF2-40B4-BE49-F238E27FC236}">
                      <a16:creationId xmlns:a16="http://schemas.microsoft.com/office/drawing/2014/main" id="{7FD72261-A7B8-4F4C-8AD3-61767AB5963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2" name="Straight Connector 211">
                  <a:extLst>
                    <a:ext uri="{FF2B5EF4-FFF2-40B4-BE49-F238E27FC236}">
                      <a16:creationId xmlns:a16="http://schemas.microsoft.com/office/drawing/2014/main" id="{17B4DEF0-B408-4258-BE8C-60D1512BB37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4" name="Group 203">
                <a:extLst>
                  <a:ext uri="{FF2B5EF4-FFF2-40B4-BE49-F238E27FC236}">
                    <a16:creationId xmlns:a16="http://schemas.microsoft.com/office/drawing/2014/main" id="{605FE258-BC85-4CF7-B7BF-EC59C9782A92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9" name="Straight Connector 208">
                  <a:extLst>
                    <a:ext uri="{FF2B5EF4-FFF2-40B4-BE49-F238E27FC236}">
                      <a16:creationId xmlns:a16="http://schemas.microsoft.com/office/drawing/2014/main" id="{1020C3F0-5E1D-4E3B-8DC6-E5EE40F0C4A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10" name="Straight Connector 209">
                  <a:extLst>
                    <a:ext uri="{FF2B5EF4-FFF2-40B4-BE49-F238E27FC236}">
                      <a16:creationId xmlns:a16="http://schemas.microsoft.com/office/drawing/2014/main" id="{344251BF-C614-470E-B2B2-454F560F89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05" name="Group 204">
                <a:extLst>
                  <a:ext uri="{FF2B5EF4-FFF2-40B4-BE49-F238E27FC236}">
                    <a16:creationId xmlns:a16="http://schemas.microsoft.com/office/drawing/2014/main" id="{5714BFE2-E8FD-44AF-B2BC-585A65BC0C34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07" name="Straight Connector 206">
                  <a:extLst>
                    <a:ext uri="{FF2B5EF4-FFF2-40B4-BE49-F238E27FC236}">
                      <a16:creationId xmlns:a16="http://schemas.microsoft.com/office/drawing/2014/main" id="{B2B7657B-88C2-4E0F-BBEC-77370231820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08" name="Straight Connector 207">
                  <a:extLst>
                    <a:ext uri="{FF2B5EF4-FFF2-40B4-BE49-F238E27FC236}">
                      <a16:creationId xmlns:a16="http://schemas.microsoft.com/office/drawing/2014/main" id="{46B127F9-BE25-4497-AE7E-51199418A5F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06" name="Straight Connector 205">
                <a:extLst>
                  <a:ext uri="{FF2B5EF4-FFF2-40B4-BE49-F238E27FC236}">
                    <a16:creationId xmlns:a16="http://schemas.microsoft.com/office/drawing/2014/main" id="{0575232D-DA94-46E3-BB1F-9ED167154D3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01" name="TextBox 200">
              <a:extLst>
                <a:ext uri="{FF2B5EF4-FFF2-40B4-BE49-F238E27FC236}">
                  <a16:creationId xmlns:a16="http://schemas.microsoft.com/office/drawing/2014/main" id="{C2C01102-FE8D-4228-A500-40040491C7C2}"/>
                </a:ext>
              </a:extLst>
            </p:cNvPr>
            <p:cNvSpPr txBox="1"/>
            <p:nvPr/>
          </p:nvSpPr>
          <p:spPr>
            <a:xfrm>
              <a:off x="750222" y="339027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S</a:t>
              </a:r>
            </a:p>
          </p:txBody>
        </p:sp>
        <p:sp>
          <p:nvSpPr>
            <p:cNvPr id="202" name="Rectangle 201">
              <a:extLst>
                <a:ext uri="{FF2B5EF4-FFF2-40B4-BE49-F238E27FC236}">
                  <a16:creationId xmlns:a16="http://schemas.microsoft.com/office/drawing/2014/main" id="{D0DA9DD5-17B9-4020-97D9-3D4923420051}"/>
                </a:ext>
              </a:extLst>
            </p:cNvPr>
            <p:cNvSpPr/>
            <p:nvPr/>
          </p:nvSpPr>
          <p:spPr>
            <a:xfrm>
              <a:off x="389723" y="2857205"/>
              <a:ext cx="1291380" cy="2199536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13" name="Group 212">
            <a:extLst>
              <a:ext uri="{FF2B5EF4-FFF2-40B4-BE49-F238E27FC236}">
                <a16:creationId xmlns:a16="http://schemas.microsoft.com/office/drawing/2014/main" id="{9C9A3D54-6FED-4BBB-A619-1F9533E48F48}"/>
              </a:ext>
            </a:extLst>
          </p:cNvPr>
          <p:cNvGrpSpPr/>
          <p:nvPr/>
        </p:nvGrpSpPr>
        <p:grpSpPr>
          <a:xfrm>
            <a:off x="5690586" y="2418127"/>
            <a:ext cx="1319256" cy="2199536"/>
            <a:chOff x="361847" y="2857205"/>
            <a:chExt cx="1319256" cy="2199536"/>
          </a:xfrm>
        </p:grpSpPr>
        <p:sp>
          <p:nvSpPr>
            <p:cNvPr id="214" name="TextBox 213">
              <a:extLst>
                <a:ext uri="{FF2B5EF4-FFF2-40B4-BE49-F238E27FC236}">
                  <a16:creationId xmlns:a16="http://schemas.microsoft.com/office/drawing/2014/main" id="{D5573289-778C-416E-8F86-1B1BC1B7FCFC}"/>
                </a:ext>
              </a:extLst>
            </p:cNvPr>
            <p:cNvSpPr txBox="1"/>
            <p:nvPr/>
          </p:nvSpPr>
          <p:spPr>
            <a:xfrm>
              <a:off x="637086" y="4264676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215" name="Oval 214">
              <a:extLst>
                <a:ext uri="{FF2B5EF4-FFF2-40B4-BE49-F238E27FC236}">
                  <a16:creationId xmlns:a16="http://schemas.microsoft.com/office/drawing/2014/main" id="{57182D66-CDB4-4491-874F-465D4DD7A1F6}"/>
                </a:ext>
              </a:extLst>
            </p:cNvPr>
            <p:cNvSpPr>
              <a:spLocks noChangeAspect="1"/>
            </p:cNvSpPr>
            <p:nvPr/>
          </p:nvSpPr>
          <p:spPr>
            <a:xfrm>
              <a:off x="1080031" y="4283959"/>
              <a:ext cx="365760" cy="365760"/>
            </a:xfrm>
            <a:prstGeom prst="ellips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16" name="TextBox 215">
              <a:extLst>
                <a:ext uri="{FF2B5EF4-FFF2-40B4-BE49-F238E27FC236}">
                  <a16:creationId xmlns:a16="http://schemas.microsoft.com/office/drawing/2014/main" id="{C2F22BEF-8825-411A-BF67-C95104F08DD8}"/>
                </a:ext>
              </a:extLst>
            </p:cNvPr>
            <p:cNvSpPr txBox="1"/>
            <p:nvPr/>
          </p:nvSpPr>
          <p:spPr>
            <a:xfrm>
              <a:off x="1109282" y="4211324"/>
              <a:ext cx="280853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sp>
          <p:nvSpPr>
            <p:cNvPr id="217" name="TextBox 216">
              <a:extLst>
                <a:ext uri="{FF2B5EF4-FFF2-40B4-BE49-F238E27FC236}">
                  <a16:creationId xmlns:a16="http://schemas.microsoft.com/office/drawing/2014/main" id="{6E889F13-2C02-41D3-A5EE-25537A8193AC}"/>
                </a:ext>
              </a:extLst>
            </p:cNvPr>
            <p:cNvSpPr txBox="1"/>
            <p:nvPr/>
          </p:nvSpPr>
          <p:spPr>
            <a:xfrm>
              <a:off x="1082920" y="4383800"/>
              <a:ext cx="307258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1600" dirty="0"/>
                <a:t>—</a:t>
              </a:r>
            </a:p>
          </p:txBody>
        </p:sp>
        <p:cxnSp>
          <p:nvCxnSpPr>
            <p:cNvPr id="218" name="Straight Connector 217">
              <a:extLst>
                <a:ext uri="{FF2B5EF4-FFF2-40B4-BE49-F238E27FC236}">
                  <a16:creationId xmlns:a16="http://schemas.microsoft.com/office/drawing/2014/main" id="{2AF834BD-6865-436F-9D05-7063457A275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1262911" y="3998889"/>
              <a:ext cx="0" cy="27432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9" name="Straight Connector 218">
              <a:extLst>
                <a:ext uri="{FF2B5EF4-FFF2-40B4-BE49-F238E27FC236}">
                  <a16:creationId xmlns:a16="http://schemas.microsoft.com/office/drawing/2014/main" id="{3191D00A-B117-46B8-A3F8-5559D4EDADBA}"/>
                </a:ext>
              </a:extLst>
            </p:cNvPr>
            <p:cNvCxnSpPr>
              <a:cxnSpLocks/>
            </p:cNvCxnSpPr>
            <p:nvPr/>
          </p:nvCxnSpPr>
          <p:spPr>
            <a:xfrm rot="5400000" flipH="1">
              <a:off x="1101333" y="3072200"/>
              <a:ext cx="27432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0" name="Straight Connector 219">
              <a:extLst>
                <a:ext uri="{FF2B5EF4-FFF2-40B4-BE49-F238E27FC236}">
                  <a16:creationId xmlns:a16="http://schemas.microsoft.com/office/drawing/2014/main" id="{111103BB-33E2-4066-84E2-CC10C82746C6}"/>
                </a:ext>
              </a:extLst>
            </p:cNvPr>
            <p:cNvCxnSpPr/>
            <p:nvPr/>
          </p:nvCxnSpPr>
          <p:spPr>
            <a:xfrm flipV="1">
              <a:off x="1263944" y="4649719"/>
              <a:ext cx="0" cy="246888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1" name="Straight Connector 220">
              <a:extLst>
                <a:ext uri="{FF2B5EF4-FFF2-40B4-BE49-F238E27FC236}">
                  <a16:creationId xmlns:a16="http://schemas.microsoft.com/office/drawing/2014/main" id="{75419753-422A-4EDE-AB1F-CFB674E67299}"/>
                </a:ext>
              </a:extLst>
            </p:cNvPr>
            <p:cNvCxnSpPr/>
            <p:nvPr/>
          </p:nvCxnSpPr>
          <p:spPr>
            <a:xfrm>
              <a:off x="1081064" y="4896607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2" name="Straight Connector 221">
              <a:extLst>
                <a:ext uri="{FF2B5EF4-FFF2-40B4-BE49-F238E27FC236}">
                  <a16:creationId xmlns:a16="http://schemas.microsoft.com/office/drawing/2014/main" id="{84893ABD-9272-4933-9541-26B9FBB4F762}"/>
                </a:ext>
              </a:extLst>
            </p:cNvPr>
            <p:cNvCxnSpPr/>
            <p:nvPr/>
          </p:nvCxnSpPr>
          <p:spPr>
            <a:xfrm>
              <a:off x="1151666" y="4956932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3" name="Straight Connector 222">
              <a:extLst>
                <a:ext uri="{FF2B5EF4-FFF2-40B4-BE49-F238E27FC236}">
                  <a16:creationId xmlns:a16="http://schemas.microsoft.com/office/drawing/2014/main" id="{2FCEF232-EC44-4390-897A-0CEAE4E37AD1}"/>
                </a:ext>
              </a:extLst>
            </p:cNvPr>
            <p:cNvCxnSpPr/>
            <p:nvPr/>
          </p:nvCxnSpPr>
          <p:spPr>
            <a:xfrm>
              <a:off x="1226637" y="5023607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4" name="Content Placeholder 2">
              <a:extLst>
                <a:ext uri="{FF2B5EF4-FFF2-40B4-BE49-F238E27FC236}">
                  <a16:creationId xmlns:a16="http://schemas.microsoft.com/office/drawing/2014/main" id="{08C92AD7-C9A3-46C8-92EE-59AB9D164010}"/>
                </a:ext>
              </a:extLst>
            </p:cNvPr>
            <p:cNvSpPr txBox="1">
              <a:spLocks/>
            </p:cNvSpPr>
            <p:nvPr/>
          </p:nvSpPr>
          <p:spPr>
            <a:xfrm>
              <a:off x="361847" y="2890381"/>
              <a:ext cx="857263" cy="395601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rgbClr val="00B050"/>
                  </a:solidFill>
                </a:rPr>
                <a:t>Source</a:t>
              </a:r>
              <a:endParaRPr lang="en-US" sz="1800" baseline="-25000" dirty="0">
                <a:solidFill>
                  <a:srgbClr val="00B050"/>
                </a:solidFill>
              </a:endParaRPr>
            </a:p>
          </p:txBody>
        </p:sp>
        <p:grpSp>
          <p:nvGrpSpPr>
            <p:cNvPr id="225" name="Group 224">
              <a:extLst>
                <a:ext uri="{FF2B5EF4-FFF2-40B4-BE49-F238E27FC236}">
                  <a16:creationId xmlns:a16="http://schemas.microsoft.com/office/drawing/2014/main" id="{D6E67F56-4181-4833-8F20-2993A27C413B}"/>
                </a:ext>
              </a:extLst>
            </p:cNvPr>
            <p:cNvGrpSpPr/>
            <p:nvPr/>
          </p:nvGrpSpPr>
          <p:grpSpPr>
            <a:xfrm rot="16200000">
              <a:off x="832841" y="3459439"/>
              <a:ext cx="797859" cy="297701"/>
              <a:chOff x="3069003" y="2744655"/>
              <a:chExt cx="797859" cy="297701"/>
            </a:xfrm>
          </p:grpSpPr>
          <p:grpSp>
            <p:nvGrpSpPr>
              <p:cNvPr id="228" name="Group 227">
                <a:extLst>
                  <a:ext uri="{FF2B5EF4-FFF2-40B4-BE49-F238E27FC236}">
                    <a16:creationId xmlns:a16="http://schemas.microsoft.com/office/drawing/2014/main" id="{8DFD620C-E32E-4F1F-969A-13740D2AD696}"/>
                  </a:ext>
                </a:extLst>
              </p:cNvPr>
              <p:cNvGrpSpPr/>
              <p:nvPr/>
            </p:nvGrpSpPr>
            <p:grpSpPr>
              <a:xfrm>
                <a:off x="3069003" y="2744655"/>
                <a:ext cx="204010" cy="290601"/>
                <a:chOff x="3608294" y="2623632"/>
                <a:chExt cx="204010" cy="290601"/>
              </a:xfrm>
            </p:grpSpPr>
            <p:cxnSp>
              <p:nvCxnSpPr>
                <p:cNvPr id="236" name="Straight Connector 235">
                  <a:extLst>
                    <a:ext uri="{FF2B5EF4-FFF2-40B4-BE49-F238E27FC236}">
                      <a16:creationId xmlns:a16="http://schemas.microsoft.com/office/drawing/2014/main" id="{DEAB0C65-CF37-4188-8022-53CE42712B1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608294" y="2623632"/>
                  <a:ext cx="72358" cy="173356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7" name="Straight Connector 236">
                  <a:extLst>
                    <a:ext uri="{FF2B5EF4-FFF2-40B4-BE49-F238E27FC236}">
                      <a16:creationId xmlns:a16="http://schemas.microsoft.com/office/drawing/2014/main" id="{424EAC1E-C0A6-4BCA-800C-5B0E9F3639C6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29" name="Group 228">
                <a:extLst>
                  <a:ext uri="{FF2B5EF4-FFF2-40B4-BE49-F238E27FC236}">
                    <a16:creationId xmlns:a16="http://schemas.microsoft.com/office/drawing/2014/main" id="{5FE74EFD-7EDD-42B3-8307-D32D4F86E301}"/>
                  </a:ext>
                </a:extLst>
              </p:cNvPr>
              <p:cNvGrpSpPr/>
              <p:nvPr/>
            </p:nvGrpSpPr>
            <p:grpSpPr>
              <a:xfrm>
                <a:off x="3272884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4" name="Straight Connector 233">
                  <a:extLst>
                    <a:ext uri="{FF2B5EF4-FFF2-40B4-BE49-F238E27FC236}">
                      <a16:creationId xmlns:a16="http://schemas.microsoft.com/office/drawing/2014/main" id="{8401832D-2541-41AE-BB75-FCF352DC531B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5" name="Straight Connector 234">
                  <a:extLst>
                    <a:ext uri="{FF2B5EF4-FFF2-40B4-BE49-F238E27FC236}">
                      <a16:creationId xmlns:a16="http://schemas.microsoft.com/office/drawing/2014/main" id="{AEC6152A-8ECD-4CE9-924D-8A50B596A408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230" name="Group 229">
                <a:extLst>
                  <a:ext uri="{FF2B5EF4-FFF2-40B4-BE49-F238E27FC236}">
                    <a16:creationId xmlns:a16="http://schemas.microsoft.com/office/drawing/2014/main" id="{BD017C85-C631-4318-ADBF-6B890FC2B1EC}"/>
                  </a:ext>
                </a:extLst>
              </p:cNvPr>
              <p:cNvGrpSpPr/>
              <p:nvPr/>
            </p:nvGrpSpPr>
            <p:grpSpPr>
              <a:xfrm>
                <a:off x="3536316" y="2751754"/>
                <a:ext cx="263561" cy="290602"/>
                <a:chOff x="3548743" y="2623631"/>
                <a:chExt cx="263561" cy="290602"/>
              </a:xfrm>
            </p:grpSpPr>
            <p:cxnSp>
              <p:nvCxnSpPr>
                <p:cNvPr id="232" name="Straight Connector 231">
                  <a:extLst>
                    <a:ext uri="{FF2B5EF4-FFF2-40B4-BE49-F238E27FC236}">
                      <a16:creationId xmlns:a16="http://schemas.microsoft.com/office/drawing/2014/main" id="{9B0B9A1E-6770-467C-8A3F-17FB58F57C8D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548743" y="2623631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233" name="Straight Connector 232">
                  <a:extLst>
                    <a:ext uri="{FF2B5EF4-FFF2-40B4-BE49-F238E27FC236}">
                      <a16:creationId xmlns:a16="http://schemas.microsoft.com/office/drawing/2014/main" id="{1A71C66D-9E61-4992-8500-F96C41468555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 flipV="1">
                  <a:off x="3680395" y="2625616"/>
                  <a:ext cx="131909" cy="288617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231" name="Straight Connector 230">
                <a:extLst>
                  <a:ext uri="{FF2B5EF4-FFF2-40B4-BE49-F238E27FC236}">
                    <a16:creationId xmlns:a16="http://schemas.microsoft.com/office/drawing/2014/main" id="{73EB8CF4-C919-4E4B-9226-EAC6AB27BA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799619" y="2890947"/>
                <a:ext cx="67243" cy="149425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226" name="TextBox 225">
              <a:extLst>
                <a:ext uri="{FF2B5EF4-FFF2-40B4-BE49-F238E27FC236}">
                  <a16:creationId xmlns:a16="http://schemas.microsoft.com/office/drawing/2014/main" id="{D994F7C8-1D8E-4BAA-BC15-149D2BEE4B6B}"/>
                </a:ext>
              </a:extLst>
            </p:cNvPr>
            <p:cNvSpPr txBox="1"/>
            <p:nvPr/>
          </p:nvSpPr>
          <p:spPr>
            <a:xfrm>
              <a:off x="750222" y="339027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S</a:t>
              </a:r>
            </a:p>
          </p:txBody>
        </p:sp>
        <p:sp>
          <p:nvSpPr>
            <p:cNvPr id="227" name="Rectangle 226">
              <a:extLst>
                <a:ext uri="{FF2B5EF4-FFF2-40B4-BE49-F238E27FC236}">
                  <a16:creationId xmlns:a16="http://schemas.microsoft.com/office/drawing/2014/main" id="{4B4DC7C4-B655-40ED-9926-6ADDCC43BBBC}"/>
                </a:ext>
              </a:extLst>
            </p:cNvPr>
            <p:cNvSpPr/>
            <p:nvPr/>
          </p:nvSpPr>
          <p:spPr>
            <a:xfrm>
              <a:off x="389723" y="2857205"/>
              <a:ext cx="1291380" cy="2199536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38" name="Content Placeholder 2">
                <a:extLst>
                  <a:ext uri="{FF2B5EF4-FFF2-40B4-BE49-F238E27FC236}">
                    <a16:creationId xmlns:a16="http://schemas.microsoft.com/office/drawing/2014/main" id="{A4A2006C-5ECA-4EF2-9C17-1723E82E369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94303" y="4761918"/>
                <a:ext cx="1682930" cy="499323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</m:t>
                      </m:r>
                      <m:r>
                        <m:rPr>
                          <m:nor/>
                        </m:rPr>
                        <a:rPr lang="el-GR" dirty="0">
                          <a:solidFill>
                            <a:srgbClr val="FF0000"/>
                          </a:solidFill>
                        </a:rPr>
                        <m:t>Ω</m:t>
                      </m:r>
                    </m:oMath>
                  </m:oMathPara>
                </a14:m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38" name="Content Placeholder 2">
                <a:extLst>
                  <a:ext uri="{FF2B5EF4-FFF2-40B4-BE49-F238E27FC236}">
                    <a16:creationId xmlns:a16="http://schemas.microsoft.com/office/drawing/2014/main" id="{A4A2006C-5ECA-4EF2-9C17-1723E82E369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94303" y="4761918"/>
                <a:ext cx="1682930" cy="499323"/>
              </a:xfrm>
              <a:prstGeom prst="rect">
                <a:avLst/>
              </a:prstGeom>
              <a:blipFill>
                <a:blip r:embed="rId5"/>
                <a:stretch>
                  <a:fillRect b="-1220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39" name="Content Placeholder 2">
                <a:extLst>
                  <a:ext uri="{FF2B5EF4-FFF2-40B4-BE49-F238E27FC236}">
                    <a16:creationId xmlns:a16="http://schemas.microsoft.com/office/drawing/2014/main" id="{E3E55847-C70F-4D5A-B77D-04B710F2999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37144" y="4723973"/>
                <a:ext cx="2644095" cy="5658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=−4.9995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39" name="Content Placeholder 2">
                <a:extLst>
                  <a:ext uri="{FF2B5EF4-FFF2-40B4-BE49-F238E27FC236}">
                    <a16:creationId xmlns:a16="http://schemas.microsoft.com/office/drawing/2014/main" id="{E3E55847-C70F-4D5A-B77D-04B710F2999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7144" y="4723973"/>
                <a:ext cx="2644095" cy="565806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0" name="Content Placeholder 2">
                <a:extLst>
                  <a:ext uri="{FF2B5EF4-FFF2-40B4-BE49-F238E27FC236}">
                    <a16:creationId xmlns:a16="http://schemas.microsoft.com/office/drawing/2014/main" id="{7F3F5AF5-85C3-4D70-895A-D81070816FB9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1667" y="4734652"/>
                <a:ext cx="1955346" cy="6531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0" name="Content Placeholder 2">
                <a:extLst>
                  <a:ext uri="{FF2B5EF4-FFF2-40B4-BE49-F238E27FC236}">
                    <a16:creationId xmlns:a16="http://schemas.microsoft.com/office/drawing/2014/main" id="{7F3F5AF5-85C3-4D70-895A-D81070816FB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1667" y="4734652"/>
                <a:ext cx="1955346" cy="653196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1" name="Content Placeholder 2">
                <a:extLst>
                  <a:ext uri="{FF2B5EF4-FFF2-40B4-BE49-F238E27FC236}">
                    <a16:creationId xmlns:a16="http://schemas.microsoft.com/office/drawing/2014/main" id="{984C849D-7944-4260-9CFE-EE4D72729E5C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99973" y="4652966"/>
                <a:ext cx="2291827" cy="5353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=−4.95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1" name="Content Placeholder 2">
                <a:extLst>
                  <a:ext uri="{FF2B5EF4-FFF2-40B4-BE49-F238E27FC236}">
                    <a16:creationId xmlns:a16="http://schemas.microsoft.com/office/drawing/2014/main" id="{984C849D-7944-4260-9CFE-EE4D72729E5C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9973" y="4652966"/>
                <a:ext cx="2291827" cy="535394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2" name="Content Placeholder 2">
                <a:extLst>
                  <a:ext uri="{FF2B5EF4-FFF2-40B4-BE49-F238E27FC236}">
                    <a16:creationId xmlns:a16="http://schemas.microsoft.com/office/drawing/2014/main" id="{E09B1862-94D6-45A4-B205-D7A52E50778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34938" y="4652966"/>
                <a:ext cx="1955346" cy="6531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2" name="Content Placeholder 2">
                <a:extLst>
                  <a:ext uri="{FF2B5EF4-FFF2-40B4-BE49-F238E27FC236}">
                    <a16:creationId xmlns:a16="http://schemas.microsoft.com/office/drawing/2014/main" id="{E09B1862-94D6-45A4-B205-D7A52E50778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34938" y="4652966"/>
                <a:ext cx="1955346" cy="653196"/>
              </a:xfrm>
              <a:prstGeom prst="rect">
                <a:avLst/>
              </a:prstGeom>
              <a:blipFill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3" name="Content Placeholder 2">
                <a:extLst>
                  <a:ext uri="{FF2B5EF4-FFF2-40B4-BE49-F238E27FC236}">
                    <a16:creationId xmlns:a16="http://schemas.microsoft.com/office/drawing/2014/main" id="{B9DD838E-0B83-445F-BB0E-23FB4823100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36922" y="6013279"/>
                <a:ext cx="1955346" cy="5442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=100</m:t>
                      </m:r>
                      <m:r>
                        <m:rPr>
                          <m:nor/>
                        </m:rPr>
                        <a:rPr lang="el-GR" dirty="0">
                          <a:solidFill>
                            <a:srgbClr val="FF0000"/>
                          </a:solidFill>
                        </a:rPr>
                        <m:t>Ω</m:t>
                      </m:r>
                    </m:oMath>
                  </m:oMathPara>
                </a14:m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243" name="Content Placeholder 2">
                <a:extLst>
                  <a:ext uri="{FF2B5EF4-FFF2-40B4-BE49-F238E27FC236}">
                    <a16:creationId xmlns:a16="http://schemas.microsoft.com/office/drawing/2014/main" id="{B9DD838E-0B83-445F-BB0E-23FB4823100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6922" y="6013279"/>
                <a:ext cx="1955346" cy="544244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4" name="Content Placeholder 2">
                <a:extLst>
                  <a:ext uri="{FF2B5EF4-FFF2-40B4-BE49-F238E27FC236}">
                    <a16:creationId xmlns:a16="http://schemas.microsoft.com/office/drawing/2014/main" id="{6E2C6DE6-7E53-4476-9578-D388081780A2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25099" y="5962129"/>
                <a:ext cx="2644095" cy="5658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=−4.95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4" name="Content Placeholder 2">
                <a:extLst>
                  <a:ext uri="{FF2B5EF4-FFF2-40B4-BE49-F238E27FC236}">
                    <a16:creationId xmlns:a16="http://schemas.microsoft.com/office/drawing/2014/main" id="{6E2C6DE6-7E53-4476-9578-D388081780A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25099" y="5962129"/>
                <a:ext cx="2644095" cy="565806"/>
              </a:xfrm>
              <a:prstGeom prst="rect">
                <a:avLst/>
              </a:prstGeom>
              <a:blipFill>
                <a:blip r:embed="rId11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5" name="Content Placeholder 2">
                <a:extLst>
                  <a:ext uri="{FF2B5EF4-FFF2-40B4-BE49-F238E27FC236}">
                    <a16:creationId xmlns:a16="http://schemas.microsoft.com/office/drawing/2014/main" id="{022ADACB-B7AB-437A-B0B8-2DCC73CAAC3F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835006" y="5972288"/>
                <a:ext cx="1955346" cy="6531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5" name="Content Placeholder 2">
                <a:extLst>
                  <a:ext uri="{FF2B5EF4-FFF2-40B4-BE49-F238E27FC236}">
                    <a16:creationId xmlns:a16="http://schemas.microsoft.com/office/drawing/2014/main" id="{022ADACB-B7AB-437A-B0B8-2DCC73CAAC3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835006" y="5972288"/>
                <a:ext cx="1955346" cy="653196"/>
              </a:xfrm>
              <a:prstGeom prst="rect">
                <a:avLst/>
              </a:prstGeom>
              <a:blipFill>
                <a:blip r:embed="rId1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46" name="Content Placeholder 2">
                <a:extLst>
                  <a:ext uri="{FF2B5EF4-FFF2-40B4-BE49-F238E27FC236}">
                    <a16:creationId xmlns:a16="http://schemas.microsoft.com/office/drawing/2014/main" id="{CA32F5B7-EE1E-4962-8F14-1F1DF7EEB8D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78212" y="5907350"/>
                <a:ext cx="2291827" cy="5353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=−2.5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246" name="Content Placeholder 2">
                <a:extLst>
                  <a:ext uri="{FF2B5EF4-FFF2-40B4-BE49-F238E27FC236}">
                    <a16:creationId xmlns:a16="http://schemas.microsoft.com/office/drawing/2014/main" id="{CA32F5B7-EE1E-4962-8F14-1F1DF7EEB8D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78212" y="5907350"/>
                <a:ext cx="2291827" cy="535394"/>
              </a:xfrm>
              <a:prstGeom prst="rect">
                <a:avLst/>
              </a:prstGeom>
              <a:blipFill>
                <a:blip r:embed="rId1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5" name="Content Placeholder 2">
                <a:extLst>
                  <a:ext uri="{FF2B5EF4-FFF2-40B4-BE49-F238E27FC236}">
                    <a16:creationId xmlns:a16="http://schemas.microsoft.com/office/drawing/2014/main" id="{2EE86885-BF64-4310-A598-AA01228BBF3E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55647" y="5336246"/>
                <a:ext cx="1955346" cy="54424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𝑅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𝑆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=10</m:t>
                      </m:r>
                      <m:r>
                        <m:rPr>
                          <m:nor/>
                        </m:rPr>
                        <a:rPr lang="el-GR" dirty="0">
                          <a:solidFill>
                            <a:srgbClr val="FF0000"/>
                          </a:solidFill>
                        </a:rPr>
                        <m:t>Ω</m:t>
                      </m:r>
                    </m:oMath>
                  </m:oMathPara>
                </a14:m>
                <a:endParaRPr lang="en-US" baseline="-25000" dirty="0">
                  <a:solidFill>
                    <a:srgbClr val="FF0000"/>
                  </a:solidFill>
                </a:endParaRPr>
              </a:p>
            </p:txBody>
          </p:sp>
        </mc:Choice>
        <mc:Fallback xmlns="">
          <p:sp>
            <p:nvSpPr>
              <p:cNvPr id="155" name="Content Placeholder 2">
                <a:extLst>
                  <a:ext uri="{FF2B5EF4-FFF2-40B4-BE49-F238E27FC236}">
                    <a16:creationId xmlns:a16="http://schemas.microsoft.com/office/drawing/2014/main" id="{2EE86885-BF64-4310-A598-AA01228BBF3E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5647" y="5336246"/>
                <a:ext cx="1955346" cy="544244"/>
              </a:xfrm>
              <a:prstGeom prst="rect">
                <a:avLst/>
              </a:prstGeom>
              <a:blipFill>
                <a:blip r:embed="rId1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7" name="Content Placeholder 2">
                <a:extLst>
                  <a:ext uri="{FF2B5EF4-FFF2-40B4-BE49-F238E27FC236}">
                    <a16:creationId xmlns:a16="http://schemas.microsoft.com/office/drawing/2014/main" id="{58E8C854-354C-447F-B766-BF8BC031F93D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53930" y="5287411"/>
                <a:ext cx="2644095" cy="56580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=−4.995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7" name="Content Placeholder 2">
                <a:extLst>
                  <a:ext uri="{FF2B5EF4-FFF2-40B4-BE49-F238E27FC236}">
                    <a16:creationId xmlns:a16="http://schemas.microsoft.com/office/drawing/2014/main" id="{58E8C854-354C-447F-B766-BF8BC031F93D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53930" y="5287411"/>
                <a:ext cx="2644095" cy="565806"/>
              </a:xfrm>
              <a:prstGeom prst="rect">
                <a:avLst/>
              </a:prstGeom>
              <a:blipFill>
                <a:blip r:embed="rId1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8" name="Content Placeholder 2">
                <a:extLst>
                  <a:ext uri="{FF2B5EF4-FFF2-40B4-BE49-F238E27FC236}">
                    <a16:creationId xmlns:a16="http://schemas.microsoft.com/office/drawing/2014/main" id="{735681A8-78BC-4E31-84AD-F8523E4DE0A3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768140" y="5297570"/>
                <a:ext cx="1955346" cy="653196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=−5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8" name="Content Placeholder 2">
                <a:extLst>
                  <a:ext uri="{FF2B5EF4-FFF2-40B4-BE49-F238E27FC236}">
                    <a16:creationId xmlns:a16="http://schemas.microsoft.com/office/drawing/2014/main" id="{735681A8-78BC-4E31-84AD-F8523E4DE0A3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68140" y="5297570"/>
                <a:ext cx="1955346" cy="653196"/>
              </a:xfrm>
              <a:prstGeom prst="rect">
                <a:avLst/>
              </a:prstGeom>
              <a:blipFill>
                <a:blip r:embed="rId1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9" name="Content Placeholder 2">
                <a:extLst>
                  <a:ext uri="{FF2B5EF4-FFF2-40B4-BE49-F238E27FC236}">
                    <a16:creationId xmlns:a16="http://schemas.microsoft.com/office/drawing/2014/main" id="{3E900375-1001-477B-8551-EFCE13284C7A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285777" y="5232632"/>
                <a:ext cx="2291827" cy="535394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𝐴</m:t>
                          </m:r>
                        </m:e>
                        <m:sub>
                          <m:r>
                            <a:rPr lang="en-US" b="0" i="1" smtClean="0">
                              <a:solidFill>
                                <a:srgbClr val="0070C0"/>
                              </a:solidFill>
                              <a:latin typeface="Cambria Math" panose="02040503050406030204" pitchFamily="18" charset="0"/>
                            </a:rPr>
                            <m:t>𝑣</m:t>
                          </m:r>
                        </m:sub>
                      </m:sSub>
                      <m:r>
                        <a:rPr lang="en-US" b="0" i="1" smtClean="0">
                          <a:solidFill>
                            <a:srgbClr val="0070C0"/>
                          </a:solidFill>
                          <a:latin typeface="Cambria Math" panose="02040503050406030204" pitchFamily="18" charset="0"/>
                        </a:rPr>
                        <m:t>=−4.54</m:t>
                      </m:r>
                    </m:oMath>
                  </m:oMathPara>
                </a14:m>
                <a:endParaRPr lang="en-US" baseline="-25000" dirty="0">
                  <a:solidFill>
                    <a:srgbClr val="0070C0"/>
                  </a:solidFill>
                </a:endParaRPr>
              </a:p>
            </p:txBody>
          </p:sp>
        </mc:Choice>
        <mc:Fallback xmlns="">
          <p:sp>
            <p:nvSpPr>
              <p:cNvPr id="159" name="Content Placeholder 2">
                <a:extLst>
                  <a:ext uri="{FF2B5EF4-FFF2-40B4-BE49-F238E27FC236}">
                    <a16:creationId xmlns:a16="http://schemas.microsoft.com/office/drawing/2014/main" id="{3E900375-1001-477B-8551-EFCE13284C7A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85777" y="5232632"/>
                <a:ext cx="2291827" cy="535394"/>
              </a:xfrm>
              <a:prstGeom prst="rect">
                <a:avLst/>
              </a:prstGeom>
              <a:blipFill>
                <a:blip r:embed="rId1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1723174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7" fill="hold">
                      <p:stCondLst>
                        <p:cond delay="indefinite"/>
                      </p:stCondLst>
                      <p:childTnLst>
                        <p:par>
                          <p:cTn id="78" fill="hold">
                            <p:stCondLst>
                              <p:cond delay="0"/>
                            </p:stCondLst>
                            <p:childTnLst>
                              <p:par>
                                <p:cTn id="7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3" grpId="0"/>
      <p:bldP spid="77" grpId="0"/>
      <p:bldP spid="186" grpId="0"/>
      <p:bldP spid="238" grpId="0"/>
      <p:bldP spid="239" grpId="0"/>
      <p:bldP spid="239" grpId="1"/>
      <p:bldP spid="240" grpId="0"/>
      <p:bldP spid="241" grpId="0"/>
      <p:bldP spid="241" grpId="1"/>
      <p:bldP spid="242" grpId="0"/>
      <p:bldP spid="243" grpId="0"/>
      <p:bldP spid="244" grpId="0"/>
      <p:bldP spid="244" grpId="1"/>
      <p:bldP spid="245" grpId="0"/>
      <p:bldP spid="246" grpId="0"/>
      <p:bldP spid="155" grpId="0"/>
      <p:bldP spid="157" grpId="0"/>
      <p:bldP spid="157" grpId="1"/>
      <p:bldP spid="158" grpId="0"/>
      <p:bldP spid="15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two-stage  amplifier can solve the problem.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6DE7BD-2F57-4449-879B-D5593DB0CC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39333" y="1501535"/>
            <a:ext cx="3205384" cy="581527"/>
          </a:xfrm>
        </p:spPr>
        <p:txBody>
          <a:bodyPr/>
          <a:lstStyle/>
          <a:p>
            <a:pPr marL="0" indent="0">
              <a:buNone/>
            </a:pPr>
            <a:r>
              <a:rPr lang="en-US" dirty="0"/>
              <a:t>Inverting Amplifier</a:t>
            </a:r>
          </a:p>
        </p:txBody>
      </p:sp>
      <p:grpSp>
        <p:nvGrpSpPr>
          <p:cNvPr id="7" name="Group 6">
            <a:extLst>
              <a:ext uri="{FF2B5EF4-FFF2-40B4-BE49-F238E27FC236}">
                <a16:creationId xmlns:a16="http://schemas.microsoft.com/office/drawing/2014/main" id="{6CDB177C-0277-4AAA-B78E-92763A8B6A79}"/>
              </a:ext>
            </a:extLst>
          </p:cNvPr>
          <p:cNvGrpSpPr/>
          <p:nvPr/>
        </p:nvGrpSpPr>
        <p:grpSpPr>
          <a:xfrm>
            <a:off x="5924035" y="2158793"/>
            <a:ext cx="4315026" cy="2749728"/>
            <a:chOff x="5924035" y="2158793"/>
            <a:chExt cx="4315026" cy="2749728"/>
          </a:xfrm>
        </p:grpSpPr>
        <p:grpSp>
          <p:nvGrpSpPr>
            <p:cNvPr id="105" name="Group 104">
              <a:extLst>
                <a:ext uri="{FF2B5EF4-FFF2-40B4-BE49-F238E27FC236}">
                  <a16:creationId xmlns:a16="http://schemas.microsoft.com/office/drawing/2014/main" id="{BE01C178-3E55-4F19-8E9F-1E0165A82B2B}"/>
                </a:ext>
              </a:extLst>
            </p:cNvPr>
            <p:cNvGrpSpPr/>
            <p:nvPr/>
          </p:nvGrpSpPr>
          <p:grpSpPr>
            <a:xfrm>
              <a:off x="5924035" y="2604298"/>
              <a:ext cx="4315026" cy="2304223"/>
              <a:chOff x="3009207" y="1460455"/>
              <a:chExt cx="4315026" cy="2304223"/>
            </a:xfrm>
          </p:grpSpPr>
          <p:grpSp>
            <p:nvGrpSpPr>
              <p:cNvPr id="112" name="Group 111">
                <a:extLst>
                  <a:ext uri="{FF2B5EF4-FFF2-40B4-BE49-F238E27FC236}">
                    <a16:creationId xmlns:a16="http://schemas.microsoft.com/office/drawing/2014/main" id="{9A2A3FE4-BA89-46E7-97F8-9E096D1F839A}"/>
                  </a:ext>
                </a:extLst>
              </p:cNvPr>
              <p:cNvGrpSpPr/>
              <p:nvPr/>
            </p:nvGrpSpPr>
            <p:grpSpPr>
              <a:xfrm>
                <a:off x="4439919" y="1972769"/>
                <a:ext cx="2884314" cy="1174282"/>
                <a:chOff x="3950109" y="3007895"/>
                <a:chExt cx="2884314" cy="1174282"/>
              </a:xfrm>
            </p:grpSpPr>
            <p:sp>
              <p:nvSpPr>
                <p:cNvPr id="149" name="Isosceles Triangle 148">
                  <a:extLst>
                    <a:ext uri="{FF2B5EF4-FFF2-40B4-BE49-F238E27FC236}">
                      <a16:creationId xmlns:a16="http://schemas.microsoft.com/office/drawing/2014/main" id="{4239D52F-E065-4349-AF7B-81C9923E4BDC}"/>
                    </a:ext>
                  </a:extLst>
                </p:cNvPr>
                <p:cNvSpPr/>
                <p:nvPr/>
              </p:nvSpPr>
              <p:spPr>
                <a:xfrm rot="5400000">
                  <a:off x="4466122" y="3022333"/>
                  <a:ext cx="1174282" cy="1145406"/>
                </a:xfrm>
                <a:prstGeom prst="triangl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sp>
              <p:nvSpPr>
                <p:cNvPr id="150" name="TextBox 149">
                  <a:extLst>
                    <a:ext uri="{FF2B5EF4-FFF2-40B4-BE49-F238E27FC236}">
                      <a16:creationId xmlns:a16="http://schemas.microsoft.com/office/drawing/2014/main" id="{506E8104-29EC-48DB-B2C9-942BFDDC0BED}"/>
                    </a:ext>
                  </a:extLst>
                </p:cNvPr>
                <p:cNvSpPr txBox="1"/>
                <p:nvPr/>
              </p:nvSpPr>
              <p:spPr>
                <a:xfrm>
                  <a:off x="4480560" y="3170178"/>
                  <a:ext cx="307258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—</a:t>
                  </a:r>
                </a:p>
              </p:txBody>
            </p:sp>
            <p:sp>
              <p:nvSpPr>
                <p:cNvPr id="151" name="TextBox 150">
                  <a:extLst>
                    <a:ext uri="{FF2B5EF4-FFF2-40B4-BE49-F238E27FC236}">
                      <a16:creationId xmlns:a16="http://schemas.microsoft.com/office/drawing/2014/main" id="{1B48A192-E07B-4128-8F84-C4A941D0351C}"/>
                    </a:ext>
                  </a:extLst>
                </p:cNvPr>
                <p:cNvSpPr txBox="1"/>
                <p:nvPr/>
              </p:nvSpPr>
              <p:spPr>
                <a:xfrm>
                  <a:off x="4499733" y="3595036"/>
                  <a:ext cx="307258" cy="40011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2000" dirty="0"/>
                    <a:t>+</a:t>
                  </a:r>
                </a:p>
              </p:txBody>
            </p:sp>
            <p:cxnSp>
              <p:nvCxnSpPr>
                <p:cNvPr id="152" name="Straight Connector 151">
                  <a:extLst>
                    <a:ext uri="{FF2B5EF4-FFF2-40B4-BE49-F238E27FC236}">
                      <a16:creationId xmlns:a16="http://schemas.microsoft.com/office/drawing/2014/main" id="{E6A66044-66CD-4408-A733-C9AC24A285E6}"/>
                    </a:ext>
                  </a:extLst>
                </p:cNvPr>
                <p:cNvCxnSpPr>
                  <a:endCxn id="150" idx="1"/>
                </p:cNvCxnSpPr>
                <p:nvPr/>
              </p:nvCxnSpPr>
              <p:spPr>
                <a:xfrm>
                  <a:off x="4090219" y="3354844"/>
                  <a:ext cx="39034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3" name="Straight Connector 152">
                  <a:extLst>
                    <a:ext uri="{FF2B5EF4-FFF2-40B4-BE49-F238E27FC236}">
                      <a16:creationId xmlns:a16="http://schemas.microsoft.com/office/drawing/2014/main" id="{44ABCEB0-27A8-4B48-83EB-79358F9A0C57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>
                  <a:off x="3950109" y="3811883"/>
                  <a:ext cx="530451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54" name="Straight Connector 153">
                  <a:extLst>
                    <a:ext uri="{FF2B5EF4-FFF2-40B4-BE49-F238E27FC236}">
                      <a16:creationId xmlns:a16="http://schemas.microsoft.com/office/drawing/2014/main" id="{AE7E6CC3-D82F-4C51-86A2-28B34D0AE36F}"/>
                    </a:ext>
                  </a:extLst>
                </p:cNvPr>
                <p:cNvCxnSpPr>
                  <a:cxnSpLocks/>
                  <a:stCxn id="149" idx="0"/>
                </p:cNvCxnSpPr>
                <p:nvPr/>
              </p:nvCxnSpPr>
              <p:spPr>
                <a:xfrm>
                  <a:off x="5625966" y="3595036"/>
                  <a:ext cx="1058108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56" name="TextBox 155">
                  <a:extLst>
                    <a:ext uri="{FF2B5EF4-FFF2-40B4-BE49-F238E27FC236}">
                      <a16:creationId xmlns:a16="http://schemas.microsoft.com/office/drawing/2014/main" id="{F4DA6B2C-52A4-46EC-A6C5-B24617F7BCA3}"/>
                    </a:ext>
                  </a:extLst>
                </p:cNvPr>
                <p:cNvSpPr txBox="1"/>
                <p:nvPr/>
              </p:nvSpPr>
              <p:spPr>
                <a:xfrm>
                  <a:off x="6314786" y="3061628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 err="1"/>
                    <a:t>V</a:t>
                  </a:r>
                  <a:r>
                    <a:rPr lang="en-US" baseline="-25000" dirty="0" err="1"/>
                    <a:t>out</a:t>
                  </a:r>
                  <a:endParaRPr lang="en-US" baseline="-25000" dirty="0"/>
                </a:p>
              </p:txBody>
            </p:sp>
          </p:grpSp>
          <p:cxnSp>
            <p:nvCxnSpPr>
              <p:cNvPr id="116" name="Straight Connector 115">
                <a:extLst>
                  <a:ext uri="{FF2B5EF4-FFF2-40B4-BE49-F238E27FC236}">
                    <a16:creationId xmlns:a16="http://schemas.microsoft.com/office/drawing/2014/main" id="{CD847518-2682-4851-A8E2-2D7D46B6D1D6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4435950" y="2771222"/>
                <a:ext cx="3969" cy="86645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17" name="Group 116">
                <a:extLst>
                  <a:ext uri="{FF2B5EF4-FFF2-40B4-BE49-F238E27FC236}">
                    <a16:creationId xmlns:a16="http://schemas.microsoft.com/office/drawing/2014/main" id="{CD007825-5329-4F23-9033-0906FE371698}"/>
                  </a:ext>
                </a:extLst>
              </p:cNvPr>
              <p:cNvGrpSpPr/>
              <p:nvPr/>
            </p:nvGrpSpPr>
            <p:grpSpPr>
              <a:xfrm>
                <a:off x="4257039" y="3637678"/>
                <a:ext cx="365760" cy="127000"/>
                <a:chOff x="4257039" y="3637678"/>
                <a:chExt cx="365760" cy="127000"/>
              </a:xfrm>
            </p:grpSpPr>
            <p:cxnSp>
              <p:nvCxnSpPr>
                <p:cNvPr id="146" name="Straight Connector 145">
                  <a:extLst>
                    <a:ext uri="{FF2B5EF4-FFF2-40B4-BE49-F238E27FC236}">
                      <a16:creationId xmlns:a16="http://schemas.microsoft.com/office/drawing/2014/main" id="{5DA6E8AE-588C-46FA-80C8-73EC78FC6819}"/>
                    </a:ext>
                  </a:extLst>
                </p:cNvPr>
                <p:cNvCxnSpPr/>
                <p:nvPr/>
              </p:nvCxnSpPr>
              <p:spPr>
                <a:xfrm>
                  <a:off x="4257039" y="3637678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7" name="Straight Connector 146">
                  <a:extLst>
                    <a:ext uri="{FF2B5EF4-FFF2-40B4-BE49-F238E27FC236}">
                      <a16:creationId xmlns:a16="http://schemas.microsoft.com/office/drawing/2014/main" id="{45E3CF9D-53BE-44D1-B8E2-4F32B3F5A767}"/>
                    </a:ext>
                  </a:extLst>
                </p:cNvPr>
                <p:cNvCxnSpPr/>
                <p:nvPr/>
              </p:nvCxnSpPr>
              <p:spPr>
                <a:xfrm>
                  <a:off x="4327641" y="3698003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48" name="Straight Connector 147">
                  <a:extLst>
                    <a:ext uri="{FF2B5EF4-FFF2-40B4-BE49-F238E27FC236}">
                      <a16:creationId xmlns:a16="http://schemas.microsoft.com/office/drawing/2014/main" id="{CA7E6344-65EE-493B-9373-CFA9F5CE11C1}"/>
                    </a:ext>
                  </a:extLst>
                </p:cNvPr>
                <p:cNvCxnSpPr/>
                <p:nvPr/>
              </p:nvCxnSpPr>
              <p:spPr>
                <a:xfrm>
                  <a:off x="4402612" y="3764678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8" name="Group 117">
                <a:extLst>
                  <a:ext uri="{FF2B5EF4-FFF2-40B4-BE49-F238E27FC236}">
                    <a16:creationId xmlns:a16="http://schemas.microsoft.com/office/drawing/2014/main" id="{F4E91800-9CCE-4C04-9359-72A3DFDC192E}"/>
                  </a:ext>
                </a:extLst>
              </p:cNvPr>
              <p:cNvGrpSpPr/>
              <p:nvPr/>
            </p:nvGrpSpPr>
            <p:grpSpPr>
              <a:xfrm>
                <a:off x="5255532" y="1488300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36" name="Group 135">
                  <a:extLst>
                    <a:ext uri="{FF2B5EF4-FFF2-40B4-BE49-F238E27FC236}">
                      <a16:creationId xmlns:a16="http://schemas.microsoft.com/office/drawing/2014/main" id="{1E2ED3C5-1B69-40BF-AA67-CCB3FA0530F2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44" name="Straight Connector 143">
                    <a:extLst>
                      <a:ext uri="{FF2B5EF4-FFF2-40B4-BE49-F238E27FC236}">
                        <a16:creationId xmlns:a16="http://schemas.microsoft.com/office/drawing/2014/main" id="{3808949F-D8FB-4EB2-9211-189956ECEF54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5" name="Straight Connector 144">
                    <a:extLst>
                      <a:ext uri="{FF2B5EF4-FFF2-40B4-BE49-F238E27FC236}">
                        <a16:creationId xmlns:a16="http://schemas.microsoft.com/office/drawing/2014/main" id="{CD196260-C343-4EAB-98AD-27331F5BA36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7" name="Group 136">
                  <a:extLst>
                    <a:ext uri="{FF2B5EF4-FFF2-40B4-BE49-F238E27FC236}">
                      <a16:creationId xmlns:a16="http://schemas.microsoft.com/office/drawing/2014/main" id="{96EC52F3-1353-4666-B04C-9ACB8F7BC370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2" name="Straight Connector 141">
                    <a:extLst>
                      <a:ext uri="{FF2B5EF4-FFF2-40B4-BE49-F238E27FC236}">
                        <a16:creationId xmlns:a16="http://schemas.microsoft.com/office/drawing/2014/main" id="{A9A6F710-5ED4-461E-BD0D-8AA165B414D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3" name="Straight Connector 142">
                    <a:extLst>
                      <a:ext uri="{FF2B5EF4-FFF2-40B4-BE49-F238E27FC236}">
                        <a16:creationId xmlns:a16="http://schemas.microsoft.com/office/drawing/2014/main" id="{80AE5922-BEC5-4996-9CF5-2CD17BC8A3F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38" name="Group 137">
                  <a:extLst>
                    <a:ext uri="{FF2B5EF4-FFF2-40B4-BE49-F238E27FC236}">
                      <a16:creationId xmlns:a16="http://schemas.microsoft.com/office/drawing/2014/main" id="{553C90C7-2C43-4605-A80C-57A6E3A332FE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40" name="Straight Connector 139">
                    <a:extLst>
                      <a:ext uri="{FF2B5EF4-FFF2-40B4-BE49-F238E27FC236}">
                        <a16:creationId xmlns:a16="http://schemas.microsoft.com/office/drawing/2014/main" id="{C96BCBD1-5ADC-4B14-AD41-247C9D72CEBA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41" name="Straight Connector 140">
                    <a:extLst>
                      <a:ext uri="{FF2B5EF4-FFF2-40B4-BE49-F238E27FC236}">
                        <a16:creationId xmlns:a16="http://schemas.microsoft.com/office/drawing/2014/main" id="{994A6B3A-2F39-4098-BCA5-79331B25CC67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39" name="Straight Connector 138">
                  <a:extLst>
                    <a:ext uri="{FF2B5EF4-FFF2-40B4-BE49-F238E27FC236}">
                      <a16:creationId xmlns:a16="http://schemas.microsoft.com/office/drawing/2014/main" id="{3F97D93A-7CA1-4A3F-8E32-2C834F4826F0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9" name="Group 118">
                <a:extLst>
                  <a:ext uri="{FF2B5EF4-FFF2-40B4-BE49-F238E27FC236}">
                    <a16:creationId xmlns:a16="http://schemas.microsoft.com/office/drawing/2014/main" id="{F534577F-1C4B-4082-94A3-9C52DA5AC5F6}"/>
                  </a:ext>
                </a:extLst>
              </p:cNvPr>
              <p:cNvGrpSpPr/>
              <p:nvPr/>
            </p:nvGrpSpPr>
            <p:grpSpPr>
              <a:xfrm>
                <a:off x="3424505" y="1460455"/>
                <a:ext cx="797859" cy="297701"/>
                <a:chOff x="3069003" y="2744655"/>
                <a:chExt cx="797859" cy="297701"/>
              </a:xfrm>
            </p:grpSpPr>
            <p:grpSp>
              <p:nvGrpSpPr>
                <p:cNvPr id="126" name="Group 125">
                  <a:extLst>
                    <a:ext uri="{FF2B5EF4-FFF2-40B4-BE49-F238E27FC236}">
                      <a16:creationId xmlns:a16="http://schemas.microsoft.com/office/drawing/2014/main" id="{1DBEA806-38D6-488E-A14F-9537683DB0FD}"/>
                    </a:ext>
                  </a:extLst>
                </p:cNvPr>
                <p:cNvGrpSpPr/>
                <p:nvPr/>
              </p:nvGrpSpPr>
              <p:grpSpPr>
                <a:xfrm>
                  <a:off x="3069003" y="2744655"/>
                  <a:ext cx="204010" cy="290601"/>
                  <a:chOff x="3608294" y="2623632"/>
                  <a:chExt cx="204010" cy="290601"/>
                </a:xfrm>
              </p:grpSpPr>
              <p:cxnSp>
                <p:nvCxnSpPr>
                  <p:cNvPr id="134" name="Straight Connector 133">
                    <a:extLst>
                      <a:ext uri="{FF2B5EF4-FFF2-40B4-BE49-F238E27FC236}">
                        <a16:creationId xmlns:a16="http://schemas.microsoft.com/office/drawing/2014/main" id="{00C79408-67B0-4EA8-9944-ABEDF375365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608294" y="2623632"/>
                    <a:ext cx="72358" cy="173356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5" name="Straight Connector 134">
                    <a:extLst>
                      <a:ext uri="{FF2B5EF4-FFF2-40B4-BE49-F238E27FC236}">
                        <a16:creationId xmlns:a16="http://schemas.microsoft.com/office/drawing/2014/main" id="{6EF10E87-D4C1-424A-898E-9831C36D1EDB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7" name="Group 126">
                  <a:extLst>
                    <a:ext uri="{FF2B5EF4-FFF2-40B4-BE49-F238E27FC236}">
                      <a16:creationId xmlns:a16="http://schemas.microsoft.com/office/drawing/2014/main" id="{80DE1B16-3BC4-499D-92B3-33C144435649}"/>
                    </a:ext>
                  </a:extLst>
                </p:cNvPr>
                <p:cNvGrpSpPr/>
                <p:nvPr/>
              </p:nvGrpSpPr>
              <p:grpSpPr>
                <a:xfrm>
                  <a:off x="3272884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2" name="Straight Connector 131">
                    <a:extLst>
                      <a:ext uri="{FF2B5EF4-FFF2-40B4-BE49-F238E27FC236}">
                        <a16:creationId xmlns:a16="http://schemas.microsoft.com/office/drawing/2014/main" id="{D93EA868-C5F1-4188-B96E-4C02424A8458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3" name="Straight Connector 132">
                    <a:extLst>
                      <a:ext uri="{FF2B5EF4-FFF2-40B4-BE49-F238E27FC236}">
                        <a16:creationId xmlns:a16="http://schemas.microsoft.com/office/drawing/2014/main" id="{6B30FF83-6564-4E35-B909-79CEDEC38F9F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grpSp>
              <p:nvGrpSpPr>
                <p:cNvPr id="128" name="Group 127">
                  <a:extLst>
                    <a:ext uri="{FF2B5EF4-FFF2-40B4-BE49-F238E27FC236}">
                      <a16:creationId xmlns:a16="http://schemas.microsoft.com/office/drawing/2014/main" id="{DE178863-CC98-4AF7-B0B8-4AEFC543D42B}"/>
                    </a:ext>
                  </a:extLst>
                </p:cNvPr>
                <p:cNvGrpSpPr/>
                <p:nvPr/>
              </p:nvGrpSpPr>
              <p:grpSpPr>
                <a:xfrm>
                  <a:off x="3536316" y="2751754"/>
                  <a:ext cx="263561" cy="290602"/>
                  <a:chOff x="3548743" y="2623631"/>
                  <a:chExt cx="263561" cy="290602"/>
                </a:xfrm>
              </p:grpSpPr>
              <p:cxnSp>
                <p:nvCxnSpPr>
                  <p:cNvPr id="130" name="Straight Connector 129">
                    <a:extLst>
                      <a:ext uri="{FF2B5EF4-FFF2-40B4-BE49-F238E27FC236}">
                        <a16:creationId xmlns:a16="http://schemas.microsoft.com/office/drawing/2014/main" id="{ABC50289-C234-4E3D-9C07-B7FDB7F7D561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548743" y="2623631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31" name="Straight Connector 130">
                    <a:extLst>
                      <a:ext uri="{FF2B5EF4-FFF2-40B4-BE49-F238E27FC236}">
                        <a16:creationId xmlns:a16="http://schemas.microsoft.com/office/drawing/2014/main" id="{DDCA3126-89AB-4A0E-9C70-55C463BE7D85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H="1" flipV="1">
                    <a:off x="3680395" y="2625616"/>
                    <a:ext cx="131909" cy="288617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29" name="Straight Connector 128">
                  <a:extLst>
                    <a:ext uri="{FF2B5EF4-FFF2-40B4-BE49-F238E27FC236}">
                      <a16:creationId xmlns:a16="http://schemas.microsoft.com/office/drawing/2014/main" id="{6BC099CD-B7E5-4333-972B-6F46DCAD9A1F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799619" y="2890947"/>
                  <a:ext cx="67243" cy="149425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120" name="Straight Connector 119">
                <a:extLst>
                  <a:ext uri="{FF2B5EF4-FFF2-40B4-BE49-F238E27FC236}">
                    <a16:creationId xmlns:a16="http://schemas.microsoft.com/office/drawing/2014/main" id="{025B31FE-FA2A-44B3-AAB8-7BE97B963C9A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4222364" y="1647140"/>
                <a:ext cx="1043760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>
                <a:extLst>
                  <a:ext uri="{FF2B5EF4-FFF2-40B4-BE49-F238E27FC236}">
                    <a16:creationId xmlns:a16="http://schemas.microsoft.com/office/drawing/2014/main" id="{A24A9D62-76C0-4ED7-9B45-0BE399D8FF4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4598930" y="1641692"/>
                <a:ext cx="0" cy="67802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3" name="Straight Connector 122">
                <a:extLst>
                  <a:ext uri="{FF2B5EF4-FFF2-40B4-BE49-F238E27FC236}">
                    <a16:creationId xmlns:a16="http://schemas.microsoft.com/office/drawing/2014/main" id="{316D66CE-9A76-4E77-9FED-ED2785F8E86F}"/>
                  </a:ext>
                </a:extLst>
              </p:cNvPr>
              <p:cNvCxnSpPr/>
              <p:nvPr/>
            </p:nvCxnSpPr>
            <p:spPr>
              <a:xfrm flipH="1">
                <a:off x="3009207" y="1633811"/>
                <a:ext cx="41529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>
                <a:extLst>
                  <a:ext uri="{FF2B5EF4-FFF2-40B4-BE49-F238E27FC236}">
                    <a16:creationId xmlns:a16="http://schemas.microsoft.com/office/drawing/2014/main" id="{9715BF57-754C-4E8A-B891-45E591279BC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6382871" y="1641692"/>
                <a:ext cx="22692" cy="913849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5" name="Straight Connector 124">
                <a:extLst>
                  <a:ext uri="{FF2B5EF4-FFF2-40B4-BE49-F238E27FC236}">
                    <a16:creationId xmlns:a16="http://schemas.microsoft.com/office/drawing/2014/main" id="{AEC25968-872C-4F36-B05A-C25AEE56AA84}"/>
                  </a:ext>
                </a:extLst>
              </p:cNvPr>
              <p:cNvCxnSpPr>
                <a:cxnSpLocks/>
              </p:cNvCxnSpPr>
              <p:nvPr/>
            </p:nvCxnSpPr>
            <p:spPr>
              <a:xfrm flipH="1">
                <a:off x="6053391" y="1649411"/>
                <a:ext cx="340826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06" name="TextBox 105">
              <a:extLst>
                <a:ext uri="{FF2B5EF4-FFF2-40B4-BE49-F238E27FC236}">
                  <a16:creationId xmlns:a16="http://schemas.microsoft.com/office/drawing/2014/main" id="{DE8E4015-1096-4AD5-B929-939534DFBF8C}"/>
                </a:ext>
              </a:extLst>
            </p:cNvPr>
            <p:cNvSpPr txBox="1"/>
            <p:nvPr/>
          </p:nvSpPr>
          <p:spPr>
            <a:xfrm>
              <a:off x="8440024" y="2198092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2</a:t>
              </a:r>
            </a:p>
          </p:txBody>
        </p:sp>
        <p:sp>
          <p:nvSpPr>
            <p:cNvPr id="107" name="TextBox 106">
              <a:extLst>
                <a:ext uri="{FF2B5EF4-FFF2-40B4-BE49-F238E27FC236}">
                  <a16:creationId xmlns:a16="http://schemas.microsoft.com/office/drawing/2014/main" id="{F63BE42E-444A-4064-85C7-FB6366D73DA0}"/>
                </a:ext>
              </a:extLst>
            </p:cNvPr>
            <p:cNvSpPr txBox="1"/>
            <p:nvPr/>
          </p:nvSpPr>
          <p:spPr>
            <a:xfrm>
              <a:off x="6543214" y="2158793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R</a:t>
              </a:r>
              <a:r>
                <a:rPr lang="en-US" baseline="-25000" dirty="0"/>
                <a:t>1</a:t>
              </a:r>
            </a:p>
          </p:txBody>
        </p:sp>
      </p:grp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FD197271-72E9-45DE-BA62-E47C93AC4F42}"/>
              </a:ext>
            </a:extLst>
          </p:cNvPr>
          <p:cNvSpPr txBox="1">
            <a:spLocks/>
          </p:cNvSpPr>
          <p:nvPr/>
        </p:nvSpPr>
        <p:spPr>
          <a:xfrm>
            <a:off x="6075541" y="4893723"/>
            <a:ext cx="5426743" cy="178337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low output resistance of the voltage follower makes the inverting amplifier see the full voltage from the source.</a:t>
            </a:r>
            <a:endParaRPr lang="en-US" baseline="-250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51FF02C1-BF05-47D9-9441-EBC161F112E3}"/>
              </a:ext>
            </a:extLst>
          </p:cNvPr>
          <p:cNvGrpSpPr/>
          <p:nvPr/>
        </p:nvGrpSpPr>
        <p:grpSpPr>
          <a:xfrm>
            <a:off x="496997" y="1962153"/>
            <a:ext cx="3077955" cy="2759675"/>
            <a:chOff x="1294037" y="1826719"/>
            <a:chExt cx="3077955" cy="2759675"/>
          </a:xfrm>
        </p:grpSpPr>
        <p:sp>
          <p:nvSpPr>
            <p:cNvPr id="157" name="Content Placeholder 2">
              <a:extLst>
                <a:ext uri="{FF2B5EF4-FFF2-40B4-BE49-F238E27FC236}">
                  <a16:creationId xmlns:a16="http://schemas.microsoft.com/office/drawing/2014/main" id="{F331A0E4-0F9B-4FDD-BD5F-7A3E762C5623}"/>
                </a:ext>
              </a:extLst>
            </p:cNvPr>
            <p:cNvSpPr txBox="1">
              <a:spLocks/>
            </p:cNvSpPr>
            <p:nvPr/>
          </p:nvSpPr>
          <p:spPr>
            <a:xfrm>
              <a:off x="1294037" y="1826719"/>
              <a:ext cx="2060773" cy="661490"/>
            </a:xfrm>
            <a:prstGeom prst="rect">
              <a:avLst/>
            </a:prstGeom>
          </p:spPr>
          <p:txBody>
            <a:bodyPr vert="horz" lIns="91440" tIns="45720" rIns="91440" bIns="45720" rtlCol="0">
              <a:normAutofit/>
            </a:bodyPr>
            <a:lstStyle>
              <a:lvl1pPr marL="228600" indent="-228600" algn="l" defTabSz="914400" rtl="0" eaLnBrk="1" latinLnBrk="0" hangingPunct="1">
                <a:lnSpc>
                  <a:spcPct val="90000"/>
                </a:lnSpc>
                <a:spcBef>
                  <a:spcPts val="1000"/>
                </a:spcBef>
                <a:buFont typeface="Arial" panose="020B0604020202020204" pitchFamily="34" charset="0"/>
                <a:buChar char="•"/>
                <a:defRPr sz="2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685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4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1143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20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600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20574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5146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9718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4290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886200" indent="-228600" algn="l" defTabSz="914400" rtl="0" eaLnBrk="1" latinLnBrk="0" hangingPunct="1">
                <a:lnSpc>
                  <a:spcPct val="90000"/>
                </a:lnSpc>
                <a:spcBef>
                  <a:spcPts val="500"/>
                </a:spcBef>
                <a:buFont typeface="Arial" panose="020B0604020202020204" pitchFamily="34" charset="0"/>
                <a:buChar char="•"/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marL="0" indent="0">
                <a:buNone/>
              </a:pPr>
              <a:r>
                <a:rPr lang="en-US" sz="1800" dirty="0">
                  <a:solidFill>
                    <a:srgbClr val="00B050"/>
                  </a:solidFill>
                </a:rPr>
                <a:t>Source with internal resistance</a:t>
              </a:r>
              <a:endParaRPr lang="en-US" sz="1800" baseline="-25000" dirty="0">
                <a:solidFill>
                  <a:srgbClr val="00B050"/>
                </a:solidFill>
              </a:endParaRPr>
            </a:p>
          </p:txBody>
        </p:sp>
        <p:sp>
          <p:nvSpPr>
            <p:cNvPr id="61" name="Rectangle 60">
              <a:extLst>
                <a:ext uri="{FF2B5EF4-FFF2-40B4-BE49-F238E27FC236}">
                  <a16:creationId xmlns:a16="http://schemas.microsoft.com/office/drawing/2014/main" id="{3A35377D-1CEB-48F9-B0A9-CECFAE43836E}"/>
                </a:ext>
              </a:extLst>
            </p:cNvPr>
            <p:cNvSpPr/>
            <p:nvPr/>
          </p:nvSpPr>
          <p:spPr>
            <a:xfrm>
              <a:off x="2199286" y="2386858"/>
              <a:ext cx="2172706" cy="2199536"/>
            </a:xfrm>
            <a:prstGeom prst="rect">
              <a:avLst/>
            </a:prstGeom>
            <a:noFill/>
            <a:ln>
              <a:solidFill>
                <a:srgbClr val="00B05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D83413BC-A8D2-49D8-881F-600FF4698569}"/>
                </a:ext>
              </a:extLst>
            </p:cNvPr>
            <p:cNvGrpSpPr/>
            <p:nvPr/>
          </p:nvGrpSpPr>
          <p:grpSpPr>
            <a:xfrm>
              <a:off x="2360304" y="2399188"/>
              <a:ext cx="1986392" cy="1672032"/>
              <a:chOff x="3136593" y="2364937"/>
              <a:chExt cx="1986392" cy="1672032"/>
            </a:xfrm>
          </p:grpSpPr>
          <p:sp>
            <p:nvSpPr>
              <p:cNvPr id="80" name="TextBox 79">
                <a:extLst>
                  <a:ext uri="{FF2B5EF4-FFF2-40B4-BE49-F238E27FC236}">
                    <a16:creationId xmlns:a16="http://schemas.microsoft.com/office/drawing/2014/main" id="{5B6B0BD0-D409-4659-AE9B-ED011B038FD6}"/>
                  </a:ext>
                </a:extLst>
              </p:cNvPr>
              <p:cNvSpPr txBox="1"/>
              <p:nvPr/>
            </p:nvSpPr>
            <p:spPr>
              <a:xfrm>
                <a:off x="3602609" y="321131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grpSp>
            <p:nvGrpSpPr>
              <p:cNvPr id="4" name="Group 3">
                <a:extLst>
                  <a:ext uri="{FF2B5EF4-FFF2-40B4-BE49-F238E27FC236}">
                    <a16:creationId xmlns:a16="http://schemas.microsoft.com/office/drawing/2014/main" id="{2A421B17-F56A-47B0-8E62-14FE93AC6D83}"/>
                  </a:ext>
                </a:extLst>
              </p:cNvPr>
              <p:cNvGrpSpPr/>
              <p:nvPr/>
            </p:nvGrpSpPr>
            <p:grpSpPr>
              <a:xfrm>
                <a:off x="3136593" y="2364937"/>
                <a:ext cx="1986392" cy="1672032"/>
                <a:chOff x="2465135" y="2395960"/>
                <a:chExt cx="1986392" cy="1672032"/>
              </a:xfrm>
            </p:grpSpPr>
            <p:grpSp>
              <p:nvGrpSpPr>
                <p:cNvPr id="159" name="Group 158">
                  <a:extLst>
                    <a:ext uri="{FF2B5EF4-FFF2-40B4-BE49-F238E27FC236}">
                      <a16:creationId xmlns:a16="http://schemas.microsoft.com/office/drawing/2014/main" id="{73E0C333-3968-4259-A7E6-0C1B34D85D13}"/>
                    </a:ext>
                  </a:extLst>
                </p:cNvPr>
                <p:cNvGrpSpPr/>
                <p:nvPr/>
              </p:nvGrpSpPr>
              <p:grpSpPr>
                <a:xfrm>
                  <a:off x="3653668" y="2699079"/>
                  <a:ext cx="797859" cy="297701"/>
                  <a:chOff x="3069003" y="2744655"/>
                  <a:chExt cx="797859" cy="297701"/>
                </a:xfrm>
              </p:grpSpPr>
              <p:grpSp>
                <p:nvGrpSpPr>
                  <p:cNvPr id="160" name="Group 159">
                    <a:extLst>
                      <a:ext uri="{FF2B5EF4-FFF2-40B4-BE49-F238E27FC236}">
                        <a16:creationId xmlns:a16="http://schemas.microsoft.com/office/drawing/2014/main" id="{63BF4AEE-8982-4E72-90C7-880A67973607}"/>
                      </a:ext>
                    </a:extLst>
                  </p:cNvPr>
                  <p:cNvGrpSpPr/>
                  <p:nvPr/>
                </p:nvGrpSpPr>
                <p:grpSpPr>
                  <a:xfrm>
                    <a:off x="3069003" y="2744655"/>
                    <a:ext cx="204010" cy="290601"/>
                    <a:chOff x="3608294" y="2623632"/>
                    <a:chExt cx="204010" cy="290601"/>
                  </a:xfrm>
                </p:grpSpPr>
                <p:cxnSp>
                  <p:nvCxnSpPr>
                    <p:cNvPr id="168" name="Straight Connector 167">
                      <a:extLst>
                        <a:ext uri="{FF2B5EF4-FFF2-40B4-BE49-F238E27FC236}">
                          <a16:creationId xmlns:a16="http://schemas.microsoft.com/office/drawing/2014/main" id="{82A14B13-20A6-4A67-B533-F4F1E2D37611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608294" y="2623632"/>
                      <a:ext cx="72358" cy="173356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9" name="Straight Connector 168">
                      <a:extLst>
                        <a:ext uri="{FF2B5EF4-FFF2-40B4-BE49-F238E27FC236}">
                          <a16:creationId xmlns:a16="http://schemas.microsoft.com/office/drawing/2014/main" id="{0DF7ED9C-CF2A-43CF-8FCF-38DC3115578D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1" name="Group 160">
                    <a:extLst>
                      <a:ext uri="{FF2B5EF4-FFF2-40B4-BE49-F238E27FC236}">
                        <a16:creationId xmlns:a16="http://schemas.microsoft.com/office/drawing/2014/main" id="{825895CB-F003-4850-974A-3C8CFEDEDCCF}"/>
                      </a:ext>
                    </a:extLst>
                  </p:cNvPr>
                  <p:cNvGrpSpPr/>
                  <p:nvPr/>
                </p:nvGrpSpPr>
                <p:grpSpPr>
                  <a:xfrm>
                    <a:off x="3272884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66" name="Straight Connector 165">
                      <a:extLst>
                        <a:ext uri="{FF2B5EF4-FFF2-40B4-BE49-F238E27FC236}">
                          <a16:creationId xmlns:a16="http://schemas.microsoft.com/office/drawing/2014/main" id="{F8FC9A73-4656-4A62-9ED6-1F7B4220903E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7" name="Straight Connector 166">
                      <a:extLst>
                        <a:ext uri="{FF2B5EF4-FFF2-40B4-BE49-F238E27FC236}">
                          <a16:creationId xmlns:a16="http://schemas.microsoft.com/office/drawing/2014/main" id="{B962A965-0846-4E8D-A2A8-D3160AF34CB9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grpSp>
                <p:nvGrpSpPr>
                  <p:cNvPr id="162" name="Group 161">
                    <a:extLst>
                      <a:ext uri="{FF2B5EF4-FFF2-40B4-BE49-F238E27FC236}">
                        <a16:creationId xmlns:a16="http://schemas.microsoft.com/office/drawing/2014/main" id="{48C42DD5-2125-461A-8AD5-3D3A14D872FC}"/>
                      </a:ext>
                    </a:extLst>
                  </p:cNvPr>
                  <p:cNvGrpSpPr/>
                  <p:nvPr/>
                </p:nvGrpSpPr>
                <p:grpSpPr>
                  <a:xfrm>
                    <a:off x="3536316" y="2751754"/>
                    <a:ext cx="263561" cy="290602"/>
                    <a:chOff x="3548743" y="2623631"/>
                    <a:chExt cx="263561" cy="290602"/>
                  </a:xfrm>
                </p:grpSpPr>
                <p:cxnSp>
                  <p:nvCxnSpPr>
                    <p:cNvPr id="164" name="Straight Connector 163">
                      <a:extLst>
                        <a:ext uri="{FF2B5EF4-FFF2-40B4-BE49-F238E27FC236}">
                          <a16:creationId xmlns:a16="http://schemas.microsoft.com/office/drawing/2014/main" id="{7D89C803-7855-432B-8941-F7641DBAEE2A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V="1">
                      <a:off x="3548743" y="2623631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165" name="Straight Connector 164">
                      <a:extLst>
                        <a:ext uri="{FF2B5EF4-FFF2-40B4-BE49-F238E27FC236}">
                          <a16:creationId xmlns:a16="http://schemas.microsoft.com/office/drawing/2014/main" id="{67A603F0-F038-4A16-B9BD-9C36B8F0221C}"/>
                        </a:ext>
                      </a:extLst>
                    </p:cNvPr>
                    <p:cNvCxnSpPr>
                      <a:cxnSpLocks/>
                    </p:cNvCxnSpPr>
                    <p:nvPr/>
                  </p:nvCxnSpPr>
                  <p:spPr>
                    <a:xfrm flipH="1" flipV="1">
                      <a:off x="3680395" y="2625616"/>
                      <a:ext cx="131909" cy="288617"/>
                    </a:xfrm>
                    <a:prstGeom prst="line">
                      <a:avLst/>
                    </a:prstGeom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63" name="Straight Connector 162">
                    <a:extLst>
                      <a:ext uri="{FF2B5EF4-FFF2-40B4-BE49-F238E27FC236}">
                        <a16:creationId xmlns:a16="http://schemas.microsoft.com/office/drawing/2014/main" id="{49C04E3E-7435-4EAE-B2A9-955C472B6962}"/>
                      </a:ext>
                    </a:extLst>
                  </p:cNvPr>
                  <p:cNvCxnSpPr>
                    <a:cxnSpLocks/>
                  </p:cNvCxnSpPr>
                  <p:nvPr/>
                </p:nvCxnSpPr>
                <p:spPr>
                  <a:xfrm flipV="1">
                    <a:off x="3799619" y="2890947"/>
                    <a:ext cx="67243" cy="149425"/>
                  </a:xfrm>
                  <a:prstGeom prst="line">
                    <a:avLst/>
                  </a:prstGeom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170" name="Straight Connector 169">
                  <a:extLst>
                    <a:ext uri="{FF2B5EF4-FFF2-40B4-BE49-F238E27FC236}">
                      <a16:creationId xmlns:a16="http://schemas.microsoft.com/office/drawing/2014/main" id="{65FBE870-195C-45EC-9FB0-AA7E61F3CC73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H="1">
                  <a:off x="3086605" y="2872435"/>
                  <a:ext cx="567063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71" name="TextBox 170">
                  <a:extLst>
                    <a:ext uri="{FF2B5EF4-FFF2-40B4-BE49-F238E27FC236}">
                      <a16:creationId xmlns:a16="http://schemas.microsoft.com/office/drawing/2014/main" id="{B680EDB1-BED0-46F0-94AC-53D5EAD99B88}"/>
                    </a:ext>
                  </a:extLst>
                </p:cNvPr>
                <p:cNvSpPr txBox="1"/>
                <p:nvPr/>
              </p:nvSpPr>
              <p:spPr>
                <a:xfrm>
                  <a:off x="3336531" y="2395960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R</a:t>
                  </a:r>
                  <a:r>
                    <a:rPr lang="en-US" baseline="-25000" dirty="0"/>
                    <a:t>S</a:t>
                  </a:r>
                </a:p>
              </p:txBody>
            </p:sp>
            <p:sp>
              <p:nvSpPr>
                <p:cNvPr id="73" name="Oval 72">
                  <a:extLst>
                    <a:ext uri="{FF2B5EF4-FFF2-40B4-BE49-F238E27FC236}">
                      <a16:creationId xmlns:a16="http://schemas.microsoft.com/office/drawing/2014/main" id="{33B5C36A-F503-4140-BBF1-9E7B2FF70F1B}"/>
                    </a:ext>
                  </a:extLst>
                </p:cNvPr>
                <p:cNvSpPr>
                  <a:spLocks noChangeAspect="1"/>
                </p:cNvSpPr>
                <p:nvPr/>
              </p:nvSpPr>
              <p:spPr>
                <a:xfrm>
                  <a:off x="2903725" y="3328344"/>
                  <a:ext cx="365760" cy="365760"/>
                </a:xfrm>
                <a:prstGeom prst="ellipse">
                  <a:avLst/>
                </a:prstGeom>
                <a:noFill/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/>
                </a:p>
              </p:txBody>
            </p:sp>
            <p:cxnSp>
              <p:nvCxnSpPr>
                <p:cNvPr id="74" name="Straight Connector 73">
                  <a:extLst>
                    <a:ext uri="{FF2B5EF4-FFF2-40B4-BE49-F238E27FC236}">
                      <a16:creationId xmlns:a16="http://schemas.microsoft.com/office/drawing/2014/main" id="{377E2800-EA06-4803-A49E-FA91679BA762}"/>
                    </a:ext>
                  </a:extLst>
                </p:cNvPr>
                <p:cNvCxnSpPr/>
                <p:nvPr/>
              </p:nvCxnSpPr>
              <p:spPr>
                <a:xfrm flipV="1">
                  <a:off x="3087638" y="3694104"/>
                  <a:ext cx="0" cy="246888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5" name="Straight Connector 74">
                  <a:extLst>
                    <a:ext uri="{FF2B5EF4-FFF2-40B4-BE49-F238E27FC236}">
                      <a16:creationId xmlns:a16="http://schemas.microsoft.com/office/drawing/2014/main" id="{78BA3927-0F96-4D7E-BAF8-709EC5B5881F}"/>
                    </a:ext>
                  </a:extLst>
                </p:cNvPr>
                <p:cNvCxnSpPr/>
                <p:nvPr/>
              </p:nvCxnSpPr>
              <p:spPr>
                <a:xfrm>
                  <a:off x="2904758" y="3940992"/>
                  <a:ext cx="36576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6" name="Straight Connector 75">
                  <a:extLst>
                    <a:ext uri="{FF2B5EF4-FFF2-40B4-BE49-F238E27FC236}">
                      <a16:creationId xmlns:a16="http://schemas.microsoft.com/office/drawing/2014/main" id="{713D5D3E-221E-4FAD-82A8-F73C68B91E81}"/>
                    </a:ext>
                  </a:extLst>
                </p:cNvPr>
                <p:cNvCxnSpPr/>
                <p:nvPr/>
              </p:nvCxnSpPr>
              <p:spPr>
                <a:xfrm>
                  <a:off x="2975360" y="4001317"/>
                  <a:ext cx="22860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7" name="Straight Connector 76">
                  <a:extLst>
                    <a:ext uri="{FF2B5EF4-FFF2-40B4-BE49-F238E27FC236}">
                      <a16:creationId xmlns:a16="http://schemas.microsoft.com/office/drawing/2014/main" id="{E5AD3406-6417-4D8A-817C-48FE7EDA4713}"/>
                    </a:ext>
                  </a:extLst>
                </p:cNvPr>
                <p:cNvCxnSpPr/>
                <p:nvPr/>
              </p:nvCxnSpPr>
              <p:spPr>
                <a:xfrm>
                  <a:off x="3050331" y="4067992"/>
                  <a:ext cx="91440" cy="0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78" name="Straight Connector 77">
                  <a:extLst>
                    <a:ext uri="{FF2B5EF4-FFF2-40B4-BE49-F238E27FC236}">
                      <a16:creationId xmlns:a16="http://schemas.microsoft.com/office/drawing/2014/main" id="{A5EE4CF5-EF55-4816-9DA1-BD3F225F7229}"/>
                    </a:ext>
                  </a:extLst>
                </p:cNvPr>
                <p:cNvCxnSpPr>
                  <a:cxnSpLocks/>
                </p:cNvCxnSpPr>
                <p:nvPr/>
              </p:nvCxnSpPr>
              <p:spPr>
                <a:xfrm flipV="1">
                  <a:off x="3090960" y="2872435"/>
                  <a:ext cx="0" cy="444089"/>
                </a:xfrm>
                <a:prstGeom prst="line">
                  <a:avLst/>
                </a:prstGeom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79" name="TextBox 78">
                  <a:extLst>
                    <a:ext uri="{FF2B5EF4-FFF2-40B4-BE49-F238E27FC236}">
                      <a16:creationId xmlns:a16="http://schemas.microsoft.com/office/drawing/2014/main" id="{161A1A4C-73EA-47F3-A8AD-84BB5389A13F}"/>
                    </a:ext>
                  </a:extLst>
                </p:cNvPr>
                <p:cNvSpPr txBox="1"/>
                <p:nvPr/>
              </p:nvSpPr>
              <p:spPr>
                <a:xfrm>
                  <a:off x="2465135" y="3298732"/>
                  <a:ext cx="519637" cy="369332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dirty="0"/>
                    <a:t>V</a:t>
                  </a:r>
                  <a:r>
                    <a:rPr lang="en-US" baseline="-25000" dirty="0"/>
                    <a:t>in</a:t>
                  </a:r>
                </a:p>
              </p:txBody>
            </p:sp>
            <p:sp>
              <p:nvSpPr>
                <p:cNvPr id="83" name="TextBox 82">
                  <a:extLst>
                    <a:ext uri="{FF2B5EF4-FFF2-40B4-BE49-F238E27FC236}">
                      <a16:creationId xmlns:a16="http://schemas.microsoft.com/office/drawing/2014/main" id="{4C34B751-396B-4EAC-BD17-C8BA97A3FA33}"/>
                    </a:ext>
                  </a:extLst>
                </p:cNvPr>
                <p:cNvSpPr txBox="1"/>
                <p:nvPr/>
              </p:nvSpPr>
              <p:spPr>
                <a:xfrm>
                  <a:off x="2910969" y="3417856"/>
                  <a:ext cx="307258" cy="33855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n-US" sz="1600" dirty="0"/>
                    <a:t>—</a:t>
                  </a:r>
                </a:p>
              </p:txBody>
            </p:sp>
          </p:grpSp>
        </p:grpSp>
      </p:grpSp>
      <p:grpSp>
        <p:nvGrpSpPr>
          <p:cNvPr id="88" name="Group 87">
            <a:extLst>
              <a:ext uri="{FF2B5EF4-FFF2-40B4-BE49-F238E27FC236}">
                <a16:creationId xmlns:a16="http://schemas.microsoft.com/office/drawing/2014/main" id="{7CD41380-EA8A-4263-A8DC-5D22C8F1431A}"/>
              </a:ext>
            </a:extLst>
          </p:cNvPr>
          <p:cNvGrpSpPr/>
          <p:nvPr/>
        </p:nvGrpSpPr>
        <p:grpSpPr>
          <a:xfrm>
            <a:off x="3540568" y="1857419"/>
            <a:ext cx="2884314" cy="1505359"/>
            <a:chOff x="4439919" y="1641692"/>
            <a:chExt cx="2884314" cy="1505359"/>
          </a:xfrm>
        </p:grpSpPr>
        <p:grpSp>
          <p:nvGrpSpPr>
            <p:cNvPr id="89" name="Group 88">
              <a:extLst>
                <a:ext uri="{FF2B5EF4-FFF2-40B4-BE49-F238E27FC236}">
                  <a16:creationId xmlns:a16="http://schemas.microsoft.com/office/drawing/2014/main" id="{33B36981-4093-4684-8742-6493656FCAB2}"/>
                </a:ext>
              </a:extLst>
            </p:cNvPr>
            <p:cNvGrpSpPr/>
            <p:nvPr/>
          </p:nvGrpSpPr>
          <p:grpSpPr>
            <a:xfrm>
              <a:off x="4439919" y="1972769"/>
              <a:ext cx="2884314" cy="1174282"/>
              <a:chOff x="3950109" y="3007895"/>
              <a:chExt cx="2884314" cy="1174282"/>
            </a:xfrm>
          </p:grpSpPr>
          <p:sp>
            <p:nvSpPr>
              <p:cNvPr id="102" name="Isosceles Triangle 101">
                <a:extLst>
                  <a:ext uri="{FF2B5EF4-FFF2-40B4-BE49-F238E27FC236}">
                    <a16:creationId xmlns:a16="http://schemas.microsoft.com/office/drawing/2014/main" id="{90F3CC9C-639C-4EA8-967E-272C03AAC072}"/>
                  </a:ext>
                </a:extLst>
              </p:cNvPr>
              <p:cNvSpPr/>
              <p:nvPr/>
            </p:nvSpPr>
            <p:spPr>
              <a:xfrm rot="5400000">
                <a:off x="4466122" y="3022333"/>
                <a:ext cx="1174282" cy="1145406"/>
              </a:xfrm>
              <a:prstGeom prst="triangle">
                <a:avLst/>
              </a:prstGeom>
              <a:noFill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03" name="TextBox 102">
                <a:extLst>
                  <a:ext uri="{FF2B5EF4-FFF2-40B4-BE49-F238E27FC236}">
                    <a16:creationId xmlns:a16="http://schemas.microsoft.com/office/drawing/2014/main" id="{2DF3B411-75AE-4074-9B93-DDAE2C132CFD}"/>
                  </a:ext>
                </a:extLst>
              </p:cNvPr>
              <p:cNvSpPr txBox="1"/>
              <p:nvPr/>
            </p:nvSpPr>
            <p:spPr>
              <a:xfrm>
                <a:off x="4480560" y="3170178"/>
                <a:ext cx="307258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/>
                  <a:t>—</a:t>
                </a:r>
              </a:p>
            </p:txBody>
          </p:sp>
          <p:sp>
            <p:nvSpPr>
              <p:cNvPr id="172" name="TextBox 171">
                <a:extLst>
                  <a:ext uri="{FF2B5EF4-FFF2-40B4-BE49-F238E27FC236}">
                    <a16:creationId xmlns:a16="http://schemas.microsoft.com/office/drawing/2014/main" id="{ADE85219-F734-4759-B955-E18E31E2C587}"/>
                  </a:ext>
                </a:extLst>
              </p:cNvPr>
              <p:cNvSpPr txBox="1"/>
              <p:nvPr/>
            </p:nvSpPr>
            <p:spPr>
              <a:xfrm>
                <a:off x="4499733" y="3595036"/>
                <a:ext cx="307258" cy="40011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sz="2000" dirty="0"/>
                  <a:t>+</a:t>
                </a:r>
              </a:p>
            </p:txBody>
          </p:sp>
          <p:cxnSp>
            <p:nvCxnSpPr>
              <p:cNvPr id="173" name="Straight Connector 172">
                <a:extLst>
                  <a:ext uri="{FF2B5EF4-FFF2-40B4-BE49-F238E27FC236}">
                    <a16:creationId xmlns:a16="http://schemas.microsoft.com/office/drawing/2014/main" id="{40D5EB5B-84B7-49DA-B9D3-13071C246CFE}"/>
                  </a:ext>
                </a:extLst>
              </p:cNvPr>
              <p:cNvCxnSpPr>
                <a:cxnSpLocks/>
                <a:endCxn id="103" idx="1"/>
              </p:cNvCxnSpPr>
              <p:nvPr/>
            </p:nvCxnSpPr>
            <p:spPr>
              <a:xfrm>
                <a:off x="4090219" y="3354844"/>
                <a:ext cx="39034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Connector 173">
                <a:extLst>
                  <a:ext uri="{FF2B5EF4-FFF2-40B4-BE49-F238E27FC236}">
                    <a16:creationId xmlns:a16="http://schemas.microsoft.com/office/drawing/2014/main" id="{FC357FC6-28FE-4249-851D-CDF3F97B260B}"/>
                  </a:ext>
                </a:extLst>
              </p:cNvPr>
              <p:cNvCxnSpPr>
                <a:cxnSpLocks/>
              </p:cNvCxnSpPr>
              <p:nvPr/>
            </p:nvCxnSpPr>
            <p:spPr>
              <a:xfrm>
                <a:off x="3950109" y="3811883"/>
                <a:ext cx="530451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Connector 174">
                <a:extLst>
                  <a:ext uri="{FF2B5EF4-FFF2-40B4-BE49-F238E27FC236}">
                    <a16:creationId xmlns:a16="http://schemas.microsoft.com/office/drawing/2014/main" id="{189B2CF3-5B5E-4388-869C-09906A9985A4}"/>
                  </a:ext>
                </a:extLst>
              </p:cNvPr>
              <p:cNvCxnSpPr>
                <a:cxnSpLocks/>
                <a:stCxn id="102" idx="0"/>
              </p:cNvCxnSpPr>
              <p:nvPr/>
            </p:nvCxnSpPr>
            <p:spPr>
              <a:xfrm>
                <a:off x="5625966" y="3595036"/>
                <a:ext cx="1058108" cy="0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77" name="TextBox 176">
                <a:extLst>
                  <a:ext uri="{FF2B5EF4-FFF2-40B4-BE49-F238E27FC236}">
                    <a16:creationId xmlns:a16="http://schemas.microsoft.com/office/drawing/2014/main" id="{64D300E2-611A-4F11-A548-8D2FA144264A}"/>
                  </a:ext>
                </a:extLst>
              </p:cNvPr>
              <p:cNvSpPr txBox="1"/>
              <p:nvPr/>
            </p:nvSpPr>
            <p:spPr>
              <a:xfrm>
                <a:off x="6314786" y="3061628"/>
                <a:ext cx="519637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dirty="0" err="1"/>
                  <a:t>V</a:t>
                </a:r>
                <a:r>
                  <a:rPr lang="en-US" baseline="-25000" dirty="0" err="1"/>
                  <a:t>out</a:t>
                </a:r>
                <a:endParaRPr lang="en-US" baseline="-25000" dirty="0"/>
              </a:p>
            </p:txBody>
          </p:sp>
        </p:grpSp>
        <p:cxnSp>
          <p:nvCxnSpPr>
            <p:cNvPr id="96" name="Straight Connector 95">
              <a:extLst>
                <a:ext uri="{FF2B5EF4-FFF2-40B4-BE49-F238E27FC236}">
                  <a16:creationId xmlns:a16="http://schemas.microsoft.com/office/drawing/2014/main" id="{3875E4DF-06D3-46FC-8D52-E840F0D339C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4598930" y="1641692"/>
              <a:ext cx="0" cy="678026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7" name="Straight Connector 96">
              <a:extLst>
                <a:ext uri="{FF2B5EF4-FFF2-40B4-BE49-F238E27FC236}">
                  <a16:creationId xmlns:a16="http://schemas.microsoft.com/office/drawing/2014/main" id="{42850233-B524-473E-90CD-4C9AEEE34601}"/>
                </a:ext>
              </a:extLst>
            </p:cNvPr>
            <p:cNvCxnSpPr>
              <a:cxnSpLocks/>
            </p:cNvCxnSpPr>
            <p:nvPr/>
          </p:nvCxnSpPr>
          <p:spPr>
            <a:xfrm flipH="1" flipV="1">
              <a:off x="6382871" y="1641692"/>
              <a:ext cx="22692" cy="913849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Connector 97">
              <a:extLst>
                <a:ext uri="{FF2B5EF4-FFF2-40B4-BE49-F238E27FC236}">
                  <a16:creationId xmlns:a16="http://schemas.microsoft.com/office/drawing/2014/main" id="{3EFED130-23FA-4710-8E48-86A22906C310}"/>
                </a:ext>
              </a:extLst>
            </p:cNvPr>
            <p:cNvCxnSpPr>
              <a:cxnSpLocks/>
            </p:cNvCxnSpPr>
            <p:nvPr/>
          </p:nvCxnSpPr>
          <p:spPr>
            <a:xfrm flipH="1">
              <a:off x="4580029" y="1649411"/>
              <a:ext cx="1814188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8" name="Content Placeholder 2">
            <a:extLst>
              <a:ext uri="{FF2B5EF4-FFF2-40B4-BE49-F238E27FC236}">
                <a16:creationId xmlns:a16="http://schemas.microsoft.com/office/drawing/2014/main" id="{1EB30AC4-13F1-420A-8FAB-E73FBE0DD6CA}"/>
              </a:ext>
            </a:extLst>
          </p:cNvPr>
          <p:cNvSpPr txBox="1">
            <a:spLocks/>
          </p:cNvSpPr>
          <p:nvPr/>
        </p:nvSpPr>
        <p:spPr>
          <a:xfrm>
            <a:off x="3285064" y="1341691"/>
            <a:ext cx="2730193" cy="58152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dirty="0"/>
              <a:t>Voltage Follower</a:t>
            </a:r>
          </a:p>
        </p:txBody>
      </p:sp>
      <p:sp>
        <p:nvSpPr>
          <p:cNvPr id="90" name="Content Placeholder 2">
            <a:extLst>
              <a:ext uri="{FF2B5EF4-FFF2-40B4-BE49-F238E27FC236}">
                <a16:creationId xmlns:a16="http://schemas.microsoft.com/office/drawing/2014/main" id="{2F356E71-306A-4115-8E7E-94CA9AFF40D5}"/>
              </a:ext>
            </a:extLst>
          </p:cNvPr>
          <p:cNvSpPr txBox="1">
            <a:spLocks/>
          </p:cNvSpPr>
          <p:nvPr/>
        </p:nvSpPr>
        <p:spPr>
          <a:xfrm>
            <a:off x="581243" y="5015500"/>
            <a:ext cx="4934446" cy="1174275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/>
              <a:t>The high input resistance of the voltage follower keeps the source from being loaded down.  </a:t>
            </a:r>
            <a:endParaRPr lang="en-US" baseline="-25000" dirty="0"/>
          </a:p>
        </p:txBody>
      </p:sp>
    </p:spTree>
    <p:extLst>
      <p:ext uri="{BB962C8B-B14F-4D97-AF65-F5344CB8AC3E}">
        <p14:creationId xmlns:p14="http://schemas.microsoft.com/office/powerpoint/2010/main" val="145669098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58" grpId="0"/>
      <p:bldP spid="178" grpId="0"/>
      <p:bldP spid="90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“T” arrangement can also help 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A2A3FE4-BA89-46E7-97F8-9E096D1F839A}"/>
              </a:ext>
            </a:extLst>
          </p:cNvPr>
          <p:cNvGrpSpPr/>
          <p:nvPr/>
        </p:nvGrpSpPr>
        <p:grpSpPr>
          <a:xfrm>
            <a:off x="2465135" y="3184930"/>
            <a:ext cx="6628423" cy="1174282"/>
            <a:chOff x="533537" y="3007895"/>
            <a:chExt cx="6628423" cy="1174282"/>
          </a:xfrm>
        </p:grpSpPr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4239D52F-E065-4349-AF7B-81C9923E4BDC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06E8104-29EC-48DB-B2C9-942BFDDC0BED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B48A192-E07B-4128-8F84-C4A941D0351C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E6A66044-66CD-4408-A733-C9AC24A285E6}"/>
                </a:ext>
              </a:extLst>
            </p:cNvPr>
            <p:cNvCxnSpPr>
              <a:endCxn id="150" idx="1"/>
            </p:cNvCxnSpPr>
            <p:nvPr/>
          </p:nvCxnSpPr>
          <p:spPr>
            <a:xfrm>
              <a:off x="4090219" y="3354844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4ABCEB0-27A8-4B48-83EB-79358F9A0C57}"/>
                </a:ext>
              </a:extLst>
            </p:cNvPr>
            <p:cNvCxnSpPr>
              <a:cxnSpLocks/>
            </p:cNvCxnSpPr>
            <p:nvPr/>
          </p:nvCxnSpPr>
          <p:spPr>
            <a:xfrm>
              <a:off x="3950109" y="3811883"/>
              <a:ext cx="5304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E7E6CC3-D82F-4C51-86A2-28B34D0AE36F}"/>
                </a:ext>
              </a:extLst>
            </p:cNvPr>
            <p:cNvCxnSpPr>
              <a:cxnSpLocks/>
              <a:stCxn id="149" idx="0"/>
            </p:cNvCxnSpPr>
            <p:nvPr/>
          </p:nvCxnSpPr>
          <p:spPr>
            <a:xfrm>
              <a:off x="5625966" y="3595036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21BFA13-8672-4EE8-B078-2C644DDB8F54}"/>
                </a:ext>
              </a:extLst>
            </p:cNvPr>
            <p:cNvSpPr txBox="1"/>
            <p:nvPr/>
          </p:nvSpPr>
          <p:spPr>
            <a:xfrm>
              <a:off x="533537" y="312169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4DA6B2C-52A4-46EC-A6C5-B24617F7BCA3}"/>
                </a:ext>
              </a:extLst>
            </p:cNvPr>
            <p:cNvSpPr txBox="1"/>
            <p:nvPr/>
          </p:nvSpPr>
          <p:spPr>
            <a:xfrm>
              <a:off x="6642323" y="306729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113" name="Oval 112">
            <a:extLst>
              <a:ext uri="{FF2B5EF4-FFF2-40B4-BE49-F238E27FC236}">
                <a16:creationId xmlns:a16="http://schemas.microsoft.com/office/drawing/2014/main" id="{138BEAA9-0DE3-442B-8D3F-EF8E720B2FF0}"/>
              </a:ext>
            </a:extLst>
          </p:cNvPr>
          <p:cNvSpPr>
            <a:spLocks noChangeAspect="1"/>
          </p:cNvSpPr>
          <p:nvPr/>
        </p:nvSpPr>
        <p:spPr>
          <a:xfrm>
            <a:off x="2908080" y="3318015"/>
            <a:ext cx="365760" cy="365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141FBEE-BBE9-48C2-B990-C136F70F0669}"/>
              </a:ext>
            </a:extLst>
          </p:cNvPr>
          <p:cNvSpPr txBox="1"/>
          <p:nvPr/>
        </p:nvSpPr>
        <p:spPr>
          <a:xfrm>
            <a:off x="2937331" y="3192866"/>
            <a:ext cx="307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BD5753C0-9C7C-48B9-90B5-4B48FB76D129}"/>
              </a:ext>
            </a:extLst>
          </p:cNvPr>
          <p:cNvSpPr txBox="1"/>
          <p:nvPr/>
        </p:nvSpPr>
        <p:spPr>
          <a:xfrm>
            <a:off x="2910969" y="3417856"/>
            <a:ext cx="307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—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D847518-2682-4851-A8E2-2D7D46B6D1D6}"/>
              </a:ext>
            </a:extLst>
          </p:cNvPr>
          <p:cNvCxnSpPr>
            <a:cxnSpLocks/>
          </p:cNvCxnSpPr>
          <p:nvPr/>
        </p:nvCxnSpPr>
        <p:spPr>
          <a:xfrm flipH="1" flipV="1">
            <a:off x="5877738" y="3983383"/>
            <a:ext cx="3969" cy="8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CD007825-5329-4F23-9033-0906FE371698}"/>
              </a:ext>
            </a:extLst>
          </p:cNvPr>
          <p:cNvGrpSpPr/>
          <p:nvPr/>
        </p:nvGrpSpPr>
        <p:grpSpPr>
          <a:xfrm>
            <a:off x="5698827" y="4849839"/>
            <a:ext cx="365760" cy="127000"/>
            <a:chOff x="4257039" y="3637678"/>
            <a:chExt cx="365760" cy="1270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DA6E8AE-588C-46FA-80C8-73EC78FC6819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45E3CF9D-53BE-44D1-B8E2-4F32B3F5A767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CA7E6344-65EE-493B-9373-CFA9F5CE11C1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4E91800-9CCE-4C04-9359-72A3DFDC192E}"/>
              </a:ext>
            </a:extLst>
          </p:cNvPr>
          <p:cNvGrpSpPr/>
          <p:nvPr/>
        </p:nvGrpSpPr>
        <p:grpSpPr>
          <a:xfrm>
            <a:off x="6339659" y="1597363"/>
            <a:ext cx="797859" cy="297701"/>
            <a:chOff x="3069003" y="2744655"/>
            <a:chExt cx="797859" cy="29770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E2ED3C5-1B69-40BF-AA67-CCB3FA0530F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3808949F-D8FB-4EB2-9211-189956ECEF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D196260-C343-4EAB-98AD-27331F5BA3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96EC52F3-1353-4666-B04C-9ACB8F7BC370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9A6F710-5ED4-461E-BD0D-8AA165B414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0AE5922-BEC5-4996-9CF5-2CD17BC8A3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53C90C7-2C43-4605-A80C-57A6E3A332F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C96BCBD1-5ADC-4B14-AD41-247C9D72CE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94A6B3A-2F39-4098-BCA5-79331B25C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F97D93A-7CA1-4A3F-8E32-2C834F4826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534577F-1C4B-4082-94A3-9C52DA5AC5F6}"/>
              </a:ext>
            </a:extLst>
          </p:cNvPr>
          <p:cNvGrpSpPr/>
          <p:nvPr/>
        </p:nvGrpSpPr>
        <p:grpSpPr>
          <a:xfrm>
            <a:off x="4866293" y="2672616"/>
            <a:ext cx="797859" cy="297701"/>
            <a:chOff x="3069003" y="2744655"/>
            <a:chExt cx="797859" cy="297701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DBEA806-38D6-488E-A14F-9537683DB0F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0C79408-67B0-4EA8-9944-ABEDF37536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EF10E87-D4C1-424A-898E-9831C36D1E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0DE1B16-3BC4-499D-92B3-33C144435649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D93EA868-C5F1-4188-B96E-4C02424A84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6B30FF83-6564-4E35-B909-79CEDEC38F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E178863-CC98-4AF7-B0B8-4AEFC543D42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ABC50289-C234-4E3D-9C07-B7FDB7F7D5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DDCA3126-89AB-4A0E-9C70-55C463BE7D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BC099CD-B7E5-4333-972B-6F46DCAD9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25B31FE-FA2A-44B3-AAB8-7BE97B963C9A}"/>
              </a:ext>
            </a:extLst>
          </p:cNvPr>
          <p:cNvCxnSpPr>
            <a:cxnSpLocks/>
          </p:cNvCxnSpPr>
          <p:nvPr/>
        </p:nvCxnSpPr>
        <p:spPr>
          <a:xfrm>
            <a:off x="5649301" y="2836396"/>
            <a:ext cx="378318" cy="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4A9D62-76C0-4ED7-9B45-0BE399D8FF4D}"/>
              </a:ext>
            </a:extLst>
          </p:cNvPr>
          <p:cNvCxnSpPr>
            <a:cxnSpLocks/>
          </p:cNvCxnSpPr>
          <p:nvPr/>
        </p:nvCxnSpPr>
        <p:spPr>
          <a:xfrm flipH="1" flipV="1">
            <a:off x="6042470" y="1743655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EA5874B-10C4-4304-8697-27A81551EBC8}"/>
              </a:ext>
            </a:extLst>
          </p:cNvPr>
          <p:cNvCxnSpPr>
            <a:cxnSpLocks/>
          </p:cNvCxnSpPr>
          <p:nvPr/>
        </p:nvCxnSpPr>
        <p:spPr>
          <a:xfrm flipV="1">
            <a:off x="3090960" y="2872435"/>
            <a:ext cx="0" cy="44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316D66CE-9A76-4E77-9FED-ED2785F8E86F}"/>
              </a:ext>
            </a:extLst>
          </p:cNvPr>
          <p:cNvCxnSpPr/>
          <p:nvPr/>
        </p:nvCxnSpPr>
        <p:spPr>
          <a:xfrm flipH="1">
            <a:off x="4450995" y="2845972"/>
            <a:ext cx="4152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715BF57-754C-4E8A-B891-45E591279BC7}"/>
              </a:ext>
            </a:extLst>
          </p:cNvPr>
          <p:cNvCxnSpPr>
            <a:cxnSpLocks/>
          </p:cNvCxnSpPr>
          <p:nvPr/>
        </p:nvCxnSpPr>
        <p:spPr>
          <a:xfrm flipH="1" flipV="1">
            <a:off x="8501359" y="1712828"/>
            <a:ext cx="0" cy="206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EC25968-872C-4F36-B05A-C25AEE56AA84}"/>
              </a:ext>
            </a:extLst>
          </p:cNvPr>
          <p:cNvCxnSpPr>
            <a:cxnSpLocks/>
          </p:cNvCxnSpPr>
          <p:nvPr/>
        </p:nvCxnSpPr>
        <p:spPr>
          <a:xfrm flipH="1">
            <a:off x="6046574" y="175793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DE8E4015-1096-4AD5-B929-939534DFBF8C}"/>
              </a:ext>
            </a:extLst>
          </p:cNvPr>
          <p:cNvSpPr txBox="1"/>
          <p:nvPr/>
        </p:nvSpPr>
        <p:spPr>
          <a:xfrm>
            <a:off x="6347544" y="119127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63BE42E-444A-4064-85C7-FB6366D73DA0}"/>
              </a:ext>
            </a:extLst>
          </p:cNvPr>
          <p:cNvSpPr txBox="1"/>
          <p:nvPr/>
        </p:nvSpPr>
        <p:spPr>
          <a:xfrm>
            <a:off x="5070174" y="2236179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6458BB8-1CA7-4FB0-B336-F125488E82F2}"/>
              </a:ext>
            </a:extLst>
          </p:cNvPr>
          <p:cNvCxnSpPr/>
          <p:nvPr/>
        </p:nvCxnSpPr>
        <p:spPr>
          <a:xfrm flipV="1">
            <a:off x="3091993" y="3683775"/>
            <a:ext cx="0" cy="246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BD520AC-DA36-4367-A25C-9B72FA62F363}"/>
              </a:ext>
            </a:extLst>
          </p:cNvPr>
          <p:cNvCxnSpPr/>
          <p:nvPr/>
        </p:nvCxnSpPr>
        <p:spPr>
          <a:xfrm>
            <a:off x="2909113" y="3930663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49B47B1-DFC7-4A34-9AAB-83D0DC27BEC7}"/>
              </a:ext>
            </a:extLst>
          </p:cNvPr>
          <p:cNvCxnSpPr/>
          <p:nvPr/>
        </p:nvCxnSpPr>
        <p:spPr>
          <a:xfrm>
            <a:off x="2979715" y="399098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E40FE52-902A-4D1D-9D71-70F1E383929D}"/>
              </a:ext>
            </a:extLst>
          </p:cNvPr>
          <p:cNvCxnSpPr/>
          <p:nvPr/>
        </p:nvCxnSpPr>
        <p:spPr>
          <a:xfrm>
            <a:off x="3054686" y="4057663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F331A0E4-0F9B-4FDD-BD5F-7A3E762C5623}"/>
              </a:ext>
            </a:extLst>
          </p:cNvPr>
          <p:cNvSpPr txBox="1">
            <a:spLocks/>
          </p:cNvSpPr>
          <p:nvPr/>
        </p:nvSpPr>
        <p:spPr>
          <a:xfrm>
            <a:off x="930610" y="1914671"/>
            <a:ext cx="2060773" cy="66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Source with internal resistance</a:t>
            </a:r>
            <a:endParaRPr lang="en-US" sz="1800" baseline="-25000" dirty="0">
              <a:solidFill>
                <a:srgbClr val="00B050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3E0C333-3968-4259-A7E6-0C1B34D85D13}"/>
              </a:ext>
            </a:extLst>
          </p:cNvPr>
          <p:cNvGrpSpPr/>
          <p:nvPr/>
        </p:nvGrpSpPr>
        <p:grpSpPr>
          <a:xfrm>
            <a:off x="3653668" y="2699079"/>
            <a:ext cx="797859" cy="297701"/>
            <a:chOff x="3069003" y="2744655"/>
            <a:chExt cx="797859" cy="29770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63BF4AEE-8982-4E72-90C7-880A67973607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82A14B13-20A6-4A67-B533-F4F1E2D376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0DF7ED9C-CF2A-43CF-8FCF-38DC311557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825895CB-F003-4850-974A-3C8CFEDEDCC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F8FC9A73-4656-4A62-9ED6-1F7B422090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B962A965-0846-4E8D-A2A8-D3160AF34C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8C42DD5-2125-461A-8AD5-3D3A14D872FC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7D89C803-7855-432B-8941-F7641DBAEE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7A603F0-F038-4A16-B9BD-9C36B8F022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49C04E3E-7435-4EAE-B2A9-955C472B6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65FBE870-195C-45EC-9FB0-AA7E61F3CC73}"/>
              </a:ext>
            </a:extLst>
          </p:cNvPr>
          <p:cNvCxnSpPr>
            <a:cxnSpLocks/>
          </p:cNvCxnSpPr>
          <p:nvPr/>
        </p:nvCxnSpPr>
        <p:spPr>
          <a:xfrm flipH="1">
            <a:off x="3086605" y="2872435"/>
            <a:ext cx="567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B680EDB1-BED0-46F0-94AC-53D5EAD99B88}"/>
              </a:ext>
            </a:extLst>
          </p:cNvPr>
          <p:cNvSpPr txBox="1"/>
          <p:nvPr/>
        </p:nvSpPr>
        <p:spPr>
          <a:xfrm>
            <a:off x="3336531" y="2395960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A35377D-1CEB-48F9-B0A9-CECFAE43836E}"/>
              </a:ext>
            </a:extLst>
          </p:cNvPr>
          <p:cNvSpPr/>
          <p:nvPr/>
        </p:nvSpPr>
        <p:spPr>
          <a:xfrm>
            <a:off x="2208362" y="2277567"/>
            <a:ext cx="2437921" cy="2199536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0D7A1E7-3F84-4B2B-8FFD-0068298F81CE}"/>
              </a:ext>
            </a:extLst>
          </p:cNvPr>
          <p:cNvGrpSpPr/>
          <p:nvPr/>
        </p:nvGrpSpPr>
        <p:grpSpPr>
          <a:xfrm>
            <a:off x="7395282" y="1566536"/>
            <a:ext cx="797859" cy="297701"/>
            <a:chOff x="3069003" y="2744655"/>
            <a:chExt cx="797859" cy="29770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CCD59FA-C1EE-4A86-BD17-456A8E3B4B4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80A40AA-AC97-4172-BEB5-F058B28C3D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00063DE-E057-4145-B751-0E35B21F04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3DAC7B1-1828-4DB7-A80E-EB449EFBCE8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EE1D627C-EB9E-4BA3-B97E-6CA550938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62D11FB-8E17-4922-B6C3-84283EB81F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F6AC914-50AA-4683-A135-A5E01421BAC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EBBF54D-0A11-4DF5-927E-8CB49FFCE4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22577041-17F1-4F82-A1FF-37673930E3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098963E-AEE8-4DBE-A682-B26E24119D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4F29465-13B7-423B-A7D9-5EA30278BC70}"/>
              </a:ext>
            </a:extLst>
          </p:cNvPr>
          <p:cNvCxnSpPr>
            <a:cxnSpLocks/>
          </p:cNvCxnSpPr>
          <p:nvPr/>
        </p:nvCxnSpPr>
        <p:spPr>
          <a:xfrm flipH="1">
            <a:off x="7125195" y="1740085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BFB1CA0-D7B1-4A86-AA73-ADABCED38F97}"/>
              </a:ext>
            </a:extLst>
          </p:cNvPr>
          <p:cNvGrpSpPr/>
          <p:nvPr/>
        </p:nvGrpSpPr>
        <p:grpSpPr>
          <a:xfrm rot="16200000">
            <a:off x="6847502" y="2218058"/>
            <a:ext cx="797859" cy="297701"/>
            <a:chOff x="3069003" y="2744655"/>
            <a:chExt cx="797859" cy="297701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FD91ECB-EA86-4F5E-BAF6-DF634E8017B4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6E807B4-54B3-4AD2-9CD9-E5E6E9D926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ED28D8D-D344-4E74-9285-6F832B596E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281521A-98FA-4EF2-8594-2B9E987AAD1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9A47C14-93D0-4DFF-BA94-9095773969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5F300E1-4FD8-428B-81C1-EDE727C173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98A37ED-EF1D-447F-8D06-C42B5E35199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BF712BE-789B-416D-ABBC-C9DBD0ACE8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59165ED6-8DD1-4914-93BE-97AECC7CF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4E44AD81-3ED8-4CFA-B225-E5F74FD59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16649B-1160-4055-8DEE-95243C60DA21}"/>
              </a:ext>
            </a:extLst>
          </p:cNvPr>
          <p:cNvCxnSpPr>
            <a:cxnSpLocks/>
          </p:cNvCxnSpPr>
          <p:nvPr/>
        </p:nvCxnSpPr>
        <p:spPr>
          <a:xfrm flipH="1" flipV="1">
            <a:off x="7263502" y="173030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D18F91FA-6A9B-446C-AB9E-EC927C2DE090}"/>
              </a:ext>
            </a:extLst>
          </p:cNvPr>
          <p:cNvCxnSpPr>
            <a:cxnSpLocks/>
          </p:cNvCxnSpPr>
          <p:nvPr/>
        </p:nvCxnSpPr>
        <p:spPr>
          <a:xfrm flipH="1" flipV="1">
            <a:off x="7250974" y="274559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A6E7433-C89B-40E3-A947-A3328FCAFC04}"/>
              </a:ext>
            </a:extLst>
          </p:cNvPr>
          <p:cNvGrpSpPr/>
          <p:nvPr/>
        </p:nvGrpSpPr>
        <p:grpSpPr>
          <a:xfrm>
            <a:off x="7080622" y="2957640"/>
            <a:ext cx="365760" cy="127000"/>
            <a:chOff x="4257039" y="3637678"/>
            <a:chExt cx="365760" cy="127000"/>
          </a:xfrm>
        </p:grpSpPr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323C39B-220C-4809-AB18-3F9565D6519D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E41A28F-FDE4-4081-9FB0-ED934638CBA1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69BAC5AB-511B-441C-A1AC-91B7B603A823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5D9E8231-F97F-468D-902A-1577CEE72DF7}"/>
              </a:ext>
            </a:extLst>
          </p:cNvPr>
          <p:cNvSpPr txBox="1"/>
          <p:nvPr/>
        </p:nvSpPr>
        <p:spPr>
          <a:xfrm>
            <a:off x="7532229" y="1182026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DD5D593-7D3D-4B4C-B3EA-58DAD745EC3A}"/>
              </a:ext>
            </a:extLst>
          </p:cNvPr>
          <p:cNvSpPr txBox="1"/>
          <p:nvPr/>
        </p:nvSpPr>
        <p:spPr>
          <a:xfrm>
            <a:off x="7430457" y="219980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F78369E-8D2E-4C0C-AC74-E8404274A05A}"/>
              </a:ext>
            </a:extLst>
          </p:cNvPr>
          <p:cNvCxnSpPr>
            <a:cxnSpLocks/>
          </p:cNvCxnSpPr>
          <p:nvPr/>
        </p:nvCxnSpPr>
        <p:spPr>
          <a:xfrm flipH="1">
            <a:off x="8193141" y="171992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Content Placeholder 2">
                <a:extLst>
                  <a:ext uri="{FF2B5EF4-FFF2-40B4-BE49-F238E27FC236}">
                    <a16:creationId xmlns:a16="http://schemas.microsoft.com/office/drawing/2014/main" id="{457E43CB-285B-4A70-9DF8-091AF6A7BB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908080" y="5279222"/>
                <a:ext cx="7023872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0" name="Content Placeholder 2">
                <a:extLst>
                  <a:ext uri="{FF2B5EF4-FFF2-40B4-BE49-F238E27FC236}">
                    <a16:creationId xmlns:a16="http://schemas.microsoft.com/office/drawing/2014/main" id="{457E43CB-285B-4A70-9DF8-091AF6A7B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08080" y="5279222"/>
                <a:ext cx="7023872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1" name="Content Placeholder 2">
            <a:extLst>
              <a:ext uri="{FF2B5EF4-FFF2-40B4-BE49-F238E27FC236}">
                <a16:creationId xmlns:a16="http://schemas.microsoft.com/office/drawing/2014/main" id="{7CF28637-C3F2-41C3-A8E7-4EFEB39EB7C4}"/>
              </a:ext>
            </a:extLst>
          </p:cNvPr>
          <p:cNvSpPr txBox="1">
            <a:spLocks/>
          </p:cNvSpPr>
          <p:nvPr/>
        </p:nvSpPr>
        <p:spPr>
          <a:xfrm>
            <a:off x="7927251" y="3869584"/>
            <a:ext cx="3454284" cy="13255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baseline="-25000" dirty="0">
                <a:solidFill>
                  <a:srgbClr val="00B050"/>
                </a:solidFill>
              </a:rPr>
              <a:t>The gain can be increased without using a very large feedback resistor or too small of an input resistor</a:t>
            </a:r>
          </a:p>
        </p:txBody>
      </p:sp>
    </p:spTree>
    <p:extLst>
      <p:ext uri="{BB962C8B-B14F-4D97-AF65-F5344CB8AC3E}">
        <p14:creationId xmlns:p14="http://schemas.microsoft.com/office/powerpoint/2010/main" val="6040297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0" grpId="0"/>
      <p:bldP spid="181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“T” arrangement Example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A2A3FE4-BA89-46E7-97F8-9E096D1F839A}"/>
              </a:ext>
            </a:extLst>
          </p:cNvPr>
          <p:cNvGrpSpPr/>
          <p:nvPr/>
        </p:nvGrpSpPr>
        <p:grpSpPr>
          <a:xfrm>
            <a:off x="2465135" y="3184930"/>
            <a:ext cx="6628423" cy="1174282"/>
            <a:chOff x="533537" y="3007895"/>
            <a:chExt cx="6628423" cy="1174282"/>
          </a:xfrm>
        </p:grpSpPr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4239D52F-E065-4349-AF7B-81C9923E4BDC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06E8104-29EC-48DB-B2C9-942BFDDC0BED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B48A192-E07B-4128-8F84-C4A941D0351C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E6A66044-66CD-4408-A733-C9AC24A285E6}"/>
                </a:ext>
              </a:extLst>
            </p:cNvPr>
            <p:cNvCxnSpPr>
              <a:endCxn id="150" idx="1"/>
            </p:cNvCxnSpPr>
            <p:nvPr/>
          </p:nvCxnSpPr>
          <p:spPr>
            <a:xfrm>
              <a:off x="4090219" y="3354844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4ABCEB0-27A8-4B48-83EB-79358F9A0C57}"/>
                </a:ext>
              </a:extLst>
            </p:cNvPr>
            <p:cNvCxnSpPr>
              <a:cxnSpLocks/>
            </p:cNvCxnSpPr>
            <p:nvPr/>
          </p:nvCxnSpPr>
          <p:spPr>
            <a:xfrm>
              <a:off x="3950109" y="3811883"/>
              <a:ext cx="5304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E7E6CC3-D82F-4C51-86A2-28B34D0AE36F}"/>
                </a:ext>
              </a:extLst>
            </p:cNvPr>
            <p:cNvCxnSpPr>
              <a:cxnSpLocks/>
              <a:stCxn id="149" idx="0"/>
            </p:cNvCxnSpPr>
            <p:nvPr/>
          </p:nvCxnSpPr>
          <p:spPr>
            <a:xfrm>
              <a:off x="5625966" y="3595036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21BFA13-8672-4EE8-B078-2C644DDB8F54}"/>
                </a:ext>
              </a:extLst>
            </p:cNvPr>
            <p:cNvSpPr txBox="1"/>
            <p:nvPr/>
          </p:nvSpPr>
          <p:spPr>
            <a:xfrm>
              <a:off x="533537" y="312169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4DA6B2C-52A4-46EC-A6C5-B24617F7BCA3}"/>
                </a:ext>
              </a:extLst>
            </p:cNvPr>
            <p:cNvSpPr txBox="1"/>
            <p:nvPr/>
          </p:nvSpPr>
          <p:spPr>
            <a:xfrm>
              <a:off x="6642323" y="306729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113" name="Oval 112">
            <a:extLst>
              <a:ext uri="{FF2B5EF4-FFF2-40B4-BE49-F238E27FC236}">
                <a16:creationId xmlns:a16="http://schemas.microsoft.com/office/drawing/2014/main" id="{138BEAA9-0DE3-442B-8D3F-EF8E720B2FF0}"/>
              </a:ext>
            </a:extLst>
          </p:cNvPr>
          <p:cNvSpPr>
            <a:spLocks noChangeAspect="1"/>
          </p:cNvSpPr>
          <p:nvPr/>
        </p:nvSpPr>
        <p:spPr>
          <a:xfrm>
            <a:off x="2908080" y="3318015"/>
            <a:ext cx="365760" cy="365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141FBEE-BBE9-48C2-B990-C136F70F0669}"/>
              </a:ext>
            </a:extLst>
          </p:cNvPr>
          <p:cNvSpPr txBox="1"/>
          <p:nvPr/>
        </p:nvSpPr>
        <p:spPr>
          <a:xfrm>
            <a:off x="2937331" y="3192866"/>
            <a:ext cx="307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BD5753C0-9C7C-48B9-90B5-4B48FB76D129}"/>
              </a:ext>
            </a:extLst>
          </p:cNvPr>
          <p:cNvSpPr txBox="1"/>
          <p:nvPr/>
        </p:nvSpPr>
        <p:spPr>
          <a:xfrm>
            <a:off x="2910969" y="3417856"/>
            <a:ext cx="307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—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D847518-2682-4851-A8E2-2D7D46B6D1D6}"/>
              </a:ext>
            </a:extLst>
          </p:cNvPr>
          <p:cNvCxnSpPr>
            <a:cxnSpLocks/>
          </p:cNvCxnSpPr>
          <p:nvPr/>
        </p:nvCxnSpPr>
        <p:spPr>
          <a:xfrm flipH="1" flipV="1">
            <a:off x="5877738" y="3983383"/>
            <a:ext cx="3969" cy="8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CD007825-5329-4F23-9033-0906FE371698}"/>
              </a:ext>
            </a:extLst>
          </p:cNvPr>
          <p:cNvGrpSpPr/>
          <p:nvPr/>
        </p:nvGrpSpPr>
        <p:grpSpPr>
          <a:xfrm>
            <a:off x="5698827" y="4849839"/>
            <a:ext cx="365760" cy="127000"/>
            <a:chOff x="4257039" y="3637678"/>
            <a:chExt cx="365760" cy="1270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DA6E8AE-588C-46FA-80C8-73EC78FC6819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45E3CF9D-53BE-44D1-B8E2-4F32B3F5A767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CA7E6344-65EE-493B-9373-CFA9F5CE11C1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4E91800-9CCE-4C04-9359-72A3DFDC192E}"/>
              </a:ext>
            </a:extLst>
          </p:cNvPr>
          <p:cNvGrpSpPr/>
          <p:nvPr/>
        </p:nvGrpSpPr>
        <p:grpSpPr>
          <a:xfrm>
            <a:off x="6339659" y="1597363"/>
            <a:ext cx="797859" cy="297701"/>
            <a:chOff x="3069003" y="2744655"/>
            <a:chExt cx="797859" cy="29770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E2ED3C5-1B69-40BF-AA67-CCB3FA0530F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3808949F-D8FB-4EB2-9211-189956ECEF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D196260-C343-4EAB-98AD-27331F5BA3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96EC52F3-1353-4666-B04C-9ACB8F7BC370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9A6F710-5ED4-461E-BD0D-8AA165B414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0AE5922-BEC5-4996-9CF5-2CD17BC8A3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53C90C7-2C43-4605-A80C-57A6E3A332F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C96BCBD1-5ADC-4B14-AD41-247C9D72CE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94A6B3A-2F39-4098-BCA5-79331B25C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F97D93A-7CA1-4A3F-8E32-2C834F4826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534577F-1C4B-4082-94A3-9C52DA5AC5F6}"/>
              </a:ext>
            </a:extLst>
          </p:cNvPr>
          <p:cNvGrpSpPr/>
          <p:nvPr/>
        </p:nvGrpSpPr>
        <p:grpSpPr>
          <a:xfrm>
            <a:off x="4866293" y="2672616"/>
            <a:ext cx="797859" cy="297701"/>
            <a:chOff x="3069003" y="2744655"/>
            <a:chExt cx="797859" cy="297701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DBEA806-38D6-488E-A14F-9537683DB0F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0C79408-67B0-4EA8-9944-ABEDF37536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EF10E87-D4C1-424A-898E-9831C36D1E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0DE1B16-3BC4-499D-92B3-33C144435649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D93EA868-C5F1-4188-B96E-4C02424A84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6B30FF83-6564-4E35-B909-79CEDEC38F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E178863-CC98-4AF7-B0B8-4AEFC543D42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ABC50289-C234-4E3D-9C07-B7FDB7F7D5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DDCA3126-89AB-4A0E-9C70-55C463BE7D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BC099CD-B7E5-4333-972B-6F46DCAD9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25B31FE-FA2A-44B3-AAB8-7BE97B963C9A}"/>
              </a:ext>
            </a:extLst>
          </p:cNvPr>
          <p:cNvCxnSpPr>
            <a:cxnSpLocks/>
          </p:cNvCxnSpPr>
          <p:nvPr/>
        </p:nvCxnSpPr>
        <p:spPr>
          <a:xfrm>
            <a:off x="5649301" y="2836396"/>
            <a:ext cx="378318" cy="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4A9D62-76C0-4ED7-9B45-0BE399D8FF4D}"/>
              </a:ext>
            </a:extLst>
          </p:cNvPr>
          <p:cNvCxnSpPr>
            <a:cxnSpLocks/>
          </p:cNvCxnSpPr>
          <p:nvPr/>
        </p:nvCxnSpPr>
        <p:spPr>
          <a:xfrm flipH="1" flipV="1">
            <a:off x="6042470" y="1743655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EA5874B-10C4-4304-8697-27A81551EBC8}"/>
              </a:ext>
            </a:extLst>
          </p:cNvPr>
          <p:cNvCxnSpPr>
            <a:cxnSpLocks/>
          </p:cNvCxnSpPr>
          <p:nvPr/>
        </p:nvCxnSpPr>
        <p:spPr>
          <a:xfrm flipV="1">
            <a:off x="3090960" y="2872435"/>
            <a:ext cx="0" cy="44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316D66CE-9A76-4E77-9FED-ED2785F8E86F}"/>
              </a:ext>
            </a:extLst>
          </p:cNvPr>
          <p:cNvCxnSpPr/>
          <p:nvPr/>
        </p:nvCxnSpPr>
        <p:spPr>
          <a:xfrm flipH="1">
            <a:off x="4450995" y="2845972"/>
            <a:ext cx="4152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715BF57-754C-4E8A-B891-45E591279BC7}"/>
              </a:ext>
            </a:extLst>
          </p:cNvPr>
          <p:cNvCxnSpPr>
            <a:cxnSpLocks/>
          </p:cNvCxnSpPr>
          <p:nvPr/>
        </p:nvCxnSpPr>
        <p:spPr>
          <a:xfrm flipH="1" flipV="1">
            <a:off x="8501359" y="1712828"/>
            <a:ext cx="0" cy="206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EC25968-872C-4F36-B05A-C25AEE56AA84}"/>
              </a:ext>
            </a:extLst>
          </p:cNvPr>
          <p:cNvCxnSpPr>
            <a:cxnSpLocks/>
          </p:cNvCxnSpPr>
          <p:nvPr/>
        </p:nvCxnSpPr>
        <p:spPr>
          <a:xfrm flipH="1">
            <a:off x="6046574" y="175793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DE8E4015-1096-4AD5-B929-939534DFBF8C}"/>
              </a:ext>
            </a:extLst>
          </p:cNvPr>
          <p:cNvSpPr txBox="1"/>
          <p:nvPr/>
        </p:nvSpPr>
        <p:spPr>
          <a:xfrm>
            <a:off x="6347544" y="119127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63BE42E-444A-4064-85C7-FB6366D73DA0}"/>
              </a:ext>
            </a:extLst>
          </p:cNvPr>
          <p:cNvSpPr txBox="1"/>
          <p:nvPr/>
        </p:nvSpPr>
        <p:spPr>
          <a:xfrm>
            <a:off x="5070174" y="2236179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6458BB8-1CA7-4FB0-B336-F125488E82F2}"/>
              </a:ext>
            </a:extLst>
          </p:cNvPr>
          <p:cNvCxnSpPr/>
          <p:nvPr/>
        </p:nvCxnSpPr>
        <p:spPr>
          <a:xfrm flipV="1">
            <a:off x="3091993" y="3683775"/>
            <a:ext cx="0" cy="246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BD520AC-DA36-4367-A25C-9B72FA62F363}"/>
              </a:ext>
            </a:extLst>
          </p:cNvPr>
          <p:cNvCxnSpPr/>
          <p:nvPr/>
        </p:nvCxnSpPr>
        <p:spPr>
          <a:xfrm>
            <a:off x="2909113" y="3930663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49B47B1-DFC7-4A34-9AAB-83D0DC27BEC7}"/>
              </a:ext>
            </a:extLst>
          </p:cNvPr>
          <p:cNvCxnSpPr/>
          <p:nvPr/>
        </p:nvCxnSpPr>
        <p:spPr>
          <a:xfrm>
            <a:off x="2979715" y="399098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E40FE52-902A-4D1D-9D71-70F1E383929D}"/>
              </a:ext>
            </a:extLst>
          </p:cNvPr>
          <p:cNvCxnSpPr/>
          <p:nvPr/>
        </p:nvCxnSpPr>
        <p:spPr>
          <a:xfrm>
            <a:off x="3054686" y="4057663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F331A0E4-0F9B-4FDD-BD5F-7A3E762C5623}"/>
              </a:ext>
            </a:extLst>
          </p:cNvPr>
          <p:cNvSpPr txBox="1">
            <a:spLocks/>
          </p:cNvSpPr>
          <p:nvPr/>
        </p:nvSpPr>
        <p:spPr>
          <a:xfrm>
            <a:off x="930610" y="1914671"/>
            <a:ext cx="2060773" cy="66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Source with internal resistance</a:t>
            </a:r>
            <a:endParaRPr lang="en-US" sz="1800" baseline="-25000" dirty="0">
              <a:solidFill>
                <a:srgbClr val="00B050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3E0C333-3968-4259-A7E6-0C1B34D85D13}"/>
              </a:ext>
            </a:extLst>
          </p:cNvPr>
          <p:cNvGrpSpPr/>
          <p:nvPr/>
        </p:nvGrpSpPr>
        <p:grpSpPr>
          <a:xfrm>
            <a:off x="3653668" y="2699079"/>
            <a:ext cx="797859" cy="297701"/>
            <a:chOff x="3069003" y="2744655"/>
            <a:chExt cx="797859" cy="29770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63BF4AEE-8982-4E72-90C7-880A67973607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82A14B13-20A6-4A67-B533-F4F1E2D376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0DF7ED9C-CF2A-43CF-8FCF-38DC311557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825895CB-F003-4850-974A-3C8CFEDEDCC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F8FC9A73-4656-4A62-9ED6-1F7B422090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B962A965-0846-4E8D-A2A8-D3160AF34C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8C42DD5-2125-461A-8AD5-3D3A14D872FC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7D89C803-7855-432B-8941-F7641DBAEE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7A603F0-F038-4A16-B9BD-9C36B8F022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49C04E3E-7435-4EAE-B2A9-955C472B6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65FBE870-195C-45EC-9FB0-AA7E61F3CC73}"/>
              </a:ext>
            </a:extLst>
          </p:cNvPr>
          <p:cNvCxnSpPr>
            <a:cxnSpLocks/>
          </p:cNvCxnSpPr>
          <p:nvPr/>
        </p:nvCxnSpPr>
        <p:spPr>
          <a:xfrm flipH="1">
            <a:off x="3086605" y="2872435"/>
            <a:ext cx="567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B680EDB1-BED0-46F0-94AC-53D5EAD99B88}"/>
              </a:ext>
            </a:extLst>
          </p:cNvPr>
          <p:cNvSpPr txBox="1"/>
          <p:nvPr/>
        </p:nvSpPr>
        <p:spPr>
          <a:xfrm>
            <a:off x="3336531" y="2395960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A35377D-1CEB-48F9-B0A9-CECFAE43836E}"/>
              </a:ext>
            </a:extLst>
          </p:cNvPr>
          <p:cNvSpPr/>
          <p:nvPr/>
        </p:nvSpPr>
        <p:spPr>
          <a:xfrm>
            <a:off x="2208362" y="2277567"/>
            <a:ext cx="2437921" cy="2199536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0D7A1E7-3F84-4B2B-8FFD-0068298F81CE}"/>
              </a:ext>
            </a:extLst>
          </p:cNvPr>
          <p:cNvGrpSpPr/>
          <p:nvPr/>
        </p:nvGrpSpPr>
        <p:grpSpPr>
          <a:xfrm>
            <a:off x="7395282" y="1566536"/>
            <a:ext cx="797859" cy="297701"/>
            <a:chOff x="3069003" y="2744655"/>
            <a:chExt cx="797859" cy="29770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CCD59FA-C1EE-4A86-BD17-456A8E3B4B4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80A40AA-AC97-4172-BEB5-F058B28C3D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00063DE-E057-4145-B751-0E35B21F04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3DAC7B1-1828-4DB7-A80E-EB449EFBCE8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EE1D627C-EB9E-4BA3-B97E-6CA550938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62D11FB-8E17-4922-B6C3-84283EB81F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F6AC914-50AA-4683-A135-A5E01421BAC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EBBF54D-0A11-4DF5-927E-8CB49FFCE4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22577041-17F1-4F82-A1FF-37673930E3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098963E-AEE8-4DBE-A682-B26E24119D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4F29465-13B7-423B-A7D9-5EA30278BC70}"/>
              </a:ext>
            </a:extLst>
          </p:cNvPr>
          <p:cNvCxnSpPr>
            <a:cxnSpLocks/>
          </p:cNvCxnSpPr>
          <p:nvPr/>
        </p:nvCxnSpPr>
        <p:spPr>
          <a:xfrm flipH="1">
            <a:off x="7125195" y="1740085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BFB1CA0-D7B1-4A86-AA73-ADABCED38F97}"/>
              </a:ext>
            </a:extLst>
          </p:cNvPr>
          <p:cNvGrpSpPr/>
          <p:nvPr/>
        </p:nvGrpSpPr>
        <p:grpSpPr>
          <a:xfrm rot="16200000">
            <a:off x="6847502" y="2218058"/>
            <a:ext cx="797859" cy="297701"/>
            <a:chOff x="3069003" y="2744655"/>
            <a:chExt cx="797859" cy="297701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FD91ECB-EA86-4F5E-BAF6-DF634E8017B4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6E807B4-54B3-4AD2-9CD9-E5E6E9D926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ED28D8D-D344-4E74-9285-6F832B596E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281521A-98FA-4EF2-8594-2B9E987AAD1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9A47C14-93D0-4DFF-BA94-9095773969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5F300E1-4FD8-428B-81C1-EDE727C173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98A37ED-EF1D-447F-8D06-C42B5E35199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BF712BE-789B-416D-ABBC-C9DBD0ACE8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59165ED6-8DD1-4914-93BE-97AECC7CF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4E44AD81-3ED8-4CFA-B225-E5F74FD59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16649B-1160-4055-8DEE-95243C60DA21}"/>
              </a:ext>
            </a:extLst>
          </p:cNvPr>
          <p:cNvCxnSpPr>
            <a:cxnSpLocks/>
          </p:cNvCxnSpPr>
          <p:nvPr/>
        </p:nvCxnSpPr>
        <p:spPr>
          <a:xfrm flipH="1" flipV="1">
            <a:off x="7263502" y="173030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D18F91FA-6A9B-446C-AB9E-EC927C2DE090}"/>
              </a:ext>
            </a:extLst>
          </p:cNvPr>
          <p:cNvCxnSpPr>
            <a:cxnSpLocks/>
          </p:cNvCxnSpPr>
          <p:nvPr/>
        </p:nvCxnSpPr>
        <p:spPr>
          <a:xfrm flipH="1" flipV="1">
            <a:off x="7250974" y="274559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A6E7433-C89B-40E3-A947-A3328FCAFC04}"/>
              </a:ext>
            </a:extLst>
          </p:cNvPr>
          <p:cNvGrpSpPr/>
          <p:nvPr/>
        </p:nvGrpSpPr>
        <p:grpSpPr>
          <a:xfrm>
            <a:off x="7080622" y="2957640"/>
            <a:ext cx="365760" cy="127000"/>
            <a:chOff x="4257039" y="3637678"/>
            <a:chExt cx="365760" cy="127000"/>
          </a:xfrm>
        </p:grpSpPr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323C39B-220C-4809-AB18-3F9565D6519D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E41A28F-FDE4-4081-9FB0-ED934638CBA1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69BAC5AB-511B-441C-A1AC-91B7B603A823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5D9E8231-F97F-468D-902A-1577CEE72DF7}"/>
              </a:ext>
            </a:extLst>
          </p:cNvPr>
          <p:cNvSpPr txBox="1"/>
          <p:nvPr/>
        </p:nvSpPr>
        <p:spPr>
          <a:xfrm>
            <a:off x="7532229" y="1182026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DD5D593-7D3D-4B4C-B3EA-58DAD745EC3A}"/>
              </a:ext>
            </a:extLst>
          </p:cNvPr>
          <p:cNvSpPr txBox="1"/>
          <p:nvPr/>
        </p:nvSpPr>
        <p:spPr>
          <a:xfrm>
            <a:off x="7430457" y="219980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F78369E-8D2E-4C0C-AC74-E8404274A05A}"/>
              </a:ext>
            </a:extLst>
          </p:cNvPr>
          <p:cNvCxnSpPr>
            <a:cxnSpLocks/>
          </p:cNvCxnSpPr>
          <p:nvPr/>
        </p:nvCxnSpPr>
        <p:spPr>
          <a:xfrm flipH="1">
            <a:off x="8193141" y="171992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0" name="Content Placeholder 2">
                <a:extLst>
                  <a:ext uri="{FF2B5EF4-FFF2-40B4-BE49-F238E27FC236}">
                    <a16:creationId xmlns:a16="http://schemas.microsoft.com/office/drawing/2014/main" id="{457E43CB-285B-4A70-9DF8-091AF6A7BB81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217046" y="5266303"/>
                <a:ext cx="6021088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𝑜𝑢𝑡</m:t>
                          </m:r>
                        </m:sub>
                      </m:sSub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=−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2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latin typeface="Cambria Math" panose="02040503050406030204" pitchFamily="18" charset="0"/>
                                    </a:rPr>
                                    <m:t>1</m:t>
                                  </m:r>
                                </m:sub>
                              </m:sSub>
                              <m:r>
                                <a:rPr lang="en-US" b="0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sSub>
                                <m:sSubPr>
                                  <m:ctrlP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b="0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  <m:t>𝑆</m:t>
                                  </m:r>
                                </m:sub>
                              </m:sSub>
                            </m:den>
                          </m:f>
                        </m:e>
                      </m:d>
                      <m:sSub>
                        <m:sSub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d>
                            <m:d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dPr>
                            <m:e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  <m:r>
                                <a:rPr lang="en-US" i="1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2</m:t>
                                      </m:r>
                                    </m:sub>
                                  </m:sSub>
                                </m:den>
                              </m:f>
                              <m: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  <m:t>+</m:t>
                              </m:r>
                              <m:f>
                                <m:f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fPr>
                                <m:num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3</m:t>
                                      </m:r>
                                    </m:sub>
                                  </m:sSub>
                                </m:num>
                                <m:den>
                                  <m:sSub>
                                    <m:sSubPr>
                                      <m:ctrlP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</m:ctrlPr>
                                    </m:sSubPr>
                                    <m:e>
                                      <m:r>
                                        <a:rPr lang="en-US" i="1">
                                          <a:latin typeface="Cambria Math" panose="02040503050406030204" pitchFamily="18" charset="0"/>
                                        </a:rPr>
                                        <m:t>𝑅</m:t>
                                      </m:r>
                                    </m:e>
                                    <m:sub>
                                      <m:r>
                                        <a:rPr lang="en-US" b="0" i="1" smtClean="0">
                                          <a:latin typeface="Cambria Math" panose="02040503050406030204" pitchFamily="18" charset="0"/>
                                        </a:rPr>
                                        <m:t>4</m:t>
                                      </m:r>
                                    </m:sub>
                                  </m:sSub>
                                </m:den>
                              </m:f>
                            </m:e>
                          </m:d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𝑉</m:t>
                          </m:r>
                        </m:e>
                        <m:sub>
                          <m:r>
                            <a:rPr lang="en-US" b="0" i="1" smtClean="0">
                              <a:latin typeface="Cambria Math" panose="02040503050406030204" pitchFamily="18" charset="0"/>
                            </a:rPr>
                            <m:t>𝑖𝑛</m:t>
                          </m:r>
                        </m:sub>
                      </m:sSub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0" name="Content Placeholder 2">
                <a:extLst>
                  <a:ext uri="{FF2B5EF4-FFF2-40B4-BE49-F238E27FC236}">
                    <a16:creationId xmlns:a16="http://schemas.microsoft.com/office/drawing/2014/main" id="{457E43CB-285B-4A70-9DF8-091AF6A7BB81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7046" y="5266303"/>
                <a:ext cx="6021088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76B7DCD-EFDE-4AC3-B5AA-CC9FDD11FC08}"/>
              </a:ext>
            </a:extLst>
          </p:cNvPr>
          <p:cNvSpPr txBox="1">
            <a:spLocks/>
          </p:cNvSpPr>
          <p:nvPr/>
        </p:nvSpPr>
        <p:spPr>
          <a:xfrm>
            <a:off x="3264715" y="1825078"/>
            <a:ext cx="2060773" cy="539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 = 10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D2FA831-4796-44A1-97D3-E39812D30BA0}"/>
              </a:ext>
            </a:extLst>
          </p:cNvPr>
          <p:cNvSpPr txBox="1">
            <a:spLocks/>
          </p:cNvSpPr>
          <p:nvPr/>
        </p:nvSpPr>
        <p:spPr>
          <a:xfrm>
            <a:off x="8826109" y="1239380"/>
            <a:ext cx="3179993" cy="44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 gain of -100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5F28E872-CD83-47A5-900A-6171EE85A6A5}"/>
              </a:ext>
            </a:extLst>
          </p:cNvPr>
          <p:cNvSpPr txBox="1">
            <a:spLocks/>
          </p:cNvSpPr>
          <p:nvPr/>
        </p:nvSpPr>
        <p:spPr>
          <a:xfrm>
            <a:off x="8839133" y="1850680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= 100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to prevent too much loading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189452C-9331-4DB1-9EA4-7008CEA63B5F}"/>
              </a:ext>
            </a:extLst>
          </p:cNvPr>
          <p:cNvSpPr txBox="1">
            <a:spLocks/>
          </p:cNvSpPr>
          <p:nvPr/>
        </p:nvSpPr>
        <p:spPr>
          <a:xfrm>
            <a:off x="9008215" y="2796667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all resistors &lt;=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82" name="Content Placeholder 2">
            <a:extLst>
              <a:ext uri="{FF2B5EF4-FFF2-40B4-BE49-F238E27FC236}">
                <a16:creationId xmlns:a16="http://schemas.microsoft.com/office/drawing/2014/main" id="{5D20F2A1-C8E6-4565-A981-419FD31C8BB6}"/>
              </a:ext>
            </a:extLst>
          </p:cNvPr>
          <p:cNvSpPr txBox="1">
            <a:spLocks/>
          </p:cNvSpPr>
          <p:nvPr/>
        </p:nvSpPr>
        <p:spPr>
          <a:xfrm>
            <a:off x="7796769" y="4066982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Choose R</a:t>
            </a:r>
            <a:r>
              <a:rPr lang="en-US" sz="2400" baseline="-25000" dirty="0">
                <a:solidFill>
                  <a:srgbClr val="0070C0"/>
                </a:solidFill>
              </a:rPr>
              <a:t>2  </a:t>
            </a:r>
            <a:r>
              <a:rPr lang="en-US" sz="2400" dirty="0">
                <a:solidFill>
                  <a:srgbClr val="0070C0"/>
                </a:solidFill>
              </a:rPr>
              <a:t>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AB45357A-E199-4D73-B30F-6CD7D1D706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221191" y="5227680"/>
                <a:ext cx="6021088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1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00=</m:t>
                      </m:r>
                      <m:d>
                        <m:dPr>
                          <m:ctrlPr>
                            <a:rPr lang="en-US" b="0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b="0" i="1" smtClean="0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b="0" i="0" dirty="0" smtClean="0">
                                  <a:solidFill>
                                    <a:srgbClr val="0070C0"/>
                                  </a:solidFill>
                                </a:rPr>
                                <m:t>11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den>
                          </m:f>
                        </m:e>
                      </m:d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AB45357A-E199-4D73-B30F-6CD7D1D70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221191" y="5227680"/>
                <a:ext cx="6021088" cy="10804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6707039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5" grpId="0"/>
      <p:bldP spid="158" grpId="0"/>
      <p:bldP spid="182" grpId="0"/>
      <p:bldP spid="18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E00E61-78AE-44B7-9772-D49259627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“T” arrangement Example</a:t>
            </a:r>
          </a:p>
        </p:txBody>
      </p:sp>
      <p:grpSp>
        <p:nvGrpSpPr>
          <p:cNvPr id="112" name="Group 111">
            <a:extLst>
              <a:ext uri="{FF2B5EF4-FFF2-40B4-BE49-F238E27FC236}">
                <a16:creationId xmlns:a16="http://schemas.microsoft.com/office/drawing/2014/main" id="{9A2A3FE4-BA89-46E7-97F8-9E096D1F839A}"/>
              </a:ext>
            </a:extLst>
          </p:cNvPr>
          <p:cNvGrpSpPr/>
          <p:nvPr/>
        </p:nvGrpSpPr>
        <p:grpSpPr>
          <a:xfrm>
            <a:off x="2465135" y="3184930"/>
            <a:ext cx="6628423" cy="1174282"/>
            <a:chOff x="533537" y="3007895"/>
            <a:chExt cx="6628423" cy="1174282"/>
          </a:xfrm>
        </p:grpSpPr>
        <p:sp>
          <p:nvSpPr>
            <p:cNvPr id="149" name="Isosceles Triangle 148">
              <a:extLst>
                <a:ext uri="{FF2B5EF4-FFF2-40B4-BE49-F238E27FC236}">
                  <a16:creationId xmlns:a16="http://schemas.microsoft.com/office/drawing/2014/main" id="{4239D52F-E065-4349-AF7B-81C9923E4BDC}"/>
                </a:ext>
              </a:extLst>
            </p:cNvPr>
            <p:cNvSpPr/>
            <p:nvPr/>
          </p:nvSpPr>
          <p:spPr>
            <a:xfrm rot="5400000">
              <a:off x="4466122" y="3022333"/>
              <a:ext cx="1174282" cy="1145406"/>
            </a:xfrm>
            <a:prstGeom prst="triangle">
              <a:avLst/>
            </a:prstGeom>
            <a:noFill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50" name="TextBox 149">
              <a:extLst>
                <a:ext uri="{FF2B5EF4-FFF2-40B4-BE49-F238E27FC236}">
                  <a16:creationId xmlns:a16="http://schemas.microsoft.com/office/drawing/2014/main" id="{506E8104-29EC-48DB-B2C9-942BFDDC0BED}"/>
                </a:ext>
              </a:extLst>
            </p:cNvPr>
            <p:cNvSpPr txBox="1"/>
            <p:nvPr/>
          </p:nvSpPr>
          <p:spPr>
            <a:xfrm>
              <a:off x="4480560" y="3170178"/>
              <a:ext cx="307258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—</a:t>
              </a:r>
            </a:p>
          </p:txBody>
        </p:sp>
        <p:sp>
          <p:nvSpPr>
            <p:cNvPr id="151" name="TextBox 150">
              <a:extLst>
                <a:ext uri="{FF2B5EF4-FFF2-40B4-BE49-F238E27FC236}">
                  <a16:creationId xmlns:a16="http://schemas.microsoft.com/office/drawing/2014/main" id="{1B48A192-E07B-4128-8F84-C4A941D0351C}"/>
                </a:ext>
              </a:extLst>
            </p:cNvPr>
            <p:cNvSpPr txBox="1"/>
            <p:nvPr/>
          </p:nvSpPr>
          <p:spPr>
            <a:xfrm>
              <a:off x="4499733" y="3595036"/>
              <a:ext cx="30725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2000" dirty="0"/>
                <a:t>+</a:t>
              </a:r>
            </a:p>
          </p:txBody>
        </p:sp>
        <p:cxnSp>
          <p:nvCxnSpPr>
            <p:cNvPr id="152" name="Straight Connector 151">
              <a:extLst>
                <a:ext uri="{FF2B5EF4-FFF2-40B4-BE49-F238E27FC236}">
                  <a16:creationId xmlns:a16="http://schemas.microsoft.com/office/drawing/2014/main" id="{E6A66044-66CD-4408-A733-C9AC24A285E6}"/>
                </a:ext>
              </a:extLst>
            </p:cNvPr>
            <p:cNvCxnSpPr>
              <a:endCxn id="150" idx="1"/>
            </p:cNvCxnSpPr>
            <p:nvPr/>
          </p:nvCxnSpPr>
          <p:spPr>
            <a:xfrm>
              <a:off x="4090219" y="3354844"/>
              <a:ext cx="39034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3" name="Straight Connector 152">
              <a:extLst>
                <a:ext uri="{FF2B5EF4-FFF2-40B4-BE49-F238E27FC236}">
                  <a16:creationId xmlns:a16="http://schemas.microsoft.com/office/drawing/2014/main" id="{44ABCEB0-27A8-4B48-83EB-79358F9A0C57}"/>
                </a:ext>
              </a:extLst>
            </p:cNvPr>
            <p:cNvCxnSpPr>
              <a:cxnSpLocks/>
            </p:cNvCxnSpPr>
            <p:nvPr/>
          </p:nvCxnSpPr>
          <p:spPr>
            <a:xfrm>
              <a:off x="3950109" y="3811883"/>
              <a:ext cx="530451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4" name="Straight Connector 153">
              <a:extLst>
                <a:ext uri="{FF2B5EF4-FFF2-40B4-BE49-F238E27FC236}">
                  <a16:creationId xmlns:a16="http://schemas.microsoft.com/office/drawing/2014/main" id="{AE7E6CC3-D82F-4C51-86A2-28B34D0AE36F}"/>
                </a:ext>
              </a:extLst>
            </p:cNvPr>
            <p:cNvCxnSpPr>
              <a:cxnSpLocks/>
              <a:stCxn id="149" idx="0"/>
            </p:cNvCxnSpPr>
            <p:nvPr/>
          </p:nvCxnSpPr>
          <p:spPr>
            <a:xfrm>
              <a:off x="5625966" y="3595036"/>
              <a:ext cx="1371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5" name="TextBox 154">
              <a:extLst>
                <a:ext uri="{FF2B5EF4-FFF2-40B4-BE49-F238E27FC236}">
                  <a16:creationId xmlns:a16="http://schemas.microsoft.com/office/drawing/2014/main" id="{021BFA13-8672-4EE8-B078-2C644DDB8F54}"/>
                </a:ext>
              </a:extLst>
            </p:cNvPr>
            <p:cNvSpPr txBox="1"/>
            <p:nvPr/>
          </p:nvSpPr>
          <p:spPr>
            <a:xfrm>
              <a:off x="533537" y="3121697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/>
                <a:t>V</a:t>
              </a:r>
              <a:r>
                <a:rPr lang="en-US" baseline="-25000" dirty="0"/>
                <a:t>in</a:t>
              </a:r>
            </a:p>
          </p:txBody>
        </p:sp>
        <p:sp>
          <p:nvSpPr>
            <p:cNvPr id="156" name="TextBox 155">
              <a:extLst>
                <a:ext uri="{FF2B5EF4-FFF2-40B4-BE49-F238E27FC236}">
                  <a16:creationId xmlns:a16="http://schemas.microsoft.com/office/drawing/2014/main" id="{F4DA6B2C-52A4-46EC-A6C5-B24617F7BCA3}"/>
                </a:ext>
              </a:extLst>
            </p:cNvPr>
            <p:cNvSpPr txBox="1"/>
            <p:nvPr/>
          </p:nvSpPr>
          <p:spPr>
            <a:xfrm>
              <a:off x="6642323" y="3067299"/>
              <a:ext cx="519637" cy="36933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dirty="0" err="1"/>
                <a:t>V</a:t>
              </a:r>
              <a:r>
                <a:rPr lang="en-US" baseline="-25000" dirty="0" err="1"/>
                <a:t>out</a:t>
              </a:r>
              <a:endParaRPr lang="en-US" baseline="-25000" dirty="0"/>
            </a:p>
          </p:txBody>
        </p:sp>
      </p:grpSp>
      <p:sp>
        <p:nvSpPr>
          <p:cNvPr id="113" name="Oval 112">
            <a:extLst>
              <a:ext uri="{FF2B5EF4-FFF2-40B4-BE49-F238E27FC236}">
                <a16:creationId xmlns:a16="http://schemas.microsoft.com/office/drawing/2014/main" id="{138BEAA9-0DE3-442B-8D3F-EF8E720B2FF0}"/>
              </a:ext>
            </a:extLst>
          </p:cNvPr>
          <p:cNvSpPr>
            <a:spLocks noChangeAspect="1"/>
          </p:cNvSpPr>
          <p:nvPr/>
        </p:nvSpPr>
        <p:spPr>
          <a:xfrm>
            <a:off x="2908080" y="3318015"/>
            <a:ext cx="365760" cy="36576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4" name="TextBox 113">
            <a:extLst>
              <a:ext uri="{FF2B5EF4-FFF2-40B4-BE49-F238E27FC236}">
                <a16:creationId xmlns:a16="http://schemas.microsoft.com/office/drawing/2014/main" id="{3141FBEE-BBE9-48C2-B990-C136F70F0669}"/>
              </a:ext>
            </a:extLst>
          </p:cNvPr>
          <p:cNvSpPr txBox="1"/>
          <p:nvPr/>
        </p:nvSpPr>
        <p:spPr>
          <a:xfrm>
            <a:off x="2937331" y="3192866"/>
            <a:ext cx="30725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/>
              <a:t>+</a:t>
            </a:r>
          </a:p>
        </p:txBody>
      </p:sp>
      <p:sp>
        <p:nvSpPr>
          <p:cNvPr id="115" name="TextBox 114">
            <a:extLst>
              <a:ext uri="{FF2B5EF4-FFF2-40B4-BE49-F238E27FC236}">
                <a16:creationId xmlns:a16="http://schemas.microsoft.com/office/drawing/2014/main" id="{BD5753C0-9C7C-48B9-90B5-4B48FB76D129}"/>
              </a:ext>
            </a:extLst>
          </p:cNvPr>
          <p:cNvSpPr txBox="1"/>
          <p:nvPr/>
        </p:nvSpPr>
        <p:spPr>
          <a:xfrm>
            <a:off x="2910969" y="3417856"/>
            <a:ext cx="307258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—</a:t>
            </a:r>
          </a:p>
        </p:txBody>
      </p:sp>
      <p:cxnSp>
        <p:nvCxnSpPr>
          <p:cNvPr id="116" name="Straight Connector 115">
            <a:extLst>
              <a:ext uri="{FF2B5EF4-FFF2-40B4-BE49-F238E27FC236}">
                <a16:creationId xmlns:a16="http://schemas.microsoft.com/office/drawing/2014/main" id="{CD847518-2682-4851-A8E2-2D7D46B6D1D6}"/>
              </a:ext>
            </a:extLst>
          </p:cNvPr>
          <p:cNvCxnSpPr>
            <a:cxnSpLocks/>
          </p:cNvCxnSpPr>
          <p:nvPr/>
        </p:nvCxnSpPr>
        <p:spPr>
          <a:xfrm flipH="1" flipV="1">
            <a:off x="5877738" y="3983383"/>
            <a:ext cx="3969" cy="86645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7" name="Group 116">
            <a:extLst>
              <a:ext uri="{FF2B5EF4-FFF2-40B4-BE49-F238E27FC236}">
                <a16:creationId xmlns:a16="http://schemas.microsoft.com/office/drawing/2014/main" id="{CD007825-5329-4F23-9033-0906FE371698}"/>
              </a:ext>
            </a:extLst>
          </p:cNvPr>
          <p:cNvGrpSpPr/>
          <p:nvPr/>
        </p:nvGrpSpPr>
        <p:grpSpPr>
          <a:xfrm>
            <a:off x="5698827" y="4849839"/>
            <a:ext cx="365760" cy="127000"/>
            <a:chOff x="4257039" y="3637678"/>
            <a:chExt cx="365760" cy="127000"/>
          </a:xfrm>
        </p:grpSpPr>
        <p:cxnSp>
          <p:nvCxnSpPr>
            <p:cNvPr id="146" name="Straight Connector 145">
              <a:extLst>
                <a:ext uri="{FF2B5EF4-FFF2-40B4-BE49-F238E27FC236}">
                  <a16:creationId xmlns:a16="http://schemas.microsoft.com/office/drawing/2014/main" id="{5DA6E8AE-588C-46FA-80C8-73EC78FC6819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Connector 146">
              <a:extLst>
                <a:ext uri="{FF2B5EF4-FFF2-40B4-BE49-F238E27FC236}">
                  <a16:creationId xmlns:a16="http://schemas.microsoft.com/office/drawing/2014/main" id="{45E3CF9D-53BE-44D1-B8E2-4F32B3F5A767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Connector 147">
              <a:extLst>
                <a:ext uri="{FF2B5EF4-FFF2-40B4-BE49-F238E27FC236}">
                  <a16:creationId xmlns:a16="http://schemas.microsoft.com/office/drawing/2014/main" id="{CA7E6344-65EE-493B-9373-CFA9F5CE11C1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8" name="Group 117">
            <a:extLst>
              <a:ext uri="{FF2B5EF4-FFF2-40B4-BE49-F238E27FC236}">
                <a16:creationId xmlns:a16="http://schemas.microsoft.com/office/drawing/2014/main" id="{F4E91800-9CCE-4C04-9359-72A3DFDC192E}"/>
              </a:ext>
            </a:extLst>
          </p:cNvPr>
          <p:cNvGrpSpPr/>
          <p:nvPr/>
        </p:nvGrpSpPr>
        <p:grpSpPr>
          <a:xfrm>
            <a:off x="6339659" y="1597363"/>
            <a:ext cx="797859" cy="297701"/>
            <a:chOff x="3069003" y="2744655"/>
            <a:chExt cx="797859" cy="297701"/>
          </a:xfrm>
        </p:grpSpPr>
        <p:grpSp>
          <p:nvGrpSpPr>
            <p:cNvPr id="136" name="Group 135">
              <a:extLst>
                <a:ext uri="{FF2B5EF4-FFF2-40B4-BE49-F238E27FC236}">
                  <a16:creationId xmlns:a16="http://schemas.microsoft.com/office/drawing/2014/main" id="{1E2ED3C5-1B69-40BF-AA67-CCB3FA0530F2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44" name="Straight Connector 143">
                <a:extLst>
                  <a:ext uri="{FF2B5EF4-FFF2-40B4-BE49-F238E27FC236}">
                    <a16:creationId xmlns:a16="http://schemas.microsoft.com/office/drawing/2014/main" id="{3808949F-D8FB-4EB2-9211-189956ECEF5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5" name="Straight Connector 144">
                <a:extLst>
                  <a:ext uri="{FF2B5EF4-FFF2-40B4-BE49-F238E27FC236}">
                    <a16:creationId xmlns:a16="http://schemas.microsoft.com/office/drawing/2014/main" id="{CD196260-C343-4EAB-98AD-27331F5BA368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7" name="Group 136">
              <a:extLst>
                <a:ext uri="{FF2B5EF4-FFF2-40B4-BE49-F238E27FC236}">
                  <a16:creationId xmlns:a16="http://schemas.microsoft.com/office/drawing/2014/main" id="{96EC52F3-1353-4666-B04C-9ACB8F7BC370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2" name="Straight Connector 141">
                <a:extLst>
                  <a:ext uri="{FF2B5EF4-FFF2-40B4-BE49-F238E27FC236}">
                    <a16:creationId xmlns:a16="http://schemas.microsoft.com/office/drawing/2014/main" id="{A9A6F710-5ED4-461E-BD0D-8AA165B414D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3" name="Straight Connector 142">
                <a:extLst>
                  <a:ext uri="{FF2B5EF4-FFF2-40B4-BE49-F238E27FC236}">
                    <a16:creationId xmlns:a16="http://schemas.microsoft.com/office/drawing/2014/main" id="{80AE5922-BEC5-4996-9CF5-2CD17BC8A3F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38" name="Group 137">
              <a:extLst>
                <a:ext uri="{FF2B5EF4-FFF2-40B4-BE49-F238E27FC236}">
                  <a16:creationId xmlns:a16="http://schemas.microsoft.com/office/drawing/2014/main" id="{553C90C7-2C43-4605-A80C-57A6E3A332FE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40" name="Straight Connector 139">
                <a:extLst>
                  <a:ext uri="{FF2B5EF4-FFF2-40B4-BE49-F238E27FC236}">
                    <a16:creationId xmlns:a16="http://schemas.microsoft.com/office/drawing/2014/main" id="{C96BCBD1-5ADC-4B14-AD41-247C9D72CEB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41" name="Straight Connector 140">
                <a:extLst>
                  <a:ext uri="{FF2B5EF4-FFF2-40B4-BE49-F238E27FC236}">
                    <a16:creationId xmlns:a16="http://schemas.microsoft.com/office/drawing/2014/main" id="{994A6B3A-2F39-4098-BCA5-79331B25CC67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39" name="Straight Connector 138">
              <a:extLst>
                <a:ext uri="{FF2B5EF4-FFF2-40B4-BE49-F238E27FC236}">
                  <a16:creationId xmlns:a16="http://schemas.microsoft.com/office/drawing/2014/main" id="{3F97D93A-7CA1-4A3F-8E32-2C834F4826F0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9" name="Group 118">
            <a:extLst>
              <a:ext uri="{FF2B5EF4-FFF2-40B4-BE49-F238E27FC236}">
                <a16:creationId xmlns:a16="http://schemas.microsoft.com/office/drawing/2014/main" id="{F534577F-1C4B-4082-94A3-9C52DA5AC5F6}"/>
              </a:ext>
            </a:extLst>
          </p:cNvPr>
          <p:cNvGrpSpPr/>
          <p:nvPr/>
        </p:nvGrpSpPr>
        <p:grpSpPr>
          <a:xfrm>
            <a:off x="4866293" y="2672616"/>
            <a:ext cx="797859" cy="297701"/>
            <a:chOff x="3069003" y="2744655"/>
            <a:chExt cx="797859" cy="297701"/>
          </a:xfrm>
        </p:grpSpPr>
        <p:grpSp>
          <p:nvGrpSpPr>
            <p:cNvPr id="126" name="Group 125">
              <a:extLst>
                <a:ext uri="{FF2B5EF4-FFF2-40B4-BE49-F238E27FC236}">
                  <a16:creationId xmlns:a16="http://schemas.microsoft.com/office/drawing/2014/main" id="{1DBEA806-38D6-488E-A14F-9537683DB0FD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34" name="Straight Connector 133">
                <a:extLst>
                  <a:ext uri="{FF2B5EF4-FFF2-40B4-BE49-F238E27FC236}">
                    <a16:creationId xmlns:a16="http://schemas.microsoft.com/office/drawing/2014/main" id="{00C79408-67B0-4EA8-9944-ABEDF375365F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5" name="Straight Connector 134">
                <a:extLst>
                  <a:ext uri="{FF2B5EF4-FFF2-40B4-BE49-F238E27FC236}">
                    <a16:creationId xmlns:a16="http://schemas.microsoft.com/office/drawing/2014/main" id="{6EF10E87-D4C1-424A-898E-9831C36D1EDB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7" name="Group 126">
              <a:extLst>
                <a:ext uri="{FF2B5EF4-FFF2-40B4-BE49-F238E27FC236}">
                  <a16:creationId xmlns:a16="http://schemas.microsoft.com/office/drawing/2014/main" id="{80DE1B16-3BC4-499D-92B3-33C144435649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2" name="Straight Connector 131">
                <a:extLst>
                  <a:ext uri="{FF2B5EF4-FFF2-40B4-BE49-F238E27FC236}">
                    <a16:creationId xmlns:a16="http://schemas.microsoft.com/office/drawing/2014/main" id="{D93EA868-C5F1-4188-B96E-4C02424A8458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3" name="Straight Connector 132">
                <a:extLst>
                  <a:ext uri="{FF2B5EF4-FFF2-40B4-BE49-F238E27FC236}">
                    <a16:creationId xmlns:a16="http://schemas.microsoft.com/office/drawing/2014/main" id="{6B30FF83-6564-4E35-B909-79CEDEC38F9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28" name="Group 127">
              <a:extLst>
                <a:ext uri="{FF2B5EF4-FFF2-40B4-BE49-F238E27FC236}">
                  <a16:creationId xmlns:a16="http://schemas.microsoft.com/office/drawing/2014/main" id="{DE178863-CC98-4AF7-B0B8-4AEFC543D42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30" name="Straight Connector 129">
                <a:extLst>
                  <a:ext uri="{FF2B5EF4-FFF2-40B4-BE49-F238E27FC236}">
                    <a16:creationId xmlns:a16="http://schemas.microsoft.com/office/drawing/2014/main" id="{ABC50289-C234-4E3D-9C07-B7FDB7F7D56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31" name="Straight Connector 130">
                <a:extLst>
                  <a:ext uri="{FF2B5EF4-FFF2-40B4-BE49-F238E27FC236}">
                    <a16:creationId xmlns:a16="http://schemas.microsoft.com/office/drawing/2014/main" id="{DDCA3126-89AB-4A0E-9C70-55C463BE7D85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29" name="Straight Connector 128">
              <a:extLst>
                <a:ext uri="{FF2B5EF4-FFF2-40B4-BE49-F238E27FC236}">
                  <a16:creationId xmlns:a16="http://schemas.microsoft.com/office/drawing/2014/main" id="{6BC099CD-B7E5-4333-972B-6F46DCAD9A1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20" name="Straight Connector 119">
            <a:extLst>
              <a:ext uri="{FF2B5EF4-FFF2-40B4-BE49-F238E27FC236}">
                <a16:creationId xmlns:a16="http://schemas.microsoft.com/office/drawing/2014/main" id="{025B31FE-FA2A-44B3-AAB8-7BE97B963C9A}"/>
              </a:ext>
            </a:extLst>
          </p:cNvPr>
          <p:cNvCxnSpPr>
            <a:cxnSpLocks/>
          </p:cNvCxnSpPr>
          <p:nvPr/>
        </p:nvCxnSpPr>
        <p:spPr>
          <a:xfrm>
            <a:off x="5649301" y="2836396"/>
            <a:ext cx="378318" cy="2271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1" name="Straight Connector 120">
            <a:extLst>
              <a:ext uri="{FF2B5EF4-FFF2-40B4-BE49-F238E27FC236}">
                <a16:creationId xmlns:a16="http://schemas.microsoft.com/office/drawing/2014/main" id="{A24A9D62-76C0-4ED7-9B45-0BE399D8FF4D}"/>
              </a:ext>
            </a:extLst>
          </p:cNvPr>
          <p:cNvCxnSpPr>
            <a:cxnSpLocks/>
          </p:cNvCxnSpPr>
          <p:nvPr/>
        </p:nvCxnSpPr>
        <p:spPr>
          <a:xfrm flipH="1" flipV="1">
            <a:off x="6042470" y="1743655"/>
            <a:ext cx="0" cy="18288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2" name="Straight Connector 121">
            <a:extLst>
              <a:ext uri="{FF2B5EF4-FFF2-40B4-BE49-F238E27FC236}">
                <a16:creationId xmlns:a16="http://schemas.microsoft.com/office/drawing/2014/main" id="{FEA5874B-10C4-4304-8697-27A81551EBC8}"/>
              </a:ext>
            </a:extLst>
          </p:cNvPr>
          <p:cNvCxnSpPr>
            <a:cxnSpLocks/>
          </p:cNvCxnSpPr>
          <p:nvPr/>
        </p:nvCxnSpPr>
        <p:spPr>
          <a:xfrm flipV="1">
            <a:off x="3090960" y="2872435"/>
            <a:ext cx="0" cy="44408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3" name="Straight Connector 122">
            <a:extLst>
              <a:ext uri="{FF2B5EF4-FFF2-40B4-BE49-F238E27FC236}">
                <a16:creationId xmlns:a16="http://schemas.microsoft.com/office/drawing/2014/main" id="{316D66CE-9A76-4E77-9FED-ED2785F8E86F}"/>
              </a:ext>
            </a:extLst>
          </p:cNvPr>
          <p:cNvCxnSpPr/>
          <p:nvPr/>
        </p:nvCxnSpPr>
        <p:spPr>
          <a:xfrm flipH="1">
            <a:off x="4450995" y="2845972"/>
            <a:ext cx="41529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4" name="Straight Connector 123">
            <a:extLst>
              <a:ext uri="{FF2B5EF4-FFF2-40B4-BE49-F238E27FC236}">
                <a16:creationId xmlns:a16="http://schemas.microsoft.com/office/drawing/2014/main" id="{9715BF57-754C-4E8A-B891-45E591279BC7}"/>
              </a:ext>
            </a:extLst>
          </p:cNvPr>
          <p:cNvCxnSpPr>
            <a:cxnSpLocks/>
          </p:cNvCxnSpPr>
          <p:nvPr/>
        </p:nvCxnSpPr>
        <p:spPr>
          <a:xfrm flipH="1" flipV="1">
            <a:off x="8501359" y="1712828"/>
            <a:ext cx="0" cy="206402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5" name="Straight Connector 124">
            <a:extLst>
              <a:ext uri="{FF2B5EF4-FFF2-40B4-BE49-F238E27FC236}">
                <a16:creationId xmlns:a16="http://schemas.microsoft.com/office/drawing/2014/main" id="{AEC25968-872C-4F36-B05A-C25AEE56AA84}"/>
              </a:ext>
            </a:extLst>
          </p:cNvPr>
          <p:cNvCxnSpPr>
            <a:cxnSpLocks/>
          </p:cNvCxnSpPr>
          <p:nvPr/>
        </p:nvCxnSpPr>
        <p:spPr>
          <a:xfrm flipH="1">
            <a:off x="6046574" y="175793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6" name="TextBox 105">
            <a:extLst>
              <a:ext uri="{FF2B5EF4-FFF2-40B4-BE49-F238E27FC236}">
                <a16:creationId xmlns:a16="http://schemas.microsoft.com/office/drawing/2014/main" id="{DE8E4015-1096-4AD5-B929-939534DFBF8C}"/>
              </a:ext>
            </a:extLst>
          </p:cNvPr>
          <p:cNvSpPr txBox="1"/>
          <p:nvPr/>
        </p:nvSpPr>
        <p:spPr>
          <a:xfrm>
            <a:off x="6347544" y="119127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2</a:t>
            </a:r>
          </a:p>
        </p:txBody>
      </p:sp>
      <p:sp>
        <p:nvSpPr>
          <p:cNvPr id="107" name="TextBox 106">
            <a:extLst>
              <a:ext uri="{FF2B5EF4-FFF2-40B4-BE49-F238E27FC236}">
                <a16:creationId xmlns:a16="http://schemas.microsoft.com/office/drawing/2014/main" id="{F63BE42E-444A-4064-85C7-FB6366D73DA0}"/>
              </a:ext>
            </a:extLst>
          </p:cNvPr>
          <p:cNvSpPr txBox="1"/>
          <p:nvPr/>
        </p:nvSpPr>
        <p:spPr>
          <a:xfrm>
            <a:off x="5070174" y="2236179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1</a:t>
            </a:r>
          </a:p>
        </p:txBody>
      </p:sp>
      <p:cxnSp>
        <p:nvCxnSpPr>
          <p:cNvPr id="108" name="Straight Connector 107">
            <a:extLst>
              <a:ext uri="{FF2B5EF4-FFF2-40B4-BE49-F238E27FC236}">
                <a16:creationId xmlns:a16="http://schemas.microsoft.com/office/drawing/2014/main" id="{B6458BB8-1CA7-4FB0-B336-F125488E82F2}"/>
              </a:ext>
            </a:extLst>
          </p:cNvPr>
          <p:cNvCxnSpPr/>
          <p:nvPr/>
        </p:nvCxnSpPr>
        <p:spPr>
          <a:xfrm flipV="1">
            <a:off x="3091993" y="3683775"/>
            <a:ext cx="0" cy="2468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Connector 108">
            <a:extLst>
              <a:ext uri="{FF2B5EF4-FFF2-40B4-BE49-F238E27FC236}">
                <a16:creationId xmlns:a16="http://schemas.microsoft.com/office/drawing/2014/main" id="{ABD520AC-DA36-4367-A25C-9B72FA62F363}"/>
              </a:ext>
            </a:extLst>
          </p:cNvPr>
          <p:cNvCxnSpPr/>
          <p:nvPr/>
        </p:nvCxnSpPr>
        <p:spPr>
          <a:xfrm>
            <a:off x="2909113" y="3930663"/>
            <a:ext cx="36576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0" name="Straight Connector 109">
            <a:extLst>
              <a:ext uri="{FF2B5EF4-FFF2-40B4-BE49-F238E27FC236}">
                <a16:creationId xmlns:a16="http://schemas.microsoft.com/office/drawing/2014/main" id="{B49B47B1-DFC7-4A34-9AAB-83D0DC27BEC7}"/>
              </a:ext>
            </a:extLst>
          </p:cNvPr>
          <p:cNvCxnSpPr/>
          <p:nvPr/>
        </p:nvCxnSpPr>
        <p:spPr>
          <a:xfrm>
            <a:off x="2979715" y="3990988"/>
            <a:ext cx="2286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1" name="Straight Connector 110">
            <a:extLst>
              <a:ext uri="{FF2B5EF4-FFF2-40B4-BE49-F238E27FC236}">
                <a16:creationId xmlns:a16="http://schemas.microsoft.com/office/drawing/2014/main" id="{3E40FE52-902A-4D1D-9D71-70F1E383929D}"/>
              </a:ext>
            </a:extLst>
          </p:cNvPr>
          <p:cNvCxnSpPr/>
          <p:nvPr/>
        </p:nvCxnSpPr>
        <p:spPr>
          <a:xfrm>
            <a:off x="3054686" y="4057663"/>
            <a:ext cx="9144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7" name="Content Placeholder 2">
            <a:extLst>
              <a:ext uri="{FF2B5EF4-FFF2-40B4-BE49-F238E27FC236}">
                <a16:creationId xmlns:a16="http://schemas.microsoft.com/office/drawing/2014/main" id="{F331A0E4-0F9B-4FDD-BD5F-7A3E762C5623}"/>
              </a:ext>
            </a:extLst>
          </p:cNvPr>
          <p:cNvSpPr txBox="1">
            <a:spLocks/>
          </p:cNvSpPr>
          <p:nvPr/>
        </p:nvSpPr>
        <p:spPr>
          <a:xfrm>
            <a:off x="930610" y="1914671"/>
            <a:ext cx="2060773" cy="66149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800" dirty="0">
                <a:solidFill>
                  <a:srgbClr val="00B050"/>
                </a:solidFill>
              </a:rPr>
              <a:t>Source with internal resistance</a:t>
            </a:r>
            <a:endParaRPr lang="en-US" sz="1800" baseline="-25000" dirty="0">
              <a:solidFill>
                <a:srgbClr val="00B050"/>
              </a:solidFill>
            </a:endParaRPr>
          </a:p>
        </p:txBody>
      </p:sp>
      <p:grpSp>
        <p:nvGrpSpPr>
          <p:cNvPr id="159" name="Group 158">
            <a:extLst>
              <a:ext uri="{FF2B5EF4-FFF2-40B4-BE49-F238E27FC236}">
                <a16:creationId xmlns:a16="http://schemas.microsoft.com/office/drawing/2014/main" id="{73E0C333-3968-4259-A7E6-0C1B34D85D13}"/>
              </a:ext>
            </a:extLst>
          </p:cNvPr>
          <p:cNvGrpSpPr/>
          <p:nvPr/>
        </p:nvGrpSpPr>
        <p:grpSpPr>
          <a:xfrm>
            <a:off x="3653668" y="2699079"/>
            <a:ext cx="797859" cy="297701"/>
            <a:chOff x="3069003" y="2744655"/>
            <a:chExt cx="797859" cy="297701"/>
          </a:xfrm>
        </p:grpSpPr>
        <p:grpSp>
          <p:nvGrpSpPr>
            <p:cNvPr id="160" name="Group 159">
              <a:extLst>
                <a:ext uri="{FF2B5EF4-FFF2-40B4-BE49-F238E27FC236}">
                  <a16:creationId xmlns:a16="http://schemas.microsoft.com/office/drawing/2014/main" id="{63BF4AEE-8982-4E72-90C7-880A67973607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68" name="Straight Connector 167">
                <a:extLst>
                  <a:ext uri="{FF2B5EF4-FFF2-40B4-BE49-F238E27FC236}">
                    <a16:creationId xmlns:a16="http://schemas.microsoft.com/office/drawing/2014/main" id="{82A14B13-20A6-4A67-B533-F4F1E2D37611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9" name="Straight Connector 168">
                <a:extLst>
                  <a:ext uri="{FF2B5EF4-FFF2-40B4-BE49-F238E27FC236}">
                    <a16:creationId xmlns:a16="http://schemas.microsoft.com/office/drawing/2014/main" id="{0DF7ED9C-CF2A-43CF-8FCF-38DC3115578D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1" name="Group 160">
              <a:extLst>
                <a:ext uri="{FF2B5EF4-FFF2-40B4-BE49-F238E27FC236}">
                  <a16:creationId xmlns:a16="http://schemas.microsoft.com/office/drawing/2014/main" id="{825895CB-F003-4850-974A-3C8CFEDEDCCF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6" name="Straight Connector 165">
                <a:extLst>
                  <a:ext uri="{FF2B5EF4-FFF2-40B4-BE49-F238E27FC236}">
                    <a16:creationId xmlns:a16="http://schemas.microsoft.com/office/drawing/2014/main" id="{F8FC9A73-4656-4A62-9ED6-1F7B4220903E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7" name="Straight Connector 166">
                <a:extLst>
                  <a:ext uri="{FF2B5EF4-FFF2-40B4-BE49-F238E27FC236}">
                    <a16:creationId xmlns:a16="http://schemas.microsoft.com/office/drawing/2014/main" id="{B962A965-0846-4E8D-A2A8-D3160AF34CB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2" name="Group 161">
              <a:extLst>
                <a:ext uri="{FF2B5EF4-FFF2-40B4-BE49-F238E27FC236}">
                  <a16:creationId xmlns:a16="http://schemas.microsoft.com/office/drawing/2014/main" id="{48C42DD5-2125-461A-8AD5-3D3A14D872FC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164" name="Straight Connector 163">
                <a:extLst>
                  <a:ext uri="{FF2B5EF4-FFF2-40B4-BE49-F238E27FC236}">
                    <a16:creationId xmlns:a16="http://schemas.microsoft.com/office/drawing/2014/main" id="{7D89C803-7855-432B-8941-F7641DBAEE2A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65" name="Straight Connector 164">
                <a:extLst>
                  <a:ext uri="{FF2B5EF4-FFF2-40B4-BE49-F238E27FC236}">
                    <a16:creationId xmlns:a16="http://schemas.microsoft.com/office/drawing/2014/main" id="{67A603F0-F038-4A16-B9BD-9C36B8F0221C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163" name="Straight Connector 162">
              <a:extLst>
                <a:ext uri="{FF2B5EF4-FFF2-40B4-BE49-F238E27FC236}">
                  <a16:creationId xmlns:a16="http://schemas.microsoft.com/office/drawing/2014/main" id="{49C04E3E-7435-4EAE-B2A9-955C472B6962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70" name="Straight Connector 169">
            <a:extLst>
              <a:ext uri="{FF2B5EF4-FFF2-40B4-BE49-F238E27FC236}">
                <a16:creationId xmlns:a16="http://schemas.microsoft.com/office/drawing/2014/main" id="{65FBE870-195C-45EC-9FB0-AA7E61F3CC73}"/>
              </a:ext>
            </a:extLst>
          </p:cNvPr>
          <p:cNvCxnSpPr>
            <a:cxnSpLocks/>
          </p:cNvCxnSpPr>
          <p:nvPr/>
        </p:nvCxnSpPr>
        <p:spPr>
          <a:xfrm flipH="1">
            <a:off x="3086605" y="2872435"/>
            <a:ext cx="5670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1" name="TextBox 170">
            <a:extLst>
              <a:ext uri="{FF2B5EF4-FFF2-40B4-BE49-F238E27FC236}">
                <a16:creationId xmlns:a16="http://schemas.microsoft.com/office/drawing/2014/main" id="{B680EDB1-BED0-46F0-94AC-53D5EAD99B88}"/>
              </a:ext>
            </a:extLst>
          </p:cNvPr>
          <p:cNvSpPr txBox="1"/>
          <p:nvPr/>
        </p:nvSpPr>
        <p:spPr>
          <a:xfrm>
            <a:off x="3336531" y="2395960"/>
            <a:ext cx="51963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S</a:t>
            </a:r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3A35377D-1CEB-48F9-B0A9-CECFAE43836E}"/>
              </a:ext>
            </a:extLst>
          </p:cNvPr>
          <p:cNvSpPr/>
          <p:nvPr/>
        </p:nvSpPr>
        <p:spPr>
          <a:xfrm>
            <a:off x="2208362" y="2277567"/>
            <a:ext cx="2437921" cy="2199536"/>
          </a:xfrm>
          <a:prstGeom prst="rect">
            <a:avLst/>
          </a:prstGeom>
          <a:noFill/>
          <a:ln>
            <a:solidFill>
              <a:srgbClr val="00B050"/>
            </a:solidFill>
            <a:prstDash val="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6" name="Group 75">
            <a:extLst>
              <a:ext uri="{FF2B5EF4-FFF2-40B4-BE49-F238E27FC236}">
                <a16:creationId xmlns:a16="http://schemas.microsoft.com/office/drawing/2014/main" id="{50D7A1E7-3F84-4B2B-8FFD-0068298F81CE}"/>
              </a:ext>
            </a:extLst>
          </p:cNvPr>
          <p:cNvGrpSpPr/>
          <p:nvPr/>
        </p:nvGrpSpPr>
        <p:grpSpPr>
          <a:xfrm>
            <a:off x="7395282" y="1566536"/>
            <a:ext cx="797859" cy="297701"/>
            <a:chOff x="3069003" y="2744655"/>
            <a:chExt cx="797859" cy="297701"/>
          </a:xfrm>
        </p:grpSpPr>
        <p:grpSp>
          <p:nvGrpSpPr>
            <p:cNvPr id="77" name="Group 76">
              <a:extLst>
                <a:ext uri="{FF2B5EF4-FFF2-40B4-BE49-F238E27FC236}">
                  <a16:creationId xmlns:a16="http://schemas.microsoft.com/office/drawing/2014/main" id="{4CCD59FA-C1EE-4A86-BD17-456A8E3B4B4B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85" name="Straight Connector 84">
                <a:extLst>
                  <a:ext uri="{FF2B5EF4-FFF2-40B4-BE49-F238E27FC236}">
                    <a16:creationId xmlns:a16="http://schemas.microsoft.com/office/drawing/2014/main" id="{680A40AA-AC97-4172-BEB5-F058B28C3D1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6" name="Straight Connector 85">
                <a:extLst>
                  <a:ext uri="{FF2B5EF4-FFF2-40B4-BE49-F238E27FC236}">
                    <a16:creationId xmlns:a16="http://schemas.microsoft.com/office/drawing/2014/main" id="{100063DE-E057-4145-B751-0E35B21F049E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8" name="Group 77">
              <a:extLst>
                <a:ext uri="{FF2B5EF4-FFF2-40B4-BE49-F238E27FC236}">
                  <a16:creationId xmlns:a16="http://schemas.microsoft.com/office/drawing/2014/main" id="{F3DAC7B1-1828-4DB7-A80E-EB449EFBCE8A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3" name="Straight Connector 82">
                <a:extLst>
                  <a:ext uri="{FF2B5EF4-FFF2-40B4-BE49-F238E27FC236}">
                    <a16:creationId xmlns:a16="http://schemas.microsoft.com/office/drawing/2014/main" id="{EE1D627C-EB9E-4BA3-B97E-6CA550938E55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4" name="Straight Connector 83">
                <a:extLst>
                  <a:ext uri="{FF2B5EF4-FFF2-40B4-BE49-F238E27FC236}">
                    <a16:creationId xmlns:a16="http://schemas.microsoft.com/office/drawing/2014/main" id="{862D11FB-8E17-4922-B6C3-84283EB81F0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79" name="Group 78">
              <a:extLst>
                <a:ext uri="{FF2B5EF4-FFF2-40B4-BE49-F238E27FC236}">
                  <a16:creationId xmlns:a16="http://schemas.microsoft.com/office/drawing/2014/main" id="{2F6AC914-50AA-4683-A135-A5E01421BAC4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81" name="Straight Connector 80">
                <a:extLst>
                  <a:ext uri="{FF2B5EF4-FFF2-40B4-BE49-F238E27FC236}">
                    <a16:creationId xmlns:a16="http://schemas.microsoft.com/office/drawing/2014/main" id="{2EBBF54D-0A11-4DF5-927E-8CB49FFCE48C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82" name="Straight Connector 81">
                <a:extLst>
                  <a:ext uri="{FF2B5EF4-FFF2-40B4-BE49-F238E27FC236}">
                    <a16:creationId xmlns:a16="http://schemas.microsoft.com/office/drawing/2014/main" id="{22577041-17F1-4F82-A1FF-37673930E363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E098963E-AEE8-4DBE-A682-B26E24119DEC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90" name="Straight Connector 89">
            <a:extLst>
              <a:ext uri="{FF2B5EF4-FFF2-40B4-BE49-F238E27FC236}">
                <a16:creationId xmlns:a16="http://schemas.microsoft.com/office/drawing/2014/main" id="{B4F29465-13B7-423B-A7D9-5EA30278BC70}"/>
              </a:ext>
            </a:extLst>
          </p:cNvPr>
          <p:cNvCxnSpPr>
            <a:cxnSpLocks/>
          </p:cNvCxnSpPr>
          <p:nvPr/>
        </p:nvCxnSpPr>
        <p:spPr>
          <a:xfrm flipH="1">
            <a:off x="7125195" y="1740085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1" name="Group 90">
            <a:extLst>
              <a:ext uri="{FF2B5EF4-FFF2-40B4-BE49-F238E27FC236}">
                <a16:creationId xmlns:a16="http://schemas.microsoft.com/office/drawing/2014/main" id="{5BFB1CA0-D7B1-4A86-AA73-ADABCED38F97}"/>
              </a:ext>
            </a:extLst>
          </p:cNvPr>
          <p:cNvGrpSpPr/>
          <p:nvPr/>
        </p:nvGrpSpPr>
        <p:grpSpPr>
          <a:xfrm rot="16200000">
            <a:off x="6847502" y="2218058"/>
            <a:ext cx="797859" cy="297701"/>
            <a:chOff x="3069003" y="2744655"/>
            <a:chExt cx="797859" cy="297701"/>
          </a:xfrm>
        </p:grpSpPr>
        <p:grpSp>
          <p:nvGrpSpPr>
            <p:cNvPr id="92" name="Group 91">
              <a:extLst>
                <a:ext uri="{FF2B5EF4-FFF2-40B4-BE49-F238E27FC236}">
                  <a16:creationId xmlns:a16="http://schemas.microsoft.com/office/drawing/2014/main" id="{2FD91ECB-EA86-4F5E-BAF6-DF634E8017B4}"/>
                </a:ext>
              </a:extLst>
            </p:cNvPr>
            <p:cNvGrpSpPr/>
            <p:nvPr/>
          </p:nvGrpSpPr>
          <p:grpSpPr>
            <a:xfrm>
              <a:off x="3069003" y="2744655"/>
              <a:ext cx="204010" cy="290601"/>
              <a:chOff x="3608294" y="2623632"/>
              <a:chExt cx="204010" cy="290601"/>
            </a:xfrm>
          </p:grpSpPr>
          <p:cxnSp>
            <p:nvCxnSpPr>
              <p:cNvPr id="100" name="Straight Connector 99">
                <a:extLst>
                  <a:ext uri="{FF2B5EF4-FFF2-40B4-BE49-F238E27FC236}">
                    <a16:creationId xmlns:a16="http://schemas.microsoft.com/office/drawing/2014/main" id="{76E807B4-54B3-4AD2-9CD9-E5E6E9D926AD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608294" y="2623632"/>
                <a:ext cx="72358" cy="173356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1" name="Straight Connector 100">
                <a:extLst>
                  <a:ext uri="{FF2B5EF4-FFF2-40B4-BE49-F238E27FC236}">
                    <a16:creationId xmlns:a16="http://schemas.microsoft.com/office/drawing/2014/main" id="{FED28D8D-D344-4E74-9285-6F832B596E7F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3" name="Group 92">
              <a:extLst>
                <a:ext uri="{FF2B5EF4-FFF2-40B4-BE49-F238E27FC236}">
                  <a16:creationId xmlns:a16="http://schemas.microsoft.com/office/drawing/2014/main" id="{C281521A-98FA-4EF2-8594-2B9E987AAD11}"/>
                </a:ext>
              </a:extLst>
            </p:cNvPr>
            <p:cNvGrpSpPr/>
            <p:nvPr/>
          </p:nvGrpSpPr>
          <p:grpSpPr>
            <a:xfrm>
              <a:off x="3272884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8" name="Straight Connector 97">
                <a:extLst>
                  <a:ext uri="{FF2B5EF4-FFF2-40B4-BE49-F238E27FC236}">
                    <a16:creationId xmlns:a16="http://schemas.microsoft.com/office/drawing/2014/main" id="{C9A47C14-93D0-4DFF-BA94-909577396969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>
                <a:extLst>
                  <a:ext uri="{FF2B5EF4-FFF2-40B4-BE49-F238E27FC236}">
                    <a16:creationId xmlns:a16="http://schemas.microsoft.com/office/drawing/2014/main" id="{C5F300E1-4FD8-428B-81C1-EDE727C173FA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94" name="Group 93">
              <a:extLst>
                <a:ext uri="{FF2B5EF4-FFF2-40B4-BE49-F238E27FC236}">
                  <a16:creationId xmlns:a16="http://schemas.microsoft.com/office/drawing/2014/main" id="{B98A37ED-EF1D-447F-8D06-C42B5E35199B}"/>
                </a:ext>
              </a:extLst>
            </p:cNvPr>
            <p:cNvGrpSpPr/>
            <p:nvPr/>
          </p:nvGrpSpPr>
          <p:grpSpPr>
            <a:xfrm>
              <a:off x="3536316" y="2751754"/>
              <a:ext cx="263561" cy="290602"/>
              <a:chOff x="3548743" y="2623631"/>
              <a:chExt cx="263561" cy="290602"/>
            </a:xfrm>
          </p:grpSpPr>
          <p:cxnSp>
            <p:nvCxnSpPr>
              <p:cNvPr id="96" name="Straight Connector 95">
                <a:extLst>
                  <a:ext uri="{FF2B5EF4-FFF2-40B4-BE49-F238E27FC236}">
                    <a16:creationId xmlns:a16="http://schemas.microsoft.com/office/drawing/2014/main" id="{ABF712BE-789B-416D-ABBC-C9DBD0ACE824}"/>
                  </a:ext>
                </a:extLst>
              </p:cNvPr>
              <p:cNvCxnSpPr>
                <a:cxnSpLocks/>
              </p:cNvCxnSpPr>
              <p:nvPr/>
            </p:nvCxnSpPr>
            <p:spPr>
              <a:xfrm flipV="1">
                <a:off x="3548743" y="2623631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7" name="Straight Connector 96">
                <a:extLst>
                  <a:ext uri="{FF2B5EF4-FFF2-40B4-BE49-F238E27FC236}">
                    <a16:creationId xmlns:a16="http://schemas.microsoft.com/office/drawing/2014/main" id="{59165ED6-8DD1-4914-93BE-97AECC7CF969}"/>
                  </a:ext>
                </a:extLst>
              </p:cNvPr>
              <p:cNvCxnSpPr>
                <a:cxnSpLocks/>
              </p:cNvCxnSpPr>
              <p:nvPr/>
            </p:nvCxnSpPr>
            <p:spPr>
              <a:xfrm flipH="1" flipV="1">
                <a:off x="3680395" y="2625616"/>
                <a:ext cx="131909" cy="288617"/>
              </a:xfrm>
              <a:prstGeom prst="line">
                <a:avLst/>
              </a:prstGeom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95" name="Straight Connector 94">
              <a:extLst>
                <a:ext uri="{FF2B5EF4-FFF2-40B4-BE49-F238E27FC236}">
                  <a16:creationId xmlns:a16="http://schemas.microsoft.com/office/drawing/2014/main" id="{4E44AD81-3ED8-4CFA-B225-E5F74FD59038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99619" y="2890947"/>
              <a:ext cx="67243" cy="14942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02" name="Straight Connector 101">
            <a:extLst>
              <a:ext uri="{FF2B5EF4-FFF2-40B4-BE49-F238E27FC236}">
                <a16:creationId xmlns:a16="http://schemas.microsoft.com/office/drawing/2014/main" id="{F216649B-1160-4055-8DEE-95243C60DA21}"/>
              </a:ext>
            </a:extLst>
          </p:cNvPr>
          <p:cNvCxnSpPr>
            <a:cxnSpLocks/>
          </p:cNvCxnSpPr>
          <p:nvPr/>
        </p:nvCxnSpPr>
        <p:spPr>
          <a:xfrm flipH="1" flipV="1">
            <a:off x="7263502" y="173030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2" name="Straight Connector 171">
            <a:extLst>
              <a:ext uri="{FF2B5EF4-FFF2-40B4-BE49-F238E27FC236}">
                <a16:creationId xmlns:a16="http://schemas.microsoft.com/office/drawing/2014/main" id="{D18F91FA-6A9B-446C-AB9E-EC927C2DE090}"/>
              </a:ext>
            </a:extLst>
          </p:cNvPr>
          <p:cNvCxnSpPr>
            <a:cxnSpLocks/>
          </p:cNvCxnSpPr>
          <p:nvPr/>
        </p:nvCxnSpPr>
        <p:spPr>
          <a:xfrm flipH="1" flipV="1">
            <a:off x="7250974" y="2745596"/>
            <a:ext cx="0" cy="22368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73" name="Group 172">
            <a:extLst>
              <a:ext uri="{FF2B5EF4-FFF2-40B4-BE49-F238E27FC236}">
                <a16:creationId xmlns:a16="http://schemas.microsoft.com/office/drawing/2014/main" id="{2A6E7433-C89B-40E3-A947-A3328FCAFC04}"/>
              </a:ext>
            </a:extLst>
          </p:cNvPr>
          <p:cNvGrpSpPr/>
          <p:nvPr/>
        </p:nvGrpSpPr>
        <p:grpSpPr>
          <a:xfrm>
            <a:off x="7080622" y="2957640"/>
            <a:ext cx="365760" cy="127000"/>
            <a:chOff x="4257039" y="3637678"/>
            <a:chExt cx="365760" cy="127000"/>
          </a:xfrm>
        </p:grpSpPr>
        <p:cxnSp>
          <p:nvCxnSpPr>
            <p:cNvPr id="174" name="Straight Connector 173">
              <a:extLst>
                <a:ext uri="{FF2B5EF4-FFF2-40B4-BE49-F238E27FC236}">
                  <a16:creationId xmlns:a16="http://schemas.microsoft.com/office/drawing/2014/main" id="{0323C39B-220C-4809-AB18-3F9565D6519D}"/>
                </a:ext>
              </a:extLst>
            </p:cNvPr>
            <p:cNvCxnSpPr/>
            <p:nvPr/>
          </p:nvCxnSpPr>
          <p:spPr>
            <a:xfrm>
              <a:off x="4257039" y="3637678"/>
              <a:ext cx="36576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Connector 174">
              <a:extLst>
                <a:ext uri="{FF2B5EF4-FFF2-40B4-BE49-F238E27FC236}">
                  <a16:creationId xmlns:a16="http://schemas.microsoft.com/office/drawing/2014/main" id="{AE41A28F-FDE4-4081-9FB0-ED934638CBA1}"/>
                </a:ext>
              </a:extLst>
            </p:cNvPr>
            <p:cNvCxnSpPr/>
            <p:nvPr/>
          </p:nvCxnSpPr>
          <p:spPr>
            <a:xfrm>
              <a:off x="4327641" y="3698003"/>
              <a:ext cx="22860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Connector 175">
              <a:extLst>
                <a:ext uri="{FF2B5EF4-FFF2-40B4-BE49-F238E27FC236}">
                  <a16:creationId xmlns:a16="http://schemas.microsoft.com/office/drawing/2014/main" id="{69BAC5AB-511B-441C-A1AC-91B7B603A823}"/>
                </a:ext>
              </a:extLst>
            </p:cNvPr>
            <p:cNvCxnSpPr/>
            <p:nvPr/>
          </p:nvCxnSpPr>
          <p:spPr>
            <a:xfrm>
              <a:off x="4402612" y="3764678"/>
              <a:ext cx="91440" cy="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7" name="TextBox 176">
            <a:extLst>
              <a:ext uri="{FF2B5EF4-FFF2-40B4-BE49-F238E27FC236}">
                <a16:creationId xmlns:a16="http://schemas.microsoft.com/office/drawing/2014/main" id="{5D9E8231-F97F-468D-902A-1577CEE72DF7}"/>
              </a:ext>
            </a:extLst>
          </p:cNvPr>
          <p:cNvSpPr txBox="1"/>
          <p:nvPr/>
        </p:nvSpPr>
        <p:spPr>
          <a:xfrm>
            <a:off x="7532229" y="1182026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3</a:t>
            </a:r>
          </a:p>
        </p:txBody>
      </p:sp>
      <p:sp>
        <p:nvSpPr>
          <p:cNvPr id="178" name="TextBox 177">
            <a:extLst>
              <a:ext uri="{FF2B5EF4-FFF2-40B4-BE49-F238E27FC236}">
                <a16:creationId xmlns:a16="http://schemas.microsoft.com/office/drawing/2014/main" id="{EDD5D593-7D3D-4B4C-B3EA-58DAD745EC3A}"/>
              </a:ext>
            </a:extLst>
          </p:cNvPr>
          <p:cNvSpPr txBox="1"/>
          <p:nvPr/>
        </p:nvSpPr>
        <p:spPr>
          <a:xfrm>
            <a:off x="7430457" y="2199807"/>
            <a:ext cx="489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R</a:t>
            </a:r>
            <a:r>
              <a:rPr lang="en-US" baseline="-25000" dirty="0"/>
              <a:t>4</a:t>
            </a:r>
          </a:p>
        </p:txBody>
      </p:sp>
      <p:cxnSp>
        <p:nvCxnSpPr>
          <p:cNvPr id="179" name="Straight Connector 178">
            <a:extLst>
              <a:ext uri="{FF2B5EF4-FFF2-40B4-BE49-F238E27FC236}">
                <a16:creationId xmlns:a16="http://schemas.microsoft.com/office/drawing/2014/main" id="{1F78369E-8D2E-4C0C-AC74-E8404274A05A}"/>
              </a:ext>
            </a:extLst>
          </p:cNvPr>
          <p:cNvCxnSpPr>
            <a:cxnSpLocks/>
          </p:cNvCxnSpPr>
          <p:nvPr/>
        </p:nvCxnSpPr>
        <p:spPr>
          <a:xfrm flipH="1">
            <a:off x="8193141" y="1719928"/>
            <a:ext cx="293085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3" name="Content Placeholder 2">
            <a:extLst>
              <a:ext uri="{FF2B5EF4-FFF2-40B4-BE49-F238E27FC236}">
                <a16:creationId xmlns:a16="http://schemas.microsoft.com/office/drawing/2014/main" id="{076B7DCD-EFDE-4AC3-B5AA-CC9FDD11FC08}"/>
              </a:ext>
            </a:extLst>
          </p:cNvPr>
          <p:cNvSpPr txBox="1">
            <a:spLocks/>
          </p:cNvSpPr>
          <p:nvPr/>
        </p:nvSpPr>
        <p:spPr>
          <a:xfrm>
            <a:off x="9423005" y="973399"/>
            <a:ext cx="2060773" cy="5392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R</a:t>
            </a:r>
            <a:r>
              <a:rPr lang="en-US" sz="2400" baseline="-25000" dirty="0">
                <a:solidFill>
                  <a:srgbClr val="0070C0"/>
                </a:solidFill>
              </a:rPr>
              <a:t>S</a:t>
            </a:r>
            <a:r>
              <a:rPr lang="en-US" sz="2400" dirty="0">
                <a:solidFill>
                  <a:srgbClr val="0070C0"/>
                </a:solidFill>
              </a:rPr>
              <a:t> = 10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04" name="Content Placeholder 2">
            <a:extLst>
              <a:ext uri="{FF2B5EF4-FFF2-40B4-BE49-F238E27FC236}">
                <a16:creationId xmlns:a16="http://schemas.microsoft.com/office/drawing/2014/main" id="{2D2FA831-4796-44A1-97D3-E39812D30BA0}"/>
              </a:ext>
            </a:extLst>
          </p:cNvPr>
          <p:cNvSpPr txBox="1">
            <a:spLocks/>
          </p:cNvSpPr>
          <p:nvPr/>
        </p:nvSpPr>
        <p:spPr>
          <a:xfrm>
            <a:off x="8806519" y="1671075"/>
            <a:ext cx="3179993" cy="4438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 gain of -100</a:t>
            </a:r>
          </a:p>
        </p:txBody>
      </p:sp>
      <p:sp>
        <p:nvSpPr>
          <p:cNvPr id="105" name="Content Placeholder 2">
            <a:extLst>
              <a:ext uri="{FF2B5EF4-FFF2-40B4-BE49-F238E27FC236}">
                <a16:creationId xmlns:a16="http://schemas.microsoft.com/office/drawing/2014/main" id="{5F28E872-CD83-47A5-900A-6171EE85A6A5}"/>
              </a:ext>
            </a:extLst>
          </p:cNvPr>
          <p:cNvSpPr txBox="1">
            <a:spLocks/>
          </p:cNvSpPr>
          <p:nvPr/>
        </p:nvSpPr>
        <p:spPr>
          <a:xfrm>
            <a:off x="8876563" y="2423438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R</a:t>
            </a:r>
            <a:r>
              <a:rPr lang="en-US" sz="2400" baseline="-25000" dirty="0">
                <a:solidFill>
                  <a:srgbClr val="0070C0"/>
                </a:solidFill>
              </a:rPr>
              <a:t>1</a:t>
            </a:r>
            <a:r>
              <a:rPr lang="en-US" sz="2400" dirty="0">
                <a:solidFill>
                  <a:srgbClr val="0070C0"/>
                </a:solidFill>
              </a:rPr>
              <a:t> = 100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r>
              <a:rPr lang="en-US" sz="2400" dirty="0">
                <a:solidFill>
                  <a:srgbClr val="0070C0"/>
                </a:solidFill>
              </a:rPr>
              <a:t> to prevent too much loading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p:sp>
        <p:nvSpPr>
          <p:cNvPr id="158" name="Content Placeholder 2">
            <a:extLst>
              <a:ext uri="{FF2B5EF4-FFF2-40B4-BE49-F238E27FC236}">
                <a16:creationId xmlns:a16="http://schemas.microsoft.com/office/drawing/2014/main" id="{4189452C-9331-4DB1-9EA4-7008CEA63B5F}"/>
              </a:ext>
            </a:extLst>
          </p:cNvPr>
          <p:cNvSpPr txBox="1">
            <a:spLocks/>
          </p:cNvSpPr>
          <p:nvPr/>
        </p:nvSpPr>
        <p:spPr>
          <a:xfrm>
            <a:off x="9093558" y="3343240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We want all resistors &lt;=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AB45357A-E199-4D73-B30F-6CD7D1D70618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643119" y="5237403"/>
                <a:ext cx="4015525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2=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1+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3" name="Content Placeholder 2">
                <a:extLst>
                  <a:ext uri="{FF2B5EF4-FFF2-40B4-BE49-F238E27FC236}">
                    <a16:creationId xmlns:a16="http://schemas.microsoft.com/office/drawing/2014/main" id="{AB45357A-E199-4D73-B30F-6CD7D1D7061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43119" y="5237403"/>
                <a:ext cx="4015525" cy="1080410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1" name="Content Placeholder 2">
                <a:extLst>
                  <a:ext uri="{FF2B5EF4-FFF2-40B4-BE49-F238E27FC236}">
                    <a16:creationId xmlns:a16="http://schemas.microsoft.com/office/drawing/2014/main" id="{E57485F2-4FF5-4C12-9048-09762D6C4E3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712429" y="5305820"/>
                <a:ext cx="3326818" cy="1080410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3</m:t>
                                  </m:r>
                                </m:sub>
                              </m:sSub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1" name="Content Placeholder 2">
                <a:extLst>
                  <a:ext uri="{FF2B5EF4-FFF2-40B4-BE49-F238E27FC236}">
                    <a16:creationId xmlns:a16="http://schemas.microsoft.com/office/drawing/2014/main" id="{E57485F2-4FF5-4C12-9048-09762D6C4E3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712429" y="5305820"/>
                <a:ext cx="3326818" cy="108041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84" name="Content Placeholder 2">
            <a:extLst>
              <a:ext uri="{FF2B5EF4-FFF2-40B4-BE49-F238E27FC236}">
                <a16:creationId xmlns:a16="http://schemas.microsoft.com/office/drawing/2014/main" id="{E8E7F330-0B92-4834-9393-D064F9570B17}"/>
              </a:ext>
            </a:extLst>
          </p:cNvPr>
          <p:cNvSpPr txBox="1">
            <a:spLocks/>
          </p:cNvSpPr>
          <p:nvPr/>
        </p:nvSpPr>
        <p:spPr>
          <a:xfrm>
            <a:off x="8682954" y="4265289"/>
            <a:ext cx="3113540" cy="69925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2400" dirty="0">
                <a:solidFill>
                  <a:srgbClr val="0070C0"/>
                </a:solidFill>
              </a:rPr>
              <a:t>Choose R</a:t>
            </a:r>
            <a:r>
              <a:rPr lang="en-US" sz="2400" baseline="-25000" dirty="0">
                <a:solidFill>
                  <a:srgbClr val="0070C0"/>
                </a:solidFill>
              </a:rPr>
              <a:t>3  </a:t>
            </a:r>
            <a:r>
              <a:rPr lang="en-US" sz="2400" dirty="0">
                <a:solidFill>
                  <a:srgbClr val="0070C0"/>
                </a:solidFill>
              </a:rPr>
              <a:t>= 500 k</a:t>
            </a:r>
            <a:r>
              <a:rPr lang="el-GR" sz="2400" dirty="0">
                <a:solidFill>
                  <a:srgbClr val="0070C0"/>
                </a:solidFill>
              </a:rPr>
              <a:t>Ω</a:t>
            </a:r>
            <a:endParaRPr lang="en-US" sz="2400" baseline="-25000" dirty="0">
              <a:solidFill>
                <a:srgbClr val="0070C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555687CD-187C-47FE-8FC4-B598ADF0A46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8176475" y="5271543"/>
                <a:ext cx="4015525" cy="965342"/>
              </a:xfrm>
              <a:prstGeom prst="rect">
                <a:avLst/>
              </a:prstGeom>
            </p:spPr>
            <p:txBody>
              <a:bodyPr vert="horz" lIns="91440" tIns="45720" rIns="91440" bIns="45720" rtlCol="0">
                <a:normAutofit/>
              </a:bodyPr>
              <a:lstStyle>
                <a:lvl1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 panose="020B0604020202020204" pitchFamily="34" charset="0"/>
                  <a:buChar char="•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685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0" hangingPunct="1">
                  <a:lnSpc>
                    <a:spcPct val="90000"/>
                  </a:lnSpc>
                  <a:spcBef>
                    <a:spcPts val="500"/>
                  </a:spcBef>
                  <a:buFont typeface="Arial" panose="020B0604020202020204" pitchFamily="34" charset="0"/>
                  <a:buChar char="•"/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i="1" smtClean="0">
                          <a:latin typeface="Cambria Math" panose="02040503050406030204" pitchFamily="18" charset="0"/>
                        </a:rPr>
                        <m:t>2</m:t>
                      </m:r>
                      <m:r>
                        <a:rPr lang="en-US" b="0" i="1" smtClean="0">
                          <a:latin typeface="Cambria Math" panose="02040503050406030204" pitchFamily="18" charset="0"/>
                        </a:rPr>
                        <m:t>1=</m:t>
                      </m:r>
                      <m:d>
                        <m:dPr>
                          <m:ctrlPr>
                            <a:rPr lang="en-US" i="1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num>
                            <m:den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</m:t>
                              </m:r>
                              <m:r>
                                <m:rPr>
                                  <m:nor/>
                                </m:rPr>
                                <a:rPr lang="en-US" dirty="0" smtClean="0">
                                  <a:solidFill>
                                    <a:srgbClr val="0070C0"/>
                                  </a:solidFill>
                                </a:rPr>
                                <m:t>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den>
                          </m:f>
                          <m:r>
                            <a:rPr lang="en-US" i="1">
                              <a:latin typeface="Cambria Math" panose="02040503050406030204" pitchFamily="18" charset="0"/>
                            </a:rPr>
                            <m:t>+</m:t>
                          </m:r>
                          <m:f>
                            <m:fPr>
                              <m:ctrlPr>
                                <a:rPr lang="en-US" i="1"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500 </m:t>
                              </m:r>
                              <m:r>
                                <m:rPr>
                                  <m:nor/>
                                </m:rPr>
                                <a:rPr lang="en-US" dirty="0">
                                  <a:solidFill>
                                    <a:srgbClr val="0070C0"/>
                                  </a:solidFill>
                                </a:rPr>
                                <m:t>k</m:t>
                              </m:r>
                              <m:r>
                                <m:rPr>
                                  <m:nor/>
                                </m:rPr>
                                <a:rPr lang="el-GR" dirty="0">
                                  <a:solidFill>
                                    <a:srgbClr val="0070C0"/>
                                  </a:solidFill>
                                </a:rPr>
                                <m:t>Ω</m:t>
                              </m:r>
                            </m:num>
                            <m:den>
                              <m:sSub>
                                <m:sSubPr>
                                  <m:ctrlPr>
                                    <a:rPr lang="en-US" i="1">
                                      <a:latin typeface="Cambria Math" panose="02040503050406030204" pitchFamily="18" charset="0"/>
                                    </a:rPr>
                                  </m:ctrlPr>
                                </m:sSubPr>
                                <m:e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𝑅</m:t>
                                  </m:r>
                                </m:e>
                                <m:sub>
                                  <m:r>
                                    <a:rPr lang="en-US" i="1">
                                      <a:latin typeface="Cambria Math" panose="02040503050406030204" pitchFamily="18" charset="0"/>
                                    </a:rPr>
                                    <m:t>4</m:t>
                                  </m:r>
                                </m:sub>
                              </m:sSub>
                            </m:den>
                          </m:f>
                        </m:e>
                      </m:d>
                    </m:oMath>
                  </m:oMathPara>
                </a14:m>
                <a:endParaRPr lang="en-US" baseline="-25000" dirty="0"/>
              </a:p>
            </p:txBody>
          </p:sp>
        </mc:Choice>
        <mc:Fallback xmlns="">
          <p:sp>
            <p:nvSpPr>
              <p:cNvPr id="185" name="Content Placeholder 2">
                <a:extLst>
                  <a:ext uri="{FF2B5EF4-FFF2-40B4-BE49-F238E27FC236}">
                    <a16:creationId xmlns:a16="http://schemas.microsoft.com/office/drawing/2014/main" id="{555687CD-187C-47FE-8FC4-B598ADF0A46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76475" y="5271543"/>
                <a:ext cx="4015525" cy="96534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16010978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1" grpId="0"/>
      <p:bldP spid="184" grpId="0"/>
      <p:bldP spid="185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19722</TotalTime>
  <Words>1194</Words>
  <Application>Microsoft Office PowerPoint</Application>
  <PresentationFormat>Widescreen</PresentationFormat>
  <Paragraphs>420</Paragraphs>
  <Slides>20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5" baseType="lpstr">
      <vt:lpstr>Arial</vt:lpstr>
      <vt:lpstr>Calibri</vt:lpstr>
      <vt:lpstr>Calibri Light</vt:lpstr>
      <vt:lpstr>Cambria Math</vt:lpstr>
      <vt:lpstr>Office Theme</vt:lpstr>
      <vt:lpstr>Analog Electronics Technology</vt:lpstr>
      <vt:lpstr>What we will talk about today</vt:lpstr>
      <vt:lpstr>Look at the input impedance of both amplifier types</vt:lpstr>
      <vt:lpstr>Why is input impedance important?</vt:lpstr>
      <vt:lpstr>Why is input impedance important?</vt:lpstr>
      <vt:lpstr>A two-stage  amplifier can solve the problem.</vt:lpstr>
      <vt:lpstr>A “T” arrangement can also help </vt:lpstr>
      <vt:lpstr>A “T” arrangement Example</vt:lpstr>
      <vt:lpstr>A “T” arrangement Example</vt:lpstr>
      <vt:lpstr>A “T” arrangement Example</vt:lpstr>
      <vt:lpstr>PowerPoint Presentation</vt:lpstr>
      <vt:lpstr>A Summing Amplifier Circuit</vt:lpstr>
      <vt:lpstr>A Summing Amplifier Circuit</vt:lpstr>
      <vt:lpstr>A Summing Amplifier Circuit</vt:lpstr>
      <vt:lpstr>A Summing Amplifier Circuit Example 1</vt:lpstr>
      <vt:lpstr>A Summing Amplifier Circuit Example 2</vt:lpstr>
      <vt:lpstr>A Summing Amplifier Circuit -- Example 3</vt:lpstr>
      <vt:lpstr>A Summing Amplifier Circuit -- Example 4</vt:lpstr>
      <vt:lpstr>A Summing Amplifier Circuit -- Example 5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Analog Electronics Technology</dc:title>
  <dc:creator>me</dc:creator>
  <cp:lastModifiedBy>Kendall Stephenson</cp:lastModifiedBy>
  <cp:revision>586</cp:revision>
  <dcterms:created xsi:type="dcterms:W3CDTF">2018-11-17T00:51:02Z</dcterms:created>
  <dcterms:modified xsi:type="dcterms:W3CDTF">2020-10-07T05:18:20Z</dcterms:modified>
</cp:coreProperties>
</file>