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7" r:id="rId3"/>
    <p:sldId id="539" r:id="rId4"/>
    <p:sldId id="403" r:id="rId5"/>
    <p:sldId id="417" r:id="rId6"/>
    <p:sldId id="542" r:id="rId7"/>
    <p:sldId id="538" r:id="rId8"/>
    <p:sldId id="418" r:id="rId9"/>
    <p:sldId id="424" r:id="rId10"/>
    <p:sldId id="544" r:id="rId11"/>
    <p:sldId id="425" r:id="rId12"/>
    <p:sldId id="446" r:id="rId13"/>
    <p:sldId id="452" r:id="rId14"/>
    <p:sldId id="545" r:id="rId15"/>
    <p:sldId id="546" r:id="rId16"/>
    <p:sldId id="547" r:id="rId17"/>
    <p:sldId id="541" r:id="rId18"/>
    <p:sldId id="416" r:id="rId19"/>
    <p:sldId id="419" r:id="rId20"/>
    <p:sldId id="422" r:id="rId21"/>
    <p:sldId id="423" r:id="rId22"/>
    <p:sldId id="548" r:id="rId23"/>
    <p:sldId id="549" r:id="rId24"/>
    <p:sldId id="55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52" autoAdjust="0"/>
    <p:restoredTop sz="94660"/>
  </p:normalViewPr>
  <p:slideViewPr>
    <p:cSldViewPr snapToGrid="0">
      <p:cViewPr varScale="1">
        <p:scale>
          <a:sx n="58" d="100"/>
          <a:sy n="58" d="100"/>
        </p:scale>
        <p:origin x="5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27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2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 Amps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131217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2726420" y="25391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2832806" y="247743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If we choose resistors so that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then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  <a:blipFill>
                <a:blip r:embed="rId2"/>
                <a:stretch>
                  <a:fillRect l="-2658" t="-9581" b="-6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99685" y="1045367"/>
                <a:ext cx="3753335" cy="9366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685" y="1045367"/>
                <a:ext cx="3753335" cy="9366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107EBA6F-7ABE-4313-8B7A-D882D3DC9C3A}"/>
              </a:ext>
            </a:extLst>
          </p:cNvPr>
          <p:cNvSpPr txBox="1">
            <a:spLocks/>
          </p:cNvSpPr>
          <p:nvPr/>
        </p:nvSpPr>
        <p:spPr>
          <a:xfrm>
            <a:off x="7262069" y="2079501"/>
            <a:ext cx="4832333" cy="167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simple subtraction, choose</a:t>
            </a:r>
          </a:p>
          <a:p>
            <a:pPr marL="91440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R</a:t>
            </a:r>
            <a:r>
              <a:rPr lang="en-US" baseline="-25000" dirty="0"/>
              <a:t>2</a:t>
            </a:r>
            <a:r>
              <a:rPr lang="en-US" dirty="0"/>
              <a:t>	and</a:t>
            </a:r>
          </a:p>
          <a:p>
            <a:pPr marL="914400" indent="0">
              <a:buNone/>
            </a:pP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R</a:t>
            </a:r>
            <a:r>
              <a:rPr lang="en-US" baseline="-25000" dirty="0"/>
              <a:t>4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EC84FC4E-173A-4DF8-A61C-35194E326AB3}"/>
              </a:ext>
            </a:extLst>
          </p:cNvPr>
          <p:cNvSpPr txBox="1">
            <a:spLocks/>
          </p:cNvSpPr>
          <p:nvPr/>
        </p:nvSpPr>
        <p:spPr>
          <a:xfrm>
            <a:off x="6536238" y="3649142"/>
            <a:ext cx="5528521" cy="86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a different ratio to multiply the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DB476F27-ECB2-403B-908E-D9BC8DDB8C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44721" y="5483412"/>
                <a:ext cx="3753335" cy="6616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DB476F27-ECB2-403B-908E-D9BC8DDB8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4721" y="5483412"/>
                <a:ext cx="3753335" cy="661649"/>
              </a:xfrm>
              <a:prstGeom prst="rect">
                <a:avLst/>
              </a:prstGeom>
              <a:blipFill>
                <a:blip r:embed="rId4"/>
                <a:stretch>
                  <a:fillRect l="-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3F709A94-3907-4E0C-96F8-E10501D73C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88979" y="4640371"/>
                <a:ext cx="3864821" cy="5774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= </a:t>
                </a:r>
                <a:r>
                  <a:rPr lang="en-US" dirty="0">
                    <a:solidFill>
                      <a:srgbClr val="0070C0"/>
                    </a:solidFill>
                  </a:rPr>
                  <a:t>M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3F709A94-3907-4E0C-96F8-E10501D73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8979" y="4640371"/>
                <a:ext cx="3864821" cy="577436"/>
              </a:xfrm>
              <a:prstGeom prst="rect">
                <a:avLst/>
              </a:prstGeom>
              <a:blipFill>
                <a:blip r:embed="rId5"/>
                <a:stretch>
                  <a:fillRect t="-8421" b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829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19" grpId="0"/>
      <p:bldP spid="120" grpId="0"/>
      <p:bldP spid="1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Example 1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131217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2726420" y="25391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2832806" y="247743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11D15383-9F95-488A-BB48-CC556260BF8B}"/>
              </a:ext>
            </a:extLst>
          </p:cNvPr>
          <p:cNvSpPr txBox="1">
            <a:spLocks/>
          </p:cNvSpPr>
          <p:nvPr/>
        </p:nvSpPr>
        <p:spPr>
          <a:xfrm>
            <a:off x="6620618" y="1989901"/>
            <a:ext cx="5385199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voltage output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6 (V</a:t>
            </a:r>
            <a:r>
              <a:rPr lang="en-US" baseline="-25000" dirty="0"/>
              <a:t>2</a:t>
            </a:r>
            <a:r>
              <a:rPr lang="en-US" dirty="0"/>
              <a:t> – V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1FC45ED2-89EC-4D0B-AFB2-F8B5FC872675}"/>
              </a:ext>
            </a:extLst>
          </p:cNvPr>
          <p:cNvSpPr txBox="1">
            <a:spLocks/>
          </p:cNvSpPr>
          <p:nvPr/>
        </p:nvSpPr>
        <p:spPr>
          <a:xfrm>
            <a:off x="6136836" y="3598583"/>
            <a:ext cx="2472257" cy="21175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resistors 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4E8FCD0-1BF0-4C18-9980-602D1AC089EB}"/>
              </a:ext>
            </a:extLst>
          </p:cNvPr>
          <p:cNvSpPr txBox="1">
            <a:spLocks/>
          </p:cNvSpPr>
          <p:nvPr/>
        </p:nvSpPr>
        <p:spPr>
          <a:xfrm>
            <a:off x="8602337" y="3575528"/>
            <a:ext cx="2472257" cy="26769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Would resistors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6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1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baseline="-25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 = 60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= 10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work?</a:t>
            </a: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F58D4A37-BA35-44FF-90F0-A6165D67E20E}"/>
              </a:ext>
            </a:extLst>
          </p:cNvPr>
          <p:cNvSpPr txBox="1">
            <a:spLocks/>
          </p:cNvSpPr>
          <p:nvPr/>
        </p:nvSpPr>
        <p:spPr>
          <a:xfrm>
            <a:off x="11074594" y="3898493"/>
            <a:ext cx="843833" cy="579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Yes!</a:t>
            </a: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8F84BB63-6E3B-446D-AC1C-793212ABA788}"/>
              </a:ext>
            </a:extLst>
          </p:cNvPr>
          <p:cNvSpPr txBox="1">
            <a:spLocks/>
          </p:cNvSpPr>
          <p:nvPr/>
        </p:nvSpPr>
        <p:spPr>
          <a:xfrm>
            <a:off x="10129817" y="4264343"/>
            <a:ext cx="2038264" cy="449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6 k</a:t>
            </a:r>
            <a:r>
              <a:rPr lang="el-GR" sz="2400" dirty="0">
                <a:solidFill>
                  <a:srgbClr val="0070C0"/>
                </a:solidFill>
              </a:rPr>
              <a:t>Ω </a:t>
            </a:r>
            <a:r>
              <a:rPr lang="en-US" sz="2400" dirty="0">
                <a:solidFill>
                  <a:srgbClr val="0070C0"/>
                </a:solidFill>
              </a:rPr>
              <a:t>/ 1 k</a:t>
            </a:r>
            <a:r>
              <a:rPr lang="el-GR" sz="2400" dirty="0">
                <a:solidFill>
                  <a:srgbClr val="0070C0"/>
                </a:solidFill>
              </a:rPr>
              <a:t>Ω </a:t>
            </a:r>
            <a:r>
              <a:rPr lang="en-US" sz="2400" dirty="0">
                <a:solidFill>
                  <a:srgbClr val="0070C0"/>
                </a:solidFill>
              </a:rPr>
              <a:t>=6 </a:t>
            </a:r>
          </a:p>
        </p:txBody>
      </p:sp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EA40A45C-B9E9-4298-A629-99B330BFC087}"/>
              </a:ext>
            </a:extLst>
          </p:cNvPr>
          <p:cNvSpPr txBox="1">
            <a:spLocks/>
          </p:cNvSpPr>
          <p:nvPr/>
        </p:nvSpPr>
        <p:spPr>
          <a:xfrm>
            <a:off x="10075427" y="5198615"/>
            <a:ext cx="2038264" cy="449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60 k</a:t>
            </a:r>
            <a:r>
              <a:rPr lang="el-GR" sz="2400" dirty="0">
                <a:solidFill>
                  <a:srgbClr val="0070C0"/>
                </a:solidFill>
              </a:rPr>
              <a:t>Ω </a:t>
            </a:r>
            <a:r>
              <a:rPr lang="en-US" sz="2400" dirty="0">
                <a:solidFill>
                  <a:srgbClr val="0070C0"/>
                </a:solidFill>
              </a:rPr>
              <a:t>/ 10 k</a:t>
            </a:r>
            <a:r>
              <a:rPr lang="el-GR" sz="2400" dirty="0">
                <a:solidFill>
                  <a:srgbClr val="0070C0"/>
                </a:solidFill>
              </a:rPr>
              <a:t>Ω </a:t>
            </a:r>
            <a:r>
              <a:rPr lang="en-US" sz="2400" dirty="0">
                <a:solidFill>
                  <a:srgbClr val="0070C0"/>
                </a:solidFill>
              </a:rPr>
              <a:t>=6 </a:t>
            </a:r>
          </a:p>
        </p:txBody>
      </p:sp>
    </p:spTree>
    <p:extLst>
      <p:ext uri="{BB962C8B-B14F-4D97-AF65-F5344CB8AC3E}">
        <p14:creationId xmlns:p14="http://schemas.microsoft.com/office/powerpoint/2010/main" val="80517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2" grpId="0"/>
      <p:bldP spid="114" grpId="0"/>
      <p:bldP spid="115" grpId="0"/>
      <p:bldP spid="1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Example 2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131217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2726420" y="25391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2832806" y="247743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11D15383-9F95-488A-BB48-CC556260BF8B}"/>
              </a:ext>
            </a:extLst>
          </p:cNvPr>
          <p:cNvSpPr txBox="1">
            <a:spLocks/>
          </p:cNvSpPr>
          <p:nvPr/>
        </p:nvSpPr>
        <p:spPr>
          <a:xfrm>
            <a:off x="6620618" y="1989901"/>
            <a:ext cx="5385199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voltage output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20 (V</a:t>
            </a:r>
            <a:r>
              <a:rPr lang="en-US" baseline="-25000" dirty="0"/>
              <a:t>2</a:t>
            </a:r>
            <a:r>
              <a:rPr lang="en-US" dirty="0"/>
              <a:t> – V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1FC45ED2-89EC-4D0B-AFB2-F8B5FC872675}"/>
              </a:ext>
            </a:extLst>
          </p:cNvPr>
          <p:cNvSpPr txBox="1">
            <a:spLocks/>
          </p:cNvSpPr>
          <p:nvPr/>
        </p:nvSpPr>
        <p:spPr>
          <a:xfrm>
            <a:off x="7223076" y="3631692"/>
            <a:ext cx="2472257" cy="21175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resistors 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20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= 20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24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45A6A-BDDB-4EBD-8606-6AB28D7E8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B97D2-E64A-45A7-B4DE-8A9F14A0F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5099"/>
            <a:ext cx="10515600" cy="34718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Problems</a:t>
            </a:r>
          </a:p>
          <a:p>
            <a:pPr marL="0" indent="0" algn="ctr">
              <a:buNone/>
            </a:pPr>
            <a:r>
              <a:rPr lang="en-US" sz="5400" dirty="0"/>
              <a:t>Adding and Subtracting</a:t>
            </a:r>
          </a:p>
        </p:txBody>
      </p:sp>
    </p:spTree>
    <p:extLst>
      <p:ext uri="{BB962C8B-B14F-4D97-AF65-F5344CB8AC3E}">
        <p14:creationId xmlns:p14="http://schemas.microsoft.com/office/powerpoint/2010/main" val="1356762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2099F-798F-4F31-B0A1-921FFEA19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771525"/>
            <a:ext cx="10515600" cy="84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Design circuits to do the following calculations: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75D6E5-0304-4C95-9409-3778C97044A2}"/>
              </a:ext>
            </a:extLst>
          </p:cNvPr>
          <p:cNvSpPr txBox="1">
            <a:spLocks/>
          </p:cNvSpPr>
          <p:nvPr/>
        </p:nvSpPr>
        <p:spPr>
          <a:xfrm>
            <a:off x="1972418" y="185771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1.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3 (V</a:t>
            </a:r>
            <a:r>
              <a:rPr lang="en-US" sz="3200" baseline="-25000" dirty="0"/>
              <a:t>2</a:t>
            </a:r>
            <a:r>
              <a:rPr lang="en-US" sz="3200" dirty="0"/>
              <a:t> – V</a:t>
            </a:r>
            <a:r>
              <a:rPr lang="en-US" sz="3200" baseline="-25000" dirty="0"/>
              <a:t>1</a:t>
            </a:r>
            <a:r>
              <a:rPr lang="en-US" sz="3200" dirty="0"/>
              <a:t>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1BB998F-8F18-4EB2-94B6-E999B1C8CF6F}"/>
              </a:ext>
            </a:extLst>
          </p:cNvPr>
          <p:cNvSpPr txBox="1">
            <a:spLocks/>
          </p:cNvSpPr>
          <p:nvPr/>
        </p:nvSpPr>
        <p:spPr>
          <a:xfrm>
            <a:off x="1972418" y="334361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2.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(3 V</a:t>
            </a:r>
            <a:r>
              <a:rPr lang="en-US" sz="3200" baseline="-25000" dirty="0"/>
              <a:t>1</a:t>
            </a:r>
            <a:r>
              <a:rPr lang="en-US" sz="3200" dirty="0"/>
              <a:t> + 6 V</a:t>
            </a:r>
            <a:r>
              <a:rPr lang="en-US" sz="3200" baseline="-25000" dirty="0"/>
              <a:t>2 </a:t>
            </a:r>
            <a:r>
              <a:rPr lang="en-US" sz="3200" dirty="0"/>
              <a:t>+ 4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432B4BC-E2FC-4101-BF09-F9AA55967416}"/>
              </a:ext>
            </a:extLst>
          </p:cNvPr>
          <p:cNvSpPr txBox="1">
            <a:spLocks/>
          </p:cNvSpPr>
          <p:nvPr/>
        </p:nvSpPr>
        <p:spPr>
          <a:xfrm>
            <a:off x="1972418" y="482951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3.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(⅓ V</a:t>
            </a:r>
            <a:r>
              <a:rPr lang="en-US" sz="3200" baseline="-25000" dirty="0"/>
              <a:t>1</a:t>
            </a:r>
            <a:r>
              <a:rPr lang="en-US" sz="3200" dirty="0"/>
              <a:t> + 2 V</a:t>
            </a:r>
            <a:r>
              <a:rPr lang="en-US" sz="3200" baseline="-25000" dirty="0"/>
              <a:t>2 </a:t>
            </a:r>
            <a:r>
              <a:rPr lang="en-US" sz="3200" dirty="0"/>
              <a:t>+ 5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7057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2099F-798F-4F31-B0A1-921FFEA19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771525"/>
            <a:ext cx="10515600" cy="841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Design circuits to do the following calculations: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75D6E5-0304-4C95-9409-3778C97044A2}"/>
              </a:ext>
            </a:extLst>
          </p:cNvPr>
          <p:cNvSpPr txBox="1">
            <a:spLocks/>
          </p:cNvSpPr>
          <p:nvPr/>
        </p:nvSpPr>
        <p:spPr>
          <a:xfrm>
            <a:off x="1972418" y="1857711"/>
            <a:ext cx="80732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4. Design a circuit that has an output voltage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12 (V</a:t>
            </a:r>
            <a:r>
              <a:rPr lang="en-US" sz="3200" baseline="-25000" dirty="0"/>
              <a:t>1</a:t>
            </a:r>
            <a:r>
              <a:rPr lang="en-US" sz="3200" dirty="0"/>
              <a:t> – V</a:t>
            </a:r>
            <a:r>
              <a:rPr lang="en-US" sz="3200" baseline="-25000" dirty="0"/>
              <a:t>2</a:t>
            </a:r>
            <a:r>
              <a:rPr lang="en-US" sz="3200" dirty="0"/>
              <a:t>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1BB998F-8F18-4EB2-94B6-E999B1C8CF6F}"/>
              </a:ext>
            </a:extLst>
          </p:cNvPr>
          <p:cNvSpPr txBox="1">
            <a:spLocks/>
          </p:cNvSpPr>
          <p:nvPr/>
        </p:nvSpPr>
        <p:spPr>
          <a:xfrm>
            <a:off x="1972418" y="334361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5.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(3 V</a:t>
            </a:r>
            <a:r>
              <a:rPr lang="en-US" sz="3200" baseline="-25000" dirty="0"/>
              <a:t>1</a:t>
            </a:r>
            <a:r>
              <a:rPr lang="en-US" sz="3200" dirty="0"/>
              <a:t> + ⅝ V</a:t>
            </a:r>
            <a:r>
              <a:rPr lang="en-US" sz="3200" baseline="-25000" dirty="0"/>
              <a:t>2 </a:t>
            </a:r>
            <a:r>
              <a:rPr lang="en-US" sz="3200" dirty="0"/>
              <a:t>+ ⅓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432B4BC-E2FC-4101-BF09-F9AA55967416}"/>
              </a:ext>
            </a:extLst>
          </p:cNvPr>
          <p:cNvSpPr txBox="1">
            <a:spLocks/>
          </p:cNvSpPr>
          <p:nvPr/>
        </p:nvSpPr>
        <p:spPr>
          <a:xfrm>
            <a:off x="1972418" y="4829511"/>
            <a:ext cx="7527182" cy="1034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3200" dirty="0"/>
              <a:t>6. Design a circuit that has a voltage output </a:t>
            </a:r>
            <a:br>
              <a:rPr lang="en-US" sz="3200" dirty="0"/>
            </a:br>
            <a:r>
              <a:rPr lang="en-US" sz="3200" dirty="0" err="1"/>
              <a:t>V</a:t>
            </a:r>
            <a:r>
              <a:rPr lang="en-US" sz="3200" baseline="-25000" dirty="0" err="1"/>
              <a:t>out</a:t>
            </a:r>
            <a:r>
              <a:rPr lang="en-US" sz="3200" dirty="0"/>
              <a:t> = ‒ (8 V</a:t>
            </a:r>
            <a:r>
              <a:rPr lang="en-US" sz="3200" baseline="-25000" dirty="0"/>
              <a:t>1</a:t>
            </a:r>
            <a:r>
              <a:rPr lang="en-US" sz="3200" dirty="0"/>
              <a:t> + 6 V</a:t>
            </a:r>
            <a:r>
              <a:rPr lang="en-US" sz="3200" baseline="-25000" dirty="0"/>
              <a:t>2 </a:t>
            </a:r>
            <a:r>
              <a:rPr lang="en-US" sz="3200" dirty="0"/>
              <a:t>+ 4 V</a:t>
            </a:r>
            <a:r>
              <a:rPr lang="en-US" sz="3200" baseline="-25000" dirty="0"/>
              <a:t>3 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68980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94DF9-70A7-43F7-981C-93673373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Challenge Problem!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FAB9F027-24C1-4BA8-90D8-247C30262F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37458" y="1889724"/>
                <a:ext cx="6895542" cy="15392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Design a circuit that computes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FAB9F027-24C1-4BA8-90D8-247C30262F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458" y="1889724"/>
                <a:ext cx="6895542" cy="1539276"/>
              </a:xfrm>
              <a:prstGeom prst="rect">
                <a:avLst/>
              </a:prstGeom>
              <a:blipFill>
                <a:blip r:embed="rId2"/>
                <a:stretch>
                  <a:fillRect l="-707" t="-6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58A22F-0935-4960-912B-C486059D9E28}"/>
              </a:ext>
            </a:extLst>
          </p:cNvPr>
          <p:cNvSpPr txBox="1">
            <a:spLocks/>
          </p:cNvSpPr>
          <p:nvPr/>
        </p:nvSpPr>
        <p:spPr>
          <a:xfrm>
            <a:off x="3226358" y="3985224"/>
            <a:ext cx="6235142" cy="586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will require more than one op amp.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588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61AD8-60E3-46A3-8F5D-61743AAF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3DB8D-D863-4D03-A46E-412A25419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99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2</a:t>
            </a:r>
            <a:r>
              <a:rPr lang="en-US" dirty="0"/>
              <a:t> </a:t>
            </a:r>
            <a:r>
              <a:rPr lang="en-US" sz="3600" dirty="0"/>
              <a:t>(Using the properties of an ideal op amp)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838200" y="1944530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7639063" y="2018058"/>
            <a:ext cx="4316578" cy="37753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Neither V</a:t>
            </a:r>
            <a:r>
              <a:rPr lang="en-US" baseline="-25000" dirty="0"/>
              <a:t>1 </a:t>
            </a:r>
            <a:r>
              <a:rPr lang="en-US" dirty="0"/>
              <a:t>nor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have any effect on the voltage at the positive input.  It is totally determined by the input V</a:t>
            </a:r>
            <a:r>
              <a:rPr lang="en-US" baseline="-25000" dirty="0"/>
              <a:t>2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3 </a:t>
            </a:r>
            <a:r>
              <a:rPr lang="en-US" dirty="0"/>
              <a:t>and R</a:t>
            </a:r>
            <a:r>
              <a:rPr lang="en-US" baseline="-25000" dirty="0"/>
              <a:t>4</a:t>
            </a:r>
            <a:r>
              <a:rPr lang="en-US" dirty="0"/>
              <a:t> form a voltage divider for the input V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 voltage at the positive terminal is given by</a:t>
            </a:r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sz="3600" b="1" baseline="-25000" dirty="0"/>
              <a:t>+</a:t>
            </a:r>
            <a:r>
              <a:rPr lang="en-US" dirty="0"/>
              <a:t> =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(R</a:t>
            </a:r>
            <a:r>
              <a:rPr lang="en-US" baseline="-25000" dirty="0"/>
              <a:t>3</a:t>
            </a:r>
            <a:r>
              <a:rPr lang="en-US" dirty="0"/>
              <a:t> + R</a:t>
            </a:r>
            <a:r>
              <a:rPr lang="en-US" baseline="-25000" dirty="0"/>
              <a:t>4</a:t>
            </a:r>
            <a:r>
              <a:rPr lang="en-US" dirty="0"/>
              <a:t>) 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26763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2</a:t>
            </a:r>
            <a:r>
              <a:rPr lang="en-US" dirty="0"/>
              <a:t> </a:t>
            </a:r>
            <a:r>
              <a:rPr lang="en-US" sz="3600" dirty="0"/>
              <a:t>(Using the properties of an ideal op amp)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838200" y="1944530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7639063" y="2018058"/>
            <a:ext cx="4316578" cy="3775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One property of an ideal op amp is that the voltage at the negative terminal is force to be the same as that of the positive terminal. </a:t>
            </a:r>
          </a:p>
          <a:p>
            <a:pPr marL="0" indent="0">
              <a:buNone/>
            </a:pPr>
            <a:r>
              <a:rPr lang="en-US" dirty="0"/>
              <a:t>Therefore</a:t>
            </a:r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sz="4800" b="1" baseline="-25000" dirty="0"/>
              <a:t>-</a:t>
            </a:r>
            <a:r>
              <a:rPr lang="en-US" dirty="0"/>
              <a:t> = V</a:t>
            </a:r>
            <a:r>
              <a:rPr lang="en-US" sz="3600" b="1" baseline="-25000" dirty="0"/>
              <a:t>+</a:t>
            </a:r>
            <a:r>
              <a:rPr lang="en-US" dirty="0"/>
              <a:t> = </a:t>
            </a: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2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 / (R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+ 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52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talk about today</a:t>
            </a:r>
          </a:p>
        </p:txBody>
      </p:sp>
      <p:sp>
        <p:nvSpPr>
          <p:cNvPr id="163" name="Content Placeholder 2">
            <a:extLst>
              <a:ext uri="{FF2B5EF4-FFF2-40B4-BE49-F238E27FC236}">
                <a16:creationId xmlns:a16="http://schemas.microsoft.com/office/drawing/2014/main" id="{76CD914E-172A-41F7-9C8F-8FDE21AE17C2}"/>
              </a:ext>
            </a:extLst>
          </p:cNvPr>
          <p:cNvSpPr txBox="1">
            <a:spLocks/>
          </p:cNvSpPr>
          <p:nvPr/>
        </p:nvSpPr>
        <p:spPr>
          <a:xfrm>
            <a:off x="2975296" y="2141846"/>
            <a:ext cx="4212524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Subtracting voltages</a:t>
            </a:r>
          </a:p>
        </p:txBody>
      </p:sp>
      <p:sp>
        <p:nvSpPr>
          <p:cNvPr id="167" name="Content Placeholder 2">
            <a:extLst>
              <a:ext uri="{FF2B5EF4-FFF2-40B4-BE49-F238E27FC236}">
                <a16:creationId xmlns:a16="http://schemas.microsoft.com/office/drawing/2014/main" id="{A0E71D87-C1D4-4714-A7DD-4F729FFB75BB}"/>
              </a:ext>
            </a:extLst>
          </p:cNvPr>
          <p:cNvSpPr txBox="1">
            <a:spLocks/>
          </p:cNvSpPr>
          <p:nvPr/>
        </p:nvSpPr>
        <p:spPr>
          <a:xfrm>
            <a:off x="7651271" y="2141845"/>
            <a:ext cx="1388575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(V</a:t>
            </a:r>
            <a:r>
              <a:rPr lang="en-US" baseline="-25000" dirty="0"/>
              <a:t>1</a:t>
            </a:r>
            <a:r>
              <a:rPr lang="en-US" dirty="0"/>
              <a:t> ‒ V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en-US" baseline="-250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9BE45D-F6B4-4F75-AD0F-C806AA5A40D5}"/>
              </a:ext>
            </a:extLst>
          </p:cNvPr>
          <p:cNvSpPr txBox="1">
            <a:spLocks/>
          </p:cNvSpPr>
          <p:nvPr/>
        </p:nvSpPr>
        <p:spPr>
          <a:xfrm>
            <a:off x="2975296" y="3169572"/>
            <a:ext cx="4212524" cy="970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Multiplying the difference between voltages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0EA4BBA-7F1F-4961-B47B-7CD83258E9AC}"/>
              </a:ext>
            </a:extLst>
          </p:cNvPr>
          <p:cNvSpPr txBox="1">
            <a:spLocks/>
          </p:cNvSpPr>
          <p:nvPr/>
        </p:nvSpPr>
        <p:spPr>
          <a:xfrm>
            <a:off x="7707933" y="3311748"/>
            <a:ext cx="1941907" cy="71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6 (V</a:t>
            </a:r>
            <a:r>
              <a:rPr lang="en-US" baseline="-25000" dirty="0"/>
              <a:t>1</a:t>
            </a:r>
            <a:r>
              <a:rPr lang="en-US" dirty="0"/>
              <a:t> ‒ V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07550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67" grpId="0"/>
      <p:bldP spid="15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2</a:t>
            </a:r>
            <a:r>
              <a:rPr lang="en-US" dirty="0"/>
              <a:t> </a:t>
            </a:r>
            <a:r>
              <a:rPr lang="en-US" sz="3600" dirty="0"/>
              <a:t>(Using the properties of an ideal op amp)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388434" y="1944530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7139450" y="2018058"/>
            <a:ext cx="4816192" cy="37753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current through the resistor R</a:t>
            </a:r>
            <a:r>
              <a:rPr lang="en-US" baseline="-25000" dirty="0"/>
              <a:t>1</a:t>
            </a:r>
            <a:r>
              <a:rPr lang="en-US" dirty="0"/>
              <a:t> can now be found.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= [V</a:t>
            </a:r>
            <a:r>
              <a:rPr lang="en-US" baseline="-25000" dirty="0"/>
              <a:t>1</a:t>
            </a:r>
            <a:r>
              <a:rPr lang="en-US" dirty="0"/>
              <a:t> - </a:t>
            </a: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2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 / (R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+ 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]/ R</a:t>
            </a:r>
            <a:r>
              <a:rPr lang="en-US" baseline="-25000" dirty="0"/>
              <a:t>1</a:t>
            </a:r>
          </a:p>
          <a:p>
            <a:pPr marL="0" indent="0">
              <a:buNone/>
            </a:pPr>
            <a:r>
              <a:rPr lang="en-US" dirty="0"/>
              <a:t>Since no current flows into the inputs of an ideal op amp, this same current must flow through R</a:t>
            </a:r>
            <a:r>
              <a:rPr lang="en-US" baseline="-25000" dirty="0"/>
              <a:t>2</a:t>
            </a:r>
            <a:r>
              <a:rPr lang="en-US" dirty="0"/>
              <a:t>.  So the voltage drop across R</a:t>
            </a:r>
            <a:r>
              <a:rPr lang="en-US" baseline="-25000" dirty="0"/>
              <a:t>2</a:t>
            </a:r>
            <a:r>
              <a:rPr lang="en-US" dirty="0"/>
              <a:t> is</a:t>
            </a:r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drop</a:t>
            </a:r>
            <a:r>
              <a:rPr lang="en-US" dirty="0"/>
              <a:t> = R</a:t>
            </a:r>
            <a:r>
              <a:rPr lang="en-US" baseline="-25000" dirty="0"/>
              <a:t>2</a:t>
            </a:r>
            <a:r>
              <a:rPr lang="en-US" dirty="0"/>
              <a:t>[V</a:t>
            </a:r>
            <a:r>
              <a:rPr lang="en-US" baseline="-25000" dirty="0"/>
              <a:t>1</a:t>
            </a:r>
            <a:r>
              <a:rPr lang="en-US" dirty="0"/>
              <a:t> - </a:t>
            </a: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2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 / (R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+ 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]/ R</a:t>
            </a:r>
            <a:r>
              <a:rPr lang="en-US" baseline="-25000" dirty="0"/>
              <a:t>1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3069532" y="27677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3044297" y="2725524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0263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2</a:t>
            </a:r>
            <a:r>
              <a:rPr lang="en-US" dirty="0"/>
              <a:t> </a:t>
            </a:r>
            <a:r>
              <a:rPr lang="en-US" sz="3600" dirty="0"/>
              <a:t>(Using the properties of an ideal op amp)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358616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7139450" y="2018059"/>
            <a:ext cx="4816192" cy="1617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output voltage can now be found.</a:t>
            </a:r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V</a:t>
            </a:r>
            <a:r>
              <a:rPr lang="en-US" baseline="-25000" dirty="0"/>
              <a:t>-</a:t>
            </a:r>
            <a:r>
              <a:rPr lang="en-US" dirty="0"/>
              <a:t> - </a:t>
            </a:r>
            <a:r>
              <a:rPr lang="en-US" dirty="0" err="1"/>
              <a:t>V</a:t>
            </a:r>
            <a:r>
              <a:rPr lang="en-US" baseline="-25000" dirty="0" err="1"/>
              <a:t>drop</a:t>
            </a:r>
            <a:r>
              <a:rPr lang="en-US" baseline="-250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3069532" y="27677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3044297" y="2725524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8639ACD7-2EB2-4DEB-9BCF-24561E69339C}"/>
              </a:ext>
            </a:extLst>
          </p:cNvPr>
          <p:cNvSpPr txBox="1">
            <a:spLocks/>
          </p:cNvSpPr>
          <p:nvPr/>
        </p:nvSpPr>
        <p:spPr>
          <a:xfrm>
            <a:off x="2022715" y="4966007"/>
            <a:ext cx="9099235" cy="13955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(R</a:t>
            </a:r>
            <a:r>
              <a:rPr lang="en-US" baseline="-25000" dirty="0"/>
              <a:t>3</a:t>
            </a:r>
            <a:r>
              <a:rPr lang="en-US" dirty="0"/>
              <a:t> + R</a:t>
            </a:r>
            <a:r>
              <a:rPr lang="en-US" baseline="-25000" dirty="0"/>
              <a:t>4</a:t>
            </a:r>
            <a:r>
              <a:rPr lang="en-US" dirty="0"/>
              <a:t>) - R</a:t>
            </a:r>
            <a:r>
              <a:rPr lang="en-US" baseline="-25000" dirty="0"/>
              <a:t>2</a:t>
            </a:r>
            <a:r>
              <a:rPr lang="en-US" dirty="0"/>
              <a:t>[V</a:t>
            </a:r>
            <a:r>
              <a:rPr lang="en-US" baseline="-25000" dirty="0"/>
              <a:t>1</a:t>
            </a:r>
            <a:r>
              <a:rPr lang="en-US" dirty="0"/>
              <a:t> -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(R</a:t>
            </a:r>
            <a:r>
              <a:rPr lang="en-US" baseline="-25000" dirty="0"/>
              <a:t>3</a:t>
            </a:r>
            <a:r>
              <a:rPr lang="en-US" dirty="0"/>
              <a:t> + R</a:t>
            </a:r>
            <a:r>
              <a:rPr lang="en-US" baseline="-25000" dirty="0"/>
              <a:t>4</a:t>
            </a:r>
            <a:r>
              <a:rPr lang="en-US" dirty="0"/>
              <a:t>) ]/ R</a:t>
            </a:r>
            <a:r>
              <a:rPr lang="en-US" baseline="-25000" dirty="0"/>
              <a:t>1</a:t>
            </a:r>
          </a:p>
          <a:p>
            <a:pPr marL="0" indent="0">
              <a:buNone/>
            </a:pPr>
            <a:r>
              <a:rPr lang="en-US" dirty="0"/>
              <a:t>        =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(R</a:t>
            </a:r>
            <a:r>
              <a:rPr lang="en-US" baseline="-25000" dirty="0"/>
              <a:t>3</a:t>
            </a:r>
            <a:r>
              <a:rPr lang="en-US" dirty="0"/>
              <a:t> + R</a:t>
            </a:r>
            <a:r>
              <a:rPr lang="en-US" baseline="-25000" dirty="0"/>
              <a:t>4</a:t>
            </a:r>
            <a:r>
              <a:rPr lang="en-US" dirty="0"/>
              <a:t>)  +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r>
              <a:rPr lang="en-US" dirty="0"/>
              <a:t>(R</a:t>
            </a:r>
            <a:r>
              <a:rPr lang="en-US" baseline="-25000" dirty="0"/>
              <a:t>3</a:t>
            </a:r>
            <a:r>
              <a:rPr lang="en-US" dirty="0"/>
              <a:t> + R</a:t>
            </a:r>
            <a:r>
              <a:rPr lang="en-US" baseline="-25000" dirty="0"/>
              <a:t>4</a:t>
            </a:r>
            <a:r>
              <a:rPr lang="en-US" dirty="0"/>
              <a:t>)  - R</a:t>
            </a:r>
            <a:r>
              <a:rPr lang="en-US" baseline="-25000" dirty="0"/>
              <a:t>2</a:t>
            </a:r>
            <a:r>
              <a:rPr lang="en-US" dirty="0"/>
              <a:t>[V</a:t>
            </a:r>
            <a:r>
              <a:rPr lang="en-US" baseline="-25000" dirty="0"/>
              <a:t>1</a:t>
            </a:r>
            <a:r>
              <a:rPr lang="en-US" dirty="0"/>
              <a:t>]/ R</a:t>
            </a:r>
            <a:r>
              <a:rPr lang="en-US" baseline="-25000" dirty="0"/>
              <a:t>1</a:t>
            </a:r>
          </a:p>
          <a:p>
            <a:pPr marL="0" indent="0">
              <a:buNone/>
            </a:pPr>
            <a:r>
              <a:rPr lang="en-US" dirty="0"/>
              <a:t>        =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(R</a:t>
            </a:r>
            <a:r>
              <a:rPr lang="en-US" baseline="-25000" dirty="0"/>
              <a:t>3</a:t>
            </a:r>
            <a:r>
              <a:rPr lang="en-US" dirty="0"/>
              <a:t> + R</a:t>
            </a:r>
            <a:r>
              <a:rPr lang="en-US" baseline="-25000" dirty="0"/>
              <a:t>4</a:t>
            </a:r>
            <a:r>
              <a:rPr lang="en-US" dirty="0"/>
              <a:t>)[ 1 + R</a:t>
            </a:r>
            <a:r>
              <a:rPr lang="en-US" baseline="-25000" dirty="0"/>
              <a:t>2 </a:t>
            </a:r>
            <a:r>
              <a:rPr lang="en-US" dirty="0"/>
              <a:t>/ R</a:t>
            </a:r>
            <a:r>
              <a:rPr lang="en-US" baseline="-25000" dirty="0"/>
              <a:t>1</a:t>
            </a:r>
            <a:r>
              <a:rPr lang="en-US" dirty="0"/>
              <a:t>] - R</a:t>
            </a:r>
            <a:r>
              <a:rPr lang="en-US" baseline="-25000" dirty="0"/>
              <a:t>2</a:t>
            </a:r>
            <a:r>
              <a:rPr lang="en-US" dirty="0"/>
              <a:t>V</a:t>
            </a:r>
            <a:r>
              <a:rPr lang="en-US" baseline="-25000" dirty="0"/>
              <a:t>1</a:t>
            </a:r>
            <a:r>
              <a:rPr lang="en-US" dirty="0"/>
              <a:t>/ R</a:t>
            </a:r>
            <a:r>
              <a:rPr lang="en-US" baseline="-25000" dirty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4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2059-3754-417B-9C06-40E9F74B5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4E84B-3AD2-4DBF-AB01-534F8F7DB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6699"/>
            <a:ext cx="10515600" cy="3370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rest is a direct repeat of slides 9 and 10</a:t>
            </a:r>
          </a:p>
        </p:txBody>
      </p:sp>
    </p:spTree>
    <p:extLst>
      <p:ext uri="{BB962C8B-B14F-4D97-AF65-F5344CB8AC3E}">
        <p14:creationId xmlns:p14="http://schemas.microsoft.com/office/powerpoint/2010/main" val="1954966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131217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2726420" y="25391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2832806" y="247743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11D15383-9F95-488A-BB48-CC556260BF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20618" y="1569906"/>
                <a:ext cx="5385199" cy="10343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11D15383-9F95-488A-BB48-CC556260B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618" y="1569906"/>
                <a:ext cx="5385199" cy="10343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51741E83-A025-41CA-88C3-2C59CC39B75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18196" y="2562406"/>
                <a:ext cx="5385199" cy="10343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skw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type m:val="skw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51741E83-A025-41CA-88C3-2C59CC39B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196" y="2562406"/>
                <a:ext cx="5385199" cy="10343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If we choose resistors so that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then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  <a:blipFill>
                <a:blip r:embed="rId4"/>
                <a:stretch>
                  <a:fillRect l="-2658" t="-9581" b="-6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47899" y="5523003"/>
                <a:ext cx="3753335" cy="9366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899" y="5523003"/>
                <a:ext cx="3753335" cy="9366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0F8E4346-4FCB-41FC-A2A7-71A9BB6ED7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43452" y="4667255"/>
                <a:ext cx="3753335" cy="8934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0F8E4346-4FCB-41FC-A2A7-71A9BB6ED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452" y="4667255"/>
                <a:ext cx="3753335" cy="8934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02D1201D-3248-425B-AFC0-34627B54BD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31968" y="3656105"/>
                <a:ext cx="5385199" cy="10343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skw"/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02D1201D-3248-425B-AFC0-34627B54B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968" y="3656105"/>
                <a:ext cx="5385199" cy="1034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34C8F1-3FC6-44A0-86A8-FDC6789941D3}"/>
              </a:ext>
            </a:extLst>
          </p:cNvPr>
          <p:cNvCxnSpPr/>
          <p:nvPr/>
        </p:nvCxnSpPr>
        <p:spPr>
          <a:xfrm flipV="1">
            <a:off x="7721600" y="4182084"/>
            <a:ext cx="952500" cy="2509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4AAD870-0A52-4F99-9F51-AD4869C23D33}"/>
              </a:ext>
            </a:extLst>
          </p:cNvPr>
          <p:cNvCxnSpPr>
            <a:cxnSpLocks/>
          </p:cNvCxnSpPr>
          <p:nvPr/>
        </p:nvCxnSpPr>
        <p:spPr>
          <a:xfrm flipV="1">
            <a:off x="8916883" y="3952985"/>
            <a:ext cx="952500" cy="31700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40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6" grpId="0"/>
      <p:bldP spid="110" grpId="0"/>
      <p:bldP spid="1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131217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2726420" y="25391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2832806" y="247743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If we choose resistors so that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then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  <a:blipFill>
                <a:blip r:embed="rId2"/>
                <a:stretch>
                  <a:fillRect l="-2658" t="-9581" b="-6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99685" y="1045367"/>
                <a:ext cx="3753335" cy="9366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685" y="1045367"/>
                <a:ext cx="3753335" cy="9366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107EBA6F-7ABE-4313-8B7A-D882D3DC9C3A}"/>
              </a:ext>
            </a:extLst>
          </p:cNvPr>
          <p:cNvSpPr txBox="1">
            <a:spLocks/>
          </p:cNvSpPr>
          <p:nvPr/>
        </p:nvSpPr>
        <p:spPr>
          <a:xfrm>
            <a:off x="7262069" y="2079501"/>
            <a:ext cx="4832333" cy="167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simple subtraction, choose</a:t>
            </a:r>
          </a:p>
          <a:p>
            <a:pPr marL="91440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R</a:t>
            </a:r>
            <a:r>
              <a:rPr lang="en-US" baseline="-25000" dirty="0"/>
              <a:t>2</a:t>
            </a:r>
            <a:r>
              <a:rPr lang="en-US" dirty="0"/>
              <a:t>	and</a:t>
            </a:r>
          </a:p>
          <a:p>
            <a:pPr marL="914400" indent="0">
              <a:buNone/>
            </a:pPr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R</a:t>
            </a:r>
            <a:r>
              <a:rPr lang="en-US" baseline="-25000" dirty="0"/>
              <a:t>4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EC84FC4E-173A-4DF8-A61C-35194E326AB3}"/>
              </a:ext>
            </a:extLst>
          </p:cNvPr>
          <p:cNvSpPr txBox="1">
            <a:spLocks/>
          </p:cNvSpPr>
          <p:nvPr/>
        </p:nvSpPr>
        <p:spPr>
          <a:xfrm>
            <a:off x="6536238" y="3649142"/>
            <a:ext cx="5528521" cy="86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a different ratio to multiply the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DB476F27-ECB2-403B-908E-D9BC8DDB8C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44721" y="5483412"/>
                <a:ext cx="3753335" cy="6616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DB476F27-ECB2-403B-908E-D9BC8DDB8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4721" y="5483412"/>
                <a:ext cx="3753335" cy="661649"/>
              </a:xfrm>
              <a:prstGeom prst="rect">
                <a:avLst/>
              </a:prstGeom>
              <a:blipFill>
                <a:blip r:embed="rId4"/>
                <a:stretch>
                  <a:fillRect l="-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3F709A94-3907-4E0C-96F8-E10501D73C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88979" y="4640371"/>
                <a:ext cx="3864821" cy="5774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= </a:t>
                </a:r>
                <a:r>
                  <a:rPr lang="en-US" dirty="0">
                    <a:solidFill>
                      <a:srgbClr val="0070C0"/>
                    </a:solidFill>
                  </a:rPr>
                  <a:t>M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3F709A94-3907-4E0C-96F8-E10501D73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8979" y="4640371"/>
                <a:ext cx="3864821" cy="577436"/>
              </a:xfrm>
              <a:prstGeom prst="rect">
                <a:avLst/>
              </a:prstGeom>
              <a:blipFill>
                <a:blip r:embed="rId5"/>
                <a:stretch>
                  <a:fillRect t="-8421" b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19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19" grpId="0"/>
      <p:bldP spid="120" grpId="0"/>
      <p:bldP spid="1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292100" y="2017567"/>
            <a:ext cx="6414693" cy="3848857"/>
            <a:chOff x="2966756" y="2033982"/>
            <a:chExt cx="6414693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164677" cy="2622729"/>
              <a:chOff x="5924035" y="2158793"/>
              <a:chExt cx="4164677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164677" cy="2177224"/>
                <a:chOff x="3009207" y="1460455"/>
                <a:chExt cx="4164677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733965" cy="1174282"/>
                  <a:chOff x="3950109" y="3007895"/>
                  <a:chExt cx="2733965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64838" y="3083857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8630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1</a:t>
            </a:r>
            <a:r>
              <a:rPr lang="en-US" dirty="0"/>
              <a:t> </a:t>
            </a:r>
            <a:r>
              <a:rPr lang="en-US" sz="3600" dirty="0"/>
              <a:t>(Superposition Principle)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313544" y="1951383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7013509" y="1504704"/>
            <a:ext cx="5011968" cy="971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Short circuit V</a:t>
            </a:r>
            <a:r>
              <a:rPr lang="en-US" baseline="-25000" dirty="0"/>
              <a:t>2</a:t>
            </a:r>
            <a:r>
              <a:rPr lang="en-US" dirty="0"/>
              <a:t>, and find the output that is due to V</a:t>
            </a:r>
            <a:r>
              <a:rPr lang="en-US" baseline="-25000" dirty="0"/>
              <a:t>1</a:t>
            </a:r>
            <a:r>
              <a:rPr lang="en-US" dirty="0"/>
              <a:t>.</a:t>
            </a:r>
          </a:p>
        </p:txBody>
      </p: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FA43F47B-3093-4434-B79F-6FE8A06BB1BC}"/>
              </a:ext>
            </a:extLst>
          </p:cNvPr>
          <p:cNvSpPr txBox="1">
            <a:spLocks/>
          </p:cNvSpPr>
          <p:nvPr/>
        </p:nvSpPr>
        <p:spPr>
          <a:xfrm>
            <a:off x="7124702" y="2560014"/>
            <a:ext cx="5011968" cy="1030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With V</a:t>
            </a:r>
            <a:r>
              <a:rPr lang="en-US" baseline="-25000" dirty="0"/>
              <a:t>2</a:t>
            </a:r>
            <a:r>
              <a:rPr lang="en-US" dirty="0"/>
              <a:t> short circuited, the positive terminal is grounded.  </a:t>
            </a:r>
            <a:endParaRPr lang="en-US" baseline="-250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6D13831-1AF7-4DE9-8A33-4D7DDC554568}"/>
              </a:ext>
            </a:extLst>
          </p:cNvPr>
          <p:cNvCxnSpPr/>
          <p:nvPr/>
        </p:nvCxnSpPr>
        <p:spPr>
          <a:xfrm>
            <a:off x="935015" y="4651311"/>
            <a:ext cx="0" cy="99758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5EC4D953-6DE8-4CB8-941D-C65290ABD481}"/>
              </a:ext>
            </a:extLst>
          </p:cNvPr>
          <p:cNvSpPr txBox="1">
            <a:spLocks/>
          </p:cNvSpPr>
          <p:nvPr/>
        </p:nvSpPr>
        <p:spPr>
          <a:xfrm>
            <a:off x="7027268" y="3896453"/>
            <a:ext cx="5011968" cy="1253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amplifier then acts like a normal inverting amplifier with respect to V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20E32FA3-5E8B-42F2-A3A5-51EB24BA654E}"/>
              </a:ext>
            </a:extLst>
          </p:cNvPr>
          <p:cNvSpPr txBox="1">
            <a:spLocks/>
          </p:cNvSpPr>
          <p:nvPr/>
        </p:nvSpPr>
        <p:spPr>
          <a:xfrm>
            <a:off x="8234976" y="5215646"/>
            <a:ext cx="3417011" cy="1207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output is: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sz="3600" b="1" baseline="-25000" dirty="0">
                <a:solidFill>
                  <a:srgbClr val="0070C0"/>
                </a:solidFill>
              </a:rPr>
              <a:t>o,1</a:t>
            </a:r>
            <a:r>
              <a:rPr lang="en-US" dirty="0">
                <a:solidFill>
                  <a:srgbClr val="0070C0"/>
                </a:solidFill>
              </a:rPr>
              <a:t> = - V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(R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/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55AC1FD-818C-48A3-908F-78D35822CCB0}"/>
              </a:ext>
            </a:extLst>
          </p:cNvPr>
          <p:cNvSpPr/>
          <p:nvPr/>
        </p:nvSpPr>
        <p:spPr>
          <a:xfrm>
            <a:off x="330200" y="4381500"/>
            <a:ext cx="6146800" cy="1473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24FFA1A-60AF-4C63-8E2A-C31D0A081C70}"/>
              </a:ext>
            </a:extLst>
          </p:cNvPr>
          <p:cNvGrpSpPr/>
          <p:nvPr/>
        </p:nvGrpSpPr>
        <p:grpSpPr>
          <a:xfrm>
            <a:off x="3814120" y="4386065"/>
            <a:ext cx="365760" cy="127000"/>
            <a:chOff x="2131076" y="3791233"/>
            <a:chExt cx="365760" cy="127000"/>
          </a:xfrm>
        </p:grpSpPr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3DA1ACD6-82EA-4CE6-8BA5-98C4850345C7}"/>
                </a:ext>
              </a:extLst>
            </p:cNvPr>
            <p:cNvCxnSpPr/>
            <p:nvPr/>
          </p:nvCxnSpPr>
          <p:spPr>
            <a:xfrm>
              <a:off x="2131076" y="3791233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976DDB55-F618-4320-9608-5A8E79E14016}"/>
                </a:ext>
              </a:extLst>
            </p:cNvPr>
            <p:cNvCxnSpPr/>
            <p:nvPr/>
          </p:nvCxnSpPr>
          <p:spPr>
            <a:xfrm>
              <a:off x="2201678" y="3851558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701E6214-3F87-44F5-8DFF-95038A201CE1}"/>
                </a:ext>
              </a:extLst>
            </p:cNvPr>
            <p:cNvCxnSpPr/>
            <p:nvPr/>
          </p:nvCxnSpPr>
          <p:spPr>
            <a:xfrm>
              <a:off x="2276649" y="3918233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2AD840A-90CB-4CD4-9F35-93EBBC32F6F5}"/>
              </a:ext>
            </a:extLst>
          </p:cNvPr>
          <p:cNvSpPr/>
          <p:nvPr/>
        </p:nvSpPr>
        <p:spPr>
          <a:xfrm>
            <a:off x="3504499" y="3784925"/>
            <a:ext cx="749162" cy="430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2AE05367-D9B6-4A16-8EBB-EB7C914AE1C5}"/>
              </a:ext>
            </a:extLst>
          </p:cNvPr>
          <p:cNvSpPr txBox="1">
            <a:spLocks/>
          </p:cNvSpPr>
          <p:nvPr/>
        </p:nvSpPr>
        <p:spPr>
          <a:xfrm>
            <a:off x="8959835" y="6251593"/>
            <a:ext cx="3094182" cy="474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output due to source 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CD649B6-DB8E-4651-A8C2-50ED5BFCCCBC}"/>
              </a:ext>
            </a:extLst>
          </p:cNvPr>
          <p:cNvCxnSpPr>
            <a:cxnSpLocks/>
          </p:cNvCxnSpPr>
          <p:nvPr/>
        </p:nvCxnSpPr>
        <p:spPr>
          <a:xfrm flipH="1" flipV="1">
            <a:off x="8959835" y="6126616"/>
            <a:ext cx="374665" cy="12497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34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38" grpId="0" animBg="1"/>
      <p:bldP spid="117" grpId="0" animBg="1"/>
      <p:bldP spid="117" grpId="1" animBg="1"/>
      <p:bldP spid="1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1</a:t>
            </a:r>
            <a:r>
              <a:rPr lang="en-US" dirty="0"/>
              <a:t> </a:t>
            </a:r>
            <a:r>
              <a:rPr lang="en-US" sz="3600" dirty="0"/>
              <a:t>(Superposition Principle)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292100" y="2017567"/>
            <a:ext cx="6414693" cy="3848857"/>
            <a:chOff x="2966756" y="2033982"/>
            <a:chExt cx="6414693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164677" cy="2622729"/>
              <a:chOff x="5924035" y="2158793"/>
              <a:chExt cx="4164677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164677" cy="2177224"/>
                <a:chOff x="3009207" y="1460455"/>
                <a:chExt cx="4164677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733965" cy="1174282"/>
                  <a:chOff x="3950109" y="3007895"/>
                  <a:chExt cx="2733965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64838" y="3083857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6807312" y="1184225"/>
            <a:ext cx="5428154" cy="872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short circuit V</a:t>
            </a:r>
            <a:r>
              <a:rPr lang="en-US" baseline="-25000" dirty="0"/>
              <a:t>1</a:t>
            </a:r>
            <a:r>
              <a:rPr lang="en-US" dirty="0"/>
              <a:t>, and find the output that is due to V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0C1CF5-4667-4A21-BC94-8D97466BA960}"/>
              </a:ext>
            </a:extLst>
          </p:cNvPr>
          <p:cNvCxnSpPr/>
          <p:nvPr/>
        </p:nvCxnSpPr>
        <p:spPr>
          <a:xfrm>
            <a:off x="2139079" y="2861141"/>
            <a:ext cx="0" cy="73886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F122C36A-E7FB-4193-9130-7CAF18709191}"/>
              </a:ext>
            </a:extLst>
          </p:cNvPr>
          <p:cNvSpPr txBox="1">
            <a:spLocks/>
          </p:cNvSpPr>
          <p:nvPr/>
        </p:nvSpPr>
        <p:spPr>
          <a:xfrm>
            <a:off x="6990032" y="2266817"/>
            <a:ext cx="5011968" cy="1333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Let’s compare the circuit to a non-inverting amplifier</a:t>
            </a:r>
          </a:p>
        </p:txBody>
      </p:sp>
    </p:spTree>
    <p:extLst>
      <p:ext uri="{BB962C8B-B14F-4D97-AF65-F5344CB8AC3E}">
        <p14:creationId xmlns:p14="http://schemas.microsoft.com/office/powerpoint/2010/main" val="21447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1</a:t>
            </a:r>
            <a:r>
              <a:rPr lang="en-US" dirty="0"/>
              <a:t> </a:t>
            </a:r>
            <a:r>
              <a:rPr lang="en-US" sz="3600" dirty="0"/>
              <a:t>(Superposition Principle)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0523766-B291-4167-8200-059B359DC18C}"/>
              </a:ext>
            </a:extLst>
          </p:cNvPr>
          <p:cNvGrpSpPr/>
          <p:nvPr/>
        </p:nvGrpSpPr>
        <p:grpSpPr>
          <a:xfrm>
            <a:off x="2542116" y="2017567"/>
            <a:ext cx="4164677" cy="2213473"/>
            <a:chOff x="5924035" y="2158793"/>
            <a:chExt cx="4164677" cy="221347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FEC6105-FCBD-485F-8D38-CA593EAD7997}"/>
                </a:ext>
              </a:extLst>
            </p:cNvPr>
            <p:cNvGrpSpPr/>
            <p:nvPr/>
          </p:nvGrpSpPr>
          <p:grpSpPr>
            <a:xfrm>
              <a:off x="5924035" y="2604298"/>
              <a:ext cx="4164677" cy="1767968"/>
              <a:chOff x="3009207" y="1460455"/>
              <a:chExt cx="4164677" cy="1767968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8ABA839-A625-4460-954B-E234F4A95EE2}"/>
                  </a:ext>
                </a:extLst>
              </p:cNvPr>
              <p:cNvGrpSpPr/>
              <p:nvPr/>
            </p:nvGrpSpPr>
            <p:grpSpPr>
              <a:xfrm>
                <a:off x="4439919" y="1972769"/>
                <a:ext cx="2733965" cy="1174282"/>
                <a:chOff x="3950109" y="3007895"/>
                <a:chExt cx="2733965" cy="1174282"/>
              </a:xfrm>
            </p:grpSpPr>
            <p:sp>
              <p:nvSpPr>
                <p:cNvPr id="41" name="Isosceles Triangle 40">
                  <a:extLst>
                    <a:ext uri="{FF2B5EF4-FFF2-40B4-BE49-F238E27FC236}">
                      <a16:creationId xmlns:a16="http://schemas.microsoft.com/office/drawing/2014/main" id="{0116896A-EEAF-4852-8A9E-9AB80C1B453F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E2278730-B6C8-456A-83D6-3CBC18ABC03A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6D4AFC3C-6FF1-46D0-9BA1-37AF8F2301BC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1047486-75FC-4DAC-85AB-CF68BB37B9CF}"/>
                    </a:ext>
                  </a:extLst>
                </p:cNvPr>
                <p:cNvCxnSpPr>
                  <a:endCxn id="42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29AFAB54-7B3A-4D21-8BA0-192C5E33BC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B3C3B73A-57EC-4218-A011-2278695B7384}"/>
                    </a:ext>
                  </a:extLst>
                </p:cNvPr>
                <p:cNvCxnSpPr>
                  <a:cxnSpLocks/>
                  <a:stCxn id="41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BFD79E2E-8212-4F24-9A5D-08E3F4AEE956}"/>
                    </a:ext>
                  </a:extLst>
                </p:cNvPr>
                <p:cNvSpPr txBox="1"/>
                <p:nvPr/>
              </p:nvSpPr>
              <p:spPr>
                <a:xfrm>
                  <a:off x="6064838" y="3083857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EC244EC-65A8-47D9-ABA9-204EF1BF88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1" y="2771223"/>
                <a:ext cx="3968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F0ED348F-A87C-45A4-85C6-F685E6C796EA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D893CA39-A1B3-4BE7-B15A-59528E5AF1D2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9A457F2B-BA22-4A60-B910-0378F4C03B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024A74BB-EC5B-4486-86E6-8A1649A4AA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49E76FAC-CB53-41A0-908D-C05EECA4E1E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A9C0C11B-6D88-47D2-B259-FE622A787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F1CF971C-8F03-4396-81B1-66FD9EB3664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A92582D0-E8DC-4514-A1F7-68A7D3E1B0EA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1764A466-34DA-4BCF-AA76-58E8FE00FE5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572B24D2-E402-412D-B5FA-D1AC55CB22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DA1C1C85-FF69-4D9F-A6A3-4F33F9AE48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7D9B2EA-8B2D-40FE-9CA7-0E424A852784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8FD5DB1A-2945-4E6B-99AC-A5EA8A5DE6C9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D2AB4D5A-CD72-4D30-B69E-DFD682F7B8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073BBA75-FC99-429F-BA0D-B00B2DB21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A8705087-2B1D-4FBC-B1BA-66EE0662719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79BB6FC8-9790-43DE-ABDA-92006856028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2AF0B040-C988-4140-B214-D070B99464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FD35F6E3-7325-4419-8E5A-AF5226EBDA55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8982101F-192C-4AED-B720-95CBE22B76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9E46D40E-7585-49B4-ADE1-65A5DAAE5A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49C7B81-A853-4FF4-AC64-FAC886CBF1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F08ACB17-33C5-4CAD-8E20-B2FD7DEF68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39707"/>
                <a:ext cx="1043760" cy="74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C7546342-1758-468E-89B3-0F78D1A75E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2FB3F23B-0077-4316-AE46-F32A2A54BE99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234A8C7-C5ED-4821-B868-70E30C396E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12573BC6-67BF-4562-BABA-04A07F5997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2FD3257-6079-4542-A789-89A7A20623E7}"/>
                </a:ext>
              </a:extLst>
            </p:cNvPr>
            <p:cNvSpPr txBox="1"/>
            <p:nvPr/>
          </p:nvSpPr>
          <p:spPr>
            <a:xfrm>
              <a:off x="8440024" y="219809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A26816B-2577-4F85-B923-EEECF8BD05B3}"/>
                </a:ext>
              </a:extLst>
            </p:cNvPr>
            <p:cNvSpPr txBox="1"/>
            <p:nvPr/>
          </p:nvSpPr>
          <p:spPr>
            <a:xfrm>
              <a:off x="6543214" y="215879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09CC532-2ABB-43B8-9041-A35FFE592B53}"/>
              </a:ext>
            </a:extLst>
          </p:cNvPr>
          <p:cNvGrpSpPr/>
          <p:nvPr/>
        </p:nvGrpSpPr>
        <p:grpSpPr>
          <a:xfrm>
            <a:off x="1517609" y="2636460"/>
            <a:ext cx="1188533" cy="1195557"/>
            <a:chOff x="3136593" y="2841412"/>
            <a:chExt cx="1188533" cy="119555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5B6516B-84B8-4C79-8535-62B8548CAA8C}"/>
                </a:ext>
              </a:extLst>
            </p:cNvPr>
            <p:cNvSpPr txBox="1"/>
            <p:nvPr/>
          </p:nvSpPr>
          <p:spPr>
            <a:xfrm>
              <a:off x="3602609" y="321131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1F767262-FF53-4E22-8916-DE3913A420F2}"/>
                </a:ext>
              </a:extLst>
            </p:cNvPr>
            <p:cNvGrpSpPr/>
            <p:nvPr/>
          </p:nvGrpSpPr>
          <p:grpSpPr>
            <a:xfrm>
              <a:off x="3136593" y="2841412"/>
              <a:ext cx="1188533" cy="1195557"/>
              <a:chOff x="2465135" y="2872435"/>
              <a:chExt cx="1188533" cy="1195557"/>
            </a:xfrm>
          </p:grpSpPr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0ABBA307-FB02-4659-85AC-D704DAFD1A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2AF3B302-CA5F-4B3F-8341-F22FE2DB45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BA58362-DB5A-4D01-9244-1AB864C74FC7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81364FD9-34CA-40BC-B626-87C2AAC13AD2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BFFA23DE-B5F5-4205-8C1B-1961314161A4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4782A02-2EF7-42F2-9279-806FBA261897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1FC06791-CD76-4DC7-B3AF-E484C3E2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837F0BF1-5819-4A23-9A8D-8990A798254B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7673FBEB-6619-4573-AE0E-D9C2DFA432A7}"/>
                  </a:ext>
                </a:extLst>
              </p:cNvPr>
              <p:cNvSpPr txBox="1"/>
              <p:nvPr/>
            </p:nvSpPr>
            <p:spPr>
              <a:xfrm>
                <a:off x="2910969" y="3417856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</p:grp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6954915" y="1748605"/>
            <a:ext cx="5428154" cy="872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This is a non-inverting amplifier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0C1CF5-4667-4A21-BC94-8D97466BA960}"/>
              </a:ext>
            </a:extLst>
          </p:cNvPr>
          <p:cNvCxnSpPr/>
          <p:nvPr/>
        </p:nvCxnSpPr>
        <p:spPr>
          <a:xfrm>
            <a:off x="2139079" y="2861141"/>
            <a:ext cx="0" cy="73886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826C764A-8483-47F7-B00A-7D53E89A4E2E}"/>
              </a:ext>
            </a:extLst>
          </p:cNvPr>
          <p:cNvSpPr txBox="1">
            <a:spLocks/>
          </p:cNvSpPr>
          <p:nvPr/>
        </p:nvSpPr>
        <p:spPr>
          <a:xfrm>
            <a:off x="6991857" y="2548731"/>
            <a:ext cx="5011968" cy="1333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With V</a:t>
            </a:r>
            <a:r>
              <a:rPr lang="en-US" baseline="-25000" dirty="0"/>
              <a:t>1</a:t>
            </a:r>
            <a:r>
              <a:rPr lang="en-US" dirty="0"/>
              <a:t> short circuited, our circuit acts like a non-inverting amplifier</a:t>
            </a: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92932AA7-246C-4226-BBF1-4CD6D81F5612}"/>
              </a:ext>
            </a:extLst>
          </p:cNvPr>
          <p:cNvSpPr txBox="1">
            <a:spLocks/>
          </p:cNvSpPr>
          <p:nvPr/>
        </p:nvSpPr>
        <p:spPr>
          <a:xfrm>
            <a:off x="6924758" y="4052928"/>
            <a:ext cx="5225601" cy="1707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input to the non-inverting amplifier is reduced by the voltage divider formed by R</a:t>
            </a:r>
            <a:r>
              <a:rPr lang="en-US" baseline="-25000" dirty="0"/>
              <a:t>3</a:t>
            </a:r>
            <a:r>
              <a:rPr lang="en-US" dirty="0"/>
              <a:t> and R</a:t>
            </a:r>
            <a:r>
              <a:rPr lang="en-US" baseline="-25000" dirty="0"/>
              <a:t>4</a:t>
            </a:r>
            <a:r>
              <a:rPr lang="en-US" dirty="0"/>
              <a:t>. 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C66BCC0-F8F1-4B52-8895-FCBFF22B4D3C}"/>
              </a:ext>
            </a:extLst>
          </p:cNvPr>
          <p:cNvGrpSpPr/>
          <p:nvPr/>
        </p:nvGrpSpPr>
        <p:grpSpPr>
          <a:xfrm>
            <a:off x="3346213" y="3765697"/>
            <a:ext cx="805383" cy="1195557"/>
            <a:chOff x="3136593" y="2841412"/>
            <a:chExt cx="805383" cy="1195557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7753A537-1256-41C9-B10D-BE0CC6F3E6C8}"/>
                </a:ext>
              </a:extLst>
            </p:cNvPr>
            <p:cNvSpPr txBox="1"/>
            <p:nvPr/>
          </p:nvSpPr>
          <p:spPr>
            <a:xfrm>
              <a:off x="3602609" y="321131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CA35864B-36E5-4333-B90C-885FD41FA1C2}"/>
                </a:ext>
              </a:extLst>
            </p:cNvPr>
            <p:cNvGrpSpPr/>
            <p:nvPr/>
          </p:nvGrpSpPr>
          <p:grpSpPr>
            <a:xfrm>
              <a:off x="3136593" y="2841412"/>
              <a:ext cx="805383" cy="1195557"/>
              <a:chOff x="2465135" y="2872435"/>
              <a:chExt cx="805383" cy="1195557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D5CA7D2A-5517-49A8-A209-7B2C287251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0B99AD2-FC65-4164-BF6A-80B8D3857291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9C3E32D-A90E-4158-AC30-9F08EF4C0925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1737CAF-BE89-4F51-A5D0-FD5F36C2ABB0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458E3CED-BF59-48D5-9C94-5CA320C929D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AEA851F3-83B4-4B95-ABF0-16853857AC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84C979B5-4DC2-47FA-8669-40AFB7B407CA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C0729492-4BA9-4959-9348-F04651E1D067}"/>
                  </a:ext>
                </a:extLst>
              </p:cNvPr>
              <p:cNvSpPr txBox="1"/>
              <p:nvPr/>
            </p:nvSpPr>
            <p:spPr>
              <a:xfrm>
                <a:off x="2910969" y="3417856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DEE7D7B-FE9C-44AE-B260-7AD136581C60}"/>
              </a:ext>
            </a:extLst>
          </p:cNvPr>
          <p:cNvGrpSpPr/>
          <p:nvPr/>
        </p:nvGrpSpPr>
        <p:grpSpPr>
          <a:xfrm>
            <a:off x="160745" y="5083728"/>
            <a:ext cx="5737539" cy="1543776"/>
            <a:chOff x="160745" y="5083728"/>
            <a:chExt cx="5737539" cy="1543776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2675211" y="5593776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4803711" y="567219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43AE24F-B1BE-4D85-930F-1DE83C76818A}"/>
                </a:ext>
              </a:extLst>
            </p:cNvPr>
            <p:cNvGrpSpPr/>
            <p:nvPr/>
          </p:nvGrpSpPr>
          <p:grpSpPr>
            <a:xfrm>
              <a:off x="160745" y="5083728"/>
              <a:ext cx="5737539" cy="1543776"/>
              <a:chOff x="160745" y="5083728"/>
              <a:chExt cx="5737539" cy="1543776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F5FDF02-1043-4F91-8CE5-98A8130792F5}"/>
                  </a:ext>
                </a:extLst>
              </p:cNvPr>
              <p:cNvGrpSpPr/>
              <p:nvPr/>
            </p:nvGrpSpPr>
            <p:grpSpPr>
              <a:xfrm>
                <a:off x="160745" y="5232467"/>
                <a:ext cx="5737539" cy="1395037"/>
                <a:chOff x="2966756" y="4487802"/>
                <a:chExt cx="5737539" cy="1395037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220E78FB-520E-4E67-BAAC-D632F6796600}"/>
                    </a:ext>
                  </a:extLst>
                </p:cNvPr>
                <p:cNvGrpSpPr/>
                <p:nvPr/>
              </p:nvGrpSpPr>
              <p:grpSpPr>
                <a:xfrm>
                  <a:off x="2966756" y="4487802"/>
                  <a:ext cx="5133134" cy="1395037"/>
                  <a:chOff x="2966756" y="4487802"/>
                  <a:chExt cx="5133134" cy="1395037"/>
                </a:xfrm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042FA3F6-E391-4E1E-B6EE-5249253281D4}"/>
                      </a:ext>
                    </a:extLst>
                  </p:cNvPr>
                  <p:cNvGrpSpPr/>
                  <p:nvPr/>
                </p:nvGrpSpPr>
                <p:grpSpPr>
                  <a:xfrm>
                    <a:off x="2966756" y="4502138"/>
                    <a:ext cx="4335275" cy="1380701"/>
                    <a:chOff x="3176675" y="2620147"/>
                    <a:chExt cx="4335275" cy="1380701"/>
                  </a:xfrm>
                </p:grpSpPr>
                <p:grpSp>
                  <p:nvGrpSpPr>
                    <p:cNvPr id="48" name="Group 47">
                      <a:extLst>
                        <a:ext uri="{FF2B5EF4-FFF2-40B4-BE49-F238E27FC236}">
                          <a16:creationId xmlns:a16="http://schemas.microsoft.com/office/drawing/2014/main" id="{F73FF177-E474-47E4-9A40-8EA202D6F8E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587938" y="262014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49" name="Group 48">
                        <a:extLst>
                          <a:ext uri="{FF2B5EF4-FFF2-40B4-BE49-F238E27FC236}">
                            <a16:creationId xmlns:a16="http://schemas.microsoft.com/office/drawing/2014/main" id="{B7C5F70B-8E20-41F9-86F5-2DA97A1D687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57" name="Straight Connector 56">
                          <a:extLst>
                            <a:ext uri="{FF2B5EF4-FFF2-40B4-BE49-F238E27FC236}">
                              <a16:creationId xmlns:a16="http://schemas.microsoft.com/office/drawing/2014/main" id="{5EB7442F-14C1-4435-AE17-DB6B8DAB27F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8" name="Straight Connector 57">
                          <a:extLst>
                            <a:ext uri="{FF2B5EF4-FFF2-40B4-BE49-F238E27FC236}">
                              <a16:creationId xmlns:a16="http://schemas.microsoft.com/office/drawing/2014/main" id="{468F429E-0E43-4491-97F8-5AF39B00010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50" name="Group 49">
                        <a:extLst>
                          <a:ext uri="{FF2B5EF4-FFF2-40B4-BE49-F238E27FC236}">
                            <a16:creationId xmlns:a16="http://schemas.microsoft.com/office/drawing/2014/main" id="{9BB88A23-161E-446F-B671-0ACCDFF493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55" name="Straight Connector 54">
                          <a:extLst>
                            <a:ext uri="{FF2B5EF4-FFF2-40B4-BE49-F238E27FC236}">
                              <a16:creationId xmlns:a16="http://schemas.microsoft.com/office/drawing/2014/main" id="{D6123116-E519-4ECF-8F6E-88A4493541F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Straight Connector 55">
                          <a:extLst>
                            <a:ext uri="{FF2B5EF4-FFF2-40B4-BE49-F238E27FC236}">
                              <a16:creationId xmlns:a16="http://schemas.microsoft.com/office/drawing/2014/main" id="{4F2043A9-BB65-4A80-A451-2215F18613F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51" name="Group 50">
                        <a:extLst>
                          <a:ext uri="{FF2B5EF4-FFF2-40B4-BE49-F238E27FC236}">
                            <a16:creationId xmlns:a16="http://schemas.microsoft.com/office/drawing/2014/main" id="{C1FCCD96-1880-466F-BFD8-73106B8386C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53" name="Straight Connector 52">
                          <a:extLst>
                            <a:ext uri="{FF2B5EF4-FFF2-40B4-BE49-F238E27FC236}">
                              <a16:creationId xmlns:a16="http://schemas.microsoft.com/office/drawing/2014/main" id="{F22B1CF6-2E47-4C6F-9C8A-1AFA4259025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4" name="Straight Connector 53">
                          <a:extLst>
                            <a:ext uri="{FF2B5EF4-FFF2-40B4-BE49-F238E27FC236}">
                              <a16:creationId xmlns:a16="http://schemas.microsoft.com/office/drawing/2014/main" id="{4A4605F5-1972-4FD7-B1A1-EEF71CB4EEE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52" name="Straight Connector 51">
                        <a:extLst>
                          <a:ext uri="{FF2B5EF4-FFF2-40B4-BE49-F238E27FC236}">
                            <a16:creationId xmlns:a16="http://schemas.microsoft.com/office/drawing/2014/main" id="{A1DD43A2-3708-4801-9CC9-A554ED6EA2D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7" name="Group 96">
                      <a:extLst>
                        <a:ext uri="{FF2B5EF4-FFF2-40B4-BE49-F238E27FC236}">
                          <a16:creationId xmlns:a16="http://schemas.microsoft.com/office/drawing/2014/main" id="{865D3DC8-50A6-4359-B4A0-AEFBDB4EC4F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76675" y="2805291"/>
                      <a:ext cx="2409641" cy="1195557"/>
                      <a:chOff x="3136593" y="2841412"/>
                      <a:chExt cx="2409641" cy="1195557"/>
                    </a:xfrm>
                  </p:grpSpPr>
                  <p:sp>
                    <p:nvSpPr>
                      <p:cNvPr id="98" name="TextBox 97">
                        <a:extLst>
                          <a:ext uri="{FF2B5EF4-FFF2-40B4-BE49-F238E27FC236}">
                            <a16:creationId xmlns:a16="http://schemas.microsoft.com/office/drawing/2014/main" id="{32A556F3-3075-43FA-B1AC-50A144BCA0E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02609" y="3211316"/>
                        <a:ext cx="307258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+</a:t>
                        </a:r>
                      </a:p>
                    </p:txBody>
                  </p:sp>
                  <p:grpSp>
                    <p:nvGrpSpPr>
                      <p:cNvPr id="99" name="Group 98">
                        <a:extLst>
                          <a:ext uri="{FF2B5EF4-FFF2-40B4-BE49-F238E27FC236}">
                            <a16:creationId xmlns:a16="http://schemas.microsoft.com/office/drawing/2014/main" id="{F4F2CC19-EFE7-45E2-8528-EF67E5F33F0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136593" y="2841412"/>
                        <a:ext cx="2409641" cy="1195557"/>
                        <a:chOff x="2465135" y="2872435"/>
                        <a:chExt cx="2409641" cy="1195557"/>
                      </a:xfrm>
                    </p:grpSpPr>
                    <p:cxnSp>
                      <p:nvCxnSpPr>
                        <p:cNvPr id="100" name="Straight Connector 99">
                          <a:extLst>
                            <a:ext uri="{FF2B5EF4-FFF2-40B4-BE49-F238E27FC236}">
                              <a16:creationId xmlns:a16="http://schemas.microsoft.com/office/drawing/2014/main" id="{6219E13C-1F32-42BB-93E2-2DF63D9B718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3086606" y="2872435"/>
                          <a:ext cx="178817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01" name="Oval 100">
                          <a:extLst>
                            <a:ext uri="{FF2B5EF4-FFF2-40B4-BE49-F238E27FC236}">
                              <a16:creationId xmlns:a16="http://schemas.microsoft.com/office/drawing/2014/main" id="{A0C46513-C5D9-4D60-9E77-9DA0A457FE0F}"/>
                            </a:ext>
                          </a:extLst>
                        </p:cNvPr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03725" y="3328344"/>
                          <a:ext cx="365760" cy="365760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cxnSp>
                      <p:nvCxnSpPr>
                        <p:cNvPr id="102" name="Straight Connector 101">
                          <a:extLst>
                            <a:ext uri="{FF2B5EF4-FFF2-40B4-BE49-F238E27FC236}">
                              <a16:creationId xmlns:a16="http://schemas.microsoft.com/office/drawing/2014/main" id="{8E273D15-7FD6-4D32-8350-53FBFE27D9EB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3087638" y="3694104"/>
                          <a:ext cx="0" cy="24688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3" name="Straight Connector 102">
                          <a:extLst>
                            <a:ext uri="{FF2B5EF4-FFF2-40B4-BE49-F238E27FC236}">
                              <a16:creationId xmlns:a16="http://schemas.microsoft.com/office/drawing/2014/main" id="{EB575E82-3673-4EAD-96A1-0A6C57D2F88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2904758" y="394099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4" name="Straight Connector 103">
                          <a:extLst>
                            <a:ext uri="{FF2B5EF4-FFF2-40B4-BE49-F238E27FC236}">
                              <a16:creationId xmlns:a16="http://schemas.microsoft.com/office/drawing/2014/main" id="{8CEC4EAF-FDD7-4B1D-9396-B85FFA54681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2975360" y="400131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5" name="Straight Connector 104">
                          <a:extLst>
                            <a:ext uri="{FF2B5EF4-FFF2-40B4-BE49-F238E27FC236}">
                              <a16:creationId xmlns:a16="http://schemas.microsoft.com/office/drawing/2014/main" id="{62544644-7817-4F80-9ABA-4969DEEC3AC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050331" y="4067992"/>
                          <a:ext cx="9144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6" name="Straight Connector 105">
                          <a:extLst>
                            <a:ext uri="{FF2B5EF4-FFF2-40B4-BE49-F238E27FC236}">
                              <a16:creationId xmlns:a16="http://schemas.microsoft.com/office/drawing/2014/main" id="{F317401B-26AF-4B16-801E-F721CE45277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090960" y="2872435"/>
                          <a:ext cx="0" cy="44408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07" name="TextBox 106">
                          <a:extLst>
                            <a:ext uri="{FF2B5EF4-FFF2-40B4-BE49-F238E27FC236}">
                              <a16:creationId xmlns:a16="http://schemas.microsoft.com/office/drawing/2014/main" id="{CA3E60FE-B2B5-476E-A325-395E2CC2AF9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465135" y="3298732"/>
                          <a:ext cx="51963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V</a:t>
                          </a:r>
                          <a:r>
                            <a:rPr lang="en-US" baseline="-25000" dirty="0"/>
                            <a:t>2</a:t>
                          </a:r>
                        </a:p>
                      </p:txBody>
                    </p:sp>
                    <p:sp>
                      <p:nvSpPr>
                        <p:cNvPr id="108" name="TextBox 107">
                          <a:extLst>
                            <a:ext uri="{FF2B5EF4-FFF2-40B4-BE49-F238E27FC236}">
                              <a16:creationId xmlns:a16="http://schemas.microsoft.com/office/drawing/2014/main" id="{037E5557-75AD-4C85-90F9-7E625420555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910969" y="3417856"/>
                          <a:ext cx="307258" cy="3385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1600" dirty="0"/>
                            <a:t>—</a:t>
                          </a:r>
                        </a:p>
                      </p:txBody>
                    </p:sp>
                  </p:grpSp>
                </p:grpSp>
                <p:cxnSp>
                  <p:nvCxnSpPr>
                    <p:cNvPr id="124" name="Straight Connector 123">
                      <a:extLst>
                        <a:ext uri="{FF2B5EF4-FFF2-40B4-BE49-F238E27FC236}">
                          <a16:creationId xmlns:a16="http://schemas.microsoft.com/office/drawing/2014/main" id="{51679E1C-F486-43AF-988D-210C3F3C7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6381954" y="2779625"/>
                      <a:ext cx="112999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CDD973DC-E3ED-4057-97A1-37AE721DAB07}"/>
                      </a:ext>
                    </a:extLst>
                  </p:cNvPr>
                  <p:cNvGrpSpPr/>
                  <p:nvPr/>
                </p:nvGrpSpPr>
                <p:grpSpPr>
                  <a:xfrm>
                    <a:off x="7302031" y="4487802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3" name="Group 122">
                      <a:extLst>
                        <a:ext uri="{FF2B5EF4-FFF2-40B4-BE49-F238E27FC236}">
                          <a16:creationId xmlns:a16="http://schemas.microsoft.com/office/drawing/2014/main" id="{0C5D7A40-FBE5-4733-85C7-8A74E7A7017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90EE58C-21BA-42BA-96D0-7AF542DB892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0744DAA5-5E8C-479D-BE60-698759453A5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26" name="Group 125">
                      <a:extLst>
                        <a:ext uri="{FF2B5EF4-FFF2-40B4-BE49-F238E27FC236}">
                          <a16:creationId xmlns:a16="http://schemas.microsoft.com/office/drawing/2014/main" id="{4F667156-7AF1-404B-BFE1-7AA168D5467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E7295D31-2880-44E7-815A-9330B50DAF9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AAA5D12C-7981-4820-857B-D69318554BB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27" name="Group 126">
                      <a:extLst>
                        <a:ext uri="{FF2B5EF4-FFF2-40B4-BE49-F238E27FC236}">
                          <a16:creationId xmlns:a16="http://schemas.microsoft.com/office/drawing/2014/main" id="{4F1B5146-2CEB-4B46-B540-27CDF2A05B9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2" name="Straight Connector 131">
                        <a:extLst>
                          <a:ext uri="{FF2B5EF4-FFF2-40B4-BE49-F238E27FC236}">
                            <a16:creationId xmlns:a16="http://schemas.microsoft.com/office/drawing/2014/main" id="{C0B57FBF-91D7-49DD-9E09-40D81369573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1FCA4425-6D54-4F30-935D-2F15380C8E4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9" name="Straight Connector 128">
                      <a:extLst>
                        <a:ext uri="{FF2B5EF4-FFF2-40B4-BE49-F238E27FC236}">
                          <a16:creationId xmlns:a16="http://schemas.microsoft.com/office/drawing/2014/main" id="{FB917C6B-7DDB-48BD-90E1-0A10475AA19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76AA0DC5-04E1-4ACC-AE99-18770FC5B1CB}"/>
                    </a:ext>
                  </a:extLst>
                </p:cNvPr>
                <p:cNvGrpSpPr/>
                <p:nvPr/>
              </p:nvGrpSpPr>
              <p:grpSpPr>
                <a:xfrm>
                  <a:off x="8338535" y="4634094"/>
                  <a:ext cx="365760" cy="399683"/>
                  <a:chOff x="2904758" y="3668309"/>
                  <a:chExt cx="365760" cy="399683"/>
                </a:xfrm>
              </p:grpSpPr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31E2C3CC-AF2B-4780-B4AC-F48B06C293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086059" y="3668309"/>
                    <a:ext cx="1579" cy="2726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7F956A65-EB5F-4844-9189-2E77959FC29A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3F7A03BF-0BBB-48C0-8DB9-A5C1C5BC8908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DAD0D052-7D46-4A4B-83A4-24BBE7D53B5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5AE05187-FFBE-49D9-B315-AD0E05680ADF}"/>
                    </a:ext>
                  </a:extLst>
                </p:cNvPr>
                <p:cNvCxnSpPr/>
                <p:nvPr/>
              </p:nvCxnSpPr>
              <p:spPr>
                <a:xfrm>
                  <a:off x="8099890" y="4636892"/>
                  <a:ext cx="41994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A05E2C27-9F1D-46E5-948A-249BD083C52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967960" y="5083728"/>
                <a:ext cx="0" cy="3220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393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0013 -0.1340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1</a:t>
            </a:r>
            <a:r>
              <a:rPr lang="en-US" dirty="0"/>
              <a:t> </a:t>
            </a:r>
            <a:r>
              <a:rPr lang="en-US" sz="3600" dirty="0"/>
              <a:t>(Superposition Principle)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292100" y="2017567"/>
            <a:ext cx="6414693" cy="3848857"/>
            <a:chOff x="2966756" y="2033982"/>
            <a:chExt cx="6414693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164677" cy="2622729"/>
              <a:chOff x="5924035" y="2158793"/>
              <a:chExt cx="4164677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164677" cy="2177224"/>
                <a:chOff x="3009207" y="1460455"/>
                <a:chExt cx="4164677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733965" cy="1174282"/>
                  <a:chOff x="3950109" y="3007895"/>
                  <a:chExt cx="2733965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64838" y="3083857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0C1CF5-4667-4A21-BC94-8D97466BA960}"/>
              </a:ext>
            </a:extLst>
          </p:cNvPr>
          <p:cNvCxnSpPr/>
          <p:nvPr/>
        </p:nvCxnSpPr>
        <p:spPr>
          <a:xfrm>
            <a:off x="2139079" y="2861141"/>
            <a:ext cx="0" cy="73886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C92326CC-4487-4012-BAF8-2A02E16F7944}"/>
              </a:ext>
            </a:extLst>
          </p:cNvPr>
          <p:cNvSpPr txBox="1">
            <a:spLocks/>
          </p:cNvSpPr>
          <p:nvPr/>
        </p:nvSpPr>
        <p:spPr>
          <a:xfrm>
            <a:off x="7370904" y="1786803"/>
            <a:ext cx="4557959" cy="2175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effective voltage supplied to the non-inverting amplifier is thus:</a:t>
            </a:r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sz="4800" baseline="-25000" dirty="0" err="1"/>
              <a:t>in,eff</a:t>
            </a:r>
            <a:r>
              <a:rPr lang="en-US" dirty="0"/>
              <a:t> = V</a:t>
            </a:r>
            <a:r>
              <a:rPr lang="en-US" baseline="-25000" dirty="0"/>
              <a:t>2 </a:t>
            </a:r>
            <a:r>
              <a:rPr lang="en-US" dirty="0"/>
              <a:t>R</a:t>
            </a:r>
            <a:r>
              <a:rPr lang="en-US" baseline="-25000" dirty="0"/>
              <a:t>4</a:t>
            </a:r>
            <a:r>
              <a:rPr lang="en-US" dirty="0"/>
              <a:t> / ( R</a:t>
            </a:r>
            <a:r>
              <a:rPr lang="en-US" baseline="-25000" dirty="0"/>
              <a:t>3</a:t>
            </a:r>
            <a:r>
              <a:rPr lang="en-US" dirty="0"/>
              <a:t>+ R</a:t>
            </a:r>
            <a:r>
              <a:rPr lang="en-US" baseline="-25000" dirty="0"/>
              <a:t>4</a:t>
            </a:r>
            <a:r>
              <a:rPr lang="en-US" dirty="0"/>
              <a:t>) </a:t>
            </a:r>
            <a:endParaRPr lang="en-US" baseline="-25000" dirty="0"/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2DFB5128-1E47-4395-B2C4-99365BFA02B9}"/>
              </a:ext>
            </a:extLst>
          </p:cNvPr>
          <p:cNvSpPr txBox="1">
            <a:spLocks/>
          </p:cNvSpPr>
          <p:nvPr/>
        </p:nvSpPr>
        <p:spPr>
          <a:xfrm>
            <a:off x="6271833" y="4523347"/>
            <a:ext cx="5527006" cy="134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output is: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sz="3600" b="1" baseline="-25000" dirty="0">
                <a:solidFill>
                  <a:srgbClr val="0070C0"/>
                </a:solidFill>
              </a:rPr>
              <a:t>o,2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2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 / ( 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) * (1 +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/R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5EB523-1A29-428C-B4A1-EC0C53D3CB22}"/>
              </a:ext>
            </a:extLst>
          </p:cNvPr>
          <p:cNvSpPr/>
          <p:nvPr/>
        </p:nvSpPr>
        <p:spPr>
          <a:xfrm>
            <a:off x="8801100" y="3137669"/>
            <a:ext cx="2362200" cy="567348"/>
          </a:xfrm>
          <a:prstGeom prst="rect">
            <a:avLst/>
          </a:prstGeom>
          <a:solidFill>
            <a:srgbClr val="FFFF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3971E5BC-FB09-451F-B558-FFC85B1617E1}"/>
              </a:ext>
            </a:extLst>
          </p:cNvPr>
          <p:cNvSpPr/>
          <p:nvPr/>
        </p:nvSpPr>
        <p:spPr>
          <a:xfrm>
            <a:off x="7238727" y="4971411"/>
            <a:ext cx="2286273" cy="567348"/>
          </a:xfrm>
          <a:prstGeom prst="rect">
            <a:avLst/>
          </a:prstGeom>
          <a:solidFill>
            <a:srgbClr val="FFFF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EA99B115-8CD2-4395-95D4-BD2C6740C822}"/>
              </a:ext>
            </a:extLst>
          </p:cNvPr>
          <p:cNvSpPr/>
          <p:nvPr/>
        </p:nvSpPr>
        <p:spPr>
          <a:xfrm>
            <a:off x="9738832" y="4987494"/>
            <a:ext cx="1753334" cy="567348"/>
          </a:xfrm>
          <a:prstGeom prst="rect">
            <a:avLst/>
          </a:prstGeom>
          <a:solidFill>
            <a:srgbClr val="00B0F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F5950CDA-5787-4AFF-89E4-723316FAE3FF}"/>
              </a:ext>
            </a:extLst>
          </p:cNvPr>
          <p:cNvSpPr txBox="1">
            <a:spLocks/>
          </p:cNvSpPr>
          <p:nvPr/>
        </p:nvSpPr>
        <p:spPr>
          <a:xfrm>
            <a:off x="10226645" y="5615980"/>
            <a:ext cx="1201130" cy="671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gain</a:t>
            </a:r>
            <a:endParaRPr lang="en-US" baseline="-25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6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3" grpId="0" animBg="1"/>
      <p:bldP spid="112" grpId="0" animBg="1"/>
      <p:bldP spid="113" grpId="0" animBg="1"/>
      <p:bldP spid="1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 – </a:t>
            </a:r>
            <a:r>
              <a:rPr lang="en-US" sz="3600" dirty="0"/>
              <a:t>Method 1</a:t>
            </a:r>
            <a:r>
              <a:rPr lang="en-US" dirty="0"/>
              <a:t> </a:t>
            </a:r>
            <a:r>
              <a:rPr lang="en-US" sz="3600" dirty="0"/>
              <a:t>(Superposition Principle)</a:t>
            </a: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838200" y="1944530"/>
            <a:ext cx="6414693" cy="3848857"/>
            <a:chOff x="2966756" y="2033982"/>
            <a:chExt cx="6414693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164677" cy="2622729"/>
              <a:chOff x="5924035" y="2158793"/>
              <a:chExt cx="4164677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164677" cy="2177224"/>
                <a:chOff x="3009207" y="1460455"/>
                <a:chExt cx="4164677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733965" cy="1174282"/>
                  <a:chOff x="3950109" y="3007895"/>
                  <a:chExt cx="2733965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64838" y="3083857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4F92DA34-C830-4A81-9E56-15C346444F7C}"/>
              </a:ext>
            </a:extLst>
          </p:cNvPr>
          <p:cNvSpPr txBox="1">
            <a:spLocks/>
          </p:cNvSpPr>
          <p:nvPr/>
        </p:nvSpPr>
        <p:spPr>
          <a:xfrm>
            <a:off x="7223498" y="1651814"/>
            <a:ext cx="5011968" cy="2048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By the superposition principle,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is the sum of those two components: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baseline="-25000" dirty="0"/>
              <a:t>  </a:t>
            </a:r>
            <a:r>
              <a:rPr lang="en-US" dirty="0"/>
              <a:t>= </a:t>
            </a: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o,1</a:t>
            </a:r>
            <a:r>
              <a:rPr lang="en-US" dirty="0"/>
              <a:t> + </a:t>
            </a: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o,2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79039E24-990D-4B49-AEFB-3352F2D742F0}"/>
              </a:ext>
            </a:extLst>
          </p:cNvPr>
          <p:cNvSpPr txBox="1">
            <a:spLocks/>
          </p:cNvSpPr>
          <p:nvPr/>
        </p:nvSpPr>
        <p:spPr>
          <a:xfrm>
            <a:off x="3064372" y="5324396"/>
            <a:ext cx="7173284" cy="697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 </a:t>
            </a:r>
            <a:r>
              <a:rPr lang="en-US" dirty="0">
                <a:solidFill>
                  <a:srgbClr val="0070C0"/>
                </a:solidFill>
              </a:rPr>
              <a:t>= V</a:t>
            </a:r>
            <a:r>
              <a:rPr lang="en-US" baseline="-25000" dirty="0">
                <a:solidFill>
                  <a:srgbClr val="0070C0"/>
                </a:solidFill>
              </a:rPr>
              <a:t>2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 / ( 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) * (1 +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/R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>
                <a:solidFill>
                  <a:srgbClr val="7030A0"/>
                </a:solidFill>
              </a:rPr>
              <a:t>- V</a:t>
            </a:r>
            <a:r>
              <a:rPr lang="en-US" baseline="-25000" dirty="0">
                <a:solidFill>
                  <a:srgbClr val="7030A0"/>
                </a:solidFill>
              </a:rPr>
              <a:t>1 </a:t>
            </a:r>
            <a:r>
              <a:rPr lang="en-US" dirty="0">
                <a:solidFill>
                  <a:srgbClr val="7030A0"/>
                </a:solidFill>
              </a:rPr>
              <a:t>(R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 / R</a:t>
            </a:r>
            <a:r>
              <a:rPr lang="en-US" baseline="-25000" dirty="0">
                <a:solidFill>
                  <a:srgbClr val="7030A0"/>
                </a:solidFill>
              </a:rPr>
              <a:t>1</a:t>
            </a:r>
            <a:r>
              <a:rPr lang="en-US" dirty="0">
                <a:solidFill>
                  <a:srgbClr val="7030A0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60716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 Circuit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2DF1FD-31CE-42A7-8410-E8FA925CCD4D}"/>
              </a:ext>
            </a:extLst>
          </p:cNvPr>
          <p:cNvGrpSpPr/>
          <p:nvPr/>
        </p:nvGrpSpPr>
        <p:grpSpPr>
          <a:xfrm>
            <a:off x="131217" y="1690688"/>
            <a:ext cx="6565042" cy="3848857"/>
            <a:chOff x="2966756" y="2033982"/>
            <a:chExt cx="6565042" cy="38488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216772" y="2033982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2265" y="2652875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73112" y="474424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F5FDF02-1043-4F91-8CE5-98A8130792F5}"/>
                </a:ext>
              </a:extLst>
            </p:cNvPr>
            <p:cNvGrpSpPr/>
            <p:nvPr/>
          </p:nvGrpSpPr>
          <p:grpSpPr>
            <a:xfrm>
              <a:off x="2966756" y="4487802"/>
              <a:ext cx="5737539" cy="1395037"/>
              <a:chOff x="2966756" y="4487802"/>
              <a:chExt cx="5737539" cy="1395037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20E78FB-520E-4E67-BAAC-D632F6796600}"/>
                  </a:ext>
                </a:extLst>
              </p:cNvPr>
              <p:cNvGrpSpPr/>
              <p:nvPr/>
            </p:nvGrpSpPr>
            <p:grpSpPr>
              <a:xfrm>
                <a:off x="2966756" y="4487802"/>
                <a:ext cx="5133134" cy="1395037"/>
                <a:chOff x="2966756" y="4487802"/>
                <a:chExt cx="5133134" cy="139503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042FA3F6-E391-4E1E-B6EE-5249253281D4}"/>
                    </a:ext>
                  </a:extLst>
                </p:cNvPr>
                <p:cNvGrpSpPr/>
                <p:nvPr/>
              </p:nvGrpSpPr>
              <p:grpSpPr>
                <a:xfrm>
                  <a:off x="2966756" y="4502138"/>
                  <a:ext cx="4335275" cy="1380701"/>
                  <a:chOff x="3176675" y="2620147"/>
                  <a:chExt cx="4335275" cy="1380701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F73FF177-E474-47E4-9A40-8EA202D6F8E9}"/>
                      </a:ext>
                    </a:extLst>
                  </p:cNvPr>
                  <p:cNvGrpSpPr/>
                  <p:nvPr/>
                </p:nvGrpSpPr>
                <p:grpSpPr>
                  <a:xfrm>
                    <a:off x="5587938" y="262014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B7C5F70B-8E20-41F9-86F5-2DA97A1D68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5EB7442F-14C1-4435-AE17-DB6B8DAB27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468F429E-0E43-4491-97F8-5AF39B00010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9BB88A23-161E-446F-B671-0ACCDFF493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5" name="Straight Connector 54">
                        <a:extLst>
                          <a:ext uri="{FF2B5EF4-FFF2-40B4-BE49-F238E27FC236}">
                            <a16:creationId xmlns:a16="http://schemas.microsoft.com/office/drawing/2014/main" id="{D6123116-E519-4ECF-8F6E-88A4493541F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Straight Connector 55">
                        <a:extLst>
                          <a:ext uri="{FF2B5EF4-FFF2-40B4-BE49-F238E27FC236}">
                            <a16:creationId xmlns:a16="http://schemas.microsoft.com/office/drawing/2014/main" id="{4F2043A9-BB65-4A80-A451-2215F18613F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C1FCCD96-1880-466F-BFD8-73106B8386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53" name="Straight Connector 52">
                        <a:extLst>
                          <a:ext uri="{FF2B5EF4-FFF2-40B4-BE49-F238E27FC236}">
                            <a16:creationId xmlns:a16="http://schemas.microsoft.com/office/drawing/2014/main" id="{F22B1CF6-2E47-4C6F-9C8A-1AFA425902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4A4605F5-1972-4FD7-B1A1-EEF71CB4EEE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A1DD43A2-3708-4801-9CC9-A554ED6E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865D3DC8-50A6-4359-B4A0-AEFBDB4EC4FC}"/>
                      </a:ext>
                    </a:extLst>
                  </p:cNvPr>
                  <p:cNvGrpSpPr/>
                  <p:nvPr/>
                </p:nvGrpSpPr>
                <p:grpSpPr>
                  <a:xfrm>
                    <a:off x="3176675" y="2805291"/>
                    <a:ext cx="2409641" cy="1195557"/>
                    <a:chOff x="3136593" y="2841412"/>
                    <a:chExt cx="2409641" cy="1195557"/>
                  </a:xfrm>
                </p:grpSpPr>
                <p:sp>
                  <p:nvSpPr>
                    <p:cNvPr id="98" name="TextBox 97">
                      <a:extLst>
                        <a:ext uri="{FF2B5EF4-FFF2-40B4-BE49-F238E27FC236}">
                          <a16:creationId xmlns:a16="http://schemas.microsoft.com/office/drawing/2014/main" id="{32A556F3-3075-43FA-B1AC-50A144BCA0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02609" y="321131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F4F2CC19-EFE7-45E2-8528-EF67E5F33F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36593" y="2841412"/>
                      <a:ext cx="2409641" cy="1195557"/>
                      <a:chOff x="2465135" y="2872435"/>
                      <a:chExt cx="2409641" cy="1195557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6219E13C-1F32-42BB-93E2-2DF63D9B71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086606" y="2872435"/>
                        <a:ext cx="178817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1" name="Oval 100">
                        <a:extLst>
                          <a:ext uri="{FF2B5EF4-FFF2-40B4-BE49-F238E27FC236}">
                            <a16:creationId xmlns:a16="http://schemas.microsoft.com/office/drawing/2014/main" id="{A0C46513-C5D9-4D60-9E77-9DA0A457FE0F}"/>
                          </a:ext>
                        </a:extLst>
                      </p:cNvPr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2903725" y="3328344"/>
                        <a:ext cx="365760" cy="365760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8E273D15-7FD6-4D32-8350-53FBFE27D9EB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3087638" y="3694104"/>
                        <a:ext cx="0" cy="2468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EB575E82-3673-4EAD-96A1-0A6C57D2F88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04758" y="394099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Straight Connector 103">
                        <a:extLst>
                          <a:ext uri="{FF2B5EF4-FFF2-40B4-BE49-F238E27FC236}">
                            <a16:creationId xmlns:a16="http://schemas.microsoft.com/office/drawing/2014/main" id="{8CEC4EAF-FDD7-4B1D-9396-B85FFA54681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975360" y="400131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Straight Connector 104">
                        <a:extLst>
                          <a:ext uri="{FF2B5EF4-FFF2-40B4-BE49-F238E27FC236}">
                            <a16:creationId xmlns:a16="http://schemas.microsoft.com/office/drawing/2014/main" id="{62544644-7817-4F80-9ABA-4969DEEC3AC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050331" y="4067992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6" name="Straight Connector 105">
                        <a:extLst>
                          <a:ext uri="{FF2B5EF4-FFF2-40B4-BE49-F238E27FC236}">
                            <a16:creationId xmlns:a16="http://schemas.microsoft.com/office/drawing/2014/main" id="{F317401B-26AF-4B16-801E-F721CE45277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090960" y="2872435"/>
                        <a:ext cx="0" cy="44408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07" name="TextBox 106">
                        <a:extLst>
                          <a:ext uri="{FF2B5EF4-FFF2-40B4-BE49-F238E27FC236}">
                            <a16:creationId xmlns:a16="http://schemas.microsoft.com/office/drawing/2014/main" id="{CA3E60FE-B2B5-476E-A325-395E2CC2AF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5135" y="3298732"/>
                        <a:ext cx="51963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V</a:t>
                        </a:r>
                        <a:r>
                          <a:rPr lang="en-US" baseline="-25000" dirty="0"/>
                          <a:t>2</a:t>
                        </a:r>
                      </a:p>
                    </p:txBody>
                  </p:sp>
                  <p:sp>
                    <p:nvSpPr>
                      <p:cNvPr id="108" name="TextBox 107">
                        <a:extLst>
                          <a:ext uri="{FF2B5EF4-FFF2-40B4-BE49-F238E27FC236}">
                            <a16:creationId xmlns:a16="http://schemas.microsoft.com/office/drawing/2014/main" id="{037E5557-75AD-4C85-90F9-7E625420555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10969" y="3417856"/>
                        <a:ext cx="307258" cy="33855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1600" dirty="0"/>
                          <a:t>—</a:t>
                        </a:r>
                      </a:p>
                    </p:txBody>
                  </p:sp>
                </p:grp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51679E1C-F486-43AF-988D-210C3F3C7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381954" y="2779625"/>
                    <a:ext cx="112999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DD973DC-E3ED-4057-97A1-37AE721DAB07}"/>
                    </a:ext>
                  </a:extLst>
                </p:cNvPr>
                <p:cNvGrpSpPr/>
                <p:nvPr/>
              </p:nvGrpSpPr>
              <p:grpSpPr>
                <a:xfrm>
                  <a:off x="7302031" y="44878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0C5D7A40-FBE5-4733-85C7-8A74E7A7017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90EE58C-21BA-42BA-96D0-7AF542DB89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744DAA5-5E8C-479D-BE60-698759453A5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4F667156-7AF1-404B-BFE1-7AA168D5467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E7295D31-2880-44E7-815A-9330B50DAF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AAA5D12C-7981-4820-857B-D69318554BB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4F1B5146-2CEB-4B46-B540-27CDF2A05B90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C0B57FBF-91D7-49DD-9E09-40D8136957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1FCA4425-6D54-4F30-935D-2F15380C8E4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FB917C6B-7DDB-48BD-90E1-0A10475AA1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AA0DC5-04E1-4ACC-AE99-18770FC5B1CB}"/>
                  </a:ext>
                </a:extLst>
              </p:cNvPr>
              <p:cNvGrpSpPr/>
              <p:nvPr/>
            </p:nvGrpSpPr>
            <p:grpSpPr>
              <a:xfrm>
                <a:off x="8338535" y="4634094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1E2C3CC-AF2B-4780-B4AC-F48B06C29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7F956A65-EB5F-4844-9189-2E77959FC29A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3F7A03BF-0BBB-48C0-8DB9-A5C1C5BC8908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AD0D052-7D46-4A4B-83A4-24BBE7D53B5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AE05187-FFBE-49D9-B315-AD0E05680ADF}"/>
                  </a:ext>
                </a:extLst>
              </p:cNvPr>
              <p:cNvCxnSpPr/>
              <p:nvPr/>
            </p:nvCxnSpPr>
            <p:spPr>
              <a:xfrm>
                <a:off x="8099890" y="4636892"/>
                <a:ext cx="4199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50D6BA2-5509-4818-B98B-C8F7707D377C}"/>
                </a:ext>
              </a:extLst>
            </p:cNvPr>
            <p:cNvSpPr txBox="1"/>
            <p:nvPr/>
          </p:nvSpPr>
          <p:spPr>
            <a:xfrm>
              <a:off x="7530408" y="475825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B2CC62-ED89-43BE-90BC-CB687129034D}"/>
              </a:ext>
            </a:extLst>
          </p:cNvPr>
          <p:cNvCxnSpPr/>
          <p:nvPr/>
        </p:nvCxnSpPr>
        <p:spPr>
          <a:xfrm>
            <a:off x="2726420" y="2539186"/>
            <a:ext cx="716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3E6F279-55D0-4112-9CFF-97A9292F8A9A}"/>
              </a:ext>
            </a:extLst>
          </p:cNvPr>
          <p:cNvSpPr txBox="1"/>
          <p:nvPr/>
        </p:nvSpPr>
        <p:spPr>
          <a:xfrm>
            <a:off x="2832806" y="247743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11D15383-9F95-488A-BB48-CC556260BF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20618" y="1569906"/>
                <a:ext cx="5385199" cy="10343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11D15383-9F95-488A-BB48-CC556260B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618" y="1569906"/>
                <a:ext cx="5385199" cy="10343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51741E83-A025-41CA-88C3-2C59CC39B75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18196" y="2562406"/>
                <a:ext cx="5385199" cy="10343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skw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type m:val="skw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51741E83-A025-41CA-88C3-2C59CC39B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196" y="2562406"/>
                <a:ext cx="5385199" cy="10343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If we choose resistors so that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then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B942446-3919-4B10-839D-4DF1B5349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583" y="4788076"/>
                <a:ext cx="4816192" cy="1014184"/>
              </a:xfrm>
              <a:prstGeom prst="rect">
                <a:avLst/>
              </a:prstGeom>
              <a:blipFill>
                <a:blip r:embed="rId4"/>
                <a:stretch>
                  <a:fillRect l="-2658" t="-9581" b="-6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47899" y="5523003"/>
                <a:ext cx="3753335" cy="9366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CAAB466F-62B4-4E76-A8AD-79AA7D56C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899" y="5523003"/>
                <a:ext cx="3753335" cy="9366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0F8E4346-4FCB-41FC-A2A7-71A9BB6ED7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43452" y="4667255"/>
                <a:ext cx="3753335" cy="8934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0F8E4346-4FCB-41FC-A2A7-71A9BB6ED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452" y="4667255"/>
                <a:ext cx="3753335" cy="8934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02D1201D-3248-425B-AFC0-34627B54BD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31968" y="3656105"/>
                <a:ext cx="5385199" cy="10343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skw"/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02D1201D-3248-425B-AFC0-34627B54B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968" y="3656105"/>
                <a:ext cx="5385199" cy="1034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34C8F1-3FC6-44A0-86A8-FDC6789941D3}"/>
              </a:ext>
            </a:extLst>
          </p:cNvPr>
          <p:cNvCxnSpPr/>
          <p:nvPr/>
        </p:nvCxnSpPr>
        <p:spPr>
          <a:xfrm flipV="1">
            <a:off x="7721600" y="4182084"/>
            <a:ext cx="952500" cy="2509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4AAD870-0A52-4F99-9F51-AD4869C23D33}"/>
              </a:ext>
            </a:extLst>
          </p:cNvPr>
          <p:cNvCxnSpPr>
            <a:cxnSpLocks/>
          </p:cNvCxnSpPr>
          <p:nvPr/>
        </p:nvCxnSpPr>
        <p:spPr>
          <a:xfrm flipV="1">
            <a:off x="8916883" y="3952985"/>
            <a:ext cx="952500" cy="31700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1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6" grpId="0"/>
      <p:bldP spid="110" grpId="0"/>
      <p:bldP spid="1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20646</TotalTime>
  <Words>1342</Words>
  <Application>Microsoft Office PowerPoint</Application>
  <PresentationFormat>Widescreen</PresentationFormat>
  <Paragraphs>341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What we will talk about today</vt:lpstr>
      <vt:lpstr>A Difference Circuit</vt:lpstr>
      <vt:lpstr>A Difference Circuit – Method 1 (Superposition Principle)</vt:lpstr>
      <vt:lpstr>A Difference Circuit – Method 1 (Superposition Principle)</vt:lpstr>
      <vt:lpstr>A Difference Circuit – Method 1 (Superposition Principle)</vt:lpstr>
      <vt:lpstr>A Difference Circuit – Method 1 (Superposition Principle)</vt:lpstr>
      <vt:lpstr>A Difference Circuit – Method 1 (Superposition Principle)</vt:lpstr>
      <vt:lpstr>A Difference Circuit</vt:lpstr>
      <vt:lpstr>A Difference Circuit</vt:lpstr>
      <vt:lpstr>A Difference Circuit – Example 1 </vt:lpstr>
      <vt:lpstr>A Difference Circuit – Example 2</vt:lpstr>
      <vt:lpstr>PowerPoint Presentation</vt:lpstr>
      <vt:lpstr>PowerPoint Presentation</vt:lpstr>
      <vt:lpstr>PowerPoint Presentation</vt:lpstr>
      <vt:lpstr>Challenge Problem!</vt:lpstr>
      <vt:lpstr>PowerPoint Presentation</vt:lpstr>
      <vt:lpstr>A Difference Circuit – Method 2 (Using the properties of an ideal op amp)</vt:lpstr>
      <vt:lpstr>A Difference Circuit – Method 2 (Using the properties of an ideal op amp)</vt:lpstr>
      <vt:lpstr>A Difference Circuit – Method 2 (Using the properties of an ideal op amp)</vt:lpstr>
      <vt:lpstr>A Difference Circuit – Method 2 (Using the properties of an ideal op amp)</vt:lpstr>
      <vt:lpstr>PowerPoint Presentation</vt:lpstr>
      <vt:lpstr>A Difference Circuit</vt:lpstr>
      <vt:lpstr>A Difference Circuit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597</cp:revision>
  <dcterms:created xsi:type="dcterms:W3CDTF">2018-11-17T00:51:02Z</dcterms:created>
  <dcterms:modified xsi:type="dcterms:W3CDTF">2020-10-07T19:18:17Z</dcterms:modified>
</cp:coreProperties>
</file>