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7" r:id="rId3"/>
    <p:sldId id="426" r:id="rId4"/>
    <p:sldId id="428" r:id="rId5"/>
    <p:sldId id="429" r:id="rId6"/>
    <p:sldId id="537" r:id="rId7"/>
    <p:sldId id="538" r:id="rId8"/>
    <p:sldId id="430" r:id="rId9"/>
    <p:sldId id="421" r:id="rId10"/>
    <p:sldId id="437" r:id="rId11"/>
    <p:sldId id="438" r:id="rId12"/>
    <p:sldId id="439" r:id="rId13"/>
    <p:sldId id="440" r:id="rId14"/>
    <p:sldId id="547" r:id="rId15"/>
    <p:sldId id="546" r:id="rId16"/>
    <p:sldId id="445" r:id="rId17"/>
    <p:sldId id="549" r:id="rId18"/>
    <p:sldId id="548" r:id="rId19"/>
    <p:sldId id="441" r:id="rId20"/>
    <p:sldId id="443" r:id="rId21"/>
    <p:sldId id="444" r:id="rId22"/>
    <p:sldId id="539" r:id="rId23"/>
    <p:sldId id="540" r:id="rId24"/>
    <p:sldId id="541" r:id="rId25"/>
    <p:sldId id="542" r:id="rId26"/>
    <p:sldId id="543" r:id="rId27"/>
    <p:sldId id="544" r:id="rId28"/>
    <p:sldId id="545" r:id="rId29"/>
    <p:sldId id="44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60" autoAdjust="0"/>
    <p:restoredTop sz="94660"/>
  </p:normalViewPr>
  <p:slideViewPr>
    <p:cSldViewPr snapToGrid="0">
      <p:cViewPr varScale="1">
        <p:scale>
          <a:sx n="49" d="100"/>
          <a:sy n="49" d="100"/>
        </p:scale>
        <p:origin x="6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327AD02A-D078-4DBE-BE0E-7205C36C0F70}"/>
                  </a:ext>
                </a:extLst>
              </p:cNvPr>
              <p:cNvGrpSpPr/>
              <p:nvPr/>
            </p:nvGrpSpPr>
            <p:grpSpPr>
              <a:xfrm rot="5400000">
                <a:off x="1404324" y="4773619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0E7B9D2F-93FB-41C2-B697-436037402934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1F326C12-56E0-4327-BC6F-AD02EE79C1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92BFCBC7-CC9E-442B-A358-A71522C30C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83E20B9-E923-4B1C-8F13-1B0394B5BA3E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74225D7B-8850-4B2A-BBD4-96D64CB6CC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BE968AE1-3847-425D-8273-BED5D5689D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3D1F077B-3464-41C2-9D6A-79F4A679179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47A63FF4-DA69-4C10-9378-445E45F454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7929BBC1-E95F-44E9-AEEE-2B14A64092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DB7307C-4CA4-4301-BE9B-227D99971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71197" y="3994123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FF50771B-799D-4F44-BB4F-0B3CC369AA82}"/>
              </a:ext>
            </a:extLst>
          </p:cNvPr>
          <p:cNvSpPr txBox="1"/>
          <p:nvPr/>
        </p:nvSpPr>
        <p:spPr>
          <a:xfrm>
            <a:off x="1527030" y="4798582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  <a:r>
              <a:rPr lang="en-US" sz="1400" dirty="0"/>
              <a:t> =  10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564005" y="3344122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14E4E0-5360-447B-9AA5-DFD6E1264196}"/>
              </a:ext>
            </a:extLst>
          </p:cNvPr>
          <p:cNvGrpSpPr/>
          <p:nvPr/>
        </p:nvGrpSpPr>
        <p:grpSpPr>
          <a:xfrm>
            <a:off x="2571014" y="4257419"/>
            <a:ext cx="2685232" cy="1503632"/>
            <a:chOff x="2571014" y="4257419"/>
            <a:chExt cx="2685232" cy="1503632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8C2DBFEF-414B-41D4-A235-05E25D5D4996}"/>
                </a:ext>
              </a:extLst>
            </p:cNvPr>
            <p:cNvGrpSpPr/>
            <p:nvPr/>
          </p:nvGrpSpPr>
          <p:grpSpPr>
            <a:xfrm rot="5400000">
              <a:off x="3419950" y="4812027"/>
              <a:ext cx="797859" cy="297701"/>
              <a:chOff x="3069003" y="2744655"/>
              <a:chExt cx="797859" cy="297701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6AF1A441-4539-40EE-8032-10F09A78A877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562FF238-4222-4A48-92D3-260725C64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0051981E-3C9E-44D6-99E3-A963E76FD1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706376FF-B09F-42FF-922F-3F9F6C69267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28FCA41-CFD2-41A4-B3C8-9D689FDC35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1F7FBA6A-8484-427A-993C-8E4238ECB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FA1FBD6-2739-4C9C-9B66-40958DCC8B67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7DA3D11A-35CA-4639-93CB-74F29B396E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87F31AF8-AFF2-4CEB-ADDC-F918A18CE6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796CD3C-4419-4E59-AD6F-4E3C9D63EE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50C62F7-5213-42DE-A7B9-65B702266E41}"/>
                </a:ext>
              </a:extLst>
            </p:cNvPr>
            <p:cNvGrpSpPr/>
            <p:nvPr/>
          </p:nvGrpSpPr>
          <p:grpSpPr>
            <a:xfrm>
              <a:off x="3631458" y="5361368"/>
              <a:ext cx="365760" cy="399683"/>
              <a:chOff x="2904758" y="3668309"/>
              <a:chExt cx="365760" cy="399683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4EC5D0F-E859-4B03-87D8-801AB3CA2E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515A5F9-7A3A-4B59-B356-4A290937C640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D8A878A1-9071-46BA-8324-D9AEBE9BFDA0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69C9FA90-F849-45E2-B260-1BA44D28874C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3A82B599-4ADC-4670-977C-8F3815A4A5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07365" y="4257419"/>
              <a:ext cx="1" cy="3023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2697F044-49DF-4A97-9003-548E3FD48038}"/>
                </a:ext>
              </a:extLst>
            </p:cNvPr>
            <p:cNvCxnSpPr>
              <a:cxnSpLocks/>
            </p:cNvCxnSpPr>
            <p:nvPr/>
          </p:nvCxnSpPr>
          <p:spPr>
            <a:xfrm>
              <a:off x="2571014" y="4257419"/>
              <a:ext cx="12433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F4FDA7A0-41B0-42C7-81ED-9BDC3D43C96E}"/>
                </a:ext>
              </a:extLst>
            </p:cNvPr>
            <p:cNvSpPr txBox="1"/>
            <p:nvPr/>
          </p:nvSpPr>
          <p:spPr>
            <a:xfrm>
              <a:off x="3997218" y="4743850"/>
              <a:ext cx="12590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L</a:t>
              </a:r>
              <a:r>
                <a:rPr lang="en-US" sz="1400" dirty="0"/>
                <a:t> =  5 k</a:t>
              </a:r>
              <a:r>
                <a:rPr lang="el-GR" sz="1400" dirty="0"/>
                <a:t>Ω</a:t>
              </a:r>
              <a:endParaRPr lang="en-US" sz="1400" baseline="-25000" dirty="0"/>
            </a:p>
          </p:txBody>
        </p:sp>
      </p:grp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C8FD56D3-5726-4196-8079-9FF9CDA07E95}"/>
              </a:ext>
            </a:extLst>
          </p:cNvPr>
          <p:cNvSpPr txBox="1">
            <a:spLocks/>
          </p:cNvSpPr>
          <p:nvPr/>
        </p:nvSpPr>
        <p:spPr>
          <a:xfrm>
            <a:off x="3997218" y="2297368"/>
            <a:ext cx="8132317" cy="981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load resistance can affect the voltage of a voltage divider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11B7370-C442-4DB8-9218-D0F4938C2A42}"/>
              </a:ext>
            </a:extLst>
          </p:cNvPr>
          <p:cNvSpPr txBox="1"/>
          <p:nvPr/>
        </p:nvSpPr>
        <p:spPr>
          <a:xfrm>
            <a:off x="2851650" y="3831348"/>
            <a:ext cx="163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2.1 V</a:t>
            </a:r>
            <a:endParaRPr lang="en-US" baseline="-25000" dirty="0"/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D2190185-7DAD-4CD8-B995-34EA4599EC86}"/>
              </a:ext>
            </a:extLst>
          </p:cNvPr>
          <p:cNvSpPr txBox="1">
            <a:spLocks/>
          </p:cNvSpPr>
          <p:nvPr/>
        </p:nvSpPr>
        <p:spPr>
          <a:xfrm>
            <a:off x="5543852" y="4069637"/>
            <a:ext cx="5924540" cy="53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is sometimes called voltage droop.</a:t>
            </a:r>
          </a:p>
        </p:txBody>
      </p:sp>
    </p:spTree>
    <p:extLst>
      <p:ext uri="{BB962C8B-B14F-4D97-AF65-F5344CB8AC3E}">
        <p14:creationId xmlns:p14="http://schemas.microsoft.com/office/powerpoint/2010/main" val="370806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3873500" y="1828801"/>
            <a:ext cx="8132317" cy="981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can solve this problem by using an op amp as a buffer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327AD02A-D078-4DBE-BE0E-7205C36C0F70}"/>
                  </a:ext>
                </a:extLst>
              </p:cNvPr>
              <p:cNvGrpSpPr/>
              <p:nvPr/>
            </p:nvGrpSpPr>
            <p:grpSpPr>
              <a:xfrm rot="5400000">
                <a:off x="1404324" y="4773619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0E7B9D2F-93FB-41C2-B697-436037402934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1F326C12-56E0-4327-BC6F-AD02EE79C1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92BFCBC7-CC9E-442B-A358-A71522C30C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83E20B9-E923-4B1C-8F13-1B0394B5BA3E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74225D7B-8850-4B2A-BBD4-96D64CB6CC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BE968AE1-3847-425D-8273-BED5D5689D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3D1F077B-3464-41C2-9D6A-79F4A679179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47A63FF4-DA69-4C10-9378-445E45F454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7929BBC1-E95F-44E9-AEEE-2B14A64092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DB7307C-4CA4-4301-BE9B-227D99971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71197" y="3994123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FF50771B-799D-4F44-BB4F-0B3CC369AA82}"/>
              </a:ext>
            </a:extLst>
          </p:cNvPr>
          <p:cNvSpPr txBox="1"/>
          <p:nvPr/>
        </p:nvSpPr>
        <p:spPr>
          <a:xfrm>
            <a:off x="1527030" y="4798582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  <a:r>
              <a:rPr lang="en-US" sz="1400" dirty="0"/>
              <a:t> =  10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564005" y="3344122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14E4E0-5360-447B-9AA5-DFD6E1264196}"/>
              </a:ext>
            </a:extLst>
          </p:cNvPr>
          <p:cNvGrpSpPr/>
          <p:nvPr/>
        </p:nvGrpSpPr>
        <p:grpSpPr>
          <a:xfrm>
            <a:off x="4953890" y="3974806"/>
            <a:ext cx="2685232" cy="1503632"/>
            <a:chOff x="2571014" y="4257419"/>
            <a:chExt cx="2685232" cy="1503632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8C2DBFEF-414B-41D4-A235-05E25D5D4996}"/>
                </a:ext>
              </a:extLst>
            </p:cNvPr>
            <p:cNvGrpSpPr/>
            <p:nvPr/>
          </p:nvGrpSpPr>
          <p:grpSpPr>
            <a:xfrm rot="5400000">
              <a:off x="3419950" y="4812027"/>
              <a:ext cx="797859" cy="297701"/>
              <a:chOff x="3069003" y="2744655"/>
              <a:chExt cx="797859" cy="297701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6AF1A441-4539-40EE-8032-10F09A78A877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562FF238-4222-4A48-92D3-260725C64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0051981E-3C9E-44D6-99E3-A963E76FD1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706376FF-B09F-42FF-922F-3F9F6C69267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28FCA41-CFD2-41A4-B3C8-9D689FDC35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1F7FBA6A-8484-427A-993C-8E4238ECB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FA1FBD6-2739-4C9C-9B66-40958DCC8B67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7DA3D11A-35CA-4639-93CB-74F29B396E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87F31AF8-AFF2-4CEB-ADDC-F918A18CE6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796CD3C-4419-4E59-AD6F-4E3C9D63EE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50C62F7-5213-42DE-A7B9-65B702266E41}"/>
                </a:ext>
              </a:extLst>
            </p:cNvPr>
            <p:cNvGrpSpPr/>
            <p:nvPr/>
          </p:nvGrpSpPr>
          <p:grpSpPr>
            <a:xfrm>
              <a:off x="3631458" y="5361368"/>
              <a:ext cx="365760" cy="399683"/>
              <a:chOff x="2904758" y="3668309"/>
              <a:chExt cx="365760" cy="399683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4EC5D0F-E859-4B03-87D8-801AB3CA2E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515A5F9-7A3A-4B59-B356-4A290937C640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D8A878A1-9071-46BA-8324-D9AEBE9BFDA0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69C9FA90-F849-45E2-B260-1BA44D28874C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3A82B599-4ADC-4670-977C-8F3815A4A5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07365" y="4257419"/>
              <a:ext cx="1" cy="3023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2697F044-49DF-4A97-9003-548E3FD48038}"/>
                </a:ext>
              </a:extLst>
            </p:cNvPr>
            <p:cNvCxnSpPr>
              <a:cxnSpLocks/>
            </p:cNvCxnSpPr>
            <p:nvPr/>
          </p:nvCxnSpPr>
          <p:spPr>
            <a:xfrm>
              <a:off x="2571014" y="4257419"/>
              <a:ext cx="12433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F4FDA7A0-41B0-42C7-81ED-9BDC3D43C96E}"/>
                </a:ext>
              </a:extLst>
            </p:cNvPr>
            <p:cNvSpPr txBox="1"/>
            <p:nvPr/>
          </p:nvSpPr>
          <p:spPr>
            <a:xfrm>
              <a:off x="3997218" y="4743850"/>
              <a:ext cx="12590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L</a:t>
              </a:r>
              <a:r>
                <a:rPr lang="en-US" sz="1400" dirty="0"/>
                <a:t> =  5 k</a:t>
              </a:r>
              <a:r>
                <a:rPr lang="el-GR" sz="1400" dirty="0"/>
                <a:t>Ω</a:t>
              </a:r>
              <a:endParaRPr lang="en-US" sz="1400" baseline="-25000" dirty="0"/>
            </a:p>
          </p:txBody>
        </p:sp>
      </p:grp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C8FD56D3-5726-4196-8079-9FF9CDA07E95}"/>
              </a:ext>
            </a:extLst>
          </p:cNvPr>
          <p:cNvSpPr txBox="1">
            <a:spLocks/>
          </p:cNvSpPr>
          <p:nvPr/>
        </p:nvSpPr>
        <p:spPr>
          <a:xfrm>
            <a:off x="7939658" y="2744067"/>
            <a:ext cx="3973646" cy="133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the op amp can drive the load, eliminating voltage droop.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B67CCAE-40E0-4DA2-B63F-EF3FF0F88FE1}"/>
              </a:ext>
            </a:extLst>
          </p:cNvPr>
          <p:cNvGrpSpPr/>
          <p:nvPr/>
        </p:nvGrpSpPr>
        <p:grpSpPr>
          <a:xfrm>
            <a:off x="2563063" y="3017198"/>
            <a:ext cx="3304800" cy="1544750"/>
            <a:chOff x="2563063" y="3017198"/>
            <a:chExt cx="3304800" cy="154475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2563063" y="3387666"/>
              <a:ext cx="3304800" cy="1174282"/>
              <a:chOff x="3529623" y="3007895"/>
              <a:chExt cx="3304800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9623" y="3811883"/>
                <a:ext cx="95093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3123659" y="3035954"/>
              <a:ext cx="16871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10561" y="3017198"/>
              <a:ext cx="4536" cy="7172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04380" y="3017198"/>
              <a:ext cx="6421" cy="9432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AFD7FF31-8B99-4E8F-BCC4-CE4759C4623C}"/>
              </a:ext>
            </a:extLst>
          </p:cNvPr>
          <p:cNvSpPr txBox="1"/>
          <p:nvPr/>
        </p:nvSpPr>
        <p:spPr>
          <a:xfrm>
            <a:off x="3465475" y="4856875"/>
            <a:ext cx="20411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66FF"/>
                </a:solidFill>
              </a:rPr>
              <a:t>A voltage follower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09F79FD-3729-48AB-BC70-4FC871AFDC16}"/>
              </a:ext>
            </a:extLst>
          </p:cNvPr>
          <p:cNvSpPr txBox="1"/>
          <p:nvPr/>
        </p:nvSpPr>
        <p:spPr>
          <a:xfrm>
            <a:off x="1107953" y="6220185"/>
            <a:ext cx="3093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66FF"/>
                </a:solidFill>
              </a:rPr>
              <a:t>A voltage divider</a:t>
            </a:r>
          </a:p>
        </p:txBody>
      </p:sp>
    </p:spTree>
    <p:extLst>
      <p:ext uri="{BB962C8B-B14F-4D97-AF65-F5344CB8AC3E}">
        <p14:creationId xmlns:p14="http://schemas.microsoft.com/office/powerpoint/2010/main" val="264900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327AD02A-D078-4DBE-BE0E-7205C36C0F70}"/>
                  </a:ext>
                </a:extLst>
              </p:cNvPr>
              <p:cNvGrpSpPr/>
              <p:nvPr/>
            </p:nvGrpSpPr>
            <p:grpSpPr>
              <a:xfrm rot="5400000">
                <a:off x="1404324" y="4773619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0E7B9D2F-93FB-41C2-B697-436037402934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1F326C12-56E0-4327-BC6F-AD02EE79C1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92BFCBC7-CC9E-442B-A358-A71522C30C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E83E20B9-E923-4B1C-8F13-1B0394B5BA3E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74225D7B-8850-4B2A-BBD4-96D64CB6CC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BE968AE1-3847-425D-8273-BED5D5689D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3D1F077B-3464-41C2-9D6A-79F4A679179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47A63FF4-DA69-4C10-9378-445E45F454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7929BBC1-E95F-44E9-AEEE-2B14A64092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DB7307C-4CA4-4301-BE9B-227D99971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71197" y="3994123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FF50771B-799D-4F44-BB4F-0B3CC369AA82}"/>
              </a:ext>
            </a:extLst>
          </p:cNvPr>
          <p:cNvSpPr txBox="1"/>
          <p:nvPr/>
        </p:nvSpPr>
        <p:spPr>
          <a:xfrm>
            <a:off x="1404977" y="4747628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  <a:r>
              <a:rPr lang="en-US" sz="1400" dirty="0"/>
              <a:t> =  100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492875" y="3334785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14E4E0-5360-447B-9AA5-DFD6E1264196}"/>
              </a:ext>
            </a:extLst>
          </p:cNvPr>
          <p:cNvGrpSpPr/>
          <p:nvPr/>
        </p:nvGrpSpPr>
        <p:grpSpPr>
          <a:xfrm>
            <a:off x="4953890" y="3974806"/>
            <a:ext cx="2685232" cy="1503632"/>
            <a:chOff x="2571014" y="4257419"/>
            <a:chExt cx="2685232" cy="1503632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8C2DBFEF-414B-41D4-A235-05E25D5D4996}"/>
                </a:ext>
              </a:extLst>
            </p:cNvPr>
            <p:cNvGrpSpPr/>
            <p:nvPr/>
          </p:nvGrpSpPr>
          <p:grpSpPr>
            <a:xfrm rot="5400000">
              <a:off x="3419950" y="4812027"/>
              <a:ext cx="797859" cy="297701"/>
              <a:chOff x="3069003" y="2744655"/>
              <a:chExt cx="797859" cy="297701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6AF1A441-4539-40EE-8032-10F09A78A877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562FF238-4222-4A48-92D3-260725C64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0051981E-3C9E-44D6-99E3-A963E76FD1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706376FF-B09F-42FF-922F-3F9F6C69267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28FCA41-CFD2-41A4-B3C8-9D689FDC35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1F7FBA6A-8484-427A-993C-8E4238ECB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FA1FBD6-2739-4C9C-9B66-40958DCC8B67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7DA3D11A-35CA-4639-93CB-74F29B396E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87F31AF8-AFF2-4CEB-ADDC-F918A18CE6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796CD3C-4419-4E59-AD6F-4E3C9D63EE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50C62F7-5213-42DE-A7B9-65B702266E41}"/>
                </a:ext>
              </a:extLst>
            </p:cNvPr>
            <p:cNvGrpSpPr/>
            <p:nvPr/>
          </p:nvGrpSpPr>
          <p:grpSpPr>
            <a:xfrm>
              <a:off x="3631458" y="5361368"/>
              <a:ext cx="365760" cy="399683"/>
              <a:chOff x="2904758" y="3668309"/>
              <a:chExt cx="365760" cy="399683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4EC5D0F-E859-4B03-87D8-801AB3CA2E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515A5F9-7A3A-4B59-B356-4A290937C640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D8A878A1-9071-46BA-8324-D9AEBE9BFDA0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69C9FA90-F849-45E2-B260-1BA44D28874C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3A82B599-4ADC-4670-977C-8F3815A4A5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07365" y="4257419"/>
              <a:ext cx="1" cy="3023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2697F044-49DF-4A97-9003-548E3FD48038}"/>
                </a:ext>
              </a:extLst>
            </p:cNvPr>
            <p:cNvCxnSpPr>
              <a:cxnSpLocks/>
            </p:cNvCxnSpPr>
            <p:nvPr/>
          </p:nvCxnSpPr>
          <p:spPr>
            <a:xfrm>
              <a:off x="2571014" y="4257419"/>
              <a:ext cx="12433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F4FDA7A0-41B0-42C7-81ED-9BDC3D43C96E}"/>
                </a:ext>
              </a:extLst>
            </p:cNvPr>
            <p:cNvSpPr txBox="1"/>
            <p:nvPr/>
          </p:nvSpPr>
          <p:spPr>
            <a:xfrm>
              <a:off x="3997218" y="4743850"/>
              <a:ext cx="12590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L</a:t>
              </a:r>
              <a:r>
                <a:rPr lang="en-US" sz="1400" dirty="0"/>
                <a:t> =  5 k</a:t>
              </a:r>
              <a:r>
                <a:rPr lang="el-GR" sz="1400" dirty="0"/>
                <a:t>Ω</a:t>
              </a:r>
              <a:endParaRPr lang="en-US" sz="1400" baseline="-2500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B67CCAE-40E0-4DA2-B63F-EF3FF0F88FE1}"/>
              </a:ext>
            </a:extLst>
          </p:cNvPr>
          <p:cNvGrpSpPr/>
          <p:nvPr/>
        </p:nvGrpSpPr>
        <p:grpSpPr>
          <a:xfrm>
            <a:off x="2563063" y="3017198"/>
            <a:ext cx="3304800" cy="1544750"/>
            <a:chOff x="2563063" y="3017198"/>
            <a:chExt cx="3304800" cy="154475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2563063" y="3387666"/>
              <a:ext cx="3304800" cy="1174282"/>
              <a:chOff x="3529623" y="3007895"/>
              <a:chExt cx="3304800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9623" y="3811883"/>
                <a:ext cx="95093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3123659" y="3035954"/>
              <a:ext cx="16871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10561" y="3017198"/>
              <a:ext cx="4536" cy="7172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04380" y="3017198"/>
              <a:ext cx="6421" cy="9432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4E2B5B79-5AB3-480E-8F05-5525A8C436AA}"/>
              </a:ext>
            </a:extLst>
          </p:cNvPr>
          <p:cNvSpPr txBox="1">
            <a:spLocks/>
          </p:cNvSpPr>
          <p:nvPr/>
        </p:nvSpPr>
        <p:spPr>
          <a:xfrm>
            <a:off x="6800314" y="2807122"/>
            <a:ext cx="5216638" cy="987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What happens if there are fluctuations in the supply voltage?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ED5B30E9-AE57-4620-968C-2EC8FBDFC838}"/>
              </a:ext>
            </a:extLst>
          </p:cNvPr>
          <p:cNvSpPr txBox="1">
            <a:spLocks/>
          </p:cNvSpPr>
          <p:nvPr/>
        </p:nvSpPr>
        <p:spPr>
          <a:xfrm>
            <a:off x="7749848" y="3642562"/>
            <a:ext cx="3088180" cy="562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(1/3) V</a:t>
            </a:r>
            <a:r>
              <a:rPr lang="en-US" baseline="-25000" dirty="0">
                <a:solidFill>
                  <a:srgbClr val="0070C0"/>
                </a:solidFill>
              </a:rPr>
              <a:t>CC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E0C5B35B-85DC-433D-B6E3-F137C28E39C2}"/>
              </a:ext>
            </a:extLst>
          </p:cNvPr>
          <p:cNvSpPr txBox="1">
            <a:spLocks/>
          </p:cNvSpPr>
          <p:nvPr/>
        </p:nvSpPr>
        <p:spPr>
          <a:xfrm>
            <a:off x="7410058" y="4277172"/>
            <a:ext cx="3767760" cy="676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V</a:t>
            </a:r>
            <a:r>
              <a:rPr lang="en-US" baseline="-25000" dirty="0">
                <a:solidFill>
                  <a:srgbClr val="0070C0"/>
                </a:solidFill>
              </a:rPr>
              <a:t>CC</a:t>
            </a:r>
            <a:r>
              <a:rPr lang="en-US" dirty="0">
                <a:solidFill>
                  <a:srgbClr val="0070C0"/>
                </a:solidFill>
              </a:rPr>
              <a:t> drifts, so does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3DFC9A76-EF5A-49CF-B4CC-E22664EE230D}"/>
              </a:ext>
            </a:extLst>
          </p:cNvPr>
          <p:cNvSpPr txBox="1">
            <a:spLocks/>
          </p:cNvSpPr>
          <p:nvPr/>
        </p:nvSpPr>
        <p:spPr>
          <a:xfrm>
            <a:off x="7009607" y="5154531"/>
            <a:ext cx="4987753" cy="676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V</a:t>
            </a:r>
            <a:r>
              <a:rPr lang="en-US" baseline="-25000" dirty="0">
                <a:solidFill>
                  <a:srgbClr val="0070C0"/>
                </a:solidFill>
              </a:rPr>
              <a:t>CC</a:t>
            </a:r>
            <a:r>
              <a:rPr lang="en-US" dirty="0">
                <a:solidFill>
                  <a:srgbClr val="0070C0"/>
                </a:solidFill>
              </a:rPr>
              <a:t> = 15.09 V, 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5.03 V </a:t>
            </a:r>
          </a:p>
        </p:txBody>
      </p:sp>
    </p:spTree>
    <p:extLst>
      <p:ext uri="{BB962C8B-B14F-4D97-AF65-F5344CB8AC3E}">
        <p14:creationId xmlns:p14="http://schemas.microsoft.com/office/powerpoint/2010/main" val="73294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  <p:bldP spid="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 with Zener Diode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  <a:stCxn id="91" idx="0"/>
              </p:cNvCxnSpPr>
              <p:nvPr/>
            </p:nvCxnSpPr>
            <p:spPr>
              <a:xfrm flipH="1" flipV="1">
                <a:off x="1771199" y="3994124"/>
                <a:ext cx="9112" cy="8413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492875" y="3334785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2577896" y="3162228"/>
            <a:ext cx="6724926" cy="2461317"/>
            <a:chOff x="2260396" y="3094868"/>
            <a:chExt cx="6724926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2260396" y="3094868"/>
              <a:ext cx="5053366" cy="1544750"/>
              <a:chOff x="814497" y="3017198"/>
              <a:chExt cx="5053366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814497" y="3387666"/>
                <a:ext cx="5053366" cy="1174282"/>
                <a:chOff x="1781057" y="3007895"/>
                <a:chExt cx="5053366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81057" y="3795091"/>
                  <a:ext cx="2699503" cy="1679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B16931A9-5550-4297-9A83-1362C60460EF}"/>
              </a:ext>
            </a:extLst>
          </p:cNvPr>
          <p:cNvSpPr/>
          <p:nvPr/>
        </p:nvSpPr>
        <p:spPr>
          <a:xfrm>
            <a:off x="2354572" y="4801806"/>
            <a:ext cx="451112" cy="48485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1EE278-6751-4E88-9977-FF3B70C8050B}"/>
              </a:ext>
            </a:extLst>
          </p:cNvPr>
          <p:cNvCxnSpPr>
            <a:cxnSpLocks/>
          </p:cNvCxnSpPr>
          <p:nvPr/>
        </p:nvCxnSpPr>
        <p:spPr>
          <a:xfrm flipV="1">
            <a:off x="2395595" y="4802063"/>
            <a:ext cx="397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357177" y="4799201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785717" y="4756218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4</a:t>
            </a: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D92CCB0-A256-4E10-9770-73A069EB0E70}"/>
              </a:ext>
            </a:extLst>
          </p:cNvPr>
          <p:cNvSpPr txBox="1">
            <a:spLocks/>
          </p:cNvSpPr>
          <p:nvPr/>
        </p:nvSpPr>
        <p:spPr>
          <a:xfrm>
            <a:off x="312271" y="4542209"/>
            <a:ext cx="1950126" cy="1016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A Zener diode provides a more stable reference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0AA4BDDD-67B1-4A25-8BEE-D750F7293EC8}"/>
              </a:ext>
            </a:extLst>
          </p:cNvPr>
          <p:cNvSpPr txBox="1">
            <a:spLocks/>
          </p:cNvSpPr>
          <p:nvPr/>
        </p:nvSpPr>
        <p:spPr>
          <a:xfrm>
            <a:off x="3110740" y="4823672"/>
            <a:ext cx="1738374" cy="1048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V</a:t>
            </a:r>
            <a:r>
              <a:rPr lang="en-US" sz="2000" baseline="-25000" dirty="0">
                <a:solidFill>
                  <a:srgbClr val="0066FF"/>
                </a:solidFill>
              </a:rPr>
              <a:t>Z</a:t>
            </a:r>
            <a:r>
              <a:rPr lang="en-US" sz="2000" dirty="0">
                <a:solidFill>
                  <a:srgbClr val="0066FF"/>
                </a:solidFill>
              </a:rPr>
              <a:t> = 2.50 V</a:t>
            </a: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E98795A7-29C8-464B-97C6-2B33C8575D39}"/>
              </a:ext>
            </a:extLst>
          </p:cNvPr>
          <p:cNvSpPr txBox="1">
            <a:spLocks/>
          </p:cNvSpPr>
          <p:nvPr/>
        </p:nvSpPr>
        <p:spPr>
          <a:xfrm>
            <a:off x="3696182" y="1943241"/>
            <a:ext cx="1632223" cy="830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1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3417093-F97F-4E75-9FD4-AD4D0156DD3B}"/>
              </a:ext>
            </a:extLst>
          </p:cNvPr>
          <p:cNvSpPr txBox="1">
            <a:spLocks/>
          </p:cNvSpPr>
          <p:nvPr/>
        </p:nvSpPr>
        <p:spPr>
          <a:xfrm>
            <a:off x="5483265" y="1949406"/>
            <a:ext cx="1632223" cy="830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3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4AD00EC7-767E-4658-931B-773D71319F6F}"/>
              </a:ext>
            </a:extLst>
          </p:cNvPr>
          <p:cNvSpPr txBox="1">
            <a:spLocks/>
          </p:cNvSpPr>
          <p:nvPr/>
        </p:nvSpPr>
        <p:spPr>
          <a:xfrm>
            <a:off x="8217982" y="2900041"/>
            <a:ext cx="1738374" cy="1048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Example: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66FF"/>
                </a:solidFill>
              </a:rPr>
              <a:t>V</a:t>
            </a:r>
            <a:r>
              <a:rPr lang="en-US" sz="2000" baseline="-25000" dirty="0" err="1">
                <a:solidFill>
                  <a:srgbClr val="0066FF"/>
                </a:solidFill>
              </a:rPr>
              <a:t>out</a:t>
            </a:r>
            <a:r>
              <a:rPr lang="en-US" sz="2000" dirty="0">
                <a:solidFill>
                  <a:srgbClr val="0066FF"/>
                </a:solidFill>
              </a:rPr>
              <a:t> = 10.0 V</a:t>
            </a:r>
          </a:p>
        </p:txBody>
      </p:sp>
    </p:spTree>
    <p:extLst>
      <p:ext uri="{BB962C8B-B14F-4D97-AF65-F5344CB8AC3E}">
        <p14:creationId xmlns:p14="http://schemas.microsoft.com/office/powerpoint/2010/main" val="9123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32" grpId="0"/>
      <p:bldP spid="133" grpId="0"/>
      <p:bldP spid="134" grpId="0"/>
      <p:bldP spid="1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 with Zener Diode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  <a:stCxn id="91" idx="0"/>
              </p:cNvCxnSpPr>
              <p:nvPr/>
            </p:nvCxnSpPr>
            <p:spPr>
              <a:xfrm flipH="1" flipV="1">
                <a:off x="1771199" y="3994124"/>
                <a:ext cx="9112" cy="8413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492875" y="3334785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2577896" y="3162228"/>
            <a:ext cx="6724926" cy="2461317"/>
            <a:chOff x="2260396" y="3094868"/>
            <a:chExt cx="6724926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2260396" y="3094868"/>
              <a:ext cx="5053366" cy="1544750"/>
              <a:chOff x="814497" y="3017198"/>
              <a:chExt cx="5053366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814497" y="3387666"/>
                <a:ext cx="5053366" cy="1174282"/>
                <a:chOff x="1781057" y="3007895"/>
                <a:chExt cx="5053366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81057" y="3795091"/>
                  <a:ext cx="2699503" cy="1679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B16931A9-5550-4297-9A83-1362C60460EF}"/>
              </a:ext>
            </a:extLst>
          </p:cNvPr>
          <p:cNvSpPr/>
          <p:nvPr/>
        </p:nvSpPr>
        <p:spPr>
          <a:xfrm>
            <a:off x="2354572" y="4801806"/>
            <a:ext cx="451112" cy="48485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1EE278-6751-4E88-9977-FF3B70C8050B}"/>
              </a:ext>
            </a:extLst>
          </p:cNvPr>
          <p:cNvCxnSpPr>
            <a:cxnSpLocks/>
          </p:cNvCxnSpPr>
          <p:nvPr/>
        </p:nvCxnSpPr>
        <p:spPr>
          <a:xfrm flipV="1">
            <a:off x="2395595" y="4802063"/>
            <a:ext cx="397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357177" y="4799201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785717" y="4756218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4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70BF1E-F523-44FD-828D-D69A471BACC8}"/>
              </a:ext>
            </a:extLst>
          </p:cNvPr>
          <p:cNvCxnSpPr/>
          <p:nvPr/>
        </p:nvCxnSpPr>
        <p:spPr>
          <a:xfrm flipV="1">
            <a:off x="5345210" y="3013377"/>
            <a:ext cx="797859" cy="353074"/>
          </a:xfrm>
          <a:prstGeom prst="straightConnector1">
            <a:avLst/>
          </a:prstGeom>
          <a:ln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D92CCB0-A256-4E10-9770-73A069EB0E70}"/>
              </a:ext>
            </a:extLst>
          </p:cNvPr>
          <p:cNvSpPr txBox="1">
            <a:spLocks/>
          </p:cNvSpPr>
          <p:nvPr/>
        </p:nvSpPr>
        <p:spPr>
          <a:xfrm>
            <a:off x="6165631" y="2586126"/>
            <a:ext cx="5822129" cy="807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A variable resistor makes the power supply adjustable</a:t>
            </a:r>
          </a:p>
        </p:txBody>
      </p:sp>
    </p:spTree>
    <p:extLst>
      <p:ext uri="{BB962C8B-B14F-4D97-AF65-F5344CB8AC3E}">
        <p14:creationId xmlns:p14="http://schemas.microsoft.com/office/powerpoint/2010/main" val="199900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 with Zener Diode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3884635" y="1674850"/>
            <a:ext cx="8132317" cy="904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Even better methods exist involving a Zener diode reference and extra circuitry to provide stabilization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474B41-FBAF-4754-84FF-07EDF706F1A2}"/>
              </a:ext>
            </a:extLst>
          </p:cNvPr>
          <p:cNvGrpSpPr/>
          <p:nvPr/>
        </p:nvGrpSpPr>
        <p:grpSpPr>
          <a:xfrm>
            <a:off x="1900439" y="2169277"/>
            <a:ext cx="1636759" cy="3982713"/>
            <a:chOff x="1900439" y="2169277"/>
            <a:chExt cx="1636759" cy="3982713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B50AFDA7-E113-4A86-93A6-440807CF9EB1}"/>
                </a:ext>
              </a:extLst>
            </p:cNvPr>
            <p:cNvGrpSpPr/>
            <p:nvPr/>
          </p:nvGrpSpPr>
          <p:grpSpPr>
            <a:xfrm>
              <a:off x="2417634" y="5752307"/>
              <a:ext cx="365760" cy="399683"/>
              <a:chOff x="2904758" y="3668309"/>
              <a:chExt cx="365760" cy="399683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3A18D8D7-E8D4-402B-8D35-C47AF176F0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393CB5B-27C8-49F7-958F-97AA9AC143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335768D4-CF20-4973-A31A-616350887697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96D6D8A0-8CD9-4311-9010-79752CF4F758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3699FEA-248C-41D1-96D8-25513467EA3E}"/>
                </a:ext>
              </a:extLst>
            </p:cNvPr>
            <p:cNvGrpSpPr/>
            <p:nvPr/>
          </p:nvGrpSpPr>
          <p:grpSpPr>
            <a:xfrm>
              <a:off x="1900439" y="2169277"/>
              <a:ext cx="1636759" cy="3655388"/>
              <a:chOff x="1100622" y="2202971"/>
              <a:chExt cx="1636759" cy="3655388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BB477E6-27B2-4D01-AA9A-63B0654EBB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93815" y="5321400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DC6D34F-78E8-42A8-A7DD-3D8F75859EAB}"/>
                  </a:ext>
                </a:extLst>
              </p:cNvPr>
              <p:cNvSpPr txBox="1"/>
              <p:nvPr/>
            </p:nvSpPr>
            <p:spPr>
              <a:xfrm>
                <a:off x="1100622" y="2202971"/>
                <a:ext cx="16367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 =  15 V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504180E-0064-4875-B975-350BC933D86C}"/>
                  </a:ext>
                </a:extLst>
              </p:cNvPr>
              <p:cNvCxnSpPr>
                <a:cxnSpLocks/>
                <a:stCxn id="91" idx="0"/>
              </p:cNvCxnSpPr>
              <p:nvPr/>
            </p:nvCxnSpPr>
            <p:spPr>
              <a:xfrm flipH="1" flipV="1">
                <a:off x="1771199" y="3994124"/>
                <a:ext cx="9112" cy="8413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8B7BE83-DA03-4CD3-9DB1-29D81F3CA94F}"/>
                  </a:ext>
                </a:extLst>
              </p:cNvPr>
              <p:cNvGrpSpPr/>
              <p:nvPr/>
            </p:nvGrpSpPr>
            <p:grpSpPr>
              <a:xfrm rot="5400000">
                <a:off x="1381706" y="344634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7E8E8B56-9A3A-4635-9AC9-3ADB9CAA2F9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F547F8FD-CBE2-48FA-85E8-85DEC11C7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3DD7A830-3F1D-44EE-835A-51B94F907A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2C70D568-35ED-4C42-A00A-975EBCFB9E3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05629EF-CADB-4223-B883-0A6EAB016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237F723-055B-4028-A9CE-652345B8B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B12B0DF5-112C-4066-AFE3-270375AE59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E03E6825-7B37-450B-B811-4AC687225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DD5B6E4B-5419-4809-8487-AB6FB773E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19E747C4-F703-42C1-BDCB-760C96CA88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DD9B4E1-4923-413A-8B2C-20D02A0E1A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763246" y="2668451"/>
                <a:ext cx="4897" cy="5369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C8A5120D-F4EE-450E-8FE6-AEBDC3492FF4}"/>
              </a:ext>
            </a:extLst>
          </p:cNvPr>
          <p:cNvSpPr txBox="1"/>
          <p:nvPr/>
        </p:nvSpPr>
        <p:spPr>
          <a:xfrm>
            <a:off x="1492875" y="3334785"/>
            <a:ext cx="1259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  <a:r>
              <a:rPr lang="en-US" sz="1400" dirty="0"/>
              <a:t> =  200 k</a:t>
            </a:r>
            <a:r>
              <a:rPr lang="el-GR" sz="1400" dirty="0"/>
              <a:t>Ω</a:t>
            </a:r>
            <a:endParaRPr lang="en-US" sz="14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2577896" y="3162228"/>
            <a:ext cx="6724926" cy="2461317"/>
            <a:chOff x="2260396" y="3094868"/>
            <a:chExt cx="6724926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2260396" y="3094868"/>
              <a:ext cx="5053366" cy="1544750"/>
              <a:chOff x="814497" y="3017198"/>
              <a:chExt cx="5053366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814497" y="3387666"/>
                <a:ext cx="5053366" cy="1174282"/>
                <a:chOff x="1781057" y="3007895"/>
                <a:chExt cx="5053366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81057" y="3795091"/>
                  <a:ext cx="2699503" cy="1679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B16931A9-5550-4297-9A83-1362C60460EF}"/>
              </a:ext>
            </a:extLst>
          </p:cNvPr>
          <p:cNvSpPr/>
          <p:nvPr/>
        </p:nvSpPr>
        <p:spPr>
          <a:xfrm>
            <a:off x="2354572" y="4801806"/>
            <a:ext cx="451112" cy="48485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1EE278-6751-4E88-9977-FF3B70C8050B}"/>
              </a:ext>
            </a:extLst>
          </p:cNvPr>
          <p:cNvCxnSpPr>
            <a:cxnSpLocks/>
          </p:cNvCxnSpPr>
          <p:nvPr/>
        </p:nvCxnSpPr>
        <p:spPr>
          <a:xfrm flipV="1">
            <a:off x="2395595" y="4802063"/>
            <a:ext cx="397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357177" y="4799201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785717" y="4756218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4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70BF1E-F523-44FD-828D-D69A471BACC8}"/>
              </a:ext>
            </a:extLst>
          </p:cNvPr>
          <p:cNvCxnSpPr/>
          <p:nvPr/>
        </p:nvCxnSpPr>
        <p:spPr>
          <a:xfrm flipV="1">
            <a:off x="5345210" y="3013377"/>
            <a:ext cx="797859" cy="353074"/>
          </a:xfrm>
          <a:prstGeom prst="straightConnector1">
            <a:avLst/>
          </a:prstGeom>
          <a:ln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D92CCB0-A256-4E10-9770-73A069EB0E70}"/>
              </a:ext>
            </a:extLst>
          </p:cNvPr>
          <p:cNvSpPr txBox="1">
            <a:spLocks/>
          </p:cNvSpPr>
          <p:nvPr/>
        </p:nvSpPr>
        <p:spPr>
          <a:xfrm>
            <a:off x="6165631" y="2586126"/>
            <a:ext cx="5822129" cy="807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A variable resistor makes the power supply adjustable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1B719B4A-735A-4FFE-A410-BABF79B00BEB}"/>
              </a:ext>
            </a:extLst>
          </p:cNvPr>
          <p:cNvSpPr txBox="1">
            <a:spLocks/>
          </p:cNvSpPr>
          <p:nvPr/>
        </p:nvSpPr>
        <p:spPr>
          <a:xfrm>
            <a:off x="2922632" y="4849563"/>
            <a:ext cx="4316620" cy="1021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 Zener voltage does vary very slightly with current.</a:t>
            </a:r>
          </a:p>
        </p:txBody>
      </p:sp>
    </p:spTree>
    <p:extLst>
      <p:ext uri="{BB962C8B-B14F-4D97-AF65-F5344CB8AC3E}">
        <p14:creationId xmlns:p14="http://schemas.microsoft.com/office/powerpoint/2010/main" val="220663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 with Zener Diode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50AFDA7-E113-4A86-93A6-440807CF9EB1}"/>
              </a:ext>
            </a:extLst>
          </p:cNvPr>
          <p:cNvGrpSpPr/>
          <p:nvPr/>
        </p:nvGrpSpPr>
        <p:grpSpPr>
          <a:xfrm>
            <a:off x="4143898" y="6083499"/>
            <a:ext cx="365760" cy="399683"/>
            <a:chOff x="2904758" y="3668309"/>
            <a:chExt cx="365760" cy="399683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A18D8D7-E8D4-402B-8D35-C47AF176F0C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B393CB5B-27C8-49F7-958F-97AA9AC1439A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35768D4-CF20-4973-A31A-616350887697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6D6D8A0-8CD9-4311-9010-79752CF4F758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7BB477E6-27B2-4D01-AA9A-63B0654EBB84}"/>
              </a:ext>
            </a:extLst>
          </p:cNvPr>
          <p:cNvCxnSpPr>
            <a:cxnSpLocks/>
          </p:cNvCxnSpPr>
          <p:nvPr/>
        </p:nvCxnSpPr>
        <p:spPr>
          <a:xfrm flipH="1" flipV="1">
            <a:off x="4319031" y="5556642"/>
            <a:ext cx="4897" cy="536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504180E-0064-4875-B975-350BC933D86C}"/>
              </a:ext>
            </a:extLst>
          </p:cNvPr>
          <p:cNvCxnSpPr>
            <a:cxnSpLocks/>
          </p:cNvCxnSpPr>
          <p:nvPr/>
        </p:nvCxnSpPr>
        <p:spPr>
          <a:xfrm flipH="1" flipV="1">
            <a:off x="4318998" y="4336684"/>
            <a:ext cx="0" cy="73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4318998" y="3162228"/>
            <a:ext cx="4983824" cy="2461317"/>
            <a:chOff x="4001498" y="3094868"/>
            <a:chExt cx="4983824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4001498" y="3094868"/>
              <a:ext cx="3312264" cy="1544750"/>
              <a:chOff x="2555599" y="3017198"/>
              <a:chExt cx="3312264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2555599" y="3387666"/>
                <a:ext cx="3312264" cy="1174282"/>
                <a:chOff x="3522159" y="3007895"/>
                <a:chExt cx="3312264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22159" y="3806215"/>
                  <a:ext cx="95840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4BB1BE4-363C-48D8-9592-8CEAA8C63281}"/>
              </a:ext>
            </a:extLst>
          </p:cNvPr>
          <p:cNvGrpSpPr/>
          <p:nvPr/>
        </p:nvGrpSpPr>
        <p:grpSpPr>
          <a:xfrm>
            <a:off x="4083615" y="5027768"/>
            <a:ext cx="473692" cy="524671"/>
            <a:chOff x="4083615" y="5027768"/>
            <a:chExt cx="473692" cy="524671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B16931A9-5550-4297-9A83-1362C60460EF}"/>
                </a:ext>
              </a:extLst>
            </p:cNvPr>
            <p:cNvSpPr/>
            <p:nvPr/>
          </p:nvSpPr>
          <p:spPr>
            <a:xfrm>
              <a:off x="4093442" y="5067586"/>
              <a:ext cx="451112" cy="48485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CA1EE278-6751-4E88-9977-FF3B70C805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23215" y="5067585"/>
              <a:ext cx="397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4083615" y="5064890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4520371" y="5027768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2377AA5-DA10-434A-BED1-4388BBF462BA}"/>
              </a:ext>
            </a:extLst>
          </p:cNvPr>
          <p:cNvGrpSpPr/>
          <p:nvPr/>
        </p:nvGrpSpPr>
        <p:grpSpPr>
          <a:xfrm>
            <a:off x="5483265" y="4754164"/>
            <a:ext cx="797859" cy="297701"/>
            <a:chOff x="3069003" y="2744655"/>
            <a:chExt cx="797859" cy="297701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375C569F-509E-48BE-AA52-606A6325CEC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29110CF-34C0-49FC-A417-E1C305CFAD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EE6C0577-D410-4011-ADE6-5CA81E42D6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7D48FF4-8A54-4539-A6D4-83A523E9412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C4AE47B-FBFF-4FA2-8D22-FF11F69AE5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2CC585C0-3BF5-41EE-B224-7A4893471C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42679909-A35B-4130-9154-1A4DCCA63DFA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BC8A2D8B-23BF-4954-BCB7-D1011E8E70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CBD58489-9BB9-4921-BDCB-201E647FBB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46D4340F-2306-41CF-8F8B-EFF3C5AF14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0C7EF43-9E78-45EE-9B99-872C17D4C3FF}"/>
              </a:ext>
            </a:extLst>
          </p:cNvPr>
          <p:cNvCxnSpPr>
            <a:cxnSpLocks/>
          </p:cNvCxnSpPr>
          <p:nvPr/>
        </p:nvCxnSpPr>
        <p:spPr>
          <a:xfrm>
            <a:off x="4318998" y="4891756"/>
            <a:ext cx="118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C555634C-ED84-4580-930B-80C93EB5E374}"/>
              </a:ext>
            </a:extLst>
          </p:cNvPr>
          <p:cNvCxnSpPr>
            <a:cxnSpLocks/>
          </p:cNvCxnSpPr>
          <p:nvPr/>
        </p:nvCxnSpPr>
        <p:spPr>
          <a:xfrm flipV="1">
            <a:off x="6577143" y="4121228"/>
            <a:ext cx="0" cy="77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1AB5251-8449-4C0F-BCAD-309C537B4A67}"/>
              </a:ext>
            </a:extLst>
          </p:cNvPr>
          <p:cNvCxnSpPr>
            <a:cxnSpLocks/>
          </p:cNvCxnSpPr>
          <p:nvPr/>
        </p:nvCxnSpPr>
        <p:spPr>
          <a:xfrm>
            <a:off x="6281124" y="4900290"/>
            <a:ext cx="293076" cy="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77C0225E-FAF2-487E-92B3-C94875FA9FDE}"/>
              </a:ext>
            </a:extLst>
          </p:cNvPr>
          <p:cNvSpPr txBox="1"/>
          <p:nvPr/>
        </p:nvSpPr>
        <p:spPr>
          <a:xfrm>
            <a:off x="5716457" y="512387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F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1772A6FB-1693-4DEC-BFEB-CE6ED1856E04}"/>
              </a:ext>
            </a:extLst>
          </p:cNvPr>
          <p:cNvSpPr txBox="1">
            <a:spLocks/>
          </p:cNvSpPr>
          <p:nvPr/>
        </p:nvSpPr>
        <p:spPr>
          <a:xfrm>
            <a:off x="2832648" y="1650438"/>
            <a:ext cx="6829708" cy="524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Better voltage regulation, but there is a problem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9C215FEE-0C25-4342-8C1D-53908E7E483A}"/>
              </a:ext>
            </a:extLst>
          </p:cNvPr>
          <p:cNvSpPr txBox="1">
            <a:spLocks/>
          </p:cNvSpPr>
          <p:nvPr/>
        </p:nvSpPr>
        <p:spPr>
          <a:xfrm>
            <a:off x="295583" y="3829209"/>
            <a:ext cx="2988219" cy="1304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 diode is biased by the output of the op amp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EBAC7E0C-3596-442D-BF75-0E0E27DF6321}"/>
              </a:ext>
            </a:extLst>
          </p:cNvPr>
          <p:cNvSpPr txBox="1">
            <a:spLocks/>
          </p:cNvSpPr>
          <p:nvPr/>
        </p:nvSpPr>
        <p:spPr>
          <a:xfrm>
            <a:off x="2918120" y="4672592"/>
            <a:ext cx="1535266" cy="395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V</a:t>
            </a:r>
            <a:r>
              <a:rPr lang="en-US" sz="2000" baseline="-25000" dirty="0">
                <a:solidFill>
                  <a:srgbClr val="0066FF"/>
                </a:solidFill>
              </a:rPr>
              <a:t>Z</a:t>
            </a:r>
            <a:r>
              <a:rPr lang="en-US" sz="2000" dirty="0">
                <a:solidFill>
                  <a:srgbClr val="0066FF"/>
                </a:solidFill>
              </a:rPr>
              <a:t> = 2.50 V</a:t>
            </a:r>
          </a:p>
        </p:txBody>
      </p:sp>
      <p:sp>
        <p:nvSpPr>
          <p:cNvPr id="190" name="Content Placeholder 2">
            <a:extLst>
              <a:ext uri="{FF2B5EF4-FFF2-40B4-BE49-F238E27FC236}">
                <a16:creationId xmlns:a16="http://schemas.microsoft.com/office/drawing/2014/main" id="{0ED723F5-4EFB-44A6-B959-6575D7221C91}"/>
              </a:ext>
            </a:extLst>
          </p:cNvPr>
          <p:cNvSpPr txBox="1">
            <a:spLocks/>
          </p:cNvSpPr>
          <p:nvPr/>
        </p:nvSpPr>
        <p:spPr>
          <a:xfrm>
            <a:off x="3971205" y="2307600"/>
            <a:ext cx="1357200" cy="427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1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1" name="Content Placeholder 2">
            <a:extLst>
              <a:ext uri="{FF2B5EF4-FFF2-40B4-BE49-F238E27FC236}">
                <a16:creationId xmlns:a16="http://schemas.microsoft.com/office/drawing/2014/main" id="{77391BED-46BD-47B4-9F13-0FC5C0A8C380}"/>
              </a:ext>
            </a:extLst>
          </p:cNvPr>
          <p:cNvSpPr txBox="1">
            <a:spLocks/>
          </p:cNvSpPr>
          <p:nvPr/>
        </p:nvSpPr>
        <p:spPr>
          <a:xfrm>
            <a:off x="5603830" y="2390387"/>
            <a:ext cx="1511658" cy="313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3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2" name="Content Placeholder 2">
            <a:extLst>
              <a:ext uri="{FF2B5EF4-FFF2-40B4-BE49-F238E27FC236}">
                <a16:creationId xmlns:a16="http://schemas.microsoft.com/office/drawing/2014/main" id="{5A8A8F41-23F1-46D7-B78C-C27954299E11}"/>
              </a:ext>
            </a:extLst>
          </p:cNvPr>
          <p:cNvSpPr txBox="1">
            <a:spLocks/>
          </p:cNvSpPr>
          <p:nvPr/>
        </p:nvSpPr>
        <p:spPr>
          <a:xfrm>
            <a:off x="7992187" y="3801171"/>
            <a:ext cx="1738374" cy="402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0066FF"/>
                </a:solidFill>
              </a:rPr>
              <a:t>V</a:t>
            </a:r>
            <a:r>
              <a:rPr lang="en-US" sz="2000" baseline="-25000" dirty="0" err="1">
                <a:solidFill>
                  <a:srgbClr val="0066FF"/>
                </a:solidFill>
              </a:rPr>
              <a:t>out</a:t>
            </a:r>
            <a:r>
              <a:rPr lang="en-US" sz="2000" dirty="0">
                <a:solidFill>
                  <a:srgbClr val="0066FF"/>
                </a:solidFill>
              </a:rPr>
              <a:t> = 10.0 V</a:t>
            </a:r>
          </a:p>
        </p:txBody>
      </p:sp>
      <p:sp>
        <p:nvSpPr>
          <p:cNvPr id="193" name="Content Placeholder 2">
            <a:extLst>
              <a:ext uri="{FF2B5EF4-FFF2-40B4-BE49-F238E27FC236}">
                <a16:creationId xmlns:a16="http://schemas.microsoft.com/office/drawing/2014/main" id="{648CE853-66C3-44A9-B126-EF7B2AF086D8}"/>
              </a:ext>
            </a:extLst>
          </p:cNvPr>
          <p:cNvSpPr txBox="1">
            <a:spLocks/>
          </p:cNvSpPr>
          <p:nvPr/>
        </p:nvSpPr>
        <p:spPr>
          <a:xfrm>
            <a:off x="8061113" y="3398268"/>
            <a:ext cx="2480198" cy="524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output</a:t>
            </a:r>
          </a:p>
        </p:txBody>
      </p:sp>
      <p:sp>
        <p:nvSpPr>
          <p:cNvPr id="194" name="Content Placeholder 2">
            <a:extLst>
              <a:ext uri="{FF2B5EF4-FFF2-40B4-BE49-F238E27FC236}">
                <a16:creationId xmlns:a16="http://schemas.microsoft.com/office/drawing/2014/main" id="{A379AAD9-FBA0-4130-97E3-E3B4AA6B832D}"/>
              </a:ext>
            </a:extLst>
          </p:cNvPr>
          <p:cNvSpPr txBox="1">
            <a:spLocks/>
          </p:cNvSpPr>
          <p:nvPr/>
        </p:nvSpPr>
        <p:spPr>
          <a:xfrm>
            <a:off x="5270803" y="5327111"/>
            <a:ext cx="2020641" cy="524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current</a:t>
            </a:r>
          </a:p>
        </p:txBody>
      </p: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40D7129B-2133-482E-BC00-87FDACD45E2C}"/>
              </a:ext>
            </a:extLst>
          </p:cNvPr>
          <p:cNvSpPr txBox="1">
            <a:spLocks/>
          </p:cNvSpPr>
          <p:nvPr/>
        </p:nvSpPr>
        <p:spPr>
          <a:xfrm>
            <a:off x="1600491" y="5264159"/>
            <a:ext cx="2480198" cy="52424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Zener voltage</a:t>
            </a:r>
          </a:p>
        </p:txBody>
      </p:sp>
    </p:spTree>
    <p:extLst>
      <p:ext uri="{BB962C8B-B14F-4D97-AF65-F5344CB8AC3E}">
        <p14:creationId xmlns:p14="http://schemas.microsoft.com/office/powerpoint/2010/main" val="345325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61" grpId="0"/>
      <p:bldP spid="190" grpId="0"/>
      <p:bldP spid="191" grpId="0"/>
      <p:bldP spid="192" grpId="0"/>
      <p:bldP spid="193" grpId="0"/>
      <p:bldP spid="194" grpId="0"/>
      <p:bldP spid="19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 with Zener Diode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50AFDA7-E113-4A86-93A6-440807CF9EB1}"/>
              </a:ext>
            </a:extLst>
          </p:cNvPr>
          <p:cNvGrpSpPr/>
          <p:nvPr/>
        </p:nvGrpSpPr>
        <p:grpSpPr>
          <a:xfrm>
            <a:off x="4143898" y="6083499"/>
            <a:ext cx="365760" cy="399683"/>
            <a:chOff x="2904758" y="3668309"/>
            <a:chExt cx="365760" cy="399683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A18D8D7-E8D4-402B-8D35-C47AF176F0C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B393CB5B-27C8-49F7-958F-97AA9AC1439A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35768D4-CF20-4973-A31A-616350887697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6D6D8A0-8CD9-4311-9010-79752CF4F758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7BB477E6-27B2-4D01-AA9A-63B0654EBB84}"/>
              </a:ext>
            </a:extLst>
          </p:cNvPr>
          <p:cNvCxnSpPr>
            <a:cxnSpLocks/>
          </p:cNvCxnSpPr>
          <p:nvPr/>
        </p:nvCxnSpPr>
        <p:spPr>
          <a:xfrm flipH="1" flipV="1">
            <a:off x="4319031" y="5556642"/>
            <a:ext cx="4897" cy="536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504180E-0064-4875-B975-350BC933D86C}"/>
              </a:ext>
            </a:extLst>
          </p:cNvPr>
          <p:cNvCxnSpPr>
            <a:cxnSpLocks/>
          </p:cNvCxnSpPr>
          <p:nvPr/>
        </p:nvCxnSpPr>
        <p:spPr>
          <a:xfrm flipH="1" flipV="1">
            <a:off x="4318998" y="4336684"/>
            <a:ext cx="0" cy="73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4318998" y="3162228"/>
            <a:ext cx="4983824" cy="2461317"/>
            <a:chOff x="4001498" y="3094868"/>
            <a:chExt cx="4983824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4001498" y="3094868"/>
              <a:ext cx="3312264" cy="1544750"/>
              <a:chOff x="2555599" y="3017198"/>
              <a:chExt cx="3312264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2555599" y="3387666"/>
                <a:ext cx="3312264" cy="1174282"/>
                <a:chOff x="3522159" y="3007895"/>
                <a:chExt cx="3312264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22159" y="3806215"/>
                  <a:ext cx="95840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4BB1BE4-363C-48D8-9592-8CEAA8C63281}"/>
              </a:ext>
            </a:extLst>
          </p:cNvPr>
          <p:cNvGrpSpPr/>
          <p:nvPr/>
        </p:nvGrpSpPr>
        <p:grpSpPr>
          <a:xfrm>
            <a:off x="4083615" y="5027768"/>
            <a:ext cx="473692" cy="524671"/>
            <a:chOff x="4083615" y="5027768"/>
            <a:chExt cx="473692" cy="524671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B16931A9-5550-4297-9A83-1362C60460EF}"/>
                </a:ext>
              </a:extLst>
            </p:cNvPr>
            <p:cNvSpPr/>
            <p:nvPr/>
          </p:nvSpPr>
          <p:spPr>
            <a:xfrm>
              <a:off x="4093442" y="5067586"/>
              <a:ext cx="451112" cy="48485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CA1EE278-6751-4E88-9977-FF3B70C805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23215" y="5067585"/>
              <a:ext cx="397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4083615" y="5064890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4520371" y="5027768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2377AA5-DA10-434A-BED1-4388BBF462BA}"/>
              </a:ext>
            </a:extLst>
          </p:cNvPr>
          <p:cNvGrpSpPr/>
          <p:nvPr/>
        </p:nvGrpSpPr>
        <p:grpSpPr>
          <a:xfrm>
            <a:off x="5483265" y="4754164"/>
            <a:ext cx="797859" cy="297701"/>
            <a:chOff x="3069003" y="2744655"/>
            <a:chExt cx="797859" cy="297701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375C569F-509E-48BE-AA52-606A6325CEC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29110CF-34C0-49FC-A417-E1C305CFAD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EE6C0577-D410-4011-ADE6-5CA81E42D6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7D48FF4-8A54-4539-A6D4-83A523E9412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C4AE47B-FBFF-4FA2-8D22-FF11F69AE5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2CC585C0-3BF5-41EE-B224-7A4893471C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42679909-A35B-4130-9154-1A4DCCA63DFA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BC8A2D8B-23BF-4954-BCB7-D1011E8E70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CBD58489-9BB9-4921-BDCB-201E647FBB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46D4340F-2306-41CF-8F8B-EFF3C5AF14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0C7EF43-9E78-45EE-9B99-872C17D4C3FF}"/>
              </a:ext>
            </a:extLst>
          </p:cNvPr>
          <p:cNvCxnSpPr>
            <a:cxnSpLocks/>
          </p:cNvCxnSpPr>
          <p:nvPr/>
        </p:nvCxnSpPr>
        <p:spPr>
          <a:xfrm>
            <a:off x="4318998" y="4891756"/>
            <a:ext cx="118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C555634C-ED84-4580-930B-80C93EB5E374}"/>
              </a:ext>
            </a:extLst>
          </p:cNvPr>
          <p:cNvCxnSpPr>
            <a:cxnSpLocks/>
          </p:cNvCxnSpPr>
          <p:nvPr/>
        </p:nvCxnSpPr>
        <p:spPr>
          <a:xfrm flipV="1">
            <a:off x="6577143" y="4121228"/>
            <a:ext cx="0" cy="77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1AB5251-8449-4C0F-BCAD-309C537B4A67}"/>
              </a:ext>
            </a:extLst>
          </p:cNvPr>
          <p:cNvCxnSpPr>
            <a:cxnSpLocks/>
          </p:cNvCxnSpPr>
          <p:nvPr/>
        </p:nvCxnSpPr>
        <p:spPr>
          <a:xfrm>
            <a:off x="6281124" y="4900290"/>
            <a:ext cx="293076" cy="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77C0225E-FAF2-487E-92B3-C94875FA9FDE}"/>
              </a:ext>
            </a:extLst>
          </p:cNvPr>
          <p:cNvSpPr txBox="1"/>
          <p:nvPr/>
        </p:nvSpPr>
        <p:spPr>
          <a:xfrm>
            <a:off x="5716457" y="512387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F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1772A6FB-1693-4DEC-BFEB-CE6ED1856E04}"/>
              </a:ext>
            </a:extLst>
          </p:cNvPr>
          <p:cNvSpPr txBox="1">
            <a:spLocks/>
          </p:cNvSpPr>
          <p:nvPr/>
        </p:nvSpPr>
        <p:spPr>
          <a:xfrm>
            <a:off x="4490028" y="1650438"/>
            <a:ext cx="2621597" cy="524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problem</a:t>
            </a: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9C215FEE-0C25-4342-8C1D-53908E7E483A}"/>
              </a:ext>
            </a:extLst>
          </p:cNvPr>
          <p:cNvSpPr txBox="1">
            <a:spLocks/>
          </p:cNvSpPr>
          <p:nvPr/>
        </p:nvSpPr>
        <p:spPr>
          <a:xfrm>
            <a:off x="385657" y="1999202"/>
            <a:ext cx="2988219" cy="892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also a stable state!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EBAC7E0C-3596-442D-BF75-0E0E27DF6321}"/>
              </a:ext>
            </a:extLst>
          </p:cNvPr>
          <p:cNvSpPr txBox="1">
            <a:spLocks/>
          </p:cNvSpPr>
          <p:nvPr/>
        </p:nvSpPr>
        <p:spPr>
          <a:xfrm>
            <a:off x="2583774" y="5620312"/>
            <a:ext cx="1535266" cy="395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V</a:t>
            </a:r>
            <a:r>
              <a:rPr lang="en-US" sz="2000" baseline="-25000" dirty="0">
                <a:solidFill>
                  <a:srgbClr val="0066FF"/>
                </a:solidFill>
              </a:rPr>
              <a:t>Z</a:t>
            </a:r>
            <a:r>
              <a:rPr lang="en-US" sz="2000" dirty="0">
                <a:solidFill>
                  <a:srgbClr val="0066FF"/>
                </a:solidFill>
              </a:rPr>
              <a:t> = 2.50 V</a:t>
            </a:r>
          </a:p>
        </p:txBody>
      </p:sp>
      <p:sp>
        <p:nvSpPr>
          <p:cNvPr id="190" name="Content Placeholder 2">
            <a:extLst>
              <a:ext uri="{FF2B5EF4-FFF2-40B4-BE49-F238E27FC236}">
                <a16:creationId xmlns:a16="http://schemas.microsoft.com/office/drawing/2014/main" id="{0ED723F5-4EFB-44A6-B959-6575D7221C91}"/>
              </a:ext>
            </a:extLst>
          </p:cNvPr>
          <p:cNvSpPr txBox="1">
            <a:spLocks/>
          </p:cNvSpPr>
          <p:nvPr/>
        </p:nvSpPr>
        <p:spPr>
          <a:xfrm>
            <a:off x="3971205" y="2307600"/>
            <a:ext cx="1357200" cy="427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1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1" name="Content Placeholder 2">
            <a:extLst>
              <a:ext uri="{FF2B5EF4-FFF2-40B4-BE49-F238E27FC236}">
                <a16:creationId xmlns:a16="http://schemas.microsoft.com/office/drawing/2014/main" id="{77391BED-46BD-47B4-9F13-0FC5C0A8C380}"/>
              </a:ext>
            </a:extLst>
          </p:cNvPr>
          <p:cNvSpPr txBox="1">
            <a:spLocks/>
          </p:cNvSpPr>
          <p:nvPr/>
        </p:nvSpPr>
        <p:spPr>
          <a:xfrm>
            <a:off x="5603830" y="2390387"/>
            <a:ext cx="1511658" cy="313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3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2" name="Content Placeholder 2">
            <a:extLst>
              <a:ext uri="{FF2B5EF4-FFF2-40B4-BE49-F238E27FC236}">
                <a16:creationId xmlns:a16="http://schemas.microsoft.com/office/drawing/2014/main" id="{5A8A8F41-23F1-46D7-B78C-C27954299E11}"/>
              </a:ext>
            </a:extLst>
          </p:cNvPr>
          <p:cNvSpPr txBox="1">
            <a:spLocks/>
          </p:cNvSpPr>
          <p:nvPr/>
        </p:nvSpPr>
        <p:spPr>
          <a:xfrm>
            <a:off x="7992187" y="3801171"/>
            <a:ext cx="1738374" cy="402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V</a:t>
            </a:r>
            <a:r>
              <a:rPr lang="en-US" sz="2000" baseline="-25000" dirty="0" err="1">
                <a:solidFill>
                  <a:srgbClr val="FF0000"/>
                </a:solidFill>
              </a:rPr>
              <a:t>out</a:t>
            </a:r>
            <a:r>
              <a:rPr lang="en-US" sz="2000" dirty="0">
                <a:solidFill>
                  <a:srgbClr val="FF0000"/>
                </a:solidFill>
              </a:rPr>
              <a:t> = 0.0 V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93A2A15D-2934-46FF-BDD1-C5E0277AC1F3}"/>
              </a:ext>
            </a:extLst>
          </p:cNvPr>
          <p:cNvSpPr txBox="1">
            <a:spLocks/>
          </p:cNvSpPr>
          <p:nvPr/>
        </p:nvSpPr>
        <p:spPr>
          <a:xfrm>
            <a:off x="3351407" y="3970512"/>
            <a:ext cx="1738374" cy="402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V</a:t>
            </a:r>
            <a:r>
              <a:rPr lang="en-US" sz="2000" baseline="-25000" dirty="0">
                <a:solidFill>
                  <a:srgbClr val="FF0000"/>
                </a:solidFill>
              </a:rPr>
              <a:t>+</a:t>
            </a:r>
            <a:r>
              <a:rPr lang="en-US" sz="2000" dirty="0">
                <a:solidFill>
                  <a:srgbClr val="FF0000"/>
                </a:solidFill>
              </a:rPr>
              <a:t> = 0.0 V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158DD4AE-0388-4ECC-8633-EC6BBD7A38E0}"/>
              </a:ext>
            </a:extLst>
          </p:cNvPr>
          <p:cNvSpPr txBox="1">
            <a:spLocks/>
          </p:cNvSpPr>
          <p:nvPr/>
        </p:nvSpPr>
        <p:spPr>
          <a:xfrm>
            <a:off x="4913358" y="5822176"/>
            <a:ext cx="6224542" cy="892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We need start-up circuitry</a:t>
            </a:r>
          </a:p>
        </p:txBody>
      </p:sp>
    </p:spTree>
    <p:extLst>
      <p:ext uri="{BB962C8B-B14F-4D97-AF65-F5344CB8AC3E}">
        <p14:creationId xmlns:p14="http://schemas.microsoft.com/office/powerpoint/2010/main" val="96682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92" grpId="0"/>
      <p:bldP spid="103" grpId="0"/>
      <p:bldP spid="10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Voltage Source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50AFDA7-E113-4A86-93A6-440807CF9EB1}"/>
              </a:ext>
            </a:extLst>
          </p:cNvPr>
          <p:cNvGrpSpPr/>
          <p:nvPr/>
        </p:nvGrpSpPr>
        <p:grpSpPr>
          <a:xfrm>
            <a:off x="4143898" y="6083499"/>
            <a:ext cx="365760" cy="399683"/>
            <a:chOff x="2904758" y="3668309"/>
            <a:chExt cx="365760" cy="399683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A18D8D7-E8D4-402B-8D35-C47AF176F0C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B393CB5B-27C8-49F7-958F-97AA9AC1439A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35768D4-CF20-4973-A31A-616350887697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6D6D8A0-8CD9-4311-9010-79752CF4F758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3699FEA-248C-41D1-96D8-25513467EA3E}"/>
              </a:ext>
            </a:extLst>
          </p:cNvPr>
          <p:cNvGrpSpPr/>
          <p:nvPr/>
        </p:nvGrpSpPr>
        <p:grpSpPr>
          <a:xfrm>
            <a:off x="1542037" y="2061107"/>
            <a:ext cx="2781891" cy="4032494"/>
            <a:chOff x="1100622" y="2202971"/>
            <a:chExt cx="2781891" cy="4032494"/>
          </a:xfrm>
        </p:grpSpPr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7BB477E6-27B2-4D01-AA9A-63B0654EBB8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77616" y="5698506"/>
              <a:ext cx="4897" cy="5369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3DC6D34F-78E8-42A8-A7DD-3D8F75859EAB}"/>
                </a:ext>
              </a:extLst>
            </p:cNvPr>
            <p:cNvSpPr txBox="1"/>
            <p:nvPr/>
          </p:nvSpPr>
          <p:spPr>
            <a:xfrm>
              <a:off x="1100622" y="2202971"/>
              <a:ext cx="16367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CC</a:t>
              </a:r>
              <a:r>
                <a:rPr lang="en-US" dirty="0"/>
                <a:t> =  15 V</a:t>
              </a:r>
              <a:endParaRPr lang="en-US" baseline="-25000" dirty="0"/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504180E-0064-4875-B975-350BC933D86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77583" y="4478548"/>
              <a:ext cx="0" cy="7368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38B7BE83-DA03-4CD3-9DB1-29D81F3CA94F}"/>
                </a:ext>
              </a:extLst>
            </p:cNvPr>
            <p:cNvGrpSpPr/>
            <p:nvPr/>
          </p:nvGrpSpPr>
          <p:grpSpPr>
            <a:xfrm rot="5400000">
              <a:off x="1381706" y="3446342"/>
              <a:ext cx="797859" cy="297701"/>
              <a:chOff x="3069003" y="2744655"/>
              <a:chExt cx="797859" cy="297701"/>
            </a:xfrm>
          </p:grpSpPr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7E8E8B56-9A3A-4635-9AC9-3ADB9CAA2F95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F547F8FD-CBE2-48FA-85E8-85DEC11C7B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DD7A830-3F1D-44EE-835A-51B94F907A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2C70D568-35ED-4C42-A00A-975EBCFB9E3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05629EF-CADB-4223-B883-0A6EAB016C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237F723-055B-4028-A9CE-652345B8B3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B12B0DF5-112C-4066-AFE3-270375AE5913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E03E6825-7B37-450B-B811-4AC6872258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DD5B6E4B-5419-4809-8487-AB6FB773E4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19E747C4-F703-42C1-BDCB-760C96CA88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DD9B4E1-4923-413A-8B2C-20D02A0E1A1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63246" y="2668451"/>
              <a:ext cx="4897" cy="5369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BF4E4-EAD1-4857-95D0-C8E9AD390147}"/>
              </a:ext>
            </a:extLst>
          </p:cNvPr>
          <p:cNvGrpSpPr/>
          <p:nvPr/>
        </p:nvGrpSpPr>
        <p:grpSpPr>
          <a:xfrm>
            <a:off x="3690874" y="3162228"/>
            <a:ext cx="5611948" cy="2461317"/>
            <a:chOff x="3373374" y="3094868"/>
            <a:chExt cx="5611948" cy="246131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B14E4E0-5360-447B-9AA5-DFD6E1264196}"/>
                </a:ext>
              </a:extLst>
            </p:cNvPr>
            <p:cNvGrpSpPr/>
            <p:nvPr/>
          </p:nvGrpSpPr>
          <p:grpSpPr>
            <a:xfrm>
              <a:off x="6300090" y="4052553"/>
              <a:ext cx="2685232" cy="1503632"/>
              <a:chOff x="2571014" y="4257419"/>
              <a:chExt cx="2685232" cy="1503632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C2DBFEF-414B-41D4-A235-05E25D5D4996}"/>
                  </a:ext>
                </a:extLst>
              </p:cNvPr>
              <p:cNvGrpSpPr/>
              <p:nvPr/>
            </p:nvGrpSpPr>
            <p:grpSpPr>
              <a:xfrm rot="5400000">
                <a:off x="3419950" y="48120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6AF1A441-4539-40EE-8032-10F09A78A87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562FF238-4222-4A48-92D3-260725C647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0051981E-3C9E-44D6-99E3-A963E76FD1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706376FF-B09F-42FF-922F-3F9F6C69267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8FCA41-CFD2-41A4-B3C8-9D689FDC35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F7FBA6A-8484-427A-993C-8E4238ECBE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A1FBD6-2739-4C9C-9B66-40958DCC8B6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DA3D11A-35CA-4639-93CB-74F29B396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87F31AF8-AFF2-4CEB-ADDC-F918A18CE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D796CD3C-4419-4E59-AD6F-4E3C9D63EE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350C62F7-5213-42DE-A7B9-65B702266E41}"/>
                  </a:ext>
                </a:extLst>
              </p:cNvPr>
              <p:cNvGrpSpPr/>
              <p:nvPr/>
            </p:nvGrpSpPr>
            <p:grpSpPr>
              <a:xfrm>
                <a:off x="3631458" y="5361368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F4EC5D0F-E859-4B03-87D8-801AB3CA2E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515A5F9-7A3A-4B59-B356-4A290937C640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D8A878A1-9071-46BA-8324-D9AEBE9BFDA0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9C9FA90-F849-45E2-B260-1BA44D28874C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A82B599-4ADC-4670-977C-8F3815A4A5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807365" y="4257419"/>
                <a:ext cx="1" cy="3023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697F044-49DF-4A97-9003-548E3FD480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1014" y="4257419"/>
                <a:ext cx="124332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4FDA7A0-41B0-42C7-81ED-9BDC3D43C96E}"/>
                  </a:ext>
                </a:extLst>
              </p:cNvPr>
              <p:cNvSpPr txBox="1"/>
              <p:nvPr/>
            </p:nvSpPr>
            <p:spPr>
              <a:xfrm>
                <a:off x="3997218" y="4743850"/>
                <a:ext cx="1259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L</a:t>
                </a:r>
                <a:r>
                  <a:rPr lang="en-US" sz="1400" dirty="0"/>
                  <a:t> =  5 k</a:t>
                </a:r>
                <a:r>
                  <a:rPr lang="el-GR" sz="1400" dirty="0"/>
                  <a:t>Ω</a:t>
                </a:r>
                <a:endParaRPr lang="en-US" sz="1400" baseline="-250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B67CCAE-40E0-4DA2-B63F-EF3FF0F88FE1}"/>
                </a:ext>
              </a:extLst>
            </p:cNvPr>
            <p:cNvGrpSpPr/>
            <p:nvPr/>
          </p:nvGrpSpPr>
          <p:grpSpPr>
            <a:xfrm>
              <a:off x="3373374" y="3094868"/>
              <a:ext cx="3940388" cy="1544750"/>
              <a:chOff x="1927475" y="3017198"/>
              <a:chExt cx="3940388" cy="154475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BF4562-2D55-4468-88D0-0055AE6F2035}"/>
                  </a:ext>
                </a:extLst>
              </p:cNvPr>
              <p:cNvGrpSpPr/>
              <p:nvPr/>
            </p:nvGrpSpPr>
            <p:grpSpPr>
              <a:xfrm>
                <a:off x="1927475" y="3387666"/>
                <a:ext cx="3940388" cy="1174282"/>
                <a:chOff x="2894035" y="3007895"/>
                <a:chExt cx="3940388" cy="1174282"/>
              </a:xfrm>
            </p:grpSpPr>
            <p:sp>
              <p:nvSpPr>
                <p:cNvPr id="63" name="Isosceles Triangle 62">
                  <a:extLst>
                    <a:ext uri="{FF2B5EF4-FFF2-40B4-BE49-F238E27FC236}">
                      <a16:creationId xmlns:a16="http://schemas.microsoft.com/office/drawing/2014/main" id="{BB46C90F-5788-4CCF-AB17-30A10F95DD90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B556914-539A-4344-8AC3-B0FA27D9E5B0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9288038D-3577-4ADF-819A-A31D26F0FA9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843E83F-9A5D-451B-98CA-877998BF1256}"/>
                    </a:ext>
                  </a:extLst>
                </p:cNvPr>
                <p:cNvCxnSpPr>
                  <a:endCxn id="6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230244E-4C43-4834-8842-B4B67B70DCDB}"/>
                    </a:ext>
                  </a:extLst>
                </p:cNvPr>
                <p:cNvCxnSpPr>
                  <a:cxnSpLocks/>
                  <a:stCxn id="132" idx="0"/>
                </p:cNvCxnSpPr>
                <p:nvPr/>
              </p:nvCxnSpPr>
              <p:spPr>
                <a:xfrm>
                  <a:off x="2894035" y="3806215"/>
                  <a:ext cx="158652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344F966-D0BA-4433-B442-9A5342728209}"/>
                    </a:ext>
                  </a:extLst>
                </p:cNvPr>
                <p:cNvCxnSpPr>
                  <a:cxnSpLocks/>
                  <a:stCxn id="6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6318DE90-F501-4E2F-A16B-7F02CDE2C5FF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30DDDDB-8C86-42F3-B0AB-B04FCC3BB0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73066" y="3021739"/>
                <a:ext cx="4297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712277C-05F2-4568-8A8D-FBC55EC234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10561" y="3017198"/>
                <a:ext cx="4536" cy="7172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77BB3DA-0DB2-46CE-BF4F-7D64B5D5F3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804380" y="3017198"/>
                <a:ext cx="6421" cy="9432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4BB1BE4-363C-48D8-9592-8CEAA8C63281}"/>
              </a:ext>
            </a:extLst>
          </p:cNvPr>
          <p:cNvGrpSpPr/>
          <p:nvPr/>
        </p:nvGrpSpPr>
        <p:grpSpPr>
          <a:xfrm>
            <a:off x="4083615" y="5027768"/>
            <a:ext cx="473692" cy="524671"/>
            <a:chOff x="4083615" y="5027768"/>
            <a:chExt cx="473692" cy="524671"/>
          </a:xfrm>
        </p:grpSpPr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B16931A9-5550-4297-9A83-1362C60460EF}"/>
                </a:ext>
              </a:extLst>
            </p:cNvPr>
            <p:cNvSpPr/>
            <p:nvPr/>
          </p:nvSpPr>
          <p:spPr>
            <a:xfrm>
              <a:off x="4093442" y="5067586"/>
              <a:ext cx="451112" cy="48485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CA1EE278-6751-4E88-9977-FF3B70C805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23215" y="5067585"/>
              <a:ext cx="397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4083615" y="5064890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4520371" y="5027768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4F8FDAB-F71F-4B59-A4CD-A0F1A4DED58A}"/>
              </a:ext>
            </a:extLst>
          </p:cNvPr>
          <p:cNvGrpSpPr/>
          <p:nvPr/>
        </p:nvGrpSpPr>
        <p:grpSpPr>
          <a:xfrm>
            <a:off x="3770010" y="3013377"/>
            <a:ext cx="797859" cy="297701"/>
            <a:chOff x="3069003" y="2744655"/>
            <a:chExt cx="797859" cy="29770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6173BAB-BB22-4204-BE99-E92A58FCFF15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3613B6E-4AC4-4431-B33E-BAAECA6034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5E4DE953-F4C4-4F3C-B8D2-27A4EFDCF2A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3906B2B-30C3-40C9-BA75-C2A8745D1637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7468959E-BDC9-4B44-BBE6-04B0F0B86F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4A01BB18-0C3C-4E33-A352-5B879B9BA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CF26-E7C4-4E64-9D13-24016A80DBD7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E8E37003-EB28-4B12-A82A-B74BFB0CE3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4521012-2E4A-4963-9FEB-066E0467ED2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0FF4B0B-A6CC-4EC7-A09B-3067EADB4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68E72BD5-F8C3-4605-85B6-1C5447C517CF}"/>
              </a:ext>
            </a:extLst>
          </p:cNvPr>
          <p:cNvGrpSpPr/>
          <p:nvPr/>
        </p:nvGrpSpPr>
        <p:grpSpPr>
          <a:xfrm>
            <a:off x="5350326" y="3017985"/>
            <a:ext cx="792743" cy="297701"/>
            <a:chOff x="3074119" y="2744655"/>
            <a:chExt cx="792743" cy="29770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E14C1451-B3D6-4B3B-A0E9-4B955AD2F75D}"/>
                </a:ext>
              </a:extLst>
            </p:cNvPr>
            <p:cNvGrpSpPr/>
            <p:nvPr/>
          </p:nvGrpSpPr>
          <p:grpSpPr>
            <a:xfrm>
              <a:off x="3074119" y="2744655"/>
              <a:ext cx="198894" cy="290601"/>
              <a:chOff x="3613410" y="2623632"/>
              <a:chExt cx="198894" cy="290601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9DA24489-4E3A-4E34-931B-D423D2A26E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13410" y="2623632"/>
                <a:ext cx="67242" cy="1487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6364823B-028A-43B3-9376-1764158E4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DAC573B-823C-4754-BCAC-ACD7566D809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EC3922D-D076-457E-9C4B-30225F7E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DDE2E1F3-453F-4216-9DDC-B1BF4F5802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9D6CD395-82AE-4A1E-B28D-EB91D598683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DE501A6F-9320-4E83-B178-7F6DF811D9A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B7E499F4-8DBA-4BBB-80FE-CC19F808B6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9D79D85F-4752-427E-B097-45DAB84BC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78758C9-F323-4B59-BD27-EED8DFDCCE78}"/>
              </a:ext>
            </a:extLst>
          </p:cNvPr>
          <p:cNvCxnSpPr>
            <a:cxnSpLocks/>
          </p:cNvCxnSpPr>
          <p:nvPr/>
        </p:nvCxnSpPr>
        <p:spPr>
          <a:xfrm>
            <a:off x="4567869" y="3163144"/>
            <a:ext cx="777341" cy="3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8FB9292-840E-4B53-8CAC-AF4BE32C134C}"/>
              </a:ext>
            </a:extLst>
          </p:cNvPr>
          <p:cNvCxnSpPr>
            <a:cxnSpLocks/>
          </p:cNvCxnSpPr>
          <p:nvPr/>
        </p:nvCxnSpPr>
        <p:spPr>
          <a:xfrm>
            <a:off x="3352475" y="3183315"/>
            <a:ext cx="429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498BA3B-12F6-4B85-96B0-4F2DCAB89A96}"/>
              </a:ext>
            </a:extLst>
          </p:cNvPr>
          <p:cNvGrpSpPr/>
          <p:nvPr/>
        </p:nvGrpSpPr>
        <p:grpSpPr>
          <a:xfrm>
            <a:off x="3173614" y="3186746"/>
            <a:ext cx="365760" cy="399683"/>
            <a:chOff x="2904758" y="3668309"/>
            <a:chExt cx="365760" cy="399683"/>
          </a:xfrm>
        </p:grpSpPr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B6013308-3C24-4590-B910-89F9F3B9A9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22B83808-A426-416A-A364-0C86FF841917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1F1A4C4E-B7DD-4106-BC0E-3963401F3E6E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457C95A0-1BC2-418D-938E-71815B6D7ED4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57458C10-FE15-4247-9F79-86240B9019E2}"/>
              </a:ext>
            </a:extLst>
          </p:cNvPr>
          <p:cNvSpPr txBox="1"/>
          <p:nvPr/>
        </p:nvSpPr>
        <p:spPr>
          <a:xfrm>
            <a:off x="3971205" y="2594479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1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5EDE0B1-5DC9-428E-AA51-C977EB439F31}"/>
              </a:ext>
            </a:extLst>
          </p:cNvPr>
          <p:cNvSpPr txBox="1"/>
          <p:nvPr/>
        </p:nvSpPr>
        <p:spPr>
          <a:xfrm>
            <a:off x="5561051" y="2640031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2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0C1794B-734D-4DFA-A2FB-0329E1A49BE8}"/>
              </a:ext>
            </a:extLst>
          </p:cNvPr>
          <p:cNvGrpSpPr/>
          <p:nvPr/>
        </p:nvGrpSpPr>
        <p:grpSpPr>
          <a:xfrm rot="5400000">
            <a:off x="3222891" y="4088588"/>
            <a:ext cx="451112" cy="484854"/>
            <a:chOff x="4093442" y="5067585"/>
            <a:chExt cx="451112" cy="484854"/>
          </a:xfrm>
        </p:grpSpPr>
        <p:sp>
          <p:nvSpPr>
            <p:cNvPr id="132" name="Isosceles Triangle 131">
              <a:extLst>
                <a:ext uri="{FF2B5EF4-FFF2-40B4-BE49-F238E27FC236}">
                  <a16:creationId xmlns:a16="http://schemas.microsoft.com/office/drawing/2014/main" id="{2D3435E4-DCB7-4B57-BED0-ADD0CE6412DB}"/>
                </a:ext>
              </a:extLst>
            </p:cNvPr>
            <p:cNvSpPr/>
            <p:nvPr/>
          </p:nvSpPr>
          <p:spPr>
            <a:xfrm>
              <a:off x="4093442" y="5067586"/>
              <a:ext cx="451112" cy="48485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D276181C-DAC7-4BC1-9744-1CBE818620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23215" y="5067585"/>
              <a:ext cx="39733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A75FCC2D-6589-47FA-9D41-4D682423525C}"/>
              </a:ext>
            </a:extLst>
          </p:cNvPr>
          <p:cNvCxnSpPr>
            <a:cxnSpLocks/>
          </p:cNvCxnSpPr>
          <p:nvPr/>
        </p:nvCxnSpPr>
        <p:spPr>
          <a:xfrm flipH="1" flipV="1">
            <a:off x="2224609" y="3860856"/>
            <a:ext cx="0" cy="736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2377AA5-DA10-434A-BED1-4388BBF462BA}"/>
              </a:ext>
            </a:extLst>
          </p:cNvPr>
          <p:cNvGrpSpPr/>
          <p:nvPr/>
        </p:nvGrpSpPr>
        <p:grpSpPr>
          <a:xfrm>
            <a:off x="5483265" y="4754164"/>
            <a:ext cx="797859" cy="297701"/>
            <a:chOff x="3069003" y="2744655"/>
            <a:chExt cx="797859" cy="297701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375C569F-509E-48BE-AA52-606A6325CEC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729110CF-34C0-49FC-A417-E1C305CFAD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EE6C0577-D410-4011-ADE6-5CA81E42D6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7D48FF4-8A54-4539-A6D4-83A523E9412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C4AE47B-FBFF-4FA2-8D22-FF11F69AE5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2CC585C0-3BF5-41EE-B224-7A4893471C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42679909-A35B-4130-9154-1A4DCCA63DFA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BC8A2D8B-23BF-4954-BCB7-D1011E8E70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CBD58489-9BB9-4921-BDCB-201E647FBB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46D4340F-2306-41CF-8F8B-EFF3C5AF14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40C7EF43-9E78-45EE-9B99-872C17D4C3FF}"/>
              </a:ext>
            </a:extLst>
          </p:cNvPr>
          <p:cNvCxnSpPr>
            <a:cxnSpLocks/>
          </p:cNvCxnSpPr>
          <p:nvPr/>
        </p:nvCxnSpPr>
        <p:spPr>
          <a:xfrm>
            <a:off x="4318998" y="4891756"/>
            <a:ext cx="118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C555634C-ED84-4580-930B-80C93EB5E374}"/>
              </a:ext>
            </a:extLst>
          </p:cNvPr>
          <p:cNvCxnSpPr>
            <a:cxnSpLocks/>
          </p:cNvCxnSpPr>
          <p:nvPr/>
        </p:nvCxnSpPr>
        <p:spPr>
          <a:xfrm flipV="1">
            <a:off x="6577143" y="4121228"/>
            <a:ext cx="0" cy="77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1AB5251-8449-4C0F-BCAD-309C537B4A67}"/>
              </a:ext>
            </a:extLst>
          </p:cNvPr>
          <p:cNvCxnSpPr>
            <a:cxnSpLocks/>
          </p:cNvCxnSpPr>
          <p:nvPr/>
        </p:nvCxnSpPr>
        <p:spPr>
          <a:xfrm>
            <a:off x="6281124" y="4900290"/>
            <a:ext cx="293076" cy="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95B6DE7-1EB7-4F17-8878-026A6D1E713A}"/>
              </a:ext>
            </a:extLst>
          </p:cNvPr>
          <p:cNvCxnSpPr>
            <a:cxnSpLocks/>
            <a:endCxn id="132" idx="3"/>
          </p:cNvCxnSpPr>
          <p:nvPr/>
        </p:nvCxnSpPr>
        <p:spPr>
          <a:xfrm flipV="1">
            <a:off x="2212796" y="4331016"/>
            <a:ext cx="993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0F9913FA-C72B-47BB-A424-8E7CBF3F523B}"/>
              </a:ext>
            </a:extLst>
          </p:cNvPr>
          <p:cNvGrpSpPr/>
          <p:nvPr/>
        </p:nvGrpSpPr>
        <p:grpSpPr>
          <a:xfrm rot="5400000">
            <a:off x="1836636" y="4840682"/>
            <a:ext cx="797859" cy="297701"/>
            <a:chOff x="3069003" y="2744655"/>
            <a:chExt cx="797859" cy="297701"/>
          </a:xfrm>
        </p:grpSpPr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C7E11717-2937-4CF9-A6F1-EE1AD379DF37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85497736-C236-41E4-AE55-DC93B049A3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8B43915C-3BFF-48F5-A8E1-3B1290FCFB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9E580CDD-9249-4F1C-BBE7-D2511D93703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444A8D8B-E16C-48B7-AB92-67E1053C40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B48D3B32-27CB-42DE-B109-8D03B5F21B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8612CF2B-7B55-46D0-B657-722CDFC0CE3D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8152B701-C975-4F5F-A4AF-24DD5B03CB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71404EF2-8953-429B-8ACE-66AD505BDF4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78D4CA40-A8F2-4725-B1D5-376AD00778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4866D44C-0C60-4155-9155-1DC921927DC3}"/>
              </a:ext>
            </a:extLst>
          </p:cNvPr>
          <p:cNvGrpSpPr/>
          <p:nvPr/>
        </p:nvGrpSpPr>
        <p:grpSpPr>
          <a:xfrm>
            <a:off x="2055244" y="5388462"/>
            <a:ext cx="365760" cy="399683"/>
            <a:chOff x="2904758" y="3668309"/>
            <a:chExt cx="365760" cy="399683"/>
          </a:xfrm>
        </p:grpSpPr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CCA59661-C7F3-4A0C-A13D-A0914A7E62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86059" y="3668309"/>
              <a:ext cx="1579" cy="272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A2FBF20F-79DE-4960-9B00-9F1FE54F3B09}"/>
                </a:ext>
              </a:extLst>
            </p:cNvPr>
            <p:cNvCxnSpPr/>
            <p:nvPr/>
          </p:nvCxnSpPr>
          <p:spPr>
            <a:xfrm>
              <a:off x="2904758" y="394099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E684E389-4F45-4F75-8561-CC24C29BFAA8}"/>
                </a:ext>
              </a:extLst>
            </p:cNvPr>
            <p:cNvCxnSpPr/>
            <p:nvPr/>
          </p:nvCxnSpPr>
          <p:spPr>
            <a:xfrm>
              <a:off x="2975360" y="4001317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0C0FB73F-DB97-469D-8FBA-A4A7BE88126E}"/>
                </a:ext>
              </a:extLst>
            </p:cNvPr>
            <p:cNvCxnSpPr/>
            <p:nvPr/>
          </p:nvCxnSpPr>
          <p:spPr>
            <a:xfrm>
              <a:off x="3050331" y="4067992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7" name="TextBox 186">
            <a:extLst>
              <a:ext uri="{FF2B5EF4-FFF2-40B4-BE49-F238E27FC236}">
                <a16:creationId xmlns:a16="http://schemas.microsoft.com/office/drawing/2014/main" id="{2C06773F-7E75-4B01-B237-BC1553EC0C5E}"/>
              </a:ext>
            </a:extLst>
          </p:cNvPr>
          <p:cNvSpPr txBox="1"/>
          <p:nvPr/>
        </p:nvSpPr>
        <p:spPr>
          <a:xfrm>
            <a:off x="1228191" y="3326066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100 k</a:t>
            </a:r>
            <a:r>
              <a:rPr lang="el-GR" sz="1400" dirty="0">
                <a:solidFill>
                  <a:srgbClr val="7030A0"/>
                </a:solidFill>
              </a:rPr>
              <a:t>Ω</a:t>
            </a:r>
            <a:endParaRPr lang="en-US" sz="1400" baseline="-25000" dirty="0">
              <a:solidFill>
                <a:srgbClr val="7030A0"/>
              </a:solidFill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77C0225E-FAF2-487E-92B3-C94875FA9FDE}"/>
              </a:ext>
            </a:extLst>
          </p:cNvPr>
          <p:cNvSpPr txBox="1"/>
          <p:nvPr/>
        </p:nvSpPr>
        <p:spPr>
          <a:xfrm>
            <a:off x="5794887" y="4467907"/>
            <a:ext cx="518824" cy="3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</a:t>
            </a:r>
            <a:r>
              <a:rPr lang="en-US" sz="1400" baseline="-25000" dirty="0"/>
              <a:t>F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1772A6FB-1693-4DEC-BFEB-CE6ED1856E04}"/>
              </a:ext>
            </a:extLst>
          </p:cNvPr>
          <p:cNvSpPr txBox="1">
            <a:spLocks/>
          </p:cNvSpPr>
          <p:nvPr/>
        </p:nvSpPr>
        <p:spPr>
          <a:xfrm>
            <a:off x="3884636" y="1674850"/>
            <a:ext cx="4507174" cy="524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better voltage regulator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4454BDE3-EB2D-48ED-AC4E-7157CA5E9106}"/>
              </a:ext>
            </a:extLst>
          </p:cNvPr>
          <p:cNvSpPr txBox="1"/>
          <p:nvPr/>
        </p:nvSpPr>
        <p:spPr>
          <a:xfrm>
            <a:off x="1303815" y="4911001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10 k</a:t>
            </a:r>
            <a:r>
              <a:rPr lang="el-GR" sz="1400" dirty="0">
                <a:solidFill>
                  <a:srgbClr val="7030A0"/>
                </a:solidFill>
              </a:rPr>
              <a:t>Ω</a:t>
            </a:r>
            <a:endParaRPr lang="en-US" sz="1400" baseline="-25000" dirty="0">
              <a:solidFill>
                <a:srgbClr val="7030A0"/>
              </a:solidFill>
            </a:endParaRP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0743F44A-D7F7-4018-97AB-F038D1B03C96}"/>
              </a:ext>
            </a:extLst>
          </p:cNvPr>
          <p:cNvSpPr txBox="1">
            <a:spLocks/>
          </p:cNvSpPr>
          <p:nvPr/>
        </p:nvSpPr>
        <p:spPr>
          <a:xfrm>
            <a:off x="2583774" y="5620312"/>
            <a:ext cx="1535266" cy="395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V</a:t>
            </a:r>
            <a:r>
              <a:rPr lang="en-US" sz="2000" baseline="-25000" dirty="0">
                <a:solidFill>
                  <a:srgbClr val="0066FF"/>
                </a:solidFill>
              </a:rPr>
              <a:t>Z</a:t>
            </a:r>
            <a:r>
              <a:rPr lang="en-US" sz="2000" dirty="0">
                <a:solidFill>
                  <a:srgbClr val="0066FF"/>
                </a:solidFill>
              </a:rPr>
              <a:t> = 2.50 V</a:t>
            </a:r>
          </a:p>
        </p:txBody>
      </p:sp>
      <p:sp>
        <p:nvSpPr>
          <p:cNvPr id="190" name="Content Placeholder 2">
            <a:extLst>
              <a:ext uri="{FF2B5EF4-FFF2-40B4-BE49-F238E27FC236}">
                <a16:creationId xmlns:a16="http://schemas.microsoft.com/office/drawing/2014/main" id="{0F465F36-FCF4-445A-BD7F-0A9F6FEDF64A}"/>
              </a:ext>
            </a:extLst>
          </p:cNvPr>
          <p:cNvSpPr txBox="1">
            <a:spLocks/>
          </p:cNvSpPr>
          <p:nvPr/>
        </p:nvSpPr>
        <p:spPr>
          <a:xfrm>
            <a:off x="3971205" y="2307600"/>
            <a:ext cx="1357200" cy="427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1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1" name="Content Placeholder 2">
            <a:extLst>
              <a:ext uri="{FF2B5EF4-FFF2-40B4-BE49-F238E27FC236}">
                <a16:creationId xmlns:a16="http://schemas.microsoft.com/office/drawing/2014/main" id="{3928B6E0-916F-484B-8706-E671EEE5E4FD}"/>
              </a:ext>
            </a:extLst>
          </p:cNvPr>
          <p:cNvSpPr txBox="1">
            <a:spLocks/>
          </p:cNvSpPr>
          <p:nvPr/>
        </p:nvSpPr>
        <p:spPr>
          <a:xfrm>
            <a:off x="5603830" y="2390387"/>
            <a:ext cx="1511658" cy="313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66FF"/>
                </a:solidFill>
              </a:rPr>
              <a:t>3 k</a:t>
            </a:r>
            <a:r>
              <a:rPr lang="el-GR" sz="2000" dirty="0">
                <a:solidFill>
                  <a:srgbClr val="0066FF"/>
                </a:solidFill>
              </a:rPr>
              <a:t>Ω</a:t>
            </a:r>
            <a:endParaRPr lang="en-US" sz="2000" dirty="0">
              <a:solidFill>
                <a:srgbClr val="0066FF"/>
              </a:solidFill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A7AE5EF-E245-4BC6-9403-6E229E4F0B21}"/>
              </a:ext>
            </a:extLst>
          </p:cNvPr>
          <p:cNvSpPr txBox="1"/>
          <p:nvPr/>
        </p:nvSpPr>
        <p:spPr>
          <a:xfrm>
            <a:off x="2327185" y="3948398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1.36 V</a:t>
            </a:r>
            <a:endParaRPr lang="en-US" sz="1400" baseline="-25000" dirty="0">
              <a:solidFill>
                <a:srgbClr val="7030A0"/>
              </a:solidFill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41599D8-B1A4-4E19-96BD-D16BAF437B7B}"/>
              </a:ext>
            </a:extLst>
          </p:cNvPr>
          <p:cNvSpPr txBox="1"/>
          <p:nvPr/>
        </p:nvSpPr>
        <p:spPr>
          <a:xfrm>
            <a:off x="3830175" y="4003330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0.66 V</a:t>
            </a:r>
            <a:endParaRPr lang="en-US" sz="1400" baseline="-25000" dirty="0">
              <a:solidFill>
                <a:srgbClr val="7030A0"/>
              </a:solidFill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D7D92239-8288-480F-BF37-17AEF6A5B918}"/>
              </a:ext>
            </a:extLst>
          </p:cNvPr>
          <p:cNvSpPr txBox="1"/>
          <p:nvPr/>
        </p:nvSpPr>
        <p:spPr>
          <a:xfrm>
            <a:off x="4498670" y="4027994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2.5 V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8DA0497-EF49-42F1-A872-4EF442F0E1C6}"/>
              </a:ext>
            </a:extLst>
          </p:cNvPr>
          <p:cNvSpPr txBox="1"/>
          <p:nvPr/>
        </p:nvSpPr>
        <p:spPr>
          <a:xfrm>
            <a:off x="2747068" y="4744088"/>
            <a:ext cx="1714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Zener turned on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1699A28-C0BA-432A-9C39-FD4601B19096}"/>
              </a:ext>
            </a:extLst>
          </p:cNvPr>
          <p:cNvSpPr txBox="1"/>
          <p:nvPr/>
        </p:nvSpPr>
        <p:spPr>
          <a:xfrm>
            <a:off x="2815877" y="3673566"/>
            <a:ext cx="1714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Diode reverse biased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044CB3F-9FEE-460B-BB77-452ED4B6B155}"/>
              </a:ext>
            </a:extLst>
          </p:cNvPr>
          <p:cNvSpPr txBox="1"/>
          <p:nvPr/>
        </p:nvSpPr>
        <p:spPr>
          <a:xfrm>
            <a:off x="7223763" y="3500395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2.64 V</a:t>
            </a:r>
            <a:endParaRPr lang="en-US" sz="1400" baseline="-25000" dirty="0">
              <a:solidFill>
                <a:srgbClr val="7030A0"/>
              </a:solidFill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9563E94B-FF85-4164-8A04-1E3401E9FABD}"/>
              </a:ext>
            </a:extLst>
          </p:cNvPr>
          <p:cNvSpPr txBox="1"/>
          <p:nvPr/>
        </p:nvSpPr>
        <p:spPr>
          <a:xfrm>
            <a:off x="7575838" y="3798695"/>
            <a:ext cx="81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10.0 V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188" name="Content Placeholder 2">
            <a:extLst>
              <a:ext uri="{FF2B5EF4-FFF2-40B4-BE49-F238E27FC236}">
                <a16:creationId xmlns:a16="http://schemas.microsoft.com/office/drawing/2014/main" id="{CBDBCAFE-4C17-4013-A9A0-97B8A139FF41}"/>
              </a:ext>
            </a:extLst>
          </p:cNvPr>
          <p:cNvSpPr txBox="1">
            <a:spLocks/>
          </p:cNvSpPr>
          <p:nvPr/>
        </p:nvSpPr>
        <p:spPr>
          <a:xfrm>
            <a:off x="8299888" y="3741205"/>
            <a:ext cx="2480198" cy="524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output</a:t>
            </a: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B669A607-6E2C-4AE2-99DE-3E3BA9DA9DCF}"/>
              </a:ext>
            </a:extLst>
          </p:cNvPr>
          <p:cNvSpPr txBox="1">
            <a:spLocks/>
          </p:cNvSpPr>
          <p:nvPr/>
        </p:nvSpPr>
        <p:spPr>
          <a:xfrm>
            <a:off x="5272664" y="5155103"/>
            <a:ext cx="2020641" cy="524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current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09ADC4F3-265E-4C52-B15E-D8F6682F490A}"/>
              </a:ext>
            </a:extLst>
          </p:cNvPr>
          <p:cNvSpPr txBox="1">
            <a:spLocks/>
          </p:cNvSpPr>
          <p:nvPr/>
        </p:nvSpPr>
        <p:spPr>
          <a:xfrm>
            <a:off x="2826531" y="5108794"/>
            <a:ext cx="1333621" cy="613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Stable Zener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 voltage</a:t>
            </a:r>
          </a:p>
        </p:txBody>
      </p:sp>
    </p:spTree>
    <p:extLst>
      <p:ext uri="{BB962C8B-B14F-4D97-AF65-F5344CB8AC3E}">
        <p14:creationId xmlns:p14="http://schemas.microsoft.com/office/powerpoint/2010/main" val="50736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/>
      <p:bldP spid="150" grpId="0"/>
      <p:bldP spid="192" grpId="0"/>
      <p:bldP spid="193" grpId="0"/>
      <p:bldP spid="193" grpId="1"/>
      <p:bldP spid="194" grpId="0"/>
      <p:bldP spid="195" grpId="0"/>
      <p:bldP spid="196" grpId="0"/>
      <p:bldP spid="197" grpId="0"/>
      <p:bldP spid="197" grpId="1"/>
      <p:bldP spid="198" grpId="0"/>
      <p:bldP spid="188" grpId="0"/>
      <p:bldP spid="199" grpId="0"/>
      <p:bldP spid="20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89F8-30D0-40C2-A07D-0C664B1A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A402C-D7C9-47B8-BEB3-6541E9636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1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talk about today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CF1917AE-DD35-4CB6-B507-06CBB7E2C453}"/>
              </a:ext>
            </a:extLst>
          </p:cNvPr>
          <p:cNvSpPr txBox="1">
            <a:spLocks/>
          </p:cNvSpPr>
          <p:nvPr/>
        </p:nvSpPr>
        <p:spPr>
          <a:xfrm>
            <a:off x="2256768" y="2005535"/>
            <a:ext cx="6559686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More op amp circuits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50693EE2-20F9-4056-82AF-2D15C7FE813C}"/>
              </a:ext>
            </a:extLst>
          </p:cNvPr>
          <p:cNvSpPr txBox="1">
            <a:spLocks/>
          </p:cNvSpPr>
          <p:nvPr/>
        </p:nvSpPr>
        <p:spPr>
          <a:xfrm>
            <a:off x="3184563" y="2699902"/>
            <a:ext cx="4717491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Integrators</a:t>
            </a:r>
          </a:p>
        </p:txBody>
      </p: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1C642FF8-01AD-4636-926C-37D9125EFD0D}"/>
              </a:ext>
            </a:extLst>
          </p:cNvPr>
          <p:cNvSpPr txBox="1">
            <a:spLocks/>
          </p:cNvSpPr>
          <p:nvPr/>
        </p:nvSpPr>
        <p:spPr>
          <a:xfrm>
            <a:off x="3184564" y="3362735"/>
            <a:ext cx="3025168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Miller Integrators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48C7641-6764-4A9E-A7B2-06C8A649A15F}"/>
              </a:ext>
            </a:extLst>
          </p:cNvPr>
          <p:cNvSpPr txBox="1">
            <a:spLocks/>
          </p:cNvSpPr>
          <p:nvPr/>
        </p:nvSpPr>
        <p:spPr>
          <a:xfrm>
            <a:off x="3184564" y="4092545"/>
            <a:ext cx="3025168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Voltage Sources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A69614B-9142-473B-BFF9-AEB298CC63D7}"/>
              </a:ext>
            </a:extLst>
          </p:cNvPr>
          <p:cNvSpPr txBox="1">
            <a:spLocks/>
          </p:cNvSpPr>
          <p:nvPr/>
        </p:nvSpPr>
        <p:spPr>
          <a:xfrm>
            <a:off x="3184563" y="4822355"/>
            <a:ext cx="6704019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Current to Voltage Conversion</a:t>
            </a:r>
          </a:p>
        </p:txBody>
      </p:sp>
    </p:spTree>
    <p:extLst>
      <p:ext uri="{BB962C8B-B14F-4D97-AF65-F5344CB8AC3E}">
        <p14:creationId xmlns:p14="http://schemas.microsoft.com/office/powerpoint/2010/main" val="107550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 build="p"/>
      <p:bldP spid="162" grpId="0"/>
      <p:bldP spid="165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Current to Voltage Converter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594671" y="1718777"/>
            <a:ext cx="11376868" cy="117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our normal inverting op amp, the current flowing from the voltage source equals the voltage divided by the resistance R</a:t>
            </a:r>
            <a:r>
              <a:rPr lang="en-US" baseline="-25000" dirty="0"/>
              <a:t>in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217477" y="4968482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646017" y="4925499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7AC7A26-ECA8-408B-9722-A52A4927881C}"/>
              </a:ext>
            </a:extLst>
          </p:cNvPr>
          <p:cNvGrpSpPr/>
          <p:nvPr/>
        </p:nvGrpSpPr>
        <p:grpSpPr>
          <a:xfrm>
            <a:off x="2393800" y="2763760"/>
            <a:ext cx="5327414" cy="2133506"/>
            <a:chOff x="2393800" y="2763760"/>
            <a:chExt cx="5327414" cy="2133506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18FB9292-840E-4B53-8CAC-AF4BE32C134C}"/>
                </a:ext>
              </a:extLst>
            </p:cNvPr>
            <p:cNvCxnSpPr>
              <a:cxnSpLocks/>
            </p:cNvCxnSpPr>
            <p:nvPr/>
          </p:nvCxnSpPr>
          <p:spPr>
            <a:xfrm>
              <a:off x="3205650" y="3352596"/>
              <a:ext cx="42976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4B8EC1-1081-405F-AE6B-479103F353A7}"/>
                </a:ext>
              </a:extLst>
            </p:cNvPr>
            <p:cNvGrpSpPr/>
            <p:nvPr/>
          </p:nvGrpSpPr>
          <p:grpSpPr>
            <a:xfrm>
              <a:off x="2393800" y="2763760"/>
              <a:ext cx="5327414" cy="2133506"/>
              <a:chOff x="2393800" y="2763760"/>
              <a:chExt cx="5327414" cy="2133506"/>
            </a:xfrm>
          </p:grpSpPr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57458C10-FE15-4247-9F79-86240B9019E2}"/>
                  </a:ext>
                </a:extLst>
              </p:cNvPr>
              <p:cNvSpPr txBox="1"/>
              <p:nvPr/>
            </p:nvSpPr>
            <p:spPr>
              <a:xfrm>
                <a:off x="3831505" y="2763760"/>
                <a:ext cx="518824" cy="313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in</a:t>
                </a: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75EDE0B1-5DC9-428E-AA51-C977EB439F31}"/>
                  </a:ext>
                </a:extLst>
              </p:cNvPr>
              <p:cNvSpPr txBox="1"/>
              <p:nvPr/>
            </p:nvSpPr>
            <p:spPr>
              <a:xfrm>
                <a:off x="5421351" y="2809312"/>
                <a:ext cx="518824" cy="313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R</a:t>
                </a:r>
                <a:r>
                  <a:rPr lang="en-US" sz="1400" baseline="-25000" dirty="0"/>
                  <a:t>F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AD1F804-2D12-43EB-92C5-FB7E44AD0CC7}"/>
                  </a:ext>
                </a:extLst>
              </p:cNvPr>
              <p:cNvGrpSpPr/>
              <p:nvPr/>
            </p:nvGrpSpPr>
            <p:grpSpPr>
              <a:xfrm>
                <a:off x="2393800" y="3182658"/>
                <a:ext cx="5327414" cy="1714608"/>
                <a:chOff x="2393800" y="3182658"/>
                <a:chExt cx="5327414" cy="1714608"/>
              </a:xfrm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68E72BD5-F8C3-4605-85B6-1C5447C517CF}"/>
                    </a:ext>
                  </a:extLst>
                </p:cNvPr>
                <p:cNvGrpSpPr/>
                <p:nvPr/>
              </p:nvGrpSpPr>
              <p:grpSpPr>
                <a:xfrm>
                  <a:off x="5210626" y="3187266"/>
                  <a:ext cx="792743" cy="297701"/>
                  <a:chOff x="3074119" y="2744655"/>
                  <a:chExt cx="792743" cy="297701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E14C1451-B3D6-4B3B-A0E9-4B955AD2F75D}"/>
                      </a:ext>
                    </a:extLst>
                  </p:cNvPr>
                  <p:cNvGrpSpPr/>
                  <p:nvPr/>
                </p:nvGrpSpPr>
                <p:grpSpPr>
                  <a:xfrm>
                    <a:off x="3074119" y="2744655"/>
                    <a:ext cx="198894" cy="290601"/>
                    <a:chOff x="3613410" y="2623632"/>
                    <a:chExt cx="198894" cy="290601"/>
                  </a:xfrm>
                </p:grpSpPr>
                <p:cxnSp>
                  <p:nvCxnSpPr>
                    <p:cNvPr id="148" name="Straight Connector 147">
                      <a:extLst>
                        <a:ext uri="{FF2B5EF4-FFF2-40B4-BE49-F238E27FC236}">
                          <a16:creationId xmlns:a16="http://schemas.microsoft.com/office/drawing/2014/main" id="{9DA24489-4E3A-4E34-931B-D423D2A26EA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13410" y="2623632"/>
                      <a:ext cx="67242" cy="14878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6364823B-028A-43B3-9376-1764158E493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5" name="Group 124">
                    <a:extLst>
                      <a:ext uri="{FF2B5EF4-FFF2-40B4-BE49-F238E27FC236}">
                        <a16:creationId xmlns:a16="http://schemas.microsoft.com/office/drawing/2014/main" id="{FDAC573B-823C-4754-BCAC-ACD7566D809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46" name="Straight Connector 145">
                      <a:extLst>
                        <a:ext uri="{FF2B5EF4-FFF2-40B4-BE49-F238E27FC236}">
                          <a16:creationId xmlns:a16="http://schemas.microsoft.com/office/drawing/2014/main" id="{DEC3922D-D076-457E-9C4B-30225F7E38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Straight Connector 146">
                      <a:extLst>
                        <a:ext uri="{FF2B5EF4-FFF2-40B4-BE49-F238E27FC236}">
                          <a16:creationId xmlns:a16="http://schemas.microsoft.com/office/drawing/2014/main" id="{DDE2E1F3-453F-4216-9DDC-B1BF4F5802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0" name="Group 139">
                    <a:extLst>
                      <a:ext uri="{FF2B5EF4-FFF2-40B4-BE49-F238E27FC236}">
                        <a16:creationId xmlns:a16="http://schemas.microsoft.com/office/drawing/2014/main" id="{9D6CD395-82AE-4A1E-B28D-EB91D598683B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E501A6F-9320-4E83-B178-7F6DF811D9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5" name="Straight Connector 144">
                      <a:extLst>
                        <a:ext uri="{FF2B5EF4-FFF2-40B4-BE49-F238E27FC236}">
                          <a16:creationId xmlns:a16="http://schemas.microsoft.com/office/drawing/2014/main" id="{B7E499F4-8DBA-4BBB-80FE-CC19F808B61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9D79D85F-4752-427E-B097-45DAB84BCE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2301C9C2-61BD-40D8-A758-1765774BEC29}"/>
                    </a:ext>
                  </a:extLst>
                </p:cNvPr>
                <p:cNvGrpSpPr/>
                <p:nvPr/>
              </p:nvGrpSpPr>
              <p:grpSpPr>
                <a:xfrm>
                  <a:off x="2393800" y="3182658"/>
                  <a:ext cx="5327414" cy="1714608"/>
                  <a:chOff x="2393800" y="3182658"/>
                  <a:chExt cx="5327414" cy="1714608"/>
                </a:xfrm>
              </p:grpSpPr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A78758C9-F323-4B59-BD27-EED8DFDCCE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28169" y="3332425"/>
                    <a:ext cx="777341" cy="36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4" name="Group 153">
                    <a:extLst>
                      <a:ext uri="{FF2B5EF4-FFF2-40B4-BE49-F238E27FC236}">
                        <a16:creationId xmlns:a16="http://schemas.microsoft.com/office/drawing/2014/main" id="{7498BA3B-12F6-4B85-96B0-4F2DCAB89A96}"/>
                      </a:ext>
                    </a:extLst>
                  </p:cNvPr>
                  <p:cNvGrpSpPr/>
                  <p:nvPr/>
                </p:nvGrpSpPr>
                <p:grpSpPr>
                  <a:xfrm>
                    <a:off x="4229275" y="4497583"/>
                    <a:ext cx="365760" cy="399683"/>
                    <a:chOff x="2904758" y="3668309"/>
                    <a:chExt cx="365760" cy="399683"/>
                  </a:xfrm>
                </p:grpSpPr>
                <p:cxnSp>
                  <p:nvCxnSpPr>
                    <p:cNvPr id="155" name="Straight Connector 154">
                      <a:extLst>
                        <a:ext uri="{FF2B5EF4-FFF2-40B4-BE49-F238E27FC236}">
                          <a16:creationId xmlns:a16="http://schemas.microsoft.com/office/drawing/2014/main" id="{B6013308-3C24-4590-B910-89F9F3B9A9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086059" y="3668309"/>
                      <a:ext cx="1579" cy="27268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22B83808-A426-416A-A364-0C86FF84191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04758" y="394099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7" name="Straight Connector 156">
                      <a:extLst>
                        <a:ext uri="{FF2B5EF4-FFF2-40B4-BE49-F238E27FC236}">
                          <a16:creationId xmlns:a16="http://schemas.microsoft.com/office/drawing/2014/main" id="{1F1A4C4E-B7DD-4106-BC0E-3963401F3E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75360" y="400131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Straight Connector 157">
                      <a:extLst>
                        <a:ext uri="{FF2B5EF4-FFF2-40B4-BE49-F238E27FC236}">
                          <a16:creationId xmlns:a16="http://schemas.microsoft.com/office/drawing/2014/main" id="{457C95A0-1BC2-418D-938E-71815B6D7ED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050331" y="4067992"/>
                      <a:ext cx="914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" name="Group 6">
                    <a:extLst>
                      <a:ext uri="{FF2B5EF4-FFF2-40B4-BE49-F238E27FC236}">
                        <a16:creationId xmlns:a16="http://schemas.microsoft.com/office/drawing/2014/main" id="{28381C67-96B4-4E0C-B4B2-DC5FB0766410}"/>
                      </a:ext>
                    </a:extLst>
                  </p:cNvPr>
                  <p:cNvGrpSpPr/>
                  <p:nvPr/>
                </p:nvGrpSpPr>
                <p:grpSpPr>
                  <a:xfrm>
                    <a:off x="2393800" y="3182658"/>
                    <a:ext cx="5327414" cy="1693601"/>
                    <a:chOff x="2393800" y="3182658"/>
                    <a:chExt cx="5327414" cy="1693601"/>
                  </a:xfrm>
                </p:grpSpPr>
                <p:grpSp>
                  <p:nvGrpSpPr>
                    <p:cNvPr id="3" name="Group 2">
                      <a:extLst>
                        <a:ext uri="{FF2B5EF4-FFF2-40B4-BE49-F238E27FC236}">
                          <a16:creationId xmlns:a16="http://schemas.microsoft.com/office/drawing/2014/main" id="{517BF4E4-EAD1-4857-95D0-C8E9AD39014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392968" y="3331509"/>
                      <a:ext cx="3328246" cy="1544750"/>
                      <a:chOff x="4215168" y="3094868"/>
                      <a:chExt cx="3328246" cy="1544750"/>
                    </a:xfrm>
                  </p:grpSpPr>
                  <p:cxnSp>
                    <p:nvCxnSpPr>
                      <p:cNvPr id="87" name="Straight Connector 86">
                        <a:extLst>
                          <a:ext uri="{FF2B5EF4-FFF2-40B4-BE49-F238E27FC236}">
                            <a16:creationId xmlns:a16="http://schemas.microsoft.com/office/drawing/2014/main" id="{2697F044-49DF-4A97-9003-548E3FD480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300090" y="4052553"/>
                        <a:ext cx="1243324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9" name="Group 8">
                        <a:extLst>
                          <a:ext uri="{FF2B5EF4-FFF2-40B4-BE49-F238E27FC236}">
                            <a16:creationId xmlns:a16="http://schemas.microsoft.com/office/drawing/2014/main" id="{1B67CCAE-40E0-4DA2-B63F-EF3FF0F88FE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215168" y="3094868"/>
                        <a:ext cx="3098594" cy="1544750"/>
                        <a:chOff x="2769269" y="3017198"/>
                        <a:chExt cx="3098594" cy="1544750"/>
                      </a:xfrm>
                    </p:grpSpPr>
                    <p:grpSp>
                      <p:nvGrpSpPr>
                        <p:cNvPr id="62" name="Group 61">
                          <a:extLst>
                            <a:ext uri="{FF2B5EF4-FFF2-40B4-BE49-F238E27FC236}">
                              <a16:creationId xmlns:a16="http://schemas.microsoft.com/office/drawing/2014/main" id="{94BF4562-2D55-4468-88D0-0055AE6F203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769269" y="3387666"/>
                          <a:ext cx="3098594" cy="1174282"/>
                          <a:chOff x="3735829" y="3007895"/>
                          <a:chExt cx="3098594" cy="1174282"/>
                        </a:xfrm>
                      </p:grpSpPr>
                      <p:sp>
                        <p:nvSpPr>
                          <p:cNvPr id="63" name="Isosceles Triangle 62">
                            <a:extLst>
                              <a:ext uri="{FF2B5EF4-FFF2-40B4-BE49-F238E27FC236}">
                                <a16:creationId xmlns:a16="http://schemas.microsoft.com/office/drawing/2014/main" id="{BB46C90F-5788-4CCF-AB17-30A10F95DD9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4466122" y="3022333"/>
                            <a:ext cx="1174282" cy="1145406"/>
                          </a:xfrm>
                          <a:prstGeom prst="triangle">
                            <a:avLst/>
                          </a:prstGeom>
                          <a:noFill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64" name="TextBox 63">
                            <a:extLst>
                              <a:ext uri="{FF2B5EF4-FFF2-40B4-BE49-F238E27FC236}">
                                <a16:creationId xmlns:a16="http://schemas.microsoft.com/office/drawing/2014/main" id="{2B556914-539A-4344-8AC3-B0FA27D9E5B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480560" y="3170178"/>
                            <a:ext cx="30725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—</a:t>
                            </a:r>
                          </a:p>
                        </p:txBody>
                      </p:sp>
                      <p:sp>
                        <p:nvSpPr>
                          <p:cNvPr id="65" name="TextBox 64">
                            <a:extLst>
                              <a:ext uri="{FF2B5EF4-FFF2-40B4-BE49-F238E27FC236}">
                                <a16:creationId xmlns:a16="http://schemas.microsoft.com/office/drawing/2014/main" id="{9288038D-3577-4ADF-819A-A31D26F0FA9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499733" y="3595036"/>
                            <a:ext cx="307258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sz="2000" dirty="0"/>
                              <a:t>+</a:t>
                            </a:r>
                          </a:p>
                        </p:txBody>
                      </p:sp>
                      <p:cxnSp>
                        <p:nvCxnSpPr>
                          <p:cNvPr id="66" name="Straight Connector 65">
                            <a:extLst>
                              <a:ext uri="{FF2B5EF4-FFF2-40B4-BE49-F238E27FC236}">
                                <a16:creationId xmlns:a16="http://schemas.microsoft.com/office/drawing/2014/main" id="{7843E83F-9A5D-451B-98CA-877998BF1256}"/>
                              </a:ext>
                            </a:extLst>
                          </p:cNvPr>
                          <p:cNvCxnSpPr>
                            <a:endCxn id="64" idx="1"/>
                          </p:cNvCxnSpPr>
                          <p:nvPr/>
                        </p:nvCxnSpPr>
                        <p:spPr>
                          <a:xfrm>
                            <a:off x="4090219" y="3354844"/>
                            <a:ext cx="390341" cy="0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7" name="Straight Connector 66">
                            <a:extLst>
                              <a:ext uri="{FF2B5EF4-FFF2-40B4-BE49-F238E27FC236}">
                                <a16:creationId xmlns:a16="http://schemas.microsoft.com/office/drawing/2014/main" id="{5230244E-4C43-4834-8842-B4B67B70DCD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735829" y="3811883"/>
                            <a:ext cx="744731" cy="0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8" name="Straight Connector 67">
                            <a:extLst>
                              <a:ext uri="{FF2B5EF4-FFF2-40B4-BE49-F238E27FC236}">
                                <a16:creationId xmlns:a16="http://schemas.microsoft.com/office/drawing/2014/main" id="{D344F966-D0BA-4433-B442-9A5342728209}"/>
                              </a:ext>
                            </a:extLst>
                          </p:cNvPr>
                          <p:cNvCxnSpPr>
                            <a:cxnSpLocks/>
                            <a:stCxn id="63" idx="0"/>
                          </p:cNvCxnSpPr>
                          <p:nvPr/>
                        </p:nvCxnSpPr>
                        <p:spPr>
                          <a:xfrm>
                            <a:off x="5625966" y="3595036"/>
                            <a:ext cx="1058108" cy="0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86" name="TextBox 85">
                            <a:extLst>
                              <a:ext uri="{FF2B5EF4-FFF2-40B4-BE49-F238E27FC236}">
                                <a16:creationId xmlns:a16="http://schemas.microsoft.com/office/drawing/2014/main" id="{6318DE90-F501-4E2F-A16B-7F02CDE2C5FF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314786" y="3061628"/>
                            <a:ext cx="519637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err="1"/>
                              <a:t>V</a:t>
                            </a:r>
                            <a:r>
                              <a:rPr lang="en-US" baseline="-25000" dirty="0" err="1"/>
                              <a:t>out</a:t>
                            </a:r>
                            <a:endParaRPr lang="en-US" baseline="-25000" dirty="0"/>
                          </a:p>
                        </p:txBody>
                      </p:sp>
                    </p:grpSp>
                    <p:cxnSp>
                      <p:nvCxnSpPr>
                        <p:cNvPr id="88" name="Straight Connector 87">
                          <a:extLst>
                            <a:ext uri="{FF2B5EF4-FFF2-40B4-BE49-F238E27FC236}">
                              <a16:creationId xmlns:a16="http://schemas.microsoft.com/office/drawing/2014/main" id="{930DDDDB-8C86-42F3-B0AB-B04FCC3BB0C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373066" y="3021739"/>
                          <a:ext cx="429768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Straight Connector 88">
                          <a:extLst>
                            <a:ext uri="{FF2B5EF4-FFF2-40B4-BE49-F238E27FC236}">
                              <a16:creationId xmlns:a16="http://schemas.microsoft.com/office/drawing/2014/main" id="{C712277C-05F2-4568-8A8D-FBC55EC234D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110561" y="3017198"/>
                          <a:ext cx="4536" cy="717271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0" name="Straight Connector 89">
                          <a:extLst>
                            <a:ext uri="{FF2B5EF4-FFF2-40B4-BE49-F238E27FC236}">
                              <a16:creationId xmlns:a16="http://schemas.microsoft.com/office/drawing/2014/main" id="{677BB3DA-0DB2-46CE-BF4F-7D64B5D5F32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4804380" y="3017198"/>
                          <a:ext cx="6421" cy="943231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C4F8FDAB-F71F-4B59-A4CD-A0F1A4DED58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630310" y="3182658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95" name="Group 94">
                        <a:extLst>
                          <a:ext uri="{FF2B5EF4-FFF2-40B4-BE49-F238E27FC236}">
                            <a16:creationId xmlns:a16="http://schemas.microsoft.com/office/drawing/2014/main" id="{D6173BAB-BB22-4204-BE99-E92A58FCFF1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53613B6E-4AC4-4431-B33E-BAAECA60341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5E4DE953-F4C4-4F3C-B8D2-27A4EFDCF2A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96" name="Group 95">
                        <a:extLst>
                          <a:ext uri="{FF2B5EF4-FFF2-40B4-BE49-F238E27FC236}">
                            <a16:creationId xmlns:a16="http://schemas.microsoft.com/office/drawing/2014/main" id="{23906B2B-30C3-40C9-BA75-C2A8745D163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01" name="Straight Connector 100">
                          <a:extLst>
                            <a:ext uri="{FF2B5EF4-FFF2-40B4-BE49-F238E27FC236}">
                              <a16:creationId xmlns:a16="http://schemas.microsoft.com/office/drawing/2014/main" id="{7468959E-BDC9-4B44-BBE6-04B0F0B86FD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2" name="Straight Connector 101">
                          <a:extLst>
                            <a:ext uri="{FF2B5EF4-FFF2-40B4-BE49-F238E27FC236}">
                              <a16:creationId xmlns:a16="http://schemas.microsoft.com/office/drawing/2014/main" id="{4A01BB18-0C3C-4E33-A352-5B879B9BAC8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97" name="Group 96">
                        <a:extLst>
                          <a:ext uri="{FF2B5EF4-FFF2-40B4-BE49-F238E27FC236}">
                            <a16:creationId xmlns:a16="http://schemas.microsoft.com/office/drawing/2014/main" id="{D879CF26-E7C4-4E64-9D13-24016A80DBD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99" name="Straight Connector 98">
                          <a:extLst>
                            <a:ext uri="{FF2B5EF4-FFF2-40B4-BE49-F238E27FC236}">
                              <a16:creationId xmlns:a16="http://schemas.microsoft.com/office/drawing/2014/main" id="{E8E37003-EB28-4B12-A82A-B74BFB0CE3D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0" name="Straight Connector 99">
                          <a:extLst>
                            <a:ext uri="{FF2B5EF4-FFF2-40B4-BE49-F238E27FC236}">
                              <a16:creationId xmlns:a16="http://schemas.microsoft.com/office/drawing/2014/main" id="{D4521012-2E4A-4963-9FEB-066E0467ED2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30FF4B0B-A6CC-4EC7-A09B-3067EADB45F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2" name="Group 111">
                      <a:extLst>
                        <a:ext uri="{FF2B5EF4-FFF2-40B4-BE49-F238E27FC236}">
                          <a16:creationId xmlns:a16="http://schemas.microsoft.com/office/drawing/2014/main" id="{73798894-8D34-40C9-BE58-D9AB0EF3C9F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93800" y="3353005"/>
                      <a:ext cx="1188533" cy="1195557"/>
                      <a:chOff x="3136593" y="2841412"/>
                      <a:chExt cx="1188533" cy="1195557"/>
                    </a:xfrm>
                  </p:grpSpPr>
                  <p:sp>
                    <p:nvSpPr>
                      <p:cNvPr id="132" name="TextBox 131">
                        <a:extLst>
                          <a:ext uri="{FF2B5EF4-FFF2-40B4-BE49-F238E27FC236}">
                            <a16:creationId xmlns:a16="http://schemas.microsoft.com/office/drawing/2014/main" id="{B9076559-40E5-40D5-AA4E-2A729C5474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02609" y="3211316"/>
                        <a:ext cx="307258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sz="2000" dirty="0"/>
                          <a:t>+</a:t>
                        </a:r>
                      </a:p>
                    </p:txBody>
                  </p:sp>
                  <p:grpSp>
                    <p:nvGrpSpPr>
                      <p:cNvPr id="133" name="Group 132">
                        <a:extLst>
                          <a:ext uri="{FF2B5EF4-FFF2-40B4-BE49-F238E27FC236}">
                            <a16:creationId xmlns:a16="http://schemas.microsoft.com/office/drawing/2014/main" id="{517F996B-9216-4883-BF18-7037CD42101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36593" y="2841412"/>
                        <a:ext cx="1188533" cy="1195557"/>
                        <a:chOff x="2465135" y="2872435"/>
                        <a:chExt cx="1188533" cy="1195557"/>
                      </a:xfrm>
                    </p:grpSpPr>
                    <p:cxnSp>
                      <p:nvCxnSpPr>
                        <p:cNvPr id="134" name="Straight Connector 133">
                          <a:extLst>
                            <a:ext uri="{FF2B5EF4-FFF2-40B4-BE49-F238E27FC236}">
                              <a16:creationId xmlns:a16="http://schemas.microsoft.com/office/drawing/2014/main" id="{03F63FDC-F0F0-4FB7-B71E-50578FF0791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3086605" y="2872435"/>
                          <a:ext cx="567063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35" name="Oval 134">
                          <a:extLst>
                            <a:ext uri="{FF2B5EF4-FFF2-40B4-BE49-F238E27FC236}">
                              <a16:creationId xmlns:a16="http://schemas.microsoft.com/office/drawing/2014/main" id="{79BEB37F-2EC3-40AD-91D9-64742D249FCA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2903725" y="3328344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136" name="Straight Connector 135">
                          <a:extLst>
                            <a:ext uri="{FF2B5EF4-FFF2-40B4-BE49-F238E27FC236}">
                              <a16:creationId xmlns:a16="http://schemas.microsoft.com/office/drawing/2014/main" id="{95C3E106-3FA2-486F-B6AF-4DCF0C92F54B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3087638" y="3694104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7" name="Straight Connector 136">
                          <a:extLst>
                            <a:ext uri="{FF2B5EF4-FFF2-40B4-BE49-F238E27FC236}">
                              <a16:creationId xmlns:a16="http://schemas.microsoft.com/office/drawing/2014/main" id="{6E971DC3-FB5A-4059-8394-C6A01CF201A6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2904758" y="394099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8" name="Straight Connector 137">
                          <a:extLst>
                            <a:ext uri="{FF2B5EF4-FFF2-40B4-BE49-F238E27FC236}">
                              <a16:creationId xmlns:a16="http://schemas.microsoft.com/office/drawing/2014/main" id="{4C3ACD74-D0DE-4448-B06B-D6BDD1E0624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2975360" y="400131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9" name="Straight Connector 138">
                          <a:extLst>
                            <a:ext uri="{FF2B5EF4-FFF2-40B4-BE49-F238E27FC236}">
                              <a16:creationId xmlns:a16="http://schemas.microsoft.com/office/drawing/2014/main" id="{69D8FB27-8C21-49A0-8859-405E93A5F48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050331" y="4067992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1" name="Straight Connector 140">
                          <a:extLst>
                            <a:ext uri="{FF2B5EF4-FFF2-40B4-BE49-F238E27FC236}">
                              <a16:creationId xmlns:a16="http://schemas.microsoft.com/office/drawing/2014/main" id="{82AAB3DD-14A1-4C8D-ABB2-AE63FCB46DB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090960" y="2872435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42" name="TextBox 141">
                          <a:extLst>
                            <a:ext uri="{FF2B5EF4-FFF2-40B4-BE49-F238E27FC236}">
                              <a16:creationId xmlns:a16="http://schemas.microsoft.com/office/drawing/2014/main" id="{240B8BAE-37BE-4DBF-AC67-92ECA8591B9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465135" y="3298732"/>
                          <a:ext cx="51963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V</a:t>
                          </a:r>
                          <a:r>
                            <a:rPr lang="en-US" baseline="-25000" dirty="0"/>
                            <a:t>1</a:t>
                          </a:r>
                        </a:p>
                      </p:txBody>
                    </p:sp>
                    <p:sp>
                      <p:nvSpPr>
                        <p:cNvPr id="149" name="TextBox 148">
                          <a:extLst>
                            <a:ext uri="{FF2B5EF4-FFF2-40B4-BE49-F238E27FC236}">
                              <a16:creationId xmlns:a16="http://schemas.microsoft.com/office/drawing/2014/main" id="{8FCF56A3-738B-4B9C-A162-A18B58CB64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2910969" y="3417856"/>
                          <a:ext cx="307258" cy="3385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1600" dirty="0"/>
                            <a:t>—</a:t>
                          </a:r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301D8C0C-7BA0-4D67-B818-468FB459C0DB}"/>
              </a:ext>
            </a:extLst>
          </p:cNvPr>
          <p:cNvSpPr txBox="1">
            <a:spLocks/>
          </p:cNvSpPr>
          <p:nvPr/>
        </p:nvSpPr>
        <p:spPr>
          <a:xfrm>
            <a:off x="777277" y="5316709"/>
            <a:ext cx="11194262" cy="1244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can be converted to a current-to-voltage converter by removing R</a:t>
            </a:r>
            <a:r>
              <a:rPr lang="en-US" baseline="-25000" dirty="0"/>
              <a:t>in</a:t>
            </a:r>
            <a:r>
              <a:rPr lang="en-US" dirty="0"/>
              <a:t>  and connecting a current source directly to the negative input of the op amp. 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50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Current to Voltage Converter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3884635" y="1674850"/>
            <a:ext cx="8132317" cy="904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 input resistance of the op amp is extremely large, the current I</a:t>
            </a:r>
            <a:r>
              <a:rPr lang="en-US" baseline="-25000" dirty="0"/>
              <a:t>1</a:t>
            </a:r>
            <a:r>
              <a:rPr lang="en-US" dirty="0"/>
              <a:t> all flows through the feedback resistor R</a:t>
            </a:r>
            <a:r>
              <a:rPr lang="en-US" baseline="-25000" dirty="0"/>
              <a:t>F</a:t>
            </a:r>
            <a:r>
              <a:rPr lang="en-US" dirty="0"/>
              <a:t>.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217477" y="4968482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646017" y="4925499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44B8EC1-1081-405F-AE6B-479103F353A7}"/>
              </a:ext>
            </a:extLst>
          </p:cNvPr>
          <p:cNvGrpSpPr/>
          <p:nvPr/>
        </p:nvGrpSpPr>
        <p:grpSpPr>
          <a:xfrm>
            <a:off x="2393800" y="2809312"/>
            <a:ext cx="5327414" cy="2087954"/>
            <a:chOff x="2393800" y="2809312"/>
            <a:chExt cx="5327414" cy="2087954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5421351" y="2809312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AD1F804-2D12-43EB-92C5-FB7E44AD0CC7}"/>
                </a:ext>
              </a:extLst>
            </p:cNvPr>
            <p:cNvGrpSpPr/>
            <p:nvPr/>
          </p:nvGrpSpPr>
          <p:grpSpPr>
            <a:xfrm>
              <a:off x="2393800" y="3187266"/>
              <a:ext cx="5327414" cy="1710000"/>
              <a:chOff x="2393800" y="3187266"/>
              <a:chExt cx="5327414" cy="1710000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68E72BD5-F8C3-4605-85B6-1C5447C517CF}"/>
                  </a:ext>
                </a:extLst>
              </p:cNvPr>
              <p:cNvGrpSpPr/>
              <p:nvPr/>
            </p:nvGrpSpPr>
            <p:grpSpPr>
              <a:xfrm>
                <a:off x="5210626" y="3187266"/>
                <a:ext cx="792743" cy="297701"/>
                <a:chOff x="3074119" y="2744655"/>
                <a:chExt cx="792743" cy="297701"/>
              </a:xfrm>
            </p:grpSpPr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E14C1451-B3D6-4B3B-A0E9-4B955AD2F75D}"/>
                    </a:ext>
                  </a:extLst>
                </p:cNvPr>
                <p:cNvGrpSpPr/>
                <p:nvPr/>
              </p:nvGrpSpPr>
              <p:grpSpPr>
                <a:xfrm>
                  <a:off x="3074119" y="2744655"/>
                  <a:ext cx="198894" cy="290601"/>
                  <a:chOff x="3613410" y="2623632"/>
                  <a:chExt cx="198894" cy="290601"/>
                </a:xfrm>
              </p:grpSpPr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9DA24489-4E3A-4E34-931B-D423D2A26E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13410" y="2623632"/>
                    <a:ext cx="67242" cy="14878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6364823B-028A-43B3-9376-1764158E493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FDAC573B-823C-4754-BCAC-ACD7566D809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DEC3922D-D076-457E-9C4B-30225F7E38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DDE2E1F3-453F-4216-9DDC-B1BF4F5802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9D6CD395-82AE-4A1E-B28D-EB91D598683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DE501A6F-9320-4E83-B178-7F6DF811D9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B7E499F4-8DBA-4BBB-80FE-CC19F808B6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9D79D85F-4752-427E-B097-45DAB84BC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301C9C2-61BD-40D8-A758-1765774BEC29}"/>
                  </a:ext>
                </a:extLst>
              </p:cNvPr>
              <p:cNvGrpSpPr/>
              <p:nvPr/>
            </p:nvGrpSpPr>
            <p:grpSpPr>
              <a:xfrm>
                <a:off x="2393800" y="3331509"/>
                <a:ext cx="5327414" cy="1565757"/>
                <a:chOff x="2393800" y="3331509"/>
                <a:chExt cx="5327414" cy="1565757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A78758C9-F323-4B59-BD27-EED8DFDCCE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82333" y="3336050"/>
                  <a:ext cx="1623177" cy="169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7498BA3B-12F6-4B85-96B0-4F2DCAB89A96}"/>
                    </a:ext>
                  </a:extLst>
                </p:cNvPr>
                <p:cNvGrpSpPr/>
                <p:nvPr/>
              </p:nvGrpSpPr>
              <p:grpSpPr>
                <a:xfrm>
                  <a:off x="4229275" y="4497583"/>
                  <a:ext cx="365760" cy="399683"/>
                  <a:chOff x="2904758" y="3668309"/>
                  <a:chExt cx="365760" cy="399683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B6013308-3C24-4590-B910-89F9F3B9A9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086059" y="3668309"/>
                    <a:ext cx="1579" cy="2726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22B83808-A426-416A-A364-0C86FF841917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1F1A4C4E-B7DD-4106-BC0E-3963401F3E6E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457C95A0-1BC2-418D-938E-71815B6D7ED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28381C67-96B4-4E0C-B4B2-DC5FB0766410}"/>
                    </a:ext>
                  </a:extLst>
                </p:cNvPr>
                <p:cNvGrpSpPr/>
                <p:nvPr/>
              </p:nvGrpSpPr>
              <p:grpSpPr>
                <a:xfrm>
                  <a:off x="2393800" y="3331509"/>
                  <a:ext cx="5327414" cy="1544750"/>
                  <a:chOff x="2393800" y="3331509"/>
                  <a:chExt cx="5327414" cy="1544750"/>
                </a:xfrm>
              </p:grpSpPr>
              <p:grpSp>
                <p:nvGrpSpPr>
                  <p:cNvPr id="3" name="Group 2">
                    <a:extLst>
                      <a:ext uri="{FF2B5EF4-FFF2-40B4-BE49-F238E27FC236}">
                        <a16:creationId xmlns:a16="http://schemas.microsoft.com/office/drawing/2014/main" id="{517BF4E4-EAD1-4857-95D0-C8E9AD390147}"/>
                      </a:ext>
                    </a:extLst>
                  </p:cNvPr>
                  <p:cNvGrpSpPr/>
                  <p:nvPr/>
                </p:nvGrpSpPr>
                <p:grpSpPr>
                  <a:xfrm>
                    <a:off x="4392968" y="3331509"/>
                    <a:ext cx="3328246" cy="1544750"/>
                    <a:chOff x="4215168" y="3094868"/>
                    <a:chExt cx="3328246" cy="1544750"/>
                  </a:xfrm>
                </p:grpSpPr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2697F044-49DF-4A97-9003-548E3FD480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300090" y="4052553"/>
                      <a:ext cx="124332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9" name="Group 8">
                      <a:extLst>
                        <a:ext uri="{FF2B5EF4-FFF2-40B4-BE49-F238E27FC236}">
                          <a16:creationId xmlns:a16="http://schemas.microsoft.com/office/drawing/2014/main" id="{1B67CCAE-40E0-4DA2-B63F-EF3FF0F88FE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215168" y="3094868"/>
                      <a:ext cx="3098594" cy="1544750"/>
                      <a:chOff x="2769269" y="3017198"/>
                      <a:chExt cx="3098594" cy="1544750"/>
                    </a:xfrm>
                  </p:grpSpPr>
                  <p:grpSp>
                    <p:nvGrpSpPr>
                      <p:cNvPr id="62" name="Group 61">
                        <a:extLst>
                          <a:ext uri="{FF2B5EF4-FFF2-40B4-BE49-F238E27FC236}">
                            <a16:creationId xmlns:a16="http://schemas.microsoft.com/office/drawing/2014/main" id="{94BF4562-2D55-4468-88D0-0055AE6F203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769269" y="3387666"/>
                        <a:ext cx="3098594" cy="1174282"/>
                        <a:chOff x="3735829" y="3007895"/>
                        <a:chExt cx="3098594" cy="1174282"/>
                      </a:xfrm>
                    </p:grpSpPr>
                    <p:sp>
                      <p:nvSpPr>
                        <p:cNvPr id="63" name="Isosceles Triangle 62">
                          <a:extLst>
                            <a:ext uri="{FF2B5EF4-FFF2-40B4-BE49-F238E27FC236}">
                              <a16:creationId xmlns:a16="http://schemas.microsoft.com/office/drawing/2014/main" id="{BB46C90F-5788-4CCF-AB17-30A10F95DD9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466122" y="3022333"/>
                          <a:ext cx="1174282" cy="1145406"/>
                        </a:xfrm>
                        <a:prstGeom prst="triangl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2B556914-539A-4344-8AC3-B0FA27D9E5B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80560" y="3170178"/>
                          <a:ext cx="30725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—</a:t>
                          </a:r>
                        </a:p>
                      </p:txBody>
                    </p:sp>
                    <p:sp>
                      <p:nvSpPr>
                        <p:cNvPr id="65" name="TextBox 64">
                          <a:extLst>
                            <a:ext uri="{FF2B5EF4-FFF2-40B4-BE49-F238E27FC236}">
                              <a16:creationId xmlns:a16="http://schemas.microsoft.com/office/drawing/2014/main" id="{9288038D-3577-4ADF-819A-A31D26F0FA9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9733" y="3595036"/>
                          <a:ext cx="307258" cy="4001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+</a:t>
                          </a:r>
                        </a:p>
                      </p:txBody>
                    </p: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843E83F-9A5D-451B-98CA-877998BF1256}"/>
                            </a:ext>
                          </a:extLst>
                        </p:cNvPr>
                        <p:cNvCxnSpPr>
                          <a:endCxn id="64" idx="1"/>
                        </p:cNvCxnSpPr>
                        <p:nvPr/>
                      </p:nvCxnSpPr>
                      <p:spPr>
                        <a:xfrm>
                          <a:off x="4090219" y="3354844"/>
                          <a:ext cx="390341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5230244E-4C43-4834-8842-B4B67B70DCD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735829" y="3811883"/>
                          <a:ext cx="744731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D344F966-D0BA-4433-B442-9A5342728209}"/>
                            </a:ext>
                          </a:extLst>
                        </p:cNvPr>
                        <p:cNvCxnSpPr>
                          <a:cxnSpLocks/>
                          <a:stCxn id="63" idx="0"/>
                        </p:cNvCxnSpPr>
                        <p:nvPr/>
                      </p:nvCxnSpPr>
                      <p:spPr>
                        <a:xfrm>
                          <a:off x="5625966" y="3595036"/>
                          <a:ext cx="1058108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6" name="TextBox 85">
                          <a:extLst>
                            <a:ext uri="{FF2B5EF4-FFF2-40B4-BE49-F238E27FC236}">
                              <a16:creationId xmlns:a16="http://schemas.microsoft.com/office/drawing/2014/main" id="{6318DE90-F501-4E2F-A16B-7F02CDE2C5F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314786" y="3061628"/>
                          <a:ext cx="51963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err="1"/>
                            <a:t>V</a:t>
                          </a:r>
                          <a:r>
                            <a:rPr lang="en-US" baseline="-25000" dirty="0" err="1"/>
                            <a:t>out</a:t>
                          </a:r>
                          <a:endParaRPr lang="en-US" baseline="-25000" dirty="0"/>
                        </a:p>
                      </p:txBody>
                    </p:sp>
                  </p:grpSp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930DDDDB-8C86-42F3-B0AB-B04FCC3BB0C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373066" y="3021739"/>
                        <a:ext cx="42976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C712277C-05F2-4568-8A8D-FBC55EC234D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110561" y="3017198"/>
                        <a:ext cx="4536" cy="71727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677BB3DA-0DB2-46CE-BF4F-7D64B5D5F32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4804380" y="3017198"/>
                        <a:ext cx="6421" cy="94323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33" name="Group 132">
                    <a:extLst>
                      <a:ext uri="{FF2B5EF4-FFF2-40B4-BE49-F238E27FC236}">
                        <a16:creationId xmlns:a16="http://schemas.microsoft.com/office/drawing/2014/main" id="{517F996B-9216-4883-BF18-7037CD421010}"/>
                      </a:ext>
                    </a:extLst>
                  </p:cNvPr>
                  <p:cNvGrpSpPr/>
                  <p:nvPr/>
                </p:nvGrpSpPr>
                <p:grpSpPr>
                  <a:xfrm>
                    <a:off x="2393800" y="3353005"/>
                    <a:ext cx="1188533" cy="1195557"/>
                    <a:chOff x="2465135" y="2872435"/>
                    <a:chExt cx="1188533" cy="1195557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03F63FDC-F0F0-4FB7-B71E-50578FF079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086605" y="2872435"/>
                      <a:ext cx="567063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5" name="Oval 134">
                      <a:extLst>
                        <a:ext uri="{FF2B5EF4-FFF2-40B4-BE49-F238E27FC236}">
                          <a16:creationId xmlns:a16="http://schemas.microsoft.com/office/drawing/2014/main" id="{79BEB37F-2EC3-40AD-91D9-64742D249FCA}"/>
                        </a:ext>
                      </a:extLst>
                    </p:cNvPr>
                    <p:cNvSpPr>
                      <a:spLocks noChangeAspect="1"/>
                    </p:cNvSpPr>
                    <p:nvPr/>
                  </p:nvSpPr>
                  <p:spPr>
                    <a:xfrm>
                      <a:off x="2903725" y="3328344"/>
                      <a:ext cx="365760" cy="365760"/>
                    </a:xfrm>
                    <a:prstGeom prst="ellips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95C3E106-3FA2-486F-B6AF-4DCF0C92F54B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3087638" y="3694104"/>
                      <a:ext cx="0" cy="2468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6E971DC3-FB5A-4059-8394-C6A01CF201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04758" y="394099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Straight Connector 137">
                      <a:extLst>
                        <a:ext uri="{FF2B5EF4-FFF2-40B4-BE49-F238E27FC236}">
                          <a16:creationId xmlns:a16="http://schemas.microsoft.com/office/drawing/2014/main" id="{4C3ACD74-D0DE-4448-B06B-D6BDD1E0624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75360" y="400131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Straight Connector 138">
                      <a:extLst>
                        <a:ext uri="{FF2B5EF4-FFF2-40B4-BE49-F238E27FC236}">
                          <a16:creationId xmlns:a16="http://schemas.microsoft.com/office/drawing/2014/main" id="{69D8FB27-8C21-49A0-8859-405E93A5F48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050331" y="4067992"/>
                      <a:ext cx="914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Straight Connector 140">
                      <a:extLst>
                        <a:ext uri="{FF2B5EF4-FFF2-40B4-BE49-F238E27FC236}">
                          <a16:creationId xmlns:a16="http://schemas.microsoft.com/office/drawing/2014/main" id="{82AAB3DD-14A1-4C8D-ABB2-AE63FCB46D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090960" y="2872435"/>
                      <a:ext cx="0" cy="444089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2" name="TextBox 141">
                      <a:extLst>
                        <a:ext uri="{FF2B5EF4-FFF2-40B4-BE49-F238E27FC236}">
                          <a16:creationId xmlns:a16="http://schemas.microsoft.com/office/drawing/2014/main" id="{240B8BAE-37BE-4DBF-AC67-92ECA8591B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465135" y="3298732"/>
                      <a:ext cx="51963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1</a:t>
                      </a:r>
                    </a:p>
                  </p:txBody>
                </p:sp>
              </p:grpSp>
            </p:grpSp>
          </p:grpSp>
        </p:grpSp>
      </p:grp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301D8C0C-7BA0-4D67-B818-468FB459C0DB}"/>
              </a:ext>
            </a:extLst>
          </p:cNvPr>
          <p:cNvSpPr txBox="1">
            <a:spLocks/>
          </p:cNvSpPr>
          <p:nvPr/>
        </p:nvSpPr>
        <p:spPr>
          <a:xfrm>
            <a:off x="6533550" y="4453196"/>
            <a:ext cx="5498912" cy="1332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 negative input of the op amp is at virtual ground, the output of the op amp is given by: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F987B5-CF1B-4D3F-8370-CFE67F76D434}"/>
              </a:ext>
            </a:extLst>
          </p:cNvPr>
          <p:cNvCxnSpPr>
            <a:endCxn id="135" idx="0"/>
          </p:cNvCxnSpPr>
          <p:nvPr/>
        </p:nvCxnSpPr>
        <p:spPr>
          <a:xfrm flipV="1">
            <a:off x="3015270" y="380891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B7AC7A47-BF66-4C1B-A0DE-FD9EECE79B67}"/>
              </a:ext>
            </a:extLst>
          </p:cNvPr>
          <p:cNvSpPr txBox="1">
            <a:spLocks/>
          </p:cNvSpPr>
          <p:nvPr/>
        </p:nvSpPr>
        <p:spPr>
          <a:xfrm>
            <a:off x="5900479" y="5967147"/>
            <a:ext cx="2050314" cy="541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sz="3600" baseline="-25000" dirty="0" err="1"/>
              <a:t>out</a:t>
            </a:r>
            <a:r>
              <a:rPr lang="en-US" dirty="0"/>
              <a:t> = -I</a:t>
            </a:r>
            <a:r>
              <a:rPr lang="en-US" baseline="-25000" dirty="0"/>
              <a:t>1 </a:t>
            </a:r>
            <a:r>
              <a:rPr lang="en-US" dirty="0"/>
              <a:t>R</a:t>
            </a:r>
            <a:r>
              <a:rPr lang="en-US" baseline="-25000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03011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  <p:bldP spid="7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Current to Voltage Converter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3884635" y="1674850"/>
            <a:ext cx="8132317" cy="73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high sensitivity requires a large feedback resistor, R</a:t>
            </a:r>
            <a:r>
              <a:rPr lang="en-US" baseline="-25000" dirty="0"/>
              <a:t>F</a:t>
            </a:r>
            <a:r>
              <a:rPr lang="en-US" dirty="0"/>
              <a:t>.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59ED9C-E369-4E25-9FBA-72EAE0370289}"/>
              </a:ext>
            </a:extLst>
          </p:cNvPr>
          <p:cNvCxnSpPr/>
          <p:nvPr/>
        </p:nvCxnSpPr>
        <p:spPr>
          <a:xfrm flipV="1">
            <a:off x="2217477" y="4968482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93540A-AC2D-426A-8A3E-92D51BE433C9}"/>
              </a:ext>
            </a:extLst>
          </p:cNvPr>
          <p:cNvCxnSpPr/>
          <p:nvPr/>
        </p:nvCxnSpPr>
        <p:spPr>
          <a:xfrm flipV="1">
            <a:off x="2646017" y="4925499"/>
            <a:ext cx="36936" cy="48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44B8EC1-1081-405F-AE6B-479103F353A7}"/>
              </a:ext>
            </a:extLst>
          </p:cNvPr>
          <p:cNvGrpSpPr/>
          <p:nvPr/>
        </p:nvGrpSpPr>
        <p:grpSpPr>
          <a:xfrm>
            <a:off x="1108912" y="2687358"/>
            <a:ext cx="5327414" cy="2087954"/>
            <a:chOff x="2393800" y="2809312"/>
            <a:chExt cx="5327414" cy="2087954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5421351" y="2809312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AD1F804-2D12-43EB-92C5-FB7E44AD0CC7}"/>
                </a:ext>
              </a:extLst>
            </p:cNvPr>
            <p:cNvGrpSpPr/>
            <p:nvPr/>
          </p:nvGrpSpPr>
          <p:grpSpPr>
            <a:xfrm>
              <a:off x="2393800" y="3187266"/>
              <a:ext cx="5327414" cy="1710000"/>
              <a:chOff x="2393800" y="3187266"/>
              <a:chExt cx="5327414" cy="1710000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68E72BD5-F8C3-4605-85B6-1C5447C517CF}"/>
                  </a:ext>
                </a:extLst>
              </p:cNvPr>
              <p:cNvGrpSpPr/>
              <p:nvPr/>
            </p:nvGrpSpPr>
            <p:grpSpPr>
              <a:xfrm>
                <a:off x="5210626" y="3187266"/>
                <a:ext cx="792743" cy="297701"/>
                <a:chOff x="3074119" y="2744655"/>
                <a:chExt cx="792743" cy="297701"/>
              </a:xfrm>
            </p:grpSpPr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E14C1451-B3D6-4B3B-A0E9-4B955AD2F75D}"/>
                    </a:ext>
                  </a:extLst>
                </p:cNvPr>
                <p:cNvGrpSpPr/>
                <p:nvPr/>
              </p:nvGrpSpPr>
              <p:grpSpPr>
                <a:xfrm>
                  <a:off x="3074119" y="2744655"/>
                  <a:ext cx="198894" cy="290601"/>
                  <a:chOff x="3613410" y="2623632"/>
                  <a:chExt cx="198894" cy="290601"/>
                </a:xfrm>
              </p:grpSpPr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9DA24489-4E3A-4E34-931B-D423D2A26E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13410" y="2623632"/>
                    <a:ext cx="67242" cy="14878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6364823B-028A-43B3-9376-1764158E493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FDAC573B-823C-4754-BCAC-ACD7566D809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DEC3922D-D076-457E-9C4B-30225F7E38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DDE2E1F3-453F-4216-9DDC-B1BF4F5802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9D6CD395-82AE-4A1E-B28D-EB91D598683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DE501A6F-9320-4E83-B178-7F6DF811D9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B7E499F4-8DBA-4BBB-80FE-CC19F808B6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9D79D85F-4752-427E-B097-45DAB84BC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301C9C2-61BD-40D8-A758-1765774BEC29}"/>
                  </a:ext>
                </a:extLst>
              </p:cNvPr>
              <p:cNvGrpSpPr/>
              <p:nvPr/>
            </p:nvGrpSpPr>
            <p:grpSpPr>
              <a:xfrm>
                <a:off x="2393800" y="3331509"/>
                <a:ext cx="5327414" cy="1565757"/>
                <a:chOff x="2393800" y="3331509"/>
                <a:chExt cx="5327414" cy="1565757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A78758C9-F323-4B59-BD27-EED8DFDCCE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82333" y="3336050"/>
                  <a:ext cx="1623177" cy="169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7498BA3B-12F6-4B85-96B0-4F2DCAB89A96}"/>
                    </a:ext>
                  </a:extLst>
                </p:cNvPr>
                <p:cNvGrpSpPr/>
                <p:nvPr/>
              </p:nvGrpSpPr>
              <p:grpSpPr>
                <a:xfrm>
                  <a:off x="4229275" y="4497583"/>
                  <a:ext cx="365760" cy="399683"/>
                  <a:chOff x="2904758" y="3668309"/>
                  <a:chExt cx="365760" cy="399683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B6013308-3C24-4590-B910-89F9F3B9A9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086059" y="3668309"/>
                    <a:ext cx="1579" cy="27268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22B83808-A426-416A-A364-0C86FF841917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1F1A4C4E-B7DD-4106-BC0E-3963401F3E6E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457C95A0-1BC2-418D-938E-71815B6D7ED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28381C67-96B4-4E0C-B4B2-DC5FB0766410}"/>
                    </a:ext>
                  </a:extLst>
                </p:cNvPr>
                <p:cNvGrpSpPr/>
                <p:nvPr/>
              </p:nvGrpSpPr>
              <p:grpSpPr>
                <a:xfrm>
                  <a:off x="2393800" y="3331509"/>
                  <a:ext cx="5327414" cy="1544750"/>
                  <a:chOff x="2393800" y="3331509"/>
                  <a:chExt cx="5327414" cy="1544750"/>
                </a:xfrm>
              </p:grpSpPr>
              <p:grpSp>
                <p:nvGrpSpPr>
                  <p:cNvPr id="3" name="Group 2">
                    <a:extLst>
                      <a:ext uri="{FF2B5EF4-FFF2-40B4-BE49-F238E27FC236}">
                        <a16:creationId xmlns:a16="http://schemas.microsoft.com/office/drawing/2014/main" id="{517BF4E4-EAD1-4857-95D0-C8E9AD390147}"/>
                      </a:ext>
                    </a:extLst>
                  </p:cNvPr>
                  <p:cNvGrpSpPr/>
                  <p:nvPr/>
                </p:nvGrpSpPr>
                <p:grpSpPr>
                  <a:xfrm>
                    <a:off x="4392968" y="3331509"/>
                    <a:ext cx="3328246" cy="1544750"/>
                    <a:chOff x="4215168" y="3094868"/>
                    <a:chExt cx="3328246" cy="1544750"/>
                  </a:xfrm>
                </p:grpSpPr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2697F044-49DF-4A97-9003-548E3FD480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300090" y="4052553"/>
                      <a:ext cx="1243324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9" name="Group 8">
                      <a:extLst>
                        <a:ext uri="{FF2B5EF4-FFF2-40B4-BE49-F238E27FC236}">
                          <a16:creationId xmlns:a16="http://schemas.microsoft.com/office/drawing/2014/main" id="{1B67CCAE-40E0-4DA2-B63F-EF3FF0F88FE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215168" y="3094868"/>
                      <a:ext cx="3098594" cy="1544750"/>
                      <a:chOff x="2769269" y="3017198"/>
                      <a:chExt cx="3098594" cy="1544750"/>
                    </a:xfrm>
                  </p:grpSpPr>
                  <p:grpSp>
                    <p:nvGrpSpPr>
                      <p:cNvPr id="62" name="Group 61">
                        <a:extLst>
                          <a:ext uri="{FF2B5EF4-FFF2-40B4-BE49-F238E27FC236}">
                            <a16:creationId xmlns:a16="http://schemas.microsoft.com/office/drawing/2014/main" id="{94BF4562-2D55-4468-88D0-0055AE6F203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769269" y="3387666"/>
                        <a:ext cx="3098594" cy="1174282"/>
                        <a:chOff x="3735829" y="3007895"/>
                        <a:chExt cx="3098594" cy="1174282"/>
                      </a:xfrm>
                    </p:grpSpPr>
                    <p:sp>
                      <p:nvSpPr>
                        <p:cNvPr id="63" name="Isosceles Triangle 62">
                          <a:extLst>
                            <a:ext uri="{FF2B5EF4-FFF2-40B4-BE49-F238E27FC236}">
                              <a16:creationId xmlns:a16="http://schemas.microsoft.com/office/drawing/2014/main" id="{BB46C90F-5788-4CCF-AB17-30A10F95DD9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4466122" y="3022333"/>
                          <a:ext cx="1174282" cy="1145406"/>
                        </a:xfrm>
                        <a:prstGeom prst="triangl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2B556914-539A-4344-8AC3-B0FA27D9E5B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80560" y="3170178"/>
                          <a:ext cx="30725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—</a:t>
                          </a:r>
                        </a:p>
                      </p:txBody>
                    </p:sp>
                    <p:sp>
                      <p:nvSpPr>
                        <p:cNvPr id="65" name="TextBox 64">
                          <a:extLst>
                            <a:ext uri="{FF2B5EF4-FFF2-40B4-BE49-F238E27FC236}">
                              <a16:creationId xmlns:a16="http://schemas.microsoft.com/office/drawing/2014/main" id="{9288038D-3577-4ADF-819A-A31D26F0FA9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9733" y="3595036"/>
                          <a:ext cx="307258" cy="4001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+</a:t>
                          </a:r>
                        </a:p>
                      </p:txBody>
                    </p: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843E83F-9A5D-451B-98CA-877998BF1256}"/>
                            </a:ext>
                          </a:extLst>
                        </p:cNvPr>
                        <p:cNvCxnSpPr>
                          <a:endCxn id="64" idx="1"/>
                        </p:cNvCxnSpPr>
                        <p:nvPr/>
                      </p:nvCxnSpPr>
                      <p:spPr>
                        <a:xfrm>
                          <a:off x="4090219" y="3354844"/>
                          <a:ext cx="390341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5230244E-4C43-4834-8842-B4B67B70DCD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735829" y="3811883"/>
                          <a:ext cx="744731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D344F966-D0BA-4433-B442-9A5342728209}"/>
                            </a:ext>
                          </a:extLst>
                        </p:cNvPr>
                        <p:cNvCxnSpPr>
                          <a:cxnSpLocks/>
                          <a:stCxn id="63" idx="0"/>
                        </p:cNvCxnSpPr>
                        <p:nvPr/>
                      </p:nvCxnSpPr>
                      <p:spPr>
                        <a:xfrm>
                          <a:off x="5625966" y="3595036"/>
                          <a:ext cx="1058108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86" name="TextBox 85">
                          <a:extLst>
                            <a:ext uri="{FF2B5EF4-FFF2-40B4-BE49-F238E27FC236}">
                              <a16:creationId xmlns:a16="http://schemas.microsoft.com/office/drawing/2014/main" id="{6318DE90-F501-4E2F-A16B-7F02CDE2C5F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314786" y="3061628"/>
                          <a:ext cx="51963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err="1"/>
                            <a:t>V</a:t>
                          </a:r>
                          <a:r>
                            <a:rPr lang="en-US" baseline="-25000" dirty="0" err="1"/>
                            <a:t>out</a:t>
                          </a:r>
                          <a:endParaRPr lang="en-US" baseline="-25000" dirty="0"/>
                        </a:p>
                      </p:txBody>
                    </p:sp>
                  </p:grpSp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930DDDDB-8C86-42F3-B0AB-B04FCC3BB0C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4373066" y="3021739"/>
                        <a:ext cx="42976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C712277C-05F2-4568-8A8D-FBC55EC234D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110561" y="3017198"/>
                        <a:ext cx="4536" cy="71727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677BB3DA-0DB2-46CE-BF4F-7D64B5D5F32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4804380" y="3017198"/>
                        <a:ext cx="6421" cy="943231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33" name="Group 132">
                    <a:extLst>
                      <a:ext uri="{FF2B5EF4-FFF2-40B4-BE49-F238E27FC236}">
                        <a16:creationId xmlns:a16="http://schemas.microsoft.com/office/drawing/2014/main" id="{517F996B-9216-4883-BF18-7037CD421010}"/>
                      </a:ext>
                    </a:extLst>
                  </p:cNvPr>
                  <p:cNvGrpSpPr/>
                  <p:nvPr/>
                </p:nvGrpSpPr>
                <p:grpSpPr>
                  <a:xfrm>
                    <a:off x="2393800" y="3353005"/>
                    <a:ext cx="1188533" cy="1195557"/>
                    <a:chOff x="2465135" y="2872435"/>
                    <a:chExt cx="1188533" cy="1195557"/>
                  </a:xfrm>
                </p:grpSpPr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03F63FDC-F0F0-4FB7-B71E-50578FF079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086605" y="2872435"/>
                      <a:ext cx="567063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5" name="Oval 134">
                      <a:extLst>
                        <a:ext uri="{FF2B5EF4-FFF2-40B4-BE49-F238E27FC236}">
                          <a16:creationId xmlns:a16="http://schemas.microsoft.com/office/drawing/2014/main" id="{79BEB37F-2EC3-40AD-91D9-64742D249FCA}"/>
                        </a:ext>
                      </a:extLst>
                    </p:cNvPr>
                    <p:cNvSpPr>
                      <a:spLocks noChangeAspect="1"/>
                    </p:cNvSpPr>
                    <p:nvPr/>
                  </p:nvSpPr>
                  <p:spPr>
                    <a:xfrm>
                      <a:off x="2903725" y="3328344"/>
                      <a:ext cx="365760" cy="365760"/>
                    </a:xfrm>
                    <a:prstGeom prst="ellips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95C3E106-3FA2-486F-B6AF-4DCF0C92F54B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3087638" y="3694104"/>
                      <a:ext cx="0" cy="2468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6E971DC3-FB5A-4059-8394-C6A01CF201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04758" y="3940992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Straight Connector 137">
                      <a:extLst>
                        <a:ext uri="{FF2B5EF4-FFF2-40B4-BE49-F238E27FC236}">
                          <a16:creationId xmlns:a16="http://schemas.microsoft.com/office/drawing/2014/main" id="{4C3ACD74-D0DE-4448-B06B-D6BDD1E0624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975360" y="4001317"/>
                      <a:ext cx="228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Straight Connector 138">
                      <a:extLst>
                        <a:ext uri="{FF2B5EF4-FFF2-40B4-BE49-F238E27FC236}">
                          <a16:creationId xmlns:a16="http://schemas.microsoft.com/office/drawing/2014/main" id="{69D8FB27-8C21-49A0-8859-405E93A5F48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050331" y="4067992"/>
                      <a:ext cx="914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Straight Connector 140">
                      <a:extLst>
                        <a:ext uri="{FF2B5EF4-FFF2-40B4-BE49-F238E27FC236}">
                          <a16:creationId xmlns:a16="http://schemas.microsoft.com/office/drawing/2014/main" id="{82AAB3DD-14A1-4C8D-ABB2-AE63FCB46DB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090960" y="2872435"/>
                      <a:ext cx="0" cy="444089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2" name="TextBox 141">
                      <a:extLst>
                        <a:ext uri="{FF2B5EF4-FFF2-40B4-BE49-F238E27FC236}">
                          <a16:creationId xmlns:a16="http://schemas.microsoft.com/office/drawing/2014/main" id="{240B8BAE-37BE-4DBF-AC67-92ECA8591B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465135" y="3298732"/>
                      <a:ext cx="51963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1</a:t>
                      </a:r>
                    </a:p>
                  </p:txBody>
                </p:sp>
              </p:grpSp>
            </p:grpSp>
          </p:grpSp>
        </p:grp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F987B5-CF1B-4D3F-8370-CFE67F76D434}"/>
              </a:ext>
            </a:extLst>
          </p:cNvPr>
          <p:cNvCxnSpPr>
            <a:endCxn id="135" idx="0"/>
          </p:cNvCxnSpPr>
          <p:nvPr/>
        </p:nvCxnSpPr>
        <p:spPr>
          <a:xfrm flipV="1">
            <a:off x="1730382" y="3686960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B7AC7A47-BF66-4C1B-A0DE-FD9EECE79B67}"/>
              </a:ext>
            </a:extLst>
          </p:cNvPr>
          <p:cNvSpPr txBox="1">
            <a:spLocks/>
          </p:cNvSpPr>
          <p:nvPr/>
        </p:nvSpPr>
        <p:spPr>
          <a:xfrm>
            <a:off x="1336261" y="1721443"/>
            <a:ext cx="2050314" cy="541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sz="3600" baseline="-25000" dirty="0" err="1"/>
              <a:t>out</a:t>
            </a:r>
            <a:r>
              <a:rPr lang="en-US" dirty="0"/>
              <a:t> = -I</a:t>
            </a:r>
            <a:r>
              <a:rPr lang="en-US" baseline="-25000" dirty="0"/>
              <a:t>1 </a:t>
            </a:r>
            <a:r>
              <a:rPr lang="en-US" dirty="0"/>
              <a:t>R</a:t>
            </a:r>
            <a:r>
              <a:rPr lang="en-US" baseline="-25000" dirty="0"/>
              <a:t>F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DD771AD-DFB1-4E7F-9950-24414D698776}"/>
              </a:ext>
            </a:extLst>
          </p:cNvPr>
          <p:cNvSpPr txBox="1">
            <a:spLocks/>
          </p:cNvSpPr>
          <p:nvPr/>
        </p:nvSpPr>
        <p:spPr>
          <a:xfrm>
            <a:off x="7048810" y="2944883"/>
            <a:ext cx="4644436" cy="73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 V/</a:t>
            </a:r>
            <a:r>
              <a:rPr lang="el-GR" dirty="0"/>
              <a:t>μ</a:t>
            </a:r>
            <a:r>
              <a:rPr lang="en-US" dirty="0"/>
              <a:t>A requires R</a:t>
            </a:r>
            <a:r>
              <a:rPr lang="en-US" baseline="-25000" dirty="0"/>
              <a:t>f</a:t>
            </a:r>
            <a:r>
              <a:rPr lang="en-US" dirty="0"/>
              <a:t> = 1 M</a:t>
            </a:r>
            <a:r>
              <a:rPr lang="el-GR" dirty="0"/>
              <a:t>Ω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00979439-F35F-4D88-AA4E-C3EE80DB5E81}"/>
              </a:ext>
            </a:extLst>
          </p:cNvPr>
          <p:cNvSpPr txBox="1">
            <a:spLocks/>
          </p:cNvSpPr>
          <p:nvPr/>
        </p:nvSpPr>
        <p:spPr>
          <a:xfrm>
            <a:off x="7119612" y="3942530"/>
            <a:ext cx="4644436" cy="73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 V/</a:t>
            </a:r>
            <a:r>
              <a:rPr lang="en-US" dirty="0" err="1"/>
              <a:t>nA</a:t>
            </a:r>
            <a:r>
              <a:rPr lang="en-US" dirty="0"/>
              <a:t> requires R</a:t>
            </a:r>
            <a:r>
              <a:rPr lang="en-US" baseline="-25000" dirty="0"/>
              <a:t>f</a:t>
            </a:r>
            <a:r>
              <a:rPr lang="en-US" dirty="0"/>
              <a:t> = 1 G</a:t>
            </a:r>
            <a:r>
              <a:rPr lang="el-GR" dirty="0"/>
              <a:t>Ω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96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A High Sensitivity Current to Voltage Converter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27682515-BEDB-4D44-9179-16B11C863130}"/>
              </a:ext>
            </a:extLst>
          </p:cNvPr>
          <p:cNvSpPr txBox="1">
            <a:spLocks/>
          </p:cNvSpPr>
          <p:nvPr/>
        </p:nvSpPr>
        <p:spPr>
          <a:xfrm>
            <a:off x="7420485" y="1674851"/>
            <a:ext cx="4596468" cy="561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Do a current balance on node A</a:t>
            </a:r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641FD6AE-4657-4AC9-94B7-33A8685829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29726" y="2522534"/>
                <a:ext cx="5062274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641FD6AE-4657-4AC9-94B7-33A868582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726" y="2522534"/>
                <a:ext cx="5062274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F471BB8F-2816-437C-B3B7-9C50AEEA11D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34720" y="3741532"/>
                <a:ext cx="5062274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F471BB8F-2816-437C-B3B7-9C50AEEA11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720" y="3741532"/>
                <a:ext cx="5062274" cy="13086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3BDC0F59-8740-4C5D-BAEB-D872C8EF9A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22107" y="4957863"/>
                <a:ext cx="5062274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3BDC0F59-8740-4C5D-BAEB-D872C8EF9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107" y="4957863"/>
                <a:ext cx="5062274" cy="1308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48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2" grpId="0"/>
      <p:bldP spid="8" grpId="0" animBg="1"/>
      <p:bldP spid="104" grpId="0"/>
      <p:bldP spid="105" grpId="0"/>
      <p:bldP spid="106" grpId="0"/>
      <p:bldP spid="109" grpId="0"/>
      <p:bldP spid="1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A High Sensitivity Current to Voltage Converter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81B65D7B-9370-47E3-9576-6E3A1D6DA2FE}"/>
              </a:ext>
            </a:extLst>
          </p:cNvPr>
          <p:cNvSpPr txBox="1">
            <a:spLocks/>
          </p:cNvSpPr>
          <p:nvPr/>
        </p:nvSpPr>
        <p:spPr>
          <a:xfrm>
            <a:off x="6586809" y="2862141"/>
            <a:ext cx="5472227" cy="129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Since no current flows into the input of an op amp,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baseline="-25000" dirty="0" err="1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flows through the feedback resistor,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FA175FE6-A66D-4759-ACD1-B45E04114B8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13748" y="1704716"/>
                <a:ext cx="5062274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FA175FE6-A66D-4759-ACD1-B45E04114B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3748" y="1704716"/>
                <a:ext cx="5062274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E8EDE1B5-C0E0-4660-8923-01BA0BC6BD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1278" y="4650977"/>
                <a:ext cx="2430226" cy="6543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E8EDE1B5-C0E0-4660-8923-01BA0BC6B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278" y="4650977"/>
                <a:ext cx="2430226" cy="6543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5278C6DA-8190-4139-83C4-A3ED8E1541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65838" y="4208377"/>
                <a:ext cx="6464152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5278C6DA-8190-4139-83C4-A3ED8E1541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838" y="4208377"/>
                <a:ext cx="6464152" cy="1308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5EDF7862-BF5A-4B7C-A089-DB8134D063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03068" y="5330888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5EDF7862-BF5A-4B7C-A089-DB8134D06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068" y="5330888"/>
                <a:ext cx="4889109" cy="11945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2F62731-D226-43B8-8E7B-32ED01B4D8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9674" y="5356275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2F62731-D226-43B8-8E7B-32ED01B4D8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74" y="5356275"/>
                <a:ext cx="4889109" cy="11945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50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8" grpId="0"/>
      <p:bldP spid="110" grpId="0"/>
      <p:bldP spid="111" grpId="0"/>
      <p:bldP spid="112" grpId="0"/>
      <p:bldP spid="1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A High Sensitivity Current to Voltage Converter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2F62731-D226-43B8-8E7B-32ED01B4D8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64311" y="2589617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C2F62731-D226-43B8-8E7B-32ED01B4D8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311" y="2589617"/>
                <a:ext cx="4889109" cy="11945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AA621AC2-2754-441A-8281-FAB37A2E7D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06153" y="3688259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AA621AC2-2754-441A-8281-FAB37A2E7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153" y="3688259"/>
                <a:ext cx="4889109" cy="11945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7CF61F03-39D9-4AAF-9FB0-7F33A223DDD5}"/>
              </a:ext>
            </a:extLst>
          </p:cNvPr>
          <p:cNvSpPr txBox="1">
            <a:spLocks/>
          </p:cNvSpPr>
          <p:nvPr/>
        </p:nvSpPr>
        <p:spPr>
          <a:xfrm>
            <a:off x="3646819" y="5159827"/>
            <a:ext cx="7056538" cy="129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is small compared to R</a:t>
            </a:r>
            <a:r>
              <a:rPr lang="en-US" baseline="-25000" dirty="0">
                <a:solidFill>
                  <a:srgbClr val="0070C0"/>
                </a:solidFill>
              </a:rPr>
              <a:t>f </a:t>
            </a:r>
            <a:r>
              <a:rPr lang="en-US" dirty="0">
                <a:solidFill>
                  <a:srgbClr val="0070C0"/>
                </a:solidFill>
              </a:rPr>
              <a:t>and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, this term can be much larger than both of them.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076171-D8E2-439D-90EE-65CF32D83AF7}"/>
              </a:ext>
            </a:extLst>
          </p:cNvPr>
          <p:cNvCxnSpPr/>
          <p:nvPr/>
        </p:nvCxnSpPr>
        <p:spPr>
          <a:xfrm flipV="1">
            <a:off x="9944100" y="4521200"/>
            <a:ext cx="495300" cy="638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47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AA621AC2-2754-441A-8281-FAB37A2E7D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33795" y="3291780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AA621AC2-2754-441A-8281-FAB37A2E7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3795" y="3291780"/>
                <a:ext cx="4889109" cy="11945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7CF61F03-39D9-4AAF-9FB0-7F33A223DDD5}"/>
              </a:ext>
            </a:extLst>
          </p:cNvPr>
          <p:cNvSpPr txBox="1">
            <a:spLocks/>
          </p:cNvSpPr>
          <p:nvPr/>
        </p:nvSpPr>
        <p:spPr>
          <a:xfrm>
            <a:off x="7394349" y="855472"/>
            <a:ext cx="4615691" cy="22191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Design a current to voltage converter that has a sensitivity of 1 V per nanoamp.  Do not use any resisters over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.  Use standard 1% tolerance resistors.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0494EE71-15F3-454A-BAB1-E69377E1FC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99017" y="4232885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1000 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0494EE71-15F3-454A-BAB1-E69377E1F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017" y="4232885"/>
                <a:ext cx="4889109" cy="11945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DEB9A35C-AAEF-4C75-B1B1-2B4B6EF2DFE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26734" y="5430085"/>
                <a:ext cx="3414148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1000 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DEB9A35C-AAEF-4C75-B1B1-2B4B6EF2DF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734" y="5430085"/>
                <a:ext cx="3414148" cy="11945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01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87" grpId="0"/>
      <p:bldP spid="1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7CF61F03-39D9-4AAF-9FB0-7F33A223DDD5}"/>
              </a:ext>
            </a:extLst>
          </p:cNvPr>
          <p:cNvSpPr txBox="1">
            <a:spLocks/>
          </p:cNvSpPr>
          <p:nvPr/>
        </p:nvSpPr>
        <p:spPr>
          <a:xfrm>
            <a:off x="7394349" y="855472"/>
            <a:ext cx="4615691" cy="22191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Design a current to voltage converter that has a sensitivity of 1 V per nanoamp.  Do not use any resisters over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.  Use standard 1% tolerance resistors.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DEB9A35C-AAEF-4C75-B1B1-2B4B6EF2DFE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2351" y="4404648"/>
                <a:ext cx="3414148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1000 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DEB9A35C-AAEF-4C75-B1B1-2B4B6EF2DF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51" y="4404648"/>
                <a:ext cx="3414148" cy="11945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9EA15711-AD3B-4D03-A252-5C3510AA7F7D}"/>
              </a:ext>
            </a:extLst>
          </p:cNvPr>
          <p:cNvSpPr txBox="1">
            <a:spLocks/>
          </p:cNvSpPr>
          <p:nvPr/>
        </p:nvSpPr>
        <p:spPr>
          <a:xfrm>
            <a:off x="6645723" y="3580046"/>
            <a:ext cx="4615691" cy="906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If we 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, then 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/R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1000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0B9AB665-EC52-480B-A51C-DD15905357F0}"/>
              </a:ext>
            </a:extLst>
          </p:cNvPr>
          <p:cNvSpPr txBox="1">
            <a:spLocks/>
          </p:cNvSpPr>
          <p:nvPr/>
        </p:nvSpPr>
        <p:spPr>
          <a:xfrm>
            <a:off x="5809414" y="4611346"/>
            <a:ext cx="5496016" cy="598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and 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1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38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8024" cy="1325563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464F08-D2A8-4A6E-A61A-8451000DC476}"/>
              </a:ext>
            </a:extLst>
          </p:cNvPr>
          <p:cNvGrpSpPr/>
          <p:nvPr/>
        </p:nvGrpSpPr>
        <p:grpSpPr>
          <a:xfrm>
            <a:off x="417472" y="1379332"/>
            <a:ext cx="6523409" cy="2686480"/>
            <a:chOff x="1108912" y="2659555"/>
            <a:chExt cx="6523409" cy="268648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9ED9C-E369-4E25-9FBA-72EAE0370289}"/>
                </a:ext>
              </a:extLst>
            </p:cNvPr>
            <p:cNvCxnSpPr/>
            <p:nvPr/>
          </p:nvCxnSpPr>
          <p:spPr>
            <a:xfrm flipV="1">
              <a:off x="2217477" y="4968482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893540A-AC2D-426A-8A3E-92D51BE433C9}"/>
                </a:ext>
              </a:extLst>
            </p:cNvPr>
            <p:cNvCxnSpPr/>
            <p:nvPr/>
          </p:nvCxnSpPr>
          <p:spPr>
            <a:xfrm flipV="1">
              <a:off x="2646017" y="4925499"/>
              <a:ext cx="36936" cy="489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75EDE0B1-5DC9-428E-AA51-C977EB439F31}"/>
                </a:ext>
              </a:extLst>
            </p:cNvPr>
            <p:cNvSpPr txBox="1"/>
            <p:nvPr/>
          </p:nvSpPr>
          <p:spPr>
            <a:xfrm>
              <a:off x="4136463" y="2687358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F</a:t>
              </a: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8E72BD5-F8C3-4605-85B6-1C5447C517CF}"/>
                </a:ext>
              </a:extLst>
            </p:cNvPr>
            <p:cNvGrpSpPr/>
            <p:nvPr/>
          </p:nvGrpSpPr>
          <p:grpSpPr>
            <a:xfrm>
              <a:off x="3925738" y="3065312"/>
              <a:ext cx="792743" cy="297701"/>
              <a:chOff x="3074119" y="2744655"/>
              <a:chExt cx="792743" cy="297701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14C1451-B3D6-4B3B-A0E9-4B955AD2F75D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DA24489-4E3A-4E34-931B-D423D2A26E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6364823B-028A-43B3-9376-1764158E4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FDAC573B-823C-4754-BCAC-ACD7566D80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DEC3922D-D076-457E-9C4B-30225F7E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DE2E1F3-453F-4216-9DDC-B1BF4F5802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D6CD395-82AE-4A1E-B28D-EB91D59868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E501A6F-9320-4E83-B178-7F6DF811D9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B7E499F4-8DBA-4BBB-80FE-CC19F808B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9D79D85F-4752-427E-B097-45DAB84BCE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A78758C9-F323-4B59-BD27-EED8DFDCCE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97445" y="3214096"/>
              <a:ext cx="1623177" cy="169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ADCD37-53C4-49CD-B8A8-EE1530AB726D}"/>
                </a:ext>
              </a:extLst>
            </p:cNvPr>
            <p:cNvGrpSpPr/>
            <p:nvPr/>
          </p:nvGrpSpPr>
          <p:grpSpPr>
            <a:xfrm>
              <a:off x="2935292" y="4946352"/>
              <a:ext cx="365760" cy="399683"/>
              <a:chOff x="2944387" y="4375629"/>
              <a:chExt cx="365760" cy="399683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B6013308-3C24-4590-B910-89F9F3B9A9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2B83808-A426-416A-A364-0C86FF841917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F1A4C4E-B7DD-4106-BC0E-3963401F3E6E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457C95A0-1BC2-418D-938E-71815B6D7ED4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4BF4562-2D55-4468-88D0-0055AE6F2035}"/>
                </a:ext>
              </a:extLst>
            </p:cNvPr>
            <p:cNvGrpSpPr/>
            <p:nvPr/>
          </p:nvGrpSpPr>
          <p:grpSpPr>
            <a:xfrm>
              <a:off x="3109033" y="4142364"/>
              <a:ext cx="3328246" cy="1174282"/>
              <a:chOff x="3735829" y="3007895"/>
              <a:chExt cx="3328246" cy="1174282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BB46C90F-5788-4CCF-AB17-30A10F95DD90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B556914-539A-4344-8AC3-B0FA27D9E5B0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288038D-3577-4ADF-819A-A31D26F0FA92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843E83F-9A5D-451B-98CA-877998BF1256}"/>
                  </a:ext>
                </a:extLst>
              </p:cNvPr>
              <p:cNvCxnSpPr>
                <a:endCxn id="64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230244E-4C43-4834-8842-B4B67B70D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829" y="3811883"/>
                <a:ext cx="74473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D344F966-D0BA-4433-B442-9A5342728209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318DE90-F501-4E2F-A16B-7F02CDE2C5FF}"/>
                  </a:ext>
                </a:extLst>
              </p:cNvPr>
              <p:cNvSpPr txBox="1"/>
              <p:nvPr/>
            </p:nvSpPr>
            <p:spPr>
              <a:xfrm>
                <a:off x="6544438" y="3610425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30DDDDB-8C86-42F3-B0AB-B04FCC3BB0C0}"/>
                </a:ext>
              </a:extLst>
            </p:cNvPr>
            <p:cNvCxnSpPr>
              <a:cxnSpLocks/>
            </p:cNvCxnSpPr>
            <p:nvPr/>
          </p:nvCxnSpPr>
          <p:spPr>
            <a:xfrm>
              <a:off x="4711877" y="32140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712277C-05F2-4568-8A8D-FBC55EC234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9842" y="3209554"/>
              <a:ext cx="0" cy="128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77BB3DA-0DB2-46CE-BF4F-7D64B5D5F3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59140" y="4315390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17F996B-9216-4883-BF18-7037CD421010}"/>
                </a:ext>
              </a:extLst>
            </p:cNvPr>
            <p:cNvGrpSpPr/>
            <p:nvPr/>
          </p:nvGrpSpPr>
          <p:grpSpPr>
            <a:xfrm>
              <a:off x="1108912" y="3231051"/>
              <a:ext cx="1188533" cy="1195557"/>
              <a:chOff x="2465135" y="2872435"/>
              <a:chExt cx="1188533" cy="1195557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3F63FDC-F0F0-4FB7-B71E-50578FF079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9BEB37F-2EC3-40AD-91D9-64742D249F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5C3E106-3FA2-486F-B6AF-4DCF0C92F54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6E971DC3-FB5A-4059-8394-C6A01CF201A6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C3ACD74-D0DE-4448-B06B-D6BDD1E06242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9D8FB27-8C21-49A0-8859-405E93A5F48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82AAB3DD-14A1-4C8D-ABB2-AE63FCB46D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40B8BAE-37BE-4DBF-AC67-92ECA8591B94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in</a:t>
                </a:r>
                <a:endParaRPr lang="en-US" baseline="-25000" dirty="0"/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8F987B5-CF1B-4D3F-8370-CFE67F76D434}"/>
                </a:ext>
              </a:extLst>
            </p:cNvPr>
            <p:cNvCxnSpPr>
              <a:endCxn id="135" idx="0"/>
            </p:cNvCxnSpPr>
            <p:nvPr/>
          </p:nvCxnSpPr>
          <p:spPr>
            <a:xfrm flipV="1">
              <a:off x="1730382" y="3686960"/>
              <a:ext cx="0" cy="3161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C12852C-BE69-491D-9F91-4E7947E013F3}"/>
                </a:ext>
              </a:extLst>
            </p:cNvPr>
            <p:cNvGrpSpPr/>
            <p:nvPr/>
          </p:nvGrpSpPr>
          <p:grpSpPr>
            <a:xfrm>
              <a:off x="6266357" y="3081495"/>
              <a:ext cx="792743" cy="297701"/>
              <a:chOff x="3074119" y="2744655"/>
              <a:chExt cx="792743" cy="29770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D39AC4B-3B49-41B2-AB52-9A02150A29E9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B3BF97F0-B8C9-4536-9D66-FEA442FA22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F5617EE-89AF-4730-B602-2904A301F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389FFEB-A13F-463E-AEB6-A8EA6748A0F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73CF2D4-7EB8-4A36-942A-7AC89D9F5F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546DEA2-995B-4DC5-9C5F-00998A95A3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6613B581-7148-4C89-9871-3373A78606B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CDB93425-AFC9-46D9-90D7-92B856B89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85F8591-D708-4746-BE4A-29B44AA9A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E9AAA3BA-6A08-4C1B-96DD-9EDCD258E6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626387D-B318-4391-9624-90EE39C7FC75}"/>
                </a:ext>
              </a:extLst>
            </p:cNvPr>
            <p:cNvGrpSpPr/>
            <p:nvPr/>
          </p:nvGrpSpPr>
          <p:grpSpPr>
            <a:xfrm rot="5400000">
              <a:off x="5170521" y="3763844"/>
              <a:ext cx="792743" cy="297701"/>
              <a:chOff x="3074119" y="2744655"/>
              <a:chExt cx="792743" cy="297701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71252C-E982-4DB2-80F2-9AAB54125716}"/>
                  </a:ext>
                </a:extLst>
              </p:cNvPr>
              <p:cNvGrpSpPr/>
              <p:nvPr/>
            </p:nvGrpSpPr>
            <p:grpSpPr>
              <a:xfrm>
                <a:off x="3074119" y="2744655"/>
                <a:ext cx="198894" cy="290601"/>
                <a:chOff x="3613410" y="2623632"/>
                <a:chExt cx="198894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091B94C-91B3-400B-9FE5-1E10D737E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13410" y="2623632"/>
                  <a:ext cx="67242" cy="14878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04F1E16D-EF6F-4409-A66B-A0BF254A13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B546C0CB-8F73-4DA5-9918-DA0424E036E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69D1DDD-CF1F-4D64-B9B4-6A34387A4B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07444EE-3EC6-488B-B5C4-1E75D152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FAC5EAD-53A7-4C21-8069-0A4B15379D4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7222537-5BF8-426E-8003-9FF4623008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9BCFC544-EDBB-488B-B124-DDF394267E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11A612-36C8-43E0-B494-C17B4AB74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397B326-F1D0-455A-A143-D24B11C81C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64737" y="3213304"/>
              <a:ext cx="0" cy="3108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C72D4D5-8E27-4CFB-A9BA-968DF89AAE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9441" y="3227787"/>
              <a:ext cx="0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5A5A-3EE5-4E78-90B4-F8AF9661805F}"/>
                </a:ext>
              </a:extLst>
            </p:cNvPr>
            <p:cNvCxnSpPr/>
            <p:nvPr/>
          </p:nvCxnSpPr>
          <p:spPr>
            <a:xfrm>
              <a:off x="7059100" y="3227787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60B755B-B3E4-4813-B71F-9FD9FAE527A2}"/>
                </a:ext>
              </a:extLst>
            </p:cNvPr>
            <p:cNvGrpSpPr/>
            <p:nvPr/>
          </p:nvGrpSpPr>
          <p:grpSpPr>
            <a:xfrm>
              <a:off x="7266561" y="3379196"/>
              <a:ext cx="365760" cy="399683"/>
              <a:chOff x="2944387" y="4375629"/>
              <a:chExt cx="365760" cy="399683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5910D7E-E222-4AD6-A507-483512279D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125688" y="437562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0CDB844-A4D6-4527-961B-7DFFED565D3E}"/>
                  </a:ext>
                </a:extLst>
              </p:cNvPr>
              <p:cNvCxnSpPr/>
              <p:nvPr/>
            </p:nvCxnSpPr>
            <p:spPr>
              <a:xfrm>
                <a:off x="2944387" y="464831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F541116C-77FF-477B-A4D2-0C4CDA939366}"/>
                  </a:ext>
                </a:extLst>
              </p:cNvPr>
              <p:cNvCxnSpPr/>
              <p:nvPr/>
            </p:nvCxnSpPr>
            <p:spPr>
              <a:xfrm>
                <a:off x="3014989" y="470863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690C0C2-4586-4806-9415-24DFBBB28F7C}"/>
                  </a:ext>
                </a:extLst>
              </p:cNvPr>
              <p:cNvCxnSpPr/>
              <p:nvPr/>
            </p:nvCxnSpPr>
            <p:spPr>
              <a:xfrm>
                <a:off x="3089960" y="477531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D97DEB7-9948-4451-A28D-B92C2ADB76AD}"/>
                </a:ext>
              </a:extLst>
            </p:cNvPr>
            <p:cNvSpPr txBox="1"/>
            <p:nvPr/>
          </p:nvSpPr>
          <p:spPr>
            <a:xfrm>
              <a:off x="6500854" y="2659555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AA98268-FA18-4330-A05B-FE7D74C78304}"/>
                </a:ext>
              </a:extLst>
            </p:cNvPr>
            <p:cNvSpPr txBox="1"/>
            <p:nvPr/>
          </p:nvSpPr>
          <p:spPr>
            <a:xfrm>
              <a:off x="5773450" y="3751686"/>
              <a:ext cx="518824" cy="313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/>
                <a:t>2</a:t>
              </a: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306C44D0-FEB8-4860-96EA-3C83B99E48AF}"/>
              </a:ext>
            </a:extLst>
          </p:cNvPr>
          <p:cNvSpPr txBox="1"/>
          <p:nvPr/>
        </p:nvSpPr>
        <p:spPr>
          <a:xfrm>
            <a:off x="4697292" y="1445573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55B331E-ED94-4449-9A7A-52A77ABC210B}"/>
              </a:ext>
            </a:extLst>
          </p:cNvPr>
          <p:cNvSpPr/>
          <p:nvPr/>
        </p:nvSpPr>
        <p:spPr>
          <a:xfrm>
            <a:off x="4823173" y="187235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B9D7FCD-3BE4-466F-B771-DB249AD331D8}"/>
              </a:ext>
            </a:extLst>
          </p:cNvPr>
          <p:cNvSpPr txBox="1"/>
          <p:nvPr/>
        </p:nvSpPr>
        <p:spPr>
          <a:xfrm>
            <a:off x="5029959" y="1531711"/>
            <a:ext cx="518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FC7E0B6-068B-4C21-9E00-EC446ED4D575}"/>
              </a:ext>
            </a:extLst>
          </p:cNvPr>
          <p:cNvSpPr txBox="1"/>
          <p:nvPr/>
        </p:nvSpPr>
        <p:spPr>
          <a:xfrm>
            <a:off x="3451504" y="208505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in</a:t>
            </a:r>
            <a:endParaRPr lang="en-US" baseline="-25000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42FFB09-7D1F-4FA4-825C-7B11A4C20964}"/>
              </a:ext>
            </a:extLst>
          </p:cNvPr>
          <p:cNvCxnSpPr>
            <a:cxnSpLocks/>
          </p:cNvCxnSpPr>
          <p:nvPr/>
        </p:nvCxnSpPr>
        <p:spPr>
          <a:xfrm rot="5400000" flipV="1">
            <a:off x="3646819" y="1987794"/>
            <a:ext cx="0" cy="31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7CF61F03-39D9-4AAF-9FB0-7F33A223DDD5}"/>
              </a:ext>
            </a:extLst>
          </p:cNvPr>
          <p:cNvSpPr txBox="1">
            <a:spLocks/>
          </p:cNvSpPr>
          <p:nvPr/>
        </p:nvSpPr>
        <p:spPr>
          <a:xfrm>
            <a:off x="7394349" y="855472"/>
            <a:ext cx="4615691" cy="22191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Design a current to voltage converter that has a sensitivity of 1 V per nanoamp.  Do not use any resisters over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.  Use standard 1% tolerance resistors.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9EA15711-AD3B-4D03-A252-5C3510AA7F7D}"/>
              </a:ext>
            </a:extLst>
          </p:cNvPr>
          <p:cNvSpPr txBox="1">
            <a:spLocks/>
          </p:cNvSpPr>
          <p:nvPr/>
        </p:nvSpPr>
        <p:spPr>
          <a:xfrm>
            <a:off x="2737744" y="1105997"/>
            <a:ext cx="2125582" cy="545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0B9AB665-EC52-480B-A51C-DD15905357F0}"/>
              </a:ext>
            </a:extLst>
          </p:cNvPr>
          <p:cNvSpPr txBox="1">
            <a:spLocks/>
          </p:cNvSpPr>
          <p:nvPr/>
        </p:nvSpPr>
        <p:spPr>
          <a:xfrm>
            <a:off x="4933195" y="2741584"/>
            <a:ext cx="1714200" cy="598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1 M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407F5F7F-D653-46EF-8F0C-DD6C91054A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2002" y="3050677"/>
                <a:ext cx="4889109" cy="11945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407F5F7F-D653-46EF-8F0C-DD6C91054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02" y="3050677"/>
                <a:ext cx="4889109" cy="11945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5C796AC-1402-4476-975E-9963DD92F635}"/>
              </a:ext>
            </a:extLst>
          </p:cNvPr>
          <p:cNvSpPr txBox="1">
            <a:spLocks/>
          </p:cNvSpPr>
          <p:nvPr/>
        </p:nvSpPr>
        <p:spPr>
          <a:xfrm>
            <a:off x="5396569" y="989659"/>
            <a:ext cx="1618417" cy="598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1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50BDEA5D-EE07-4521-B19E-4D7B51A305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9739" y="4373239"/>
                <a:ext cx="7754090" cy="11573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1 </m:t>
                                  </m:r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1 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50BDEA5D-EE07-4521-B19E-4D7B51A30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739" y="4373239"/>
                <a:ext cx="7754090" cy="11573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1316756-9BF0-46FF-BF15-CAE70E2679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8388" y="5491139"/>
                <a:ext cx="4094588" cy="11573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1002 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1316756-9BF0-46FF-BF15-CAE70E2679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388" y="5491139"/>
                <a:ext cx="4094588" cy="11573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BBF77136-AA81-4EB7-A3AE-663151DE9F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83221" y="5464744"/>
                <a:ext cx="4094588" cy="11573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1.002  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𝑛𝐴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BBF77136-AA81-4EB7-A3AE-663151DE9F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221" y="5464744"/>
                <a:ext cx="4094588" cy="11573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207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5774-54B2-44D9-9A41-4856708E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028A5-0B49-4551-B42E-B6E296A6B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8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B300CFF6-F441-48D8-8349-3B6C5B28AA8C}"/>
              </a:ext>
            </a:extLst>
          </p:cNvPr>
          <p:cNvSpPr txBox="1">
            <a:spLocks/>
          </p:cNvSpPr>
          <p:nvPr/>
        </p:nvSpPr>
        <p:spPr>
          <a:xfrm>
            <a:off x="6620618" y="1989901"/>
            <a:ext cx="5385199" cy="8208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 positive input is grounded, the negative input is a virtual ground.</a:t>
            </a:r>
          </a:p>
        </p:txBody>
      </p:sp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0D4808C8-1D10-4410-BFF3-57F672FA4F6C}"/>
              </a:ext>
            </a:extLst>
          </p:cNvPr>
          <p:cNvSpPr txBox="1">
            <a:spLocks/>
          </p:cNvSpPr>
          <p:nvPr/>
        </p:nvSpPr>
        <p:spPr>
          <a:xfrm>
            <a:off x="6574974" y="3394928"/>
            <a:ext cx="5385199" cy="608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current through R</a:t>
            </a:r>
            <a:r>
              <a:rPr lang="en-US" baseline="-25000" dirty="0"/>
              <a:t>1</a:t>
            </a:r>
            <a:r>
              <a:rPr lang="en-US" dirty="0"/>
              <a:t>.</a:t>
            </a:r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64AED4AB-7CEE-4757-963E-CE4C5BBF61AD}"/>
              </a:ext>
            </a:extLst>
          </p:cNvPr>
          <p:cNvSpPr txBox="1">
            <a:spLocks/>
          </p:cNvSpPr>
          <p:nvPr/>
        </p:nvSpPr>
        <p:spPr>
          <a:xfrm>
            <a:off x="7741241" y="3982102"/>
            <a:ext cx="1943617" cy="564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= V</a:t>
            </a:r>
            <a:r>
              <a:rPr lang="en-US" baseline="-25000" dirty="0"/>
              <a:t>1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98836AFF-0056-4C5B-BD2A-C293E65B4734}"/>
              </a:ext>
            </a:extLst>
          </p:cNvPr>
          <p:cNvSpPr txBox="1">
            <a:spLocks/>
          </p:cNvSpPr>
          <p:nvPr/>
        </p:nvSpPr>
        <p:spPr>
          <a:xfrm>
            <a:off x="1384570" y="4676451"/>
            <a:ext cx="10575603" cy="8591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 current flows into the input terminals of an op amp.  What is the capacitor current?</a:t>
            </a: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031A02BA-6B24-4D66-B31E-8249B19462BE}"/>
              </a:ext>
            </a:extLst>
          </p:cNvPr>
          <p:cNvSpPr txBox="1">
            <a:spLocks/>
          </p:cNvSpPr>
          <p:nvPr/>
        </p:nvSpPr>
        <p:spPr>
          <a:xfrm>
            <a:off x="4721296" y="5597985"/>
            <a:ext cx="2910652" cy="704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C</a:t>
            </a:r>
            <a:r>
              <a:rPr lang="en-US" dirty="0"/>
              <a:t> = I</a:t>
            </a:r>
            <a:r>
              <a:rPr lang="en-US" baseline="-25000" dirty="0"/>
              <a:t>1</a:t>
            </a:r>
            <a:r>
              <a:rPr lang="en-US" dirty="0"/>
              <a:t> = V</a:t>
            </a:r>
            <a:r>
              <a:rPr lang="en-US" baseline="-25000" dirty="0"/>
              <a:t>1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81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/>
      <p:bldP spid="119" grpId="0"/>
      <p:bldP spid="1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300CFF6-F441-48D8-8349-3B6C5B28AA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14195" y="2247006"/>
                <a:ext cx="3193143" cy="9459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𝑑𝑄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300CFF6-F441-48D8-8349-3B6C5B28A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195" y="2247006"/>
                <a:ext cx="3193143" cy="9459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0D4808C8-1D10-4410-BFF3-57F672FA4F6C}"/>
              </a:ext>
            </a:extLst>
          </p:cNvPr>
          <p:cNvSpPr txBox="1">
            <a:spLocks/>
          </p:cNvSpPr>
          <p:nvPr/>
        </p:nvSpPr>
        <p:spPr>
          <a:xfrm>
            <a:off x="6574974" y="3394928"/>
            <a:ext cx="5385199" cy="8208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Therefore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64AED4AB-7CEE-4757-963E-CE4C5BBF61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04451" y="3977621"/>
                <a:ext cx="3251040" cy="86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64AED4AB-7CEE-4757-963E-CE4C5BBF6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4451" y="3977621"/>
                <a:ext cx="3251040" cy="8664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50B42FF-B1DC-4566-80E1-DE6DA49A67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2296" y="4744385"/>
                <a:ext cx="3594950" cy="86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50B42FF-B1DC-4566-80E1-DE6DA49A6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296" y="4744385"/>
                <a:ext cx="3594950" cy="866451"/>
              </a:xfrm>
              <a:prstGeom prst="rect">
                <a:avLst/>
              </a:prstGeom>
              <a:blipFill>
                <a:blip r:embed="rId4"/>
                <a:stretch>
                  <a:fillRect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5806" y="5610836"/>
                <a:ext cx="5577465" cy="10655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𝑑𝑉</m:t>
                          </m:r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5806" y="5610836"/>
                <a:ext cx="5577465" cy="10655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B98B9790-7939-4DC5-962C-B04D73C4FF90}"/>
              </a:ext>
            </a:extLst>
          </p:cNvPr>
          <p:cNvSpPr txBox="1">
            <a:spLocks/>
          </p:cNvSpPr>
          <p:nvPr/>
        </p:nvSpPr>
        <p:spPr>
          <a:xfrm>
            <a:off x="6535845" y="1518494"/>
            <a:ext cx="4272216" cy="65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a capacitor:	Q = C V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001D3455-1EF1-426A-8C99-5669322C224C}"/>
              </a:ext>
            </a:extLst>
          </p:cNvPr>
          <p:cNvSpPr txBox="1">
            <a:spLocks/>
          </p:cNvSpPr>
          <p:nvPr/>
        </p:nvSpPr>
        <p:spPr>
          <a:xfrm>
            <a:off x="7486032" y="803921"/>
            <a:ext cx="2910652" cy="562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C</a:t>
            </a:r>
            <a:r>
              <a:rPr lang="en-US" dirty="0"/>
              <a:t> = V</a:t>
            </a:r>
            <a:r>
              <a:rPr lang="en-US" baseline="-25000" dirty="0"/>
              <a:t>1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3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62" grpId="0"/>
      <p:bldP spid="63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54400" y="1633272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𝑑𝑉</m:t>
                          </m:r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400" y="1633272"/>
                <a:ext cx="5577465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5A026337-554E-48FE-9F0B-20C90B1E41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60051" y="3555746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5A026337-554E-48FE-9F0B-20C90B1E41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0051" y="3555746"/>
                <a:ext cx="5577465" cy="13086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3BFD17B0-BC29-4EFA-AFA4-AB617CDF94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5999" y="4952957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3BFD17B0-BC29-4EFA-AFA4-AB617CDF9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4952957"/>
                <a:ext cx="5577465" cy="1308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065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78E4E184-49E9-485B-927E-175563E070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3682" y="1163048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78E4E184-49E9-485B-927E-175563E07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682" y="1163048"/>
                <a:ext cx="5577465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id="{1A0629B4-8F51-45E2-A8EC-D178960712EC}"/>
              </a:ext>
            </a:extLst>
          </p:cNvPr>
          <p:cNvGrpSpPr/>
          <p:nvPr/>
        </p:nvGrpSpPr>
        <p:grpSpPr>
          <a:xfrm>
            <a:off x="6944942" y="2771868"/>
            <a:ext cx="4821336" cy="1718733"/>
            <a:chOff x="838200" y="4712172"/>
            <a:chExt cx="3886430" cy="1451122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E29C7E8-463D-47FF-B08C-ACF7F0AFB9C5}"/>
                </a:ext>
              </a:extLst>
            </p:cNvPr>
            <p:cNvCxnSpPr/>
            <p:nvPr/>
          </p:nvCxnSpPr>
          <p:spPr>
            <a:xfrm>
              <a:off x="1245546" y="4780609"/>
              <a:ext cx="12891" cy="1382685"/>
            </a:xfrm>
            <a:prstGeom prst="line">
              <a:avLst/>
            </a:prstGeom>
            <a:ln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FD5FC0D-71A6-4BD3-ADB9-2EEFC3D5D89E}"/>
                </a:ext>
              </a:extLst>
            </p:cNvPr>
            <p:cNvCxnSpPr/>
            <p:nvPr/>
          </p:nvCxnSpPr>
          <p:spPr>
            <a:xfrm>
              <a:off x="838200" y="5427023"/>
              <a:ext cx="3132756" cy="0"/>
            </a:xfrm>
            <a:prstGeom prst="straightConnector1">
              <a:avLst/>
            </a:pr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342C742-C01E-4079-81C3-E755BBF5016B}"/>
                </a:ext>
              </a:extLst>
            </p:cNvPr>
            <p:cNvSpPr txBox="1"/>
            <p:nvPr/>
          </p:nvSpPr>
          <p:spPr>
            <a:xfrm>
              <a:off x="3722112" y="4712172"/>
              <a:ext cx="1002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Input</a:t>
              </a:r>
              <a:endParaRPr lang="en-US" baseline="-25000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B29C608-2F34-4847-9A4B-80A261A44C04}"/>
                </a:ext>
              </a:extLst>
            </p:cNvPr>
            <p:cNvCxnSpPr>
              <a:cxnSpLocks/>
            </p:cNvCxnSpPr>
            <p:nvPr/>
          </p:nvCxnSpPr>
          <p:spPr>
            <a:xfrm>
              <a:off x="1245546" y="5426012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B1A1455D-7C5F-48C9-B4DC-8DAE887572CF}"/>
                </a:ext>
              </a:extLst>
            </p:cNvPr>
            <p:cNvCxnSpPr>
              <a:cxnSpLocks/>
            </p:cNvCxnSpPr>
            <p:nvPr/>
          </p:nvCxnSpPr>
          <p:spPr>
            <a:xfrm>
              <a:off x="1662833" y="5104999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BC471D2C-EEA5-46BE-8F9B-EFDC7BEFFD30}"/>
                </a:ext>
              </a:extLst>
            </p:cNvPr>
            <p:cNvCxnSpPr>
              <a:cxnSpLocks/>
            </p:cNvCxnSpPr>
            <p:nvPr/>
          </p:nvCxnSpPr>
          <p:spPr>
            <a:xfrm>
              <a:off x="2071068" y="5426012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C7B9F67A-97E6-4DE1-88E3-38E4FB156172}"/>
                </a:ext>
              </a:extLst>
            </p:cNvPr>
            <p:cNvCxnSpPr>
              <a:cxnSpLocks/>
            </p:cNvCxnSpPr>
            <p:nvPr/>
          </p:nvCxnSpPr>
          <p:spPr>
            <a:xfrm>
              <a:off x="2488355" y="5104999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3F9971C5-C8E7-4DC2-8494-EE4D87FD3D86}"/>
                </a:ext>
              </a:extLst>
            </p:cNvPr>
            <p:cNvCxnSpPr>
              <a:cxnSpLocks/>
            </p:cNvCxnSpPr>
            <p:nvPr/>
          </p:nvCxnSpPr>
          <p:spPr>
            <a:xfrm>
              <a:off x="2896590" y="5747025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8182461-C408-44C8-AF46-8D646E8249FD}"/>
                </a:ext>
              </a:extLst>
            </p:cNvPr>
            <p:cNvCxnSpPr>
              <a:cxnSpLocks/>
            </p:cNvCxnSpPr>
            <p:nvPr/>
          </p:nvCxnSpPr>
          <p:spPr>
            <a:xfrm>
              <a:off x="3313877" y="5426012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93F640C-271F-47A0-942B-45E3609D4B57}"/>
              </a:ext>
            </a:extLst>
          </p:cNvPr>
          <p:cNvGrpSpPr/>
          <p:nvPr/>
        </p:nvGrpSpPr>
        <p:grpSpPr>
          <a:xfrm>
            <a:off x="6944943" y="4843060"/>
            <a:ext cx="4821335" cy="1649815"/>
            <a:chOff x="838200" y="4726591"/>
            <a:chExt cx="3886430" cy="1436703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71A0EC1-BF35-4352-BDD1-E920FD6165E5}"/>
                </a:ext>
              </a:extLst>
            </p:cNvPr>
            <p:cNvCxnSpPr/>
            <p:nvPr/>
          </p:nvCxnSpPr>
          <p:spPr>
            <a:xfrm>
              <a:off x="1245546" y="4780609"/>
              <a:ext cx="12891" cy="1382685"/>
            </a:xfrm>
            <a:prstGeom prst="line">
              <a:avLst/>
            </a:prstGeom>
            <a:ln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CF288B69-5D07-439B-BC80-3A6F954D1D48}"/>
                </a:ext>
              </a:extLst>
            </p:cNvPr>
            <p:cNvCxnSpPr/>
            <p:nvPr/>
          </p:nvCxnSpPr>
          <p:spPr>
            <a:xfrm>
              <a:off x="838200" y="5427023"/>
              <a:ext cx="3132756" cy="0"/>
            </a:xfrm>
            <a:prstGeom prst="straightConnector1">
              <a:avLst/>
            </a:pr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BB478AA-8CF6-4707-8E76-D3FBAE4CB26F}"/>
                </a:ext>
              </a:extLst>
            </p:cNvPr>
            <p:cNvSpPr txBox="1"/>
            <p:nvPr/>
          </p:nvSpPr>
          <p:spPr>
            <a:xfrm>
              <a:off x="3722112" y="4726591"/>
              <a:ext cx="1002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Output</a:t>
              </a:r>
              <a:endParaRPr lang="en-US" baseline="-25000" dirty="0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3516F2E8-B8CB-4B88-B39C-301F1F67EBC7}"/>
                </a:ext>
              </a:extLst>
            </p:cNvPr>
            <p:cNvCxnSpPr>
              <a:cxnSpLocks/>
            </p:cNvCxnSpPr>
            <p:nvPr/>
          </p:nvCxnSpPr>
          <p:spPr>
            <a:xfrm>
              <a:off x="1245546" y="5426012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EC6F3882-CE1B-4C53-9F10-6A02FA42B83C}"/>
                </a:ext>
              </a:extLst>
            </p:cNvPr>
            <p:cNvCxnSpPr>
              <a:cxnSpLocks/>
            </p:cNvCxnSpPr>
            <p:nvPr/>
          </p:nvCxnSpPr>
          <p:spPr>
            <a:xfrm>
              <a:off x="1653781" y="5426012"/>
              <a:ext cx="417287" cy="19820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D3625EEB-112B-4BBE-8EB2-DC25BD9BB7DF}"/>
                </a:ext>
              </a:extLst>
            </p:cNvPr>
            <p:cNvCxnSpPr>
              <a:cxnSpLocks/>
            </p:cNvCxnSpPr>
            <p:nvPr/>
          </p:nvCxnSpPr>
          <p:spPr>
            <a:xfrm>
              <a:off x="2071068" y="5624214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D10116F0-E615-4B1E-86D3-D5345DEB51EF}"/>
                </a:ext>
              </a:extLst>
            </p:cNvPr>
            <p:cNvCxnSpPr>
              <a:cxnSpLocks/>
            </p:cNvCxnSpPr>
            <p:nvPr/>
          </p:nvCxnSpPr>
          <p:spPr>
            <a:xfrm>
              <a:off x="2479303" y="5624214"/>
              <a:ext cx="417287" cy="211756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4EE834F-2F18-48E0-8652-C79A10549B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96590" y="5624213"/>
              <a:ext cx="408235" cy="211757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313E5554-5DC8-4508-9B20-C7D2F24F1007}"/>
                </a:ext>
              </a:extLst>
            </p:cNvPr>
            <p:cNvCxnSpPr>
              <a:cxnSpLocks/>
            </p:cNvCxnSpPr>
            <p:nvPr/>
          </p:nvCxnSpPr>
          <p:spPr>
            <a:xfrm>
              <a:off x="3291934" y="5629027"/>
              <a:ext cx="40823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AF0BC9-3B3E-4B68-B1B2-300AF84A6A37}"/>
              </a:ext>
            </a:extLst>
          </p:cNvPr>
          <p:cNvCxnSpPr/>
          <p:nvPr/>
        </p:nvCxnSpPr>
        <p:spPr>
          <a:xfrm>
            <a:off x="7957772" y="2540374"/>
            <a:ext cx="0" cy="3952501"/>
          </a:xfrm>
          <a:prstGeom prst="line">
            <a:avLst/>
          </a:prstGeom>
          <a:ln w="31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C0A47F4F-41F9-4CCC-9476-7EA6FAE2B17D}"/>
              </a:ext>
            </a:extLst>
          </p:cNvPr>
          <p:cNvCxnSpPr/>
          <p:nvPr/>
        </p:nvCxnSpPr>
        <p:spPr>
          <a:xfrm>
            <a:off x="8474384" y="2514350"/>
            <a:ext cx="0" cy="3952501"/>
          </a:xfrm>
          <a:prstGeom prst="line">
            <a:avLst/>
          </a:prstGeom>
          <a:ln w="31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575C879-3F5B-4FDE-A09F-A53A5DCE2538}"/>
              </a:ext>
            </a:extLst>
          </p:cNvPr>
          <p:cNvCxnSpPr/>
          <p:nvPr/>
        </p:nvCxnSpPr>
        <p:spPr>
          <a:xfrm>
            <a:off x="8970252" y="2679485"/>
            <a:ext cx="0" cy="3952501"/>
          </a:xfrm>
          <a:prstGeom prst="line">
            <a:avLst/>
          </a:prstGeom>
          <a:ln w="31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F085050-3614-49B2-A776-59AE0C230E62}"/>
              </a:ext>
            </a:extLst>
          </p:cNvPr>
          <p:cNvCxnSpPr/>
          <p:nvPr/>
        </p:nvCxnSpPr>
        <p:spPr>
          <a:xfrm>
            <a:off x="9498491" y="2735878"/>
            <a:ext cx="0" cy="3952501"/>
          </a:xfrm>
          <a:prstGeom prst="line">
            <a:avLst/>
          </a:prstGeom>
          <a:ln w="31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4BEBB49B-A1E0-4E1B-9A57-1CA1898F3D24}"/>
              </a:ext>
            </a:extLst>
          </p:cNvPr>
          <p:cNvCxnSpPr/>
          <p:nvPr/>
        </p:nvCxnSpPr>
        <p:spPr>
          <a:xfrm>
            <a:off x="10004930" y="2735878"/>
            <a:ext cx="0" cy="3952501"/>
          </a:xfrm>
          <a:prstGeom prst="line">
            <a:avLst/>
          </a:prstGeom>
          <a:ln w="31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1B149B34-5478-4B56-B001-B8ED79A4BC72}"/>
              </a:ext>
            </a:extLst>
          </p:cNvPr>
          <p:cNvSpPr txBox="1"/>
          <p:nvPr/>
        </p:nvSpPr>
        <p:spPr>
          <a:xfrm>
            <a:off x="7128375" y="241826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DE87A94-C8B7-4FE4-BF9C-A68D75D81D19}"/>
              </a:ext>
            </a:extLst>
          </p:cNvPr>
          <p:cNvSpPr txBox="1"/>
          <p:nvPr/>
        </p:nvSpPr>
        <p:spPr>
          <a:xfrm>
            <a:off x="6869533" y="480190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2D6AB6D-FB56-4372-B365-5C4E27CC4A0F}"/>
              </a:ext>
            </a:extLst>
          </p:cNvPr>
          <p:cNvSpPr txBox="1"/>
          <p:nvPr/>
        </p:nvSpPr>
        <p:spPr>
          <a:xfrm>
            <a:off x="10732453" y="3603824"/>
            <a:ext cx="656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time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7074418-B9F9-4B1A-9314-CAB7CE6C50BD}"/>
              </a:ext>
            </a:extLst>
          </p:cNvPr>
          <p:cNvSpPr txBox="1"/>
          <p:nvPr/>
        </p:nvSpPr>
        <p:spPr>
          <a:xfrm>
            <a:off x="10692401" y="5590753"/>
            <a:ext cx="656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time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761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78E4E184-49E9-485B-927E-175563E070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41516" y="1817375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78E4E184-49E9-485B-927E-175563E07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1516" y="1817375"/>
                <a:ext cx="5577465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6" name="Group 75">
            <a:extLst>
              <a:ext uri="{FF2B5EF4-FFF2-40B4-BE49-F238E27FC236}">
                <a16:creationId xmlns:a16="http://schemas.microsoft.com/office/drawing/2014/main" id="{B93F640C-271F-47A0-942B-45E3609D4B57}"/>
              </a:ext>
            </a:extLst>
          </p:cNvPr>
          <p:cNvGrpSpPr/>
          <p:nvPr/>
        </p:nvGrpSpPr>
        <p:grpSpPr>
          <a:xfrm>
            <a:off x="6751445" y="4413001"/>
            <a:ext cx="3150546" cy="1788362"/>
            <a:chOff x="838200" y="4374932"/>
            <a:chExt cx="3150546" cy="1788362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71A0EC1-BF35-4352-BDD1-E920FD6165E5}"/>
                </a:ext>
              </a:extLst>
            </p:cNvPr>
            <p:cNvCxnSpPr/>
            <p:nvPr/>
          </p:nvCxnSpPr>
          <p:spPr>
            <a:xfrm>
              <a:off x="1245546" y="4780609"/>
              <a:ext cx="12891" cy="13826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CF288B69-5D07-439B-BC80-3A6F954D1D48}"/>
                </a:ext>
              </a:extLst>
            </p:cNvPr>
            <p:cNvCxnSpPr/>
            <p:nvPr/>
          </p:nvCxnSpPr>
          <p:spPr>
            <a:xfrm>
              <a:off x="838200" y="5427023"/>
              <a:ext cx="3132756" cy="0"/>
            </a:xfrm>
            <a:prstGeom prst="straightConnector1">
              <a:avLst/>
            </a:pr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BB478AA-8CF6-4707-8E76-D3FBAE4CB26F}"/>
                </a:ext>
              </a:extLst>
            </p:cNvPr>
            <p:cNvSpPr txBox="1"/>
            <p:nvPr/>
          </p:nvSpPr>
          <p:spPr>
            <a:xfrm>
              <a:off x="1542741" y="4374932"/>
              <a:ext cx="1002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Output</a:t>
              </a:r>
              <a:endParaRPr lang="en-US" baseline="-25000" dirty="0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3516F2E8-B8CB-4B88-B39C-301F1F67EBC7}"/>
                </a:ext>
              </a:extLst>
            </p:cNvPr>
            <p:cNvCxnSpPr>
              <a:cxnSpLocks/>
            </p:cNvCxnSpPr>
            <p:nvPr/>
          </p:nvCxnSpPr>
          <p:spPr>
            <a:xfrm>
              <a:off x="1245546" y="5426012"/>
              <a:ext cx="2743200" cy="9144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C1BB5FD1-C049-4A63-8426-B0DAA6619788}"/>
              </a:ext>
            </a:extLst>
          </p:cNvPr>
          <p:cNvSpPr txBox="1"/>
          <p:nvPr/>
        </p:nvSpPr>
        <p:spPr>
          <a:xfrm>
            <a:off x="5173766" y="948861"/>
            <a:ext cx="606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 problem with an integrator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BCD18C8-D6DD-40F8-95D7-92F91612B351}"/>
              </a:ext>
            </a:extLst>
          </p:cNvPr>
          <p:cNvGrpSpPr/>
          <p:nvPr/>
        </p:nvGrpSpPr>
        <p:grpSpPr>
          <a:xfrm>
            <a:off x="838200" y="4374932"/>
            <a:ext cx="3132756" cy="1788362"/>
            <a:chOff x="838200" y="4374932"/>
            <a:chExt cx="3132756" cy="178836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A0629B4-8F51-45E2-A8EC-D178960712EC}"/>
                </a:ext>
              </a:extLst>
            </p:cNvPr>
            <p:cNvGrpSpPr/>
            <p:nvPr/>
          </p:nvGrpSpPr>
          <p:grpSpPr>
            <a:xfrm>
              <a:off x="838200" y="4374932"/>
              <a:ext cx="3132756" cy="1788362"/>
              <a:chOff x="838200" y="4374932"/>
              <a:chExt cx="3132756" cy="1788362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EE29C7E8-463D-47FF-B08C-ACF7F0AFB9C5}"/>
                  </a:ext>
                </a:extLst>
              </p:cNvPr>
              <p:cNvCxnSpPr/>
              <p:nvPr/>
            </p:nvCxnSpPr>
            <p:spPr>
              <a:xfrm>
                <a:off x="1245546" y="4780609"/>
                <a:ext cx="12891" cy="138268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FD5FC0D-71A6-4BD3-ADB9-2EEFC3D5D89E}"/>
                  </a:ext>
                </a:extLst>
              </p:cNvPr>
              <p:cNvCxnSpPr/>
              <p:nvPr/>
            </p:nvCxnSpPr>
            <p:spPr>
              <a:xfrm>
                <a:off x="838200" y="5427023"/>
                <a:ext cx="3132756" cy="0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1342C742-C01E-4079-81C3-E755BBF5016B}"/>
                  </a:ext>
                </a:extLst>
              </p:cNvPr>
              <p:cNvSpPr txBox="1"/>
              <p:nvPr/>
            </p:nvSpPr>
            <p:spPr>
              <a:xfrm>
                <a:off x="1542741" y="4374932"/>
                <a:ext cx="10025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Input</a:t>
                </a:r>
                <a:endParaRPr lang="en-US" baseline="-25000" dirty="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B29C608-2F34-4847-9A4B-80A261A44C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45545" y="5419575"/>
                <a:ext cx="2560320" cy="0"/>
              </a:xfrm>
              <a:prstGeom prst="line">
                <a:avLst/>
              </a:prstGeom>
              <a:ln w="127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8A04598-6192-42AE-9F77-13217C4974DF}"/>
                </a:ext>
              </a:extLst>
            </p:cNvPr>
            <p:cNvCxnSpPr/>
            <p:nvPr/>
          </p:nvCxnSpPr>
          <p:spPr>
            <a:xfrm>
              <a:off x="1616544" y="5200048"/>
              <a:ext cx="0" cy="190099"/>
            </a:xfrm>
            <a:prstGeom prst="straightConnector1">
              <a:avLst/>
            </a:prstGeom>
            <a:ln w="3175"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8CB4E7DE-D860-491B-9499-D009274FDB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16544" y="5427023"/>
              <a:ext cx="0" cy="190099"/>
            </a:xfrm>
            <a:prstGeom prst="straightConnector1">
              <a:avLst/>
            </a:prstGeom>
            <a:ln w="3175"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63B09D03-4501-47E6-8541-C6D13CB5830F}"/>
              </a:ext>
            </a:extLst>
          </p:cNvPr>
          <p:cNvSpPr txBox="1"/>
          <p:nvPr/>
        </p:nvSpPr>
        <p:spPr>
          <a:xfrm>
            <a:off x="1653388" y="4999405"/>
            <a:ext cx="1676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66FF"/>
                </a:solidFill>
              </a:rPr>
              <a:t>Small DC offset</a:t>
            </a:r>
            <a:endParaRPr lang="en-US" sz="1400" baseline="-25000" dirty="0">
              <a:solidFill>
                <a:srgbClr val="0066FF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A867AFA-D5DB-4ABF-86F0-11FCD4A1B148}"/>
              </a:ext>
            </a:extLst>
          </p:cNvPr>
          <p:cNvSpPr txBox="1"/>
          <p:nvPr/>
        </p:nvSpPr>
        <p:spPr>
          <a:xfrm>
            <a:off x="8317823" y="5643826"/>
            <a:ext cx="3292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66FF"/>
                </a:solidFill>
              </a:rPr>
              <a:t>Causes the output to eventually saturate</a:t>
            </a:r>
            <a:endParaRPr lang="en-US" sz="1400" baseline="-250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6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Miller Integrator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6AA46B5-1CF5-438C-8FBE-D867717542AF}"/>
              </a:ext>
            </a:extLst>
          </p:cNvPr>
          <p:cNvGrpSpPr/>
          <p:nvPr/>
        </p:nvGrpSpPr>
        <p:grpSpPr>
          <a:xfrm>
            <a:off x="1682546" y="1244419"/>
            <a:ext cx="5339533" cy="3646764"/>
            <a:chOff x="1682546" y="1244419"/>
            <a:chExt cx="5339533" cy="364676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8ABA839-A625-4460-954B-E234F4A95EE2}"/>
                </a:ext>
              </a:extLst>
            </p:cNvPr>
            <p:cNvGrpSpPr/>
            <p:nvPr/>
          </p:nvGrpSpPr>
          <p:grpSpPr>
            <a:xfrm>
              <a:off x="4137765" y="3100452"/>
              <a:ext cx="2884314" cy="1174282"/>
              <a:chOff x="3950109" y="3007895"/>
              <a:chExt cx="2884314" cy="1174282"/>
            </a:xfrm>
          </p:grpSpPr>
          <p:sp>
            <p:nvSpPr>
              <p:cNvPr id="41" name="Isosceles Triangle 40">
                <a:extLst>
                  <a:ext uri="{FF2B5EF4-FFF2-40B4-BE49-F238E27FC236}">
                    <a16:creationId xmlns:a16="http://schemas.microsoft.com/office/drawing/2014/main" id="{0116896A-EEAF-4852-8A9E-9AB80C1B453F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2278730-B6C8-456A-83D6-3CBC18ABC03A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D4AFC3C-6FF1-46D0-9BA1-37AF8F2301BC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1047486-75FC-4DAC-85AB-CF68BB37B9CF}"/>
                  </a:ext>
                </a:extLst>
              </p:cNvPr>
              <p:cNvCxnSpPr>
                <a:endCxn id="42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29AFAB54-7B3A-4D21-8BA0-192C5E33BC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0109" y="3811883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B3C3B73A-57EC-4218-A011-2278695B7384}"/>
                  </a:ext>
                </a:extLst>
              </p:cNvPr>
              <p:cNvCxnSpPr>
                <a:cxnSpLocks/>
                <a:stCxn id="41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FD79E2E-8212-4F24-9A5D-08E3F4AEE956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EC244EC-65A8-47D9-ABA9-204EF1BF88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33796" y="3898905"/>
              <a:ext cx="3969" cy="86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7D9B2EA-8B2D-40FE-9CA7-0E424A852784}"/>
                </a:ext>
              </a:extLst>
            </p:cNvPr>
            <p:cNvGrpSpPr/>
            <p:nvPr/>
          </p:nvGrpSpPr>
          <p:grpSpPr>
            <a:xfrm>
              <a:off x="3122351" y="2588138"/>
              <a:ext cx="797859" cy="297701"/>
              <a:chOff x="3069003" y="2744655"/>
              <a:chExt cx="797859" cy="297701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8FD5DB1A-2945-4E6B-99AC-A5EA8A5DE6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D2AB4D5A-CD72-4D30-B69E-DFD682F7B8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073BBA75-FC99-429F-BA0D-B00B2DB21B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A8705087-2B1D-4FBC-B1BA-66EE06627190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79BB6FC8-9790-43DE-ABDA-9200685602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2AF0B040-C988-4140-B214-D070B994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D35F6E3-7325-4419-8E5A-AF5226EBDA55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982101F-192C-4AED-B720-95CBE22B76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9E46D40E-7585-49B4-ADE1-65A5DAAE5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C49C7B81-A853-4FF4-AC64-FAC886CBF1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08ACB17-33C5-4CAD-8E20-B2FD7DEF68E2}"/>
                </a:ext>
              </a:extLst>
            </p:cNvPr>
            <p:cNvCxnSpPr>
              <a:cxnSpLocks/>
            </p:cNvCxnSpPr>
            <p:nvPr/>
          </p:nvCxnSpPr>
          <p:spPr>
            <a:xfrm>
              <a:off x="3920210" y="2767390"/>
              <a:ext cx="1302832" cy="9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7546342-1758-468E-89B3-0F78D1A75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96776" y="1820888"/>
              <a:ext cx="0" cy="16265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FB3F23B-0077-4316-AE46-F32A2A54BE99}"/>
                </a:ext>
              </a:extLst>
            </p:cNvPr>
            <p:cNvCxnSpPr/>
            <p:nvPr/>
          </p:nvCxnSpPr>
          <p:spPr>
            <a:xfrm flipH="1">
              <a:off x="2707053" y="2761494"/>
              <a:ext cx="4152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34A8C7-C5ED-4821-B868-70E30C396E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78447" y="1813788"/>
              <a:ext cx="24963" cy="1869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2573BC6-67BF-4562-BABA-04A07F5997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49685" y="2777094"/>
              <a:ext cx="7423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2FD3257-6079-4542-A789-89A7A20623E7}"/>
                </a:ext>
              </a:extLst>
            </p:cNvPr>
            <p:cNvSpPr txBox="1"/>
            <p:nvPr/>
          </p:nvSpPr>
          <p:spPr>
            <a:xfrm>
              <a:off x="5139330" y="220857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  <a:endParaRPr lang="en-US" baseline="-250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A26816B-2577-4F85-B923-EEECF8BD05B3}"/>
                </a:ext>
              </a:extLst>
            </p:cNvPr>
            <p:cNvSpPr txBox="1"/>
            <p:nvPr/>
          </p:nvSpPr>
          <p:spPr>
            <a:xfrm>
              <a:off x="3326232" y="214263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682546" y="2761526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954091" y="4491500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3052240" y="2991131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3246325" y="2989146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5223042" y="2671313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79AB3A41-9152-40A3-A131-3982474D07A4}"/>
                </a:ext>
              </a:extLst>
            </p:cNvPr>
            <p:cNvSpPr txBox="1"/>
            <p:nvPr/>
          </p:nvSpPr>
          <p:spPr>
            <a:xfrm>
              <a:off x="5292738" y="297479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</a:t>
              </a:r>
            </a:p>
          </p:txBody>
        </p: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43D3516B-EA00-4FB1-89C4-87D31576027E}"/>
                </a:ext>
              </a:extLst>
            </p:cNvPr>
            <p:cNvCxnSpPr>
              <a:cxnSpLocks/>
            </p:cNvCxnSpPr>
            <p:nvPr/>
          </p:nvCxnSpPr>
          <p:spPr>
            <a:xfrm>
              <a:off x="5139330" y="2980115"/>
              <a:ext cx="35818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BF9625F-5691-4AA3-AEF1-E47EF82A7B80}"/>
                </a:ext>
              </a:extLst>
            </p:cNvPr>
            <p:cNvGrpSpPr/>
            <p:nvPr/>
          </p:nvGrpSpPr>
          <p:grpSpPr>
            <a:xfrm>
              <a:off x="4861108" y="1667496"/>
              <a:ext cx="797859" cy="297701"/>
              <a:chOff x="3069003" y="2744655"/>
              <a:chExt cx="797859" cy="297701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D001534E-0DD9-4D17-9144-F23846BAFDA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282C8F2A-BD88-46CA-8DB5-AC2E8A544E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1C556C2-F7C2-46A4-A111-CC3F9D4799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4B6E5ABF-B81F-40A9-995F-3A14BD4C4CB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A57A687F-B42E-4D0C-A7D5-E88B3C102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1DA27227-5EBE-4658-BA0E-DA672CA107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B3CA1F92-D692-4199-AF7B-6AF038C0958C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04FFF71E-12BA-4611-BED6-B94DA6D582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ABB07722-6E8C-412B-B7AE-0480233EE6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67C6AC0-F9EB-4F6C-93E8-E05DB73661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20FB8A8-9816-4D0A-BA9C-91BAA0EFC6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96776" y="1820888"/>
              <a:ext cx="5909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384C713-94D3-4681-A395-05A25ABE28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58968" y="1813788"/>
              <a:ext cx="421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56FE28E9-8DB6-471D-987C-89BE400484C3}"/>
                </a:ext>
              </a:extLst>
            </p:cNvPr>
            <p:cNvSpPr txBox="1"/>
            <p:nvPr/>
          </p:nvSpPr>
          <p:spPr>
            <a:xfrm>
              <a:off x="5058605" y="124441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C99C21E-3648-40E6-BCEB-0F4C8CFA655D}"/>
              </a:ext>
            </a:extLst>
          </p:cNvPr>
          <p:cNvSpPr txBox="1"/>
          <p:nvPr/>
        </p:nvSpPr>
        <p:spPr>
          <a:xfrm>
            <a:off x="6502442" y="1144263"/>
            <a:ext cx="3757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A very large resistance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826F272-CD42-4FA3-9840-3181B302D80A}"/>
              </a:ext>
            </a:extLst>
          </p:cNvPr>
          <p:cNvCxnSpPr/>
          <p:nvPr/>
        </p:nvCxnSpPr>
        <p:spPr>
          <a:xfrm flipH="1">
            <a:off x="5552556" y="1497574"/>
            <a:ext cx="877097" cy="111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EC3DC1AE-EBEB-42F6-88DD-FB9CCD6AA052}"/>
              </a:ext>
            </a:extLst>
          </p:cNvPr>
          <p:cNvSpPr txBox="1"/>
          <p:nvPr/>
        </p:nvSpPr>
        <p:spPr>
          <a:xfrm>
            <a:off x="7707383" y="2116644"/>
            <a:ext cx="40407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At DC and extremely low frequencies it acts like an inverting op amp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2F02EFA-7A16-4D56-B9ED-F58FD3F78B2C}"/>
              </a:ext>
            </a:extLst>
          </p:cNvPr>
          <p:cNvSpPr txBox="1"/>
          <p:nvPr/>
        </p:nvSpPr>
        <p:spPr>
          <a:xfrm>
            <a:off x="5869843" y="4411637"/>
            <a:ext cx="4040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At normal frequencies it acts like an integrator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86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0496B-92F6-4196-9F1E-1E07EA6A6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9AFA4-AED8-49EB-8DDF-78C011ED9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7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21689</TotalTime>
  <Words>1288</Words>
  <Application>Microsoft Office PowerPoint</Application>
  <PresentationFormat>Widescreen</PresentationFormat>
  <Paragraphs>362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What we will talk about today</vt:lpstr>
      <vt:lpstr>An Integrator</vt:lpstr>
      <vt:lpstr>An Integrator</vt:lpstr>
      <vt:lpstr>An Integrator</vt:lpstr>
      <vt:lpstr>An Integrator</vt:lpstr>
      <vt:lpstr>An Integrator</vt:lpstr>
      <vt:lpstr>A Miller Integrator</vt:lpstr>
      <vt:lpstr>PowerPoint Presentation</vt:lpstr>
      <vt:lpstr>A Voltage Source</vt:lpstr>
      <vt:lpstr>A Voltage Source</vt:lpstr>
      <vt:lpstr>A Voltage Source</vt:lpstr>
      <vt:lpstr>A Voltage Source with Zener Diode</vt:lpstr>
      <vt:lpstr>A Voltage Source with Zener Diode</vt:lpstr>
      <vt:lpstr>A Voltage Source with Zener Diode</vt:lpstr>
      <vt:lpstr>A Voltage Source with Zener Diode</vt:lpstr>
      <vt:lpstr>A Voltage Source with Zener Diode</vt:lpstr>
      <vt:lpstr>A Voltage Source</vt:lpstr>
      <vt:lpstr>PowerPoint Presentation</vt:lpstr>
      <vt:lpstr>A Current to Voltage Converter</vt:lpstr>
      <vt:lpstr>A Current to Voltage Converter</vt:lpstr>
      <vt:lpstr>A Current to Voltage Converter</vt:lpstr>
      <vt:lpstr>A High Sensitivity Current to Voltage Converter</vt:lpstr>
      <vt:lpstr>A High Sensitivity Current to Voltage Converter</vt:lpstr>
      <vt:lpstr>A High Sensitivity Current to Voltage Converter</vt:lpstr>
      <vt:lpstr>Example:</vt:lpstr>
      <vt:lpstr>Example:</vt:lpstr>
      <vt:lpstr>Example: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600</cp:revision>
  <dcterms:created xsi:type="dcterms:W3CDTF">2018-11-17T00:51:02Z</dcterms:created>
  <dcterms:modified xsi:type="dcterms:W3CDTF">2020-10-08T00:27:41Z</dcterms:modified>
</cp:coreProperties>
</file>