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89" r:id="rId3"/>
    <p:sldId id="441" r:id="rId4"/>
    <p:sldId id="428" r:id="rId5"/>
    <p:sldId id="429" r:id="rId6"/>
    <p:sldId id="432" r:id="rId7"/>
    <p:sldId id="435" r:id="rId8"/>
    <p:sldId id="436" r:id="rId9"/>
    <p:sldId id="431" r:id="rId10"/>
    <p:sldId id="437" r:id="rId11"/>
    <p:sldId id="438" r:id="rId12"/>
    <p:sldId id="439" r:id="rId13"/>
    <p:sldId id="44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009A46"/>
    <a:srgbClr val="75C4FF"/>
    <a:srgbClr val="66CCFF"/>
    <a:srgbClr val="96B0DE"/>
    <a:srgbClr val="C2D1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>
        <p:scale>
          <a:sx n="81" d="100"/>
          <a:sy n="81" d="100"/>
        </p:scale>
        <p:origin x="-5" y="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-142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_A_S\Documents\China%20Courses\Linear%20Electronics\Fall%202021\clipper&amp;clamper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v>Input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'Sheet1 (3)'!$B$6:$B$234</c:f>
              <c:numCache>
                <c:formatCode>General</c:formatCode>
                <c:ptCount val="229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0.15000000000000002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0.39999999999999997</c:v>
                </c:pt>
                <c:pt idx="9">
                  <c:v>0.44999999999999996</c:v>
                </c:pt>
                <c:pt idx="10">
                  <c:v>0.49999999999999994</c:v>
                </c:pt>
                <c:pt idx="11">
                  <c:v>0.54999999999999993</c:v>
                </c:pt>
                <c:pt idx="12">
                  <c:v>0.6</c:v>
                </c:pt>
                <c:pt idx="13">
                  <c:v>0.65</c:v>
                </c:pt>
                <c:pt idx="14">
                  <c:v>0.70000000000000007</c:v>
                </c:pt>
                <c:pt idx="15">
                  <c:v>0.75000000000000011</c:v>
                </c:pt>
                <c:pt idx="16">
                  <c:v>0.80000000000000016</c:v>
                </c:pt>
                <c:pt idx="17">
                  <c:v>0.8500000000000002</c:v>
                </c:pt>
                <c:pt idx="18">
                  <c:v>0.90000000000000024</c:v>
                </c:pt>
                <c:pt idx="19">
                  <c:v>0.95000000000000029</c:v>
                </c:pt>
                <c:pt idx="20">
                  <c:v>1.0000000000000002</c:v>
                </c:pt>
                <c:pt idx="21">
                  <c:v>1.0500000000000003</c:v>
                </c:pt>
                <c:pt idx="22">
                  <c:v>1.1000000000000003</c:v>
                </c:pt>
                <c:pt idx="23">
                  <c:v>1.1500000000000004</c:v>
                </c:pt>
                <c:pt idx="24">
                  <c:v>1.2000000000000004</c:v>
                </c:pt>
                <c:pt idx="25">
                  <c:v>1.2500000000000004</c:v>
                </c:pt>
                <c:pt idx="26">
                  <c:v>1.3000000000000005</c:v>
                </c:pt>
                <c:pt idx="27">
                  <c:v>1.3500000000000005</c:v>
                </c:pt>
                <c:pt idx="28">
                  <c:v>1.4000000000000006</c:v>
                </c:pt>
                <c:pt idx="29">
                  <c:v>1.4500000000000006</c:v>
                </c:pt>
                <c:pt idx="30">
                  <c:v>1.5000000000000007</c:v>
                </c:pt>
                <c:pt idx="31">
                  <c:v>1.5500000000000007</c:v>
                </c:pt>
                <c:pt idx="32">
                  <c:v>1.6000000000000008</c:v>
                </c:pt>
                <c:pt idx="33">
                  <c:v>1.6500000000000008</c:v>
                </c:pt>
                <c:pt idx="34">
                  <c:v>1.7000000000000008</c:v>
                </c:pt>
                <c:pt idx="35">
                  <c:v>1.7500000000000009</c:v>
                </c:pt>
                <c:pt idx="36">
                  <c:v>1.8000000000000009</c:v>
                </c:pt>
                <c:pt idx="37">
                  <c:v>1.850000000000001</c:v>
                </c:pt>
                <c:pt idx="38">
                  <c:v>1.900000000000001</c:v>
                </c:pt>
                <c:pt idx="39">
                  <c:v>1.9500000000000011</c:v>
                </c:pt>
                <c:pt idx="40">
                  <c:v>2.0000000000000009</c:v>
                </c:pt>
                <c:pt idx="41">
                  <c:v>2.0500000000000007</c:v>
                </c:pt>
                <c:pt idx="42">
                  <c:v>2.1000000000000005</c:v>
                </c:pt>
                <c:pt idx="43">
                  <c:v>2.1500000000000004</c:v>
                </c:pt>
                <c:pt idx="44">
                  <c:v>2.2000000000000002</c:v>
                </c:pt>
                <c:pt idx="45">
                  <c:v>2.25</c:v>
                </c:pt>
                <c:pt idx="46">
                  <c:v>2.2999999999999998</c:v>
                </c:pt>
                <c:pt idx="47">
                  <c:v>2.3499999999999996</c:v>
                </c:pt>
                <c:pt idx="48">
                  <c:v>2.3999999999999995</c:v>
                </c:pt>
                <c:pt idx="49">
                  <c:v>2.4499999999999993</c:v>
                </c:pt>
                <c:pt idx="50">
                  <c:v>2.4999999999999991</c:v>
                </c:pt>
                <c:pt idx="51">
                  <c:v>2.5499999999999989</c:v>
                </c:pt>
                <c:pt idx="52">
                  <c:v>2.5999999999999988</c:v>
                </c:pt>
                <c:pt idx="53">
                  <c:v>2.6499999999999986</c:v>
                </c:pt>
                <c:pt idx="54">
                  <c:v>2.6999999999999984</c:v>
                </c:pt>
                <c:pt idx="55">
                  <c:v>2.7499999999999982</c:v>
                </c:pt>
                <c:pt idx="56">
                  <c:v>2.799999999999998</c:v>
                </c:pt>
                <c:pt idx="57">
                  <c:v>2.8499999999999979</c:v>
                </c:pt>
                <c:pt idx="58">
                  <c:v>2.8999999999999977</c:v>
                </c:pt>
                <c:pt idx="59">
                  <c:v>2.9499999999999975</c:v>
                </c:pt>
                <c:pt idx="60">
                  <c:v>2.9999999999999973</c:v>
                </c:pt>
                <c:pt idx="61">
                  <c:v>3.0499999999999972</c:v>
                </c:pt>
                <c:pt idx="62">
                  <c:v>3.099999999999997</c:v>
                </c:pt>
                <c:pt idx="63">
                  <c:v>3.1499999999999968</c:v>
                </c:pt>
                <c:pt idx="64">
                  <c:v>3.1999999999999966</c:v>
                </c:pt>
                <c:pt idx="65">
                  <c:v>3.2499999999999964</c:v>
                </c:pt>
                <c:pt idx="66">
                  <c:v>3.2999999999999963</c:v>
                </c:pt>
                <c:pt idx="67">
                  <c:v>3.3499999999999961</c:v>
                </c:pt>
                <c:pt idx="68">
                  <c:v>3.3999999999999959</c:v>
                </c:pt>
                <c:pt idx="69">
                  <c:v>3.4499999999999957</c:v>
                </c:pt>
                <c:pt idx="70">
                  <c:v>3.4999999999999956</c:v>
                </c:pt>
                <c:pt idx="71">
                  <c:v>3.5499999999999954</c:v>
                </c:pt>
                <c:pt idx="72">
                  <c:v>3.5999999999999952</c:v>
                </c:pt>
                <c:pt idx="73">
                  <c:v>3.649999999999995</c:v>
                </c:pt>
                <c:pt idx="74">
                  <c:v>3.6999999999999948</c:v>
                </c:pt>
                <c:pt idx="75">
                  <c:v>3.7499999999999947</c:v>
                </c:pt>
                <c:pt idx="76">
                  <c:v>3.7999999999999945</c:v>
                </c:pt>
                <c:pt idx="77">
                  <c:v>3.8499999999999943</c:v>
                </c:pt>
                <c:pt idx="78">
                  <c:v>3.8999999999999941</c:v>
                </c:pt>
                <c:pt idx="79">
                  <c:v>3.949999999999994</c:v>
                </c:pt>
                <c:pt idx="80">
                  <c:v>3.9999999999999938</c:v>
                </c:pt>
                <c:pt idx="81">
                  <c:v>4.0499999999999936</c:v>
                </c:pt>
                <c:pt idx="82">
                  <c:v>4.0999999999999934</c:v>
                </c:pt>
                <c:pt idx="83">
                  <c:v>4.1499999999999932</c:v>
                </c:pt>
                <c:pt idx="84">
                  <c:v>4.1999999999999931</c:v>
                </c:pt>
                <c:pt idx="85">
                  <c:v>4.2499999999999929</c:v>
                </c:pt>
                <c:pt idx="86">
                  <c:v>4.2999999999999927</c:v>
                </c:pt>
                <c:pt idx="87">
                  <c:v>4.3499999999999925</c:v>
                </c:pt>
                <c:pt idx="88">
                  <c:v>4.3999999999999924</c:v>
                </c:pt>
                <c:pt idx="89">
                  <c:v>4.4499999999999922</c:v>
                </c:pt>
                <c:pt idx="90">
                  <c:v>4.499999999999992</c:v>
                </c:pt>
                <c:pt idx="91">
                  <c:v>4.5499999999999918</c:v>
                </c:pt>
                <c:pt idx="92">
                  <c:v>4.5999999999999917</c:v>
                </c:pt>
                <c:pt idx="93">
                  <c:v>4.6499999999999915</c:v>
                </c:pt>
                <c:pt idx="94">
                  <c:v>4.6999999999999913</c:v>
                </c:pt>
                <c:pt idx="95">
                  <c:v>4.7499999999999911</c:v>
                </c:pt>
                <c:pt idx="96">
                  <c:v>4.7999999999999909</c:v>
                </c:pt>
                <c:pt idx="97">
                  <c:v>4.8499999999999908</c:v>
                </c:pt>
                <c:pt idx="98">
                  <c:v>4.8999999999999906</c:v>
                </c:pt>
                <c:pt idx="99">
                  <c:v>4.9499999999999904</c:v>
                </c:pt>
                <c:pt idx="100">
                  <c:v>4.9999999999999902</c:v>
                </c:pt>
                <c:pt idx="101">
                  <c:v>5.0499999999999901</c:v>
                </c:pt>
                <c:pt idx="102">
                  <c:v>5.0999999999999899</c:v>
                </c:pt>
                <c:pt idx="103">
                  <c:v>5.1499999999999897</c:v>
                </c:pt>
                <c:pt idx="104">
                  <c:v>5.1999999999999895</c:v>
                </c:pt>
                <c:pt idx="105">
                  <c:v>5.2499999999999893</c:v>
                </c:pt>
                <c:pt idx="106">
                  <c:v>5.2999999999999892</c:v>
                </c:pt>
                <c:pt idx="107">
                  <c:v>5.349999999999989</c:v>
                </c:pt>
                <c:pt idx="108">
                  <c:v>5.3999999999999888</c:v>
                </c:pt>
                <c:pt idx="109">
                  <c:v>5.4499999999999886</c:v>
                </c:pt>
                <c:pt idx="110">
                  <c:v>5.4999999999999885</c:v>
                </c:pt>
                <c:pt idx="111">
                  <c:v>5.5499999999999883</c:v>
                </c:pt>
                <c:pt idx="112">
                  <c:v>5.5999999999999881</c:v>
                </c:pt>
                <c:pt idx="113">
                  <c:v>5.6499999999999879</c:v>
                </c:pt>
                <c:pt idx="114">
                  <c:v>5.6999999999999877</c:v>
                </c:pt>
                <c:pt idx="115">
                  <c:v>5.7499999999999876</c:v>
                </c:pt>
                <c:pt idx="116">
                  <c:v>5.7999999999999874</c:v>
                </c:pt>
                <c:pt idx="117">
                  <c:v>5.8499999999999872</c:v>
                </c:pt>
                <c:pt idx="118">
                  <c:v>5.899999999999987</c:v>
                </c:pt>
                <c:pt idx="119">
                  <c:v>5.9499999999999869</c:v>
                </c:pt>
                <c:pt idx="120">
                  <c:v>5.9999999999999867</c:v>
                </c:pt>
                <c:pt idx="121">
                  <c:v>6.0499999999999865</c:v>
                </c:pt>
                <c:pt idx="122">
                  <c:v>6.0999999999999863</c:v>
                </c:pt>
                <c:pt idx="123">
                  <c:v>6.1499999999999861</c:v>
                </c:pt>
                <c:pt idx="124">
                  <c:v>6.199999999999986</c:v>
                </c:pt>
                <c:pt idx="125">
                  <c:v>6.2499999999999858</c:v>
                </c:pt>
                <c:pt idx="126">
                  <c:v>6.2999999999999856</c:v>
                </c:pt>
                <c:pt idx="127">
                  <c:v>6.3499999999999854</c:v>
                </c:pt>
                <c:pt idx="128">
                  <c:v>6.3999999999999853</c:v>
                </c:pt>
                <c:pt idx="129">
                  <c:v>6.4499999999999851</c:v>
                </c:pt>
                <c:pt idx="130">
                  <c:v>6.4999999999999849</c:v>
                </c:pt>
                <c:pt idx="131">
                  <c:v>6.5499999999999847</c:v>
                </c:pt>
                <c:pt idx="132">
                  <c:v>6.5999999999999845</c:v>
                </c:pt>
                <c:pt idx="133">
                  <c:v>6.6499999999999844</c:v>
                </c:pt>
                <c:pt idx="134">
                  <c:v>6.6999999999999842</c:v>
                </c:pt>
                <c:pt idx="135">
                  <c:v>6.749999999999984</c:v>
                </c:pt>
                <c:pt idx="136">
                  <c:v>6.7999999999999838</c:v>
                </c:pt>
                <c:pt idx="137">
                  <c:v>6.8499999999999837</c:v>
                </c:pt>
                <c:pt idx="138">
                  <c:v>6.8999999999999835</c:v>
                </c:pt>
                <c:pt idx="139">
                  <c:v>6.9499999999999833</c:v>
                </c:pt>
                <c:pt idx="140">
                  <c:v>6.9999999999999831</c:v>
                </c:pt>
                <c:pt idx="141">
                  <c:v>7.0499999999999829</c:v>
                </c:pt>
                <c:pt idx="142">
                  <c:v>7.0999999999999828</c:v>
                </c:pt>
                <c:pt idx="143">
                  <c:v>7.1499999999999826</c:v>
                </c:pt>
                <c:pt idx="144">
                  <c:v>7.1999999999999824</c:v>
                </c:pt>
                <c:pt idx="145">
                  <c:v>7.2499999999999822</c:v>
                </c:pt>
                <c:pt idx="146">
                  <c:v>7.2999999999999821</c:v>
                </c:pt>
                <c:pt idx="147">
                  <c:v>7.3499999999999819</c:v>
                </c:pt>
                <c:pt idx="148">
                  <c:v>7.3999999999999817</c:v>
                </c:pt>
                <c:pt idx="149">
                  <c:v>7.4499999999999815</c:v>
                </c:pt>
                <c:pt idx="150">
                  <c:v>7.4999999999999813</c:v>
                </c:pt>
                <c:pt idx="151">
                  <c:v>7.5499999999999812</c:v>
                </c:pt>
                <c:pt idx="152">
                  <c:v>7.599999999999981</c:v>
                </c:pt>
                <c:pt idx="153">
                  <c:v>7.6499999999999808</c:v>
                </c:pt>
                <c:pt idx="154">
                  <c:v>7.6999999999999806</c:v>
                </c:pt>
                <c:pt idx="155">
                  <c:v>7.7499999999999805</c:v>
                </c:pt>
                <c:pt idx="156">
                  <c:v>7.7999999999999803</c:v>
                </c:pt>
                <c:pt idx="157">
                  <c:v>7.8499999999999801</c:v>
                </c:pt>
                <c:pt idx="158">
                  <c:v>7.8999999999999799</c:v>
                </c:pt>
                <c:pt idx="159">
                  <c:v>7.9499999999999797</c:v>
                </c:pt>
                <c:pt idx="160">
                  <c:v>7.9999999999999796</c:v>
                </c:pt>
                <c:pt idx="161">
                  <c:v>8.0499999999999794</c:v>
                </c:pt>
                <c:pt idx="162">
                  <c:v>8.0999999999999801</c:v>
                </c:pt>
                <c:pt idx="163">
                  <c:v>8.1499999999999808</c:v>
                </c:pt>
                <c:pt idx="164">
                  <c:v>8.1999999999999815</c:v>
                </c:pt>
                <c:pt idx="165">
                  <c:v>8.2499999999999822</c:v>
                </c:pt>
                <c:pt idx="166">
                  <c:v>8.2999999999999829</c:v>
                </c:pt>
                <c:pt idx="167">
                  <c:v>8.3499999999999837</c:v>
                </c:pt>
                <c:pt idx="168">
                  <c:v>8.3999999999999844</c:v>
                </c:pt>
                <c:pt idx="169">
                  <c:v>8.4499999999999851</c:v>
                </c:pt>
                <c:pt idx="170">
                  <c:v>8.4999999999999858</c:v>
                </c:pt>
                <c:pt idx="171">
                  <c:v>8.5499999999999865</c:v>
                </c:pt>
                <c:pt idx="172">
                  <c:v>8.5999999999999872</c:v>
                </c:pt>
                <c:pt idx="173">
                  <c:v>8.6499999999999879</c:v>
                </c:pt>
                <c:pt idx="174">
                  <c:v>8.6999999999999886</c:v>
                </c:pt>
                <c:pt idx="175">
                  <c:v>8.7499999999999893</c:v>
                </c:pt>
                <c:pt idx="176">
                  <c:v>8.7999999999999901</c:v>
                </c:pt>
                <c:pt idx="177">
                  <c:v>8.8499999999999908</c:v>
                </c:pt>
                <c:pt idx="178">
                  <c:v>8.8999999999999915</c:v>
                </c:pt>
                <c:pt idx="179">
                  <c:v>8.9499999999999922</c:v>
                </c:pt>
                <c:pt idx="180">
                  <c:v>8.9999999999999929</c:v>
                </c:pt>
                <c:pt idx="181">
                  <c:v>9.0499999999999936</c:v>
                </c:pt>
                <c:pt idx="182">
                  <c:v>9.0999999999999943</c:v>
                </c:pt>
                <c:pt idx="183">
                  <c:v>9.149999999999995</c:v>
                </c:pt>
                <c:pt idx="184">
                  <c:v>9.1999999999999957</c:v>
                </c:pt>
                <c:pt idx="185">
                  <c:v>9.2499999999999964</c:v>
                </c:pt>
                <c:pt idx="186">
                  <c:v>9.2999999999999972</c:v>
                </c:pt>
                <c:pt idx="187">
                  <c:v>9.3499999999999979</c:v>
                </c:pt>
                <c:pt idx="188">
                  <c:v>9.3999999999999986</c:v>
                </c:pt>
                <c:pt idx="189">
                  <c:v>9.4499999999999993</c:v>
                </c:pt>
                <c:pt idx="190">
                  <c:v>9.5</c:v>
                </c:pt>
                <c:pt idx="191">
                  <c:v>9.5500000000000007</c:v>
                </c:pt>
                <c:pt idx="192">
                  <c:v>9.6000000000000014</c:v>
                </c:pt>
                <c:pt idx="193">
                  <c:v>9.6500000000000021</c:v>
                </c:pt>
                <c:pt idx="194">
                  <c:v>9.7000000000000028</c:v>
                </c:pt>
                <c:pt idx="195">
                  <c:v>9.7500000000000036</c:v>
                </c:pt>
                <c:pt idx="196">
                  <c:v>9.8000000000000043</c:v>
                </c:pt>
                <c:pt idx="197">
                  <c:v>9.850000000000005</c:v>
                </c:pt>
                <c:pt idx="198">
                  <c:v>9.9000000000000057</c:v>
                </c:pt>
                <c:pt idx="199">
                  <c:v>9.9500000000000064</c:v>
                </c:pt>
                <c:pt idx="200">
                  <c:v>10.000000000000007</c:v>
                </c:pt>
                <c:pt idx="201">
                  <c:v>10.050000000000008</c:v>
                </c:pt>
                <c:pt idx="202">
                  <c:v>10.100000000000009</c:v>
                </c:pt>
                <c:pt idx="203">
                  <c:v>10.150000000000009</c:v>
                </c:pt>
                <c:pt idx="204">
                  <c:v>10.20000000000001</c:v>
                </c:pt>
                <c:pt idx="205">
                  <c:v>10.250000000000011</c:v>
                </c:pt>
                <c:pt idx="206">
                  <c:v>10.300000000000011</c:v>
                </c:pt>
                <c:pt idx="207">
                  <c:v>10.350000000000012</c:v>
                </c:pt>
                <c:pt idx="208">
                  <c:v>10.400000000000013</c:v>
                </c:pt>
                <c:pt idx="209">
                  <c:v>10.450000000000014</c:v>
                </c:pt>
                <c:pt idx="210">
                  <c:v>10.500000000000014</c:v>
                </c:pt>
                <c:pt idx="211">
                  <c:v>10.550000000000015</c:v>
                </c:pt>
                <c:pt idx="212">
                  <c:v>10.600000000000016</c:v>
                </c:pt>
                <c:pt idx="213">
                  <c:v>10.650000000000016</c:v>
                </c:pt>
                <c:pt idx="214">
                  <c:v>10.700000000000017</c:v>
                </c:pt>
                <c:pt idx="215">
                  <c:v>10.750000000000018</c:v>
                </c:pt>
                <c:pt idx="216">
                  <c:v>10.800000000000018</c:v>
                </c:pt>
                <c:pt idx="217">
                  <c:v>10.850000000000019</c:v>
                </c:pt>
                <c:pt idx="218">
                  <c:v>10.90000000000002</c:v>
                </c:pt>
                <c:pt idx="219">
                  <c:v>10.950000000000021</c:v>
                </c:pt>
                <c:pt idx="220">
                  <c:v>11.000000000000021</c:v>
                </c:pt>
                <c:pt idx="221">
                  <c:v>11.050000000000022</c:v>
                </c:pt>
                <c:pt idx="222">
                  <c:v>11.100000000000023</c:v>
                </c:pt>
                <c:pt idx="223">
                  <c:v>11.150000000000023</c:v>
                </c:pt>
                <c:pt idx="224">
                  <c:v>11.200000000000024</c:v>
                </c:pt>
                <c:pt idx="225">
                  <c:v>11.250000000000025</c:v>
                </c:pt>
                <c:pt idx="226">
                  <c:v>11.300000000000026</c:v>
                </c:pt>
                <c:pt idx="227">
                  <c:v>11.350000000000026</c:v>
                </c:pt>
                <c:pt idx="228">
                  <c:v>11.400000000000027</c:v>
                </c:pt>
              </c:numCache>
            </c:numRef>
          </c:xVal>
          <c:yVal>
            <c:numRef>
              <c:f>'Sheet1 (3)'!$F$6:$F$234</c:f>
              <c:numCache>
                <c:formatCode>General</c:formatCode>
                <c:ptCount val="229"/>
                <c:pt idx="0">
                  <c:v>-1.5</c:v>
                </c:pt>
                <c:pt idx="1">
                  <c:v>-1.3744189609413733</c:v>
                </c:pt>
                <c:pt idx="2">
                  <c:v>-1.2493335328713915</c:v>
                </c:pt>
                <c:pt idx="3">
                  <c:v>-1.1252373708285508</c:v>
                </c:pt>
                <c:pt idx="4">
                  <c:v>-1.0026202256702903</c:v>
                </c:pt>
                <c:pt idx="5">
                  <c:v>-0.88196601125010521</c:v>
                </c:pt>
                <c:pt idx="6">
                  <c:v>-0.76375089463064416</c:v>
                </c:pt>
                <c:pt idx="7">
                  <c:v>-0.64844141686985468</c:v>
                </c:pt>
                <c:pt idx="8">
                  <c:v>-0.53649265179656935</c:v>
                </c:pt>
                <c:pt idx="9">
                  <c:v>-0.42834641004200691</c:v>
                </c:pt>
                <c:pt idx="10">
                  <c:v>-0.32442949541505395</c:v>
                </c:pt>
                <c:pt idx="11">
                  <c:v>-0.22515202050262073</c:v>
                </c:pt>
                <c:pt idx="12">
                  <c:v>-0.13090578814262277</c:v>
                </c:pt>
                <c:pt idx="13">
                  <c:v>-4.2062745157176895E-2</c:v>
                </c:pt>
                <c:pt idx="14">
                  <c:v>4.1026485551578507E-2</c:v>
                </c:pt>
                <c:pt idx="15">
                  <c:v>0.11803398874989512</c:v>
                </c:pt>
                <c:pt idx="16">
                  <c:v>0.18865585100403015</c:v>
                </c:pt>
                <c:pt idx="17">
                  <c:v>0.25261336008772739</c:v>
                </c:pt>
                <c:pt idx="18">
                  <c:v>0.30965410493203915</c:v>
                </c:pt>
                <c:pt idx="19">
                  <c:v>0.35955297177650314</c:v>
                </c:pt>
                <c:pt idx="20">
                  <c:v>0.40211303259030728</c:v>
                </c:pt>
                <c:pt idx="21">
                  <c:v>0.43716632225726237</c:v>
                </c:pt>
                <c:pt idx="22">
                  <c:v>0.46457450145737744</c:v>
                </c:pt>
                <c:pt idx="23">
                  <c:v>0.48422940262895575</c:v>
                </c:pt>
                <c:pt idx="24">
                  <c:v>0.49605345685654312</c:v>
                </c:pt>
                <c:pt idx="25">
                  <c:v>0.5</c:v>
                </c:pt>
                <c:pt idx="26">
                  <c:v>0.49605345685654312</c:v>
                </c:pt>
                <c:pt idx="27">
                  <c:v>0.48422940262895553</c:v>
                </c:pt>
                <c:pt idx="28">
                  <c:v>0.46457450145737722</c:v>
                </c:pt>
                <c:pt idx="29">
                  <c:v>0.43716632225726193</c:v>
                </c:pt>
                <c:pt idx="30">
                  <c:v>0.40211303259030684</c:v>
                </c:pt>
                <c:pt idx="31">
                  <c:v>0.35955297177650225</c:v>
                </c:pt>
                <c:pt idx="32">
                  <c:v>0.30965410493203827</c:v>
                </c:pt>
                <c:pt idx="33">
                  <c:v>0.25261336008772606</c:v>
                </c:pt>
                <c:pt idx="34">
                  <c:v>0.18865585100402882</c:v>
                </c:pt>
                <c:pt idx="35">
                  <c:v>0.11803398874989401</c:v>
                </c:pt>
                <c:pt idx="36">
                  <c:v>4.1026485551577396E-2</c:v>
                </c:pt>
                <c:pt idx="37">
                  <c:v>-4.2062745157178227E-2</c:v>
                </c:pt>
                <c:pt idx="38">
                  <c:v>-0.13090578814262477</c:v>
                </c:pt>
                <c:pt idx="39">
                  <c:v>-0.22515202050262229</c:v>
                </c:pt>
                <c:pt idx="40">
                  <c:v>-0.32442949541505506</c:v>
                </c:pt>
                <c:pt idx="41">
                  <c:v>-0.42834641004200824</c:v>
                </c:pt>
                <c:pt idx="42">
                  <c:v>-0.53649265179657035</c:v>
                </c:pt>
                <c:pt idx="43">
                  <c:v>-0.64844141686985501</c:v>
                </c:pt>
                <c:pt idx="44">
                  <c:v>-0.76375089463064449</c:v>
                </c:pt>
                <c:pt idx="45">
                  <c:v>-0.88196601125010499</c:v>
                </c:pt>
                <c:pt idx="46">
                  <c:v>-1.0026202256702894</c:v>
                </c:pt>
                <c:pt idx="47">
                  <c:v>-1.1252373708285499</c:v>
                </c:pt>
                <c:pt idx="48">
                  <c:v>-1.2493335328713902</c:v>
                </c:pt>
                <c:pt idx="49">
                  <c:v>-1.3744189609413711</c:v>
                </c:pt>
                <c:pt idx="50">
                  <c:v>-1.499999999999998</c:v>
                </c:pt>
                <c:pt idx="51">
                  <c:v>-1.6255810390586241</c:v>
                </c:pt>
                <c:pt idx="52">
                  <c:v>-1.750666467128605</c:v>
                </c:pt>
                <c:pt idx="53">
                  <c:v>-1.8747626291714452</c:v>
                </c:pt>
                <c:pt idx="54">
                  <c:v>-1.9973797743297048</c:v>
                </c:pt>
                <c:pt idx="55">
                  <c:v>-2.1180339887498896</c:v>
                </c:pt>
                <c:pt idx="56">
                  <c:v>-2.2362491053693518</c:v>
                </c:pt>
                <c:pt idx="57">
                  <c:v>-2.3515585831301404</c:v>
                </c:pt>
                <c:pt idx="58">
                  <c:v>-2.4635073482034251</c:v>
                </c:pt>
                <c:pt idx="59">
                  <c:v>-2.5716535899579878</c:v>
                </c:pt>
                <c:pt idx="60">
                  <c:v>-2.6755705045849405</c:v>
                </c:pt>
                <c:pt idx="61">
                  <c:v>-2.7748479794973733</c:v>
                </c:pt>
                <c:pt idx="62">
                  <c:v>-2.8690942118573721</c:v>
                </c:pt>
                <c:pt idx="63">
                  <c:v>-2.9579372548428178</c:v>
                </c:pt>
                <c:pt idx="64">
                  <c:v>-3.0410264855515727</c:v>
                </c:pt>
                <c:pt idx="65">
                  <c:v>-3.1180339887498896</c:v>
                </c:pt>
                <c:pt idx="66">
                  <c:v>-3.1886558510040248</c:v>
                </c:pt>
                <c:pt idx="67">
                  <c:v>-3.2526133600877229</c:v>
                </c:pt>
                <c:pt idx="68">
                  <c:v>-3.3096541049320347</c:v>
                </c:pt>
                <c:pt idx="69">
                  <c:v>-3.3595529717764991</c:v>
                </c:pt>
                <c:pt idx="70">
                  <c:v>-3.4021130325903037</c:v>
                </c:pt>
                <c:pt idx="71">
                  <c:v>-3.4371663222572595</c:v>
                </c:pt>
                <c:pt idx="72">
                  <c:v>-3.464574501457375</c:v>
                </c:pt>
                <c:pt idx="73">
                  <c:v>-3.4842294026289542</c:v>
                </c:pt>
                <c:pt idx="74">
                  <c:v>-3.4960534568565422</c:v>
                </c:pt>
                <c:pt idx="75">
                  <c:v>-3.5</c:v>
                </c:pt>
                <c:pt idx="76">
                  <c:v>-3.496053456856544</c:v>
                </c:pt>
                <c:pt idx="77">
                  <c:v>-3.4842294026289578</c:v>
                </c:pt>
                <c:pt idx="78">
                  <c:v>-3.4645745014573803</c:v>
                </c:pt>
                <c:pt idx="79">
                  <c:v>-3.4371663222572661</c:v>
                </c:pt>
                <c:pt idx="80">
                  <c:v>-3.4021130325903122</c:v>
                </c:pt>
                <c:pt idx="81">
                  <c:v>-3.3595529717765089</c:v>
                </c:pt>
                <c:pt idx="82">
                  <c:v>-3.3096541049320467</c:v>
                </c:pt>
                <c:pt idx="83">
                  <c:v>-3.2526133600877349</c:v>
                </c:pt>
                <c:pt idx="84">
                  <c:v>-3.1886558510040395</c:v>
                </c:pt>
                <c:pt idx="85">
                  <c:v>-3.1180339887499056</c:v>
                </c:pt>
                <c:pt idx="86">
                  <c:v>-3.0410264855515905</c:v>
                </c:pt>
                <c:pt idx="87">
                  <c:v>-2.9579372548428364</c:v>
                </c:pt>
                <c:pt idx="88">
                  <c:v>-2.8690942118573921</c:v>
                </c:pt>
                <c:pt idx="89">
                  <c:v>-2.7748479794973946</c:v>
                </c:pt>
                <c:pt idx="90">
                  <c:v>-2.6755705045849627</c:v>
                </c:pt>
                <c:pt idx="91">
                  <c:v>-2.5716535899580109</c:v>
                </c:pt>
                <c:pt idx="92">
                  <c:v>-2.4635073482034491</c:v>
                </c:pt>
                <c:pt idx="93">
                  <c:v>-2.3515585831301653</c:v>
                </c:pt>
                <c:pt idx="94">
                  <c:v>-2.2362491053693754</c:v>
                </c:pt>
                <c:pt idx="95">
                  <c:v>-2.1180339887499153</c:v>
                </c:pt>
                <c:pt idx="96">
                  <c:v>-1.9973797743297315</c:v>
                </c:pt>
                <c:pt idx="97">
                  <c:v>-1.8747626291714721</c:v>
                </c:pt>
                <c:pt idx="98">
                  <c:v>-1.7506664671286323</c:v>
                </c:pt>
                <c:pt idx="99">
                  <c:v>-1.6255810390586514</c:v>
                </c:pt>
                <c:pt idx="100">
                  <c:v>-1.5000000000000253</c:v>
                </c:pt>
                <c:pt idx="101">
                  <c:v>-1.3744189609413993</c:v>
                </c:pt>
                <c:pt idx="102">
                  <c:v>-1.2493335328714164</c:v>
                </c:pt>
                <c:pt idx="103">
                  <c:v>-1.1252373708285779</c:v>
                </c:pt>
                <c:pt idx="104">
                  <c:v>-1.0026202256703161</c:v>
                </c:pt>
                <c:pt idx="105">
                  <c:v>-0.88196601125013263</c:v>
                </c:pt>
                <c:pt idx="106">
                  <c:v>-0.76375089463067003</c:v>
                </c:pt>
                <c:pt idx="107">
                  <c:v>-0.64844141686987899</c:v>
                </c:pt>
                <c:pt idx="108">
                  <c:v>-0.53649265179659511</c:v>
                </c:pt>
                <c:pt idx="109">
                  <c:v>-0.42834641004203067</c:v>
                </c:pt>
                <c:pt idx="110">
                  <c:v>-0.32442949541507859</c:v>
                </c:pt>
                <c:pt idx="111">
                  <c:v>-0.22515202050264338</c:v>
                </c:pt>
                <c:pt idx="112">
                  <c:v>-0.13090578814264608</c:v>
                </c:pt>
                <c:pt idx="113">
                  <c:v>-4.2062745157198211E-2</c:v>
                </c:pt>
                <c:pt idx="114">
                  <c:v>4.1026485551559411E-2</c:v>
                </c:pt>
                <c:pt idx="115">
                  <c:v>0.11803398874987581</c:v>
                </c:pt>
                <c:pt idx="116">
                  <c:v>0.18865585100401328</c:v>
                </c:pt>
                <c:pt idx="117">
                  <c:v>0.25261336008771074</c:v>
                </c:pt>
                <c:pt idx="118">
                  <c:v>0.30965410493202494</c:v>
                </c:pt>
                <c:pt idx="119">
                  <c:v>0.35955297177649115</c:v>
                </c:pt>
                <c:pt idx="120">
                  <c:v>0.40211303259029663</c:v>
                </c:pt>
                <c:pt idx="121">
                  <c:v>0.43716632225725394</c:v>
                </c:pt>
                <c:pt idx="122">
                  <c:v>0.46457450145737056</c:v>
                </c:pt>
                <c:pt idx="123">
                  <c:v>0.48422940262895131</c:v>
                </c:pt>
                <c:pt idx="124">
                  <c:v>0.4960534568565409</c:v>
                </c:pt>
                <c:pt idx="125">
                  <c:v>0.5</c:v>
                </c:pt>
                <c:pt idx="126">
                  <c:v>0.49605345685654534</c:v>
                </c:pt>
                <c:pt idx="127">
                  <c:v>0.48422940262896041</c:v>
                </c:pt>
                <c:pt idx="128">
                  <c:v>0.46457450145738455</c:v>
                </c:pt>
                <c:pt idx="129">
                  <c:v>0.43716632225727103</c:v>
                </c:pt>
                <c:pt idx="130">
                  <c:v>0.4021130325903195</c:v>
                </c:pt>
                <c:pt idx="131">
                  <c:v>0.35955297177651646</c:v>
                </c:pt>
                <c:pt idx="132">
                  <c:v>0.30965410493205647</c:v>
                </c:pt>
                <c:pt idx="133">
                  <c:v>0.2526133600877456</c:v>
                </c:pt>
                <c:pt idx="134">
                  <c:v>0.18865585100405102</c:v>
                </c:pt>
                <c:pt idx="135">
                  <c:v>0.11803398874991822</c:v>
                </c:pt>
                <c:pt idx="136">
                  <c:v>4.1026485551604264E-2</c:v>
                </c:pt>
                <c:pt idx="137">
                  <c:v>-4.2062745157148695E-2</c:v>
                </c:pt>
                <c:pt idx="138">
                  <c:v>-0.13090578814259213</c:v>
                </c:pt>
                <c:pt idx="139">
                  <c:v>-0.22515202050258765</c:v>
                </c:pt>
                <c:pt idx="140">
                  <c:v>-0.32442949541501864</c:v>
                </c:pt>
                <c:pt idx="141">
                  <c:v>-0.42834641004196961</c:v>
                </c:pt>
                <c:pt idx="142">
                  <c:v>-0.53649265179653027</c:v>
                </c:pt>
                <c:pt idx="143">
                  <c:v>-0.6484414168698136</c:v>
                </c:pt>
                <c:pt idx="144">
                  <c:v>-0.7637508946306012</c:v>
                </c:pt>
                <c:pt idx="145">
                  <c:v>-0.88196601125006058</c:v>
                </c:pt>
                <c:pt idx="146">
                  <c:v>-1.0026202256702477</c:v>
                </c:pt>
                <c:pt idx="147">
                  <c:v>-1.1252373708285033</c:v>
                </c:pt>
                <c:pt idx="148">
                  <c:v>-1.2493335328713464</c:v>
                </c:pt>
                <c:pt idx="149">
                  <c:v>-1.3744189609413235</c:v>
                </c:pt>
                <c:pt idx="150">
                  <c:v>-1.4999999999999531</c:v>
                </c:pt>
                <c:pt idx="151">
                  <c:v>-1.6255810390585792</c:v>
                </c:pt>
                <c:pt idx="152">
                  <c:v>-1.7506664671285606</c:v>
                </c:pt>
                <c:pt idx="153">
                  <c:v>-1.874762629171401</c:v>
                </c:pt>
                <c:pt idx="154">
                  <c:v>-1.9973797743296613</c:v>
                </c:pt>
                <c:pt idx="155">
                  <c:v>-2.1180339887498469</c:v>
                </c:pt>
                <c:pt idx="156">
                  <c:v>-2.2362491053693114</c:v>
                </c:pt>
                <c:pt idx="157">
                  <c:v>-2.3515585831300982</c:v>
                </c:pt>
                <c:pt idx="158">
                  <c:v>-2.4635073482033878</c:v>
                </c:pt>
                <c:pt idx="159">
                  <c:v>-2.5716535899579482</c:v>
                </c:pt>
                <c:pt idx="160">
                  <c:v>-2.6755705045849054</c:v>
                </c:pt>
                <c:pt idx="161">
                  <c:v>-2.77484797949734</c:v>
                </c:pt>
                <c:pt idx="162">
                  <c:v>-2.8690942118573393</c:v>
                </c:pt>
                <c:pt idx="163">
                  <c:v>-2.9579372548427894</c:v>
                </c:pt>
                <c:pt idx="164">
                  <c:v>-3.0410264855515488</c:v>
                </c:pt>
                <c:pt idx="165">
                  <c:v>-3.1180339887498674</c:v>
                </c:pt>
                <c:pt idx="166">
                  <c:v>-3.1886558510040066</c:v>
                </c:pt>
                <c:pt idx="167">
                  <c:v>-3.2526133600877074</c:v>
                </c:pt>
                <c:pt idx="168">
                  <c:v>-3.3096541049320214</c:v>
                </c:pt>
                <c:pt idx="169">
                  <c:v>-3.3595529717764894</c:v>
                </c:pt>
                <c:pt idx="170">
                  <c:v>-3.4021130325902957</c:v>
                </c:pt>
                <c:pt idx="171">
                  <c:v>-3.4371663222572533</c:v>
                </c:pt>
                <c:pt idx="172">
                  <c:v>-3.4645745014573714</c:v>
                </c:pt>
                <c:pt idx="173">
                  <c:v>-3.4842294026289515</c:v>
                </c:pt>
                <c:pt idx="174">
                  <c:v>-3.4960534568565409</c:v>
                </c:pt>
                <c:pt idx="175">
                  <c:v>-3.5</c:v>
                </c:pt>
                <c:pt idx="176">
                  <c:v>-3.4960534568565449</c:v>
                </c:pt>
                <c:pt idx="177">
                  <c:v>-3.4842294026289586</c:v>
                </c:pt>
                <c:pt idx="178">
                  <c:v>-3.4645745014573812</c:v>
                </c:pt>
                <c:pt idx="179">
                  <c:v>-3.4371663222572675</c:v>
                </c:pt>
                <c:pt idx="180">
                  <c:v>-3.4021130325903126</c:v>
                </c:pt>
                <c:pt idx="181">
                  <c:v>-3.3595529717765089</c:v>
                </c:pt>
                <c:pt idx="182">
                  <c:v>-3.3096541049320463</c:v>
                </c:pt>
                <c:pt idx="183">
                  <c:v>-3.2526133600877341</c:v>
                </c:pt>
                <c:pt idx="184">
                  <c:v>-3.1886558510040359</c:v>
                </c:pt>
                <c:pt idx="185">
                  <c:v>-3.1180339887498993</c:v>
                </c:pt>
                <c:pt idx="186">
                  <c:v>-3.0410264855515843</c:v>
                </c:pt>
                <c:pt idx="187">
                  <c:v>-2.9579372548428271</c:v>
                </c:pt>
                <c:pt idx="188">
                  <c:v>-2.8690942118573797</c:v>
                </c:pt>
                <c:pt idx="189">
                  <c:v>-2.7748479794973822</c:v>
                </c:pt>
                <c:pt idx="190">
                  <c:v>-2.6755705045849467</c:v>
                </c:pt>
                <c:pt idx="191">
                  <c:v>-2.5716535899579913</c:v>
                </c:pt>
                <c:pt idx="192">
                  <c:v>-2.4635073482034295</c:v>
                </c:pt>
                <c:pt idx="193">
                  <c:v>-2.3515585831301418</c:v>
                </c:pt>
                <c:pt idx="194">
                  <c:v>-2.2362491053693496</c:v>
                </c:pt>
                <c:pt idx="195">
                  <c:v>-2.1180339887498891</c:v>
                </c:pt>
                <c:pt idx="196">
                  <c:v>-1.9973797743297008</c:v>
                </c:pt>
                <c:pt idx="197">
                  <c:v>-1.8747626291714377</c:v>
                </c:pt>
                <c:pt idx="198">
                  <c:v>-1.7506664671285939</c:v>
                </c:pt>
                <c:pt idx="199">
                  <c:v>-1.6255810390586127</c:v>
                </c:pt>
                <c:pt idx="200">
                  <c:v>-1.4999999999999831</c:v>
                </c:pt>
                <c:pt idx="201">
                  <c:v>-1.3744189609413537</c:v>
                </c:pt>
                <c:pt idx="202">
                  <c:v>-1.2493335328713728</c:v>
                </c:pt>
                <c:pt idx="203">
                  <c:v>-1.1252373708285295</c:v>
                </c:pt>
                <c:pt idx="204">
                  <c:v>-1.0026202256702665</c:v>
                </c:pt>
                <c:pt idx="205">
                  <c:v>-0.88196601125008245</c:v>
                </c:pt>
                <c:pt idx="206">
                  <c:v>-0.76375089463061929</c:v>
                </c:pt>
                <c:pt idx="207">
                  <c:v>-0.64844141686983114</c:v>
                </c:pt>
                <c:pt idx="208">
                  <c:v>-0.53649265179654104</c:v>
                </c:pt>
                <c:pt idx="209">
                  <c:v>-0.42834641004197693</c:v>
                </c:pt>
                <c:pt idx="210">
                  <c:v>-0.32442949541502575</c:v>
                </c:pt>
                <c:pt idx="211">
                  <c:v>-0.22515202050259453</c:v>
                </c:pt>
                <c:pt idx="212">
                  <c:v>-0.1309057881425959</c:v>
                </c:pt>
                <c:pt idx="213">
                  <c:v>-4.2062745157147585E-2</c:v>
                </c:pt>
                <c:pt idx="214">
                  <c:v>4.1026485551605374E-2</c:v>
                </c:pt>
                <c:pt idx="215">
                  <c:v>0.11803398874992133</c:v>
                </c:pt>
                <c:pt idx="216">
                  <c:v>0.18865585100405391</c:v>
                </c:pt>
                <c:pt idx="217">
                  <c:v>0.25261336008774826</c:v>
                </c:pt>
                <c:pt idx="218">
                  <c:v>0.30965410493206047</c:v>
                </c:pt>
                <c:pt idx="219">
                  <c:v>0.35955297177652223</c:v>
                </c:pt>
                <c:pt idx="220">
                  <c:v>0.40211303259032327</c:v>
                </c:pt>
                <c:pt idx="221">
                  <c:v>0.43716632225727592</c:v>
                </c:pt>
                <c:pt idx="222">
                  <c:v>0.46457450145738743</c:v>
                </c:pt>
                <c:pt idx="223">
                  <c:v>0.48422940262896241</c:v>
                </c:pt>
                <c:pt idx="224">
                  <c:v>0.49605345685654689</c:v>
                </c:pt>
                <c:pt idx="225">
                  <c:v>0.5</c:v>
                </c:pt>
                <c:pt idx="226">
                  <c:v>0.49605345685653912</c:v>
                </c:pt>
                <c:pt idx="227">
                  <c:v>0.48422940262894754</c:v>
                </c:pt>
                <c:pt idx="228">
                  <c:v>0.46457450145736523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C41C-4601-BF09-75E4F4933D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75011792"/>
        <c:axId val="2075009296"/>
      </c:scatterChart>
      <c:valAx>
        <c:axId val="2075011792"/>
        <c:scaling>
          <c:orientation val="minMax"/>
          <c:max val="1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Time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5009296"/>
        <c:crosses val="autoZero"/>
        <c:crossBetween val="midCat"/>
      </c:valAx>
      <c:valAx>
        <c:axId val="2075009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Voltage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501179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38188-14D6-4A9A-9FA9-7EBDD112DA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592BF4-DFD0-411D-A151-1B81E27244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945529-6FC8-40C9-9DD2-D5B2436F2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B8F9C-20E6-4A43-AF9E-B93AC4702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306068-8E8D-4FAB-8C88-F9C893224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63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D1D2D-E8D7-40B2-B189-0ECCA5A0E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F520C9-8C02-4B4F-BBFA-2923B55F3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859535-B688-480B-B281-4751E215C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D801A1-3F50-48C5-95FC-60DE0881F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33F0A-2969-490D-8C5A-A2CBC8F08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244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36474B-7075-457E-8C67-9BBBDE9F4F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885A51-50BB-4E62-95B9-88965EEA7E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07D804-C681-4CD2-8C9E-0D00FE8F0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D946D-4EEF-45D4-A4EE-433C641BF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B6AFA3-7434-4226-B932-65F4847A0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361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74961-28F2-4AB4-9401-A639AEBAF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E7DAF-6705-49F3-886C-FBC833861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386C4E-C201-4AF6-A610-90CD243B1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4AF83-6CF9-4B31-BE30-C964391F0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256144-3E52-43CD-947F-C0AD8ADDF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51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365F8-50AF-4724-A279-B0ED267EA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CBA42-F42A-4940-BE96-680059D7C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59E6-6E72-4491-9C54-7DA0781DE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E14EDE-BA4F-4004-A450-EBFEA7196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0AC17-8A12-4ACA-B254-750703290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13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E34B7-9A71-4A17-8692-80721A9CB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E29B9-C086-491C-8B46-F52C74EB7C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27706B-DEDE-4C80-812C-F3DA46718A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7BF317-FAA1-4B7B-8F9C-4AC687E70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CA0AE4-B118-424D-94DF-81B16E204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5D90C8-829D-4924-9BBB-F0D21C90C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942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90E4E-04D9-44B2-8A42-8646D0E39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E3F4B2-5625-47D5-8A0D-2596762F12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15B86D-8C26-48B7-891F-DC0CEABE76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806089-9743-4A82-83E3-FF402E2944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956118-E025-4A07-81D3-21494E39D3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BA94D5-ACA8-403C-9988-931184263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6B6315-C14D-481D-AA2D-149B3BE72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CC78A9-2204-47BC-8269-F386B6A05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082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D14EB-2B61-418C-9E7D-6C535213D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16DB4E-43BC-4DC6-AE34-D8676EA7B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A9AD57-ED99-4A02-BF71-E60884EE9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EB66B4-A171-4C0F-8EFA-93C783E09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762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6701CA-A3C4-4C87-80B3-9335991EE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611207-472C-481B-8FA6-85D1617D2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F7D427-B0D1-4CCF-8B98-7019C8ADD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143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C87F5-F4C4-4003-B174-E08E13627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29976-DE4E-4895-8B13-D76398E0A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8B9B74-B2B1-4F8F-959F-7C84B0C63D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3158C-38D7-4860-8E55-D6980AB84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4410D9-F40C-44DD-A632-E9CEF2E60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F8495-F4EC-4BCF-ABD9-BDD033E30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870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BC5B1-2A43-432E-A6D1-882BB92F7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4D62E4-CC57-47BD-A45E-29D3067775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15511A-BA96-495B-8248-0493B80DE7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1824AD-95AE-4542-AAF2-0D4BCEB55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151054-9223-4872-831F-B4B74A66D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3A2317-6D84-4B6F-87C3-495B417F9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8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C47D65-B3C7-4D06-A729-26F73F119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2EBDB4-F077-43CB-A5E3-8F169FEE52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5E2FA-B16A-4404-B196-0AB6C238B2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E0D66-CEA5-4238-9019-0841486E46CD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EE342B-C874-494B-89D4-FFDC53A245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7AD2EB-379F-4E6F-9C4D-04342F7902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283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11" Type="http://schemas.openxmlformats.org/officeDocument/2006/relationships/image" Target="../media/image26.png"/><Relationship Id="rId5" Type="http://schemas.openxmlformats.org/officeDocument/2006/relationships/image" Target="../media/image21.png"/><Relationship Id="rId10" Type="http://schemas.openxmlformats.org/officeDocument/2006/relationships/image" Target="../media/image25.png"/><Relationship Id="rId4" Type="http://schemas.openxmlformats.org/officeDocument/2006/relationships/image" Target="../media/image20.png"/><Relationship Id="rId9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0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0.jpg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1122363"/>
            <a:ext cx="9567511" cy="1832593"/>
          </a:xfrm>
        </p:spPr>
        <p:txBody>
          <a:bodyPr/>
          <a:lstStyle/>
          <a:p>
            <a:r>
              <a:rPr lang="en-US" dirty="0"/>
              <a:t>Analog Electronics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Lab 4 </a:t>
            </a:r>
          </a:p>
          <a:p>
            <a:r>
              <a:rPr lang="en-US" sz="3200" dirty="0"/>
              <a:t>Op Amp Integrators</a:t>
            </a:r>
          </a:p>
        </p:txBody>
      </p:sp>
    </p:spTree>
    <p:extLst>
      <p:ext uri="{BB962C8B-B14F-4D97-AF65-F5344CB8AC3E}">
        <p14:creationId xmlns:p14="http://schemas.microsoft.com/office/powerpoint/2010/main" val="357368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58936-CDC2-485E-9E9E-46540250C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261" y="-9988"/>
            <a:ext cx="6534316" cy="1325563"/>
          </a:xfrm>
        </p:spPr>
        <p:txBody>
          <a:bodyPr/>
          <a:lstStyle/>
          <a:p>
            <a:r>
              <a:rPr lang="en-US" dirty="0"/>
              <a:t>Miller Integrator Theory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4CA3D21D-CD7B-4B84-A821-84B7BAA3CD3C}"/>
              </a:ext>
            </a:extLst>
          </p:cNvPr>
          <p:cNvSpPr txBox="1"/>
          <p:nvPr/>
        </p:nvSpPr>
        <p:spPr>
          <a:xfrm>
            <a:off x="266286" y="1101690"/>
            <a:ext cx="28597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Work in Frequency Domain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8DCB198D-CC99-4C74-A9B5-24F9B3833F50}"/>
              </a:ext>
            </a:extLst>
          </p:cNvPr>
          <p:cNvSpPr txBox="1"/>
          <p:nvPr/>
        </p:nvSpPr>
        <p:spPr>
          <a:xfrm>
            <a:off x="3175447" y="1065011"/>
            <a:ext cx="1849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0070C0"/>
                </a:solidFill>
              </a:rPr>
              <a:t>V</a:t>
            </a:r>
            <a:r>
              <a:rPr lang="en-US" baseline="-25000" dirty="0" err="1">
                <a:solidFill>
                  <a:srgbClr val="0070C0"/>
                </a:solidFill>
              </a:rPr>
              <a:t>out</a:t>
            </a:r>
            <a:r>
              <a:rPr lang="en-US" baseline="-25000" dirty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= -</a:t>
            </a:r>
            <a:r>
              <a:rPr lang="en-US" dirty="0" err="1">
                <a:solidFill>
                  <a:srgbClr val="0070C0"/>
                </a:solidFill>
              </a:rPr>
              <a:t>Z</a:t>
            </a:r>
            <a:r>
              <a:rPr lang="en-US" baseline="-25000" dirty="0" err="1">
                <a:solidFill>
                  <a:srgbClr val="0070C0"/>
                </a:solidFill>
              </a:rPr>
              <a:t>f</a:t>
            </a:r>
            <a:r>
              <a:rPr lang="en-US" dirty="0">
                <a:solidFill>
                  <a:srgbClr val="0070C0"/>
                </a:solidFill>
              </a:rPr>
              <a:t>/ Z</a:t>
            </a:r>
            <a:r>
              <a:rPr lang="en-US" baseline="-25000" dirty="0">
                <a:solidFill>
                  <a:srgbClr val="0070C0"/>
                </a:solidFill>
              </a:rPr>
              <a:t>1</a:t>
            </a:r>
            <a:r>
              <a:rPr lang="en-US" dirty="0">
                <a:solidFill>
                  <a:srgbClr val="0070C0"/>
                </a:solidFill>
              </a:rPr>
              <a:t> * V</a:t>
            </a:r>
            <a:r>
              <a:rPr lang="en-US" baseline="-25000" dirty="0">
                <a:solidFill>
                  <a:srgbClr val="0070C0"/>
                </a:solidFill>
              </a:rPr>
              <a:t>in</a:t>
            </a:r>
            <a:endParaRPr lang="en-US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1" name="TextBox 150">
                <a:extLst>
                  <a:ext uri="{FF2B5EF4-FFF2-40B4-BE49-F238E27FC236}">
                    <a16:creationId xmlns:a16="http://schemas.microsoft.com/office/drawing/2014/main" id="{D114113A-1CCF-474F-A242-71B61C962522}"/>
                  </a:ext>
                </a:extLst>
              </p:cNvPr>
              <p:cNvSpPr txBox="1"/>
              <p:nvPr/>
            </p:nvSpPr>
            <p:spPr>
              <a:xfrm>
                <a:off x="1312622" y="1598074"/>
                <a:ext cx="2121538" cy="7892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sub>
                              </m:sSub>
                            </m:den>
                          </m:f>
                        </m:den>
                      </m:f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51" name="TextBox 150">
                <a:extLst>
                  <a:ext uri="{FF2B5EF4-FFF2-40B4-BE49-F238E27FC236}">
                    <a16:creationId xmlns:a16="http://schemas.microsoft.com/office/drawing/2014/main" id="{D114113A-1CCF-474F-A242-71B61C9625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2622" y="1598074"/>
                <a:ext cx="2121538" cy="78925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" name="Group 6">
            <a:extLst>
              <a:ext uri="{FF2B5EF4-FFF2-40B4-BE49-F238E27FC236}">
                <a16:creationId xmlns:a16="http://schemas.microsoft.com/office/drawing/2014/main" id="{4D51E20A-6DB6-49C7-99A2-7D48C7A95D13}"/>
              </a:ext>
            </a:extLst>
          </p:cNvPr>
          <p:cNvGrpSpPr/>
          <p:nvPr/>
        </p:nvGrpSpPr>
        <p:grpSpPr>
          <a:xfrm>
            <a:off x="6332584" y="580530"/>
            <a:ext cx="4924808" cy="3278032"/>
            <a:chOff x="6132967" y="1013392"/>
            <a:chExt cx="4924808" cy="3278032"/>
          </a:xfrm>
        </p:grpSpPr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EFE2AAA3-CA0D-43A0-AAD6-D8318644B032}"/>
                </a:ext>
              </a:extLst>
            </p:cNvPr>
            <p:cNvGrpSpPr/>
            <p:nvPr/>
          </p:nvGrpSpPr>
          <p:grpSpPr>
            <a:xfrm>
              <a:off x="6132967" y="1555299"/>
              <a:ext cx="4924808" cy="2736125"/>
              <a:chOff x="1356726" y="1425292"/>
              <a:chExt cx="5525507" cy="3013946"/>
            </a:xfrm>
          </p:grpSpPr>
          <p:grpSp>
            <p:nvGrpSpPr>
              <p:cNvPr id="95" name="Group 94">
                <a:extLst>
                  <a:ext uri="{FF2B5EF4-FFF2-40B4-BE49-F238E27FC236}">
                    <a16:creationId xmlns:a16="http://schemas.microsoft.com/office/drawing/2014/main" id="{3F774607-DBD3-4999-B480-422D4D76FFE3}"/>
                  </a:ext>
                </a:extLst>
              </p:cNvPr>
              <p:cNvGrpSpPr/>
              <p:nvPr/>
            </p:nvGrpSpPr>
            <p:grpSpPr>
              <a:xfrm>
                <a:off x="2381233" y="1425292"/>
                <a:ext cx="4501000" cy="2888125"/>
                <a:chOff x="5924035" y="1893397"/>
                <a:chExt cx="4501000" cy="2888125"/>
              </a:xfrm>
            </p:grpSpPr>
            <p:grpSp>
              <p:nvGrpSpPr>
                <p:cNvPr id="118" name="Group 117">
                  <a:extLst>
                    <a:ext uri="{FF2B5EF4-FFF2-40B4-BE49-F238E27FC236}">
                      <a16:creationId xmlns:a16="http://schemas.microsoft.com/office/drawing/2014/main" id="{C90D1096-E750-4A7E-BA47-9B0AE220A9D3}"/>
                    </a:ext>
                  </a:extLst>
                </p:cNvPr>
                <p:cNvGrpSpPr/>
                <p:nvPr/>
              </p:nvGrpSpPr>
              <p:grpSpPr>
                <a:xfrm>
                  <a:off x="5924035" y="1893397"/>
                  <a:ext cx="4501000" cy="2888125"/>
                  <a:chOff x="3009207" y="749554"/>
                  <a:chExt cx="4501000" cy="2888125"/>
                </a:xfrm>
              </p:grpSpPr>
              <p:grpSp>
                <p:nvGrpSpPr>
                  <p:cNvPr id="121" name="Group 120">
                    <a:extLst>
                      <a:ext uri="{FF2B5EF4-FFF2-40B4-BE49-F238E27FC236}">
                        <a16:creationId xmlns:a16="http://schemas.microsoft.com/office/drawing/2014/main" id="{FEB835FA-C9CF-4722-88AD-1C7241081E52}"/>
                      </a:ext>
                    </a:extLst>
                  </p:cNvPr>
                  <p:cNvGrpSpPr/>
                  <p:nvPr/>
                </p:nvGrpSpPr>
                <p:grpSpPr>
                  <a:xfrm>
                    <a:off x="4439919" y="1972769"/>
                    <a:ext cx="3070288" cy="1174282"/>
                    <a:chOff x="3950109" y="3007895"/>
                    <a:chExt cx="3070288" cy="1174282"/>
                  </a:xfrm>
                </p:grpSpPr>
                <p:sp>
                  <p:nvSpPr>
                    <p:cNvPr id="139" name="Isosceles Triangle 138">
                      <a:extLst>
                        <a:ext uri="{FF2B5EF4-FFF2-40B4-BE49-F238E27FC236}">
                          <a16:creationId xmlns:a16="http://schemas.microsoft.com/office/drawing/2014/main" id="{E6C11F32-D3B7-4026-87D1-25D818CB45F7}"/>
                        </a:ext>
                      </a:extLst>
                    </p:cNvPr>
                    <p:cNvSpPr/>
                    <p:nvPr/>
                  </p:nvSpPr>
                  <p:spPr>
                    <a:xfrm rot="5400000">
                      <a:off x="4466122" y="3022333"/>
                      <a:ext cx="1174282" cy="1145406"/>
                    </a:xfrm>
                    <a:prstGeom prst="triangle">
                      <a:avLst/>
                    </a:pr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40" name="TextBox 139">
                      <a:extLst>
                        <a:ext uri="{FF2B5EF4-FFF2-40B4-BE49-F238E27FC236}">
                          <a16:creationId xmlns:a16="http://schemas.microsoft.com/office/drawing/2014/main" id="{E3CAC90E-D3FC-4727-BD42-474BA104EEE1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480560" y="3170178"/>
                      <a:ext cx="307258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—</a:t>
                      </a:r>
                    </a:p>
                  </p:txBody>
                </p:sp>
                <p:sp>
                  <p:nvSpPr>
                    <p:cNvPr id="141" name="TextBox 140">
                      <a:extLst>
                        <a:ext uri="{FF2B5EF4-FFF2-40B4-BE49-F238E27FC236}">
                          <a16:creationId xmlns:a16="http://schemas.microsoft.com/office/drawing/2014/main" id="{BAC74D82-1D1C-4DA2-A828-C74A941ABC20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499733" y="3595036"/>
                      <a:ext cx="307258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+</a:t>
                      </a:r>
                    </a:p>
                  </p:txBody>
                </p:sp>
                <p:cxnSp>
                  <p:nvCxnSpPr>
                    <p:cNvPr id="142" name="Straight Connector 141">
                      <a:extLst>
                        <a:ext uri="{FF2B5EF4-FFF2-40B4-BE49-F238E27FC236}">
                          <a16:creationId xmlns:a16="http://schemas.microsoft.com/office/drawing/2014/main" id="{57FF00D0-4BE1-45BA-801E-778FB63DF138}"/>
                        </a:ext>
                      </a:extLst>
                    </p:cNvPr>
                    <p:cNvCxnSpPr>
                      <a:endCxn id="140" idx="1"/>
                    </p:cNvCxnSpPr>
                    <p:nvPr/>
                  </p:nvCxnSpPr>
                  <p:spPr>
                    <a:xfrm>
                      <a:off x="4090219" y="3354844"/>
                      <a:ext cx="390341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3" name="Straight Connector 142">
                      <a:extLst>
                        <a:ext uri="{FF2B5EF4-FFF2-40B4-BE49-F238E27FC236}">
                          <a16:creationId xmlns:a16="http://schemas.microsoft.com/office/drawing/2014/main" id="{BD6A418F-DF57-4690-99F5-F7E194A9126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3950109" y="3811883"/>
                      <a:ext cx="530451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4" name="Straight Connector 143">
                      <a:extLst>
                        <a:ext uri="{FF2B5EF4-FFF2-40B4-BE49-F238E27FC236}">
                          <a16:creationId xmlns:a16="http://schemas.microsoft.com/office/drawing/2014/main" id="{DB8A518B-D515-4737-B876-862742649719}"/>
                        </a:ext>
                      </a:extLst>
                    </p:cNvPr>
                    <p:cNvCxnSpPr>
                      <a:cxnSpLocks/>
                      <a:stCxn id="139" idx="0"/>
                    </p:cNvCxnSpPr>
                    <p:nvPr/>
                  </p:nvCxnSpPr>
                  <p:spPr>
                    <a:xfrm>
                      <a:off x="5625966" y="3595036"/>
                      <a:ext cx="1058108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45" name="TextBox 144">
                      <a:extLst>
                        <a:ext uri="{FF2B5EF4-FFF2-40B4-BE49-F238E27FC236}">
                          <a16:creationId xmlns:a16="http://schemas.microsoft.com/office/drawing/2014/main" id="{2FA2E914-8F5A-4FD9-A831-4C3C73FB4C88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6314786" y="3061628"/>
                      <a:ext cx="705611" cy="406833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 err="1"/>
                        <a:t>V</a:t>
                      </a:r>
                      <a:r>
                        <a:rPr lang="en-US" baseline="-25000" dirty="0" err="1"/>
                        <a:t>out</a:t>
                      </a:r>
                      <a:endParaRPr lang="en-US" baseline="-25000" dirty="0"/>
                    </a:p>
                  </p:txBody>
                </p:sp>
              </p:grpSp>
              <p:cxnSp>
                <p:nvCxnSpPr>
                  <p:cNvPr id="122" name="Straight Connector 121">
                    <a:extLst>
                      <a:ext uri="{FF2B5EF4-FFF2-40B4-BE49-F238E27FC236}">
                        <a16:creationId xmlns:a16="http://schemas.microsoft.com/office/drawing/2014/main" id="{A02EA84C-91B7-455C-97A5-85413FC65FC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4435950" y="2771222"/>
                    <a:ext cx="3969" cy="86645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123" name="Group 122">
                    <a:extLst>
                      <a:ext uri="{FF2B5EF4-FFF2-40B4-BE49-F238E27FC236}">
                        <a16:creationId xmlns:a16="http://schemas.microsoft.com/office/drawing/2014/main" id="{7B07C37A-E5CB-45B4-A88D-1675E4193B77}"/>
                      </a:ext>
                    </a:extLst>
                  </p:cNvPr>
                  <p:cNvGrpSpPr/>
                  <p:nvPr/>
                </p:nvGrpSpPr>
                <p:grpSpPr>
                  <a:xfrm>
                    <a:off x="3424505" y="1460455"/>
                    <a:ext cx="797859" cy="297701"/>
                    <a:chOff x="3069003" y="2744655"/>
                    <a:chExt cx="797859" cy="297701"/>
                  </a:xfrm>
                </p:grpSpPr>
                <p:grpSp>
                  <p:nvGrpSpPr>
                    <p:cNvPr id="129" name="Group 128">
                      <a:extLst>
                        <a:ext uri="{FF2B5EF4-FFF2-40B4-BE49-F238E27FC236}">
                          <a16:creationId xmlns:a16="http://schemas.microsoft.com/office/drawing/2014/main" id="{CB1AD4A7-1CE3-4698-9514-86054EF8B08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69003" y="2744655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137" name="Straight Connector 136">
                        <a:extLst>
                          <a:ext uri="{FF2B5EF4-FFF2-40B4-BE49-F238E27FC236}">
                            <a16:creationId xmlns:a16="http://schemas.microsoft.com/office/drawing/2014/main" id="{2132EBBE-5C2D-472C-925B-054BFDFF71C4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38" name="Straight Connector 137">
                        <a:extLst>
                          <a:ext uri="{FF2B5EF4-FFF2-40B4-BE49-F238E27FC236}">
                            <a16:creationId xmlns:a16="http://schemas.microsoft.com/office/drawing/2014/main" id="{A69C7E8A-091A-478D-9918-11E9F6E949ED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30" name="Group 129">
                      <a:extLst>
                        <a:ext uri="{FF2B5EF4-FFF2-40B4-BE49-F238E27FC236}">
                          <a16:creationId xmlns:a16="http://schemas.microsoft.com/office/drawing/2014/main" id="{9D8C0DF2-21FC-49CF-B43F-6AD69092C87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135" name="Straight Connector 134">
                        <a:extLst>
                          <a:ext uri="{FF2B5EF4-FFF2-40B4-BE49-F238E27FC236}">
                            <a16:creationId xmlns:a16="http://schemas.microsoft.com/office/drawing/2014/main" id="{57DB75B5-3268-4C15-BABD-E07B6C325A26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36" name="Straight Connector 135">
                        <a:extLst>
                          <a:ext uri="{FF2B5EF4-FFF2-40B4-BE49-F238E27FC236}">
                            <a16:creationId xmlns:a16="http://schemas.microsoft.com/office/drawing/2014/main" id="{B22BD3F5-034E-4B5B-A097-710038E7DABC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31" name="Group 130">
                      <a:extLst>
                        <a:ext uri="{FF2B5EF4-FFF2-40B4-BE49-F238E27FC236}">
                          <a16:creationId xmlns:a16="http://schemas.microsoft.com/office/drawing/2014/main" id="{F57535B6-8E5C-4C7C-9C3C-54B1D945D35D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133" name="Straight Connector 132">
                        <a:extLst>
                          <a:ext uri="{FF2B5EF4-FFF2-40B4-BE49-F238E27FC236}">
                            <a16:creationId xmlns:a16="http://schemas.microsoft.com/office/drawing/2014/main" id="{3106646D-E10F-4ED3-8EE4-2E1CD0E346BF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34" name="Straight Connector 133">
                        <a:extLst>
                          <a:ext uri="{FF2B5EF4-FFF2-40B4-BE49-F238E27FC236}">
                            <a16:creationId xmlns:a16="http://schemas.microsoft.com/office/drawing/2014/main" id="{287FF5E0-D701-44CF-BC30-4AEF6F49DDF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32" name="Straight Connector 131">
                      <a:extLst>
                        <a:ext uri="{FF2B5EF4-FFF2-40B4-BE49-F238E27FC236}">
                          <a16:creationId xmlns:a16="http://schemas.microsoft.com/office/drawing/2014/main" id="{28AA98D8-3C3F-40FD-B8F1-A58AB94063A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24" name="Straight Connector 123">
                    <a:extLst>
                      <a:ext uri="{FF2B5EF4-FFF2-40B4-BE49-F238E27FC236}">
                        <a16:creationId xmlns:a16="http://schemas.microsoft.com/office/drawing/2014/main" id="{29E51721-D968-4615-8AEA-AA5289CDFC3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222364" y="1639707"/>
                    <a:ext cx="1302832" cy="970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5" name="Straight Connector 124">
                    <a:extLst>
                      <a:ext uri="{FF2B5EF4-FFF2-40B4-BE49-F238E27FC236}">
                        <a16:creationId xmlns:a16="http://schemas.microsoft.com/office/drawing/2014/main" id="{C5AA16F4-656B-469F-AB8D-1CB3B7AFA68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4580029" y="764506"/>
                    <a:ext cx="0" cy="1555211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Straight Connector 125">
                    <a:extLst>
                      <a:ext uri="{FF2B5EF4-FFF2-40B4-BE49-F238E27FC236}">
                        <a16:creationId xmlns:a16="http://schemas.microsoft.com/office/drawing/2014/main" id="{0BC52879-7668-4F90-AE5B-22F7D9CB09C7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3009207" y="1633811"/>
                    <a:ext cx="415298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7" name="Straight Connector 126">
                    <a:extLst>
                      <a:ext uri="{FF2B5EF4-FFF2-40B4-BE49-F238E27FC236}">
                        <a16:creationId xmlns:a16="http://schemas.microsoft.com/office/drawing/2014/main" id="{1DDCE1C4-E786-4189-A641-8DE294CE418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6394187" y="749554"/>
                    <a:ext cx="0" cy="180598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8" name="Straight Connector 127">
                    <a:extLst>
                      <a:ext uri="{FF2B5EF4-FFF2-40B4-BE49-F238E27FC236}">
                        <a16:creationId xmlns:a16="http://schemas.microsoft.com/office/drawing/2014/main" id="{117ADF4D-4488-45A5-A91F-97FC6045411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5651839" y="1649411"/>
                    <a:ext cx="742378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19" name="TextBox 118">
                  <a:extLst>
                    <a:ext uri="{FF2B5EF4-FFF2-40B4-BE49-F238E27FC236}">
                      <a16:creationId xmlns:a16="http://schemas.microsoft.com/office/drawing/2014/main" id="{87F83068-8184-4B6E-896E-21F7E3FDFE5A}"/>
                    </a:ext>
                  </a:extLst>
                </p:cNvPr>
                <p:cNvSpPr txBox="1"/>
                <p:nvPr/>
              </p:nvSpPr>
              <p:spPr>
                <a:xfrm>
                  <a:off x="7997208" y="2747884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C</a:t>
                  </a:r>
                  <a:endParaRPr lang="en-US" baseline="-25000" dirty="0"/>
                </a:p>
              </p:txBody>
            </p:sp>
            <p:sp>
              <p:nvSpPr>
                <p:cNvPr id="120" name="TextBox 119">
                  <a:extLst>
                    <a:ext uri="{FF2B5EF4-FFF2-40B4-BE49-F238E27FC236}">
                      <a16:creationId xmlns:a16="http://schemas.microsoft.com/office/drawing/2014/main" id="{81D2DF26-E0D3-49E2-A213-6F6F792CD9BB}"/>
                    </a:ext>
                  </a:extLst>
                </p:cNvPr>
                <p:cNvSpPr txBox="1"/>
                <p:nvPr/>
              </p:nvSpPr>
              <p:spPr>
                <a:xfrm>
                  <a:off x="6543214" y="2158793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R</a:t>
                  </a:r>
                  <a:r>
                    <a:rPr lang="en-US" baseline="-25000" dirty="0"/>
                    <a:t>1</a:t>
                  </a:r>
                </a:p>
              </p:txBody>
            </p:sp>
          </p:grpSp>
          <p:grpSp>
            <p:nvGrpSpPr>
              <p:cNvPr id="96" name="Group 95">
                <a:extLst>
                  <a:ext uri="{FF2B5EF4-FFF2-40B4-BE49-F238E27FC236}">
                    <a16:creationId xmlns:a16="http://schemas.microsoft.com/office/drawing/2014/main" id="{DF64B819-1AD6-4752-B5B0-72C168BF89F2}"/>
                  </a:ext>
                </a:extLst>
              </p:cNvPr>
              <p:cNvGrpSpPr/>
              <p:nvPr/>
            </p:nvGrpSpPr>
            <p:grpSpPr>
              <a:xfrm>
                <a:off x="1356726" y="2309581"/>
                <a:ext cx="1188533" cy="1195557"/>
                <a:chOff x="3136593" y="2841412"/>
                <a:chExt cx="1188533" cy="1195557"/>
              </a:xfrm>
            </p:grpSpPr>
            <p:sp>
              <p:nvSpPr>
                <p:cNvPr id="107" name="TextBox 106">
                  <a:extLst>
                    <a:ext uri="{FF2B5EF4-FFF2-40B4-BE49-F238E27FC236}">
                      <a16:creationId xmlns:a16="http://schemas.microsoft.com/office/drawing/2014/main" id="{8F7B0E2C-4295-4E56-A72A-3DBD9C7D1311}"/>
                    </a:ext>
                  </a:extLst>
                </p:cNvPr>
                <p:cNvSpPr txBox="1"/>
                <p:nvPr/>
              </p:nvSpPr>
              <p:spPr>
                <a:xfrm>
                  <a:off x="3602609" y="3211316"/>
                  <a:ext cx="30725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+</a:t>
                  </a:r>
                </a:p>
              </p:txBody>
            </p:sp>
            <p:grpSp>
              <p:nvGrpSpPr>
                <p:cNvPr id="108" name="Group 107">
                  <a:extLst>
                    <a:ext uri="{FF2B5EF4-FFF2-40B4-BE49-F238E27FC236}">
                      <a16:creationId xmlns:a16="http://schemas.microsoft.com/office/drawing/2014/main" id="{482DCC12-6BD9-464A-BF05-A3D881E8B7AA}"/>
                    </a:ext>
                  </a:extLst>
                </p:cNvPr>
                <p:cNvGrpSpPr/>
                <p:nvPr/>
              </p:nvGrpSpPr>
              <p:grpSpPr>
                <a:xfrm>
                  <a:off x="3136593" y="2841412"/>
                  <a:ext cx="1188533" cy="1195557"/>
                  <a:chOff x="2465135" y="2872435"/>
                  <a:chExt cx="1188533" cy="1195557"/>
                </a:xfrm>
              </p:grpSpPr>
              <p:cxnSp>
                <p:nvCxnSpPr>
                  <p:cNvPr id="109" name="Straight Connector 108">
                    <a:extLst>
                      <a:ext uri="{FF2B5EF4-FFF2-40B4-BE49-F238E27FC236}">
                        <a16:creationId xmlns:a16="http://schemas.microsoft.com/office/drawing/2014/main" id="{5FE20725-49B7-4955-8108-C6A6600B315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3086605" y="2872435"/>
                    <a:ext cx="567063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10" name="Oval 109">
                    <a:extLst>
                      <a:ext uri="{FF2B5EF4-FFF2-40B4-BE49-F238E27FC236}">
                        <a16:creationId xmlns:a16="http://schemas.microsoft.com/office/drawing/2014/main" id="{5380FF92-50C1-4D38-A25C-EDA76D84EF75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>
                    <a:off x="2903725" y="3328344"/>
                    <a:ext cx="365760" cy="365760"/>
                  </a:xfrm>
                  <a:prstGeom prst="ellips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111" name="Straight Connector 110">
                    <a:extLst>
                      <a:ext uri="{FF2B5EF4-FFF2-40B4-BE49-F238E27FC236}">
                        <a16:creationId xmlns:a16="http://schemas.microsoft.com/office/drawing/2014/main" id="{56202B2A-BDDF-416A-8EFB-F09CFA163C0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087638" y="3694104"/>
                    <a:ext cx="0" cy="24688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" name="Straight Connector 111">
                    <a:extLst>
                      <a:ext uri="{FF2B5EF4-FFF2-40B4-BE49-F238E27FC236}">
                        <a16:creationId xmlns:a16="http://schemas.microsoft.com/office/drawing/2014/main" id="{98F529BE-C7B8-4727-A963-42A1DBAF4ED6}"/>
                      </a:ext>
                    </a:extLst>
                  </p:cNvPr>
                  <p:cNvCxnSpPr/>
                  <p:nvPr/>
                </p:nvCxnSpPr>
                <p:spPr>
                  <a:xfrm>
                    <a:off x="2904758" y="394099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3" name="Straight Connector 112">
                    <a:extLst>
                      <a:ext uri="{FF2B5EF4-FFF2-40B4-BE49-F238E27FC236}">
                        <a16:creationId xmlns:a16="http://schemas.microsoft.com/office/drawing/2014/main" id="{226383DA-4456-491D-874A-3422806B2F67}"/>
                      </a:ext>
                    </a:extLst>
                  </p:cNvPr>
                  <p:cNvCxnSpPr/>
                  <p:nvPr/>
                </p:nvCxnSpPr>
                <p:spPr>
                  <a:xfrm>
                    <a:off x="2975360" y="400131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4" name="Straight Connector 113">
                    <a:extLst>
                      <a:ext uri="{FF2B5EF4-FFF2-40B4-BE49-F238E27FC236}">
                        <a16:creationId xmlns:a16="http://schemas.microsoft.com/office/drawing/2014/main" id="{FA75E891-CC2F-4CF0-AF2F-1705BF488584}"/>
                      </a:ext>
                    </a:extLst>
                  </p:cNvPr>
                  <p:cNvCxnSpPr/>
                  <p:nvPr/>
                </p:nvCxnSpPr>
                <p:spPr>
                  <a:xfrm>
                    <a:off x="3050331" y="4067992"/>
                    <a:ext cx="9144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5" name="Straight Connector 114">
                    <a:extLst>
                      <a:ext uri="{FF2B5EF4-FFF2-40B4-BE49-F238E27FC236}">
                        <a16:creationId xmlns:a16="http://schemas.microsoft.com/office/drawing/2014/main" id="{81FD1034-0D2A-48B3-AF47-1B857FEE7EA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090960" y="2872435"/>
                    <a:ext cx="0" cy="444089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16" name="TextBox 115">
                    <a:extLst>
                      <a:ext uri="{FF2B5EF4-FFF2-40B4-BE49-F238E27FC236}">
                        <a16:creationId xmlns:a16="http://schemas.microsoft.com/office/drawing/2014/main" id="{0D76BBB6-2B31-44DA-A20C-78ABA7AFF352}"/>
                      </a:ext>
                    </a:extLst>
                  </p:cNvPr>
                  <p:cNvSpPr txBox="1"/>
                  <p:nvPr/>
                </p:nvSpPr>
                <p:spPr>
                  <a:xfrm>
                    <a:off x="2465135" y="3298731"/>
                    <a:ext cx="519637" cy="406833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V</a:t>
                    </a:r>
                    <a:r>
                      <a:rPr lang="en-US" baseline="-25000" dirty="0"/>
                      <a:t>in</a:t>
                    </a:r>
                  </a:p>
                </p:txBody>
              </p:sp>
              <p:sp>
                <p:nvSpPr>
                  <p:cNvPr id="117" name="TextBox 116">
                    <a:extLst>
                      <a:ext uri="{FF2B5EF4-FFF2-40B4-BE49-F238E27FC236}">
                        <a16:creationId xmlns:a16="http://schemas.microsoft.com/office/drawing/2014/main" id="{AE99FE7B-98EA-4403-AA72-686F6D83E799}"/>
                      </a:ext>
                    </a:extLst>
                  </p:cNvPr>
                  <p:cNvSpPr txBox="1"/>
                  <p:nvPr/>
                </p:nvSpPr>
                <p:spPr>
                  <a:xfrm>
                    <a:off x="2910969" y="3417856"/>
                    <a:ext cx="307258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1600" dirty="0"/>
                      <a:t>—</a:t>
                    </a:r>
                  </a:p>
                </p:txBody>
              </p:sp>
            </p:grpSp>
          </p:grpSp>
          <p:grpSp>
            <p:nvGrpSpPr>
              <p:cNvPr id="97" name="Group 96">
                <a:extLst>
                  <a:ext uri="{FF2B5EF4-FFF2-40B4-BE49-F238E27FC236}">
                    <a16:creationId xmlns:a16="http://schemas.microsoft.com/office/drawing/2014/main" id="{31C858F5-B202-40F5-A295-4C0D6A8EED9C}"/>
                  </a:ext>
                </a:extLst>
              </p:cNvPr>
              <p:cNvGrpSpPr/>
              <p:nvPr/>
            </p:nvGrpSpPr>
            <p:grpSpPr>
              <a:xfrm>
                <a:off x="3628271" y="4039555"/>
                <a:ext cx="365760" cy="399683"/>
                <a:chOff x="2904758" y="3668309"/>
                <a:chExt cx="365760" cy="399683"/>
              </a:xfrm>
            </p:grpSpPr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95BBE0BE-1E3E-430A-B7F3-EE9F321FC9D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086059" y="3668309"/>
                  <a:ext cx="1579" cy="27268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290934ED-FF78-4523-91EB-F9FE04F40007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7970B2E9-6D3B-4322-94D4-CE15F766DA94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Straight Connector 105">
                  <a:extLst>
                    <a:ext uri="{FF2B5EF4-FFF2-40B4-BE49-F238E27FC236}">
                      <a16:creationId xmlns:a16="http://schemas.microsoft.com/office/drawing/2014/main" id="{319A4B4C-2CAB-4058-AB3A-48E2A97972BD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8" name="Straight Arrow Connector 97">
                <a:extLst>
                  <a:ext uri="{FF2B5EF4-FFF2-40B4-BE49-F238E27FC236}">
                    <a16:creationId xmlns:a16="http://schemas.microsoft.com/office/drawing/2014/main" id="{02BE9C63-4499-4522-87AE-4F96454D729C}"/>
                  </a:ext>
                </a:extLst>
              </p:cNvPr>
              <p:cNvCxnSpPr/>
              <p:nvPr/>
            </p:nvCxnSpPr>
            <p:spPr>
              <a:xfrm>
                <a:off x="2726420" y="2539186"/>
                <a:ext cx="716377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97A66791-7158-4AAE-BD01-B17D1E88B95D}"/>
                  </a:ext>
                </a:extLst>
              </p:cNvPr>
              <p:cNvSpPr txBox="1"/>
              <p:nvPr/>
            </p:nvSpPr>
            <p:spPr>
              <a:xfrm>
                <a:off x="2832806" y="2477438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I</a:t>
                </a:r>
                <a:r>
                  <a:rPr lang="en-US" baseline="-25000" dirty="0"/>
                  <a:t>1</a:t>
                </a:r>
              </a:p>
            </p:txBody>
          </p:sp>
          <p:grpSp>
            <p:nvGrpSpPr>
              <p:cNvPr id="100" name="Group 99">
                <a:extLst>
                  <a:ext uri="{FF2B5EF4-FFF2-40B4-BE49-F238E27FC236}">
                    <a16:creationId xmlns:a16="http://schemas.microsoft.com/office/drawing/2014/main" id="{3196C18A-2E0A-4A2C-8F52-22A2C6D92734}"/>
                  </a:ext>
                </a:extLst>
              </p:cNvPr>
              <p:cNvGrpSpPr/>
              <p:nvPr/>
            </p:nvGrpSpPr>
            <p:grpSpPr>
              <a:xfrm>
                <a:off x="4897222" y="2219368"/>
                <a:ext cx="126643" cy="255838"/>
                <a:chOff x="4897222" y="2219368"/>
                <a:chExt cx="126643" cy="255838"/>
              </a:xfrm>
            </p:grpSpPr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E277760B-8C4B-4C9C-99D6-90FFC664B4A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897222" y="2222871"/>
                  <a:ext cx="0" cy="252335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395345BB-9C3A-405F-A9B6-70B7F059208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023865" y="2219368"/>
                  <a:ext cx="0" cy="252335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46" name="Group 145">
              <a:extLst>
                <a:ext uri="{FF2B5EF4-FFF2-40B4-BE49-F238E27FC236}">
                  <a16:creationId xmlns:a16="http://schemas.microsoft.com/office/drawing/2014/main" id="{D0D47D97-20F3-48FC-A6D3-469A737FFC2F}"/>
                </a:ext>
              </a:extLst>
            </p:cNvPr>
            <p:cNvGrpSpPr/>
            <p:nvPr/>
          </p:nvGrpSpPr>
          <p:grpSpPr>
            <a:xfrm>
              <a:off x="8952291" y="1422492"/>
              <a:ext cx="711121" cy="270259"/>
              <a:chOff x="3069003" y="2744655"/>
              <a:chExt cx="797859" cy="297701"/>
            </a:xfrm>
          </p:grpSpPr>
          <p:grpSp>
            <p:nvGrpSpPr>
              <p:cNvPr id="150" name="Group 149">
                <a:extLst>
                  <a:ext uri="{FF2B5EF4-FFF2-40B4-BE49-F238E27FC236}">
                    <a16:creationId xmlns:a16="http://schemas.microsoft.com/office/drawing/2014/main" id="{40F1A915-2D76-4AE7-9140-BB6ADDCBB12A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64" name="Straight Connector 163">
                  <a:extLst>
                    <a:ext uri="{FF2B5EF4-FFF2-40B4-BE49-F238E27FC236}">
                      <a16:creationId xmlns:a16="http://schemas.microsoft.com/office/drawing/2014/main" id="{32F8AACD-DE79-4C67-BC37-CADF042587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" name="Straight Connector 165">
                  <a:extLst>
                    <a:ext uri="{FF2B5EF4-FFF2-40B4-BE49-F238E27FC236}">
                      <a16:creationId xmlns:a16="http://schemas.microsoft.com/office/drawing/2014/main" id="{6B8C5389-7B0F-434F-B2D9-43C248EFEB0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7" name="Group 156">
                <a:extLst>
                  <a:ext uri="{FF2B5EF4-FFF2-40B4-BE49-F238E27FC236}">
                    <a16:creationId xmlns:a16="http://schemas.microsoft.com/office/drawing/2014/main" id="{6C3441BB-C59F-4379-B574-B651ACBCBDD9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8F481F1C-FB3A-4381-93CE-01495BE512E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" name="Straight Connector 162">
                  <a:extLst>
                    <a:ext uri="{FF2B5EF4-FFF2-40B4-BE49-F238E27FC236}">
                      <a16:creationId xmlns:a16="http://schemas.microsoft.com/office/drawing/2014/main" id="{A0297818-AAE0-4638-B79A-34AF28CFDE1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8" name="Group 157">
                <a:extLst>
                  <a:ext uri="{FF2B5EF4-FFF2-40B4-BE49-F238E27FC236}">
                    <a16:creationId xmlns:a16="http://schemas.microsoft.com/office/drawing/2014/main" id="{1F20A82C-A7B5-4404-A720-96E325D198C0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60" name="Straight Connector 159">
                  <a:extLst>
                    <a:ext uri="{FF2B5EF4-FFF2-40B4-BE49-F238E27FC236}">
                      <a16:creationId xmlns:a16="http://schemas.microsoft.com/office/drawing/2014/main" id="{BBAE396D-B102-4DC2-9006-0545D3B6EE5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FB87C6E2-774F-4100-B9E0-53089AD14AF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59" name="Straight Connector 158">
                <a:extLst>
                  <a:ext uri="{FF2B5EF4-FFF2-40B4-BE49-F238E27FC236}">
                    <a16:creationId xmlns:a16="http://schemas.microsoft.com/office/drawing/2014/main" id="{7B192B8C-E12B-415C-804B-23B4528C575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7" name="TextBox 166">
              <a:extLst>
                <a:ext uri="{FF2B5EF4-FFF2-40B4-BE49-F238E27FC236}">
                  <a16:creationId xmlns:a16="http://schemas.microsoft.com/office/drawing/2014/main" id="{2AA0F463-47A0-4935-B96D-AE2F9C68B3C6}"/>
                </a:ext>
              </a:extLst>
            </p:cNvPr>
            <p:cNvSpPr txBox="1"/>
            <p:nvPr/>
          </p:nvSpPr>
          <p:spPr>
            <a:xfrm>
              <a:off x="9022995" y="1013392"/>
              <a:ext cx="4631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m</a:t>
              </a:r>
            </a:p>
          </p:txBody>
        </p:sp>
        <p:cxnSp>
          <p:nvCxnSpPr>
            <p:cNvPr id="168" name="Straight Connector 167">
              <a:extLst>
                <a:ext uri="{FF2B5EF4-FFF2-40B4-BE49-F238E27FC236}">
                  <a16:creationId xmlns:a16="http://schemas.microsoft.com/office/drawing/2014/main" id="{2228FA61-F6C5-42B0-8C80-3813BB447E5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446148" y="1574925"/>
              <a:ext cx="51206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>
              <a:extLst>
                <a:ext uri="{FF2B5EF4-FFF2-40B4-BE49-F238E27FC236}">
                  <a16:creationId xmlns:a16="http://schemas.microsoft.com/office/drawing/2014/main" id="{7C357E94-3FF4-4C19-A3D5-208D454BCDD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663412" y="1557761"/>
              <a:ext cx="40233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70" name="TextBox 169">
                <a:extLst>
                  <a:ext uri="{FF2B5EF4-FFF2-40B4-BE49-F238E27FC236}">
                    <a16:creationId xmlns:a16="http://schemas.microsoft.com/office/drawing/2014/main" id="{45D0E433-014E-426E-A1C6-4C4B1BEE5941}"/>
                  </a:ext>
                </a:extLst>
              </p:cNvPr>
              <p:cNvSpPr txBox="1"/>
              <p:nvPr/>
            </p:nvSpPr>
            <p:spPr>
              <a:xfrm>
                <a:off x="1710980" y="2488596"/>
                <a:ext cx="1794055" cy="56707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</m:num>
                        <m:den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+1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70" name="TextBox 169">
                <a:extLst>
                  <a:ext uri="{FF2B5EF4-FFF2-40B4-BE49-F238E27FC236}">
                    <a16:creationId xmlns:a16="http://schemas.microsoft.com/office/drawing/2014/main" id="{45D0E433-014E-426E-A1C6-4C4B1BEE59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0980" y="2488596"/>
                <a:ext cx="1794055" cy="56707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1" name="TextBox 170">
                <a:extLst>
                  <a:ext uri="{FF2B5EF4-FFF2-40B4-BE49-F238E27FC236}">
                    <a16:creationId xmlns:a16="http://schemas.microsoft.com/office/drawing/2014/main" id="{2BB1062C-8CFE-4360-B169-C1195FEAF573}"/>
                  </a:ext>
                </a:extLst>
              </p:cNvPr>
              <p:cNvSpPr txBox="1"/>
              <p:nvPr/>
            </p:nvSpPr>
            <p:spPr>
              <a:xfrm>
                <a:off x="1627687" y="3208717"/>
                <a:ext cx="2767713" cy="7596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</m:e>
                      </m:d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type m:val="skw"/>
                              <m:ctrlP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den>
                          </m:f>
                        </m:num>
                        <m:den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+1</m:t>
                          </m:r>
                        </m:den>
                      </m:f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71" name="TextBox 170">
                <a:extLst>
                  <a:ext uri="{FF2B5EF4-FFF2-40B4-BE49-F238E27FC236}">
                    <a16:creationId xmlns:a16="http://schemas.microsoft.com/office/drawing/2014/main" id="{2BB1062C-8CFE-4360-B169-C1195FEAF5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7687" y="3208717"/>
                <a:ext cx="2767713" cy="7596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2" name="TextBox 171">
            <a:extLst>
              <a:ext uri="{FF2B5EF4-FFF2-40B4-BE49-F238E27FC236}">
                <a16:creationId xmlns:a16="http://schemas.microsoft.com/office/drawing/2014/main" id="{40B362C2-DEBA-4CC2-B2A2-50D33A09A2DB}"/>
              </a:ext>
            </a:extLst>
          </p:cNvPr>
          <p:cNvSpPr txBox="1"/>
          <p:nvPr/>
        </p:nvSpPr>
        <p:spPr>
          <a:xfrm>
            <a:off x="266286" y="4000795"/>
            <a:ext cx="28597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At very low frequencies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3" name="TextBox 172">
                <a:extLst>
                  <a:ext uri="{FF2B5EF4-FFF2-40B4-BE49-F238E27FC236}">
                    <a16:creationId xmlns:a16="http://schemas.microsoft.com/office/drawing/2014/main" id="{8008944D-E56E-4711-98A5-7E8FE04ED2C5}"/>
                  </a:ext>
                </a:extLst>
              </p:cNvPr>
              <p:cNvSpPr txBox="1"/>
              <p:nvPr/>
            </p:nvSpPr>
            <p:spPr>
              <a:xfrm>
                <a:off x="1363424" y="4334112"/>
                <a:ext cx="2767713" cy="7596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</m:e>
                      </m:d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type m:val="skw"/>
                              <m:ctrlP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den>
                          </m:f>
                        </m:num>
                        <m:den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+1</m:t>
                          </m:r>
                        </m:den>
                      </m:f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73" name="TextBox 172">
                <a:extLst>
                  <a:ext uri="{FF2B5EF4-FFF2-40B4-BE49-F238E27FC236}">
                    <a16:creationId xmlns:a16="http://schemas.microsoft.com/office/drawing/2014/main" id="{8008944D-E56E-4711-98A5-7E8FE04ED2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3424" y="4334112"/>
                <a:ext cx="2767713" cy="7596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" name="Group 12">
            <a:extLst>
              <a:ext uri="{FF2B5EF4-FFF2-40B4-BE49-F238E27FC236}">
                <a16:creationId xmlns:a16="http://schemas.microsoft.com/office/drawing/2014/main" id="{40209D92-6132-45E1-9D34-6554B19C3BF9}"/>
              </a:ext>
            </a:extLst>
          </p:cNvPr>
          <p:cNvGrpSpPr/>
          <p:nvPr/>
        </p:nvGrpSpPr>
        <p:grpSpPr>
          <a:xfrm>
            <a:off x="2584650" y="4872449"/>
            <a:ext cx="735826" cy="221295"/>
            <a:chOff x="2712033" y="5342325"/>
            <a:chExt cx="793004" cy="279918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6878309-5ABC-4642-B573-DE3B5343B8A3}"/>
                </a:ext>
              </a:extLst>
            </p:cNvPr>
            <p:cNvCxnSpPr/>
            <p:nvPr/>
          </p:nvCxnSpPr>
          <p:spPr>
            <a:xfrm flipV="1">
              <a:off x="2712033" y="5342325"/>
              <a:ext cx="765605" cy="279918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>
              <a:extLst>
                <a:ext uri="{FF2B5EF4-FFF2-40B4-BE49-F238E27FC236}">
                  <a16:creationId xmlns:a16="http://schemas.microsoft.com/office/drawing/2014/main" id="{D08267A3-EECA-4D60-9BF4-70890BB53434}"/>
                </a:ext>
              </a:extLst>
            </p:cNvPr>
            <p:cNvCxnSpPr>
              <a:cxnSpLocks/>
            </p:cNvCxnSpPr>
            <p:nvPr/>
          </p:nvCxnSpPr>
          <p:spPr>
            <a:xfrm>
              <a:off x="2739432" y="5342325"/>
              <a:ext cx="765605" cy="279918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76" name="TextBox 175">
                <a:extLst>
                  <a:ext uri="{FF2B5EF4-FFF2-40B4-BE49-F238E27FC236}">
                    <a16:creationId xmlns:a16="http://schemas.microsoft.com/office/drawing/2014/main" id="{7C2BE512-AC92-417E-A76F-6997C721641D}"/>
                  </a:ext>
                </a:extLst>
              </p:cNvPr>
              <p:cNvSpPr txBox="1"/>
              <p:nvPr/>
            </p:nvSpPr>
            <p:spPr>
              <a:xfrm>
                <a:off x="4156560" y="4603960"/>
                <a:ext cx="1776742" cy="45217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type m:val="skw"/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76" name="TextBox 175">
                <a:extLst>
                  <a:ext uri="{FF2B5EF4-FFF2-40B4-BE49-F238E27FC236}">
                    <a16:creationId xmlns:a16="http://schemas.microsoft.com/office/drawing/2014/main" id="{7C2BE512-AC92-417E-A76F-6997C72164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6560" y="4603960"/>
                <a:ext cx="1776742" cy="4521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7" name="TextBox 176">
            <a:extLst>
              <a:ext uri="{FF2B5EF4-FFF2-40B4-BE49-F238E27FC236}">
                <a16:creationId xmlns:a16="http://schemas.microsoft.com/office/drawing/2014/main" id="{105F9B5F-381F-4316-9812-FF778D0E6098}"/>
              </a:ext>
            </a:extLst>
          </p:cNvPr>
          <p:cNvSpPr txBox="1"/>
          <p:nvPr/>
        </p:nvSpPr>
        <p:spPr>
          <a:xfrm>
            <a:off x="1707668" y="5183392"/>
            <a:ext cx="19872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Inverting op amp</a:t>
            </a: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0D72719A-F421-4E7E-BCB4-70CB56153647}"/>
              </a:ext>
            </a:extLst>
          </p:cNvPr>
          <p:cNvSpPr txBox="1"/>
          <p:nvPr/>
        </p:nvSpPr>
        <p:spPr>
          <a:xfrm>
            <a:off x="6096000" y="4127730"/>
            <a:ext cx="28597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At high frequencies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9" name="TextBox 178">
                <a:extLst>
                  <a:ext uri="{FF2B5EF4-FFF2-40B4-BE49-F238E27FC236}">
                    <a16:creationId xmlns:a16="http://schemas.microsoft.com/office/drawing/2014/main" id="{BD3A80C9-C1B6-4C46-9B34-C296AA849F37}"/>
                  </a:ext>
                </a:extLst>
              </p:cNvPr>
              <p:cNvSpPr txBox="1"/>
              <p:nvPr/>
            </p:nvSpPr>
            <p:spPr>
              <a:xfrm>
                <a:off x="7193138" y="4461047"/>
                <a:ext cx="2767713" cy="7596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</m:e>
                      </m:d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type m:val="skw"/>
                              <m:ctrlP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den>
                          </m:f>
                        </m:num>
                        <m:den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+1</m:t>
                          </m:r>
                        </m:den>
                      </m:f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79" name="TextBox 178">
                <a:extLst>
                  <a:ext uri="{FF2B5EF4-FFF2-40B4-BE49-F238E27FC236}">
                    <a16:creationId xmlns:a16="http://schemas.microsoft.com/office/drawing/2014/main" id="{BD3A80C9-C1B6-4C46-9B34-C296AA849F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93138" y="4461047"/>
                <a:ext cx="2767713" cy="7596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80" name="Group 179">
            <a:extLst>
              <a:ext uri="{FF2B5EF4-FFF2-40B4-BE49-F238E27FC236}">
                <a16:creationId xmlns:a16="http://schemas.microsoft.com/office/drawing/2014/main" id="{E55CE2B8-A8F0-4762-9721-10222E6978F0}"/>
              </a:ext>
            </a:extLst>
          </p:cNvPr>
          <p:cNvGrpSpPr/>
          <p:nvPr/>
        </p:nvGrpSpPr>
        <p:grpSpPr>
          <a:xfrm>
            <a:off x="9395138" y="4976754"/>
            <a:ext cx="227274" cy="243925"/>
            <a:chOff x="2712033" y="5342325"/>
            <a:chExt cx="793004" cy="279918"/>
          </a:xfrm>
        </p:grpSpPr>
        <p:cxnSp>
          <p:nvCxnSpPr>
            <p:cNvPr id="181" name="Straight Connector 180">
              <a:extLst>
                <a:ext uri="{FF2B5EF4-FFF2-40B4-BE49-F238E27FC236}">
                  <a16:creationId xmlns:a16="http://schemas.microsoft.com/office/drawing/2014/main" id="{AAFC0820-57CA-4C15-8546-D486A60A1449}"/>
                </a:ext>
              </a:extLst>
            </p:cNvPr>
            <p:cNvCxnSpPr/>
            <p:nvPr/>
          </p:nvCxnSpPr>
          <p:spPr>
            <a:xfrm flipV="1">
              <a:off x="2712033" y="5342325"/>
              <a:ext cx="765605" cy="279918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>
              <a:extLst>
                <a:ext uri="{FF2B5EF4-FFF2-40B4-BE49-F238E27FC236}">
                  <a16:creationId xmlns:a16="http://schemas.microsoft.com/office/drawing/2014/main" id="{73819672-7AA4-4939-ACAC-43CE766FAECB}"/>
                </a:ext>
              </a:extLst>
            </p:cNvPr>
            <p:cNvCxnSpPr>
              <a:cxnSpLocks/>
            </p:cNvCxnSpPr>
            <p:nvPr/>
          </p:nvCxnSpPr>
          <p:spPr>
            <a:xfrm>
              <a:off x="2739432" y="5342325"/>
              <a:ext cx="765605" cy="279918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8" name="TextBox 187">
            <a:extLst>
              <a:ext uri="{FF2B5EF4-FFF2-40B4-BE49-F238E27FC236}">
                <a16:creationId xmlns:a16="http://schemas.microsoft.com/office/drawing/2014/main" id="{1CF784C4-8319-4D0A-BBB3-3C9BCACC3995}"/>
              </a:ext>
            </a:extLst>
          </p:cNvPr>
          <p:cNvSpPr txBox="1"/>
          <p:nvPr/>
        </p:nvSpPr>
        <p:spPr>
          <a:xfrm>
            <a:off x="7537382" y="5310327"/>
            <a:ext cx="13219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Integrator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9" name="TextBox 188">
                <a:extLst>
                  <a:ext uri="{FF2B5EF4-FFF2-40B4-BE49-F238E27FC236}">
                    <a16:creationId xmlns:a16="http://schemas.microsoft.com/office/drawing/2014/main" id="{1DDA9A27-4338-4C55-8411-526BF09E25CC}"/>
                  </a:ext>
                </a:extLst>
              </p:cNvPr>
              <p:cNvSpPr txBox="1"/>
              <p:nvPr/>
            </p:nvSpPr>
            <p:spPr>
              <a:xfrm>
                <a:off x="10014555" y="4587980"/>
                <a:ext cx="1566934" cy="56893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≈−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den>
                      </m:f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89" name="TextBox 188">
                <a:extLst>
                  <a:ext uri="{FF2B5EF4-FFF2-40B4-BE49-F238E27FC236}">
                    <a16:creationId xmlns:a16="http://schemas.microsoft.com/office/drawing/2014/main" id="{1DDA9A27-4338-4C55-8411-526BF09E25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14555" y="4587980"/>
                <a:ext cx="1566934" cy="56893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8" name="TextBox 197">
            <a:extLst>
              <a:ext uri="{FF2B5EF4-FFF2-40B4-BE49-F238E27FC236}">
                <a16:creationId xmlns:a16="http://schemas.microsoft.com/office/drawing/2014/main" id="{956E024A-6BF3-47E8-ADD3-A87022961350}"/>
              </a:ext>
            </a:extLst>
          </p:cNvPr>
          <p:cNvSpPr txBox="1"/>
          <p:nvPr/>
        </p:nvSpPr>
        <p:spPr>
          <a:xfrm>
            <a:off x="10485815" y="813927"/>
            <a:ext cx="13219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Active Low Pass Filter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0" name="TextBox 89">
                <a:extLst>
                  <a:ext uri="{FF2B5EF4-FFF2-40B4-BE49-F238E27FC236}">
                    <a16:creationId xmlns:a16="http://schemas.microsoft.com/office/drawing/2014/main" id="{0FD185F8-3EA5-43B6-99E6-3FDA2F91C546}"/>
                  </a:ext>
                </a:extLst>
              </p:cNvPr>
              <p:cNvSpPr txBox="1"/>
              <p:nvPr/>
            </p:nvSpPr>
            <p:spPr>
              <a:xfrm>
                <a:off x="9284614" y="1439420"/>
                <a:ext cx="1086907" cy="44249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1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den>
                      </m:f>
                    </m:oMath>
                  </m:oMathPara>
                </a14:m>
                <a:endParaRPr lang="en-US" sz="1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90" name="TextBox 89">
                <a:extLst>
                  <a:ext uri="{FF2B5EF4-FFF2-40B4-BE49-F238E27FC236}">
                    <a16:creationId xmlns:a16="http://schemas.microsoft.com/office/drawing/2014/main" id="{0FD185F8-3EA5-43B6-99E6-3FDA2F91C5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84614" y="1439420"/>
                <a:ext cx="1086907" cy="442493"/>
              </a:xfrm>
              <a:prstGeom prst="rect">
                <a:avLst/>
              </a:prstGeom>
              <a:blipFill>
                <a:blip r:embed="rId9"/>
                <a:stretch>
                  <a:fillRect b="-164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id="{7626CCBB-79BB-4252-BC8C-733DE179FDE8}"/>
                  </a:ext>
                </a:extLst>
              </p:cNvPr>
              <p:cNvSpPr txBox="1"/>
              <p:nvPr/>
            </p:nvSpPr>
            <p:spPr>
              <a:xfrm>
                <a:off x="9450963" y="492110"/>
                <a:ext cx="1086907" cy="2154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sub>
                      </m:sSub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</m:oMath>
                  </m:oMathPara>
                </a14:m>
                <a:endParaRPr lang="en-US" sz="1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id="{7626CCBB-79BB-4252-BC8C-733DE179FD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50963" y="492110"/>
                <a:ext cx="1086907" cy="215444"/>
              </a:xfrm>
              <a:prstGeom prst="rect">
                <a:avLst/>
              </a:prstGeom>
              <a:blipFill>
                <a:blip r:embed="rId10"/>
                <a:stretch>
                  <a:fillRect b="-142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1F351ACA-AEE3-4790-BABE-6A3732891CF9}"/>
                  </a:ext>
                </a:extLst>
              </p:cNvPr>
              <p:cNvSpPr txBox="1"/>
              <p:nvPr/>
            </p:nvSpPr>
            <p:spPr>
              <a:xfrm>
                <a:off x="5215127" y="1040092"/>
                <a:ext cx="2121538" cy="79547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𝑍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</m:sSub>
                        </m:den>
                      </m:f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d>
                            <m:dPr>
                              <m:ctrlP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𝜔</m:t>
                                  </m:r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𝐶</m:t>
                                  </m:r>
                                </m:den>
                              </m:f>
                            </m:e>
                          </m:d>
                        </m:den>
                      </m:f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1F351ACA-AEE3-4790-BABE-6A3732891C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5127" y="1040092"/>
                <a:ext cx="2121538" cy="795474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52283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" grpId="0"/>
      <p:bldP spid="93" grpId="0"/>
      <p:bldP spid="151" grpId="0"/>
      <p:bldP spid="170" grpId="0"/>
      <p:bldP spid="171" grpId="0"/>
      <p:bldP spid="172" grpId="0"/>
      <p:bldP spid="173" grpId="0"/>
      <p:bldP spid="176" grpId="0"/>
      <p:bldP spid="177" grpId="0"/>
      <p:bldP spid="178" grpId="0"/>
      <p:bldP spid="179" grpId="0"/>
      <p:bldP spid="188" grpId="0"/>
      <p:bldP spid="189" grpId="0"/>
      <p:bldP spid="198" grpId="0"/>
      <p:bldP spid="90" grpId="0"/>
      <p:bldP spid="91" grpId="0"/>
      <p:bldP spid="9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58936-CDC2-485E-9E9E-46540250C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3504" y="29476"/>
            <a:ext cx="7127496" cy="1325563"/>
          </a:xfrm>
        </p:spPr>
        <p:txBody>
          <a:bodyPr/>
          <a:lstStyle/>
          <a:p>
            <a:r>
              <a:rPr lang="en-US" dirty="0"/>
              <a:t>Miller Integrator Procedure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4D51E20A-6DB6-49C7-99A2-7D48C7A95D13}"/>
              </a:ext>
            </a:extLst>
          </p:cNvPr>
          <p:cNvGrpSpPr/>
          <p:nvPr/>
        </p:nvGrpSpPr>
        <p:grpSpPr>
          <a:xfrm>
            <a:off x="3758084" y="2032242"/>
            <a:ext cx="5239832" cy="3197602"/>
            <a:chOff x="6132967" y="1093822"/>
            <a:chExt cx="5239832" cy="3197602"/>
          </a:xfrm>
        </p:grpSpPr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EFE2AAA3-CA0D-43A0-AAD6-D8318644B032}"/>
                </a:ext>
              </a:extLst>
            </p:cNvPr>
            <p:cNvGrpSpPr/>
            <p:nvPr/>
          </p:nvGrpSpPr>
          <p:grpSpPr>
            <a:xfrm>
              <a:off x="6132967" y="1555299"/>
              <a:ext cx="5239832" cy="2736125"/>
              <a:chOff x="1356726" y="1425292"/>
              <a:chExt cx="5878956" cy="3013946"/>
            </a:xfrm>
          </p:grpSpPr>
          <p:grpSp>
            <p:nvGrpSpPr>
              <p:cNvPr id="95" name="Group 94">
                <a:extLst>
                  <a:ext uri="{FF2B5EF4-FFF2-40B4-BE49-F238E27FC236}">
                    <a16:creationId xmlns:a16="http://schemas.microsoft.com/office/drawing/2014/main" id="{3F774607-DBD3-4999-B480-422D4D76FFE3}"/>
                  </a:ext>
                </a:extLst>
              </p:cNvPr>
              <p:cNvGrpSpPr/>
              <p:nvPr/>
            </p:nvGrpSpPr>
            <p:grpSpPr>
              <a:xfrm>
                <a:off x="2381233" y="1425292"/>
                <a:ext cx="4854449" cy="2888125"/>
                <a:chOff x="5924035" y="1893397"/>
                <a:chExt cx="4854449" cy="2888125"/>
              </a:xfrm>
            </p:grpSpPr>
            <p:grpSp>
              <p:nvGrpSpPr>
                <p:cNvPr id="118" name="Group 117">
                  <a:extLst>
                    <a:ext uri="{FF2B5EF4-FFF2-40B4-BE49-F238E27FC236}">
                      <a16:creationId xmlns:a16="http://schemas.microsoft.com/office/drawing/2014/main" id="{C90D1096-E750-4A7E-BA47-9B0AE220A9D3}"/>
                    </a:ext>
                  </a:extLst>
                </p:cNvPr>
                <p:cNvGrpSpPr/>
                <p:nvPr/>
              </p:nvGrpSpPr>
              <p:grpSpPr>
                <a:xfrm>
                  <a:off x="5924035" y="1893397"/>
                  <a:ext cx="4854449" cy="2888125"/>
                  <a:chOff x="3009207" y="749554"/>
                  <a:chExt cx="4854449" cy="2888125"/>
                </a:xfrm>
              </p:grpSpPr>
              <p:grpSp>
                <p:nvGrpSpPr>
                  <p:cNvPr id="121" name="Group 120">
                    <a:extLst>
                      <a:ext uri="{FF2B5EF4-FFF2-40B4-BE49-F238E27FC236}">
                        <a16:creationId xmlns:a16="http://schemas.microsoft.com/office/drawing/2014/main" id="{FEB835FA-C9CF-4722-88AD-1C7241081E52}"/>
                      </a:ext>
                    </a:extLst>
                  </p:cNvPr>
                  <p:cNvGrpSpPr/>
                  <p:nvPr/>
                </p:nvGrpSpPr>
                <p:grpSpPr>
                  <a:xfrm>
                    <a:off x="4439919" y="1972769"/>
                    <a:ext cx="3423737" cy="1174282"/>
                    <a:chOff x="3950109" y="3007895"/>
                    <a:chExt cx="3423737" cy="1174282"/>
                  </a:xfrm>
                </p:grpSpPr>
                <p:sp>
                  <p:nvSpPr>
                    <p:cNvPr id="139" name="Isosceles Triangle 138">
                      <a:extLst>
                        <a:ext uri="{FF2B5EF4-FFF2-40B4-BE49-F238E27FC236}">
                          <a16:creationId xmlns:a16="http://schemas.microsoft.com/office/drawing/2014/main" id="{E6C11F32-D3B7-4026-87D1-25D818CB45F7}"/>
                        </a:ext>
                      </a:extLst>
                    </p:cNvPr>
                    <p:cNvSpPr/>
                    <p:nvPr/>
                  </p:nvSpPr>
                  <p:spPr>
                    <a:xfrm rot="5400000">
                      <a:off x="4466122" y="3022333"/>
                      <a:ext cx="1174282" cy="1145406"/>
                    </a:xfrm>
                    <a:prstGeom prst="triangle">
                      <a:avLst/>
                    </a:pr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40" name="TextBox 139">
                      <a:extLst>
                        <a:ext uri="{FF2B5EF4-FFF2-40B4-BE49-F238E27FC236}">
                          <a16:creationId xmlns:a16="http://schemas.microsoft.com/office/drawing/2014/main" id="{E3CAC90E-D3FC-4727-BD42-474BA104EEE1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480560" y="3170178"/>
                      <a:ext cx="307258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—</a:t>
                      </a:r>
                    </a:p>
                  </p:txBody>
                </p:sp>
                <p:sp>
                  <p:nvSpPr>
                    <p:cNvPr id="141" name="TextBox 140">
                      <a:extLst>
                        <a:ext uri="{FF2B5EF4-FFF2-40B4-BE49-F238E27FC236}">
                          <a16:creationId xmlns:a16="http://schemas.microsoft.com/office/drawing/2014/main" id="{BAC74D82-1D1C-4DA2-A828-C74A941ABC20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499733" y="3595036"/>
                      <a:ext cx="307258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+</a:t>
                      </a:r>
                    </a:p>
                  </p:txBody>
                </p:sp>
                <p:cxnSp>
                  <p:nvCxnSpPr>
                    <p:cNvPr id="142" name="Straight Connector 141">
                      <a:extLst>
                        <a:ext uri="{FF2B5EF4-FFF2-40B4-BE49-F238E27FC236}">
                          <a16:creationId xmlns:a16="http://schemas.microsoft.com/office/drawing/2014/main" id="{57FF00D0-4BE1-45BA-801E-778FB63DF138}"/>
                        </a:ext>
                      </a:extLst>
                    </p:cNvPr>
                    <p:cNvCxnSpPr>
                      <a:endCxn id="140" idx="1"/>
                    </p:cNvCxnSpPr>
                    <p:nvPr/>
                  </p:nvCxnSpPr>
                  <p:spPr>
                    <a:xfrm>
                      <a:off x="4090219" y="3354844"/>
                      <a:ext cx="390341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3" name="Straight Connector 142">
                      <a:extLst>
                        <a:ext uri="{FF2B5EF4-FFF2-40B4-BE49-F238E27FC236}">
                          <a16:creationId xmlns:a16="http://schemas.microsoft.com/office/drawing/2014/main" id="{BD6A418F-DF57-4690-99F5-F7E194A9126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3950109" y="3811883"/>
                      <a:ext cx="530451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4" name="Straight Connector 143">
                      <a:extLst>
                        <a:ext uri="{FF2B5EF4-FFF2-40B4-BE49-F238E27FC236}">
                          <a16:creationId xmlns:a16="http://schemas.microsoft.com/office/drawing/2014/main" id="{DB8A518B-D515-4737-B876-862742649719}"/>
                        </a:ext>
                      </a:extLst>
                    </p:cNvPr>
                    <p:cNvCxnSpPr>
                      <a:cxnSpLocks/>
                      <a:stCxn id="139" idx="0"/>
                    </p:cNvCxnSpPr>
                    <p:nvPr/>
                  </p:nvCxnSpPr>
                  <p:spPr>
                    <a:xfrm>
                      <a:off x="5625965" y="3595036"/>
                      <a:ext cx="1333713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45" name="TextBox 144">
                      <a:extLst>
                        <a:ext uri="{FF2B5EF4-FFF2-40B4-BE49-F238E27FC236}">
                          <a16:creationId xmlns:a16="http://schemas.microsoft.com/office/drawing/2014/main" id="{2FA2E914-8F5A-4FD9-A831-4C3C73FB4C88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6668235" y="3055409"/>
                      <a:ext cx="705611" cy="406833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 err="1"/>
                        <a:t>V</a:t>
                      </a:r>
                      <a:r>
                        <a:rPr lang="en-US" baseline="-25000" dirty="0" err="1"/>
                        <a:t>out</a:t>
                      </a:r>
                      <a:endParaRPr lang="en-US" baseline="-25000" dirty="0"/>
                    </a:p>
                  </p:txBody>
                </p:sp>
              </p:grpSp>
              <p:cxnSp>
                <p:nvCxnSpPr>
                  <p:cNvPr id="122" name="Straight Connector 121">
                    <a:extLst>
                      <a:ext uri="{FF2B5EF4-FFF2-40B4-BE49-F238E27FC236}">
                        <a16:creationId xmlns:a16="http://schemas.microsoft.com/office/drawing/2014/main" id="{A02EA84C-91B7-455C-97A5-85413FC65FC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4435950" y="2771222"/>
                    <a:ext cx="3969" cy="86645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123" name="Group 122">
                    <a:extLst>
                      <a:ext uri="{FF2B5EF4-FFF2-40B4-BE49-F238E27FC236}">
                        <a16:creationId xmlns:a16="http://schemas.microsoft.com/office/drawing/2014/main" id="{7B07C37A-E5CB-45B4-A88D-1675E4193B77}"/>
                      </a:ext>
                    </a:extLst>
                  </p:cNvPr>
                  <p:cNvGrpSpPr/>
                  <p:nvPr/>
                </p:nvGrpSpPr>
                <p:grpSpPr>
                  <a:xfrm>
                    <a:off x="3424505" y="1460455"/>
                    <a:ext cx="797859" cy="297701"/>
                    <a:chOff x="3069003" y="2744655"/>
                    <a:chExt cx="797859" cy="297701"/>
                  </a:xfrm>
                </p:grpSpPr>
                <p:grpSp>
                  <p:nvGrpSpPr>
                    <p:cNvPr id="129" name="Group 128">
                      <a:extLst>
                        <a:ext uri="{FF2B5EF4-FFF2-40B4-BE49-F238E27FC236}">
                          <a16:creationId xmlns:a16="http://schemas.microsoft.com/office/drawing/2014/main" id="{CB1AD4A7-1CE3-4698-9514-86054EF8B08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69003" y="2744655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137" name="Straight Connector 136">
                        <a:extLst>
                          <a:ext uri="{FF2B5EF4-FFF2-40B4-BE49-F238E27FC236}">
                            <a16:creationId xmlns:a16="http://schemas.microsoft.com/office/drawing/2014/main" id="{2132EBBE-5C2D-472C-925B-054BFDFF71C4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38" name="Straight Connector 137">
                        <a:extLst>
                          <a:ext uri="{FF2B5EF4-FFF2-40B4-BE49-F238E27FC236}">
                            <a16:creationId xmlns:a16="http://schemas.microsoft.com/office/drawing/2014/main" id="{A69C7E8A-091A-478D-9918-11E9F6E949ED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30" name="Group 129">
                      <a:extLst>
                        <a:ext uri="{FF2B5EF4-FFF2-40B4-BE49-F238E27FC236}">
                          <a16:creationId xmlns:a16="http://schemas.microsoft.com/office/drawing/2014/main" id="{9D8C0DF2-21FC-49CF-B43F-6AD69092C87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135" name="Straight Connector 134">
                        <a:extLst>
                          <a:ext uri="{FF2B5EF4-FFF2-40B4-BE49-F238E27FC236}">
                            <a16:creationId xmlns:a16="http://schemas.microsoft.com/office/drawing/2014/main" id="{57DB75B5-3268-4C15-BABD-E07B6C325A26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36" name="Straight Connector 135">
                        <a:extLst>
                          <a:ext uri="{FF2B5EF4-FFF2-40B4-BE49-F238E27FC236}">
                            <a16:creationId xmlns:a16="http://schemas.microsoft.com/office/drawing/2014/main" id="{B22BD3F5-034E-4B5B-A097-710038E7DABC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31" name="Group 130">
                      <a:extLst>
                        <a:ext uri="{FF2B5EF4-FFF2-40B4-BE49-F238E27FC236}">
                          <a16:creationId xmlns:a16="http://schemas.microsoft.com/office/drawing/2014/main" id="{F57535B6-8E5C-4C7C-9C3C-54B1D945D35D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133" name="Straight Connector 132">
                        <a:extLst>
                          <a:ext uri="{FF2B5EF4-FFF2-40B4-BE49-F238E27FC236}">
                            <a16:creationId xmlns:a16="http://schemas.microsoft.com/office/drawing/2014/main" id="{3106646D-E10F-4ED3-8EE4-2E1CD0E346BF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34" name="Straight Connector 133">
                        <a:extLst>
                          <a:ext uri="{FF2B5EF4-FFF2-40B4-BE49-F238E27FC236}">
                            <a16:creationId xmlns:a16="http://schemas.microsoft.com/office/drawing/2014/main" id="{287FF5E0-D701-44CF-BC30-4AEF6F49DDF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32" name="Straight Connector 131">
                      <a:extLst>
                        <a:ext uri="{FF2B5EF4-FFF2-40B4-BE49-F238E27FC236}">
                          <a16:creationId xmlns:a16="http://schemas.microsoft.com/office/drawing/2014/main" id="{28AA98D8-3C3F-40FD-B8F1-A58AB94063A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24" name="Straight Connector 123">
                    <a:extLst>
                      <a:ext uri="{FF2B5EF4-FFF2-40B4-BE49-F238E27FC236}">
                        <a16:creationId xmlns:a16="http://schemas.microsoft.com/office/drawing/2014/main" id="{29E51721-D968-4615-8AEA-AA5289CDFC3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222364" y="1639707"/>
                    <a:ext cx="1302832" cy="970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5" name="Straight Connector 124">
                    <a:extLst>
                      <a:ext uri="{FF2B5EF4-FFF2-40B4-BE49-F238E27FC236}">
                        <a16:creationId xmlns:a16="http://schemas.microsoft.com/office/drawing/2014/main" id="{C5AA16F4-656B-469F-AB8D-1CB3B7AFA68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4580029" y="764506"/>
                    <a:ext cx="0" cy="1555211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Straight Connector 125">
                    <a:extLst>
                      <a:ext uri="{FF2B5EF4-FFF2-40B4-BE49-F238E27FC236}">
                        <a16:creationId xmlns:a16="http://schemas.microsoft.com/office/drawing/2014/main" id="{0BC52879-7668-4F90-AE5B-22F7D9CB09C7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3009207" y="1633811"/>
                    <a:ext cx="415298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7" name="Straight Connector 126">
                    <a:extLst>
                      <a:ext uri="{FF2B5EF4-FFF2-40B4-BE49-F238E27FC236}">
                        <a16:creationId xmlns:a16="http://schemas.microsoft.com/office/drawing/2014/main" id="{1DDCE1C4-E786-4189-A641-8DE294CE418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6394187" y="749554"/>
                    <a:ext cx="0" cy="180598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8" name="Straight Connector 127">
                    <a:extLst>
                      <a:ext uri="{FF2B5EF4-FFF2-40B4-BE49-F238E27FC236}">
                        <a16:creationId xmlns:a16="http://schemas.microsoft.com/office/drawing/2014/main" id="{117ADF4D-4488-45A5-A91F-97FC6045411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5651839" y="1649411"/>
                    <a:ext cx="742378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19" name="TextBox 118">
                  <a:extLst>
                    <a:ext uri="{FF2B5EF4-FFF2-40B4-BE49-F238E27FC236}">
                      <a16:creationId xmlns:a16="http://schemas.microsoft.com/office/drawing/2014/main" id="{87F83068-8184-4B6E-896E-21F7E3FDFE5A}"/>
                    </a:ext>
                  </a:extLst>
                </p:cNvPr>
                <p:cNvSpPr txBox="1"/>
                <p:nvPr/>
              </p:nvSpPr>
              <p:spPr>
                <a:xfrm>
                  <a:off x="8041430" y="2260867"/>
                  <a:ext cx="1185533" cy="40683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C = 1 </a:t>
                  </a:r>
                  <a:r>
                    <a:rPr lang="el-GR" dirty="0"/>
                    <a:t>μ</a:t>
                  </a:r>
                  <a:r>
                    <a:rPr lang="en-US" dirty="0"/>
                    <a:t>F</a:t>
                  </a:r>
                  <a:endParaRPr lang="en-US" baseline="-25000" dirty="0"/>
                </a:p>
              </p:txBody>
            </p:sp>
            <p:sp>
              <p:nvSpPr>
                <p:cNvPr id="120" name="TextBox 119">
                  <a:extLst>
                    <a:ext uri="{FF2B5EF4-FFF2-40B4-BE49-F238E27FC236}">
                      <a16:creationId xmlns:a16="http://schemas.microsoft.com/office/drawing/2014/main" id="{81D2DF26-E0D3-49E2-A213-6F6F792CD9BB}"/>
                    </a:ext>
                  </a:extLst>
                </p:cNvPr>
                <p:cNvSpPr txBox="1"/>
                <p:nvPr/>
              </p:nvSpPr>
              <p:spPr>
                <a:xfrm>
                  <a:off x="5959469" y="2180984"/>
                  <a:ext cx="1323063" cy="40683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R</a:t>
                  </a:r>
                  <a:r>
                    <a:rPr lang="en-US" baseline="-25000" dirty="0"/>
                    <a:t>1 </a:t>
                  </a:r>
                  <a:r>
                    <a:rPr lang="en-US" sz="1800" dirty="0"/>
                    <a:t>= 10 k</a:t>
                  </a:r>
                  <a:r>
                    <a:rPr lang="el-GR" sz="1800" dirty="0"/>
                    <a:t>Ω</a:t>
                  </a:r>
                  <a:endParaRPr lang="en-US" baseline="-25000" dirty="0"/>
                </a:p>
              </p:txBody>
            </p:sp>
          </p:grpSp>
          <p:grpSp>
            <p:nvGrpSpPr>
              <p:cNvPr id="96" name="Group 95">
                <a:extLst>
                  <a:ext uri="{FF2B5EF4-FFF2-40B4-BE49-F238E27FC236}">
                    <a16:creationId xmlns:a16="http://schemas.microsoft.com/office/drawing/2014/main" id="{DF64B819-1AD6-4752-B5B0-72C168BF89F2}"/>
                  </a:ext>
                </a:extLst>
              </p:cNvPr>
              <p:cNvGrpSpPr/>
              <p:nvPr/>
            </p:nvGrpSpPr>
            <p:grpSpPr>
              <a:xfrm>
                <a:off x="1356726" y="2309581"/>
                <a:ext cx="1188533" cy="1195557"/>
                <a:chOff x="3136593" y="2841412"/>
                <a:chExt cx="1188533" cy="1195557"/>
              </a:xfrm>
            </p:grpSpPr>
            <p:sp>
              <p:nvSpPr>
                <p:cNvPr id="107" name="TextBox 106">
                  <a:extLst>
                    <a:ext uri="{FF2B5EF4-FFF2-40B4-BE49-F238E27FC236}">
                      <a16:creationId xmlns:a16="http://schemas.microsoft.com/office/drawing/2014/main" id="{8F7B0E2C-4295-4E56-A72A-3DBD9C7D1311}"/>
                    </a:ext>
                  </a:extLst>
                </p:cNvPr>
                <p:cNvSpPr txBox="1"/>
                <p:nvPr/>
              </p:nvSpPr>
              <p:spPr>
                <a:xfrm>
                  <a:off x="3602609" y="3211316"/>
                  <a:ext cx="30725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+</a:t>
                  </a:r>
                </a:p>
              </p:txBody>
            </p:sp>
            <p:grpSp>
              <p:nvGrpSpPr>
                <p:cNvPr id="108" name="Group 107">
                  <a:extLst>
                    <a:ext uri="{FF2B5EF4-FFF2-40B4-BE49-F238E27FC236}">
                      <a16:creationId xmlns:a16="http://schemas.microsoft.com/office/drawing/2014/main" id="{482DCC12-6BD9-464A-BF05-A3D881E8B7AA}"/>
                    </a:ext>
                  </a:extLst>
                </p:cNvPr>
                <p:cNvGrpSpPr/>
                <p:nvPr/>
              </p:nvGrpSpPr>
              <p:grpSpPr>
                <a:xfrm>
                  <a:off x="3136593" y="2841412"/>
                  <a:ext cx="1188533" cy="1195557"/>
                  <a:chOff x="2465135" y="2872435"/>
                  <a:chExt cx="1188533" cy="1195557"/>
                </a:xfrm>
              </p:grpSpPr>
              <p:cxnSp>
                <p:nvCxnSpPr>
                  <p:cNvPr id="109" name="Straight Connector 108">
                    <a:extLst>
                      <a:ext uri="{FF2B5EF4-FFF2-40B4-BE49-F238E27FC236}">
                        <a16:creationId xmlns:a16="http://schemas.microsoft.com/office/drawing/2014/main" id="{5FE20725-49B7-4955-8108-C6A6600B315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3086605" y="2872435"/>
                    <a:ext cx="567063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10" name="Oval 109">
                    <a:extLst>
                      <a:ext uri="{FF2B5EF4-FFF2-40B4-BE49-F238E27FC236}">
                        <a16:creationId xmlns:a16="http://schemas.microsoft.com/office/drawing/2014/main" id="{5380FF92-50C1-4D38-A25C-EDA76D84EF75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>
                    <a:off x="2903725" y="3328344"/>
                    <a:ext cx="365760" cy="365760"/>
                  </a:xfrm>
                  <a:prstGeom prst="ellips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111" name="Straight Connector 110">
                    <a:extLst>
                      <a:ext uri="{FF2B5EF4-FFF2-40B4-BE49-F238E27FC236}">
                        <a16:creationId xmlns:a16="http://schemas.microsoft.com/office/drawing/2014/main" id="{56202B2A-BDDF-416A-8EFB-F09CFA163C0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087638" y="3694104"/>
                    <a:ext cx="0" cy="24688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" name="Straight Connector 111">
                    <a:extLst>
                      <a:ext uri="{FF2B5EF4-FFF2-40B4-BE49-F238E27FC236}">
                        <a16:creationId xmlns:a16="http://schemas.microsoft.com/office/drawing/2014/main" id="{98F529BE-C7B8-4727-A963-42A1DBAF4ED6}"/>
                      </a:ext>
                    </a:extLst>
                  </p:cNvPr>
                  <p:cNvCxnSpPr/>
                  <p:nvPr/>
                </p:nvCxnSpPr>
                <p:spPr>
                  <a:xfrm>
                    <a:off x="2904758" y="394099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3" name="Straight Connector 112">
                    <a:extLst>
                      <a:ext uri="{FF2B5EF4-FFF2-40B4-BE49-F238E27FC236}">
                        <a16:creationId xmlns:a16="http://schemas.microsoft.com/office/drawing/2014/main" id="{226383DA-4456-491D-874A-3422806B2F67}"/>
                      </a:ext>
                    </a:extLst>
                  </p:cNvPr>
                  <p:cNvCxnSpPr/>
                  <p:nvPr/>
                </p:nvCxnSpPr>
                <p:spPr>
                  <a:xfrm>
                    <a:off x="2975360" y="400131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4" name="Straight Connector 113">
                    <a:extLst>
                      <a:ext uri="{FF2B5EF4-FFF2-40B4-BE49-F238E27FC236}">
                        <a16:creationId xmlns:a16="http://schemas.microsoft.com/office/drawing/2014/main" id="{FA75E891-CC2F-4CF0-AF2F-1705BF488584}"/>
                      </a:ext>
                    </a:extLst>
                  </p:cNvPr>
                  <p:cNvCxnSpPr/>
                  <p:nvPr/>
                </p:nvCxnSpPr>
                <p:spPr>
                  <a:xfrm>
                    <a:off x="3050331" y="4067992"/>
                    <a:ext cx="9144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5" name="Straight Connector 114">
                    <a:extLst>
                      <a:ext uri="{FF2B5EF4-FFF2-40B4-BE49-F238E27FC236}">
                        <a16:creationId xmlns:a16="http://schemas.microsoft.com/office/drawing/2014/main" id="{81FD1034-0D2A-48B3-AF47-1B857FEE7EA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090960" y="2872435"/>
                    <a:ext cx="0" cy="444089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16" name="TextBox 115">
                    <a:extLst>
                      <a:ext uri="{FF2B5EF4-FFF2-40B4-BE49-F238E27FC236}">
                        <a16:creationId xmlns:a16="http://schemas.microsoft.com/office/drawing/2014/main" id="{0D76BBB6-2B31-44DA-A20C-78ABA7AFF352}"/>
                      </a:ext>
                    </a:extLst>
                  </p:cNvPr>
                  <p:cNvSpPr txBox="1"/>
                  <p:nvPr/>
                </p:nvSpPr>
                <p:spPr>
                  <a:xfrm>
                    <a:off x="2465135" y="3298731"/>
                    <a:ext cx="519637" cy="406833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V</a:t>
                    </a:r>
                    <a:r>
                      <a:rPr lang="en-US" baseline="-25000" dirty="0"/>
                      <a:t>in</a:t>
                    </a:r>
                  </a:p>
                </p:txBody>
              </p:sp>
              <p:sp>
                <p:nvSpPr>
                  <p:cNvPr id="117" name="TextBox 116">
                    <a:extLst>
                      <a:ext uri="{FF2B5EF4-FFF2-40B4-BE49-F238E27FC236}">
                        <a16:creationId xmlns:a16="http://schemas.microsoft.com/office/drawing/2014/main" id="{AE99FE7B-98EA-4403-AA72-686F6D83E799}"/>
                      </a:ext>
                    </a:extLst>
                  </p:cNvPr>
                  <p:cNvSpPr txBox="1"/>
                  <p:nvPr/>
                </p:nvSpPr>
                <p:spPr>
                  <a:xfrm>
                    <a:off x="2910969" y="3417856"/>
                    <a:ext cx="307258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1600" dirty="0"/>
                      <a:t>—</a:t>
                    </a:r>
                  </a:p>
                </p:txBody>
              </p:sp>
            </p:grpSp>
          </p:grpSp>
          <p:grpSp>
            <p:nvGrpSpPr>
              <p:cNvPr id="97" name="Group 96">
                <a:extLst>
                  <a:ext uri="{FF2B5EF4-FFF2-40B4-BE49-F238E27FC236}">
                    <a16:creationId xmlns:a16="http://schemas.microsoft.com/office/drawing/2014/main" id="{31C858F5-B202-40F5-A295-4C0D6A8EED9C}"/>
                  </a:ext>
                </a:extLst>
              </p:cNvPr>
              <p:cNvGrpSpPr/>
              <p:nvPr/>
            </p:nvGrpSpPr>
            <p:grpSpPr>
              <a:xfrm>
                <a:off x="3628271" y="4039555"/>
                <a:ext cx="365760" cy="399683"/>
                <a:chOff x="2904758" y="3668309"/>
                <a:chExt cx="365760" cy="399683"/>
              </a:xfrm>
            </p:grpSpPr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95BBE0BE-1E3E-430A-B7F3-EE9F321FC9D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086059" y="3668309"/>
                  <a:ext cx="1579" cy="27268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290934ED-FF78-4523-91EB-F9FE04F40007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7970B2E9-6D3B-4322-94D4-CE15F766DA94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Straight Connector 105">
                  <a:extLst>
                    <a:ext uri="{FF2B5EF4-FFF2-40B4-BE49-F238E27FC236}">
                      <a16:creationId xmlns:a16="http://schemas.microsoft.com/office/drawing/2014/main" id="{319A4B4C-2CAB-4058-AB3A-48E2A97972BD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8" name="Straight Arrow Connector 97">
                <a:extLst>
                  <a:ext uri="{FF2B5EF4-FFF2-40B4-BE49-F238E27FC236}">
                    <a16:creationId xmlns:a16="http://schemas.microsoft.com/office/drawing/2014/main" id="{02BE9C63-4499-4522-87AE-4F96454D729C}"/>
                  </a:ext>
                </a:extLst>
              </p:cNvPr>
              <p:cNvCxnSpPr/>
              <p:nvPr/>
            </p:nvCxnSpPr>
            <p:spPr>
              <a:xfrm>
                <a:off x="2726420" y="2539186"/>
                <a:ext cx="716377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97A66791-7158-4AAE-BD01-B17D1E88B95D}"/>
                  </a:ext>
                </a:extLst>
              </p:cNvPr>
              <p:cNvSpPr txBox="1"/>
              <p:nvPr/>
            </p:nvSpPr>
            <p:spPr>
              <a:xfrm>
                <a:off x="2832806" y="2477438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I</a:t>
                </a:r>
                <a:r>
                  <a:rPr lang="en-US" baseline="-25000" dirty="0"/>
                  <a:t>1</a:t>
                </a:r>
              </a:p>
            </p:txBody>
          </p:sp>
          <p:grpSp>
            <p:nvGrpSpPr>
              <p:cNvPr id="100" name="Group 99">
                <a:extLst>
                  <a:ext uri="{FF2B5EF4-FFF2-40B4-BE49-F238E27FC236}">
                    <a16:creationId xmlns:a16="http://schemas.microsoft.com/office/drawing/2014/main" id="{3196C18A-2E0A-4A2C-8F52-22A2C6D92734}"/>
                  </a:ext>
                </a:extLst>
              </p:cNvPr>
              <p:cNvGrpSpPr/>
              <p:nvPr/>
            </p:nvGrpSpPr>
            <p:grpSpPr>
              <a:xfrm>
                <a:off x="4897222" y="2219368"/>
                <a:ext cx="126643" cy="255838"/>
                <a:chOff x="4897222" y="2219368"/>
                <a:chExt cx="126643" cy="255838"/>
              </a:xfrm>
            </p:grpSpPr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E277760B-8C4B-4C9C-99D6-90FFC664B4A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897222" y="2222871"/>
                  <a:ext cx="0" cy="252335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395345BB-9C3A-405F-A9B6-70B7F059208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023865" y="2219368"/>
                  <a:ext cx="0" cy="252335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46" name="Group 145">
              <a:extLst>
                <a:ext uri="{FF2B5EF4-FFF2-40B4-BE49-F238E27FC236}">
                  <a16:creationId xmlns:a16="http://schemas.microsoft.com/office/drawing/2014/main" id="{D0D47D97-20F3-48FC-A6D3-469A737FFC2F}"/>
                </a:ext>
              </a:extLst>
            </p:cNvPr>
            <p:cNvGrpSpPr/>
            <p:nvPr/>
          </p:nvGrpSpPr>
          <p:grpSpPr>
            <a:xfrm>
              <a:off x="8952291" y="1422492"/>
              <a:ext cx="711121" cy="270259"/>
              <a:chOff x="3069003" y="2744655"/>
              <a:chExt cx="797859" cy="297701"/>
            </a:xfrm>
          </p:grpSpPr>
          <p:grpSp>
            <p:nvGrpSpPr>
              <p:cNvPr id="150" name="Group 149">
                <a:extLst>
                  <a:ext uri="{FF2B5EF4-FFF2-40B4-BE49-F238E27FC236}">
                    <a16:creationId xmlns:a16="http://schemas.microsoft.com/office/drawing/2014/main" id="{40F1A915-2D76-4AE7-9140-BB6ADDCBB12A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64" name="Straight Connector 163">
                  <a:extLst>
                    <a:ext uri="{FF2B5EF4-FFF2-40B4-BE49-F238E27FC236}">
                      <a16:creationId xmlns:a16="http://schemas.microsoft.com/office/drawing/2014/main" id="{32F8AACD-DE79-4C67-BC37-CADF042587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" name="Straight Connector 165">
                  <a:extLst>
                    <a:ext uri="{FF2B5EF4-FFF2-40B4-BE49-F238E27FC236}">
                      <a16:creationId xmlns:a16="http://schemas.microsoft.com/office/drawing/2014/main" id="{6B8C5389-7B0F-434F-B2D9-43C248EFEB0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7" name="Group 156">
                <a:extLst>
                  <a:ext uri="{FF2B5EF4-FFF2-40B4-BE49-F238E27FC236}">
                    <a16:creationId xmlns:a16="http://schemas.microsoft.com/office/drawing/2014/main" id="{6C3441BB-C59F-4379-B574-B651ACBCBDD9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8F481F1C-FB3A-4381-93CE-01495BE512E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" name="Straight Connector 162">
                  <a:extLst>
                    <a:ext uri="{FF2B5EF4-FFF2-40B4-BE49-F238E27FC236}">
                      <a16:creationId xmlns:a16="http://schemas.microsoft.com/office/drawing/2014/main" id="{A0297818-AAE0-4638-B79A-34AF28CFDE1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8" name="Group 157">
                <a:extLst>
                  <a:ext uri="{FF2B5EF4-FFF2-40B4-BE49-F238E27FC236}">
                    <a16:creationId xmlns:a16="http://schemas.microsoft.com/office/drawing/2014/main" id="{1F20A82C-A7B5-4404-A720-96E325D198C0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60" name="Straight Connector 159">
                  <a:extLst>
                    <a:ext uri="{FF2B5EF4-FFF2-40B4-BE49-F238E27FC236}">
                      <a16:creationId xmlns:a16="http://schemas.microsoft.com/office/drawing/2014/main" id="{BBAE396D-B102-4DC2-9006-0545D3B6EE5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FB87C6E2-774F-4100-B9E0-53089AD14AF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59" name="Straight Connector 158">
                <a:extLst>
                  <a:ext uri="{FF2B5EF4-FFF2-40B4-BE49-F238E27FC236}">
                    <a16:creationId xmlns:a16="http://schemas.microsoft.com/office/drawing/2014/main" id="{7B192B8C-E12B-415C-804B-23B4528C575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7" name="TextBox 166">
              <a:extLst>
                <a:ext uri="{FF2B5EF4-FFF2-40B4-BE49-F238E27FC236}">
                  <a16:creationId xmlns:a16="http://schemas.microsoft.com/office/drawing/2014/main" id="{2AA0F463-47A0-4935-B96D-AE2F9C68B3C6}"/>
                </a:ext>
              </a:extLst>
            </p:cNvPr>
            <p:cNvSpPr txBox="1"/>
            <p:nvPr/>
          </p:nvSpPr>
          <p:spPr>
            <a:xfrm>
              <a:off x="8779119" y="1093822"/>
              <a:ext cx="111275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R</a:t>
              </a:r>
              <a:r>
                <a:rPr lang="en-US" sz="1600" baseline="-25000" dirty="0"/>
                <a:t>m</a:t>
              </a:r>
              <a:r>
                <a:rPr lang="en-US" sz="1600" dirty="0"/>
                <a:t> = 1 M</a:t>
              </a:r>
              <a:r>
                <a:rPr lang="el-GR" sz="1600" dirty="0"/>
                <a:t>Ω</a:t>
              </a:r>
              <a:endParaRPr lang="en-US" sz="1600" baseline="-25000" dirty="0"/>
            </a:p>
          </p:txBody>
        </p:sp>
        <p:cxnSp>
          <p:nvCxnSpPr>
            <p:cNvPr id="168" name="Straight Connector 167">
              <a:extLst>
                <a:ext uri="{FF2B5EF4-FFF2-40B4-BE49-F238E27FC236}">
                  <a16:creationId xmlns:a16="http://schemas.microsoft.com/office/drawing/2014/main" id="{2228FA61-F6C5-42B0-8C80-3813BB447E5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446148" y="1574925"/>
              <a:ext cx="51206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>
              <a:extLst>
                <a:ext uri="{FF2B5EF4-FFF2-40B4-BE49-F238E27FC236}">
                  <a16:creationId xmlns:a16="http://schemas.microsoft.com/office/drawing/2014/main" id="{7C357E94-3FF4-4C19-A3D5-208D454BCDD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663412" y="1557761"/>
              <a:ext cx="40233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0" name="TextBox 89">
            <a:extLst>
              <a:ext uri="{FF2B5EF4-FFF2-40B4-BE49-F238E27FC236}">
                <a16:creationId xmlns:a16="http://schemas.microsoft.com/office/drawing/2014/main" id="{92C04E42-99AB-4E59-96C9-260B517371AF}"/>
              </a:ext>
            </a:extLst>
          </p:cNvPr>
          <p:cNvSpPr txBox="1"/>
          <p:nvPr/>
        </p:nvSpPr>
        <p:spPr>
          <a:xfrm>
            <a:off x="1319737" y="3343509"/>
            <a:ext cx="25749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Set function generator to zero output</a:t>
            </a:r>
          </a:p>
        </p:txBody>
      </p:sp>
      <p:grpSp>
        <p:nvGrpSpPr>
          <p:cNvPr id="91" name="Group 90">
            <a:extLst>
              <a:ext uri="{FF2B5EF4-FFF2-40B4-BE49-F238E27FC236}">
                <a16:creationId xmlns:a16="http://schemas.microsoft.com/office/drawing/2014/main" id="{1AF78C2B-57CA-4B2A-A4B5-71A75A398BC9}"/>
              </a:ext>
            </a:extLst>
          </p:cNvPr>
          <p:cNvGrpSpPr/>
          <p:nvPr/>
        </p:nvGrpSpPr>
        <p:grpSpPr>
          <a:xfrm>
            <a:off x="7370345" y="1124926"/>
            <a:ext cx="1080889" cy="3012490"/>
            <a:chOff x="1737360" y="1492360"/>
            <a:chExt cx="1170998" cy="2652704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1968C412-26E3-4D00-820D-5E99BA98E879}"/>
                </a:ext>
              </a:extLst>
            </p:cNvPr>
            <p:cNvGrpSpPr/>
            <p:nvPr/>
          </p:nvGrpSpPr>
          <p:grpSpPr>
            <a:xfrm>
              <a:off x="1737360" y="1492360"/>
              <a:ext cx="822960" cy="436617"/>
              <a:chOff x="1737360" y="1492360"/>
              <a:chExt cx="822960" cy="436617"/>
            </a:xfrm>
          </p:grpSpPr>
          <p:sp>
            <p:nvSpPr>
              <p:cNvPr id="148" name="Rectangle: Rounded Corners 147">
                <a:extLst>
                  <a:ext uri="{FF2B5EF4-FFF2-40B4-BE49-F238E27FC236}">
                    <a16:creationId xmlns:a16="http://schemas.microsoft.com/office/drawing/2014/main" id="{BD680199-F9CF-47D4-913B-87F2918ED9C5}"/>
                  </a:ext>
                </a:extLst>
              </p:cNvPr>
              <p:cNvSpPr/>
              <p:nvPr/>
            </p:nvSpPr>
            <p:spPr>
              <a:xfrm>
                <a:off x="1828800" y="1550199"/>
                <a:ext cx="320040" cy="228600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" name="Rectangle 148">
                <a:extLst>
                  <a:ext uri="{FF2B5EF4-FFF2-40B4-BE49-F238E27FC236}">
                    <a16:creationId xmlns:a16="http://schemas.microsoft.com/office/drawing/2014/main" id="{AC74D10E-1F80-4DC2-BDC5-C63647CA5163}"/>
                  </a:ext>
                </a:extLst>
              </p:cNvPr>
              <p:cNvSpPr/>
              <p:nvPr/>
            </p:nvSpPr>
            <p:spPr>
              <a:xfrm>
                <a:off x="1737360" y="1492360"/>
                <a:ext cx="822960" cy="43661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DC75C37F-88E1-4B9E-81F9-8FECB51C7DC9}"/>
                </a:ext>
              </a:extLst>
            </p:cNvPr>
            <p:cNvSpPr/>
            <p:nvPr/>
          </p:nvSpPr>
          <p:spPr>
            <a:xfrm>
              <a:off x="2307298" y="1705463"/>
              <a:ext cx="601060" cy="2439601"/>
            </a:xfrm>
            <a:custGeom>
              <a:avLst/>
              <a:gdLst>
                <a:gd name="connsiteX0" fmla="*/ 0 w 706582"/>
                <a:gd name="connsiteY0" fmla="*/ 33758 h 788831"/>
                <a:gd name="connsiteX1" fmla="*/ 284018 w 706582"/>
                <a:gd name="connsiteY1" fmla="*/ 12976 h 788831"/>
                <a:gd name="connsiteX2" fmla="*/ 471055 w 706582"/>
                <a:gd name="connsiteY2" fmla="*/ 206940 h 788831"/>
                <a:gd name="connsiteX3" fmla="*/ 332509 w 706582"/>
                <a:gd name="connsiteY3" fmla="*/ 387049 h 788831"/>
                <a:gd name="connsiteX4" fmla="*/ 311727 w 706582"/>
                <a:gd name="connsiteY4" fmla="*/ 241576 h 788831"/>
                <a:gd name="connsiteX5" fmla="*/ 568037 w 706582"/>
                <a:gd name="connsiteY5" fmla="*/ 241576 h 788831"/>
                <a:gd name="connsiteX6" fmla="*/ 678873 w 706582"/>
                <a:gd name="connsiteY6" fmla="*/ 456321 h 788831"/>
                <a:gd name="connsiteX7" fmla="*/ 706582 w 706582"/>
                <a:gd name="connsiteY7" fmla="*/ 788831 h 7888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06582" h="788831">
                  <a:moveTo>
                    <a:pt x="0" y="33758"/>
                  </a:moveTo>
                  <a:cubicBezTo>
                    <a:pt x="102754" y="8935"/>
                    <a:pt x="205509" y="-15888"/>
                    <a:pt x="284018" y="12976"/>
                  </a:cubicBezTo>
                  <a:cubicBezTo>
                    <a:pt x="362527" y="41840"/>
                    <a:pt x="462973" y="144595"/>
                    <a:pt x="471055" y="206940"/>
                  </a:cubicBezTo>
                  <a:cubicBezTo>
                    <a:pt x="479137" y="269285"/>
                    <a:pt x="359064" y="381276"/>
                    <a:pt x="332509" y="387049"/>
                  </a:cubicBezTo>
                  <a:cubicBezTo>
                    <a:pt x="305954" y="392822"/>
                    <a:pt x="272472" y="265821"/>
                    <a:pt x="311727" y="241576"/>
                  </a:cubicBezTo>
                  <a:cubicBezTo>
                    <a:pt x="350982" y="217331"/>
                    <a:pt x="506846" y="205785"/>
                    <a:pt x="568037" y="241576"/>
                  </a:cubicBezTo>
                  <a:cubicBezTo>
                    <a:pt x="629228" y="277367"/>
                    <a:pt x="655782" y="365112"/>
                    <a:pt x="678873" y="456321"/>
                  </a:cubicBezTo>
                  <a:cubicBezTo>
                    <a:pt x="701964" y="547530"/>
                    <a:pt x="704273" y="668180"/>
                    <a:pt x="706582" y="788831"/>
                  </a:cubicBezTo>
                </a:path>
              </a:pathLst>
            </a:custGeom>
            <a:noFill/>
            <a:ln>
              <a:solidFill>
                <a:schemeClr val="accent2">
                  <a:lumMod val="75000"/>
                </a:schemeClr>
              </a:solidFill>
              <a:headEnd type="oval"/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2" name="Group 151">
            <a:extLst>
              <a:ext uri="{FF2B5EF4-FFF2-40B4-BE49-F238E27FC236}">
                <a16:creationId xmlns:a16="http://schemas.microsoft.com/office/drawing/2014/main" id="{9B74C3E7-2AFE-4731-8560-9D0244572004}"/>
              </a:ext>
            </a:extLst>
          </p:cNvPr>
          <p:cNvGrpSpPr/>
          <p:nvPr/>
        </p:nvGrpSpPr>
        <p:grpSpPr>
          <a:xfrm>
            <a:off x="6220488" y="1770622"/>
            <a:ext cx="1230140" cy="750909"/>
            <a:chOff x="6220488" y="1770622"/>
            <a:chExt cx="1230140" cy="750909"/>
          </a:xfrm>
        </p:grpSpPr>
        <p:grpSp>
          <p:nvGrpSpPr>
            <p:cNvPr id="153" name="Group 152">
              <a:extLst>
                <a:ext uri="{FF2B5EF4-FFF2-40B4-BE49-F238E27FC236}">
                  <a16:creationId xmlns:a16="http://schemas.microsoft.com/office/drawing/2014/main" id="{620DFB38-60A4-4A7A-9858-DC7ADC03351C}"/>
                </a:ext>
              </a:extLst>
            </p:cNvPr>
            <p:cNvGrpSpPr/>
            <p:nvPr/>
          </p:nvGrpSpPr>
          <p:grpSpPr>
            <a:xfrm>
              <a:off x="6694903" y="1770622"/>
              <a:ext cx="528038" cy="229243"/>
              <a:chOff x="3069003" y="2744655"/>
              <a:chExt cx="797859" cy="297701"/>
            </a:xfrm>
          </p:grpSpPr>
          <p:grpSp>
            <p:nvGrpSpPr>
              <p:cNvPr id="183" name="Group 182">
                <a:extLst>
                  <a:ext uri="{FF2B5EF4-FFF2-40B4-BE49-F238E27FC236}">
                    <a16:creationId xmlns:a16="http://schemas.microsoft.com/office/drawing/2014/main" id="{9D9822FA-EBDE-4833-BD9A-43700F323306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93" name="Straight Connector 192">
                  <a:extLst>
                    <a:ext uri="{FF2B5EF4-FFF2-40B4-BE49-F238E27FC236}">
                      <a16:creationId xmlns:a16="http://schemas.microsoft.com/office/drawing/2014/main" id="{E0226F19-7DBD-460B-8C05-AE2A62998DE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Straight Connector 193">
                  <a:extLst>
                    <a:ext uri="{FF2B5EF4-FFF2-40B4-BE49-F238E27FC236}">
                      <a16:creationId xmlns:a16="http://schemas.microsoft.com/office/drawing/2014/main" id="{5E7385FC-F533-47C3-AFE2-D6AFF0CB4B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4" name="Group 183">
                <a:extLst>
                  <a:ext uri="{FF2B5EF4-FFF2-40B4-BE49-F238E27FC236}">
                    <a16:creationId xmlns:a16="http://schemas.microsoft.com/office/drawing/2014/main" id="{A566A668-0A70-4EDC-8A21-F0C5C0B5037F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91" name="Straight Connector 190">
                  <a:extLst>
                    <a:ext uri="{FF2B5EF4-FFF2-40B4-BE49-F238E27FC236}">
                      <a16:creationId xmlns:a16="http://schemas.microsoft.com/office/drawing/2014/main" id="{36501D33-623D-4539-8AF1-2E8F8CCEAD7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" name="Straight Connector 191">
                  <a:extLst>
                    <a:ext uri="{FF2B5EF4-FFF2-40B4-BE49-F238E27FC236}">
                      <a16:creationId xmlns:a16="http://schemas.microsoft.com/office/drawing/2014/main" id="{EBBEF318-1DD8-4A0C-868C-61C808495E6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5" name="Group 184">
                <a:extLst>
                  <a:ext uri="{FF2B5EF4-FFF2-40B4-BE49-F238E27FC236}">
                    <a16:creationId xmlns:a16="http://schemas.microsoft.com/office/drawing/2014/main" id="{FBFFF301-F328-4D14-990E-55AA01E92266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87" name="Straight Connector 186">
                  <a:extLst>
                    <a:ext uri="{FF2B5EF4-FFF2-40B4-BE49-F238E27FC236}">
                      <a16:creationId xmlns:a16="http://schemas.microsoft.com/office/drawing/2014/main" id="{F09D5E59-0610-4060-899E-9A558A35AD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0" name="Straight Connector 189">
                  <a:extLst>
                    <a:ext uri="{FF2B5EF4-FFF2-40B4-BE49-F238E27FC236}">
                      <a16:creationId xmlns:a16="http://schemas.microsoft.com/office/drawing/2014/main" id="{DC10FBFE-C127-41E9-B646-1FA3B5AB9F8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6" name="Straight Connector 185">
                <a:extLst>
                  <a:ext uri="{FF2B5EF4-FFF2-40B4-BE49-F238E27FC236}">
                    <a16:creationId xmlns:a16="http://schemas.microsoft.com/office/drawing/2014/main" id="{F6A4F285-5F8D-4046-BFF0-4898838C43E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54" name="Straight Connector 153">
              <a:extLst>
                <a:ext uri="{FF2B5EF4-FFF2-40B4-BE49-F238E27FC236}">
                  <a16:creationId xmlns:a16="http://schemas.microsoft.com/office/drawing/2014/main" id="{17BD8DE1-64EB-43C5-99C3-17CF33560E56}"/>
                </a:ext>
              </a:extLst>
            </p:cNvPr>
            <p:cNvCxnSpPr/>
            <p:nvPr/>
          </p:nvCxnSpPr>
          <p:spPr>
            <a:xfrm flipH="1">
              <a:off x="6220488" y="1904077"/>
              <a:ext cx="478181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>
              <a:extLst>
                <a:ext uri="{FF2B5EF4-FFF2-40B4-BE49-F238E27FC236}">
                  <a16:creationId xmlns:a16="http://schemas.microsoft.com/office/drawing/2014/main" id="{C9D60046-D2E3-4572-AA69-044B07CF05D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222941" y="1904077"/>
              <a:ext cx="227687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Connector 155">
              <a:extLst>
                <a:ext uri="{FF2B5EF4-FFF2-40B4-BE49-F238E27FC236}">
                  <a16:creationId xmlns:a16="http://schemas.microsoft.com/office/drawing/2014/main" id="{8D151713-9A88-4ECD-9291-5CA2CBD5A0C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442704" y="1908842"/>
              <a:ext cx="0" cy="612689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Connector 174">
              <a:extLst>
                <a:ext uri="{FF2B5EF4-FFF2-40B4-BE49-F238E27FC236}">
                  <a16:creationId xmlns:a16="http://schemas.microsoft.com/office/drawing/2014/main" id="{DF34C0DC-A502-45B2-A4B1-1BE941C3500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224167" y="1898096"/>
              <a:ext cx="0" cy="612689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5" name="TextBox 6">
            <a:extLst>
              <a:ext uri="{FF2B5EF4-FFF2-40B4-BE49-F238E27FC236}">
                <a16:creationId xmlns:a16="http://schemas.microsoft.com/office/drawing/2014/main" id="{D9E6D011-CF44-4FF5-AD94-2FCFD51AB27D}"/>
              </a:ext>
            </a:extLst>
          </p:cNvPr>
          <p:cNvSpPr txBox="1"/>
          <p:nvPr/>
        </p:nvSpPr>
        <p:spPr>
          <a:xfrm>
            <a:off x="5894168" y="1582420"/>
            <a:ext cx="686410" cy="2812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 kern="1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R= 1 k</a:t>
            </a:r>
            <a:r>
              <a:rPr lang="en-US" sz="1200" kern="1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Ω</a:t>
            </a:r>
            <a:endParaRPr lang="en-US" sz="11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51F863AD-EC58-46E2-9CAA-A34E5BD35E98}"/>
              </a:ext>
            </a:extLst>
          </p:cNvPr>
          <p:cNvSpPr txBox="1"/>
          <p:nvPr/>
        </p:nvSpPr>
        <p:spPr>
          <a:xfrm>
            <a:off x="8871377" y="1981502"/>
            <a:ext cx="25749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Make sure that the output does not saturate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5E11C163-60D6-489A-8165-01A008C9C455}"/>
              </a:ext>
            </a:extLst>
          </p:cNvPr>
          <p:cNvSpPr txBox="1"/>
          <p:nvPr/>
        </p:nvSpPr>
        <p:spPr>
          <a:xfrm>
            <a:off x="1089639" y="1250720"/>
            <a:ext cx="38892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</a:rPr>
              <a:t>Make sure that any DC offset is not integrated</a:t>
            </a:r>
          </a:p>
        </p:txBody>
      </p:sp>
      <p:sp>
        <p:nvSpPr>
          <p:cNvPr id="165" name="Rectangle: Rounded Corners 164">
            <a:extLst>
              <a:ext uri="{FF2B5EF4-FFF2-40B4-BE49-F238E27FC236}">
                <a16:creationId xmlns:a16="http://schemas.microsoft.com/office/drawing/2014/main" id="{B7CC003E-6057-4337-8B9B-3A1160846BC9}"/>
              </a:ext>
            </a:extLst>
          </p:cNvPr>
          <p:cNvSpPr/>
          <p:nvPr/>
        </p:nvSpPr>
        <p:spPr>
          <a:xfrm>
            <a:off x="8832290" y="540412"/>
            <a:ext cx="1882602" cy="146048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0" name="Straight Arrow Connector 169">
            <a:extLst>
              <a:ext uri="{FF2B5EF4-FFF2-40B4-BE49-F238E27FC236}">
                <a16:creationId xmlns:a16="http://schemas.microsoft.com/office/drawing/2014/main" id="{371E3DB3-A247-4246-987F-A34F4CE1AA39}"/>
              </a:ext>
            </a:extLst>
          </p:cNvPr>
          <p:cNvCxnSpPr>
            <a:cxnSpLocks/>
          </p:cNvCxnSpPr>
          <p:nvPr/>
        </p:nvCxnSpPr>
        <p:spPr>
          <a:xfrm>
            <a:off x="8832290" y="1240550"/>
            <a:ext cx="1882602" cy="0"/>
          </a:xfrm>
          <a:prstGeom prst="straightConnector1">
            <a:avLst/>
          </a:prstGeom>
          <a:ln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4163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/>
      <p:bldP spid="195" grpId="0"/>
      <p:bldP spid="195" grpId="1"/>
      <p:bldP spid="196" grpId="0"/>
      <p:bldP spid="151" grpId="0"/>
      <p:bldP spid="16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58936-CDC2-485E-9E9E-46540250C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967" y="76316"/>
            <a:ext cx="7905859" cy="1325563"/>
          </a:xfrm>
        </p:spPr>
        <p:txBody>
          <a:bodyPr/>
          <a:lstStyle/>
          <a:p>
            <a:r>
              <a:rPr lang="en-US" dirty="0"/>
              <a:t>Miller Integrator Procedure (cont.)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4D51E20A-6DB6-49C7-99A2-7D48C7A95D13}"/>
              </a:ext>
            </a:extLst>
          </p:cNvPr>
          <p:cNvGrpSpPr/>
          <p:nvPr/>
        </p:nvGrpSpPr>
        <p:grpSpPr>
          <a:xfrm>
            <a:off x="3758084" y="1951812"/>
            <a:ext cx="5239832" cy="3278032"/>
            <a:chOff x="6132967" y="1013392"/>
            <a:chExt cx="5239832" cy="3278032"/>
          </a:xfrm>
        </p:grpSpPr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EFE2AAA3-CA0D-43A0-AAD6-D8318644B032}"/>
                </a:ext>
              </a:extLst>
            </p:cNvPr>
            <p:cNvGrpSpPr/>
            <p:nvPr/>
          </p:nvGrpSpPr>
          <p:grpSpPr>
            <a:xfrm>
              <a:off x="6132967" y="1555299"/>
              <a:ext cx="5239832" cy="2736125"/>
              <a:chOff x="1356726" y="1425292"/>
              <a:chExt cx="5878956" cy="3013946"/>
            </a:xfrm>
          </p:grpSpPr>
          <p:grpSp>
            <p:nvGrpSpPr>
              <p:cNvPr id="95" name="Group 94">
                <a:extLst>
                  <a:ext uri="{FF2B5EF4-FFF2-40B4-BE49-F238E27FC236}">
                    <a16:creationId xmlns:a16="http://schemas.microsoft.com/office/drawing/2014/main" id="{3F774607-DBD3-4999-B480-422D4D76FFE3}"/>
                  </a:ext>
                </a:extLst>
              </p:cNvPr>
              <p:cNvGrpSpPr/>
              <p:nvPr/>
            </p:nvGrpSpPr>
            <p:grpSpPr>
              <a:xfrm>
                <a:off x="2381233" y="1425292"/>
                <a:ext cx="4854449" cy="2888125"/>
                <a:chOff x="5924035" y="1893397"/>
                <a:chExt cx="4854449" cy="2888125"/>
              </a:xfrm>
            </p:grpSpPr>
            <p:grpSp>
              <p:nvGrpSpPr>
                <p:cNvPr id="118" name="Group 117">
                  <a:extLst>
                    <a:ext uri="{FF2B5EF4-FFF2-40B4-BE49-F238E27FC236}">
                      <a16:creationId xmlns:a16="http://schemas.microsoft.com/office/drawing/2014/main" id="{C90D1096-E750-4A7E-BA47-9B0AE220A9D3}"/>
                    </a:ext>
                  </a:extLst>
                </p:cNvPr>
                <p:cNvGrpSpPr/>
                <p:nvPr/>
              </p:nvGrpSpPr>
              <p:grpSpPr>
                <a:xfrm>
                  <a:off x="5924035" y="1893397"/>
                  <a:ext cx="4854449" cy="2888125"/>
                  <a:chOff x="3009207" y="749554"/>
                  <a:chExt cx="4854449" cy="2888125"/>
                </a:xfrm>
              </p:grpSpPr>
              <p:grpSp>
                <p:nvGrpSpPr>
                  <p:cNvPr id="121" name="Group 120">
                    <a:extLst>
                      <a:ext uri="{FF2B5EF4-FFF2-40B4-BE49-F238E27FC236}">
                        <a16:creationId xmlns:a16="http://schemas.microsoft.com/office/drawing/2014/main" id="{FEB835FA-C9CF-4722-88AD-1C7241081E52}"/>
                      </a:ext>
                    </a:extLst>
                  </p:cNvPr>
                  <p:cNvGrpSpPr/>
                  <p:nvPr/>
                </p:nvGrpSpPr>
                <p:grpSpPr>
                  <a:xfrm>
                    <a:off x="4439919" y="1972769"/>
                    <a:ext cx="3423737" cy="1174282"/>
                    <a:chOff x="3950109" y="3007895"/>
                    <a:chExt cx="3423737" cy="1174282"/>
                  </a:xfrm>
                </p:grpSpPr>
                <p:sp>
                  <p:nvSpPr>
                    <p:cNvPr id="139" name="Isosceles Triangle 138">
                      <a:extLst>
                        <a:ext uri="{FF2B5EF4-FFF2-40B4-BE49-F238E27FC236}">
                          <a16:creationId xmlns:a16="http://schemas.microsoft.com/office/drawing/2014/main" id="{E6C11F32-D3B7-4026-87D1-25D818CB45F7}"/>
                        </a:ext>
                      </a:extLst>
                    </p:cNvPr>
                    <p:cNvSpPr/>
                    <p:nvPr/>
                  </p:nvSpPr>
                  <p:spPr>
                    <a:xfrm rot="5400000">
                      <a:off x="4466122" y="3022333"/>
                      <a:ext cx="1174282" cy="1145406"/>
                    </a:xfrm>
                    <a:prstGeom prst="triangle">
                      <a:avLst/>
                    </a:pr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40" name="TextBox 139">
                      <a:extLst>
                        <a:ext uri="{FF2B5EF4-FFF2-40B4-BE49-F238E27FC236}">
                          <a16:creationId xmlns:a16="http://schemas.microsoft.com/office/drawing/2014/main" id="{E3CAC90E-D3FC-4727-BD42-474BA104EEE1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480560" y="3170178"/>
                      <a:ext cx="307258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—</a:t>
                      </a:r>
                    </a:p>
                  </p:txBody>
                </p:sp>
                <p:sp>
                  <p:nvSpPr>
                    <p:cNvPr id="141" name="TextBox 140">
                      <a:extLst>
                        <a:ext uri="{FF2B5EF4-FFF2-40B4-BE49-F238E27FC236}">
                          <a16:creationId xmlns:a16="http://schemas.microsoft.com/office/drawing/2014/main" id="{BAC74D82-1D1C-4DA2-A828-C74A941ABC20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499733" y="3595036"/>
                      <a:ext cx="307258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+</a:t>
                      </a:r>
                    </a:p>
                  </p:txBody>
                </p:sp>
                <p:cxnSp>
                  <p:nvCxnSpPr>
                    <p:cNvPr id="142" name="Straight Connector 141">
                      <a:extLst>
                        <a:ext uri="{FF2B5EF4-FFF2-40B4-BE49-F238E27FC236}">
                          <a16:creationId xmlns:a16="http://schemas.microsoft.com/office/drawing/2014/main" id="{57FF00D0-4BE1-45BA-801E-778FB63DF138}"/>
                        </a:ext>
                      </a:extLst>
                    </p:cNvPr>
                    <p:cNvCxnSpPr>
                      <a:endCxn id="140" idx="1"/>
                    </p:cNvCxnSpPr>
                    <p:nvPr/>
                  </p:nvCxnSpPr>
                  <p:spPr>
                    <a:xfrm>
                      <a:off x="4090219" y="3354844"/>
                      <a:ext cx="390341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3" name="Straight Connector 142">
                      <a:extLst>
                        <a:ext uri="{FF2B5EF4-FFF2-40B4-BE49-F238E27FC236}">
                          <a16:creationId xmlns:a16="http://schemas.microsoft.com/office/drawing/2014/main" id="{BD6A418F-DF57-4690-99F5-F7E194A9126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3950109" y="3811883"/>
                      <a:ext cx="530451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4" name="Straight Connector 143">
                      <a:extLst>
                        <a:ext uri="{FF2B5EF4-FFF2-40B4-BE49-F238E27FC236}">
                          <a16:creationId xmlns:a16="http://schemas.microsoft.com/office/drawing/2014/main" id="{DB8A518B-D515-4737-B876-862742649719}"/>
                        </a:ext>
                      </a:extLst>
                    </p:cNvPr>
                    <p:cNvCxnSpPr>
                      <a:cxnSpLocks/>
                      <a:stCxn id="139" idx="0"/>
                    </p:cNvCxnSpPr>
                    <p:nvPr/>
                  </p:nvCxnSpPr>
                  <p:spPr>
                    <a:xfrm>
                      <a:off x="5625966" y="3595036"/>
                      <a:ext cx="1058108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45" name="TextBox 144">
                      <a:extLst>
                        <a:ext uri="{FF2B5EF4-FFF2-40B4-BE49-F238E27FC236}">
                          <a16:creationId xmlns:a16="http://schemas.microsoft.com/office/drawing/2014/main" id="{2FA2E914-8F5A-4FD9-A831-4C3C73FB4C88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6668235" y="3055409"/>
                      <a:ext cx="705611" cy="406833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 err="1"/>
                        <a:t>V</a:t>
                      </a:r>
                      <a:r>
                        <a:rPr lang="en-US" baseline="-25000" dirty="0" err="1"/>
                        <a:t>out</a:t>
                      </a:r>
                      <a:endParaRPr lang="en-US" baseline="-25000" dirty="0"/>
                    </a:p>
                  </p:txBody>
                </p:sp>
              </p:grpSp>
              <p:cxnSp>
                <p:nvCxnSpPr>
                  <p:cNvPr id="122" name="Straight Connector 121">
                    <a:extLst>
                      <a:ext uri="{FF2B5EF4-FFF2-40B4-BE49-F238E27FC236}">
                        <a16:creationId xmlns:a16="http://schemas.microsoft.com/office/drawing/2014/main" id="{A02EA84C-91B7-455C-97A5-85413FC65FC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4435950" y="2771222"/>
                    <a:ext cx="3969" cy="86645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123" name="Group 122">
                    <a:extLst>
                      <a:ext uri="{FF2B5EF4-FFF2-40B4-BE49-F238E27FC236}">
                        <a16:creationId xmlns:a16="http://schemas.microsoft.com/office/drawing/2014/main" id="{7B07C37A-E5CB-45B4-A88D-1675E4193B77}"/>
                      </a:ext>
                    </a:extLst>
                  </p:cNvPr>
                  <p:cNvGrpSpPr/>
                  <p:nvPr/>
                </p:nvGrpSpPr>
                <p:grpSpPr>
                  <a:xfrm>
                    <a:off x="3424505" y="1460455"/>
                    <a:ext cx="797859" cy="297701"/>
                    <a:chOff x="3069003" y="2744655"/>
                    <a:chExt cx="797859" cy="297701"/>
                  </a:xfrm>
                </p:grpSpPr>
                <p:grpSp>
                  <p:nvGrpSpPr>
                    <p:cNvPr id="129" name="Group 128">
                      <a:extLst>
                        <a:ext uri="{FF2B5EF4-FFF2-40B4-BE49-F238E27FC236}">
                          <a16:creationId xmlns:a16="http://schemas.microsoft.com/office/drawing/2014/main" id="{CB1AD4A7-1CE3-4698-9514-86054EF8B08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69003" y="2744655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137" name="Straight Connector 136">
                        <a:extLst>
                          <a:ext uri="{FF2B5EF4-FFF2-40B4-BE49-F238E27FC236}">
                            <a16:creationId xmlns:a16="http://schemas.microsoft.com/office/drawing/2014/main" id="{2132EBBE-5C2D-472C-925B-054BFDFF71C4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38" name="Straight Connector 137">
                        <a:extLst>
                          <a:ext uri="{FF2B5EF4-FFF2-40B4-BE49-F238E27FC236}">
                            <a16:creationId xmlns:a16="http://schemas.microsoft.com/office/drawing/2014/main" id="{A69C7E8A-091A-478D-9918-11E9F6E949ED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30" name="Group 129">
                      <a:extLst>
                        <a:ext uri="{FF2B5EF4-FFF2-40B4-BE49-F238E27FC236}">
                          <a16:creationId xmlns:a16="http://schemas.microsoft.com/office/drawing/2014/main" id="{9D8C0DF2-21FC-49CF-B43F-6AD69092C87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135" name="Straight Connector 134">
                        <a:extLst>
                          <a:ext uri="{FF2B5EF4-FFF2-40B4-BE49-F238E27FC236}">
                            <a16:creationId xmlns:a16="http://schemas.microsoft.com/office/drawing/2014/main" id="{57DB75B5-3268-4C15-BABD-E07B6C325A26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36" name="Straight Connector 135">
                        <a:extLst>
                          <a:ext uri="{FF2B5EF4-FFF2-40B4-BE49-F238E27FC236}">
                            <a16:creationId xmlns:a16="http://schemas.microsoft.com/office/drawing/2014/main" id="{B22BD3F5-034E-4B5B-A097-710038E7DABC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31" name="Group 130">
                      <a:extLst>
                        <a:ext uri="{FF2B5EF4-FFF2-40B4-BE49-F238E27FC236}">
                          <a16:creationId xmlns:a16="http://schemas.microsoft.com/office/drawing/2014/main" id="{F57535B6-8E5C-4C7C-9C3C-54B1D945D35D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133" name="Straight Connector 132">
                        <a:extLst>
                          <a:ext uri="{FF2B5EF4-FFF2-40B4-BE49-F238E27FC236}">
                            <a16:creationId xmlns:a16="http://schemas.microsoft.com/office/drawing/2014/main" id="{3106646D-E10F-4ED3-8EE4-2E1CD0E346BF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34" name="Straight Connector 133">
                        <a:extLst>
                          <a:ext uri="{FF2B5EF4-FFF2-40B4-BE49-F238E27FC236}">
                            <a16:creationId xmlns:a16="http://schemas.microsoft.com/office/drawing/2014/main" id="{287FF5E0-D701-44CF-BC30-4AEF6F49DDF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32" name="Straight Connector 131">
                      <a:extLst>
                        <a:ext uri="{FF2B5EF4-FFF2-40B4-BE49-F238E27FC236}">
                          <a16:creationId xmlns:a16="http://schemas.microsoft.com/office/drawing/2014/main" id="{28AA98D8-3C3F-40FD-B8F1-A58AB94063A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24" name="Straight Connector 123">
                    <a:extLst>
                      <a:ext uri="{FF2B5EF4-FFF2-40B4-BE49-F238E27FC236}">
                        <a16:creationId xmlns:a16="http://schemas.microsoft.com/office/drawing/2014/main" id="{29E51721-D968-4615-8AEA-AA5289CDFC3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222364" y="1639707"/>
                    <a:ext cx="1302832" cy="970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5" name="Straight Connector 124">
                    <a:extLst>
                      <a:ext uri="{FF2B5EF4-FFF2-40B4-BE49-F238E27FC236}">
                        <a16:creationId xmlns:a16="http://schemas.microsoft.com/office/drawing/2014/main" id="{C5AA16F4-656B-469F-AB8D-1CB3B7AFA68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4580029" y="764506"/>
                    <a:ext cx="0" cy="1555211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Straight Connector 125">
                    <a:extLst>
                      <a:ext uri="{FF2B5EF4-FFF2-40B4-BE49-F238E27FC236}">
                        <a16:creationId xmlns:a16="http://schemas.microsoft.com/office/drawing/2014/main" id="{0BC52879-7668-4F90-AE5B-22F7D9CB09C7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3009207" y="1633811"/>
                    <a:ext cx="415298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7" name="Straight Connector 126">
                    <a:extLst>
                      <a:ext uri="{FF2B5EF4-FFF2-40B4-BE49-F238E27FC236}">
                        <a16:creationId xmlns:a16="http://schemas.microsoft.com/office/drawing/2014/main" id="{1DDCE1C4-E786-4189-A641-8DE294CE418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6394187" y="749554"/>
                    <a:ext cx="0" cy="180598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8" name="Straight Connector 127">
                    <a:extLst>
                      <a:ext uri="{FF2B5EF4-FFF2-40B4-BE49-F238E27FC236}">
                        <a16:creationId xmlns:a16="http://schemas.microsoft.com/office/drawing/2014/main" id="{117ADF4D-4488-45A5-A91F-97FC6045411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5651839" y="1649411"/>
                    <a:ext cx="742378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19" name="TextBox 118">
                  <a:extLst>
                    <a:ext uri="{FF2B5EF4-FFF2-40B4-BE49-F238E27FC236}">
                      <a16:creationId xmlns:a16="http://schemas.microsoft.com/office/drawing/2014/main" id="{87F83068-8184-4B6E-896E-21F7E3FDFE5A}"/>
                    </a:ext>
                  </a:extLst>
                </p:cNvPr>
                <p:cNvSpPr txBox="1"/>
                <p:nvPr/>
              </p:nvSpPr>
              <p:spPr>
                <a:xfrm>
                  <a:off x="7997208" y="2747884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C</a:t>
                  </a:r>
                  <a:endParaRPr lang="en-US" baseline="-25000" dirty="0"/>
                </a:p>
              </p:txBody>
            </p:sp>
            <p:sp>
              <p:nvSpPr>
                <p:cNvPr id="120" name="TextBox 119">
                  <a:extLst>
                    <a:ext uri="{FF2B5EF4-FFF2-40B4-BE49-F238E27FC236}">
                      <a16:creationId xmlns:a16="http://schemas.microsoft.com/office/drawing/2014/main" id="{81D2DF26-E0D3-49E2-A213-6F6F792CD9BB}"/>
                    </a:ext>
                  </a:extLst>
                </p:cNvPr>
                <p:cNvSpPr txBox="1"/>
                <p:nvPr/>
              </p:nvSpPr>
              <p:spPr>
                <a:xfrm>
                  <a:off x="6543214" y="2158793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R</a:t>
                  </a:r>
                  <a:r>
                    <a:rPr lang="en-US" baseline="-25000" dirty="0"/>
                    <a:t>1</a:t>
                  </a:r>
                </a:p>
              </p:txBody>
            </p:sp>
          </p:grpSp>
          <p:grpSp>
            <p:nvGrpSpPr>
              <p:cNvPr id="96" name="Group 95">
                <a:extLst>
                  <a:ext uri="{FF2B5EF4-FFF2-40B4-BE49-F238E27FC236}">
                    <a16:creationId xmlns:a16="http://schemas.microsoft.com/office/drawing/2014/main" id="{DF64B819-1AD6-4752-B5B0-72C168BF89F2}"/>
                  </a:ext>
                </a:extLst>
              </p:cNvPr>
              <p:cNvGrpSpPr/>
              <p:nvPr/>
            </p:nvGrpSpPr>
            <p:grpSpPr>
              <a:xfrm>
                <a:off x="1356726" y="2309581"/>
                <a:ext cx="1188533" cy="1195557"/>
                <a:chOff x="3136593" y="2841412"/>
                <a:chExt cx="1188533" cy="1195557"/>
              </a:xfrm>
            </p:grpSpPr>
            <p:sp>
              <p:nvSpPr>
                <p:cNvPr id="107" name="TextBox 106">
                  <a:extLst>
                    <a:ext uri="{FF2B5EF4-FFF2-40B4-BE49-F238E27FC236}">
                      <a16:creationId xmlns:a16="http://schemas.microsoft.com/office/drawing/2014/main" id="{8F7B0E2C-4295-4E56-A72A-3DBD9C7D1311}"/>
                    </a:ext>
                  </a:extLst>
                </p:cNvPr>
                <p:cNvSpPr txBox="1"/>
                <p:nvPr/>
              </p:nvSpPr>
              <p:spPr>
                <a:xfrm>
                  <a:off x="3602609" y="3211316"/>
                  <a:ext cx="30725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+</a:t>
                  </a:r>
                </a:p>
              </p:txBody>
            </p:sp>
            <p:grpSp>
              <p:nvGrpSpPr>
                <p:cNvPr id="108" name="Group 107">
                  <a:extLst>
                    <a:ext uri="{FF2B5EF4-FFF2-40B4-BE49-F238E27FC236}">
                      <a16:creationId xmlns:a16="http://schemas.microsoft.com/office/drawing/2014/main" id="{482DCC12-6BD9-464A-BF05-A3D881E8B7AA}"/>
                    </a:ext>
                  </a:extLst>
                </p:cNvPr>
                <p:cNvGrpSpPr/>
                <p:nvPr/>
              </p:nvGrpSpPr>
              <p:grpSpPr>
                <a:xfrm>
                  <a:off x="3136593" y="2841412"/>
                  <a:ext cx="1188533" cy="1195557"/>
                  <a:chOff x="2465135" y="2872435"/>
                  <a:chExt cx="1188533" cy="1195557"/>
                </a:xfrm>
              </p:grpSpPr>
              <p:cxnSp>
                <p:nvCxnSpPr>
                  <p:cNvPr id="109" name="Straight Connector 108">
                    <a:extLst>
                      <a:ext uri="{FF2B5EF4-FFF2-40B4-BE49-F238E27FC236}">
                        <a16:creationId xmlns:a16="http://schemas.microsoft.com/office/drawing/2014/main" id="{5FE20725-49B7-4955-8108-C6A6600B315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3086605" y="2872435"/>
                    <a:ext cx="567063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10" name="Oval 109">
                    <a:extLst>
                      <a:ext uri="{FF2B5EF4-FFF2-40B4-BE49-F238E27FC236}">
                        <a16:creationId xmlns:a16="http://schemas.microsoft.com/office/drawing/2014/main" id="{5380FF92-50C1-4D38-A25C-EDA76D84EF75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>
                    <a:off x="2903725" y="3328344"/>
                    <a:ext cx="365760" cy="365760"/>
                  </a:xfrm>
                  <a:prstGeom prst="ellips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111" name="Straight Connector 110">
                    <a:extLst>
                      <a:ext uri="{FF2B5EF4-FFF2-40B4-BE49-F238E27FC236}">
                        <a16:creationId xmlns:a16="http://schemas.microsoft.com/office/drawing/2014/main" id="{56202B2A-BDDF-416A-8EFB-F09CFA163C0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087638" y="3694104"/>
                    <a:ext cx="0" cy="24688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" name="Straight Connector 111">
                    <a:extLst>
                      <a:ext uri="{FF2B5EF4-FFF2-40B4-BE49-F238E27FC236}">
                        <a16:creationId xmlns:a16="http://schemas.microsoft.com/office/drawing/2014/main" id="{98F529BE-C7B8-4727-A963-42A1DBAF4ED6}"/>
                      </a:ext>
                    </a:extLst>
                  </p:cNvPr>
                  <p:cNvCxnSpPr/>
                  <p:nvPr/>
                </p:nvCxnSpPr>
                <p:spPr>
                  <a:xfrm>
                    <a:off x="2904758" y="394099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3" name="Straight Connector 112">
                    <a:extLst>
                      <a:ext uri="{FF2B5EF4-FFF2-40B4-BE49-F238E27FC236}">
                        <a16:creationId xmlns:a16="http://schemas.microsoft.com/office/drawing/2014/main" id="{226383DA-4456-491D-874A-3422806B2F67}"/>
                      </a:ext>
                    </a:extLst>
                  </p:cNvPr>
                  <p:cNvCxnSpPr/>
                  <p:nvPr/>
                </p:nvCxnSpPr>
                <p:spPr>
                  <a:xfrm>
                    <a:off x="2975360" y="400131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4" name="Straight Connector 113">
                    <a:extLst>
                      <a:ext uri="{FF2B5EF4-FFF2-40B4-BE49-F238E27FC236}">
                        <a16:creationId xmlns:a16="http://schemas.microsoft.com/office/drawing/2014/main" id="{FA75E891-CC2F-4CF0-AF2F-1705BF488584}"/>
                      </a:ext>
                    </a:extLst>
                  </p:cNvPr>
                  <p:cNvCxnSpPr/>
                  <p:nvPr/>
                </p:nvCxnSpPr>
                <p:spPr>
                  <a:xfrm>
                    <a:off x="3050331" y="4067992"/>
                    <a:ext cx="9144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5" name="Straight Connector 114">
                    <a:extLst>
                      <a:ext uri="{FF2B5EF4-FFF2-40B4-BE49-F238E27FC236}">
                        <a16:creationId xmlns:a16="http://schemas.microsoft.com/office/drawing/2014/main" id="{81FD1034-0D2A-48B3-AF47-1B857FEE7EA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090960" y="2872435"/>
                    <a:ext cx="0" cy="444089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16" name="TextBox 115">
                    <a:extLst>
                      <a:ext uri="{FF2B5EF4-FFF2-40B4-BE49-F238E27FC236}">
                        <a16:creationId xmlns:a16="http://schemas.microsoft.com/office/drawing/2014/main" id="{0D76BBB6-2B31-44DA-A20C-78ABA7AFF352}"/>
                      </a:ext>
                    </a:extLst>
                  </p:cNvPr>
                  <p:cNvSpPr txBox="1"/>
                  <p:nvPr/>
                </p:nvSpPr>
                <p:spPr>
                  <a:xfrm>
                    <a:off x="2465135" y="3298731"/>
                    <a:ext cx="519637" cy="406833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V</a:t>
                    </a:r>
                    <a:r>
                      <a:rPr lang="en-US" baseline="-25000" dirty="0"/>
                      <a:t>in</a:t>
                    </a:r>
                  </a:p>
                </p:txBody>
              </p:sp>
              <p:sp>
                <p:nvSpPr>
                  <p:cNvPr id="117" name="TextBox 116">
                    <a:extLst>
                      <a:ext uri="{FF2B5EF4-FFF2-40B4-BE49-F238E27FC236}">
                        <a16:creationId xmlns:a16="http://schemas.microsoft.com/office/drawing/2014/main" id="{AE99FE7B-98EA-4403-AA72-686F6D83E799}"/>
                      </a:ext>
                    </a:extLst>
                  </p:cNvPr>
                  <p:cNvSpPr txBox="1"/>
                  <p:nvPr/>
                </p:nvSpPr>
                <p:spPr>
                  <a:xfrm>
                    <a:off x="2910969" y="3417856"/>
                    <a:ext cx="307258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1600" dirty="0"/>
                      <a:t>—</a:t>
                    </a:r>
                  </a:p>
                </p:txBody>
              </p:sp>
            </p:grpSp>
          </p:grpSp>
          <p:grpSp>
            <p:nvGrpSpPr>
              <p:cNvPr id="97" name="Group 96">
                <a:extLst>
                  <a:ext uri="{FF2B5EF4-FFF2-40B4-BE49-F238E27FC236}">
                    <a16:creationId xmlns:a16="http://schemas.microsoft.com/office/drawing/2014/main" id="{31C858F5-B202-40F5-A295-4C0D6A8EED9C}"/>
                  </a:ext>
                </a:extLst>
              </p:cNvPr>
              <p:cNvGrpSpPr/>
              <p:nvPr/>
            </p:nvGrpSpPr>
            <p:grpSpPr>
              <a:xfrm>
                <a:off x="3628271" y="4039555"/>
                <a:ext cx="365760" cy="399683"/>
                <a:chOff x="2904758" y="3668309"/>
                <a:chExt cx="365760" cy="399683"/>
              </a:xfrm>
            </p:grpSpPr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95BBE0BE-1E3E-430A-B7F3-EE9F321FC9D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086059" y="3668309"/>
                  <a:ext cx="1579" cy="27268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290934ED-FF78-4523-91EB-F9FE04F40007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7970B2E9-6D3B-4322-94D4-CE15F766DA94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Straight Connector 105">
                  <a:extLst>
                    <a:ext uri="{FF2B5EF4-FFF2-40B4-BE49-F238E27FC236}">
                      <a16:creationId xmlns:a16="http://schemas.microsoft.com/office/drawing/2014/main" id="{319A4B4C-2CAB-4058-AB3A-48E2A97972BD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8" name="Straight Arrow Connector 97">
                <a:extLst>
                  <a:ext uri="{FF2B5EF4-FFF2-40B4-BE49-F238E27FC236}">
                    <a16:creationId xmlns:a16="http://schemas.microsoft.com/office/drawing/2014/main" id="{02BE9C63-4499-4522-87AE-4F96454D729C}"/>
                  </a:ext>
                </a:extLst>
              </p:cNvPr>
              <p:cNvCxnSpPr/>
              <p:nvPr/>
            </p:nvCxnSpPr>
            <p:spPr>
              <a:xfrm>
                <a:off x="2726420" y="2539186"/>
                <a:ext cx="716377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97A66791-7158-4AAE-BD01-B17D1E88B95D}"/>
                  </a:ext>
                </a:extLst>
              </p:cNvPr>
              <p:cNvSpPr txBox="1"/>
              <p:nvPr/>
            </p:nvSpPr>
            <p:spPr>
              <a:xfrm>
                <a:off x="2832806" y="2477438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I</a:t>
                </a:r>
                <a:r>
                  <a:rPr lang="en-US" baseline="-25000" dirty="0"/>
                  <a:t>1</a:t>
                </a:r>
              </a:p>
            </p:txBody>
          </p:sp>
          <p:grpSp>
            <p:nvGrpSpPr>
              <p:cNvPr id="100" name="Group 99">
                <a:extLst>
                  <a:ext uri="{FF2B5EF4-FFF2-40B4-BE49-F238E27FC236}">
                    <a16:creationId xmlns:a16="http://schemas.microsoft.com/office/drawing/2014/main" id="{3196C18A-2E0A-4A2C-8F52-22A2C6D92734}"/>
                  </a:ext>
                </a:extLst>
              </p:cNvPr>
              <p:cNvGrpSpPr/>
              <p:nvPr/>
            </p:nvGrpSpPr>
            <p:grpSpPr>
              <a:xfrm>
                <a:off x="4897222" y="2219368"/>
                <a:ext cx="126643" cy="255838"/>
                <a:chOff x="4897222" y="2219368"/>
                <a:chExt cx="126643" cy="255838"/>
              </a:xfrm>
            </p:grpSpPr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E277760B-8C4B-4C9C-99D6-90FFC664B4A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897222" y="2222871"/>
                  <a:ext cx="0" cy="252335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395345BB-9C3A-405F-A9B6-70B7F059208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023865" y="2219368"/>
                  <a:ext cx="0" cy="252335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46" name="Group 145">
              <a:extLst>
                <a:ext uri="{FF2B5EF4-FFF2-40B4-BE49-F238E27FC236}">
                  <a16:creationId xmlns:a16="http://schemas.microsoft.com/office/drawing/2014/main" id="{D0D47D97-20F3-48FC-A6D3-469A737FFC2F}"/>
                </a:ext>
              </a:extLst>
            </p:cNvPr>
            <p:cNvGrpSpPr/>
            <p:nvPr/>
          </p:nvGrpSpPr>
          <p:grpSpPr>
            <a:xfrm>
              <a:off x="8952291" y="1422492"/>
              <a:ext cx="711121" cy="270259"/>
              <a:chOff x="3069003" y="2744655"/>
              <a:chExt cx="797859" cy="297701"/>
            </a:xfrm>
          </p:grpSpPr>
          <p:grpSp>
            <p:nvGrpSpPr>
              <p:cNvPr id="150" name="Group 149">
                <a:extLst>
                  <a:ext uri="{FF2B5EF4-FFF2-40B4-BE49-F238E27FC236}">
                    <a16:creationId xmlns:a16="http://schemas.microsoft.com/office/drawing/2014/main" id="{40F1A915-2D76-4AE7-9140-BB6ADDCBB12A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64" name="Straight Connector 163">
                  <a:extLst>
                    <a:ext uri="{FF2B5EF4-FFF2-40B4-BE49-F238E27FC236}">
                      <a16:creationId xmlns:a16="http://schemas.microsoft.com/office/drawing/2014/main" id="{32F8AACD-DE79-4C67-BC37-CADF042587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" name="Straight Connector 165">
                  <a:extLst>
                    <a:ext uri="{FF2B5EF4-FFF2-40B4-BE49-F238E27FC236}">
                      <a16:creationId xmlns:a16="http://schemas.microsoft.com/office/drawing/2014/main" id="{6B8C5389-7B0F-434F-B2D9-43C248EFEB0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7" name="Group 156">
                <a:extLst>
                  <a:ext uri="{FF2B5EF4-FFF2-40B4-BE49-F238E27FC236}">
                    <a16:creationId xmlns:a16="http://schemas.microsoft.com/office/drawing/2014/main" id="{6C3441BB-C59F-4379-B574-B651ACBCBDD9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8F481F1C-FB3A-4381-93CE-01495BE512E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" name="Straight Connector 162">
                  <a:extLst>
                    <a:ext uri="{FF2B5EF4-FFF2-40B4-BE49-F238E27FC236}">
                      <a16:creationId xmlns:a16="http://schemas.microsoft.com/office/drawing/2014/main" id="{A0297818-AAE0-4638-B79A-34AF28CFDE1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8" name="Group 157">
                <a:extLst>
                  <a:ext uri="{FF2B5EF4-FFF2-40B4-BE49-F238E27FC236}">
                    <a16:creationId xmlns:a16="http://schemas.microsoft.com/office/drawing/2014/main" id="{1F20A82C-A7B5-4404-A720-96E325D198C0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60" name="Straight Connector 159">
                  <a:extLst>
                    <a:ext uri="{FF2B5EF4-FFF2-40B4-BE49-F238E27FC236}">
                      <a16:creationId xmlns:a16="http://schemas.microsoft.com/office/drawing/2014/main" id="{BBAE396D-B102-4DC2-9006-0545D3B6EE5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FB87C6E2-774F-4100-B9E0-53089AD14AF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59" name="Straight Connector 158">
                <a:extLst>
                  <a:ext uri="{FF2B5EF4-FFF2-40B4-BE49-F238E27FC236}">
                    <a16:creationId xmlns:a16="http://schemas.microsoft.com/office/drawing/2014/main" id="{7B192B8C-E12B-415C-804B-23B4528C575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7" name="TextBox 166">
              <a:extLst>
                <a:ext uri="{FF2B5EF4-FFF2-40B4-BE49-F238E27FC236}">
                  <a16:creationId xmlns:a16="http://schemas.microsoft.com/office/drawing/2014/main" id="{2AA0F463-47A0-4935-B96D-AE2F9C68B3C6}"/>
                </a:ext>
              </a:extLst>
            </p:cNvPr>
            <p:cNvSpPr txBox="1"/>
            <p:nvPr/>
          </p:nvSpPr>
          <p:spPr>
            <a:xfrm>
              <a:off x="9022995" y="1013392"/>
              <a:ext cx="4631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m</a:t>
              </a:r>
            </a:p>
          </p:txBody>
        </p:sp>
        <p:cxnSp>
          <p:nvCxnSpPr>
            <p:cNvPr id="168" name="Straight Connector 167">
              <a:extLst>
                <a:ext uri="{FF2B5EF4-FFF2-40B4-BE49-F238E27FC236}">
                  <a16:creationId xmlns:a16="http://schemas.microsoft.com/office/drawing/2014/main" id="{2228FA61-F6C5-42B0-8C80-3813BB447E5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446148" y="1574925"/>
              <a:ext cx="51206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>
              <a:extLst>
                <a:ext uri="{FF2B5EF4-FFF2-40B4-BE49-F238E27FC236}">
                  <a16:creationId xmlns:a16="http://schemas.microsoft.com/office/drawing/2014/main" id="{7C357E94-3FF4-4C19-A3D5-208D454BCDD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663412" y="1557761"/>
              <a:ext cx="40233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1AF78C2B-57CA-4B2A-A4B5-71A75A398BC9}"/>
              </a:ext>
            </a:extLst>
          </p:cNvPr>
          <p:cNvGrpSpPr/>
          <p:nvPr/>
        </p:nvGrpSpPr>
        <p:grpSpPr>
          <a:xfrm>
            <a:off x="7177943" y="1627185"/>
            <a:ext cx="1080889" cy="2513971"/>
            <a:chOff x="1737360" y="1492360"/>
            <a:chExt cx="1170998" cy="2652704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1968C412-26E3-4D00-820D-5E99BA98E879}"/>
                </a:ext>
              </a:extLst>
            </p:cNvPr>
            <p:cNvGrpSpPr/>
            <p:nvPr/>
          </p:nvGrpSpPr>
          <p:grpSpPr>
            <a:xfrm>
              <a:off x="1737360" y="1492360"/>
              <a:ext cx="822960" cy="436617"/>
              <a:chOff x="1737360" y="1492360"/>
              <a:chExt cx="822960" cy="436617"/>
            </a:xfrm>
          </p:grpSpPr>
          <p:sp>
            <p:nvSpPr>
              <p:cNvPr id="148" name="Rectangle: Rounded Corners 147">
                <a:extLst>
                  <a:ext uri="{FF2B5EF4-FFF2-40B4-BE49-F238E27FC236}">
                    <a16:creationId xmlns:a16="http://schemas.microsoft.com/office/drawing/2014/main" id="{BD680199-F9CF-47D4-913B-87F2918ED9C5}"/>
                  </a:ext>
                </a:extLst>
              </p:cNvPr>
              <p:cNvSpPr/>
              <p:nvPr/>
            </p:nvSpPr>
            <p:spPr>
              <a:xfrm>
                <a:off x="1828800" y="1550199"/>
                <a:ext cx="320040" cy="228600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" name="Rectangle 148">
                <a:extLst>
                  <a:ext uri="{FF2B5EF4-FFF2-40B4-BE49-F238E27FC236}">
                    <a16:creationId xmlns:a16="http://schemas.microsoft.com/office/drawing/2014/main" id="{AC74D10E-1F80-4DC2-BDC5-C63647CA5163}"/>
                  </a:ext>
                </a:extLst>
              </p:cNvPr>
              <p:cNvSpPr/>
              <p:nvPr/>
            </p:nvSpPr>
            <p:spPr>
              <a:xfrm>
                <a:off x="1737360" y="1492360"/>
                <a:ext cx="822960" cy="43661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DC75C37F-88E1-4B9E-81F9-8FECB51C7DC9}"/>
                </a:ext>
              </a:extLst>
            </p:cNvPr>
            <p:cNvSpPr/>
            <p:nvPr/>
          </p:nvSpPr>
          <p:spPr>
            <a:xfrm>
              <a:off x="2307298" y="1705463"/>
              <a:ext cx="601060" cy="2439601"/>
            </a:xfrm>
            <a:custGeom>
              <a:avLst/>
              <a:gdLst>
                <a:gd name="connsiteX0" fmla="*/ 0 w 706582"/>
                <a:gd name="connsiteY0" fmla="*/ 33758 h 788831"/>
                <a:gd name="connsiteX1" fmla="*/ 284018 w 706582"/>
                <a:gd name="connsiteY1" fmla="*/ 12976 h 788831"/>
                <a:gd name="connsiteX2" fmla="*/ 471055 w 706582"/>
                <a:gd name="connsiteY2" fmla="*/ 206940 h 788831"/>
                <a:gd name="connsiteX3" fmla="*/ 332509 w 706582"/>
                <a:gd name="connsiteY3" fmla="*/ 387049 h 788831"/>
                <a:gd name="connsiteX4" fmla="*/ 311727 w 706582"/>
                <a:gd name="connsiteY4" fmla="*/ 241576 h 788831"/>
                <a:gd name="connsiteX5" fmla="*/ 568037 w 706582"/>
                <a:gd name="connsiteY5" fmla="*/ 241576 h 788831"/>
                <a:gd name="connsiteX6" fmla="*/ 678873 w 706582"/>
                <a:gd name="connsiteY6" fmla="*/ 456321 h 788831"/>
                <a:gd name="connsiteX7" fmla="*/ 706582 w 706582"/>
                <a:gd name="connsiteY7" fmla="*/ 788831 h 7888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06582" h="788831">
                  <a:moveTo>
                    <a:pt x="0" y="33758"/>
                  </a:moveTo>
                  <a:cubicBezTo>
                    <a:pt x="102754" y="8935"/>
                    <a:pt x="205509" y="-15888"/>
                    <a:pt x="284018" y="12976"/>
                  </a:cubicBezTo>
                  <a:cubicBezTo>
                    <a:pt x="362527" y="41840"/>
                    <a:pt x="462973" y="144595"/>
                    <a:pt x="471055" y="206940"/>
                  </a:cubicBezTo>
                  <a:cubicBezTo>
                    <a:pt x="479137" y="269285"/>
                    <a:pt x="359064" y="381276"/>
                    <a:pt x="332509" y="387049"/>
                  </a:cubicBezTo>
                  <a:cubicBezTo>
                    <a:pt x="305954" y="392822"/>
                    <a:pt x="272472" y="265821"/>
                    <a:pt x="311727" y="241576"/>
                  </a:cubicBezTo>
                  <a:cubicBezTo>
                    <a:pt x="350982" y="217331"/>
                    <a:pt x="506846" y="205785"/>
                    <a:pt x="568037" y="241576"/>
                  </a:cubicBezTo>
                  <a:cubicBezTo>
                    <a:pt x="629228" y="277367"/>
                    <a:pt x="655782" y="365112"/>
                    <a:pt x="678873" y="456321"/>
                  </a:cubicBezTo>
                  <a:cubicBezTo>
                    <a:pt x="701964" y="547530"/>
                    <a:pt x="704273" y="668180"/>
                    <a:pt x="706582" y="788831"/>
                  </a:cubicBezTo>
                </a:path>
              </a:pathLst>
            </a:custGeom>
            <a:noFill/>
            <a:ln>
              <a:solidFill>
                <a:schemeClr val="accent2">
                  <a:lumMod val="75000"/>
                </a:schemeClr>
              </a:solidFill>
              <a:headEnd type="oval"/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6" name="TextBox 195">
            <a:extLst>
              <a:ext uri="{FF2B5EF4-FFF2-40B4-BE49-F238E27FC236}">
                <a16:creationId xmlns:a16="http://schemas.microsoft.com/office/drawing/2014/main" id="{51F863AD-EC58-46E2-9CAA-A34E5BD35E98}"/>
              </a:ext>
            </a:extLst>
          </p:cNvPr>
          <p:cNvSpPr txBox="1"/>
          <p:nvPr/>
        </p:nvSpPr>
        <p:spPr>
          <a:xfrm>
            <a:off x="8968824" y="2308005"/>
            <a:ext cx="25749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Compare magnitudes of input and output waves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5C5ACDB1-AE71-4FB8-8028-DC4DB5F97B9F}"/>
              </a:ext>
            </a:extLst>
          </p:cNvPr>
          <p:cNvSpPr txBox="1"/>
          <p:nvPr/>
        </p:nvSpPr>
        <p:spPr>
          <a:xfrm>
            <a:off x="855614" y="2608274"/>
            <a:ext cx="30713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Set function generator to give 6V amplitude sine wave </a:t>
            </a:r>
          </a:p>
          <a:p>
            <a:r>
              <a:rPr lang="en-US" dirty="0">
                <a:solidFill>
                  <a:srgbClr val="FF0000"/>
                </a:solidFill>
              </a:rPr>
              <a:t>at f=1 kHz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A30A70F3-3971-4C70-8185-26CD7AE2D971}"/>
              </a:ext>
            </a:extLst>
          </p:cNvPr>
          <p:cNvSpPr txBox="1"/>
          <p:nvPr/>
        </p:nvSpPr>
        <p:spPr>
          <a:xfrm>
            <a:off x="589715" y="3637323"/>
            <a:ext cx="32352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Use the DC offset of the function generator to minimize DC component of output</a:t>
            </a:r>
          </a:p>
        </p:txBody>
      </p:sp>
      <p:grpSp>
        <p:nvGrpSpPr>
          <p:cNvPr id="170" name="Group 169">
            <a:extLst>
              <a:ext uri="{FF2B5EF4-FFF2-40B4-BE49-F238E27FC236}">
                <a16:creationId xmlns:a16="http://schemas.microsoft.com/office/drawing/2014/main" id="{5F18C9AB-B7B9-49BE-88DE-A0A09A726BC7}"/>
              </a:ext>
            </a:extLst>
          </p:cNvPr>
          <p:cNvGrpSpPr/>
          <p:nvPr/>
        </p:nvGrpSpPr>
        <p:grpSpPr>
          <a:xfrm>
            <a:off x="3852973" y="1984119"/>
            <a:ext cx="938374" cy="1258874"/>
            <a:chOff x="1737360" y="1439113"/>
            <a:chExt cx="1565321" cy="2043402"/>
          </a:xfrm>
        </p:grpSpPr>
        <p:grpSp>
          <p:nvGrpSpPr>
            <p:cNvPr id="171" name="Group 170">
              <a:extLst>
                <a:ext uri="{FF2B5EF4-FFF2-40B4-BE49-F238E27FC236}">
                  <a16:creationId xmlns:a16="http://schemas.microsoft.com/office/drawing/2014/main" id="{4533655C-AAFE-4A63-83AE-4432307A201F}"/>
                </a:ext>
              </a:extLst>
            </p:cNvPr>
            <p:cNvGrpSpPr/>
            <p:nvPr/>
          </p:nvGrpSpPr>
          <p:grpSpPr>
            <a:xfrm>
              <a:off x="1737360" y="1439113"/>
              <a:ext cx="822960" cy="548640"/>
              <a:chOff x="1737360" y="1439113"/>
              <a:chExt cx="822960" cy="548640"/>
            </a:xfrm>
          </p:grpSpPr>
          <p:sp>
            <p:nvSpPr>
              <p:cNvPr id="173" name="Rectangle: Rounded Corners 172">
                <a:extLst>
                  <a:ext uri="{FF2B5EF4-FFF2-40B4-BE49-F238E27FC236}">
                    <a16:creationId xmlns:a16="http://schemas.microsoft.com/office/drawing/2014/main" id="{E3D52E76-9E64-43E8-B480-80F39EF65C45}"/>
                  </a:ext>
                </a:extLst>
              </p:cNvPr>
              <p:cNvSpPr/>
              <p:nvPr/>
            </p:nvSpPr>
            <p:spPr>
              <a:xfrm>
                <a:off x="1828800" y="1550199"/>
                <a:ext cx="320040" cy="228600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4" name="Rectangle 173">
                <a:extLst>
                  <a:ext uri="{FF2B5EF4-FFF2-40B4-BE49-F238E27FC236}">
                    <a16:creationId xmlns:a16="http://schemas.microsoft.com/office/drawing/2014/main" id="{D91D6079-889D-4CB3-AED8-1541F9579E27}"/>
                  </a:ext>
                </a:extLst>
              </p:cNvPr>
              <p:cNvSpPr/>
              <p:nvPr/>
            </p:nvSpPr>
            <p:spPr>
              <a:xfrm>
                <a:off x="1737360" y="1439113"/>
                <a:ext cx="822960" cy="54864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72" name="Freeform: Shape 171">
              <a:extLst>
                <a:ext uri="{FF2B5EF4-FFF2-40B4-BE49-F238E27FC236}">
                  <a16:creationId xmlns:a16="http://schemas.microsoft.com/office/drawing/2014/main" id="{651A0001-5407-495E-A08B-8C44FF20E58D}"/>
                </a:ext>
              </a:extLst>
            </p:cNvPr>
            <p:cNvSpPr/>
            <p:nvPr/>
          </p:nvSpPr>
          <p:spPr>
            <a:xfrm>
              <a:off x="2307298" y="1705464"/>
              <a:ext cx="995383" cy="1777051"/>
            </a:xfrm>
            <a:custGeom>
              <a:avLst/>
              <a:gdLst>
                <a:gd name="connsiteX0" fmla="*/ 0 w 706582"/>
                <a:gd name="connsiteY0" fmla="*/ 33758 h 788831"/>
                <a:gd name="connsiteX1" fmla="*/ 284018 w 706582"/>
                <a:gd name="connsiteY1" fmla="*/ 12976 h 788831"/>
                <a:gd name="connsiteX2" fmla="*/ 471055 w 706582"/>
                <a:gd name="connsiteY2" fmla="*/ 206940 h 788831"/>
                <a:gd name="connsiteX3" fmla="*/ 332509 w 706582"/>
                <a:gd name="connsiteY3" fmla="*/ 387049 h 788831"/>
                <a:gd name="connsiteX4" fmla="*/ 311727 w 706582"/>
                <a:gd name="connsiteY4" fmla="*/ 241576 h 788831"/>
                <a:gd name="connsiteX5" fmla="*/ 568037 w 706582"/>
                <a:gd name="connsiteY5" fmla="*/ 241576 h 788831"/>
                <a:gd name="connsiteX6" fmla="*/ 678873 w 706582"/>
                <a:gd name="connsiteY6" fmla="*/ 456321 h 788831"/>
                <a:gd name="connsiteX7" fmla="*/ 706582 w 706582"/>
                <a:gd name="connsiteY7" fmla="*/ 788831 h 7888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06582" h="788831">
                  <a:moveTo>
                    <a:pt x="0" y="33758"/>
                  </a:moveTo>
                  <a:cubicBezTo>
                    <a:pt x="102754" y="8935"/>
                    <a:pt x="205509" y="-15888"/>
                    <a:pt x="284018" y="12976"/>
                  </a:cubicBezTo>
                  <a:cubicBezTo>
                    <a:pt x="362527" y="41840"/>
                    <a:pt x="462973" y="144595"/>
                    <a:pt x="471055" y="206940"/>
                  </a:cubicBezTo>
                  <a:cubicBezTo>
                    <a:pt x="479137" y="269285"/>
                    <a:pt x="359064" y="381276"/>
                    <a:pt x="332509" y="387049"/>
                  </a:cubicBezTo>
                  <a:cubicBezTo>
                    <a:pt x="305954" y="392822"/>
                    <a:pt x="272472" y="265821"/>
                    <a:pt x="311727" y="241576"/>
                  </a:cubicBezTo>
                  <a:cubicBezTo>
                    <a:pt x="350982" y="217331"/>
                    <a:pt x="506846" y="205785"/>
                    <a:pt x="568037" y="241576"/>
                  </a:cubicBezTo>
                  <a:cubicBezTo>
                    <a:pt x="629228" y="277367"/>
                    <a:pt x="655782" y="365112"/>
                    <a:pt x="678873" y="456321"/>
                  </a:cubicBezTo>
                  <a:cubicBezTo>
                    <a:pt x="701964" y="547530"/>
                    <a:pt x="704273" y="668180"/>
                    <a:pt x="706582" y="788831"/>
                  </a:cubicBezTo>
                </a:path>
              </a:pathLst>
            </a:custGeom>
            <a:noFill/>
            <a:ln>
              <a:solidFill>
                <a:schemeClr val="accent2">
                  <a:lumMod val="75000"/>
                </a:schemeClr>
              </a:solidFill>
              <a:headEnd type="oval"/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6" name="TextBox 175">
            <a:extLst>
              <a:ext uri="{FF2B5EF4-FFF2-40B4-BE49-F238E27FC236}">
                <a16:creationId xmlns:a16="http://schemas.microsoft.com/office/drawing/2014/main" id="{33F53DF8-925B-42B6-B816-B14D7F705923}"/>
              </a:ext>
            </a:extLst>
          </p:cNvPr>
          <p:cNvSpPr txBox="1"/>
          <p:nvPr/>
        </p:nvSpPr>
        <p:spPr>
          <a:xfrm>
            <a:off x="8959844" y="4127268"/>
            <a:ext cx="25749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Compare phases of input and output waves</a:t>
            </a:r>
          </a:p>
        </p:txBody>
      </p:sp>
      <p:pic>
        <p:nvPicPr>
          <p:cNvPr id="6" name="Picture 5" descr="Chart, line chart&#10;&#10;Description automatically generated">
            <a:extLst>
              <a:ext uri="{FF2B5EF4-FFF2-40B4-BE49-F238E27FC236}">
                <a16:creationId xmlns:a16="http://schemas.microsoft.com/office/drawing/2014/main" id="{DE7A1A75-22AB-422B-A7B6-AC3ED6898D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1493" y="503621"/>
            <a:ext cx="2926080" cy="1645920"/>
          </a:xfrm>
          <a:prstGeom prst="rect">
            <a:avLst/>
          </a:prstGeom>
        </p:spPr>
      </p:pic>
      <p:sp>
        <p:nvSpPr>
          <p:cNvPr id="178" name="TextBox 177">
            <a:extLst>
              <a:ext uri="{FF2B5EF4-FFF2-40B4-BE49-F238E27FC236}">
                <a16:creationId xmlns:a16="http://schemas.microsoft.com/office/drawing/2014/main" id="{76CFCBF1-BCE8-49F7-993C-692626547D58}"/>
              </a:ext>
            </a:extLst>
          </p:cNvPr>
          <p:cNvSpPr txBox="1"/>
          <p:nvPr/>
        </p:nvSpPr>
        <p:spPr>
          <a:xfrm>
            <a:off x="9024259" y="3110093"/>
            <a:ext cx="25749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Is the gain what you would expect?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94D333C9-06BB-404B-980A-0E5CE6CFF5CC}"/>
              </a:ext>
            </a:extLst>
          </p:cNvPr>
          <p:cNvSpPr txBox="1"/>
          <p:nvPr/>
        </p:nvSpPr>
        <p:spPr>
          <a:xfrm>
            <a:off x="9023078" y="4866412"/>
            <a:ext cx="25749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Is the phase difference what you would expect?</a:t>
            </a: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A0629246-E524-461C-8D0B-0B77DA49E732}"/>
              </a:ext>
            </a:extLst>
          </p:cNvPr>
          <p:cNvSpPr txBox="1"/>
          <p:nvPr/>
        </p:nvSpPr>
        <p:spPr>
          <a:xfrm>
            <a:off x="8231786" y="227029"/>
            <a:ext cx="32763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Capture the input &amp; output</a:t>
            </a:r>
          </a:p>
        </p:txBody>
      </p:sp>
      <p:graphicFrame>
        <p:nvGraphicFramePr>
          <p:cNvPr id="88" name="Chart 87">
            <a:extLst>
              <a:ext uri="{FF2B5EF4-FFF2-40B4-BE49-F238E27FC236}">
                <a16:creationId xmlns:a16="http://schemas.microsoft.com/office/drawing/2014/main" id="{C86311DE-D06B-4B3C-A147-7E9576EDBA0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8707338"/>
              </p:ext>
            </p:extLst>
          </p:nvPr>
        </p:nvGraphicFramePr>
        <p:xfrm>
          <a:off x="761443" y="4597604"/>
          <a:ext cx="3091530" cy="17386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D3D6F43B-38ED-4BC1-9908-9F2C1DA77394}"/>
              </a:ext>
            </a:extLst>
          </p:cNvPr>
          <p:cNvCxnSpPr>
            <a:cxnSpLocks/>
          </p:cNvCxnSpPr>
          <p:nvPr/>
        </p:nvCxnSpPr>
        <p:spPr>
          <a:xfrm>
            <a:off x="10324533" y="503621"/>
            <a:ext cx="0" cy="282592"/>
          </a:xfrm>
          <a:prstGeom prst="straightConnector1">
            <a:avLst/>
          </a:prstGeom>
          <a:ln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EB86ADD7-6378-41D1-811C-FF833CC864CC}"/>
              </a:ext>
            </a:extLst>
          </p:cNvPr>
          <p:cNvCxnSpPr>
            <a:cxnSpLocks/>
          </p:cNvCxnSpPr>
          <p:nvPr/>
        </p:nvCxnSpPr>
        <p:spPr>
          <a:xfrm flipV="1">
            <a:off x="10324533" y="1352882"/>
            <a:ext cx="0" cy="548606"/>
          </a:xfrm>
          <a:prstGeom prst="straightConnector1">
            <a:avLst/>
          </a:prstGeom>
          <a:ln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TextBox 151">
            <a:extLst>
              <a:ext uri="{FF2B5EF4-FFF2-40B4-BE49-F238E27FC236}">
                <a16:creationId xmlns:a16="http://schemas.microsoft.com/office/drawing/2014/main" id="{7B0A2E23-0E7F-4FC9-BE35-8D78BCDAEA53}"/>
              </a:ext>
            </a:extLst>
          </p:cNvPr>
          <p:cNvSpPr txBox="1"/>
          <p:nvPr/>
        </p:nvSpPr>
        <p:spPr>
          <a:xfrm>
            <a:off x="3721671" y="1553581"/>
            <a:ext cx="753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Ch. A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1136269F-A603-43C5-8243-D5BECE250BB4}"/>
              </a:ext>
            </a:extLst>
          </p:cNvPr>
          <p:cNvSpPr txBox="1"/>
          <p:nvPr/>
        </p:nvSpPr>
        <p:spPr>
          <a:xfrm>
            <a:off x="7180130" y="1255062"/>
            <a:ext cx="753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Ch. B</a:t>
            </a:r>
          </a:p>
        </p:txBody>
      </p:sp>
      <p:cxnSp>
        <p:nvCxnSpPr>
          <p:cNvPr id="154" name="Straight Arrow Connector 153">
            <a:extLst>
              <a:ext uri="{FF2B5EF4-FFF2-40B4-BE49-F238E27FC236}">
                <a16:creationId xmlns:a16="http://schemas.microsoft.com/office/drawing/2014/main" id="{C3643AF8-5594-4937-906B-11497ABE42F7}"/>
              </a:ext>
            </a:extLst>
          </p:cNvPr>
          <p:cNvCxnSpPr>
            <a:cxnSpLocks/>
          </p:cNvCxnSpPr>
          <p:nvPr/>
        </p:nvCxnSpPr>
        <p:spPr>
          <a:xfrm flipH="1">
            <a:off x="11839033" y="806837"/>
            <a:ext cx="272424" cy="2803"/>
          </a:xfrm>
          <a:prstGeom prst="straightConnector1">
            <a:avLst/>
          </a:prstGeom>
          <a:ln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Arrow Connector 154">
            <a:extLst>
              <a:ext uri="{FF2B5EF4-FFF2-40B4-BE49-F238E27FC236}">
                <a16:creationId xmlns:a16="http://schemas.microsoft.com/office/drawing/2014/main" id="{7A233D4B-8DB7-4B7F-99EE-13ACE31208AA}"/>
              </a:ext>
            </a:extLst>
          </p:cNvPr>
          <p:cNvCxnSpPr>
            <a:cxnSpLocks/>
          </p:cNvCxnSpPr>
          <p:nvPr/>
        </p:nvCxnSpPr>
        <p:spPr>
          <a:xfrm flipH="1">
            <a:off x="11839033" y="1086427"/>
            <a:ext cx="272424" cy="2803"/>
          </a:xfrm>
          <a:prstGeom prst="straightConnector1">
            <a:avLst/>
          </a:prstGeom>
          <a:ln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Arrow Connector 155">
            <a:extLst>
              <a:ext uri="{FF2B5EF4-FFF2-40B4-BE49-F238E27FC236}">
                <a16:creationId xmlns:a16="http://schemas.microsoft.com/office/drawing/2014/main" id="{0BADC9F0-4C62-41D8-B94A-4BC53815C3A6}"/>
              </a:ext>
            </a:extLst>
          </p:cNvPr>
          <p:cNvCxnSpPr>
            <a:cxnSpLocks/>
          </p:cNvCxnSpPr>
          <p:nvPr/>
        </p:nvCxnSpPr>
        <p:spPr>
          <a:xfrm>
            <a:off x="8518313" y="856174"/>
            <a:ext cx="291720" cy="0"/>
          </a:xfrm>
          <a:prstGeom prst="straightConnector1">
            <a:avLst/>
          </a:prstGeom>
          <a:ln>
            <a:solidFill>
              <a:srgbClr val="0070C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Arrow Connector 174">
            <a:extLst>
              <a:ext uri="{FF2B5EF4-FFF2-40B4-BE49-F238E27FC236}">
                <a16:creationId xmlns:a16="http://schemas.microsoft.com/office/drawing/2014/main" id="{88B3F4D0-1791-42A7-BA8F-9582DD2FE242}"/>
              </a:ext>
            </a:extLst>
          </p:cNvPr>
          <p:cNvCxnSpPr>
            <a:cxnSpLocks/>
          </p:cNvCxnSpPr>
          <p:nvPr/>
        </p:nvCxnSpPr>
        <p:spPr>
          <a:xfrm>
            <a:off x="8518313" y="1738247"/>
            <a:ext cx="291720" cy="0"/>
          </a:xfrm>
          <a:prstGeom prst="straightConnector1">
            <a:avLst/>
          </a:prstGeom>
          <a:ln>
            <a:solidFill>
              <a:srgbClr val="0070C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0936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" grpId="0"/>
      <p:bldP spid="151" grpId="0"/>
      <p:bldP spid="165" grpId="0"/>
      <p:bldP spid="176" grpId="0"/>
      <p:bldP spid="178" grpId="0"/>
      <p:bldP spid="179" grpId="0"/>
      <p:bldP spid="180" grpId="0"/>
      <p:bldGraphic spid="88" grpId="0">
        <p:bldAsOne/>
      </p:bldGraphic>
      <p:bldP spid="152" grpId="0"/>
      <p:bldP spid="15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58936-CDC2-485E-9E9E-46540250C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568" y="56613"/>
            <a:ext cx="7922448" cy="1325563"/>
          </a:xfrm>
        </p:spPr>
        <p:txBody>
          <a:bodyPr/>
          <a:lstStyle/>
          <a:p>
            <a:r>
              <a:rPr lang="en-US" dirty="0"/>
              <a:t>Miller Integrator Procedure (cont.)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4D51E20A-6DB6-49C7-99A2-7D48C7A95D13}"/>
              </a:ext>
            </a:extLst>
          </p:cNvPr>
          <p:cNvGrpSpPr/>
          <p:nvPr/>
        </p:nvGrpSpPr>
        <p:grpSpPr>
          <a:xfrm>
            <a:off x="3758084" y="1951812"/>
            <a:ext cx="5239832" cy="3278032"/>
            <a:chOff x="6132967" y="1013392"/>
            <a:chExt cx="5239832" cy="3278032"/>
          </a:xfrm>
        </p:grpSpPr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EFE2AAA3-CA0D-43A0-AAD6-D8318644B032}"/>
                </a:ext>
              </a:extLst>
            </p:cNvPr>
            <p:cNvGrpSpPr/>
            <p:nvPr/>
          </p:nvGrpSpPr>
          <p:grpSpPr>
            <a:xfrm>
              <a:off x="6132967" y="1555299"/>
              <a:ext cx="5239832" cy="2736125"/>
              <a:chOff x="1356726" y="1425292"/>
              <a:chExt cx="5878956" cy="3013946"/>
            </a:xfrm>
          </p:grpSpPr>
          <p:grpSp>
            <p:nvGrpSpPr>
              <p:cNvPr id="95" name="Group 94">
                <a:extLst>
                  <a:ext uri="{FF2B5EF4-FFF2-40B4-BE49-F238E27FC236}">
                    <a16:creationId xmlns:a16="http://schemas.microsoft.com/office/drawing/2014/main" id="{3F774607-DBD3-4999-B480-422D4D76FFE3}"/>
                  </a:ext>
                </a:extLst>
              </p:cNvPr>
              <p:cNvGrpSpPr/>
              <p:nvPr/>
            </p:nvGrpSpPr>
            <p:grpSpPr>
              <a:xfrm>
                <a:off x="2381233" y="1425292"/>
                <a:ext cx="4854449" cy="2888125"/>
                <a:chOff x="5924035" y="1893397"/>
                <a:chExt cx="4854449" cy="2888125"/>
              </a:xfrm>
            </p:grpSpPr>
            <p:grpSp>
              <p:nvGrpSpPr>
                <p:cNvPr id="118" name="Group 117">
                  <a:extLst>
                    <a:ext uri="{FF2B5EF4-FFF2-40B4-BE49-F238E27FC236}">
                      <a16:creationId xmlns:a16="http://schemas.microsoft.com/office/drawing/2014/main" id="{C90D1096-E750-4A7E-BA47-9B0AE220A9D3}"/>
                    </a:ext>
                  </a:extLst>
                </p:cNvPr>
                <p:cNvGrpSpPr/>
                <p:nvPr/>
              </p:nvGrpSpPr>
              <p:grpSpPr>
                <a:xfrm>
                  <a:off x="5924035" y="1893397"/>
                  <a:ext cx="4854449" cy="2888125"/>
                  <a:chOff x="3009207" y="749554"/>
                  <a:chExt cx="4854449" cy="2888125"/>
                </a:xfrm>
              </p:grpSpPr>
              <p:grpSp>
                <p:nvGrpSpPr>
                  <p:cNvPr id="121" name="Group 120">
                    <a:extLst>
                      <a:ext uri="{FF2B5EF4-FFF2-40B4-BE49-F238E27FC236}">
                        <a16:creationId xmlns:a16="http://schemas.microsoft.com/office/drawing/2014/main" id="{FEB835FA-C9CF-4722-88AD-1C7241081E52}"/>
                      </a:ext>
                    </a:extLst>
                  </p:cNvPr>
                  <p:cNvGrpSpPr/>
                  <p:nvPr/>
                </p:nvGrpSpPr>
                <p:grpSpPr>
                  <a:xfrm>
                    <a:off x="4439919" y="1972769"/>
                    <a:ext cx="3423737" cy="1174282"/>
                    <a:chOff x="3950109" y="3007895"/>
                    <a:chExt cx="3423737" cy="1174282"/>
                  </a:xfrm>
                </p:grpSpPr>
                <p:sp>
                  <p:nvSpPr>
                    <p:cNvPr id="139" name="Isosceles Triangle 138">
                      <a:extLst>
                        <a:ext uri="{FF2B5EF4-FFF2-40B4-BE49-F238E27FC236}">
                          <a16:creationId xmlns:a16="http://schemas.microsoft.com/office/drawing/2014/main" id="{E6C11F32-D3B7-4026-87D1-25D818CB45F7}"/>
                        </a:ext>
                      </a:extLst>
                    </p:cNvPr>
                    <p:cNvSpPr/>
                    <p:nvPr/>
                  </p:nvSpPr>
                  <p:spPr>
                    <a:xfrm rot="5400000">
                      <a:off x="4466122" y="3022333"/>
                      <a:ext cx="1174282" cy="1145406"/>
                    </a:xfrm>
                    <a:prstGeom prst="triangle">
                      <a:avLst/>
                    </a:pr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40" name="TextBox 139">
                      <a:extLst>
                        <a:ext uri="{FF2B5EF4-FFF2-40B4-BE49-F238E27FC236}">
                          <a16:creationId xmlns:a16="http://schemas.microsoft.com/office/drawing/2014/main" id="{E3CAC90E-D3FC-4727-BD42-474BA104EEE1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480560" y="3170178"/>
                      <a:ext cx="307258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—</a:t>
                      </a:r>
                    </a:p>
                  </p:txBody>
                </p:sp>
                <p:sp>
                  <p:nvSpPr>
                    <p:cNvPr id="141" name="TextBox 140">
                      <a:extLst>
                        <a:ext uri="{FF2B5EF4-FFF2-40B4-BE49-F238E27FC236}">
                          <a16:creationId xmlns:a16="http://schemas.microsoft.com/office/drawing/2014/main" id="{BAC74D82-1D1C-4DA2-A828-C74A941ABC20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499733" y="3595036"/>
                      <a:ext cx="307258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+</a:t>
                      </a:r>
                    </a:p>
                  </p:txBody>
                </p:sp>
                <p:cxnSp>
                  <p:nvCxnSpPr>
                    <p:cNvPr id="142" name="Straight Connector 141">
                      <a:extLst>
                        <a:ext uri="{FF2B5EF4-FFF2-40B4-BE49-F238E27FC236}">
                          <a16:creationId xmlns:a16="http://schemas.microsoft.com/office/drawing/2014/main" id="{57FF00D0-4BE1-45BA-801E-778FB63DF138}"/>
                        </a:ext>
                      </a:extLst>
                    </p:cNvPr>
                    <p:cNvCxnSpPr>
                      <a:endCxn id="140" idx="1"/>
                    </p:cNvCxnSpPr>
                    <p:nvPr/>
                  </p:nvCxnSpPr>
                  <p:spPr>
                    <a:xfrm>
                      <a:off x="4090219" y="3354844"/>
                      <a:ext cx="390341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3" name="Straight Connector 142">
                      <a:extLst>
                        <a:ext uri="{FF2B5EF4-FFF2-40B4-BE49-F238E27FC236}">
                          <a16:creationId xmlns:a16="http://schemas.microsoft.com/office/drawing/2014/main" id="{BD6A418F-DF57-4690-99F5-F7E194A9126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3950109" y="3811883"/>
                      <a:ext cx="530451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4" name="Straight Connector 143">
                      <a:extLst>
                        <a:ext uri="{FF2B5EF4-FFF2-40B4-BE49-F238E27FC236}">
                          <a16:creationId xmlns:a16="http://schemas.microsoft.com/office/drawing/2014/main" id="{DB8A518B-D515-4737-B876-862742649719}"/>
                        </a:ext>
                      </a:extLst>
                    </p:cNvPr>
                    <p:cNvCxnSpPr>
                      <a:cxnSpLocks/>
                      <a:stCxn id="139" idx="0"/>
                    </p:cNvCxnSpPr>
                    <p:nvPr/>
                  </p:nvCxnSpPr>
                  <p:spPr>
                    <a:xfrm>
                      <a:off x="5625966" y="3595036"/>
                      <a:ext cx="1058108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45" name="TextBox 144">
                      <a:extLst>
                        <a:ext uri="{FF2B5EF4-FFF2-40B4-BE49-F238E27FC236}">
                          <a16:creationId xmlns:a16="http://schemas.microsoft.com/office/drawing/2014/main" id="{2FA2E914-8F5A-4FD9-A831-4C3C73FB4C88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6668235" y="3055409"/>
                      <a:ext cx="705611" cy="406833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 err="1"/>
                        <a:t>V</a:t>
                      </a:r>
                      <a:r>
                        <a:rPr lang="en-US" baseline="-25000" dirty="0" err="1"/>
                        <a:t>out</a:t>
                      </a:r>
                      <a:endParaRPr lang="en-US" baseline="-25000" dirty="0"/>
                    </a:p>
                  </p:txBody>
                </p:sp>
              </p:grpSp>
              <p:cxnSp>
                <p:nvCxnSpPr>
                  <p:cNvPr id="122" name="Straight Connector 121">
                    <a:extLst>
                      <a:ext uri="{FF2B5EF4-FFF2-40B4-BE49-F238E27FC236}">
                        <a16:creationId xmlns:a16="http://schemas.microsoft.com/office/drawing/2014/main" id="{A02EA84C-91B7-455C-97A5-85413FC65FC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4435950" y="2771222"/>
                    <a:ext cx="3969" cy="86645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123" name="Group 122">
                    <a:extLst>
                      <a:ext uri="{FF2B5EF4-FFF2-40B4-BE49-F238E27FC236}">
                        <a16:creationId xmlns:a16="http://schemas.microsoft.com/office/drawing/2014/main" id="{7B07C37A-E5CB-45B4-A88D-1675E4193B77}"/>
                      </a:ext>
                    </a:extLst>
                  </p:cNvPr>
                  <p:cNvGrpSpPr/>
                  <p:nvPr/>
                </p:nvGrpSpPr>
                <p:grpSpPr>
                  <a:xfrm>
                    <a:off x="3424505" y="1460455"/>
                    <a:ext cx="797859" cy="297701"/>
                    <a:chOff x="3069003" y="2744655"/>
                    <a:chExt cx="797859" cy="297701"/>
                  </a:xfrm>
                </p:grpSpPr>
                <p:grpSp>
                  <p:nvGrpSpPr>
                    <p:cNvPr id="129" name="Group 128">
                      <a:extLst>
                        <a:ext uri="{FF2B5EF4-FFF2-40B4-BE49-F238E27FC236}">
                          <a16:creationId xmlns:a16="http://schemas.microsoft.com/office/drawing/2014/main" id="{CB1AD4A7-1CE3-4698-9514-86054EF8B08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69003" y="2744655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137" name="Straight Connector 136">
                        <a:extLst>
                          <a:ext uri="{FF2B5EF4-FFF2-40B4-BE49-F238E27FC236}">
                            <a16:creationId xmlns:a16="http://schemas.microsoft.com/office/drawing/2014/main" id="{2132EBBE-5C2D-472C-925B-054BFDFF71C4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38" name="Straight Connector 137">
                        <a:extLst>
                          <a:ext uri="{FF2B5EF4-FFF2-40B4-BE49-F238E27FC236}">
                            <a16:creationId xmlns:a16="http://schemas.microsoft.com/office/drawing/2014/main" id="{A69C7E8A-091A-478D-9918-11E9F6E949ED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30" name="Group 129">
                      <a:extLst>
                        <a:ext uri="{FF2B5EF4-FFF2-40B4-BE49-F238E27FC236}">
                          <a16:creationId xmlns:a16="http://schemas.microsoft.com/office/drawing/2014/main" id="{9D8C0DF2-21FC-49CF-B43F-6AD69092C87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135" name="Straight Connector 134">
                        <a:extLst>
                          <a:ext uri="{FF2B5EF4-FFF2-40B4-BE49-F238E27FC236}">
                            <a16:creationId xmlns:a16="http://schemas.microsoft.com/office/drawing/2014/main" id="{57DB75B5-3268-4C15-BABD-E07B6C325A26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36" name="Straight Connector 135">
                        <a:extLst>
                          <a:ext uri="{FF2B5EF4-FFF2-40B4-BE49-F238E27FC236}">
                            <a16:creationId xmlns:a16="http://schemas.microsoft.com/office/drawing/2014/main" id="{B22BD3F5-034E-4B5B-A097-710038E7DABC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31" name="Group 130">
                      <a:extLst>
                        <a:ext uri="{FF2B5EF4-FFF2-40B4-BE49-F238E27FC236}">
                          <a16:creationId xmlns:a16="http://schemas.microsoft.com/office/drawing/2014/main" id="{F57535B6-8E5C-4C7C-9C3C-54B1D945D35D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133" name="Straight Connector 132">
                        <a:extLst>
                          <a:ext uri="{FF2B5EF4-FFF2-40B4-BE49-F238E27FC236}">
                            <a16:creationId xmlns:a16="http://schemas.microsoft.com/office/drawing/2014/main" id="{3106646D-E10F-4ED3-8EE4-2E1CD0E346BF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34" name="Straight Connector 133">
                        <a:extLst>
                          <a:ext uri="{FF2B5EF4-FFF2-40B4-BE49-F238E27FC236}">
                            <a16:creationId xmlns:a16="http://schemas.microsoft.com/office/drawing/2014/main" id="{287FF5E0-D701-44CF-BC30-4AEF6F49DDF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32" name="Straight Connector 131">
                      <a:extLst>
                        <a:ext uri="{FF2B5EF4-FFF2-40B4-BE49-F238E27FC236}">
                          <a16:creationId xmlns:a16="http://schemas.microsoft.com/office/drawing/2014/main" id="{28AA98D8-3C3F-40FD-B8F1-A58AB94063A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24" name="Straight Connector 123">
                    <a:extLst>
                      <a:ext uri="{FF2B5EF4-FFF2-40B4-BE49-F238E27FC236}">
                        <a16:creationId xmlns:a16="http://schemas.microsoft.com/office/drawing/2014/main" id="{29E51721-D968-4615-8AEA-AA5289CDFC3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222364" y="1639707"/>
                    <a:ext cx="1302832" cy="970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5" name="Straight Connector 124">
                    <a:extLst>
                      <a:ext uri="{FF2B5EF4-FFF2-40B4-BE49-F238E27FC236}">
                        <a16:creationId xmlns:a16="http://schemas.microsoft.com/office/drawing/2014/main" id="{C5AA16F4-656B-469F-AB8D-1CB3B7AFA68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4580029" y="764506"/>
                    <a:ext cx="0" cy="1555211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Straight Connector 125">
                    <a:extLst>
                      <a:ext uri="{FF2B5EF4-FFF2-40B4-BE49-F238E27FC236}">
                        <a16:creationId xmlns:a16="http://schemas.microsoft.com/office/drawing/2014/main" id="{0BC52879-7668-4F90-AE5B-22F7D9CB09C7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3009207" y="1633811"/>
                    <a:ext cx="415298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7" name="Straight Connector 126">
                    <a:extLst>
                      <a:ext uri="{FF2B5EF4-FFF2-40B4-BE49-F238E27FC236}">
                        <a16:creationId xmlns:a16="http://schemas.microsoft.com/office/drawing/2014/main" id="{1DDCE1C4-E786-4189-A641-8DE294CE418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6394187" y="749554"/>
                    <a:ext cx="0" cy="180598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8" name="Straight Connector 127">
                    <a:extLst>
                      <a:ext uri="{FF2B5EF4-FFF2-40B4-BE49-F238E27FC236}">
                        <a16:creationId xmlns:a16="http://schemas.microsoft.com/office/drawing/2014/main" id="{117ADF4D-4488-45A5-A91F-97FC6045411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5651839" y="1649411"/>
                    <a:ext cx="742378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19" name="TextBox 118">
                  <a:extLst>
                    <a:ext uri="{FF2B5EF4-FFF2-40B4-BE49-F238E27FC236}">
                      <a16:creationId xmlns:a16="http://schemas.microsoft.com/office/drawing/2014/main" id="{87F83068-8184-4B6E-896E-21F7E3FDFE5A}"/>
                    </a:ext>
                  </a:extLst>
                </p:cNvPr>
                <p:cNvSpPr txBox="1"/>
                <p:nvPr/>
              </p:nvSpPr>
              <p:spPr>
                <a:xfrm>
                  <a:off x="7997208" y="2747884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C</a:t>
                  </a:r>
                  <a:endParaRPr lang="en-US" baseline="-25000" dirty="0"/>
                </a:p>
              </p:txBody>
            </p:sp>
            <p:sp>
              <p:nvSpPr>
                <p:cNvPr id="120" name="TextBox 119">
                  <a:extLst>
                    <a:ext uri="{FF2B5EF4-FFF2-40B4-BE49-F238E27FC236}">
                      <a16:creationId xmlns:a16="http://schemas.microsoft.com/office/drawing/2014/main" id="{81D2DF26-E0D3-49E2-A213-6F6F792CD9BB}"/>
                    </a:ext>
                  </a:extLst>
                </p:cNvPr>
                <p:cNvSpPr txBox="1"/>
                <p:nvPr/>
              </p:nvSpPr>
              <p:spPr>
                <a:xfrm>
                  <a:off x="6543214" y="2158793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R</a:t>
                  </a:r>
                  <a:r>
                    <a:rPr lang="en-US" baseline="-25000" dirty="0"/>
                    <a:t>1</a:t>
                  </a:r>
                </a:p>
              </p:txBody>
            </p:sp>
          </p:grpSp>
          <p:grpSp>
            <p:nvGrpSpPr>
              <p:cNvPr id="96" name="Group 95">
                <a:extLst>
                  <a:ext uri="{FF2B5EF4-FFF2-40B4-BE49-F238E27FC236}">
                    <a16:creationId xmlns:a16="http://schemas.microsoft.com/office/drawing/2014/main" id="{DF64B819-1AD6-4752-B5B0-72C168BF89F2}"/>
                  </a:ext>
                </a:extLst>
              </p:cNvPr>
              <p:cNvGrpSpPr/>
              <p:nvPr/>
            </p:nvGrpSpPr>
            <p:grpSpPr>
              <a:xfrm>
                <a:off x="1356726" y="2309581"/>
                <a:ext cx="1188533" cy="1195557"/>
                <a:chOff x="3136593" y="2841412"/>
                <a:chExt cx="1188533" cy="1195557"/>
              </a:xfrm>
            </p:grpSpPr>
            <p:sp>
              <p:nvSpPr>
                <p:cNvPr id="107" name="TextBox 106">
                  <a:extLst>
                    <a:ext uri="{FF2B5EF4-FFF2-40B4-BE49-F238E27FC236}">
                      <a16:creationId xmlns:a16="http://schemas.microsoft.com/office/drawing/2014/main" id="{8F7B0E2C-4295-4E56-A72A-3DBD9C7D1311}"/>
                    </a:ext>
                  </a:extLst>
                </p:cNvPr>
                <p:cNvSpPr txBox="1"/>
                <p:nvPr/>
              </p:nvSpPr>
              <p:spPr>
                <a:xfrm>
                  <a:off x="3602609" y="3211316"/>
                  <a:ext cx="30725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+</a:t>
                  </a:r>
                </a:p>
              </p:txBody>
            </p:sp>
            <p:grpSp>
              <p:nvGrpSpPr>
                <p:cNvPr id="108" name="Group 107">
                  <a:extLst>
                    <a:ext uri="{FF2B5EF4-FFF2-40B4-BE49-F238E27FC236}">
                      <a16:creationId xmlns:a16="http://schemas.microsoft.com/office/drawing/2014/main" id="{482DCC12-6BD9-464A-BF05-A3D881E8B7AA}"/>
                    </a:ext>
                  </a:extLst>
                </p:cNvPr>
                <p:cNvGrpSpPr/>
                <p:nvPr/>
              </p:nvGrpSpPr>
              <p:grpSpPr>
                <a:xfrm>
                  <a:off x="3136593" y="2841412"/>
                  <a:ext cx="1188533" cy="1195557"/>
                  <a:chOff x="2465135" y="2872435"/>
                  <a:chExt cx="1188533" cy="1195557"/>
                </a:xfrm>
              </p:grpSpPr>
              <p:cxnSp>
                <p:nvCxnSpPr>
                  <p:cNvPr id="109" name="Straight Connector 108">
                    <a:extLst>
                      <a:ext uri="{FF2B5EF4-FFF2-40B4-BE49-F238E27FC236}">
                        <a16:creationId xmlns:a16="http://schemas.microsoft.com/office/drawing/2014/main" id="{5FE20725-49B7-4955-8108-C6A6600B315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3086605" y="2872435"/>
                    <a:ext cx="567063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10" name="Oval 109">
                    <a:extLst>
                      <a:ext uri="{FF2B5EF4-FFF2-40B4-BE49-F238E27FC236}">
                        <a16:creationId xmlns:a16="http://schemas.microsoft.com/office/drawing/2014/main" id="{5380FF92-50C1-4D38-A25C-EDA76D84EF75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>
                    <a:off x="2903725" y="3328344"/>
                    <a:ext cx="365760" cy="365760"/>
                  </a:xfrm>
                  <a:prstGeom prst="ellips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111" name="Straight Connector 110">
                    <a:extLst>
                      <a:ext uri="{FF2B5EF4-FFF2-40B4-BE49-F238E27FC236}">
                        <a16:creationId xmlns:a16="http://schemas.microsoft.com/office/drawing/2014/main" id="{56202B2A-BDDF-416A-8EFB-F09CFA163C0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087638" y="3694104"/>
                    <a:ext cx="0" cy="24688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" name="Straight Connector 111">
                    <a:extLst>
                      <a:ext uri="{FF2B5EF4-FFF2-40B4-BE49-F238E27FC236}">
                        <a16:creationId xmlns:a16="http://schemas.microsoft.com/office/drawing/2014/main" id="{98F529BE-C7B8-4727-A963-42A1DBAF4ED6}"/>
                      </a:ext>
                    </a:extLst>
                  </p:cNvPr>
                  <p:cNvCxnSpPr/>
                  <p:nvPr/>
                </p:nvCxnSpPr>
                <p:spPr>
                  <a:xfrm>
                    <a:off x="2904758" y="394099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3" name="Straight Connector 112">
                    <a:extLst>
                      <a:ext uri="{FF2B5EF4-FFF2-40B4-BE49-F238E27FC236}">
                        <a16:creationId xmlns:a16="http://schemas.microsoft.com/office/drawing/2014/main" id="{226383DA-4456-491D-874A-3422806B2F67}"/>
                      </a:ext>
                    </a:extLst>
                  </p:cNvPr>
                  <p:cNvCxnSpPr/>
                  <p:nvPr/>
                </p:nvCxnSpPr>
                <p:spPr>
                  <a:xfrm>
                    <a:off x="2975360" y="400131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4" name="Straight Connector 113">
                    <a:extLst>
                      <a:ext uri="{FF2B5EF4-FFF2-40B4-BE49-F238E27FC236}">
                        <a16:creationId xmlns:a16="http://schemas.microsoft.com/office/drawing/2014/main" id="{FA75E891-CC2F-4CF0-AF2F-1705BF488584}"/>
                      </a:ext>
                    </a:extLst>
                  </p:cNvPr>
                  <p:cNvCxnSpPr/>
                  <p:nvPr/>
                </p:nvCxnSpPr>
                <p:spPr>
                  <a:xfrm>
                    <a:off x="3050331" y="4067992"/>
                    <a:ext cx="9144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5" name="Straight Connector 114">
                    <a:extLst>
                      <a:ext uri="{FF2B5EF4-FFF2-40B4-BE49-F238E27FC236}">
                        <a16:creationId xmlns:a16="http://schemas.microsoft.com/office/drawing/2014/main" id="{81FD1034-0D2A-48B3-AF47-1B857FEE7EA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090960" y="2872435"/>
                    <a:ext cx="0" cy="444089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16" name="TextBox 115">
                    <a:extLst>
                      <a:ext uri="{FF2B5EF4-FFF2-40B4-BE49-F238E27FC236}">
                        <a16:creationId xmlns:a16="http://schemas.microsoft.com/office/drawing/2014/main" id="{0D76BBB6-2B31-44DA-A20C-78ABA7AFF352}"/>
                      </a:ext>
                    </a:extLst>
                  </p:cNvPr>
                  <p:cNvSpPr txBox="1"/>
                  <p:nvPr/>
                </p:nvSpPr>
                <p:spPr>
                  <a:xfrm>
                    <a:off x="2465135" y="3298731"/>
                    <a:ext cx="519637" cy="406833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V</a:t>
                    </a:r>
                    <a:r>
                      <a:rPr lang="en-US" baseline="-25000" dirty="0"/>
                      <a:t>in</a:t>
                    </a:r>
                  </a:p>
                </p:txBody>
              </p:sp>
              <p:sp>
                <p:nvSpPr>
                  <p:cNvPr id="117" name="TextBox 116">
                    <a:extLst>
                      <a:ext uri="{FF2B5EF4-FFF2-40B4-BE49-F238E27FC236}">
                        <a16:creationId xmlns:a16="http://schemas.microsoft.com/office/drawing/2014/main" id="{AE99FE7B-98EA-4403-AA72-686F6D83E799}"/>
                      </a:ext>
                    </a:extLst>
                  </p:cNvPr>
                  <p:cNvSpPr txBox="1"/>
                  <p:nvPr/>
                </p:nvSpPr>
                <p:spPr>
                  <a:xfrm>
                    <a:off x="2910969" y="3417856"/>
                    <a:ext cx="307258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1600" dirty="0"/>
                      <a:t>—</a:t>
                    </a:r>
                  </a:p>
                </p:txBody>
              </p:sp>
            </p:grpSp>
          </p:grpSp>
          <p:grpSp>
            <p:nvGrpSpPr>
              <p:cNvPr id="97" name="Group 96">
                <a:extLst>
                  <a:ext uri="{FF2B5EF4-FFF2-40B4-BE49-F238E27FC236}">
                    <a16:creationId xmlns:a16="http://schemas.microsoft.com/office/drawing/2014/main" id="{31C858F5-B202-40F5-A295-4C0D6A8EED9C}"/>
                  </a:ext>
                </a:extLst>
              </p:cNvPr>
              <p:cNvGrpSpPr/>
              <p:nvPr/>
            </p:nvGrpSpPr>
            <p:grpSpPr>
              <a:xfrm>
                <a:off x="3628271" y="4039555"/>
                <a:ext cx="365760" cy="399683"/>
                <a:chOff x="2904758" y="3668309"/>
                <a:chExt cx="365760" cy="399683"/>
              </a:xfrm>
            </p:grpSpPr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95BBE0BE-1E3E-430A-B7F3-EE9F321FC9D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086059" y="3668309"/>
                  <a:ext cx="1579" cy="27268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290934ED-FF78-4523-91EB-F9FE04F40007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7970B2E9-6D3B-4322-94D4-CE15F766DA94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Straight Connector 105">
                  <a:extLst>
                    <a:ext uri="{FF2B5EF4-FFF2-40B4-BE49-F238E27FC236}">
                      <a16:creationId xmlns:a16="http://schemas.microsoft.com/office/drawing/2014/main" id="{319A4B4C-2CAB-4058-AB3A-48E2A97972BD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8" name="Straight Arrow Connector 97">
                <a:extLst>
                  <a:ext uri="{FF2B5EF4-FFF2-40B4-BE49-F238E27FC236}">
                    <a16:creationId xmlns:a16="http://schemas.microsoft.com/office/drawing/2014/main" id="{02BE9C63-4499-4522-87AE-4F96454D729C}"/>
                  </a:ext>
                </a:extLst>
              </p:cNvPr>
              <p:cNvCxnSpPr/>
              <p:nvPr/>
            </p:nvCxnSpPr>
            <p:spPr>
              <a:xfrm>
                <a:off x="2726420" y="2539186"/>
                <a:ext cx="716377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97A66791-7158-4AAE-BD01-B17D1E88B95D}"/>
                  </a:ext>
                </a:extLst>
              </p:cNvPr>
              <p:cNvSpPr txBox="1"/>
              <p:nvPr/>
            </p:nvSpPr>
            <p:spPr>
              <a:xfrm>
                <a:off x="2832806" y="2477438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I</a:t>
                </a:r>
                <a:r>
                  <a:rPr lang="en-US" baseline="-25000" dirty="0"/>
                  <a:t>1</a:t>
                </a:r>
              </a:p>
            </p:txBody>
          </p:sp>
          <p:grpSp>
            <p:nvGrpSpPr>
              <p:cNvPr id="100" name="Group 99">
                <a:extLst>
                  <a:ext uri="{FF2B5EF4-FFF2-40B4-BE49-F238E27FC236}">
                    <a16:creationId xmlns:a16="http://schemas.microsoft.com/office/drawing/2014/main" id="{3196C18A-2E0A-4A2C-8F52-22A2C6D92734}"/>
                  </a:ext>
                </a:extLst>
              </p:cNvPr>
              <p:cNvGrpSpPr/>
              <p:nvPr/>
            </p:nvGrpSpPr>
            <p:grpSpPr>
              <a:xfrm>
                <a:off x="4897222" y="2219368"/>
                <a:ext cx="126643" cy="255838"/>
                <a:chOff x="4897222" y="2219368"/>
                <a:chExt cx="126643" cy="255838"/>
              </a:xfrm>
            </p:grpSpPr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E277760B-8C4B-4C9C-99D6-90FFC664B4A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897222" y="2222871"/>
                  <a:ext cx="0" cy="252335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395345BB-9C3A-405F-A9B6-70B7F059208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023865" y="2219368"/>
                  <a:ext cx="0" cy="252335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46" name="Group 145">
              <a:extLst>
                <a:ext uri="{FF2B5EF4-FFF2-40B4-BE49-F238E27FC236}">
                  <a16:creationId xmlns:a16="http://schemas.microsoft.com/office/drawing/2014/main" id="{D0D47D97-20F3-48FC-A6D3-469A737FFC2F}"/>
                </a:ext>
              </a:extLst>
            </p:cNvPr>
            <p:cNvGrpSpPr/>
            <p:nvPr/>
          </p:nvGrpSpPr>
          <p:grpSpPr>
            <a:xfrm>
              <a:off x="8952291" y="1422492"/>
              <a:ext cx="711121" cy="270259"/>
              <a:chOff x="3069003" y="2744655"/>
              <a:chExt cx="797859" cy="297701"/>
            </a:xfrm>
          </p:grpSpPr>
          <p:grpSp>
            <p:nvGrpSpPr>
              <p:cNvPr id="150" name="Group 149">
                <a:extLst>
                  <a:ext uri="{FF2B5EF4-FFF2-40B4-BE49-F238E27FC236}">
                    <a16:creationId xmlns:a16="http://schemas.microsoft.com/office/drawing/2014/main" id="{40F1A915-2D76-4AE7-9140-BB6ADDCBB12A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64" name="Straight Connector 163">
                  <a:extLst>
                    <a:ext uri="{FF2B5EF4-FFF2-40B4-BE49-F238E27FC236}">
                      <a16:creationId xmlns:a16="http://schemas.microsoft.com/office/drawing/2014/main" id="{32F8AACD-DE79-4C67-BC37-CADF042587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" name="Straight Connector 165">
                  <a:extLst>
                    <a:ext uri="{FF2B5EF4-FFF2-40B4-BE49-F238E27FC236}">
                      <a16:creationId xmlns:a16="http://schemas.microsoft.com/office/drawing/2014/main" id="{6B8C5389-7B0F-434F-B2D9-43C248EFEB0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7" name="Group 156">
                <a:extLst>
                  <a:ext uri="{FF2B5EF4-FFF2-40B4-BE49-F238E27FC236}">
                    <a16:creationId xmlns:a16="http://schemas.microsoft.com/office/drawing/2014/main" id="{6C3441BB-C59F-4379-B574-B651ACBCBDD9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8F481F1C-FB3A-4381-93CE-01495BE512E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" name="Straight Connector 162">
                  <a:extLst>
                    <a:ext uri="{FF2B5EF4-FFF2-40B4-BE49-F238E27FC236}">
                      <a16:creationId xmlns:a16="http://schemas.microsoft.com/office/drawing/2014/main" id="{A0297818-AAE0-4638-B79A-34AF28CFDE1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8" name="Group 157">
                <a:extLst>
                  <a:ext uri="{FF2B5EF4-FFF2-40B4-BE49-F238E27FC236}">
                    <a16:creationId xmlns:a16="http://schemas.microsoft.com/office/drawing/2014/main" id="{1F20A82C-A7B5-4404-A720-96E325D198C0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60" name="Straight Connector 159">
                  <a:extLst>
                    <a:ext uri="{FF2B5EF4-FFF2-40B4-BE49-F238E27FC236}">
                      <a16:creationId xmlns:a16="http://schemas.microsoft.com/office/drawing/2014/main" id="{BBAE396D-B102-4DC2-9006-0545D3B6EE5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FB87C6E2-774F-4100-B9E0-53089AD14AF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59" name="Straight Connector 158">
                <a:extLst>
                  <a:ext uri="{FF2B5EF4-FFF2-40B4-BE49-F238E27FC236}">
                    <a16:creationId xmlns:a16="http://schemas.microsoft.com/office/drawing/2014/main" id="{7B192B8C-E12B-415C-804B-23B4528C575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7" name="TextBox 166">
              <a:extLst>
                <a:ext uri="{FF2B5EF4-FFF2-40B4-BE49-F238E27FC236}">
                  <a16:creationId xmlns:a16="http://schemas.microsoft.com/office/drawing/2014/main" id="{2AA0F463-47A0-4935-B96D-AE2F9C68B3C6}"/>
                </a:ext>
              </a:extLst>
            </p:cNvPr>
            <p:cNvSpPr txBox="1"/>
            <p:nvPr/>
          </p:nvSpPr>
          <p:spPr>
            <a:xfrm>
              <a:off x="9022995" y="1013392"/>
              <a:ext cx="4631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m</a:t>
              </a:r>
            </a:p>
          </p:txBody>
        </p:sp>
        <p:cxnSp>
          <p:nvCxnSpPr>
            <p:cNvPr id="168" name="Straight Connector 167">
              <a:extLst>
                <a:ext uri="{FF2B5EF4-FFF2-40B4-BE49-F238E27FC236}">
                  <a16:creationId xmlns:a16="http://schemas.microsoft.com/office/drawing/2014/main" id="{2228FA61-F6C5-42B0-8C80-3813BB447E5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446148" y="1574925"/>
              <a:ext cx="51206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>
              <a:extLst>
                <a:ext uri="{FF2B5EF4-FFF2-40B4-BE49-F238E27FC236}">
                  <a16:creationId xmlns:a16="http://schemas.microsoft.com/office/drawing/2014/main" id="{7C357E94-3FF4-4C19-A3D5-208D454BCDD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663412" y="1557761"/>
              <a:ext cx="40233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1AF78C2B-57CA-4B2A-A4B5-71A75A398BC9}"/>
              </a:ext>
            </a:extLst>
          </p:cNvPr>
          <p:cNvGrpSpPr/>
          <p:nvPr/>
        </p:nvGrpSpPr>
        <p:grpSpPr>
          <a:xfrm>
            <a:off x="7177943" y="1539503"/>
            <a:ext cx="1080889" cy="2601653"/>
            <a:chOff x="1737360" y="1492360"/>
            <a:chExt cx="1170998" cy="2652704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1968C412-26E3-4D00-820D-5E99BA98E879}"/>
                </a:ext>
              </a:extLst>
            </p:cNvPr>
            <p:cNvGrpSpPr/>
            <p:nvPr/>
          </p:nvGrpSpPr>
          <p:grpSpPr>
            <a:xfrm>
              <a:off x="1737360" y="1492360"/>
              <a:ext cx="822960" cy="436617"/>
              <a:chOff x="1737360" y="1492360"/>
              <a:chExt cx="822960" cy="436617"/>
            </a:xfrm>
          </p:grpSpPr>
          <p:sp>
            <p:nvSpPr>
              <p:cNvPr id="148" name="Rectangle: Rounded Corners 147">
                <a:extLst>
                  <a:ext uri="{FF2B5EF4-FFF2-40B4-BE49-F238E27FC236}">
                    <a16:creationId xmlns:a16="http://schemas.microsoft.com/office/drawing/2014/main" id="{BD680199-F9CF-47D4-913B-87F2918ED9C5}"/>
                  </a:ext>
                </a:extLst>
              </p:cNvPr>
              <p:cNvSpPr/>
              <p:nvPr/>
            </p:nvSpPr>
            <p:spPr>
              <a:xfrm>
                <a:off x="1828800" y="1550199"/>
                <a:ext cx="320040" cy="228600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" name="Rectangle 148">
                <a:extLst>
                  <a:ext uri="{FF2B5EF4-FFF2-40B4-BE49-F238E27FC236}">
                    <a16:creationId xmlns:a16="http://schemas.microsoft.com/office/drawing/2014/main" id="{AC74D10E-1F80-4DC2-BDC5-C63647CA5163}"/>
                  </a:ext>
                </a:extLst>
              </p:cNvPr>
              <p:cNvSpPr/>
              <p:nvPr/>
            </p:nvSpPr>
            <p:spPr>
              <a:xfrm>
                <a:off x="1737360" y="1492360"/>
                <a:ext cx="822960" cy="43661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DC75C37F-88E1-4B9E-81F9-8FECB51C7DC9}"/>
                </a:ext>
              </a:extLst>
            </p:cNvPr>
            <p:cNvSpPr/>
            <p:nvPr/>
          </p:nvSpPr>
          <p:spPr>
            <a:xfrm>
              <a:off x="2307298" y="1705463"/>
              <a:ext cx="601060" cy="2439601"/>
            </a:xfrm>
            <a:custGeom>
              <a:avLst/>
              <a:gdLst>
                <a:gd name="connsiteX0" fmla="*/ 0 w 706582"/>
                <a:gd name="connsiteY0" fmla="*/ 33758 h 788831"/>
                <a:gd name="connsiteX1" fmla="*/ 284018 w 706582"/>
                <a:gd name="connsiteY1" fmla="*/ 12976 h 788831"/>
                <a:gd name="connsiteX2" fmla="*/ 471055 w 706582"/>
                <a:gd name="connsiteY2" fmla="*/ 206940 h 788831"/>
                <a:gd name="connsiteX3" fmla="*/ 332509 w 706582"/>
                <a:gd name="connsiteY3" fmla="*/ 387049 h 788831"/>
                <a:gd name="connsiteX4" fmla="*/ 311727 w 706582"/>
                <a:gd name="connsiteY4" fmla="*/ 241576 h 788831"/>
                <a:gd name="connsiteX5" fmla="*/ 568037 w 706582"/>
                <a:gd name="connsiteY5" fmla="*/ 241576 h 788831"/>
                <a:gd name="connsiteX6" fmla="*/ 678873 w 706582"/>
                <a:gd name="connsiteY6" fmla="*/ 456321 h 788831"/>
                <a:gd name="connsiteX7" fmla="*/ 706582 w 706582"/>
                <a:gd name="connsiteY7" fmla="*/ 788831 h 7888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06582" h="788831">
                  <a:moveTo>
                    <a:pt x="0" y="33758"/>
                  </a:moveTo>
                  <a:cubicBezTo>
                    <a:pt x="102754" y="8935"/>
                    <a:pt x="205509" y="-15888"/>
                    <a:pt x="284018" y="12976"/>
                  </a:cubicBezTo>
                  <a:cubicBezTo>
                    <a:pt x="362527" y="41840"/>
                    <a:pt x="462973" y="144595"/>
                    <a:pt x="471055" y="206940"/>
                  </a:cubicBezTo>
                  <a:cubicBezTo>
                    <a:pt x="479137" y="269285"/>
                    <a:pt x="359064" y="381276"/>
                    <a:pt x="332509" y="387049"/>
                  </a:cubicBezTo>
                  <a:cubicBezTo>
                    <a:pt x="305954" y="392822"/>
                    <a:pt x="272472" y="265821"/>
                    <a:pt x="311727" y="241576"/>
                  </a:cubicBezTo>
                  <a:cubicBezTo>
                    <a:pt x="350982" y="217331"/>
                    <a:pt x="506846" y="205785"/>
                    <a:pt x="568037" y="241576"/>
                  </a:cubicBezTo>
                  <a:cubicBezTo>
                    <a:pt x="629228" y="277367"/>
                    <a:pt x="655782" y="365112"/>
                    <a:pt x="678873" y="456321"/>
                  </a:cubicBezTo>
                  <a:cubicBezTo>
                    <a:pt x="701964" y="547530"/>
                    <a:pt x="704273" y="668180"/>
                    <a:pt x="706582" y="788831"/>
                  </a:cubicBezTo>
                </a:path>
              </a:pathLst>
            </a:custGeom>
            <a:noFill/>
            <a:ln>
              <a:solidFill>
                <a:schemeClr val="accent2">
                  <a:lumMod val="75000"/>
                </a:schemeClr>
              </a:solidFill>
              <a:headEnd type="oval"/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6" name="TextBox 195">
            <a:extLst>
              <a:ext uri="{FF2B5EF4-FFF2-40B4-BE49-F238E27FC236}">
                <a16:creationId xmlns:a16="http://schemas.microsoft.com/office/drawing/2014/main" id="{51F863AD-EC58-46E2-9CAA-A34E5BD35E98}"/>
              </a:ext>
            </a:extLst>
          </p:cNvPr>
          <p:cNvSpPr txBox="1"/>
          <p:nvPr/>
        </p:nvSpPr>
        <p:spPr>
          <a:xfrm>
            <a:off x="8968824" y="2308005"/>
            <a:ext cx="25749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Compare magnitudes of input and output waves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5C5ACDB1-AE71-4FB8-8028-DC4DB5F97B9F}"/>
              </a:ext>
            </a:extLst>
          </p:cNvPr>
          <p:cNvSpPr txBox="1"/>
          <p:nvPr/>
        </p:nvSpPr>
        <p:spPr>
          <a:xfrm>
            <a:off x="552471" y="3203448"/>
            <a:ext cx="31525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The amplitude of the sine wave will need to be adjusted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A30A70F3-3971-4C70-8185-26CD7AE2D971}"/>
              </a:ext>
            </a:extLst>
          </p:cNvPr>
          <p:cNvSpPr txBox="1"/>
          <p:nvPr/>
        </p:nvSpPr>
        <p:spPr>
          <a:xfrm>
            <a:off x="526965" y="3919147"/>
            <a:ext cx="31525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Adjust DC offset to minimize DC component of output</a:t>
            </a:r>
          </a:p>
        </p:txBody>
      </p:sp>
      <p:grpSp>
        <p:nvGrpSpPr>
          <p:cNvPr id="170" name="Group 169">
            <a:extLst>
              <a:ext uri="{FF2B5EF4-FFF2-40B4-BE49-F238E27FC236}">
                <a16:creationId xmlns:a16="http://schemas.microsoft.com/office/drawing/2014/main" id="{5F18C9AB-B7B9-49BE-88DE-A0A09A726BC7}"/>
              </a:ext>
            </a:extLst>
          </p:cNvPr>
          <p:cNvGrpSpPr/>
          <p:nvPr/>
        </p:nvGrpSpPr>
        <p:grpSpPr>
          <a:xfrm>
            <a:off x="3852973" y="1984119"/>
            <a:ext cx="938374" cy="1258874"/>
            <a:chOff x="1737360" y="1439113"/>
            <a:chExt cx="1565321" cy="2043402"/>
          </a:xfrm>
        </p:grpSpPr>
        <p:grpSp>
          <p:nvGrpSpPr>
            <p:cNvPr id="171" name="Group 170">
              <a:extLst>
                <a:ext uri="{FF2B5EF4-FFF2-40B4-BE49-F238E27FC236}">
                  <a16:creationId xmlns:a16="http://schemas.microsoft.com/office/drawing/2014/main" id="{4533655C-AAFE-4A63-83AE-4432307A201F}"/>
                </a:ext>
              </a:extLst>
            </p:cNvPr>
            <p:cNvGrpSpPr/>
            <p:nvPr/>
          </p:nvGrpSpPr>
          <p:grpSpPr>
            <a:xfrm>
              <a:off x="1737360" y="1439113"/>
              <a:ext cx="822960" cy="548640"/>
              <a:chOff x="1737360" y="1439113"/>
              <a:chExt cx="822960" cy="548640"/>
            </a:xfrm>
          </p:grpSpPr>
          <p:sp>
            <p:nvSpPr>
              <p:cNvPr id="173" name="Rectangle: Rounded Corners 172">
                <a:extLst>
                  <a:ext uri="{FF2B5EF4-FFF2-40B4-BE49-F238E27FC236}">
                    <a16:creationId xmlns:a16="http://schemas.microsoft.com/office/drawing/2014/main" id="{E3D52E76-9E64-43E8-B480-80F39EF65C45}"/>
                  </a:ext>
                </a:extLst>
              </p:cNvPr>
              <p:cNvSpPr/>
              <p:nvPr/>
            </p:nvSpPr>
            <p:spPr>
              <a:xfrm>
                <a:off x="1828800" y="1550199"/>
                <a:ext cx="320040" cy="228600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4" name="Rectangle 173">
                <a:extLst>
                  <a:ext uri="{FF2B5EF4-FFF2-40B4-BE49-F238E27FC236}">
                    <a16:creationId xmlns:a16="http://schemas.microsoft.com/office/drawing/2014/main" id="{D91D6079-889D-4CB3-AED8-1541F9579E27}"/>
                  </a:ext>
                </a:extLst>
              </p:cNvPr>
              <p:cNvSpPr/>
              <p:nvPr/>
            </p:nvSpPr>
            <p:spPr>
              <a:xfrm>
                <a:off x="1737360" y="1439113"/>
                <a:ext cx="822960" cy="54864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72" name="Freeform: Shape 171">
              <a:extLst>
                <a:ext uri="{FF2B5EF4-FFF2-40B4-BE49-F238E27FC236}">
                  <a16:creationId xmlns:a16="http://schemas.microsoft.com/office/drawing/2014/main" id="{651A0001-5407-495E-A08B-8C44FF20E58D}"/>
                </a:ext>
              </a:extLst>
            </p:cNvPr>
            <p:cNvSpPr/>
            <p:nvPr/>
          </p:nvSpPr>
          <p:spPr>
            <a:xfrm>
              <a:off x="2307298" y="1705464"/>
              <a:ext cx="995383" cy="1777051"/>
            </a:xfrm>
            <a:custGeom>
              <a:avLst/>
              <a:gdLst>
                <a:gd name="connsiteX0" fmla="*/ 0 w 706582"/>
                <a:gd name="connsiteY0" fmla="*/ 33758 h 788831"/>
                <a:gd name="connsiteX1" fmla="*/ 284018 w 706582"/>
                <a:gd name="connsiteY1" fmla="*/ 12976 h 788831"/>
                <a:gd name="connsiteX2" fmla="*/ 471055 w 706582"/>
                <a:gd name="connsiteY2" fmla="*/ 206940 h 788831"/>
                <a:gd name="connsiteX3" fmla="*/ 332509 w 706582"/>
                <a:gd name="connsiteY3" fmla="*/ 387049 h 788831"/>
                <a:gd name="connsiteX4" fmla="*/ 311727 w 706582"/>
                <a:gd name="connsiteY4" fmla="*/ 241576 h 788831"/>
                <a:gd name="connsiteX5" fmla="*/ 568037 w 706582"/>
                <a:gd name="connsiteY5" fmla="*/ 241576 h 788831"/>
                <a:gd name="connsiteX6" fmla="*/ 678873 w 706582"/>
                <a:gd name="connsiteY6" fmla="*/ 456321 h 788831"/>
                <a:gd name="connsiteX7" fmla="*/ 706582 w 706582"/>
                <a:gd name="connsiteY7" fmla="*/ 788831 h 7888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06582" h="788831">
                  <a:moveTo>
                    <a:pt x="0" y="33758"/>
                  </a:moveTo>
                  <a:cubicBezTo>
                    <a:pt x="102754" y="8935"/>
                    <a:pt x="205509" y="-15888"/>
                    <a:pt x="284018" y="12976"/>
                  </a:cubicBezTo>
                  <a:cubicBezTo>
                    <a:pt x="362527" y="41840"/>
                    <a:pt x="462973" y="144595"/>
                    <a:pt x="471055" y="206940"/>
                  </a:cubicBezTo>
                  <a:cubicBezTo>
                    <a:pt x="479137" y="269285"/>
                    <a:pt x="359064" y="381276"/>
                    <a:pt x="332509" y="387049"/>
                  </a:cubicBezTo>
                  <a:cubicBezTo>
                    <a:pt x="305954" y="392822"/>
                    <a:pt x="272472" y="265821"/>
                    <a:pt x="311727" y="241576"/>
                  </a:cubicBezTo>
                  <a:cubicBezTo>
                    <a:pt x="350982" y="217331"/>
                    <a:pt x="506846" y="205785"/>
                    <a:pt x="568037" y="241576"/>
                  </a:cubicBezTo>
                  <a:cubicBezTo>
                    <a:pt x="629228" y="277367"/>
                    <a:pt x="655782" y="365112"/>
                    <a:pt x="678873" y="456321"/>
                  </a:cubicBezTo>
                  <a:cubicBezTo>
                    <a:pt x="701964" y="547530"/>
                    <a:pt x="704273" y="668180"/>
                    <a:pt x="706582" y="788831"/>
                  </a:cubicBezTo>
                </a:path>
              </a:pathLst>
            </a:custGeom>
            <a:noFill/>
            <a:ln>
              <a:solidFill>
                <a:schemeClr val="accent2">
                  <a:lumMod val="75000"/>
                </a:schemeClr>
              </a:solidFill>
              <a:headEnd type="oval"/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6" name="TextBox 175">
            <a:extLst>
              <a:ext uri="{FF2B5EF4-FFF2-40B4-BE49-F238E27FC236}">
                <a16:creationId xmlns:a16="http://schemas.microsoft.com/office/drawing/2014/main" id="{33F53DF8-925B-42B6-B816-B14D7F705923}"/>
              </a:ext>
            </a:extLst>
          </p:cNvPr>
          <p:cNvSpPr txBox="1"/>
          <p:nvPr/>
        </p:nvSpPr>
        <p:spPr>
          <a:xfrm>
            <a:off x="8983943" y="2946275"/>
            <a:ext cx="25749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Compare phases of input and output waves</a:t>
            </a:r>
          </a:p>
        </p:txBody>
      </p:sp>
      <p:sp>
        <p:nvSpPr>
          <p:cNvPr id="177" name="TextBox 176">
            <a:extLst>
              <a:ext uri="{FF2B5EF4-FFF2-40B4-BE49-F238E27FC236}">
                <a16:creationId xmlns:a16="http://schemas.microsoft.com/office/drawing/2014/main" id="{191AE348-9DB4-4F65-9427-CE54ABC1CB87}"/>
              </a:ext>
            </a:extLst>
          </p:cNvPr>
          <p:cNvSpPr txBox="1"/>
          <p:nvPr/>
        </p:nvSpPr>
        <p:spPr>
          <a:xfrm>
            <a:off x="777296" y="2423608"/>
            <a:ext cx="25749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Change the frequency to a lower frequency</a:t>
            </a:r>
          </a:p>
        </p:txBody>
      </p:sp>
      <p:pic>
        <p:nvPicPr>
          <p:cNvPr id="4" name="Picture 3" descr="Chart, line chart&#10;&#10;Description automatically generated">
            <a:extLst>
              <a:ext uri="{FF2B5EF4-FFF2-40B4-BE49-F238E27FC236}">
                <a16:creationId xmlns:a16="http://schemas.microsoft.com/office/drawing/2014/main" id="{08E9DD03-168D-4B5D-8003-D90A4D695C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9813" y="331946"/>
            <a:ext cx="3208057" cy="1804532"/>
          </a:xfrm>
          <a:prstGeom prst="rect">
            <a:avLst/>
          </a:prstGeom>
        </p:spPr>
      </p:pic>
      <p:sp>
        <p:nvSpPr>
          <p:cNvPr id="88" name="TextBox 87">
            <a:extLst>
              <a:ext uri="{FF2B5EF4-FFF2-40B4-BE49-F238E27FC236}">
                <a16:creationId xmlns:a16="http://schemas.microsoft.com/office/drawing/2014/main" id="{1C114CC4-FCE4-4A99-B8F5-E1C2FB051F03}"/>
              </a:ext>
            </a:extLst>
          </p:cNvPr>
          <p:cNvSpPr txBox="1"/>
          <p:nvPr/>
        </p:nvSpPr>
        <p:spPr>
          <a:xfrm>
            <a:off x="552471" y="4703587"/>
            <a:ext cx="25749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Keep changing to lower frequencies until you see a noticeable change.</a:t>
            </a:r>
          </a:p>
        </p:txBody>
      </p:sp>
      <p:pic>
        <p:nvPicPr>
          <p:cNvPr id="8" name="Picture 7" descr="Chart, histogram&#10;&#10;Description automatically generated">
            <a:extLst>
              <a:ext uri="{FF2B5EF4-FFF2-40B4-BE49-F238E27FC236}">
                <a16:creationId xmlns:a16="http://schemas.microsoft.com/office/drawing/2014/main" id="{F0AA6C00-7DE8-47FB-ACD1-5714AA4234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0356" y="4381848"/>
            <a:ext cx="3662102" cy="2059932"/>
          </a:xfrm>
          <a:prstGeom prst="rect">
            <a:avLst/>
          </a:prstGeom>
        </p:spPr>
      </p:pic>
      <p:sp>
        <p:nvSpPr>
          <p:cNvPr id="93" name="TextBox 92">
            <a:extLst>
              <a:ext uri="{FF2B5EF4-FFF2-40B4-BE49-F238E27FC236}">
                <a16:creationId xmlns:a16="http://schemas.microsoft.com/office/drawing/2014/main" id="{2AF09D0E-6A30-4C26-ADFD-428F16AFF82C}"/>
              </a:ext>
            </a:extLst>
          </p:cNvPr>
          <p:cNvSpPr txBox="1"/>
          <p:nvPr/>
        </p:nvSpPr>
        <p:spPr>
          <a:xfrm>
            <a:off x="3121220" y="4678295"/>
            <a:ext cx="23488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The change of phase will probably be more noticeable than the change in the gain</a:t>
            </a: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A293BBC5-AA3F-4057-8079-A05D4C52C72B}"/>
              </a:ext>
            </a:extLst>
          </p:cNvPr>
          <p:cNvSpPr txBox="1"/>
          <p:nvPr/>
        </p:nvSpPr>
        <p:spPr>
          <a:xfrm>
            <a:off x="6215191" y="4785910"/>
            <a:ext cx="234077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The change will probably not be noticeable until the frequency is less than 1 Hz</a:t>
            </a:r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6DCF4F3E-FF2E-4A94-8F58-B845F3A95919}"/>
              </a:ext>
            </a:extLst>
          </p:cNvPr>
          <p:cNvSpPr/>
          <p:nvPr/>
        </p:nvSpPr>
        <p:spPr>
          <a:xfrm>
            <a:off x="471939" y="3223494"/>
            <a:ext cx="3283479" cy="582834"/>
          </a:xfrm>
          <a:prstGeom prst="rect">
            <a:avLst/>
          </a:prstGeom>
          <a:solidFill>
            <a:srgbClr val="FFFF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Rectangle 153">
            <a:extLst>
              <a:ext uri="{FF2B5EF4-FFF2-40B4-BE49-F238E27FC236}">
                <a16:creationId xmlns:a16="http://schemas.microsoft.com/office/drawing/2014/main" id="{1B37C950-89BE-4D35-95BE-15DC27C7EAF8}"/>
              </a:ext>
            </a:extLst>
          </p:cNvPr>
          <p:cNvSpPr/>
          <p:nvPr/>
        </p:nvSpPr>
        <p:spPr>
          <a:xfrm>
            <a:off x="471939" y="3994345"/>
            <a:ext cx="3283479" cy="582834"/>
          </a:xfrm>
          <a:prstGeom prst="rect">
            <a:avLst/>
          </a:prstGeom>
          <a:solidFill>
            <a:srgbClr val="FFFF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B126AD81-0948-4842-8C29-16DDE0B5211F}"/>
              </a:ext>
            </a:extLst>
          </p:cNvPr>
          <p:cNvSpPr txBox="1"/>
          <p:nvPr/>
        </p:nvSpPr>
        <p:spPr>
          <a:xfrm>
            <a:off x="8958998" y="3616524"/>
            <a:ext cx="327635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Capture the traces that show it acting like an integrator and traces showing it acting less like an integrator.</a:t>
            </a:r>
          </a:p>
        </p:txBody>
      </p:sp>
    </p:spTree>
    <p:extLst>
      <p:ext uri="{BB962C8B-B14F-4D97-AF65-F5344CB8AC3E}">
        <p14:creationId xmlns:p14="http://schemas.microsoft.com/office/powerpoint/2010/main" val="2938674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" grpId="0"/>
      <p:bldP spid="151" grpId="0"/>
      <p:bldP spid="165" grpId="0"/>
      <p:bldP spid="176" grpId="0"/>
      <p:bldP spid="177" grpId="0"/>
      <p:bldP spid="88" grpId="0"/>
      <p:bldP spid="93" grpId="0"/>
      <p:bldP spid="152" grpId="0"/>
      <p:bldP spid="153" grpId="0" animBg="1"/>
      <p:bldP spid="154" grpId="0" animBg="1"/>
      <p:bldP spid="15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58936-CDC2-485E-9E9E-46540250C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7108" y="0"/>
            <a:ext cx="9194240" cy="1325563"/>
          </a:xfrm>
        </p:spPr>
        <p:txBody>
          <a:bodyPr/>
          <a:lstStyle/>
          <a:p>
            <a:r>
              <a:rPr lang="en-US" dirty="0"/>
              <a:t>Op Amp Integrator Circuit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6D5DEFC0-AE37-4E2A-982A-E2F13D052EF2}"/>
              </a:ext>
            </a:extLst>
          </p:cNvPr>
          <p:cNvSpPr txBox="1"/>
          <p:nvPr/>
        </p:nvSpPr>
        <p:spPr>
          <a:xfrm>
            <a:off x="5051842" y="4951589"/>
            <a:ext cx="47975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V</a:t>
            </a:r>
            <a:r>
              <a:rPr lang="en-US" baseline="30000" dirty="0">
                <a:solidFill>
                  <a:srgbClr val="FF0000"/>
                </a:solidFill>
              </a:rPr>
              <a:t>+</a:t>
            </a:r>
            <a:r>
              <a:rPr lang="en-US" dirty="0">
                <a:solidFill>
                  <a:srgbClr val="FF0000"/>
                </a:solidFill>
              </a:rPr>
              <a:t> (15 V) and V</a:t>
            </a:r>
            <a:r>
              <a:rPr lang="en-US" baseline="30000" dirty="0">
                <a:solidFill>
                  <a:srgbClr val="FF0000"/>
                </a:solidFill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 (-15 V) from DC Power Supply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4CA3D21D-CD7B-4B84-A821-84B7BAA3CD3C}"/>
              </a:ext>
            </a:extLst>
          </p:cNvPr>
          <p:cNvSpPr txBox="1"/>
          <p:nvPr/>
        </p:nvSpPr>
        <p:spPr>
          <a:xfrm>
            <a:off x="1860649" y="2921922"/>
            <a:ext cx="11434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Function Generator</a:t>
            </a:r>
          </a:p>
        </p:txBody>
      </p:sp>
      <p:cxnSp>
        <p:nvCxnSpPr>
          <p:cNvPr id="179" name="Straight Arrow Connector 178">
            <a:extLst>
              <a:ext uri="{FF2B5EF4-FFF2-40B4-BE49-F238E27FC236}">
                <a16:creationId xmlns:a16="http://schemas.microsoft.com/office/drawing/2014/main" id="{D87EC1A9-EECE-4629-A569-239634D22712}"/>
              </a:ext>
            </a:extLst>
          </p:cNvPr>
          <p:cNvCxnSpPr>
            <a:cxnSpLocks/>
          </p:cNvCxnSpPr>
          <p:nvPr/>
        </p:nvCxnSpPr>
        <p:spPr>
          <a:xfrm flipV="1">
            <a:off x="6123376" y="3994753"/>
            <a:ext cx="948165" cy="93752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>
            <a:extLst>
              <a:ext uri="{FF2B5EF4-FFF2-40B4-BE49-F238E27FC236}">
                <a16:creationId xmlns:a16="http://schemas.microsoft.com/office/drawing/2014/main" id="{4D85E9CD-89E0-4D4E-8705-05DAEFC5438F}"/>
              </a:ext>
            </a:extLst>
          </p:cNvPr>
          <p:cNvGrpSpPr/>
          <p:nvPr/>
        </p:nvGrpSpPr>
        <p:grpSpPr>
          <a:xfrm>
            <a:off x="3312416" y="2000895"/>
            <a:ext cx="6100900" cy="2710048"/>
            <a:chOff x="3312416" y="2000895"/>
            <a:chExt cx="6100900" cy="2710048"/>
          </a:xfrm>
        </p:grpSpPr>
        <p:grpSp>
          <p:nvGrpSpPr>
            <p:cNvPr id="181" name="Group 180">
              <a:extLst>
                <a:ext uri="{FF2B5EF4-FFF2-40B4-BE49-F238E27FC236}">
                  <a16:creationId xmlns:a16="http://schemas.microsoft.com/office/drawing/2014/main" id="{5E2B7D79-8A2A-4E87-9A73-C18E3DFD7926}"/>
                </a:ext>
              </a:extLst>
            </p:cNvPr>
            <p:cNvGrpSpPr/>
            <p:nvPr/>
          </p:nvGrpSpPr>
          <p:grpSpPr>
            <a:xfrm>
              <a:off x="3312416" y="2000895"/>
              <a:ext cx="6100900" cy="2710048"/>
              <a:chOff x="0" y="109001"/>
              <a:chExt cx="6101022" cy="2710168"/>
            </a:xfrm>
          </p:grpSpPr>
          <p:grpSp>
            <p:nvGrpSpPr>
              <p:cNvPr id="182" name="Group 181">
                <a:extLst>
                  <a:ext uri="{FF2B5EF4-FFF2-40B4-BE49-F238E27FC236}">
                    <a16:creationId xmlns:a16="http://schemas.microsoft.com/office/drawing/2014/main" id="{F46FA190-CC0B-489D-98F3-7F6BB8787E7C}"/>
                  </a:ext>
                </a:extLst>
              </p:cNvPr>
              <p:cNvGrpSpPr/>
              <p:nvPr/>
            </p:nvGrpSpPr>
            <p:grpSpPr>
              <a:xfrm>
                <a:off x="0" y="109001"/>
                <a:ext cx="6101022" cy="2710168"/>
                <a:chOff x="0" y="109001"/>
                <a:chExt cx="6101022" cy="2710168"/>
              </a:xfrm>
            </p:grpSpPr>
            <p:grpSp>
              <p:nvGrpSpPr>
                <p:cNvPr id="185" name="Group 184">
                  <a:extLst>
                    <a:ext uri="{FF2B5EF4-FFF2-40B4-BE49-F238E27FC236}">
                      <a16:creationId xmlns:a16="http://schemas.microsoft.com/office/drawing/2014/main" id="{852C3EEC-FF5D-4042-97FD-942C2604DA2F}"/>
                    </a:ext>
                  </a:extLst>
                </p:cNvPr>
                <p:cNvGrpSpPr/>
                <p:nvPr/>
              </p:nvGrpSpPr>
              <p:grpSpPr>
                <a:xfrm>
                  <a:off x="0" y="109001"/>
                  <a:ext cx="6101022" cy="2710168"/>
                  <a:chOff x="0" y="1007085"/>
                  <a:chExt cx="6101022" cy="2710577"/>
                </a:xfrm>
              </p:grpSpPr>
              <p:grpSp>
                <p:nvGrpSpPr>
                  <p:cNvPr id="188" name="Group 187">
                    <a:extLst>
                      <a:ext uri="{FF2B5EF4-FFF2-40B4-BE49-F238E27FC236}">
                        <a16:creationId xmlns:a16="http://schemas.microsoft.com/office/drawing/2014/main" id="{56AA46B5-1CF5-438C-8FBE-D867717542AF}"/>
                      </a:ext>
                    </a:extLst>
                  </p:cNvPr>
                  <p:cNvGrpSpPr/>
                  <p:nvPr/>
                </p:nvGrpSpPr>
                <p:grpSpPr>
                  <a:xfrm>
                    <a:off x="0" y="1007085"/>
                    <a:ext cx="5338917" cy="2639679"/>
                    <a:chOff x="0" y="1007085"/>
                    <a:chExt cx="5338917" cy="2639679"/>
                  </a:xfrm>
                </p:grpSpPr>
                <p:grpSp>
                  <p:nvGrpSpPr>
                    <p:cNvPr id="190" name="Group 189">
                      <a:extLst>
                        <a:ext uri="{FF2B5EF4-FFF2-40B4-BE49-F238E27FC236}">
                          <a16:creationId xmlns:a16="http://schemas.microsoft.com/office/drawing/2014/main" id="{88ABA839-A625-4460-954B-E234F4A95EE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455219" y="1856033"/>
                      <a:ext cx="2883698" cy="1174282"/>
                      <a:chOff x="2455219" y="1856033"/>
                      <a:chExt cx="2883698" cy="1174282"/>
                    </a:xfrm>
                  </p:grpSpPr>
                  <p:sp>
                    <p:nvSpPr>
                      <p:cNvPr id="230" name="Isosceles Triangle 229">
                        <a:extLst>
                          <a:ext uri="{FF2B5EF4-FFF2-40B4-BE49-F238E27FC236}">
                            <a16:creationId xmlns:a16="http://schemas.microsoft.com/office/drawing/2014/main" id="{0116896A-EEAF-4852-8A9E-9AB80C1B453F}"/>
                          </a:ext>
                        </a:extLst>
                      </p:cNvPr>
                      <p:cNvSpPr/>
                      <p:nvPr/>
                    </p:nvSpPr>
                    <p:spPr>
                      <a:xfrm rot="5400000">
                        <a:off x="2971232" y="1870471"/>
                        <a:ext cx="1174282" cy="1145406"/>
                      </a:xfrm>
                      <a:prstGeom prst="triangle">
                        <a:avLst/>
                      </a:prstGeom>
                      <a:noFill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31" name="TextBox 41">
                        <a:extLst>
                          <a:ext uri="{FF2B5EF4-FFF2-40B4-BE49-F238E27FC236}">
                            <a16:creationId xmlns:a16="http://schemas.microsoft.com/office/drawing/2014/main" id="{E2278730-B6C8-456A-83D6-3CBC18ABC03A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985417" y="2017987"/>
                        <a:ext cx="307346" cy="354038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noAutofit/>
                      </a:bodyPr>
                      <a:lstStyle/>
                      <a:p>
                        <a:pPr marL="0" marR="0">
                          <a:lnSpc>
                            <a:spcPct val="107000"/>
                          </a:lnSpc>
                          <a:spcBef>
                            <a:spcPts val="0"/>
                          </a:spcBef>
                          <a:spcAft>
                            <a:spcPts val="800"/>
                          </a:spcAft>
                        </a:pPr>
                        <a:r>
                          <a:rPr lang="en-US" sz="1200" kern="120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—</a:t>
                        </a:r>
                        <a:endPara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232" name="TextBox 42">
                        <a:extLst>
                          <a:ext uri="{FF2B5EF4-FFF2-40B4-BE49-F238E27FC236}">
                            <a16:creationId xmlns:a16="http://schemas.microsoft.com/office/drawing/2014/main" id="{6D4AFC3C-6FF1-46D0-9BA1-37AF8F2301BC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992020" y="2512063"/>
                        <a:ext cx="306711" cy="427438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marL="0" marR="0">
                          <a:lnSpc>
                            <a:spcPct val="107000"/>
                          </a:lnSpc>
                          <a:spcBef>
                            <a:spcPts val="0"/>
                          </a:spcBef>
                          <a:spcAft>
                            <a:spcPts val="800"/>
                          </a:spcAft>
                        </a:pPr>
                        <a:r>
                          <a:rPr lang="en-US" sz="1400" kern="120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+</a:t>
                        </a:r>
                        <a:endPara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  <p:cxnSp>
                    <p:nvCxnSpPr>
                      <p:cNvPr id="233" name="Straight Connector 232">
                        <a:extLst>
                          <a:ext uri="{FF2B5EF4-FFF2-40B4-BE49-F238E27FC236}">
                            <a16:creationId xmlns:a16="http://schemas.microsoft.com/office/drawing/2014/main" id="{51047486-75FC-4DAC-85AB-CF68BB37B9CF}"/>
                          </a:ext>
                        </a:extLst>
                      </p:cNvPr>
                      <p:cNvCxnSpPr>
                        <a:endCxn id="231" idx="1"/>
                      </p:cNvCxnSpPr>
                      <p:nvPr/>
                    </p:nvCxnSpPr>
                    <p:spPr>
                      <a:xfrm flipV="1">
                        <a:off x="2595329" y="2195006"/>
                        <a:ext cx="390088" cy="797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34" name="Straight Connector 233">
                        <a:extLst>
                          <a:ext uri="{FF2B5EF4-FFF2-40B4-BE49-F238E27FC236}">
                            <a16:creationId xmlns:a16="http://schemas.microsoft.com/office/drawing/2014/main" id="{29AFAB54-7B3A-4D21-8BA0-192C5E33BCB5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2455219" y="2660021"/>
                        <a:ext cx="530451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35" name="Straight Connector 234">
                        <a:extLst>
                          <a:ext uri="{FF2B5EF4-FFF2-40B4-BE49-F238E27FC236}">
                            <a16:creationId xmlns:a16="http://schemas.microsoft.com/office/drawing/2014/main" id="{B3C3B73A-57EC-4218-A011-2278695B7384}"/>
                          </a:ext>
                        </a:extLst>
                      </p:cNvPr>
                      <p:cNvCxnSpPr>
                        <a:cxnSpLocks/>
                        <a:stCxn id="230" idx="0"/>
                      </p:cNvCxnSpPr>
                      <p:nvPr/>
                    </p:nvCxnSpPr>
                    <p:spPr>
                      <a:xfrm>
                        <a:off x="4131076" y="2443174"/>
                        <a:ext cx="1058108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236" name="TextBox 46">
                        <a:extLst>
                          <a:ext uri="{FF2B5EF4-FFF2-40B4-BE49-F238E27FC236}">
                            <a16:creationId xmlns:a16="http://schemas.microsoft.com/office/drawing/2014/main" id="{BFD79E2E-8212-4F24-9A5D-08E3F4AEE956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819487" y="1909455"/>
                        <a:ext cx="519430" cy="55118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marL="0" marR="0">
                          <a:lnSpc>
                            <a:spcPct val="107000"/>
                          </a:lnSpc>
                          <a:spcBef>
                            <a:spcPts val="0"/>
                          </a:spcBef>
                          <a:spcAft>
                            <a:spcPts val="800"/>
                          </a:spcAft>
                        </a:pPr>
                        <a:r>
                          <a:rPr lang="en-US" sz="1800" kern="120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V</a:t>
                        </a:r>
                        <a:r>
                          <a:rPr lang="en-US" sz="1800" kern="1200" baseline="-2500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out</a:t>
                        </a:r>
                        <a:endPara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</p:grpSp>
                <p:cxnSp>
                  <p:nvCxnSpPr>
                    <p:cNvPr id="191" name="Straight Connector 190">
                      <a:extLst>
                        <a:ext uri="{FF2B5EF4-FFF2-40B4-BE49-F238E27FC236}">
                          <a16:creationId xmlns:a16="http://schemas.microsoft.com/office/drawing/2014/main" id="{EEC244EC-65A8-47D9-ABA9-204EF1BF887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2451250" y="2654486"/>
                      <a:ext cx="3969" cy="86645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192" name="Group 191">
                      <a:extLst>
                        <a:ext uri="{FF2B5EF4-FFF2-40B4-BE49-F238E27FC236}">
                          <a16:creationId xmlns:a16="http://schemas.microsoft.com/office/drawing/2014/main" id="{77D9B2EA-8B2D-40FE-9CA7-0E424A852784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439805" y="1343719"/>
                      <a:ext cx="797859" cy="297701"/>
                      <a:chOff x="1439805" y="1343719"/>
                      <a:chExt cx="797859" cy="297701"/>
                    </a:xfrm>
                  </p:grpSpPr>
                  <p:grpSp>
                    <p:nvGrpSpPr>
                      <p:cNvPr id="220" name="Group 219">
                        <a:extLst>
                          <a:ext uri="{FF2B5EF4-FFF2-40B4-BE49-F238E27FC236}">
                            <a16:creationId xmlns:a16="http://schemas.microsoft.com/office/drawing/2014/main" id="{8FD5DB1A-2945-4E6B-99AC-A5EA8A5DE6C9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439805" y="1343719"/>
                        <a:ext cx="204010" cy="290601"/>
                        <a:chOff x="1439805" y="1343719"/>
                        <a:chExt cx="204010" cy="290601"/>
                      </a:xfrm>
                    </p:grpSpPr>
                    <p:cxnSp>
                      <p:nvCxnSpPr>
                        <p:cNvPr id="228" name="Straight Connector 227">
                          <a:extLst>
                            <a:ext uri="{FF2B5EF4-FFF2-40B4-BE49-F238E27FC236}">
                              <a16:creationId xmlns:a16="http://schemas.microsoft.com/office/drawing/2014/main" id="{D2AB4D5A-CD72-4D30-B69E-DFD682F7B839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1439805" y="1343719"/>
                          <a:ext cx="72358" cy="173356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229" name="Straight Connector 228">
                          <a:extLst>
                            <a:ext uri="{FF2B5EF4-FFF2-40B4-BE49-F238E27FC236}">
                              <a16:creationId xmlns:a16="http://schemas.microsoft.com/office/drawing/2014/main" id="{073BBA75-FC99-429F-BA0D-B00B2DB21BDF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1511906" y="1345703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221" name="Group 220">
                        <a:extLst>
                          <a:ext uri="{FF2B5EF4-FFF2-40B4-BE49-F238E27FC236}">
                            <a16:creationId xmlns:a16="http://schemas.microsoft.com/office/drawing/2014/main" id="{A8705087-2B1D-4FBC-B1BA-66EE06627190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643686" y="1350818"/>
                        <a:ext cx="263561" cy="290602"/>
                        <a:chOff x="1643686" y="1350818"/>
                        <a:chExt cx="263561" cy="290602"/>
                      </a:xfrm>
                    </p:grpSpPr>
                    <p:cxnSp>
                      <p:nvCxnSpPr>
                        <p:cNvPr id="226" name="Straight Connector 225">
                          <a:extLst>
                            <a:ext uri="{FF2B5EF4-FFF2-40B4-BE49-F238E27FC236}">
                              <a16:creationId xmlns:a16="http://schemas.microsoft.com/office/drawing/2014/main" id="{79BB6FC8-9790-43DE-ABDA-92006856028C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1643686" y="1350818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227" name="Straight Connector 226">
                          <a:extLst>
                            <a:ext uri="{FF2B5EF4-FFF2-40B4-BE49-F238E27FC236}">
                              <a16:creationId xmlns:a16="http://schemas.microsoft.com/office/drawing/2014/main" id="{2AF0B040-C988-4140-B214-D070B9946457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1775338" y="1352803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222" name="Group 221">
                        <a:extLst>
                          <a:ext uri="{FF2B5EF4-FFF2-40B4-BE49-F238E27FC236}">
                            <a16:creationId xmlns:a16="http://schemas.microsoft.com/office/drawing/2014/main" id="{FD35F6E3-7325-4419-8E5A-AF5226EBDA55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907118" y="1350818"/>
                        <a:ext cx="263561" cy="290602"/>
                        <a:chOff x="1907118" y="1350818"/>
                        <a:chExt cx="263561" cy="290602"/>
                      </a:xfrm>
                    </p:grpSpPr>
                    <p:cxnSp>
                      <p:nvCxnSpPr>
                        <p:cNvPr id="224" name="Straight Connector 223">
                          <a:extLst>
                            <a:ext uri="{FF2B5EF4-FFF2-40B4-BE49-F238E27FC236}">
                              <a16:creationId xmlns:a16="http://schemas.microsoft.com/office/drawing/2014/main" id="{8982101F-192C-4AED-B720-95CBE22B7683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1907118" y="1350818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225" name="Straight Connector 224">
                          <a:extLst>
                            <a:ext uri="{FF2B5EF4-FFF2-40B4-BE49-F238E27FC236}">
                              <a16:creationId xmlns:a16="http://schemas.microsoft.com/office/drawing/2014/main" id="{9E46D40E-7585-49B4-ADE1-65A5DAAE5AC4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2038770" y="1352803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cxnSp>
                    <p:nvCxnSpPr>
                      <p:cNvPr id="223" name="Straight Connector 222">
                        <a:extLst>
                          <a:ext uri="{FF2B5EF4-FFF2-40B4-BE49-F238E27FC236}">
                            <a16:creationId xmlns:a16="http://schemas.microsoft.com/office/drawing/2014/main" id="{C49C7B81-A853-4FF4-AC64-FAC886CBF162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2170421" y="1490011"/>
                        <a:ext cx="67243" cy="149425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93" name="Straight Connector 192">
                      <a:extLst>
                        <a:ext uri="{FF2B5EF4-FFF2-40B4-BE49-F238E27FC236}">
                          <a16:creationId xmlns:a16="http://schemas.microsoft.com/office/drawing/2014/main" id="{F08ACB17-33C5-4CAD-8E20-B2FD7DEF68E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237664" y="1522971"/>
                      <a:ext cx="1302832" cy="9704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4" name="Straight Connector 193">
                      <a:extLst>
                        <a:ext uri="{FF2B5EF4-FFF2-40B4-BE49-F238E27FC236}">
                          <a16:creationId xmlns:a16="http://schemas.microsoft.com/office/drawing/2014/main" id="{C7546342-1758-468E-89B3-0F78D1A75EA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2609850" y="1532425"/>
                      <a:ext cx="0" cy="670198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5" name="Straight Connector 194">
                      <a:extLst>
                        <a:ext uri="{FF2B5EF4-FFF2-40B4-BE49-F238E27FC236}">
                          <a16:creationId xmlns:a16="http://schemas.microsoft.com/office/drawing/2014/main" id="{2FB3F23B-0077-4316-AE46-F32A2A54BE99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024507" y="1517075"/>
                      <a:ext cx="415298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6" name="Straight Connector 195">
                      <a:extLst>
                        <a:ext uri="{FF2B5EF4-FFF2-40B4-BE49-F238E27FC236}">
                          <a16:creationId xmlns:a16="http://schemas.microsoft.com/office/drawing/2014/main" id="{E234A8C7-C5ED-4821-B868-70E30C396EF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4409517" y="1522723"/>
                      <a:ext cx="0" cy="91568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7" name="Straight Connector 196">
                      <a:extLst>
                        <a:ext uri="{FF2B5EF4-FFF2-40B4-BE49-F238E27FC236}">
                          <a16:creationId xmlns:a16="http://schemas.microsoft.com/office/drawing/2014/main" id="{12573BC6-67BF-4562-BABA-04A07F5997B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3667139" y="1532675"/>
                      <a:ext cx="742378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98" name="TextBox 5">
                      <a:extLst>
                        <a:ext uri="{FF2B5EF4-FFF2-40B4-BE49-F238E27FC236}">
                          <a16:creationId xmlns:a16="http://schemas.microsoft.com/office/drawing/2014/main" id="{62FD3257-6079-4542-A789-89A7A20623E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56064" y="1064243"/>
                      <a:ext cx="789940" cy="39376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 = 1 </a:t>
                      </a:r>
                      <a:r>
                        <a:rPr lang="en-US" sz="12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μ</a:t>
                      </a:r>
                      <a:r>
                        <a:rPr lang="en-US" sz="12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199" name="TextBox 6">
                      <a:extLst>
                        <a:ext uri="{FF2B5EF4-FFF2-40B4-BE49-F238E27FC236}">
                          <a16:creationId xmlns:a16="http://schemas.microsoft.com/office/drawing/2014/main" id="{5A26816B-2577-4F85-B923-EEECF8BD05B3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1389257" y="1007085"/>
                      <a:ext cx="1153160" cy="450918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en-US" sz="1200" kern="1200" baseline="-25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2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 10 k</a:t>
                      </a:r>
                      <a:r>
                        <a:rPr lang="en-US" sz="12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Ω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grpSp>
                  <p:nvGrpSpPr>
                    <p:cNvPr id="200" name="Group 199">
                      <a:extLst>
                        <a:ext uri="{FF2B5EF4-FFF2-40B4-BE49-F238E27FC236}">
                          <a16:creationId xmlns:a16="http://schemas.microsoft.com/office/drawing/2014/main" id="{B09CC532-2ABB-43B8-9041-A35FFE592B5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0" y="1517107"/>
                      <a:ext cx="1188533" cy="1195557"/>
                      <a:chOff x="0" y="1517107"/>
                      <a:chExt cx="1188533" cy="1195557"/>
                    </a:xfrm>
                  </p:grpSpPr>
                  <p:sp>
                    <p:nvSpPr>
                      <p:cNvPr id="209" name="TextBox 73">
                        <a:extLst>
                          <a:ext uri="{FF2B5EF4-FFF2-40B4-BE49-F238E27FC236}">
                            <a16:creationId xmlns:a16="http://schemas.microsoft.com/office/drawing/2014/main" id="{95B6516B-84B8-4C79-8535-62B8548CAA8C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5975" y="1886704"/>
                        <a:ext cx="307340" cy="52768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marL="0" marR="0">
                          <a:lnSpc>
                            <a:spcPct val="107000"/>
                          </a:lnSpc>
                          <a:spcBef>
                            <a:spcPts val="0"/>
                          </a:spcBef>
                          <a:spcAft>
                            <a:spcPts val="800"/>
                          </a:spcAft>
                        </a:pPr>
                        <a:r>
                          <a:rPr lang="en-US" sz="2000" kern="120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+</a:t>
                        </a:r>
                        <a:endPara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  <p:grpSp>
                    <p:nvGrpSpPr>
                      <p:cNvPr id="210" name="Group 209">
                        <a:extLst>
                          <a:ext uri="{FF2B5EF4-FFF2-40B4-BE49-F238E27FC236}">
                            <a16:creationId xmlns:a16="http://schemas.microsoft.com/office/drawing/2014/main" id="{1F767262-FF53-4E22-8916-DE3913A420F2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0" y="1517107"/>
                        <a:ext cx="1188533" cy="1195557"/>
                        <a:chOff x="0" y="1517107"/>
                        <a:chExt cx="1188533" cy="1195557"/>
                      </a:xfrm>
                    </p:grpSpPr>
                    <p:cxnSp>
                      <p:nvCxnSpPr>
                        <p:cNvPr id="211" name="Straight Connector 210">
                          <a:extLst>
                            <a:ext uri="{FF2B5EF4-FFF2-40B4-BE49-F238E27FC236}">
                              <a16:creationId xmlns:a16="http://schemas.microsoft.com/office/drawing/2014/main" id="{0ABBA307-FB02-4659-85AC-D704DAFD1ACB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>
                          <a:off x="621470" y="1517107"/>
                          <a:ext cx="567063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sp>
                      <p:nvSpPr>
                        <p:cNvPr id="212" name="Oval 211">
                          <a:extLst>
                            <a:ext uri="{FF2B5EF4-FFF2-40B4-BE49-F238E27FC236}">
                              <a16:creationId xmlns:a16="http://schemas.microsoft.com/office/drawing/2014/main" id="{2AF3B302-CA5F-4B3F-8341-F22FE2DB45CC}"/>
                            </a:ext>
                          </a:extLst>
                        </p:cNvPr>
                        <p:cNvSpPr>
                          <a:spLocks noChangeAspect="1"/>
                        </p:cNvSpPr>
                        <p:nvPr/>
                      </p:nvSpPr>
                      <p:spPr>
                        <a:xfrm>
                          <a:off x="438590" y="1973016"/>
                          <a:ext cx="365760" cy="365760"/>
                        </a:xfrm>
                        <a:prstGeom prst="ellipse">
                          <a:avLst/>
                        </a:prstGeom>
                        <a:noFill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endParaRPr lang="en-US"/>
                        </a:p>
                      </p:txBody>
                    </p:sp>
                    <p:cxnSp>
                      <p:nvCxnSpPr>
                        <p:cNvPr id="213" name="Straight Connector 212">
                          <a:extLst>
                            <a:ext uri="{FF2B5EF4-FFF2-40B4-BE49-F238E27FC236}">
                              <a16:creationId xmlns:a16="http://schemas.microsoft.com/office/drawing/2014/main" id="{5BA58362-DB5A-4D01-9244-1AB864C74FC7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 flipV="1">
                          <a:off x="622503" y="2338776"/>
                          <a:ext cx="0" cy="246888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214" name="Straight Connector 213">
                          <a:extLst>
                            <a:ext uri="{FF2B5EF4-FFF2-40B4-BE49-F238E27FC236}">
                              <a16:creationId xmlns:a16="http://schemas.microsoft.com/office/drawing/2014/main" id="{81364FD9-34CA-40BC-B626-87C2AAC13AD2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439623" y="2585664"/>
                          <a:ext cx="36576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215" name="Straight Connector 214">
                          <a:extLst>
                            <a:ext uri="{FF2B5EF4-FFF2-40B4-BE49-F238E27FC236}">
                              <a16:creationId xmlns:a16="http://schemas.microsoft.com/office/drawing/2014/main" id="{BFFA23DE-B5F5-4205-8C1B-1961314161A4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510225" y="2645989"/>
                          <a:ext cx="22860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216" name="Straight Connector 215">
                          <a:extLst>
                            <a:ext uri="{FF2B5EF4-FFF2-40B4-BE49-F238E27FC236}">
                              <a16:creationId xmlns:a16="http://schemas.microsoft.com/office/drawing/2014/main" id="{84782A02-2EF7-42F2-9279-806FBA261897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585196" y="2712664"/>
                          <a:ext cx="9144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217" name="Straight Connector 216">
                          <a:extLst>
                            <a:ext uri="{FF2B5EF4-FFF2-40B4-BE49-F238E27FC236}">
                              <a16:creationId xmlns:a16="http://schemas.microsoft.com/office/drawing/2014/main" id="{1FC06791-CD76-4DC7-B3AF-E484C3E238AB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625825" y="1517107"/>
                          <a:ext cx="0" cy="444089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sp>
                      <p:nvSpPr>
                        <p:cNvPr id="218" name="TextBox 84">
                          <a:extLst>
                            <a:ext uri="{FF2B5EF4-FFF2-40B4-BE49-F238E27FC236}">
                              <a16:creationId xmlns:a16="http://schemas.microsoft.com/office/drawing/2014/main" id="{837F0BF1-5819-4A23-9A8D-8990A798254B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0" y="1943087"/>
                          <a:ext cx="519430" cy="375626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marL="0" marR="0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US" sz="1800" kern="1200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V</a:t>
                          </a:r>
                          <a:r>
                            <a:rPr lang="en-US" sz="1800" kern="1200" baseline="-25000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in</a:t>
                          </a:r>
                          <a:endParaRPr lang="en-US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  <p:sp>
                      <p:nvSpPr>
                        <p:cNvPr id="219" name="TextBox 85">
                          <a:extLst>
                            <a:ext uri="{FF2B5EF4-FFF2-40B4-BE49-F238E27FC236}">
                              <a16:creationId xmlns:a16="http://schemas.microsoft.com/office/drawing/2014/main" id="{7673FBEB-6619-4573-AE0E-D9C2DFA432A7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45795" y="2062192"/>
                          <a:ext cx="307340" cy="461010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marL="0" marR="0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US" sz="1600" kern="120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—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</p:grpSp>
                </p:grpSp>
                <p:grpSp>
                  <p:nvGrpSpPr>
                    <p:cNvPr id="201" name="Group 200">
                      <a:extLst>
                        <a:ext uri="{FF2B5EF4-FFF2-40B4-BE49-F238E27FC236}">
                          <a16:creationId xmlns:a16="http://schemas.microsoft.com/office/drawing/2014/main" id="{76AA0DC5-04E1-4ACC-AE99-18770FC5B1CB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271545" y="3247081"/>
                      <a:ext cx="365760" cy="399683"/>
                      <a:chOff x="2271545" y="3247081"/>
                      <a:chExt cx="365760" cy="399683"/>
                    </a:xfrm>
                  </p:grpSpPr>
                  <p:cxnSp>
                    <p:nvCxnSpPr>
                      <p:cNvPr id="205" name="Straight Connector 204">
                        <a:extLst>
                          <a:ext uri="{FF2B5EF4-FFF2-40B4-BE49-F238E27FC236}">
                            <a16:creationId xmlns:a16="http://schemas.microsoft.com/office/drawing/2014/main" id="{31E2C3CC-AF2B-4780-B4AC-F48B06C293B4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2452846" y="3247081"/>
                        <a:ext cx="1579" cy="272683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06" name="Straight Connector 205">
                        <a:extLst>
                          <a:ext uri="{FF2B5EF4-FFF2-40B4-BE49-F238E27FC236}">
                            <a16:creationId xmlns:a16="http://schemas.microsoft.com/office/drawing/2014/main" id="{7F956A65-EB5F-4844-9189-2E77959FC29A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2271545" y="3519764"/>
                        <a:ext cx="36576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07" name="Straight Connector 206">
                        <a:extLst>
                          <a:ext uri="{FF2B5EF4-FFF2-40B4-BE49-F238E27FC236}">
                            <a16:creationId xmlns:a16="http://schemas.microsoft.com/office/drawing/2014/main" id="{3F7A03BF-0BBB-48C0-8DB9-A5C1C5BC8908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2342147" y="3580089"/>
                        <a:ext cx="22860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08" name="Straight Connector 207">
                        <a:extLst>
                          <a:ext uri="{FF2B5EF4-FFF2-40B4-BE49-F238E27FC236}">
                            <a16:creationId xmlns:a16="http://schemas.microsoft.com/office/drawing/2014/main" id="{DAD0D052-7D46-4A4B-83A4-24BBE7D53B54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2417118" y="3646764"/>
                        <a:ext cx="9144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02" name="Group 201">
                      <a:extLst>
                        <a:ext uri="{FF2B5EF4-FFF2-40B4-BE49-F238E27FC236}">
                          <a16:creationId xmlns:a16="http://schemas.microsoft.com/office/drawing/2014/main" id="{932C8CAF-883B-4C2C-AE8B-DB8DC90E2345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40496" y="1426894"/>
                      <a:ext cx="126643" cy="255838"/>
                      <a:chOff x="3540496" y="1426894"/>
                      <a:chExt cx="126643" cy="255838"/>
                    </a:xfrm>
                  </p:grpSpPr>
                  <p:cxnSp>
                    <p:nvCxnSpPr>
                      <p:cNvPr id="203" name="Straight Connector 202">
                        <a:extLst>
                          <a:ext uri="{FF2B5EF4-FFF2-40B4-BE49-F238E27FC236}">
                            <a16:creationId xmlns:a16="http://schemas.microsoft.com/office/drawing/2014/main" id="{74911B49-EEF0-4484-9B72-2DA7A5541972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0496" y="1430397"/>
                        <a:ext cx="0" cy="252335"/>
                      </a:xfrm>
                      <a:prstGeom prst="line">
                        <a:avLst/>
                      </a:prstGeom>
                      <a:ln w="2540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04" name="Straight Connector 203">
                        <a:extLst>
                          <a:ext uri="{FF2B5EF4-FFF2-40B4-BE49-F238E27FC236}">
                            <a16:creationId xmlns:a16="http://schemas.microsoft.com/office/drawing/2014/main" id="{4085C2F6-9342-475A-B36F-D0840223BEB2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67139" y="1426894"/>
                        <a:ext cx="0" cy="252335"/>
                      </a:xfrm>
                      <a:prstGeom prst="line">
                        <a:avLst/>
                      </a:prstGeom>
                      <a:ln w="2540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sp>
                <p:nvSpPr>
                  <p:cNvPr id="189" name="Text Box 2">
                    <a:extLst>
                      <a:ext uri="{FF2B5EF4-FFF2-40B4-BE49-F238E27FC236}">
                        <a16:creationId xmlns:a16="http://schemas.microsoft.com/office/drawing/2014/main" id="{B41DF2D9-8C53-44E1-9627-B417562A8281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537951" y="3456793"/>
                    <a:ext cx="2563071" cy="260869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>
                    <a:noAutofit/>
                  </a:bodyPr>
                  <a:lstStyle/>
                  <a:p>
                    <a:pPr marL="0" marR="0">
                      <a:lnSpc>
                        <a:spcPct val="107000"/>
                      </a:lnSpc>
                      <a:spcBef>
                        <a:spcPts val="0"/>
                      </a:spcBef>
                      <a:spcAft>
                        <a:spcPts val="800"/>
                      </a:spcAft>
                    </a:pPr>
                    <a:r>
                      <a: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Figure 1. An Integrator Circuit</a:t>
                    </a:r>
                  </a:p>
                </p:txBody>
              </p:sp>
            </p:grpSp>
            <p:cxnSp>
              <p:nvCxnSpPr>
                <p:cNvPr id="186" name="Straight Connector 185">
                  <a:extLst>
                    <a:ext uri="{FF2B5EF4-FFF2-40B4-BE49-F238E27FC236}">
                      <a16:creationId xmlns:a16="http://schemas.microsoft.com/office/drawing/2014/main" id="{02107EFD-1256-4843-85D0-055F4A09A8C4}"/>
                    </a:ext>
                  </a:extLst>
                </p:cNvPr>
                <p:cNvCxnSpPr/>
                <p:nvPr/>
              </p:nvCxnSpPr>
              <p:spPr>
                <a:xfrm>
                  <a:off x="3759200" y="1123950"/>
                  <a:ext cx="0" cy="226451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7" name="Straight Connector 186">
                  <a:extLst>
                    <a:ext uri="{FF2B5EF4-FFF2-40B4-BE49-F238E27FC236}">
                      <a16:creationId xmlns:a16="http://schemas.microsoft.com/office/drawing/2014/main" id="{D84DCF8F-1517-4397-9A52-C82FA9FF9E0B}"/>
                    </a:ext>
                  </a:extLst>
                </p:cNvPr>
                <p:cNvCxnSpPr/>
                <p:nvPr/>
              </p:nvCxnSpPr>
              <p:spPr>
                <a:xfrm>
                  <a:off x="3759200" y="1733550"/>
                  <a:ext cx="0" cy="226451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83" name="TextBox 46">
                <a:extLst>
                  <a:ext uri="{FF2B5EF4-FFF2-40B4-BE49-F238E27FC236}">
                    <a16:creationId xmlns:a16="http://schemas.microsoft.com/office/drawing/2014/main" id="{DD065EC8-8D8E-4F82-9776-681F2168FDE7}"/>
                  </a:ext>
                </a:extLst>
              </p:cNvPr>
              <p:cNvSpPr txBox="1"/>
              <p:nvPr/>
            </p:nvSpPr>
            <p:spPr>
              <a:xfrm>
                <a:off x="3727450" y="1009650"/>
                <a:ext cx="410845" cy="323850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kern="120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</a:t>
                </a:r>
                <a:r>
                  <a:rPr lang="en-US" sz="1200" kern="1200" baseline="3000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+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4" name="TextBox 46">
                <a:extLst>
                  <a:ext uri="{FF2B5EF4-FFF2-40B4-BE49-F238E27FC236}">
                    <a16:creationId xmlns:a16="http://schemas.microsoft.com/office/drawing/2014/main" id="{3811DB27-3D56-40F1-BB83-6F6A13F9A1F3}"/>
                  </a:ext>
                </a:extLst>
              </p:cNvPr>
              <p:cNvSpPr txBox="1"/>
              <p:nvPr/>
            </p:nvSpPr>
            <p:spPr>
              <a:xfrm>
                <a:off x="3778250" y="1758950"/>
                <a:ext cx="410845" cy="323850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kern="120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</a:t>
                </a:r>
                <a:r>
                  <a:rPr lang="en-US" sz="1200" kern="1200" baseline="3000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290" name="Straight Arrow Connector 289">
              <a:extLst>
                <a:ext uri="{FF2B5EF4-FFF2-40B4-BE49-F238E27FC236}">
                  <a16:creationId xmlns:a16="http://schemas.microsoft.com/office/drawing/2014/main" id="{74500E98-A202-4E25-AEFF-37376574F178}"/>
                </a:ext>
              </a:extLst>
            </p:cNvPr>
            <p:cNvCxnSpPr/>
            <p:nvPr/>
          </p:nvCxnSpPr>
          <p:spPr>
            <a:xfrm>
              <a:off x="4806250" y="2726759"/>
              <a:ext cx="716377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1" name="TextBox 290">
              <a:extLst>
                <a:ext uri="{FF2B5EF4-FFF2-40B4-BE49-F238E27FC236}">
                  <a16:creationId xmlns:a16="http://schemas.microsoft.com/office/drawing/2014/main" id="{43881684-8445-443A-AD67-02CF8A9F0E90}"/>
                </a:ext>
              </a:extLst>
            </p:cNvPr>
            <p:cNvSpPr txBox="1"/>
            <p:nvPr/>
          </p:nvSpPr>
          <p:spPr>
            <a:xfrm>
              <a:off x="4912636" y="2665011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1</a:t>
              </a:r>
            </a:p>
          </p:txBody>
        </p:sp>
      </p:grpSp>
      <p:cxnSp>
        <p:nvCxnSpPr>
          <p:cNvPr id="292" name="Straight Arrow Connector 291">
            <a:extLst>
              <a:ext uri="{FF2B5EF4-FFF2-40B4-BE49-F238E27FC236}">
                <a16:creationId xmlns:a16="http://schemas.microsoft.com/office/drawing/2014/main" id="{B64A538C-0523-4CE9-8D9C-5FECDFAE0C67}"/>
              </a:ext>
            </a:extLst>
          </p:cNvPr>
          <p:cNvCxnSpPr/>
          <p:nvPr/>
        </p:nvCxnSpPr>
        <p:spPr>
          <a:xfrm>
            <a:off x="6642990" y="2726759"/>
            <a:ext cx="4572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3" name="TextBox 292">
            <a:extLst>
              <a:ext uri="{FF2B5EF4-FFF2-40B4-BE49-F238E27FC236}">
                <a16:creationId xmlns:a16="http://schemas.microsoft.com/office/drawing/2014/main" id="{54CBB2D4-2274-4823-B248-0AF01083C733}"/>
              </a:ext>
            </a:extLst>
          </p:cNvPr>
          <p:cNvSpPr txBox="1"/>
          <p:nvPr/>
        </p:nvSpPr>
        <p:spPr>
          <a:xfrm>
            <a:off x="6749376" y="2665011"/>
            <a:ext cx="519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633468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16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58936-CDC2-485E-9E9E-46540250C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7108" y="0"/>
            <a:ext cx="9194240" cy="1325563"/>
          </a:xfrm>
        </p:spPr>
        <p:txBody>
          <a:bodyPr/>
          <a:lstStyle/>
          <a:p>
            <a:r>
              <a:rPr lang="en-US" dirty="0"/>
              <a:t>Op Amp Integrator Theory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0C6AA6A0-6271-43E5-B7A8-83A335930DD5}"/>
              </a:ext>
            </a:extLst>
          </p:cNvPr>
          <p:cNvSpPr txBox="1"/>
          <p:nvPr/>
        </p:nvSpPr>
        <p:spPr>
          <a:xfrm>
            <a:off x="2586749" y="4023466"/>
            <a:ext cx="15523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Virtual ground</a:t>
            </a:r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2ACAF33C-CEB1-46A9-AA9E-99FCCF279E73}"/>
              </a:ext>
            </a:extLst>
          </p:cNvPr>
          <p:cNvSpPr txBox="1"/>
          <p:nvPr/>
        </p:nvSpPr>
        <p:spPr>
          <a:xfrm>
            <a:off x="2601105" y="4362851"/>
            <a:ext cx="19542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Inputs forced to the same voltage </a:t>
            </a:r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FCE46FB3-CF0D-4F62-8295-778529D1DE01}"/>
              </a:ext>
            </a:extLst>
          </p:cNvPr>
          <p:cNvSpPr txBox="1"/>
          <p:nvPr/>
        </p:nvSpPr>
        <p:spPr>
          <a:xfrm>
            <a:off x="3945606" y="1668961"/>
            <a:ext cx="1664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I</a:t>
            </a:r>
            <a:r>
              <a:rPr lang="en-US" baseline="-25000" dirty="0">
                <a:solidFill>
                  <a:srgbClr val="0070C0"/>
                </a:solidFill>
              </a:rPr>
              <a:t>1 </a:t>
            </a:r>
            <a:r>
              <a:rPr lang="en-US" dirty="0">
                <a:solidFill>
                  <a:srgbClr val="0070C0"/>
                </a:solidFill>
              </a:rPr>
              <a:t>= V</a:t>
            </a:r>
            <a:r>
              <a:rPr lang="en-US" baseline="-25000" dirty="0">
                <a:solidFill>
                  <a:srgbClr val="0070C0"/>
                </a:solidFill>
              </a:rPr>
              <a:t>in</a:t>
            </a:r>
            <a:r>
              <a:rPr lang="en-US" dirty="0">
                <a:solidFill>
                  <a:srgbClr val="0070C0"/>
                </a:solidFill>
              </a:rPr>
              <a:t>/ R</a:t>
            </a:r>
            <a:r>
              <a:rPr lang="en-US" baseline="-25000" dirty="0">
                <a:solidFill>
                  <a:srgbClr val="0070C0"/>
                </a:solidFill>
              </a:rPr>
              <a:t>1</a:t>
            </a:r>
            <a:endParaRPr lang="en-US" dirty="0">
              <a:solidFill>
                <a:srgbClr val="0070C0"/>
              </a:solidFill>
            </a:endParaRPr>
          </a:p>
        </p:txBody>
      </p:sp>
      <p:cxnSp>
        <p:nvCxnSpPr>
          <p:cNvPr id="237" name="Straight Arrow Connector 236">
            <a:extLst>
              <a:ext uri="{FF2B5EF4-FFF2-40B4-BE49-F238E27FC236}">
                <a16:creationId xmlns:a16="http://schemas.microsoft.com/office/drawing/2014/main" id="{43E3A4A4-200B-4845-A152-23DE7B626E50}"/>
              </a:ext>
            </a:extLst>
          </p:cNvPr>
          <p:cNvCxnSpPr>
            <a:cxnSpLocks/>
          </p:cNvCxnSpPr>
          <p:nvPr/>
        </p:nvCxnSpPr>
        <p:spPr>
          <a:xfrm flipV="1">
            <a:off x="4140738" y="3312264"/>
            <a:ext cx="1683872" cy="8534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>
            <a:extLst>
              <a:ext uri="{FF2B5EF4-FFF2-40B4-BE49-F238E27FC236}">
                <a16:creationId xmlns:a16="http://schemas.microsoft.com/office/drawing/2014/main" id="{4D85E9CD-89E0-4D4E-8705-05DAEFC5438F}"/>
              </a:ext>
            </a:extLst>
          </p:cNvPr>
          <p:cNvGrpSpPr/>
          <p:nvPr/>
        </p:nvGrpSpPr>
        <p:grpSpPr>
          <a:xfrm>
            <a:off x="3312416" y="2000895"/>
            <a:ext cx="6100900" cy="2710048"/>
            <a:chOff x="3312416" y="2000895"/>
            <a:chExt cx="6100900" cy="2710048"/>
          </a:xfrm>
        </p:grpSpPr>
        <p:grpSp>
          <p:nvGrpSpPr>
            <p:cNvPr id="181" name="Group 180">
              <a:extLst>
                <a:ext uri="{FF2B5EF4-FFF2-40B4-BE49-F238E27FC236}">
                  <a16:creationId xmlns:a16="http://schemas.microsoft.com/office/drawing/2014/main" id="{5E2B7D79-8A2A-4E87-9A73-C18E3DFD7926}"/>
                </a:ext>
              </a:extLst>
            </p:cNvPr>
            <p:cNvGrpSpPr/>
            <p:nvPr/>
          </p:nvGrpSpPr>
          <p:grpSpPr>
            <a:xfrm>
              <a:off x="3312416" y="2000895"/>
              <a:ext cx="6100900" cy="2710048"/>
              <a:chOff x="0" y="109001"/>
              <a:chExt cx="6101022" cy="2710168"/>
            </a:xfrm>
          </p:grpSpPr>
          <p:grpSp>
            <p:nvGrpSpPr>
              <p:cNvPr id="182" name="Group 181">
                <a:extLst>
                  <a:ext uri="{FF2B5EF4-FFF2-40B4-BE49-F238E27FC236}">
                    <a16:creationId xmlns:a16="http://schemas.microsoft.com/office/drawing/2014/main" id="{F46FA190-CC0B-489D-98F3-7F6BB8787E7C}"/>
                  </a:ext>
                </a:extLst>
              </p:cNvPr>
              <p:cNvGrpSpPr/>
              <p:nvPr/>
            </p:nvGrpSpPr>
            <p:grpSpPr>
              <a:xfrm>
                <a:off x="0" y="109001"/>
                <a:ext cx="6101022" cy="2710168"/>
                <a:chOff x="0" y="109001"/>
                <a:chExt cx="6101022" cy="2710168"/>
              </a:xfrm>
            </p:grpSpPr>
            <p:grpSp>
              <p:nvGrpSpPr>
                <p:cNvPr id="185" name="Group 184">
                  <a:extLst>
                    <a:ext uri="{FF2B5EF4-FFF2-40B4-BE49-F238E27FC236}">
                      <a16:creationId xmlns:a16="http://schemas.microsoft.com/office/drawing/2014/main" id="{852C3EEC-FF5D-4042-97FD-942C2604DA2F}"/>
                    </a:ext>
                  </a:extLst>
                </p:cNvPr>
                <p:cNvGrpSpPr/>
                <p:nvPr/>
              </p:nvGrpSpPr>
              <p:grpSpPr>
                <a:xfrm>
                  <a:off x="0" y="109001"/>
                  <a:ext cx="6101022" cy="2710168"/>
                  <a:chOff x="0" y="1007085"/>
                  <a:chExt cx="6101022" cy="2710577"/>
                </a:xfrm>
              </p:grpSpPr>
              <p:grpSp>
                <p:nvGrpSpPr>
                  <p:cNvPr id="188" name="Group 187">
                    <a:extLst>
                      <a:ext uri="{FF2B5EF4-FFF2-40B4-BE49-F238E27FC236}">
                        <a16:creationId xmlns:a16="http://schemas.microsoft.com/office/drawing/2014/main" id="{56AA46B5-1CF5-438C-8FBE-D867717542AF}"/>
                      </a:ext>
                    </a:extLst>
                  </p:cNvPr>
                  <p:cNvGrpSpPr/>
                  <p:nvPr/>
                </p:nvGrpSpPr>
                <p:grpSpPr>
                  <a:xfrm>
                    <a:off x="0" y="1007085"/>
                    <a:ext cx="5338917" cy="2639679"/>
                    <a:chOff x="0" y="1007085"/>
                    <a:chExt cx="5338917" cy="2639679"/>
                  </a:xfrm>
                </p:grpSpPr>
                <p:grpSp>
                  <p:nvGrpSpPr>
                    <p:cNvPr id="190" name="Group 189">
                      <a:extLst>
                        <a:ext uri="{FF2B5EF4-FFF2-40B4-BE49-F238E27FC236}">
                          <a16:creationId xmlns:a16="http://schemas.microsoft.com/office/drawing/2014/main" id="{88ABA839-A625-4460-954B-E234F4A95EE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455219" y="1856033"/>
                      <a:ext cx="2883698" cy="1174282"/>
                      <a:chOff x="2455219" y="1856033"/>
                      <a:chExt cx="2883698" cy="1174282"/>
                    </a:xfrm>
                  </p:grpSpPr>
                  <p:sp>
                    <p:nvSpPr>
                      <p:cNvPr id="230" name="Isosceles Triangle 229">
                        <a:extLst>
                          <a:ext uri="{FF2B5EF4-FFF2-40B4-BE49-F238E27FC236}">
                            <a16:creationId xmlns:a16="http://schemas.microsoft.com/office/drawing/2014/main" id="{0116896A-EEAF-4852-8A9E-9AB80C1B453F}"/>
                          </a:ext>
                        </a:extLst>
                      </p:cNvPr>
                      <p:cNvSpPr/>
                      <p:nvPr/>
                    </p:nvSpPr>
                    <p:spPr>
                      <a:xfrm rot="5400000">
                        <a:off x="2971232" y="1870471"/>
                        <a:ext cx="1174282" cy="1145406"/>
                      </a:xfrm>
                      <a:prstGeom prst="triangle">
                        <a:avLst/>
                      </a:prstGeom>
                      <a:noFill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31" name="TextBox 41">
                        <a:extLst>
                          <a:ext uri="{FF2B5EF4-FFF2-40B4-BE49-F238E27FC236}">
                            <a16:creationId xmlns:a16="http://schemas.microsoft.com/office/drawing/2014/main" id="{E2278730-B6C8-456A-83D6-3CBC18ABC03A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985417" y="2017987"/>
                        <a:ext cx="307346" cy="354038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noAutofit/>
                      </a:bodyPr>
                      <a:lstStyle/>
                      <a:p>
                        <a:pPr marL="0" marR="0">
                          <a:lnSpc>
                            <a:spcPct val="107000"/>
                          </a:lnSpc>
                          <a:spcBef>
                            <a:spcPts val="0"/>
                          </a:spcBef>
                          <a:spcAft>
                            <a:spcPts val="800"/>
                          </a:spcAft>
                        </a:pPr>
                        <a:r>
                          <a:rPr lang="en-US" sz="1200" kern="120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—</a:t>
                        </a:r>
                        <a:endPara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232" name="TextBox 42">
                        <a:extLst>
                          <a:ext uri="{FF2B5EF4-FFF2-40B4-BE49-F238E27FC236}">
                            <a16:creationId xmlns:a16="http://schemas.microsoft.com/office/drawing/2014/main" id="{6D4AFC3C-6FF1-46D0-9BA1-37AF8F2301BC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992020" y="2512063"/>
                        <a:ext cx="306711" cy="427438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marL="0" marR="0">
                          <a:lnSpc>
                            <a:spcPct val="107000"/>
                          </a:lnSpc>
                          <a:spcBef>
                            <a:spcPts val="0"/>
                          </a:spcBef>
                          <a:spcAft>
                            <a:spcPts val="800"/>
                          </a:spcAft>
                        </a:pPr>
                        <a:r>
                          <a:rPr lang="en-US" sz="1400" kern="120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+</a:t>
                        </a:r>
                        <a:endPara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  <p:cxnSp>
                    <p:nvCxnSpPr>
                      <p:cNvPr id="233" name="Straight Connector 232">
                        <a:extLst>
                          <a:ext uri="{FF2B5EF4-FFF2-40B4-BE49-F238E27FC236}">
                            <a16:creationId xmlns:a16="http://schemas.microsoft.com/office/drawing/2014/main" id="{51047486-75FC-4DAC-85AB-CF68BB37B9CF}"/>
                          </a:ext>
                        </a:extLst>
                      </p:cNvPr>
                      <p:cNvCxnSpPr>
                        <a:endCxn id="231" idx="1"/>
                      </p:cNvCxnSpPr>
                      <p:nvPr/>
                    </p:nvCxnSpPr>
                    <p:spPr>
                      <a:xfrm flipV="1">
                        <a:off x="2595329" y="2195006"/>
                        <a:ext cx="390088" cy="797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34" name="Straight Connector 233">
                        <a:extLst>
                          <a:ext uri="{FF2B5EF4-FFF2-40B4-BE49-F238E27FC236}">
                            <a16:creationId xmlns:a16="http://schemas.microsoft.com/office/drawing/2014/main" id="{29AFAB54-7B3A-4D21-8BA0-192C5E33BCB5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2455219" y="2660021"/>
                        <a:ext cx="530451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35" name="Straight Connector 234">
                        <a:extLst>
                          <a:ext uri="{FF2B5EF4-FFF2-40B4-BE49-F238E27FC236}">
                            <a16:creationId xmlns:a16="http://schemas.microsoft.com/office/drawing/2014/main" id="{B3C3B73A-57EC-4218-A011-2278695B7384}"/>
                          </a:ext>
                        </a:extLst>
                      </p:cNvPr>
                      <p:cNvCxnSpPr>
                        <a:cxnSpLocks/>
                        <a:stCxn id="230" idx="0"/>
                      </p:cNvCxnSpPr>
                      <p:nvPr/>
                    </p:nvCxnSpPr>
                    <p:spPr>
                      <a:xfrm>
                        <a:off x="4131076" y="2443174"/>
                        <a:ext cx="1058108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236" name="TextBox 46">
                        <a:extLst>
                          <a:ext uri="{FF2B5EF4-FFF2-40B4-BE49-F238E27FC236}">
                            <a16:creationId xmlns:a16="http://schemas.microsoft.com/office/drawing/2014/main" id="{BFD79E2E-8212-4F24-9A5D-08E3F4AEE956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819487" y="1909455"/>
                        <a:ext cx="519430" cy="55118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marL="0" marR="0">
                          <a:lnSpc>
                            <a:spcPct val="107000"/>
                          </a:lnSpc>
                          <a:spcBef>
                            <a:spcPts val="0"/>
                          </a:spcBef>
                          <a:spcAft>
                            <a:spcPts val="800"/>
                          </a:spcAft>
                        </a:pPr>
                        <a:r>
                          <a:rPr lang="en-US" sz="1800" kern="120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V</a:t>
                        </a:r>
                        <a:r>
                          <a:rPr lang="en-US" sz="1800" kern="1200" baseline="-2500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out</a:t>
                        </a:r>
                        <a:endPara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</p:grpSp>
                <p:cxnSp>
                  <p:nvCxnSpPr>
                    <p:cNvPr id="191" name="Straight Connector 190">
                      <a:extLst>
                        <a:ext uri="{FF2B5EF4-FFF2-40B4-BE49-F238E27FC236}">
                          <a16:creationId xmlns:a16="http://schemas.microsoft.com/office/drawing/2014/main" id="{EEC244EC-65A8-47D9-ABA9-204EF1BF887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2451250" y="2654486"/>
                      <a:ext cx="3969" cy="86645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192" name="Group 191">
                      <a:extLst>
                        <a:ext uri="{FF2B5EF4-FFF2-40B4-BE49-F238E27FC236}">
                          <a16:creationId xmlns:a16="http://schemas.microsoft.com/office/drawing/2014/main" id="{77D9B2EA-8B2D-40FE-9CA7-0E424A852784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439805" y="1343719"/>
                      <a:ext cx="797859" cy="297701"/>
                      <a:chOff x="1439805" y="1343719"/>
                      <a:chExt cx="797859" cy="297701"/>
                    </a:xfrm>
                  </p:grpSpPr>
                  <p:grpSp>
                    <p:nvGrpSpPr>
                      <p:cNvPr id="220" name="Group 219">
                        <a:extLst>
                          <a:ext uri="{FF2B5EF4-FFF2-40B4-BE49-F238E27FC236}">
                            <a16:creationId xmlns:a16="http://schemas.microsoft.com/office/drawing/2014/main" id="{8FD5DB1A-2945-4E6B-99AC-A5EA8A5DE6C9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439805" y="1343719"/>
                        <a:ext cx="204010" cy="290601"/>
                        <a:chOff x="1439805" y="1343719"/>
                        <a:chExt cx="204010" cy="290601"/>
                      </a:xfrm>
                    </p:grpSpPr>
                    <p:cxnSp>
                      <p:nvCxnSpPr>
                        <p:cNvPr id="228" name="Straight Connector 227">
                          <a:extLst>
                            <a:ext uri="{FF2B5EF4-FFF2-40B4-BE49-F238E27FC236}">
                              <a16:creationId xmlns:a16="http://schemas.microsoft.com/office/drawing/2014/main" id="{D2AB4D5A-CD72-4D30-B69E-DFD682F7B839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1439805" y="1343719"/>
                          <a:ext cx="72358" cy="173356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229" name="Straight Connector 228">
                          <a:extLst>
                            <a:ext uri="{FF2B5EF4-FFF2-40B4-BE49-F238E27FC236}">
                              <a16:creationId xmlns:a16="http://schemas.microsoft.com/office/drawing/2014/main" id="{073BBA75-FC99-429F-BA0D-B00B2DB21BDF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1511906" y="1345703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221" name="Group 220">
                        <a:extLst>
                          <a:ext uri="{FF2B5EF4-FFF2-40B4-BE49-F238E27FC236}">
                            <a16:creationId xmlns:a16="http://schemas.microsoft.com/office/drawing/2014/main" id="{A8705087-2B1D-4FBC-B1BA-66EE06627190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643686" y="1350818"/>
                        <a:ext cx="263561" cy="290602"/>
                        <a:chOff x="1643686" y="1350818"/>
                        <a:chExt cx="263561" cy="290602"/>
                      </a:xfrm>
                    </p:grpSpPr>
                    <p:cxnSp>
                      <p:nvCxnSpPr>
                        <p:cNvPr id="226" name="Straight Connector 225">
                          <a:extLst>
                            <a:ext uri="{FF2B5EF4-FFF2-40B4-BE49-F238E27FC236}">
                              <a16:creationId xmlns:a16="http://schemas.microsoft.com/office/drawing/2014/main" id="{79BB6FC8-9790-43DE-ABDA-92006856028C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1643686" y="1350818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227" name="Straight Connector 226">
                          <a:extLst>
                            <a:ext uri="{FF2B5EF4-FFF2-40B4-BE49-F238E27FC236}">
                              <a16:creationId xmlns:a16="http://schemas.microsoft.com/office/drawing/2014/main" id="{2AF0B040-C988-4140-B214-D070B9946457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1775338" y="1352803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222" name="Group 221">
                        <a:extLst>
                          <a:ext uri="{FF2B5EF4-FFF2-40B4-BE49-F238E27FC236}">
                            <a16:creationId xmlns:a16="http://schemas.microsoft.com/office/drawing/2014/main" id="{FD35F6E3-7325-4419-8E5A-AF5226EBDA55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907118" y="1350818"/>
                        <a:ext cx="263561" cy="290602"/>
                        <a:chOff x="1907118" y="1350818"/>
                        <a:chExt cx="263561" cy="290602"/>
                      </a:xfrm>
                    </p:grpSpPr>
                    <p:cxnSp>
                      <p:nvCxnSpPr>
                        <p:cNvPr id="224" name="Straight Connector 223">
                          <a:extLst>
                            <a:ext uri="{FF2B5EF4-FFF2-40B4-BE49-F238E27FC236}">
                              <a16:creationId xmlns:a16="http://schemas.microsoft.com/office/drawing/2014/main" id="{8982101F-192C-4AED-B720-95CBE22B7683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1907118" y="1350818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225" name="Straight Connector 224">
                          <a:extLst>
                            <a:ext uri="{FF2B5EF4-FFF2-40B4-BE49-F238E27FC236}">
                              <a16:creationId xmlns:a16="http://schemas.microsoft.com/office/drawing/2014/main" id="{9E46D40E-7585-49B4-ADE1-65A5DAAE5AC4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2038770" y="1352803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cxnSp>
                    <p:nvCxnSpPr>
                      <p:cNvPr id="223" name="Straight Connector 222">
                        <a:extLst>
                          <a:ext uri="{FF2B5EF4-FFF2-40B4-BE49-F238E27FC236}">
                            <a16:creationId xmlns:a16="http://schemas.microsoft.com/office/drawing/2014/main" id="{C49C7B81-A853-4FF4-AC64-FAC886CBF162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2170421" y="1490011"/>
                        <a:ext cx="67243" cy="149425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93" name="Straight Connector 192">
                      <a:extLst>
                        <a:ext uri="{FF2B5EF4-FFF2-40B4-BE49-F238E27FC236}">
                          <a16:creationId xmlns:a16="http://schemas.microsoft.com/office/drawing/2014/main" id="{F08ACB17-33C5-4CAD-8E20-B2FD7DEF68E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237664" y="1522971"/>
                      <a:ext cx="1302832" cy="9704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4" name="Straight Connector 193">
                      <a:extLst>
                        <a:ext uri="{FF2B5EF4-FFF2-40B4-BE49-F238E27FC236}">
                          <a16:creationId xmlns:a16="http://schemas.microsoft.com/office/drawing/2014/main" id="{C7546342-1758-468E-89B3-0F78D1A75EA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2609850" y="1532425"/>
                      <a:ext cx="0" cy="670198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5" name="Straight Connector 194">
                      <a:extLst>
                        <a:ext uri="{FF2B5EF4-FFF2-40B4-BE49-F238E27FC236}">
                          <a16:creationId xmlns:a16="http://schemas.microsoft.com/office/drawing/2014/main" id="{2FB3F23B-0077-4316-AE46-F32A2A54BE99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024507" y="1517075"/>
                      <a:ext cx="415298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6" name="Straight Connector 195">
                      <a:extLst>
                        <a:ext uri="{FF2B5EF4-FFF2-40B4-BE49-F238E27FC236}">
                          <a16:creationId xmlns:a16="http://schemas.microsoft.com/office/drawing/2014/main" id="{E234A8C7-C5ED-4821-B868-70E30C396EF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4409517" y="1522723"/>
                      <a:ext cx="0" cy="91568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7" name="Straight Connector 196">
                      <a:extLst>
                        <a:ext uri="{FF2B5EF4-FFF2-40B4-BE49-F238E27FC236}">
                          <a16:creationId xmlns:a16="http://schemas.microsoft.com/office/drawing/2014/main" id="{12573BC6-67BF-4562-BABA-04A07F5997B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3667139" y="1532675"/>
                      <a:ext cx="742378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98" name="TextBox 5">
                      <a:extLst>
                        <a:ext uri="{FF2B5EF4-FFF2-40B4-BE49-F238E27FC236}">
                          <a16:creationId xmlns:a16="http://schemas.microsoft.com/office/drawing/2014/main" id="{62FD3257-6079-4542-A789-89A7A20623E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56064" y="1064243"/>
                      <a:ext cx="789940" cy="39376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 = 1 </a:t>
                      </a:r>
                      <a:r>
                        <a:rPr lang="en-US" sz="12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μ</a:t>
                      </a:r>
                      <a:r>
                        <a:rPr lang="en-US" sz="12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199" name="TextBox 6">
                      <a:extLst>
                        <a:ext uri="{FF2B5EF4-FFF2-40B4-BE49-F238E27FC236}">
                          <a16:creationId xmlns:a16="http://schemas.microsoft.com/office/drawing/2014/main" id="{5A26816B-2577-4F85-B923-EEECF8BD05B3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1389257" y="1007085"/>
                      <a:ext cx="1153160" cy="450918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en-US" sz="1200" kern="1200" baseline="-25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2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 10 k</a:t>
                      </a:r>
                      <a:r>
                        <a:rPr lang="en-US" sz="12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Ω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grpSp>
                  <p:nvGrpSpPr>
                    <p:cNvPr id="200" name="Group 199">
                      <a:extLst>
                        <a:ext uri="{FF2B5EF4-FFF2-40B4-BE49-F238E27FC236}">
                          <a16:creationId xmlns:a16="http://schemas.microsoft.com/office/drawing/2014/main" id="{B09CC532-2ABB-43B8-9041-A35FFE592B5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0" y="1517107"/>
                      <a:ext cx="1188533" cy="1195557"/>
                      <a:chOff x="0" y="1517107"/>
                      <a:chExt cx="1188533" cy="1195557"/>
                    </a:xfrm>
                  </p:grpSpPr>
                  <p:sp>
                    <p:nvSpPr>
                      <p:cNvPr id="209" name="TextBox 73">
                        <a:extLst>
                          <a:ext uri="{FF2B5EF4-FFF2-40B4-BE49-F238E27FC236}">
                            <a16:creationId xmlns:a16="http://schemas.microsoft.com/office/drawing/2014/main" id="{95B6516B-84B8-4C79-8535-62B8548CAA8C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5975" y="1886704"/>
                        <a:ext cx="307340" cy="52768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marL="0" marR="0">
                          <a:lnSpc>
                            <a:spcPct val="107000"/>
                          </a:lnSpc>
                          <a:spcBef>
                            <a:spcPts val="0"/>
                          </a:spcBef>
                          <a:spcAft>
                            <a:spcPts val="800"/>
                          </a:spcAft>
                        </a:pPr>
                        <a:r>
                          <a:rPr lang="en-US" sz="2000" kern="120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+</a:t>
                        </a:r>
                        <a:endPara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  <p:grpSp>
                    <p:nvGrpSpPr>
                      <p:cNvPr id="210" name="Group 209">
                        <a:extLst>
                          <a:ext uri="{FF2B5EF4-FFF2-40B4-BE49-F238E27FC236}">
                            <a16:creationId xmlns:a16="http://schemas.microsoft.com/office/drawing/2014/main" id="{1F767262-FF53-4E22-8916-DE3913A420F2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0" y="1517107"/>
                        <a:ext cx="1188533" cy="1195557"/>
                        <a:chOff x="0" y="1517107"/>
                        <a:chExt cx="1188533" cy="1195557"/>
                      </a:xfrm>
                    </p:grpSpPr>
                    <p:cxnSp>
                      <p:nvCxnSpPr>
                        <p:cNvPr id="211" name="Straight Connector 210">
                          <a:extLst>
                            <a:ext uri="{FF2B5EF4-FFF2-40B4-BE49-F238E27FC236}">
                              <a16:creationId xmlns:a16="http://schemas.microsoft.com/office/drawing/2014/main" id="{0ABBA307-FB02-4659-85AC-D704DAFD1ACB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>
                          <a:off x="621470" y="1517107"/>
                          <a:ext cx="567063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sp>
                      <p:nvSpPr>
                        <p:cNvPr id="212" name="Oval 211">
                          <a:extLst>
                            <a:ext uri="{FF2B5EF4-FFF2-40B4-BE49-F238E27FC236}">
                              <a16:creationId xmlns:a16="http://schemas.microsoft.com/office/drawing/2014/main" id="{2AF3B302-CA5F-4B3F-8341-F22FE2DB45CC}"/>
                            </a:ext>
                          </a:extLst>
                        </p:cNvPr>
                        <p:cNvSpPr>
                          <a:spLocks noChangeAspect="1"/>
                        </p:cNvSpPr>
                        <p:nvPr/>
                      </p:nvSpPr>
                      <p:spPr>
                        <a:xfrm>
                          <a:off x="438590" y="1973016"/>
                          <a:ext cx="365760" cy="365760"/>
                        </a:xfrm>
                        <a:prstGeom prst="ellipse">
                          <a:avLst/>
                        </a:prstGeom>
                        <a:noFill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endParaRPr lang="en-US"/>
                        </a:p>
                      </p:txBody>
                    </p:sp>
                    <p:cxnSp>
                      <p:nvCxnSpPr>
                        <p:cNvPr id="213" name="Straight Connector 212">
                          <a:extLst>
                            <a:ext uri="{FF2B5EF4-FFF2-40B4-BE49-F238E27FC236}">
                              <a16:creationId xmlns:a16="http://schemas.microsoft.com/office/drawing/2014/main" id="{5BA58362-DB5A-4D01-9244-1AB864C74FC7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 flipV="1">
                          <a:off x="622503" y="2338776"/>
                          <a:ext cx="0" cy="246888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214" name="Straight Connector 213">
                          <a:extLst>
                            <a:ext uri="{FF2B5EF4-FFF2-40B4-BE49-F238E27FC236}">
                              <a16:creationId xmlns:a16="http://schemas.microsoft.com/office/drawing/2014/main" id="{81364FD9-34CA-40BC-B626-87C2AAC13AD2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439623" y="2585664"/>
                          <a:ext cx="36576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215" name="Straight Connector 214">
                          <a:extLst>
                            <a:ext uri="{FF2B5EF4-FFF2-40B4-BE49-F238E27FC236}">
                              <a16:creationId xmlns:a16="http://schemas.microsoft.com/office/drawing/2014/main" id="{BFFA23DE-B5F5-4205-8C1B-1961314161A4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510225" y="2645989"/>
                          <a:ext cx="22860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216" name="Straight Connector 215">
                          <a:extLst>
                            <a:ext uri="{FF2B5EF4-FFF2-40B4-BE49-F238E27FC236}">
                              <a16:creationId xmlns:a16="http://schemas.microsoft.com/office/drawing/2014/main" id="{84782A02-2EF7-42F2-9279-806FBA261897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585196" y="2712664"/>
                          <a:ext cx="9144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217" name="Straight Connector 216">
                          <a:extLst>
                            <a:ext uri="{FF2B5EF4-FFF2-40B4-BE49-F238E27FC236}">
                              <a16:creationId xmlns:a16="http://schemas.microsoft.com/office/drawing/2014/main" id="{1FC06791-CD76-4DC7-B3AF-E484C3E238AB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625825" y="1517107"/>
                          <a:ext cx="0" cy="444089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sp>
                      <p:nvSpPr>
                        <p:cNvPr id="218" name="TextBox 84">
                          <a:extLst>
                            <a:ext uri="{FF2B5EF4-FFF2-40B4-BE49-F238E27FC236}">
                              <a16:creationId xmlns:a16="http://schemas.microsoft.com/office/drawing/2014/main" id="{837F0BF1-5819-4A23-9A8D-8990A798254B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0" y="1943087"/>
                          <a:ext cx="519430" cy="375626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marL="0" marR="0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US" sz="1800" kern="1200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V</a:t>
                          </a:r>
                          <a:r>
                            <a:rPr lang="en-US" sz="1800" kern="1200" baseline="-25000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in</a:t>
                          </a:r>
                          <a:endParaRPr lang="en-US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  <p:sp>
                      <p:nvSpPr>
                        <p:cNvPr id="219" name="TextBox 85">
                          <a:extLst>
                            <a:ext uri="{FF2B5EF4-FFF2-40B4-BE49-F238E27FC236}">
                              <a16:creationId xmlns:a16="http://schemas.microsoft.com/office/drawing/2014/main" id="{7673FBEB-6619-4573-AE0E-D9C2DFA432A7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45795" y="2062192"/>
                          <a:ext cx="307340" cy="461010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marL="0" marR="0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US" sz="1600" kern="120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—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</p:grpSp>
                </p:grpSp>
                <p:grpSp>
                  <p:nvGrpSpPr>
                    <p:cNvPr id="201" name="Group 200">
                      <a:extLst>
                        <a:ext uri="{FF2B5EF4-FFF2-40B4-BE49-F238E27FC236}">
                          <a16:creationId xmlns:a16="http://schemas.microsoft.com/office/drawing/2014/main" id="{76AA0DC5-04E1-4ACC-AE99-18770FC5B1CB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271545" y="3247081"/>
                      <a:ext cx="365760" cy="399683"/>
                      <a:chOff x="2271545" y="3247081"/>
                      <a:chExt cx="365760" cy="399683"/>
                    </a:xfrm>
                  </p:grpSpPr>
                  <p:cxnSp>
                    <p:nvCxnSpPr>
                      <p:cNvPr id="205" name="Straight Connector 204">
                        <a:extLst>
                          <a:ext uri="{FF2B5EF4-FFF2-40B4-BE49-F238E27FC236}">
                            <a16:creationId xmlns:a16="http://schemas.microsoft.com/office/drawing/2014/main" id="{31E2C3CC-AF2B-4780-B4AC-F48B06C293B4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2452846" y="3247081"/>
                        <a:ext cx="1579" cy="272683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06" name="Straight Connector 205">
                        <a:extLst>
                          <a:ext uri="{FF2B5EF4-FFF2-40B4-BE49-F238E27FC236}">
                            <a16:creationId xmlns:a16="http://schemas.microsoft.com/office/drawing/2014/main" id="{7F956A65-EB5F-4844-9189-2E77959FC29A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2271545" y="3519764"/>
                        <a:ext cx="36576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07" name="Straight Connector 206">
                        <a:extLst>
                          <a:ext uri="{FF2B5EF4-FFF2-40B4-BE49-F238E27FC236}">
                            <a16:creationId xmlns:a16="http://schemas.microsoft.com/office/drawing/2014/main" id="{3F7A03BF-0BBB-48C0-8DB9-A5C1C5BC8908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2342147" y="3580089"/>
                        <a:ext cx="22860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08" name="Straight Connector 207">
                        <a:extLst>
                          <a:ext uri="{FF2B5EF4-FFF2-40B4-BE49-F238E27FC236}">
                            <a16:creationId xmlns:a16="http://schemas.microsoft.com/office/drawing/2014/main" id="{DAD0D052-7D46-4A4B-83A4-24BBE7D53B54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2417118" y="3646764"/>
                        <a:ext cx="9144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02" name="Group 201">
                      <a:extLst>
                        <a:ext uri="{FF2B5EF4-FFF2-40B4-BE49-F238E27FC236}">
                          <a16:creationId xmlns:a16="http://schemas.microsoft.com/office/drawing/2014/main" id="{932C8CAF-883B-4C2C-AE8B-DB8DC90E2345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40496" y="1426894"/>
                      <a:ext cx="126643" cy="255838"/>
                      <a:chOff x="3540496" y="1426894"/>
                      <a:chExt cx="126643" cy="255838"/>
                    </a:xfrm>
                  </p:grpSpPr>
                  <p:cxnSp>
                    <p:nvCxnSpPr>
                      <p:cNvPr id="203" name="Straight Connector 202">
                        <a:extLst>
                          <a:ext uri="{FF2B5EF4-FFF2-40B4-BE49-F238E27FC236}">
                            <a16:creationId xmlns:a16="http://schemas.microsoft.com/office/drawing/2014/main" id="{74911B49-EEF0-4484-9B72-2DA7A5541972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0496" y="1430397"/>
                        <a:ext cx="0" cy="252335"/>
                      </a:xfrm>
                      <a:prstGeom prst="line">
                        <a:avLst/>
                      </a:prstGeom>
                      <a:ln w="2540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04" name="Straight Connector 203">
                        <a:extLst>
                          <a:ext uri="{FF2B5EF4-FFF2-40B4-BE49-F238E27FC236}">
                            <a16:creationId xmlns:a16="http://schemas.microsoft.com/office/drawing/2014/main" id="{4085C2F6-9342-475A-B36F-D0840223BEB2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67139" y="1426894"/>
                        <a:ext cx="0" cy="252335"/>
                      </a:xfrm>
                      <a:prstGeom prst="line">
                        <a:avLst/>
                      </a:prstGeom>
                      <a:ln w="2540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sp>
                <p:nvSpPr>
                  <p:cNvPr id="189" name="Text Box 2">
                    <a:extLst>
                      <a:ext uri="{FF2B5EF4-FFF2-40B4-BE49-F238E27FC236}">
                        <a16:creationId xmlns:a16="http://schemas.microsoft.com/office/drawing/2014/main" id="{B41DF2D9-8C53-44E1-9627-B417562A8281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537951" y="3456793"/>
                    <a:ext cx="2563071" cy="260869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>
                    <a:noAutofit/>
                  </a:bodyPr>
                  <a:lstStyle/>
                  <a:p>
                    <a:pPr marL="0" marR="0">
                      <a:lnSpc>
                        <a:spcPct val="107000"/>
                      </a:lnSpc>
                      <a:spcBef>
                        <a:spcPts val="0"/>
                      </a:spcBef>
                      <a:spcAft>
                        <a:spcPts val="800"/>
                      </a:spcAft>
                    </a:pPr>
                    <a:r>
                      <a: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Figure 1. An Integrator Circuit</a:t>
                    </a:r>
                  </a:p>
                </p:txBody>
              </p:sp>
            </p:grpSp>
            <p:cxnSp>
              <p:nvCxnSpPr>
                <p:cNvPr id="186" name="Straight Connector 185">
                  <a:extLst>
                    <a:ext uri="{FF2B5EF4-FFF2-40B4-BE49-F238E27FC236}">
                      <a16:creationId xmlns:a16="http://schemas.microsoft.com/office/drawing/2014/main" id="{02107EFD-1256-4843-85D0-055F4A09A8C4}"/>
                    </a:ext>
                  </a:extLst>
                </p:cNvPr>
                <p:cNvCxnSpPr/>
                <p:nvPr/>
              </p:nvCxnSpPr>
              <p:spPr>
                <a:xfrm>
                  <a:off x="3759200" y="1123950"/>
                  <a:ext cx="0" cy="226451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7" name="Straight Connector 186">
                  <a:extLst>
                    <a:ext uri="{FF2B5EF4-FFF2-40B4-BE49-F238E27FC236}">
                      <a16:creationId xmlns:a16="http://schemas.microsoft.com/office/drawing/2014/main" id="{D84DCF8F-1517-4397-9A52-C82FA9FF9E0B}"/>
                    </a:ext>
                  </a:extLst>
                </p:cNvPr>
                <p:cNvCxnSpPr/>
                <p:nvPr/>
              </p:nvCxnSpPr>
              <p:spPr>
                <a:xfrm>
                  <a:off x="3759200" y="1733550"/>
                  <a:ext cx="0" cy="226451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83" name="TextBox 46">
                <a:extLst>
                  <a:ext uri="{FF2B5EF4-FFF2-40B4-BE49-F238E27FC236}">
                    <a16:creationId xmlns:a16="http://schemas.microsoft.com/office/drawing/2014/main" id="{DD065EC8-8D8E-4F82-9776-681F2168FDE7}"/>
                  </a:ext>
                </a:extLst>
              </p:cNvPr>
              <p:cNvSpPr txBox="1"/>
              <p:nvPr/>
            </p:nvSpPr>
            <p:spPr>
              <a:xfrm>
                <a:off x="3727450" y="1009650"/>
                <a:ext cx="410845" cy="323850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kern="120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</a:t>
                </a:r>
                <a:r>
                  <a:rPr lang="en-US" sz="1200" kern="1200" baseline="3000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+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4" name="TextBox 46">
                <a:extLst>
                  <a:ext uri="{FF2B5EF4-FFF2-40B4-BE49-F238E27FC236}">
                    <a16:creationId xmlns:a16="http://schemas.microsoft.com/office/drawing/2014/main" id="{3811DB27-3D56-40F1-BB83-6F6A13F9A1F3}"/>
                  </a:ext>
                </a:extLst>
              </p:cNvPr>
              <p:cNvSpPr txBox="1"/>
              <p:nvPr/>
            </p:nvSpPr>
            <p:spPr>
              <a:xfrm>
                <a:off x="3778250" y="1758950"/>
                <a:ext cx="410845" cy="323850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kern="120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</a:t>
                </a:r>
                <a:r>
                  <a:rPr lang="en-US" sz="1200" kern="1200" baseline="3000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290" name="Straight Arrow Connector 289">
              <a:extLst>
                <a:ext uri="{FF2B5EF4-FFF2-40B4-BE49-F238E27FC236}">
                  <a16:creationId xmlns:a16="http://schemas.microsoft.com/office/drawing/2014/main" id="{74500E98-A202-4E25-AEFF-37376574F178}"/>
                </a:ext>
              </a:extLst>
            </p:cNvPr>
            <p:cNvCxnSpPr/>
            <p:nvPr/>
          </p:nvCxnSpPr>
          <p:spPr>
            <a:xfrm>
              <a:off x="4806250" y="2726759"/>
              <a:ext cx="716377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1" name="TextBox 290">
              <a:extLst>
                <a:ext uri="{FF2B5EF4-FFF2-40B4-BE49-F238E27FC236}">
                  <a16:creationId xmlns:a16="http://schemas.microsoft.com/office/drawing/2014/main" id="{43881684-8445-443A-AD67-02CF8A9F0E90}"/>
                </a:ext>
              </a:extLst>
            </p:cNvPr>
            <p:cNvSpPr txBox="1"/>
            <p:nvPr/>
          </p:nvSpPr>
          <p:spPr>
            <a:xfrm>
              <a:off x="4912636" y="2665011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1</a:t>
              </a:r>
            </a:p>
          </p:txBody>
        </p:sp>
      </p:grpSp>
      <p:cxnSp>
        <p:nvCxnSpPr>
          <p:cNvPr id="292" name="Straight Arrow Connector 291">
            <a:extLst>
              <a:ext uri="{FF2B5EF4-FFF2-40B4-BE49-F238E27FC236}">
                <a16:creationId xmlns:a16="http://schemas.microsoft.com/office/drawing/2014/main" id="{B64A538C-0523-4CE9-8D9C-5FECDFAE0C67}"/>
              </a:ext>
            </a:extLst>
          </p:cNvPr>
          <p:cNvCxnSpPr/>
          <p:nvPr/>
        </p:nvCxnSpPr>
        <p:spPr>
          <a:xfrm>
            <a:off x="6642990" y="2726759"/>
            <a:ext cx="4572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3" name="TextBox 292">
            <a:extLst>
              <a:ext uri="{FF2B5EF4-FFF2-40B4-BE49-F238E27FC236}">
                <a16:creationId xmlns:a16="http://schemas.microsoft.com/office/drawing/2014/main" id="{54CBB2D4-2274-4823-B248-0AF01083C733}"/>
              </a:ext>
            </a:extLst>
          </p:cNvPr>
          <p:cNvSpPr txBox="1"/>
          <p:nvPr/>
        </p:nvSpPr>
        <p:spPr>
          <a:xfrm>
            <a:off x="6749376" y="2665011"/>
            <a:ext cx="519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C</a:t>
            </a:r>
          </a:p>
        </p:txBody>
      </p:sp>
      <p:sp>
        <p:nvSpPr>
          <p:cNvPr id="294" name="TextBox 293">
            <a:extLst>
              <a:ext uri="{FF2B5EF4-FFF2-40B4-BE49-F238E27FC236}">
                <a16:creationId xmlns:a16="http://schemas.microsoft.com/office/drawing/2014/main" id="{A6E9EA9A-67FD-409D-9741-1D077BF64AA7}"/>
              </a:ext>
            </a:extLst>
          </p:cNvPr>
          <p:cNvSpPr txBox="1"/>
          <p:nvPr/>
        </p:nvSpPr>
        <p:spPr>
          <a:xfrm>
            <a:off x="4897485" y="874184"/>
            <a:ext cx="24104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For an ideal op amp the input current is zero</a:t>
            </a:r>
          </a:p>
        </p:txBody>
      </p:sp>
      <p:cxnSp>
        <p:nvCxnSpPr>
          <p:cNvPr id="295" name="Straight Arrow Connector 294">
            <a:extLst>
              <a:ext uri="{FF2B5EF4-FFF2-40B4-BE49-F238E27FC236}">
                <a16:creationId xmlns:a16="http://schemas.microsoft.com/office/drawing/2014/main" id="{13FE00EB-8105-4557-870D-92D3F529D664}"/>
              </a:ext>
            </a:extLst>
          </p:cNvPr>
          <p:cNvCxnSpPr>
            <a:cxnSpLocks/>
          </p:cNvCxnSpPr>
          <p:nvPr/>
        </p:nvCxnSpPr>
        <p:spPr>
          <a:xfrm>
            <a:off x="5530702" y="1510002"/>
            <a:ext cx="329882" cy="137034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6" name="TextBox 295">
            <a:extLst>
              <a:ext uri="{FF2B5EF4-FFF2-40B4-BE49-F238E27FC236}">
                <a16:creationId xmlns:a16="http://schemas.microsoft.com/office/drawing/2014/main" id="{D7E7C755-55E1-49A0-889D-7D726AEBDAAD}"/>
              </a:ext>
            </a:extLst>
          </p:cNvPr>
          <p:cNvSpPr txBox="1"/>
          <p:nvPr/>
        </p:nvSpPr>
        <p:spPr>
          <a:xfrm>
            <a:off x="6870717" y="1623755"/>
            <a:ext cx="1664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I</a:t>
            </a:r>
            <a:r>
              <a:rPr lang="en-US" baseline="-25000" dirty="0">
                <a:solidFill>
                  <a:srgbClr val="0070C0"/>
                </a:solidFill>
              </a:rPr>
              <a:t>C </a:t>
            </a:r>
            <a:r>
              <a:rPr lang="en-US" dirty="0">
                <a:solidFill>
                  <a:srgbClr val="0070C0"/>
                </a:solidFill>
              </a:rPr>
              <a:t>= I</a:t>
            </a:r>
            <a:r>
              <a:rPr lang="en-US" baseline="-25000" dirty="0">
                <a:solidFill>
                  <a:srgbClr val="0070C0"/>
                </a:solidFill>
              </a:rPr>
              <a:t>1 </a:t>
            </a:r>
            <a:r>
              <a:rPr lang="en-US" dirty="0">
                <a:solidFill>
                  <a:srgbClr val="0070C0"/>
                </a:solidFill>
              </a:rPr>
              <a:t>= V</a:t>
            </a:r>
            <a:r>
              <a:rPr lang="en-US" baseline="-25000" dirty="0">
                <a:solidFill>
                  <a:srgbClr val="0070C0"/>
                </a:solidFill>
              </a:rPr>
              <a:t>in</a:t>
            </a:r>
            <a:r>
              <a:rPr lang="en-US" dirty="0">
                <a:solidFill>
                  <a:srgbClr val="0070C0"/>
                </a:solidFill>
              </a:rPr>
              <a:t>/ R</a:t>
            </a:r>
            <a:r>
              <a:rPr lang="en-US" baseline="-25000" dirty="0">
                <a:solidFill>
                  <a:srgbClr val="0070C0"/>
                </a:solidFill>
              </a:rPr>
              <a:t>1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7727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" grpId="0"/>
      <p:bldP spid="170" grpId="0"/>
      <p:bldP spid="175" grpId="0"/>
      <p:bldP spid="294" grpId="0"/>
      <p:bldP spid="29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3C1FE-D346-40FB-9785-B72CAC2E7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051911" cy="1325563"/>
          </a:xfrm>
        </p:spPr>
        <p:txBody>
          <a:bodyPr/>
          <a:lstStyle/>
          <a:p>
            <a:r>
              <a:rPr lang="en-US" dirty="0"/>
              <a:t>Integrator Theory</a:t>
            </a:r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437847C6-1A3B-4513-899D-8D869D117223}"/>
              </a:ext>
            </a:extLst>
          </p:cNvPr>
          <p:cNvGrpSpPr/>
          <p:nvPr/>
        </p:nvGrpSpPr>
        <p:grpSpPr>
          <a:xfrm>
            <a:off x="1356726" y="1690688"/>
            <a:ext cx="5339533" cy="2748550"/>
            <a:chOff x="1356726" y="1690688"/>
            <a:chExt cx="5339533" cy="2748550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60523766-B291-4167-8200-059B359DC18C}"/>
                </a:ext>
              </a:extLst>
            </p:cNvPr>
            <p:cNvGrpSpPr/>
            <p:nvPr/>
          </p:nvGrpSpPr>
          <p:grpSpPr>
            <a:xfrm>
              <a:off x="2381233" y="1690688"/>
              <a:ext cx="4315026" cy="2622729"/>
              <a:chOff x="5924035" y="2158793"/>
              <a:chExt cx="4315026" cy="2622729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1FEC6105-FCBD-485F-8D38-CA593EAD7997}"/>
                  </a:ext>
                </a:extLst>
              </p:cNvPr>
              <p:cNvGrpSpPr/>
              <p:nvPr/>
            </p:nvGrpSpPr>
            <p:grpSpPr>
              <a:xfrm>
                <a:off x="5924035" y="2604298"/>
                <a:ext cx="4315026" cy="2177224"/>
                <a:chOff x="3009207" y="1460455"/>
                <a:chExt cx="4315026" cy="2177224"/>
              </a:xfrm>
            </p:grpSpPr>
            <p:grpSp>
              <p:nvGrpSpPr>
                <p:cNvPr id="8" name="Group 7">
                  <a:extLst>
                    <a:ext uri="{FF2B5EF4-FFF2-40B4-BE49-F238E27FC236}">
                      <a16:creationId xmlns:a16="http://schemas.microsoft.com/office/drawing/2014/main" id="{88ABA839-A625-4460-954B-E234F4A95EE2}"/>
                    </a:ext>
                  </a:extLst>
                </p:cNvPr>
                <p:cNvGrpSpPr/>
                <p:nvPr/>
              </p:nvGrpSpPr>
              <p:grpSpPr>
                <a:xfrm>
                  <a:off x="4439919" y="1972769"/>
                  <a:ext cx="2884314" cy="1174282"/>
                  <a:chOff x="3950109" y="3007895"/>
                  <a:chExt cx="2884314" cy="1174282"/>
                </a:xfrm>
              </p:grpSpPr>
              <p:sp>
                <p:nvSpPr>
                  <p:cNvPr id="41" name="Isosceles Triangle 40">
                    <a:extLst>
                      <a:ext uri="{FF2B5EF4-FFF2-40B4-BE49-F238E27FC236}">
                        <a16:creationId xmlns:a16="http://schemas.microsoft.com/office/drawing/2014/main" id="{0116896A-EEAF-4852-8A9E-9AB80C1B453F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4466122" y="3022333"/>
                    <a:ext cx="1174282" cy="1145406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" name="TextBox 41">
                    <a:extLst>
                      <a:ext uri="{FF2B5EF4-FFF2-40B4-BE49-F238E27FC236}">
                        <a16:creationId xmlns:a16="http://schemas.microsoft.com/office/drawing/2014/main" id="{E2278730-B6C8-456A-83D6-3CBC18ABC03A}"/>
                      </a:ext>
                    </a:extLst>
                  </p:cNvPr>
                  <p:cNvSpPr txBox="1"/>
                  <p:nvPr/>
                </p:nvSpPr>
                <p:spPr>
                  <a:xfrm>
                    <a:off x="4480560" y="3170178"/>
                    <a:ext cx="30725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—</a:t>
                    </a:r>
                  </a:p>
                </p:txBody>
              </p:sp>
              <p:sp>
                <p:nvSpPr>
                  <p:cNvPr id="43" name="TextBox 42">
                    <a:extLst>
                      <a:ext uri="{FF2B5EF4-FFF2-40B4-BE49-F238E27FC236}">
                        <a16:creationId xmlns:a16="http://schemas.microsoft.com/office/drawing/2014/main" id="{6D4AFC3C-6FF1-46D0-9BA1-37AF8F2301BC}"/>
                      </a:ext>
                    </a:extLst>
                  </p:cNvPr>
                  <p:cNvSpPr txBox="1"/>
                  <p:nvPr/>
                </p:nvSpPr>
                <p:spPr>
                  <a:xfrm>
                    <a:off x="4499733" y="3595036"/>
                    <a:ext cx="307258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+</a:t>
                    </a:r>
                  </a:p>
                </p:txBody>
              </p:sp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51047486-75FC-4DAC-85AB-CF68BB37B9CF}"/>
                      </a:ext>
                    </a:extLst>
                  </p:cNvPr>
                  <p:cNvCxnSpPr>
                    <a:endCxn id="42" idx="1"/>
                  </p:cNvCxnSpPr>
                  <p:nvPr/>
                </p:nvCxnSpPr>
                <p:spPr>
                  <a:xfrm>
                    <a:off x="4090219" y="3354844"/>
                    <a:ext cx="39034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29AFAB54-7B3A-4D21-8BA0-192C5E33BCB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950109" y="3811883"/>
                    <a:ext cx="53045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Straight Connector 45">
                    <a:extLst>
                      <a:ext uri="{FF2B5EF4-FFF2-40B4-BE49-F238E27FC236}">
                        <a16:creationId xmlns:a16="http://schemas.microsoft.com/office/drawing/2014/main" id="{B3C3B73A-57EC-4218-A011-2278695B7384}"/>
                      </a:ext>
                    </a:extLst>
                  </p:cNvPr>
                  <p:cNvCxnSpPr>
                    <a:cxnSpLocks/>
                    <a:stCxn id="41" idx="0"/>
                  </p:cNvCxnSpPr>
                  <p:nvPr/>
                </p:nvCxnSpPr>
                <p:spPr>
                  <a:xfrm>
                    <a:off x="5625966" y="3595036"/>
                    <a:ext cx="1058108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7" name="TextBox 46">
                    <a:extLst>
                      <a:ext uri="{FF2B5EF4-FFF2-40B4-BE49-F238E27FC236}">
                        <a16:creationId xmlns:a16="http://schemas.microsoft.com/office/drawing/2014/main" id="{BFD79E2E-8212-4F24-9A5D-08E3F4AEE956}"/>
                      </a:ext>
                    </a:extLst>
                  </p:cNvPr>
                  <p:cNvSpPr txBox="1"/>
                  <p:nvPr/>
                </p:nvSpPr>
                <p:spPr>
                  <a:xfrm>
                    <a:off x="6314786" y="3061628"/>
                    <a:ext cx="51963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err="1"/>
                      <a:t>V</a:t>
                    </a:r>
                    <a:r>
                      <a:rPr lang="en-US" baseline="-25000" dirty="0" err="1"/>
                      <a:t>out</a:t>
                    </a:r>
                    <a:endParaRPr lang="en-US" baseline="-25000" dirty="0"/>
                  </a:p>
                </p:txBody>
              </p:sp>
            </p:grpSp>
            <p:cxnSp>
              <p:nvCxnSpPr>
                <p:cNvPr id="9" name="Straight Connector 8">
                  <a:extLst>
                    <a:ext uri="{FF2B5EF4-FFF2-40B4-BE49-F238E27FC236}">
                      <a16:creationId xmlns:a16="http://schemas.microsoft.com/office/drawing/2014/main" id="{EEC244EC-65A8-47D9-ABA9-204EF1BF887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435950" y="2771222"/>
                  <a:ext cx="3969" cy="86645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2" name="Group 11">
                  <a:extLst>
                    <a:ext uri="{FF2B5EF4-FFF2-40B4-BE49-F238E27FC236}">
                      <a16:creationId xmlns:a16="http://schemas.microsoft.com/office/drawing/2014/main" id="{77D9B2EA-8B2D-40FE-9CA7-0E424A852784}"/>
                    </a:ext>
                  </a:extLst>
                </p:cNvPr>
                <p:cNvGrpSpPr/>
                <p:nvPr/>
              </p:nvGrpSpPr>
              <p:grpSpPr>
                <a:xfrm>
                  <a:off x="3424505" y="1460455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18" name="Group 17">
                    <a:extLst>
                      <a:ext uri="{FF2B5EF4-FFF2-40B4-BE49-F238E27FC236}">
                        <a16:creationId xmlns:a16="http://schemas.microsoft.com/office/drawing/2014/main" id="{8FD5DB1A-2945-4E6B-99AC-A5EA8A5DE6C9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26" name="Straight Connector 25">
                      <a:extLst>
                        <a:ext uri="{FF2B5EF4-FFF2-40B4-BE49-F238E27FC236}">
                          <a16:creationId xmlns:a16="http://schemas.microsoft.com/office/drawing/2014/main" id="{D2AB4D5A-CD72-4D30-B69E-DFD682F7B83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" name="Straight Connector 26">
                      <a:extLst>
                        <a:ext uri="{FF2B5EF4-FFF2-40B4-BE49-F238E27FC236}">
                          <a16:creationId xmlns:a16="http://schemas.microsoft.com/office/drawing/2014/main" id="{073BBA75-FC99-429F-BA0D-B00B2DB21BD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9" name="Group 18">
                    <a:extLst>
                      <a:ext uri="{FF2B5EF4-FFF2-40B4-BE49-F238E27FC236}">
                        <a16:creationId xmlns:a16="http://schemas.microsoft.com/office/drawing/2014/main" id="{A8705087-2B1D-4FBC-B1BA-66EE06627190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4" name="Straight Connector 23">
                      <a:extLst>
                        <a:ext uri="{FF2B5EF4-FFF2-40B4-BE49-F238E27FC236}">
                          <a16:creationId xmlns:a16="http://schemas.microsoft.com/office/drawing/2014/main" id="{79BB6FC8-9790-43DE-ABDA-92006856028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" name="Straight Connector 24">
                      <a:extLst>
                        <a:ext uri="{FF2B5EF4-FFF2-40B4-BE49-F238E27FC236}">
                          <a16:creationId xmlns:a16="http://schemas.microsoft.com/office/drawing/2014/main" id="{2AF0B040-C988-4140-B214-D070B994645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" name="Group 19">
                    <a:extLst>
                      <a:ext uri="{FF2B5EF4-FFF2-40B4-BE49-F238E27FC236}">
                        <a16:creationId xmlns:a16="http://schemas.microsoft.com/office/drawing/2014/main" id="{FD35F6E3-7325-4419-8E5A-AF5226EBDA55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2" name="Straight Connector 21">
                      <a:extLst>
                        <a:ext uri="{FF2B5EF4-FFF2-40B4-BE49-F238E27FC236}">
                          <a16:creationId xmlns:a16="http://schemas.microsoft.com/office/drawing/2014/main" id="{8982101F-192C-4AED-B720-95CBE22B768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" name="Straight Connector 22">
                      <a:extLst>
                        <a:ext uri="{FF2B5EF4-FFF2-40B4-BE49-F238E27FC236}">
                          <a16:creationId xmlns:a16="http://schemas.microsoft.com/office/drawing/2014/main" id="{9E46D40E-7585-49B4-ADE1-65A5DAAE5AC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1" name="Straight Connector 20">
                    <a:extLst>
                      <a:ext uri="{FF2B5EF4-FFF2-40B4-BE49-F238E27FC236}">
                        <a16:creationId xmlns:a16="http://schemas.microsoft.com/office/drawing/2014/main" id="{C49C7B81-A853-4FF4-AC64-FAC886CBF16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F08ACB17-33C5-4CAD-8E20-B2FD7DEF68E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222364" y="1639707"/>
                  <a:ext cx="1302832" cy="970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C7546342-1758-468E-89B3-0F78D1A75E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598930" y="1641692"/>
                  <a:ext cx="0" cy="67802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2FB3F23B-0077-4316-AE46-F32A2A54BE99}"/>
                    </a:ext>
                  </a:extLst>
                </p:cNvPr>
                <p:cNvCxnSpPr/>
                <p:nvPr/>
              </p:nvCxnSpPr>
              <p:spPr>
                <a:xfrm flipH="1">
                  <a:off x="3009207" y="1633811"/>
                  <a:ext cx="41529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E234A8C7-C5ED-4821-B868-70E30C396EF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6382871" y="1641692"/>
                  <a:ext cx="22692" cy="91384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12573BC6-67BF-4562-BABA-04A07F5997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5651839" y="1649411"/>
                  <a:ext cx="74237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2FD3257-6079-4542-A789-89A7A20623E7}"/>
                  </a:ext>
                </a:extLst>
              </p:cNvPr>
              <p:cNvSpPr txBox="1"/>
              <p:nvPr/>
            </p:nvSpPr>
            <p:spPr>
              <a:xfrm>
                <a:off x="7997208" y="2747884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C</a:t>
                </a:r>
                <a:endParaRPr lang="en-US" baseline="-25000" dirty="0"/>
              </a:p>
            </p:txBody>
          </p: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A26816B-2577-4F85-B923-EEECF8BD05B3}"/>
                  </a:ext>
                </a:extLst>
              </p:cNvPr>
              <p:cNvSpPr txBox="1"/>
              <p:nvPr/>
            </p:nvSpPr>
            <p:spPr>
              <a:xfrm>
                <a:off x="6543214" y="2158793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1</a:t>
                </a:r>
              </a:p>
            </p:txBody>
          </p:sp>
        </p:grpSp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B09CC532-2ABB-43B8-9041-A35FFE592B53}"/>
                </a:ext>
              </a:extLst>
            </p:cNvPr>
            <p:cNvGrpSpPr/>
            <p:nvPr/>
          </p:nvGrpSpPr>
          <p:grpSpPr>
            <a:xfrm>
              <a:off x="1356726" y="2309581"/>
              <a:ext cx="1188533" cy="1195557"/>
              <a:chOff x="3136593" y="2841412"/>
              <a:chExt cx="1188533" cy="1195557"/>
            </a:xfrm>
          </p:grpSpPr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95B6516B-84B8-4C79-8535-62B8548CAA8C}"/>
                  </a:ext>
                </a:extLst>
              </p:cNvPr>
              <p:cNvSpPr txBox="1"/>
              <p:nvPr/>
            </p:nvSpPr>
            <p:spPr>
              <a:xfrm>
                <a:off x="3602609" y="3211316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75" name="Group 74">
                <a:extLst>
                  <a:ext uri="{FF2B5EF4-FFF2-40B4-BE49-F238E27FC236}">
                    <a16:creationId xmlns:a16="http://schemas.microsoft.com/office/drawing/2014/main" id="{1F767262-FF53-4E22-8916-DE3913A420F2}"/>
                  </a:ext>
                </a:extLst>
              </p:cNvPr>
              <p:cNvGrpSpPr/>
              <p:nvPr/>
            </p:nvGrpSpPr>
            <p:grpSpPr>
              <a:xfrm>
                <a:off x="3136593" y="2841412"/>
                <a:ext cx="1188533" cy="1195557"/>
                <a:chOff x="2465135" y="2872435"/>
                <a:chExt cx="1188533" cy="1195557"/>
              </a:xfrm>
            </p:grpSpPr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0ABBA307-FB02-4659-85AC-D704DAFD1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086605" y="2872435"/>
                  <a:ext cx="5670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9" name="Oval 78">
                  <a:extLst>
                    <a:ext uri="{FF2B5EF4-FFF2-40B4-BE49-F238E27FC236}">
                      <a16:creationId xmlns:a16="http://schemas.microsoft.com/office/drawing/2014/main" id="{2AF3B302-CA5F-4B3F-8341-F22FE2DB45C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903725" y="3328344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5BA58362-DB5A-4D01-9244-1AB864C74FC7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81364FD9-34CA-40BC-B626-87C2AAC13AD2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BFFA23DE-B5F5-4205-8C1B-1961314161A4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84782A02-2EF7-42F2-9279-806FBA261897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1FC06791-CD76-4DC7-B3AF-E484C3E238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5" name="TextBox 84">
                  <a:extLst>
                    <a:ext uri="{FF2B5EF4-FFF2-40B4-BE49-F238E27FC236}">
                      <a16:creationId xmlns:a16="http://schemas.microsoft.com/office/drawing/2014/main" id="{837F0BF1-5819-4A23-9A8D-8990A798254B}"/>
                    </a:ext>
                  </a:extLst>
                </p:cNvPr>
                <p:cNvSpPr txBox="1"/>
                <p:nvPr/>
              </p:nvSpPr>
              <p:spPr>
                <a:xfrm>
                  <a:off x="2465135" y="3298732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in</a:t>
                  </a:r>
                </a:p>
              </p:txBody>
            </p:sp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7673FBEB-6619-4573-AE0E-D9C2DFA432A7}"/>
                    </a:ext>
                  </a:extLst>
                </p:cNvPr>
                <p:cNvSpPr txBox="1"/>
                <p:nvPr/>
              </p:nvSpPr>
              <p:spPr>
                <a:xfrm>
                  <a:off x="2910969" y="3417856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  <p:grpSp>
          <p:nvGrpSpPr>
            <p:cNvPr id="140" name="Group 139">
              <a:extLst>
                <a:ext uri="{FF2B5EF4-FFF2-40B4-BE49-F238E27FC236}">
                  <a16:creationId xmlns:a16="http://schemas.microsoft.com/office/drawing/2014/main" id="{76AA0DC5-04E1-4ACC-AE99-18770FC5B1CB}"/>
                </a:ext>
              </a:extLst>
            </p:cNvPr>
            <p:cNvGrpSpPr/>
            <p:nvPr/>
          </p:nvGrpSpPr>
          <p:grpSpPr>
            <a:xfrm>
              <a:off x="3628271" y="4039555"/>
              <a:ext cx="365760" cy="399683"/>
              <a:chOff x="2904758" y="3668309"/>
              <a:chExt cx="365760" cy="399683"/>
            </a:xfrm>
          </p:grpSpPr>
          <p:cxnSp>
            <p:nvCxnSpPr>
              <p:cNvPr id="143" name="Straight Connector 142">
                <a:extLst>
                  <a:ext uri="{FF2B5EF4-FFF2-40B4-BE49-F238E27FC236}">
                    <a16:creationId xmlns:a16="http://schemas.microsoft.com/office/drawing/2014/main" id="{31E2C3CC-AF2B-4780-B4AC-F48B06C293B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086059" y="3668309"/>
                <a:ext cx="1579" cy="2726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Straight Connector 143">
                <a:extLst>
                  <a:ext uri="{FF2B5EF4-FFF2-40B4-BE49-F238E27FC236}">
                    <a16:creationId xmlns:a16="http://schemas.microsoft.com/office/drawing/2014/main" id="{7F956A65-EB5F-4844-9189-2E77959FC29A}"/>
                  </a:ext>
                </a:extLst>
              </p:cNvPr>
              <p:cNvCxnSpPr/>
              <p:nvPr/>
            </p:nvCxnSpPr>
            <p:spPr>
              <a:xfrm>
                <a:off x="2904758" y="394099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Straight Connector 144">
                <a:extLst>
                  <a:ext uri="{FF2B5EF4-FFF2-40B4-BE49-F238E27FC236}">
                    <a16:creationId xmlns:a16="http://schemas.microsoft.com/office/drawing/2014/main" id="{3F7A03BF-0BBB-48C0-8DB9-A5C1C5BC8908}"/>
                  </a:ext>
                </a:extLst>
              </p:cNvPr>
              <p:cNvCxnSpPr/>
              <p:nvPr/>
            </p:nvCxnSpPr>
            <p:spPr>
              <a:xfrm>
                <a:off x="2975360" y="400131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Straight Connector 145">
                <a:extLst>
                  <a:ext uri="{FF2B5EF4-FFF2-40B4-BE49-F238E27FC236}">
                    <a16:creationId xmlns:a16="http://schemas.microsoft.com/office/drawing/2014/main" id="{DAD0D052-7D46-4A4B-83A4-24BBE7D53B54}"/>
                  </a:ext>
                </a:extLst>
              </p:cNvPr>
              <p:cNvCxnSpPr/>
              <p:nvPr/>
            </p:nvCxnSpPr>
            <p:spPr>
              <a:xfrm>
                <a:off x="3050331" y="4067992"/>
                <a:ext cx="914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B0B2CC62-ED89-43BE-90BC-CB687129034D}"/>
                </a:ext>
              </a:extLst>
            </p:cNvPr>
            <p:cNvCxnSpPr/>
            <p:nvPr/>
          </p:nvCxnSpPr>
          <p:spPr>
            <a:xfrm>
              <a:off x="2726420" y="2539186"/>
              <a:ext cx="716377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A3E6F279-55D0-4112-9CFF-97A9292F8A9A}"/>
                </a:ext>
              </a:extLst>
            </p:cNvPr>
            <p:cNvSpPr txBox="1"/>
            <p:nvPr/>
          </p:nvSpPr>
          <p:spPr>
            <a:xfrm>
              <a:off x="2832806" y="2477438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1</a:t>
              </a:r>
            </a:p>
          </p:txBody>
        </p: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932C8CAF-883B-4C2C-AE8B-DB8DC90E2345}"/>
                </a:ext>
              </a:extLst>
            </p:cNvPr>
            <p:cNvGrpSpPr/>
            <p:nvPr/>
          </p:nvGrpSpPr>
          <p:grpSpPr>
            <a:xfrm>
              <a:off x="4897222" y="2219368"/>
              <a:ext cx="126643" cy="255838"/>
              <a:chOff x="4897222" y="2219368"/>
              <a:chExt cx="126643" cy="255838"/>
            </a:xfrm>
          </p:grpSpPr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74911B49-EEF0-4484-9B72-2DA7A554197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897222" y="2222871"/>
                <a:ext cx="0" cy="252335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4085C2F6-9342-475A-B36F-D0840223BEB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023865" y="2219368"/>
                <a:ext cx="0" cy="252335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6" name="Content Placeholder 2">
                <a:extLst>
                  <a:ext uri="{FF2B5EF4-FFF2-40B4-BE49-F238E27FC236}">
                    <a16:creationId xmlns:a16="http://schemas.microsoft.com/office/drawing/2014/main" id="{B300CFF6-F441-48D8-8349-3B6C5B28AA8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640072" y="2185308"/>
                <a:ext cx="1904487" cy="94594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𝑑𝑄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6" name="Content Placeholder 2">
                <a:extLst>
                  <a:ext uri="{FF2B5EF4-FFF2-40B4-BE49-F238E27FC236}">
                    <a16:creationId xmlns:a16="http://schemas.microsoft.com/office/drawing/2014/main" id="{B300CFF6-F441-48D8-8349-3B6C5B28AA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40072" y="2185308"/>
                <a:ext cx="1904487" cy="94594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7" name="Content Placeholder 2">
            <a:extLst>
              <a:ext uri="{FF2B5EF4-FFF2-40B4-BE49-F238E27FC236}">
                <a16:creationId xmlns:a16="http://schemas.microsoft.com/office/drawing/2014/main" id="{0D4808C8-1D10-4410-BFF3-57F672FA4F6C}"/>
              </a:ext>
            </a:extLst>
          </p:cNvPr>
          <p:cNvSpPr txBox="1">
            <a:spLocks/>
          </p:cNvSpPr>
          <p:nvPr/>
        </p:nvSpPr>
        <p:spPr>
          <a:xfrm>
            <a:off x="4997973" y="3652572"/>
            <a:ext cx="1870978" cy="530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Therefore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8" name="Content Placeholder 2">
                <a:extLst>
                  <a:ext uri="{FF2B5EF4-FFF2-40B4-BE49-F238E27FC236}">
                    <a16:creationId xmlns:a16="http://schemas.microsoft.com/office/drawing/2014/main" id="{64AED4AB-7CEE-4757-963E-CE4C5BBF61A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687828" y="3467795"/>
                <a:ext cx="1904487" cy="86645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𝐶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sub>
                          </m:sSub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18" name="Content Placeholder 2">
                <a:extLst>
                  <a:ext uri="{FF2B5EF4-FFF2-40B4-BE49-F238E27FC236}">
                    <a16:creationId xmlns:a16="http://schemas.microsoft.com/office/drawing/2014/main" id="{64AED4AB-7CEE-4757-963E-CE4C5BBF61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7828" y="3467795"/>
                <a:ext cx="1904487" cy="86645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1" name="TextBox 120">
            <a:extLst>
              <a:ext uri="{FF2B5EF4-FFF2-40B4-BE49-F238E27FC236}">
                <a16:creationId xmlns:a16="http://schemas.microsoft.com/office/drawing/2014/main" id="{79AB3A41-9152-40A3-A131-3982474D07A4}"/>
              </a:ext>
            </a:extLst>
          </p:cNvPr>
          <p:cNvSpPr txBox="1"/>
          <p:nvPr/>
        </p:nvSpPr>
        <p:spPr>
          <a:xfrm>
            <a:off x="4892210" y="2448716"/>
            <a:ext cx="519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C</a:t>
            </a:r>
          </a:p>
        </p:txBody>
      </p:sp>
      <p:cxnSp>
        <p:nvCxnSpPr>
          <p:cNvPr id="125" name="Straight Arrow Connector 124">
            <a:extLst>
              <a:ext uri="{FF2B5EF4-FFF2-40B4-BE49-F238E27FC236}">
                <a16:creationId xmlns:a16="http://schemas.microsoft.com/office/drawing/2014/main" id="{43D3516B-EA00-4FB1-89C4-87D31576027E}"/>
              </a:ext>
            </a:extLst>
          </p:cNvPr>
          <p:cNvCxnSpPr>
            <a:cxnSpLocks/>
          </p:cNvCxnSpPr>
          <p:nvPr/>
        </p:nvCxnSpPr>
        <p:spPr>
          <a:xfrm>
            <a:off x="4813510" y="2539186"/>
            <a:ext cx="35818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62" name="Content Placeholder 2">
                <a:extLst>
                  <a:ext uri="{FF2B5EF4-FFF2-40B4-BE49-F238E27FC236}">
                    <a16:creationId xmlns:a16="http://schemas.microsoft.com/office/drawing/2014/main" id="{850B42FF-B1DC-4566-80E1-DE6DA49A671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642260" y="4372563"/>
                <a:ext cx="2650631" cy="86645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dirty="0"/>
                  <a:t>─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𝐶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𝑑𝑡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𝑑𝑉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𝑜𝑢𝑡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62" name="Content Placeholder 2">
                <a:extLst>
                  <a:ext uri="{FF2B5EF4-FFF2-40B4-BE49-F238E27FC236}">
                    <a16:creationId xmlns:a16="http://schemas.microsoft.com/office/drawing/2014/main" id="{850B42FF-B1DC-4566-80E1-DE6DA49A67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42260" y="4372563"/>
                <a:ext cx="2650631" cy="866451"/>
              </a:xfrm>
              <a:prstGeom prst="rect">
                <a:avLst/>
              </a:prstGeom>
              <a:blipFill>
                <a:blip r:embed="rId4"/>
                <a:stretch>
                  <a:fillRect l="-1613" t="-14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3" name="Content Placeholder 2">
                <a:extLst>
                  <a:ext uri="{FF2B5EF4-FFF2-40B4-BE49-F238E27FC236}">
                    <a16:creationId xmlns:a16="http://schemas.microsoft.com/office/drawing/2014/main" id="{E1AA7ECA-5EC0-4F07-9A77-DC1A7905C8D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436440" y="5304426"/>
                <a:ext cx="5236065" cy="106553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</m:sub>
                        <m:sup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𝑜𝑢𝑡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sup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𝑜𝑢𝑡</m:t>
                              </m:r>
                            </m:sub>
                          </m:sSub>
                        </m:e>
                      </m:nary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nary>
                        <m:nary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p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 </m:t>
                          </m:r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𝑖𝑛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den>
                          </m:f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𝑑𝑡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63" name="Content Placeholder 2">
                <a:extLst>
                  <a:ext uri="{FF2B5EF4-FFF2-40B4-BE49-F238E27FC236}">
                    <a16:creationId xmlns:a16="http://schemas.microsoft.com/office/drawing/2014/main" id="{E1AA7ECA-5EC0-4F07-9A77-DC1A7905C8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6440" y="5304426"/>
                <a:ext cx="5236065" cy="106553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4" name="Content Placeholder 2">
            <a:extLst>
              <a:ext uri="{FF2B5EF4-FFF2-40B4-BE49-F238E27FC236}">
                <a16:creationId xmlns:a16="http://schemas.microsoft.com/office/drawing/2014/main" id="{B98B9790-7939-4DC5-962C-B04D73C4FF90}"/>
              </a:ext>
            </a:extLst>
          </p:cNvPr>
          <p:cNvSpPr txBox="1">
            <a:spLocks/>
          </p:cNvSpPr>
          <p:nvPr/>
        </p:nvSpPr>
        <p:spPr>
          <a:xfrm>
            <a:off x="6535845" y="1518494"/>
            <a:ext cx="4272216" cy="6585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For a capacitor:	Q = C V</a:t>
            </a:r>
          </a:p>
        </p:txBody>
      </p:sp>
      <p:sp>
        <p:nvSpPr>
          <p:cNvPr id="65" name="Content Placeholder 2">
            <a:extLst>
              <a:ext uri="{FF2B5EF4-FFF2-40B4-BE49-F238E27FC236}">
                <a16:creationId xmlns:a16="http://schemas.microsoft.com/office/drawing/2014/main" id="{001D3455-1EF1-426A-8C99-5669322C224C}"/>
              </a:ext>
            </a:extLst>
          </p:cNvPr>
          <p:cNvSpPr txBox="1">
            <a:spLocks/>
          </p:cNvSpPr>
          <p:nvPr/>
        </p:nvSpPr>
        <p:spPr>
          <a:xfrm>
            <a:off x="7486032" y="803921"/>
            <a:ext cx="2910652" cy="562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I</a:t>
            </a:r>
            <a:r>
              <a:rPr lang="en-US" baseline="-25000" dirty="0"/>
              <a:t>C</a:t>
            </a:r>
            <a:r>
              <a:rPr lang="en-US" dirty="0"/>
              <a:t> = V</a:t>
            </a:r>
            <a:r>
              <a:rPr lang="en-US" baseline="-25000" dirty="0"/>
              <a:t>in</a:t>
            </a:r>
            <a:r>
              <a:rPr lang="en-US" dirty="0"/>
              <a:t> / R</a:t>
            </a:r>
            <a:r>
              <a:rPr lang="en-US" baseline="-25000" dirty="0"/>
              <a:t>1</a:t>
            </a:r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03CF7B0-4549-44BB-B7FC-3A6AECAF8011}"/>
              </a:ext>
            </a:extLst>
          </p:cNvPr>
          <p:cNvGrpSpPr/>
          <p:nvPr/>
        </p:nvGrpSpPr>
        <p:grpSpPr>
          <a:xfrm>
            <a:off x="4595637" y="1713410"/>
            <a:ext cx="749606" cy="647889"/>
            <a:chOff x="4595637" y="1713410"/>
            <a:chExt cx="749606" cy="647889"/>
          </a:xfrm>
        </p:grpSpPr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050A5D37-50FA-4E9B-8FF1-17C9025FB716}"/>
                </a:ext>
              </a:extLst>
            </p:cNvPr>
            <p:cNvSpPr txBox="1"/>
            <p:nvPr/>
          </p:nvSpPr>
          <p:spPr>
            <a:xfrm>
              <a:off x="4732785" y="1713410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C</a:t>
              </a: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89D548F1-0884-4B3F-91EB-8E1CEE7E339C}"/>
                </a:ext>
              </a:extLst>
            </p:cNvPr>
            <p:cNvSpPr txBox="1"/>
            <p:nvPr/>
          </p:nvSpPr>
          <p:spPr>
            <a:xfrm>
              <a:off x="4595637" y="1950190"/>
              <a:ext cx="30725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+</a:t>
              </a: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9B591273-5BB6-42C8-9028-390C7FDB984E}"/>
                </a:ext>
              </a:extLst>
            </p:cNvPr>
            <p:cNvSpPr txBox="1"/>
            <p:nvPr/>
          </p:nvSpPr>
          <p:spPr>
            <a:xfrm>
              <a:off x="5037985" y="1991967"/>
              <a:ext cx="3072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—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9" name="Content Placeholder 2">
                <a:extLst>
                  <a:ext uri="{FF2B5EF4-FFF2-40B4-BE49-F238E27FC236}">
                    <a16:creationId xmlns:a16="http://schemas.microsoft.com/office/drawing/2014/main" id="{3761BEBD-857B-46ED-BFF1-32B9CAA71B8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277156" y="2198155"/>
                <a:ext cx="1596571" cy="94594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𝐶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sub>
                          </m:sSub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9" name="Content Placeholder 2">
                <a:extLst>
                  <a:ext uri="{FF2B5EF4-FFF2-40B4-BE49-F238E27FC236}">
                    <a16:creationId xmlns:a16="http://schemas.microsoft.com/office/drawing/2014/main" id="{3761BEBD-857B-46ED-BFF1-32B9CAA71B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77156" y="2198155"/>
                <a:ext cx="1596571" cy="94594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9CDDE2D4-B29B-499E-84AD-04827FEDAC7D}"/>
              </a:ext>
            </a:extLst>
          </p:cNvPr>
          <p:cNvCxnSpPr>
            <a:cxnSpLocks/>
          </p:cNvCxnSpPr>
          <p:nvPr/>
        </p:nvCxnSpPr>
        <p:spPr>
          <a:xfrm flipV="1">
            <a:off x="9191588" y="1866028"/>
            <a:ext cx="171136" cy="3106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ectangle 71">
            <a:extLst>
              <a:ext uri="{FF2B5EF4-FFF2-40B4-BE49-F238E27FC236}">
                <a16:creationId xmlns:a16="http://schemas.microsoft.com/office/drawing/2014/main" id="{CCEC5A9D-56AA-4A6E-9570-627ADE4E0CE7}"/>
              </a:ext>
            </a:extLst>
          </p:cNvPr>
          <p:cNvSpPr/>
          <p:nvPr/>
        </p:nvSpPr>
        <p:spPr>
          <a:xfrm>
            <a:off x="8123019" y="641184"/>
            <a:ext cx="1068569" cy="745015"/>
          </a:xfrm>
          <a:prstGeom prst="rect">
            <a:avLst/>
          </a:prstGeom>
          <a:solidFill>
            <a:srgbClr val="FFFF0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B7ABE399-36AF-4B79-913C-56BE13044391}"/>
              </a:ext>
            </a:extLst>
          </p:cNvPr>
          <p:cNvSpPr/>
          <p:nvPr/>
        </p:nvSpPr>
        <p:spPr>
          <a:xfrm>
            <a:off x="9712055" y="2141891"/>
            <a:ext cx="1161672" cy="963319"/>
          </a:xfrm>
          <a:prstGeom prst="rect">
            <a:avLst/>
          </a:prstGeom>
          <a:solidFill>
            <a:srgbClr val="FFFF0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8" name="Content Placeholder 2">
                <a:extLst>
                  <a:ext uri="{FF2B5EF4-FFF2-40B4-BE49-F238E27FC236}">
                    <a16:creationId xmlns:a16="http://schemas.microsoft.com/office/drawing/2014/main" id="{7E9F2E26-ABFE-4638-9A3D-20AE8C2791A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341116" y="3439109"/>
                <a:ext cx="2477645" cy="86645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𝐶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𝑜𝑢𝑡</m:t>
                              </m:r>
                            </m:sub>
                          </m:sSub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78" name="Content Placeholder 2">
                <a:extLst>
                  <a:ext uri="{FF2B5EF4-FFF2-40B4-BE49-F238E27FC236}">
                    <a16:creationId xmlns:a16="http://schemas.microsoft.com/office/drawing/2014/main" id="{7E9F2E26-ABFE-4638-9A3D-20AE8C2791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41116" y="3439109"/>
                <a:ext cx="2477645" cy="86645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7" name="Rectangle 86">
            <a:extLst>
              <a:ext uri="{FF2B5EF4-FFF2-40B4-BE49-F238E27FC236}">
                <a16:creationId xmlns:a16="http://schemas.microsoft.com/office/drawing/2014/main" id="{6CCB2F35-610C-4EAC-8DC3-7BCC8EEEBEC5}"/>
              </a:ext>
            </a:extLst>
          </p:cNvPr>
          <p:cNvSpPr/>
          <p:nvPr/>
        </p:nvSpPr>
        <p:spPr>
          <a:xfrm>
            <a:off x="4475398" y="1745253"/>
            <a:ext cx="1040338" cy="579896"/>
          </a:xfrm>
          <a:prstGeom prst="rect">
            <a:avLst/>
          </a:prstGeom>
          <a:solidFill>
            <a:srgbClr val="FFFF0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B44AF135-EE0F-4576-84E2-B161BF4DC36F}"/>
              </a:ext>
            </a:extLst>
          </p:cNvPr>
          <p:cNvSpPr/>
          <p:nvPr/>
        </p:nvSpPr>
        <p:spPr>
          <a:xfrm>
            <a:off x="6044452" y="2562946"/>
            <a:ext cx="889545" cy="617176"/>
          </a:xfrm>
          <a:prstGeom prst="rect">
            <a:avLst/>
          </a:prstGeom>
          <a:solidFill>
            <a:srgbClr val="FFFF0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1533D07-2BA8-45F2-8DC9-EBEF33D17001}"/>
              </a:ext>
            </a:extLst>
          </p:cNvPr>
          <p:cNvSpPr/>
          <p:nvPr/>
        </p:nvSpPr>
        <p:spPr>
          <a:xfrm>
            <a:off x="8540115" y="4227629"/>
            <a:ext cx="952500" cy="186867"/>
          </a:xfrm>
          <a:custGeom>
            <a:avLst/>
            <a:gdLst>
              <a:gd name="connsiteX0" fmla="*/ 0 w 914400"/>
              <a:gd name="connsiteY0" fmla="*/ 165091 h 193666"/>
              <a:gd name="connsiteX1" fmla="*/ 152400 w 914400"/>
              <a:gd name="connsiteY1" fmla="*/ 31741 h 193666"/>
              <a:gd name="connsiteX2" fmla="*/ 428625 w 914400"/>
              <a:gd name="connsiteY2" fmla="*/ 3166 h 193666"/>
              <a:gd name="connsiteX3" fmla="*/ 704850 w 914400"/>
              <a:gd name="connsiteY3" fmla="*/ 22216 h 193666"/>
              <a:gd name="connsiteX4" fmla="*/ 914400 w 914400"/>
              <a:gd name="connsiteY4" fmla="*/ 193666 h 193666"/>
              <a:gd name="connsiteX0" fmla="*/ 0 w 914400"/>
              <a:gd name="connsiteY0" fmla="*/ 162086 h 190661"/>
              <a:gd name="connsiteX1" fmla="*/ 152400 w 914400"/>
              <a:gd name="connsiteY1" fmla="*/ 28736 h 190661"/>
              <a:gd name="connsiteX2" fmla="*/ 428625 w 914400"/>
              <a:gd name="connsiteY2" fmla="*/ 161 h 190661"/>
              <a:gd name="connsiteX3" fmla="*/ 701040 w 914400"/>
              <a:gd name="connsiteY3" fmla="*/ 34451 h 190661"/>
              <a:gd name="connsiteX4" fmla="*/ 914400 w 914400"/>
              <a:gd name="connsiteY4" fmla="*/ 190661 h 190661"/>
              <a:gd name="connsiteX0" fmla="*/ 0 w 914400"/>
              <a:gd name="connsiteY0" fmla="*/ 162212 h 190787"/>
              <a:gd name="connsiteX1" fmla="*/ 167640 w 914400"/>
              <a:gd name="connsiteY1" fmla="*/ 44102 h 190787"/>
              <a:gd name="connsiteX2" fmla="*/ 428625 w 914400"/>
              <a:gd name="connsiteY2" fmla="*/ 287 h 190787"/>
              <a:gd name="connsiteX3" fmla="*/ 701040 w 914400"/>
              <a:gd name="connsiteY3" fmla="*/ 34577 h 190787"/>
              <a:gd name="connsiteX4" fmla="*/ 914400 w 914400"/>
              <a:gd name="connsiteY4" fmla="*/ 190787 h 190787"/>
              <a:gd name="connsiteX0" fmla="*/ 0 w 914400"/>
              <a:gd name="connsiteY0" fmla="*/ 162102 h 190677"/>
              <a:gd name="connsiteX1" fmla="*/ 167640 w 914400"/>
              <a:gd name="connsiteY1" fmla="*/ 43992 h 190677"/>
              <a:gd name="connsiteX2" fmla="*/ 428625 w 914400"/>
              <a:gd name="connsiteY2" fmla="*/ 177 h 190677"/>
              <a:gd name="connsiteX3" fmla="*/ 720090 w 914400"/>
              <a:gd name="connsiteY3" fmla="*/ 57327 h 190677"/>
              <a:gd name="connsiteX4" fmla="*/ 914400 w 914400"/>
              <a:gd name="connsiteY4" fmla="*/ 190677 h 190677"/>
              <a:gd name="connsiteX0" fmla="*/ 0 w 925830"/>
              <a:gd name="connsiteY0" fmla="*/ 162102 h 186867"/>
              <a:gd name="connsiteX1" fmla="*/ 167640 w 925830"/>
              <a:gd name="connsiteY1" fmla="*/ 43992 h 186867"/>
              <a:gd name="connsiteX2" fmla="*/ 428625 w 925830"/>
              <a:gd name="connsiteY2" fmla="*/ 177 h 186867"/>
              <a:gd name="connsiteX3" fmla="*/ 720090 w 925830"/>
              <a:gd name="connsiteY3" fmla="*/ 57327 h 186867"/>
              <a:gd name="connsiteX4" fmla="*/ 925830 w 925830"/>
              <a:gd name="connsiteY4" fmla="*/ 186867 h 186867"/>
              <a:gd name="connsiteX0" fmla="*/ 0 w 952500"/>
              <a:gd name="connsiteY0" fmla="*/ 162102 h 186867"/>
              <a:gd name="connsiteX1" fmla="*/ 194310 w 952500"/>
              <a:gd name="connsiteY1" fmla="*/ 43992 h 186867"/>
              <a:gd name="connsiteX2" fmla="*/ 455295 w 952500"/>
              <a:gd name="connsiteY2" fmla="*/ 177 h 186867"/>
              <a:gd name="connsiteX3" fmla="*/ 746760 w 952500"/>
              <a:gd name="connsiteY3" fmla="*/ 57327 h 186867"/>
              <a:gd name="connsiteX4" fmla="*/ 952500 w 952500"/>
              <a:gd name="connsiteY4" fmla="*/ 186867 h 186867"/>
              <a:gd name="connsiteX0" fmla="*/ 0 w 952500"/>
              <a:gd name="connsiteY0" fmla="*/ 162102 h 186867"/>
              <a:gd name="connsiteX1" fmla="*/ 194310 w 952500"/>
              <a:gd name="connsiteY1" fmla="*/ 43992 h 186867"/>
              <a:gd name="connsiteX2" fmla="*/ 455295 w 952500"/>
              <a:gd name="connsiteY2" fmla="*/ 177 h 186867"/>
              <a:gd name="connsiteX3" fmla="*/ 746760 w 952500"/>
              <a:gd name="connsiteY3" fmla="*/ 57327 h 186867"/>
              <a:gd name="connsiteX4" fmla="*/ 952500 w 952500"/>
              <a:gd name="connsiteY4" fmla="*/ 186867 h 186867"/>
              <a:gd name="connsiteX0" fmla="*/ 0 w 952500"/>
              <a:gd name="connsiteY0" fmla="*/ 162102 h 186867"/>
              <a:gd name="connsiteX1" fmla="*/ 194310 w 952500"/>
              <a:gd name="connsiteY1" fmla="*/ 43992 h 186867"/>
              <a:gd name="connsiteX2" fmla="*/ 455295 w 952500"/>
              <a:gd name="connsiteY2" fmla="*/ 177 h 186867"/>
              <a:gd name="connsiteX3" fmla="*/ 746760 w 952500"/>
              <a:gd name="connsiteY3" fmla="*/ 57327 h 186867"/>
              <a:gd name="connsiteX4" fmla="*/ 952500 w 952500"/>
              <a:gd name="connsiteY4" fmla="*/ 186867 h 186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2500" h="186867">
                <a:moveTo>
                  <a:pt x="0" y="162102"/>
                </a:moveTo>
                <a:cubicBezTo>
                  <a:pt x="40481" y="108920"/>
                  <a:pt x="118428" y="70979"/>
                  <a:pt x="194310" y="43992"/>
                </a:cubicBezTo>
                <a:cubicBezTo>
                  <a:pt x="270192" y="17005"/>
                  <a:pt x="363220" y="-2045"/>
                  <a:pt x="455295" y="177"/>
                </a:cubicBezTo>
                <a:cubicBezTo>
                  <a:pt x="547370" y="2399"/>
                  <a:pt x="665798" y="25577"/>
                  <a:pt x="746760" y="57327"/>
                </a:cubicBezTo>
                <a:cubicBezTo>
                  <a:pt x="823913" y="85267"/>
                  <a:pt x="869156" y="117017"/>
                  <a:pt x="952500" y="186867"/>
                </a:cubicBezTo>
              </a:path>
            </a:pathLst>
          </a:custGeom>
          <a:noFill/>
          <a:ln>
            <a:solidFill>
              <a:srgbClr val="FF0000"/>
            </a:solidFill>
            <a:headEnd type="stealth"/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0022191-9F62-4B1B-BA69-9FB5858EB4C3}"/>
              </a:ext>
            </a:extLst>
          </p:cNvPr>
          <p:cNvSpPr/>
          <p:nvPr/>
        </p:nvSpPr>
        <p:spPr>
          <a:xfrm>
            <a:off x="9626138" y="5266197"/>
            <a:ext cx="498764" cy="11368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E27267DB-CE52-4C76-994D-85596382439C}"/>
              </a:ext>
            </a:extLst>
          </p:cNvPr>
          <p:cNvSpPr/>
          <p:nvPr/>
        </p:nvSpPr>
        <p:spPr>
          <a:xfrm>
            <a:off x="6687828" y="5186885"/>
            <a:ext cx="1223117" cy="11368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537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" grpId="0"/>
      <p:bldP spid="117" grpId="0"/>
      <p:bldP spid="118" grpId="0"/>
      <p:bldP spid="62" grpId="0"/>
      <p:bldP spid="63" grpId="0"/>
      <p:bldP spid="64" grpId="0"/>
      <p:bldP spid="69" grpId="0"/>
      <p:bldP spid="72" grpId="0" animBg="1"/>
      <p:bldP spid="76" grpId="0" animBg="1"/>
      <p:bldP spid="78" grpId="0"/>
      <p:bldP spid="87" grpId="0" animBg="1"/>
      <p:bldP spid="88" grpId="0" animBg="1"/>
      <p:bldP spid="10" grpId="0" animBg="1"/>
      <p:bldP spid="28" grpId="0" animBg="1"/>
      <p:bldP spid="28" grpId="1" animBg="1"/>
      <p:bldP spid="89" grpId="0" animBg="1"/>
      <p:bldP spid="89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3C1FE-D346-40FB-9785-B72CAC2E7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Integrator</a:t>
            </a:r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437847C6-1A3B-4513-899D-8D869D117223}"/>
              </a:ext>
            </a:extLst>
          </p:cNvPr>
          <p:cNvGrpSpPr/>
          <p:nvPr/>
        </p:nvGrpSpPr>
        <p:grpSpPr>
          <a:xfrm>
            <a:off x="1356726" y="1690688"/>
            <a:ext cx="5339533" cy="2748550"/>
            <a:chOff x="1356726" y="1690688"/>
            <a:chExt cx="5339533" cy="2748550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60523766-B291-4167-8200-059B359DC18C}"/>
                </a:ext>
              </a:extLst>
            </p:cNvPr>
            <p:cNvGrpSpPr/>
            <p:nvPr/>
          </p:nvGrpSpPr>
          <p:grpSpPr>
            <a:xfrm>
              <a:off x="2381233" y="1690688"/>
              <a:ext cx="4315026" cy="2622729"/>
              <a:chOff x="5924035" y="2158793"/>
              <a:chExt cx="4315026" cy="2622729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1FEC6105-FCBD-485F-8D38-CA593EAD7997}"/>
                  </a:ext>
                </a:extLst>
              </p:cNvPr>
              <p:cNvGrpSpPr/>
              <p:nvPr/>
            </p:nvGrpSpPr>
            <p:grpSpPr>
              <a:xfrm>
                <a:off x="5924035" y="2604298"/>
                <a:ext cx="4315026" cy="2177224"/>
                <a:chOff x="3009207" y="1460455"/>
                <a:chExt cx="4315026" cy="2177224"/>
              </a:xfrm>
            </p:grpSpPr>
            <p:grpSp>
              <p:nvGrpSpPr>
                <p:cNvPr id="8" name="Group 7">
                  <a:extLst>
                    <a:ext uri="{FF2B5EF4-FFF2-40B4-BE49-F238E27FC236}">
                      <a16:creationId xmlns:a16="http://schemas.microsoft.com/office/drawing/2014/main" id="{88ABA839-A625-4460-954B-E234F4A95EE2}"/>
                    </a:ext>
                  </a:extLst>
                </p:cNvPr>
                <p:cNvGrpSpPr/>
                <p:nvPr/>
              </p:nvGrpSpPr>
              <p:grpSpPr>
                <a:xfrm>
                  <a:off x="4439919" y="1972769"/>
                  <a:ext cx="2884314" cy="1174282"/>
                  <a:chOff x="3950109" y="3007895"/>
                  <a:chExt cx="2884314" cy="1174282"/>
                </a:xfrm>
              </p:grpSpPr>
              <p:sp>
                <p:nvSpPr>
                  <p:cNvPr id="41" name="Isosceles Triangle 40">
                    <a:extLst>
                      <a:ext uri="{FF2B5EF4-FFF2-40B4-BE49-F238E27FC236}">
                        <a16:creationId xmlns:a16="http://schemas.microsoft.com/office/drawing/2014/main" id="{0116896A-EEAF-4852-8A9E-9AB80C1B453F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4466122" y="3022333"/>
                    <a:ext cx="1174282" cy="1145406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" name="TextBox 41">
                    <a:extLst>
                      <a:ext uri="{FF2B5EF4-FFF2-40B4-BE49-F238E27FC236}">
                        <a16:creationId xmlns:a16="http://schemas.microsoft.com/office/drawing/2014/main" id="{E2278730-B6C8-456A-83D6-3CBC18ABC03A}"/>
                      </a:ext>
                    </a:extLst>
                  </p:cNvPr>
                  <p:cNvSpPr txBox="1"/>
                  <p:nvPr/>
                </p:nvSpPr>
                <p:spPr>
                  <a:xfrm>
                    <a:off x="4480560" y="3170178"/>
                    <a:ext cx="30725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—</a:t>
                    </a:r>
                  </a:p>
                </p:txBody>
              </p:sp>
              <p:sp>
                <p:nvSpPr>
                  <p:cNvPr id="43" name="TextBox 42">
                    <a:extLst>
                      <a:ext uri="{FF2B5EF4-FFF2-40B4-BE49-F238E27FC236}">
                        <a16:creationId xmlns:a16="http://schemas.microsoft.com/office/drawing/2014/main" id="{6D4AFC3C-6FF1-46D0-9BA1-37AF8F2301BC}"/>
                      </a:ext>
                    </a:extLst>
                  </p:cNvPr>
                  <p:cNvSpPr txBox="1"/>
                  <p:nvPr/>
                </p:nvSpPr>
                <p:spPr>
                  <a:xfrm>
                    <a:off x="4499733" y="3595036"/>
                    <a:ext cx="307258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+</a:t>
                    </a:r>
                  </a:p>
                </p:txBody>
              </p:sp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51047486-75FC-4DAC-85AB-CF68BB37B9CF}"/>
                      </a:ext>
                    </a:extLst>
                  </p:cNvPr>
                  <p:cNvCxnSpPr>
                    <a:endCxn id="42" idx="1"/>
                  </p:cNvCxnSpPr>
                  <p:nvPr/>
                </p:nvCxnSpPr>
                <p:spPr>
                  <a:xfrm>
                    <a:off x="4090219" y="3354844"/>
                    <a:ext cx="39034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29AFAB54-7B3A-4D21-8BA0-192C5E33BCB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950109" y="3811883"/>
                    <a:ext cx="53045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Straight Connector 45">
                    <a:extLst>
                      <a:ext uri="{FF2B5EF4-FFF2-40B4-BE49-F238E27FC236}">
                        <a16:creationId xmlns:a16="http://schemas.microsoft.com/office/drawing/2014/main" id="{B3C3B73A-57EC-4218-A011-2278695B7384}"/>
                      </a:ext>
                    </a:extLst>
                  </p:cNvPr>
                  <p:cNvCxnSpPr>
                    <a:cxnSpLocks/>
                    <a:stCxn id="41" idx="0"/>
                  </p:cNvCxnSpPr>
                  <p:nvPr/>
                </p:nvCxnSpPr>
                <p:spPr>
                  <a:xfrm>
                    <a:off x="5625966" y="3595036"/>
                    <a:ext cx="1058108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7" name="TextBox 46">
                    <a:extLst>
                      <a:ext uri="{FF2B5EF4-FFF2-40B4-BE49-F238E27FC236}">
                        <a16:creationId xmlns:a16="http://schemas.microsoft.com/office/drawing/2014/main" id="{BFD79E2E-8212-4F24-9A5D-08E3F4AEE956}"/>
                      </a:ext>
                    </a:extLst>
                  </p:cNvPr>
                  <p:cNvSpPr txBox="1"/>
                  <p:nvPr/>
                </p:nvSpPr>
                <p:spPr>
                  <a:xfrm>
                    <a:off x="6314786" y="3061628"/>
                    <a:ext cx="51963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err="1"/>
                      <a:t>V</a:t>
                    </a:r>
                    <a:r>
                      <a:rPr lang="en-US" baseline="-25000" dirty="0" err="1"/>
                      <a:t>out</a:t>
                    </a:r>
                    <a:endParaRPr lang="en-US" baseline="-25000" dirty="0"/>
                  </a:p>
                </p:txBody>
              </p:sp>
            </p:grpSp>
            <p:cxnSp>
              <p:nvCxnSpPr>
                <p:cNvPr id="9" name="Straight Connector 8">
                  <a:extLst>
                    <a:ext uri="{FF2B5EF4-FFF2-40B4-BE49-F238E27FC236}">
                      <a16:creationId xmlns:a16="http://schemas.microsoft.com/office/drawing/2014/main" id="{EEC244EC-65A8-47D9-ABA9-204EF1BF887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435950" y="2771222"/>
                  <a:ext cx="3969" cy="86645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2" name="Group 11">
                  <a:extLst>
                    <a:ext uri="{FF2B5EF4-FFF2-40B4-BE49-F238E27FC236}">
                      <a16:creationId xmlns:a16="http://schemas.microsoft.com/office/drawing/2014/main" id="{77D9B2EA-8B2D-40FE-9CA7-0E424A852784}"/>
                    </a:ext>
                  </a:extLst>
                </p:cNvPr>
                <p:cNvGrpSpPr/>
                <p:nvPr/>
              </p:nvGrpSpPr>
              <p:grpSpPr>
                <a:xfrm>
                  <a:off x="3424505" y="1460455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18" name="Group 17">
                    <a:extLst>
                      <a:ext uri="{FF2B5EF4-FFF2-40B4-BE49-F238E27FC236}">
                        <a16:creationId xmlns:a16="http://schemas.microsoft.com/office/drawing/2014/main" id="{8FD5DB1A-2945-4E6B-99AC-A5EA8A5DE6C9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26" name="Straight Connector 25">
                      <a:extLst>
                        <a:ext uri="{FF2B5EF4-FFF2-40B4-BE49-F238E27FC236}">
                          <a16:creationId xmlns:a16="http://schemas.microsoft.com/office/drawing/2014/main" id="{D2AB4D5A-CD72-4D30-B69E-DFD682F7B83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" name="Straight Connector 26">
                      <a:extLst>
                        <a:ext uri="{FF2B5EF4-FFF2-40B4-BE49-F238E27FC236}">
                          <a16:creationId xmlns:a16="http://schemas.microsoft.com/office/drawing/2014/main" id="{073BBA75-FC99-429F-BA0D-B00B2DB21BD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9" name="Group 18">
                    <a:extLst>
                      <a:ext uri="{FF2B5EF4-FFF2-40B4-BE49-F238E27FC236}">
                        <a16:creationId xmlns:a16="http://schemas.microsoft.com/office/drawing/2014/main" id="{A8705087-2B1D-4FBC-B1BA-66EE06627190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4" name="Straight Connector 23">
                      <a:extLst>
                        <a:ext uri="{FF2B5EF4-FFF2-40B4-BE49-F238E27FC236}">
                          <a16:creationId xmlns:a16="http://schemas.microsoft.com/office/drawing/2014/main" id="{79BB6FC8-9790-43DE-ABDA-92006856028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" name="Straight Connector 24">
                      <a:extLst>
                        <a:ext uri="{FF2B5EF4-FFF2-40B4-BE49-F238E27FC236}">
                          <a16:creationId xmlns:a16="http://schemas.microsoft.com/office/drawing/2014/main" id="{2AF0B040-C988-4140-B214-D070B994645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" name="Group 19">
                    <a:extLst>
                      <a:ext uri="{FF2B5EF4-FFF2-40B4-BE49-F238E27FC236}">
                        <a16:creationId xmlns:a16="http://schemas.microsoft.com/office/drawing/2014/main" id="{FD35F6E3-7325-4419-8E5A-AF5226EBDA55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2" name="Straight Connector 21">
                      <a:extLst>
                        <a:ext uri="{FF2B5EF4-FFF2-40B4-BE49-F238E27FC236}">
                          <a16:creationId xmlns:a16="http://schemas.microsoft.com/office/drawing/2014/main" id="{8982101F-192C-4AED-B720-95CBE22B768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" name="Straight Connector 22">
                      <a:extLst>
                        <a:ext uri="{FF2B5EF4-FFF2-40B4-BE49-F238E27FC236}">
                          <a16:creationId xmlns:a16="http://schemas.microsoft.com/office/drawing/2014/main" id="{9E46D40E-7585-49B4-ADE1-65A5DAAE5AC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1" name="Straight Connector 20">
                    <a:extLst>
                      <a:ext uri="{FF2B5EF4-FFF2-40B4-BE49-F238E27FC236}">
                        <a16:creationId xmlns:a16="http://schemas.microsoft.com/office/drawing/2014/main" id="{C49C7B81-A853-4FF4-AC64-FAC886CBF16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F08ACB17-33C5-4CAD-8E20-B2FD7DEF68E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222364" y="1639707"/>
                  <a:ext cx="1302832" cy="970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C7546342-1758-468E-89B3-0F78D1A75E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598930" y="1641692"/>
                  <a:ext cx="0" cy="67802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2FB3F23B-0077-4316-AE46-F32A2A54BE99}"/>
                    </a:ext>
                  </a:extLst>
                </p:cNvPr>
                <p:cNvCxnSpPr/>
                <p:nvPr/>
              </p:nvCxnSpPr>
              <p:spPr>
                <a:xfrm flipH="1">
                  <a:off x="3009207" y="1633811"/>
                  <a:ext cx="41529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E234A8C7-C5ED-4821-B868-70E30C396EF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6382871" y="1641692"/>
                  <a:ext cx="22692" cy="91384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12573BC6-67BF-4562-BABA-04A07F5997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5651839" y="1649411"/>
                  <a:ext cx="74237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2FD3257-6079-4542-A789-89A7A20623E7}"/>
                  </a:ext>
                </a:extLst>
              </p:cNvPr>
              <p:cNvSpPr txBox="1"/>
              <p:nvPr/>
            </p:nvSpPr>
            <p:spPr>
              <a:xfrm>
                <a:off x="8356312" y="2224731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C</a:t>
                </a:r>
                <a:endParaRPr lang="en-US" baseline="-25000" dirty="0"/>
              </a:p>
            </p:txBody>
          </p: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A26816B-2577-4F85-B923-EEECF8BD05B3}"/>
                  </a:ext>
                </a:extLst>
              </p:cNvPr>
              <p:cNvSpPr txBox="1"/>
              <p:nvPr/>
            </p:nvSpPr>
            <p:spPr>
              <a:xfrm>
                <a:off x="6543214" y="2158793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1</a:t>
                </a:r>
              </a:p>
            </p:txBody>
          </p:sp>
        </p:grpSp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B09CC532-2ABB-43B8-9041-A35FFE592B53}"/>
                </a:ext>
              </a:extLst>
            </p:cNvPr>
            <p:cNvGrpSpPr/>
            <p:nvPr/>
          </p:nvGrpSpPr>
          <p:grpSpPr>
            <a:xfrm>
              <a:off x="1356726" y="2309581"/>
              <a:ext cx="1188533" cy="1195557"/>
              <a:chOff x="3136593" y="2841412"/>
              <a:chExt cx="1188533" cy="1195557"/>
            </a:xfrm>
          </p:grpSpPr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95B6516B-84B8-4C79-8535-62B8548CAA8C}"/>
                  </a:ext>
                </a:extLst>
              </p:cNvPr>
              <p:cNvSpPr txBox="1"/>
              <p:nvPr/>
            </p:nvSpPr>
            <p:spPr>
              <a:xfrm>
                <a:off x="3602609" y="3211316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75" name="Group 74">
                <a:extLst>
                  <a:ext uri="{FF2B5EF4-FFF2-40B4-BE49-F238E27FC236}">
                    <a16:creationId xmlns:a16="http://schemas.microsoft.com/office/drawing/2014/main" id="{1F767262-FF53-4E22-8916-DE3913A420F2}"/>
                  </a:ext>
                </a:extLst>
              </p:cNvPr>
              <p:cNvGrpSpPr/>
              <p:nvPr/>
            </p:nvGrpSpPr>
            <p:grpSpPr>
              <a:xfrm>
                <a:off x="3136593" y="2841412"/>
                <a:ext cx="1188533" cy="1195557"/>
                <a:chOff x="2465135" y="2872435"/>
                <a:chExt cx="1188533" cy="1195557"/>
              </a:xfrm>
            </p:grpSpPr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0ABBA307-FB02-4659-85AC-D704DAFD1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086605" y="2872435"/>
                  <a:ext cx="5670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9" name="Oval 78">
                  <a:extLst>
                    <a:ext uri="{FF2B5EF4-FFF2-40B4-BE49-F238E27FC236}">
                      <a16:creationId xmlns:a16="http://schemas.microsoft.com/office/drawing/2014/main" id="{2AF3B302-CA5F-4B3F-8341-F22FE2DB45C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903725" y="3328344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5BA58362-DB5A-4D01-9244-1AB864C74FC7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81364FD9-34CA-40BC-B626-87C2AAC13AD2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BFFA23DE-B5F5-4205-8C1B-1961314161A4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84782A02-2EF7-42F2-9279-806FBA261897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1FC06791-CD76-4DC7-B3AF-E484C3E238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5" name="TextBox 84">
                  <a:extLst>
                    <a:ext uri="{FF2B5EF4-FFF2-40B4-BE49-F238E27FC236}">
                      <a16:creationId xmlns:a16="http://schemas.microsoft.com/office/drawing/2014/main" id="{837F0BF1-5819-4A23-9A8D-8990A798254B}"/>
                    </a:ext>
                  </a:extLst>
                </p:cNvPr>
                <p:cNvSpPr txBox="1"/>
                <p:nvPr/>
              </p:nvSpPr>
              <p:spPr>
                <a:xfrm>
                  <a:off x="2465135" y="3298732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in</a:t>
                  </a:r>
                </a:p>
              </p:txBody>
            </p:sp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7673FBEB-6619-4573-AE0E-D9C2DFA432A7}"/>
                    </a:ext>
                  </a:extLst>
                </p:cNvPr>
                <p:cNvSpPr txBox="1"/>
                <p:nvPr/>
              </p:nvSpPr>
              <p:spPr>
                <a:xfrm>
                  <a:off x="2910969" y="3417856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  <p:grpSp>
          <p:nvGrpSpPr>
            <p:cNvPr id="140" name="Group 139">
              <a:extLst>
                <a:ext uri="{FF2B5EF4-FFF2-40B4-BE49-F238E27FC236}">
                  <a16:creationId xmlns:a16="http://schemas.microsoft.com/office/drawing/2014/main" id="{76AA0DC5-04E1-4ACC-AE99-18770FC5B1CB}"/>
                </a:ext>
              </a:extLst>
            </p:cNvPr>
            <p:cNvGrpSpPr/>
            <p:nvPr/>
          </p:nvGrpSpPr>
          <p:grpSpPr>
            <a:xfrm>
              <a:off x="3628271" y="4039555"/>
              <a:ext cx="365760" cy="399683"/>
              <a:chOff x="2904758" y="3668309"/>
              <a:chExt cx="365760" cy="399683"/>
            </a:xfrm>
          </p:grpSpPr>
          <p:cxnSp>
            <p:nvCxnSpPr>
              <p:cNvPr id="143" name="Straight Connector 142">
                <a:extLst>
                  <a:ext uri="{FF2B5EF4-FFF2-40B4-BE49-F238E27FC236}">
                    <a16:creationId xmlns:a16="http://schemas.microsoft.com/office/drawing/2014/main" id="{31E2C3CC-AF2B-4780-B4AC-F48B06C293B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086059" y="3668309"/>
                <a:ext cx="1579" cy="2726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Straight Connector 143">
                <a:extLst>
                  <a:ext uri="{FF2B5EF4-FFF2-40B4-BE49-F238E27FC236}">
                    <a16:creationId xmlns:a16="http://schemas.microsoft.com/office/drawing/2014/main" id="{7F956A65-EB5F-4844-9189-2E77959FC29A}"/>
                  </a:ext>
                </a:extLst>
              </p:cNvPr>
              <p:cNvCxnSpPr/>
              <p:nvPr/>
            </p:nvCxnSpPr>
            <p:spPr>
              <a:xfrm>
                <a:off x="2904758" y="394099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Straight Connector 144">
                <a:extLst>
                  <a:ext uri="{FF2B5EF4-FFF2-40B4-BE49-F238E27FC236}">
                    <a16:creationId xmlns:a16="http://schemas.microsoft.com/office/drawing/2014/main" id="{3F7A03BF-0BBB-48C0-8DB9-A5C1C5BC8908}"/>
                  </a:ext>
                </a:extLst>
              </p:cNvPr>
              <p:cNvCxnSpPr/>
              <p:nvPr/>
            </p:nvCxnSpPr>
            <p:spPr>
              <a:xfrm>
                <a:off x="2975360" y="400131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Straight Connector 145">
                <a:extLst>
                  <a:ext uri="{FF2B5EF4-FFF2-40B4-BE49-F238E27FC236}">
                    <a16:creationId xmlns:a16="http://schemas.microsoft.com/office/drawing/2014/main" id="{DAD0D052-7D46-4A4B-83A4-24BBE7D53B54}"/>
                  </a:ext>
                </a:extLst>
              </p:cNvPr>
              <p:cNvCxnSpPr/>
              <p:nvPr/>
            </p:nvCxnSpPr>
            <p:spPr>
              <a:xfrm>
                <a:off x="3050331" y="4067992"/>
                <a:ext cx="914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B0B2CC62-ED89-43BE-90BC-CB687129034D}"/>
                </a:ext>
              </a:extLst>
            </p:cNvPr>
            <p:cNvCxnSpPr/>
            <p:nvPr/>
          </p:nvCxnSpPr>
          <p:spPr>
            <a:xfrm>
              <a:off x="2726420" y="2539186"/>
              <a:ext cx="716377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A3E6F279-55D0-4112-9CFF-97A9292F8A9A}"/>
                </a:ext>
              </a:extLst>
            </p:cNvPr>
            <p:cNvSpPr txBox="1"/>
            <p:nvPr/>
          </p:nvSpPr>
          <p:spPr>
            <a:xfrm>
              <a:off x="2832806" y="2477438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1</a:t>
              </a:r>
            </a:p>
          </p:txBody>
        </p: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932C8CAF-883B-4C2C-AE8B-DB8DC90E2345}"/>
                </a:ext>
              </a:extLst>
            </p:cNvPr>
            <p:cNvGrpSpPr/>
            <p:nvPr/>
          </p:nvGrpSpPr>
          <p:grpSpPr>
            <a:xfrm>
              <a:off x="4897222" y="2219368"/>
              <a:ext cx="126643" cy="255838"/>
              <a:chOff x="4897222" y="2219368"/>
              <a:chExt cx="126643" cy="255838"/>
            </a:xfrm>
          </p:grpSpPr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74911B49-EEF0-4484-9B72-2DA7A554197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897222" y="2222871"/>
                <a:ext cx="0" cy="252335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4085C2F6-9342-475A-B36F-D0840223BEB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023865" y="2219368"/>
                <a:ext cx="0" cy="252335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21" name="TextBox 120">
            <a:extLst>
              <a:ext uri="{FF2B5EF4-FFF2-40B4-BE49-F238E27FC236}">
                <a16:creationId xmlns:a16="http://schemas.microsoft.com/office/drawing/2014/main" id="{79AB3A41-9152-40A3-A131-3982474D07A4}"/>
              </a:ext>
            </a:extLst>
          </p:cNvPr>
          <p:cNvSpPr txBox="1"/>
          <p:nvPr/>
        </p:nvSpPr>
        <p:spPr>
          <a:xfrm>
            <a:off x="4892210" y="2448716"/>
            <a:ext cx="519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C</a:t>
            </a:r>
          </a:p>
        </p:txBody>
      </p:sp>
      <p:cxnSp>
        <p:nvCxnSpPr>
          <p:cNvPr id="125" name="Straight Arrow Connector 124">
            <a:extLst>
              <a:ext uri="{FF2B5EF4-FFF2-40B4-BE49-F238E27FC236}">
                <a16:creationId xmlns:a16="http://schemas.microsoft.com/office/drawing/2014/main" id="{43D3516B-EA00-4FB1-89C4-87D31576027E}"/>
              </a:ext>
            </a:extLst>
          </p:cNvPr>
          <p:cNvCxnSpPr>
            <a:cxnSpLocks/>
          </p:cNvCxnSpPr>
          <p:nvPr/>
        </p:nvCxnSpPr>
        <p:spPr>
          <a:xfrm>
            <a:off x="4813510" y="2539186"/>
            <a:ext cx="35818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63" name="Content Placeholder 2">
                <a:extLst>
                  <a:ext uri="{FF2B5EF4-FFF2-40B4-BE49-F238E27FC236}">
                    <a16:creationId xmlns:a16="http://schemas.microsoft.com/office/drawing/2014/main" id="{E1AA7ECA-5EC0-4F07-9A77-DC1A7905C8D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254400" y="1633272"/>
                <a:ext cx="5577465" cy="130865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</m:sub>
                        <m:sup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𝑜𝑢𝑡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sup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𝑜𝑢𝑡</m:t>
                              </m:r>
                            </m:sub>
                          </m:sSub>
                        </m:e>
                      </m:nary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nary>
                        <m:nary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p>
                        <m:e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𝑖𝑛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den>
                          </m:f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𝑑𝑡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63" name="Content Placeholder 2">
                <a:extLst>
                  <a:ext uri="{FF2B5EF4-FFF2-40B4-BE49-F238E27FC236}">
                    <a16:creationId xmlns:a16="http://schemas.microsoft.com/office/drawing/2014/main" id="{E1AA7ECA-5EC0-4F07-9A77-DC1A7905C8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4400" y="1633272"/>
                <a:ext cx="5577465" cy="130865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4" name="Content Placeholder 2">
                <a:extLst>
                  <a:ext uri="{FF2B5EF4-FFF2-40B4-BE49-F238E27FC236}">
                    <a16:creationId xmlns:a16="http://schemas.microsoft.com/office/drawing/2014/main" id="{5A026337-554E-48FE-9F0B-20C90B1E41D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174317" y="3261746"/>
                <a:ext cx="5577465" cy="130865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)−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𝐶</m:t>
                          </m:r>
                        </m:den>
                      </m:f>
                      <m:nary>
                        <m:nary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p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𝑑𝑡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64" name="Content Placeholder 2">
                <a:extLst>
                  <a:ext uri="{FF2B5EF4-FFF2-40B4-BE49-F238E27FC236}">
                    <a16:creationId xmlns:a16="http://schemas.microsoft.com/office/drawing/2014/main" id="{5A026337-554E-48FE-9F0B-20C90B1E41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4317" y="3261746"/>
                <a:ext cx="5577465" cy="130865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9" name="Content Placeholder 2">
                <a:extLst>
                  <a:ext uri="{FF2B5EF4-FFF2-40B4-BE49-F238E27FC236}">
                    <a16:creationId xmlns:a16="http://schemas.microsoft.com/office/drawing/2014/main" id="{3BFD17B0-BC29-4EFA-AFA4-AB617CDF949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096000" y="4542929"/>
                <a:ext cx="5577465" cy="130865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)=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𝐶</m:t>
                          </m:r>
                        </m:den>
                      </m:f>
                      <m:nary>
                        <m:nary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p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𝑑𝑡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59" name="Content Placeholder 2">
                <a:extLst>
                  <a:ext uri="{FF2B5EF4-FFF2-40B4-BE49-F238E27FC236}">
                    <a16:creationId xmlns:a16="http://schemas.microsoft.com/office/drawing/2014/main" id="{3BFD17B0-BC29-4EFA-AFA4-AB617CDF94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4542929"/>
                <a:ext cx="5577465" cy="130865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40658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  <p:bldP spid="5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58936-CDC2-485E-9E9E-46540250C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7108" y="0"/>
            <a:ext cx="9905267" cy="1325563"/>
          </a:xfrm>
        </p:spPr>
        <p:txBody>
          <a:bodyPr/>
          <a:lstStyle/>
          <a:p>
            <a:r>
              <a:rPr lang="en-US" dirty="0"/>
              <a:t>Op Amp Integrator – Alternate Calculation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4CA3D21D-CD7B-4B84-A821-84B7BAA3CD3C}"/>
              </a:ext>
            </a:extLst>
          </p:cNvPr>
          <p:cNvSpPr txBox="1"/>
          <p:nvPr/>
        </p:nvSpPr>
        <p:spPr>
          <a:xfrm>
            <a:off x="395983" y="1796231"/>
            <a:ext cx="28597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Switch to Frequency Domain</a:t>
            </a:r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FCE46FB3-CF0D-4F62-8295-778529D1DE01}"/>
              </a:ext>
            </a:extLst>
          </p:cNvPr>
          <p:cNvSpPr txBox="1"/>
          <p:nvPr/>
        </p:nvSpPr>
        <p:spPr>
          <a:xfrm>
            <a:off x="2728004" y="1207558"/>
            <a:ext cx="1849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0070C0"/>
                </a:solidFill>
              </a:rPr>
              <a:t>V</a:t>
            </a:r>
            <a:r>
              <a:rPr lang="en-US" baseline="-25000" dirty="0" err="1">
                <a:solidFill>
                  <a:srgbClr val="0070C0"/>
                </a:solidFill>
              </a:rPr>
              <a:t>out</a:t>
            </a:r>
            <a:r>
              <a:rPr lang="en-US" baseline="-25000" dirty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= -R</a:t>
            </a:r>
            <a:r>
              <a:rPr lang="en-US" baseline="-25000" dirty="0">
                <a:solidFill>
                  <a:srgbClr val="0070C0"/>
                </a:solidFill>
              </a:rPr>
              <a:t>2</a:t>
            </a:r>
            <a:r>
              <a:rPr lang="en-US" dirty="0">
                <a:solidFill>
                  <a:srgbClr val="0070C0"/>
                </a:solidFill>
              </a:rPr>
              <a:t>/ R</a:t>
            </a:r>
            <a:r>
              <a:rPr lang="en-US" baseline="-25000" dirty="0">
                <a:solidFill>
                  <a:srgbClr val="0070C0"/>
                </a:solidFill>
              </a:rPr>
              <a:t>1</a:t>
            </a:r>
            <a:r>
              <a:rPr lang="en-US" dirty="0">
                <a:solidFill>
                  <a:srgbClr val="0070C0"/>
                </a:solidFill>
              </a:rPr>
              <a:t> * V</a:t>
            </a:r>
            <a:r>
              <a:rPr lang="en-US" baseline="-25000" dirty="0">
                <a:solidFill>
                  <a:srgbClr val="0070C0"/>
                </a:solidFill>
              </a:rPr>
              <a:t>in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294" name="TextBox 293">
            <a:extLst>
              <a:ext uri="{FF2B5EF4-FFF2-40B4-BE49-F238E27FC236}">
                <a16:creationId xmlns:a16="http://schemas.microsoft.com/office/drawing/2014/main" id="{A6E9EA9A-67FD-409D-9741-1D077BF64AA7}"/>
              </a:ext>
            </a:extLst>
          </p:cNvPr>
          <p:cNvSpPr txBox="1"/>
          <p:nvPr/>
        </p:nvSpPr>
        <p:spPr>
          <a:xfrm>
            <a:off x="542855" y="1199541"/>
            <a:ext cx="1908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Inverting Op Amp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64F33AD-D7B5-4E97-9D63-D5797748B296}"/>
              </a:ext>
            </a:extLst>
          </p:cNvPr>
          <p:cNvGrpSpPr/>
          <p:nvPr/>
        </p:nvGrpSpPr>
        <p:grpSpPr>
          <a:xfrm>
            <a:off x="5382401" y="876973"/>
            <a:ext cx="4556483" cy="2380814"/>
            <a:chOff x="4668891" y="3439415"/>
            <a:chExt cx="5562743" cy="2709639"/>
          </a:xfrm>
        </p:grpSpPr>
        <p:grpSp>
          <p:nvGrpSpPr>
            <p:cNvPr id="190" name="Group 189">
              <a:extLst>
                <a:ext uri="{FF2B5EF4-FFF2-40B4-BE49-F238E27FC236}">
                  <a16:creationId xmlns:a16="http://schemas.microsoft.com/office/drawing/2014/main" id="{88ABA839-A625-4460-954B-E234F4A95EE2}"/>
                </a:ext>
              </a:extLst>
            </p:cNvPr>
            <p:cNvGrpSpPr/>
            <p:nvPr/>
          </p:nvGrpSpPr>
          <p:grpSpPr>
            <a:xfrm>
              <a:off x="7233020" y="4358672"/>
              <a:ext cx="2998614" cy="1174053"/>
              <a:chOff x="2455219" y="1856033"/>
              <a:chExt cx="2998674" cy="1174282"/>
            </a:xfrm>
          </p:grpSpPr>
          <p:sp>
            <p:nvSpPr>
              <p:cNvPr id="230" name="Isosceles Triangle 229">
                <a:extLst>
                  <a:ext uri="{FF2B5EF4-FFF2-40B4-BE49-F238E27FC236}">
                    <a16:creationId xmlns:a16="http://schemas.microsoft.com/office/drawing/2014/main" id="{0116896A-EEAF-4852-8A9E-9AB80C1B453F}"/>
                  </a:ext>
                </a:extLst>
              </p:cNvPr>
              <p:cNvSpPr/>
              <p:nvPr/>
            </p:nvSpPr>
            <p:spPr>
              <a:xfrm rot="5400000">
                <a:off x="2971232" y="1870471"/>
                <a:ext cx="1174282" cy="1145406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1" name="TextBox 41">
                <a:extLst>
                  <a:ext uri="{FF2B5EF4-FFF2-40B4-BE49-F238E27FC236}">
                    <a16:creationId xmlns:a16="http://schemas.microsoft.com/office/drawing/2014/main" id="{E2278730-B6C8-456A-83D6-3CBC18ABC03A}"/>
                  </a:ext>
                </a:extLst>
              </p:cNvPr>
              <p:cNvSpPr txBox="1"/>
              <p:nvPr/>
            </p:nvSpPr>
            <p:spPr>
              <a:xfrm>
                <a:off x="2985417" y="2017987"/>
                <a:ext cx="307346" cy="354038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kern="120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—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2" name="TextBox 42">
                <a:extLst>
                  <a:ext uri="{FF2B5EF4-FFF2-40B4-BE49-F238E27FC236}">
                    <a16:creationId xmlns:a16="http://schemas.microsoft.com/office/drawing/2014/main" id="{6D4AFC3C-6FF1-46D0-9BA1-37AF8F2301BC}"/>
                  </a:ext>
                </a:extLst>
              </p:cNvPr>
              <p:cNvSpPr txBox="1"/>
              <p:nvPr/>
            </p:nvSpPr>
            <p:spPr>
              <a:xfrm>
                <a:off x="2992020" y="2512063"/>
                <a:ext cx="306711" cy="4274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400" kern="120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+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233" name="Straight Connector 232">
                <a:extLst>
                  <a:ext uri="{FF2B5EF4-FFF2-40B4-BE49-F238E27FC236}">
                    <a16:creationId xmlns:a16="http://schemas.microsoft.com/office/drawing/2014/main" id="{51047486-75FC-4DAC-85AB-CF68BB37B9CF}"/>
                  </a:ext>
                </a:extLst>
              </p:cNvPr>
              <p:cNvCxnSpPr>
                <a:endCxn id="231" idx="1"/>
              </p:cNvCxnSpPr>
              <p:nvPr/>
            </p:nvCxnSpPr>
            <p:spPr>
              <a:xfrm flipV="1">
                <a:off x="2595329" y="2195006"/>
                <a:ext cx="39008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4" name="Straight Connector 233">
                <a:extLst>
                  <a:ext uri="{FF2B5EF4-FFF2-40B4-BE49-F238E27FC236}">
                    <a16:creationId xmlns:a16="http://schemas.microsoft.com/office/drawing/2014/main" id="{29AFAB54-7B3A-4D21-8BA0-192C5E33BCB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55219" y="2660021"/>
                <a:ext cx="530451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5" name="Straight Connector 234">
                <a:extLst>
                  <a:ext uri="{FF2B5EF4-FFF2-40B4-BE49-F238E27FC236}">
                    <a16:creationId xmlns:a16="http://schemas.microsoft.com/office/drawing/2014/main" id="{B3C3B73A-57EC-4218-A011-2278695B7384}"/>
                  </a:ext>
                </a:extLst>
              </p:cNvPr>
              <p:cNvCxnSpPr>
                <a:cxnSpLocks/>
                <a:stCxn id="230" idx="0"/>
              </p:cNvCxnSpPr>
              <p:nvPr/>
            </p:nvCxnSpPr>
            <p:spPr>
              <a:xfrm>
                <a:off x="4131076" y="2443174"/>
                <a:ext cx="105810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6" name="TextBox 46">
                <a:extLst>
                  <a:ext uri="{FF2B5EF4-FFF2-40B4-BE49-F238E27FC236}">
                    <a16:creationId xmlns:a16="http://schemas.microsoft.com/office/drawing/2014/main" id="{BFD79E2E-8212-4F24-9A5D-08E3F4AEE956}"/>
                  </a:ext>
                </a:extLst>
              </p:cNvPr>
              <p:cNvSpPr txBox="1"/>
              <p:nvPr/>
            </p:nvSpPr>
            <p:spPr>
              <a:xfrm>
                <a:off x="4819487" y="1909455"/>
                <a:ext cx="634406" cy="4275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800" kern="1200" dirty="0" err="1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</a:t>
                </a:r>
                <a:r>
                  <a:rPr lang="en-US" sz="1800" kern="1200" baseline="-25000" dirty="0" err="1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out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191" name="Straight Connector 190">
              <a:extLst>
                <a:ext uri="{FF2B5EF4-FFF2-40B4-BE49-F238E27FC236}">
                  <a16:creationId xmlns:a16="http://schemas.microsoft.com/office/drawing/2014/main" id="{EEC244EC-65A8-47D9-ABA9-204EF1BF887F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229051" y="5156970"/>
              <a:ext cx="3969" cy="8662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92" name="Group 191">
              <a:extLst>
                <a:ext uri="{FF2B5EF4-FFF2-40B4-BE49-F238E27FC236}">
                  <a16:creationId xmlns:a16="http://schemas.microsoft.com/office/drawing/2014/main" id="{77D9B2EA-8B2D-40FE-9CA7-0E424A852784}"/>
                </a:ext>
              </a:extLst>
            </p:cNvPr>
            <p:cNvGrpSpPr/>
            <p:nvPr/>
          </p:nvGrpSpPr>
          <p:grpSpPr>
            <a:xfrm>
              <a:off x="6217626" y="3846458"/>
              <a:ext cx="785107" cy="297643"/>
              <a:chOff x="1439805" y="1343719"/>
              <a:chExt cx="785123" cy="297701"/>
            </a:xfrm>
          </p:grpSpPr>
          <p:grpSp>
            <p:nvGrpSpPr>
              <p:cNvPr id="220" name="Group 219">
                <a:extLst>
                  <a:ext uri="{FF2B5EF4-FFF2-40B4-BE49-F238E27FC236}">
                    <a16:creationId xmlns:a16="http://schemas.microsoft.com/office/drawing/2014/main" id="{8FD5DB1A-2945-4E6B-99AC-A5EA8A5DE6C9}"/>
                  </a:ext>
                </a:extLst>
              </p:cNvPr>
              <p:cNvGrpSpPr/>
              <p:nvPr/>
            </p:nvGrpSpPr>
            <p:grpSpPr>
              <a:xfrm>
                <a:off x="1439805" y="1343719"/>
                <a:ext cx="204010" cy="290601"/>
                <a:chOff x="1439805" y="1343719"/>
                <a:chExt cx="204010" cy="290601"/>
              </a:xfrm>
            </p:grpSpPr>
            <p:cxnSp>
              <p:nvCxnSpPr>
                <p:cNvPr id="228" name="Straight Connector 227">
                  <a:extLst>
                    <a:ext uri="{FF2B5EF4-FFF2-40B4-BE49-F238E27FC236}">
                      <a16:creationId xmlns:a16="http://schemas.microsoft.com/office/drawing/2014/main" id="{D2AB4D5A-CD72-4D30-B69E-DFD682F7B83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439805" y="1343719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9" name="Straight Connector 228">
                  <a:extLst>
                    <a:ext uri="{FF2B5EF4-FFF2-40B4-BE49-F238E27FC236}">
                      <a16:creationId xmlns:a16="http://schemas.microsoft.com/office/drawing/2014/main" id="{073BBA75-FC99-429F-BA0D-B00B2DB21BD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1511906" y="1345703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1" name="Group 220">
                <a:extLst>
                  <a:ext uri="{FF2B5EF4-FFF2-40B4-BE49-F238E27FC236}">
                    <a16:creationId xmlns:a16="http://schemas.microsoft.com/office/drawing/2014/main" id="{A8705087-2B1D-4FBC-B1BA-66EE06627190}"/>
                  </a:ext>
                </a:extLst>
              </p:cNvPr>
              <p:cNvGrpSpPr/>
              <p:nvPr/>
            </p:nvGrpSpPr>
            <p:grpSpPr>
              <a:xfrm>
                <a:off x="1643686" y="1350818"/>
                <a:ext cx="263561" cy="290602"/>
                <a:chOff x="1643686" y="1350818"/>
                <a:chExt cx="263561" cy="290602"/>
              </a:xfrm>
            </p:grpSpPr>
            <p:cxnSp>
              <p:nvCxnSpPr>
                <p:cNvPr id="226" name="Straight Connector 225">
                  <a:extLst>
                    <a:ext uri="{FF2B5EF4-FFF2-40B4-BE49-F238E27FC236}">
                      <a16:creationId xmlns:a16="http://schemas.microsoft.com/office/drawing/2014/main" id="{79BB6FC8-9790-43DE-ABDA-92006856028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643686" y="1350818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" name="Straight Connector 226">
                  <a:extLst>
                    <a:ext uri="{FF2B5EF4-FFF2-40B4-BE49-F238E27FC236}">
                      <a16:creationId xmlns:a16="http://schemas.microsoft.com/office/drawing/2014/main" id="{2AF0B040-C988-4140-B214-D070B994645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1775338" y="1352803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2" name="Group 221">
                <a:extLst>
                  <a:ext uri="{FF2B5EF4-FFF2-40B4-BE49-F238E27FC236}">
                    <a16:creationId xmlns:a16="http://schemas.microsoft.com/office/drawing/2014/main" id="{FD35F6E3-7325-4419-8E5A-AF5226EBDA55}"/>
                  </a:ext>
                </a:extLst>
              </p:cNvPr>
              <p:cNvGrpSpPr/>
              <p:nvPr/>
            </p:nvGrpSpPr>
            <p:grpSpPr>
              <a:xfrm>
                <a:off x="1907118" y="1350818"/>
                <a:ext cx="263561" cy="290602"/>
                <a:chOff x="1907118" y="1350818"/>
                <a:chExt cx="263561" cy="290602"/>
              </a:xfrm>
            </p:grpSpPr>
            <p:cxnSp>
              <p:nvCxnSpPr>
                <p:cNvPr id="224" name="Straight Connector 223">
                  <a:extLst>
                    <a:ext uri="{FF2B5EF4-FFF2-40B4-BE49-F238E27FC236}">
                      <a16:creationId xmlns:a16="http://schemas.microsoft.com/office/drawing/2014/main" id="{8982101F-192C-4AED-B720-95CBE22B768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907118" y="1350818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5" name="Straight Connector 224">
                  <a:extLst>
                    <a:ext uri="{FF2B5EF4-FFF2-40B4-BE49-F238E27FC236}">
                      <a16:creationId xmlns:a16="http://schemas.microsoft.com/office/drawing/2014/main" id="{9E46D40E-7585-49B4-ADE1-65A5DAAE5AC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2038770" y="1352803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23" name="Straight Connector 222">
                <a:extLst>
                  <a:ext uri="{FF2B5EF4-FFF2-40B4-BE49-F238E27FC236}">
                    <a16:creationId xmlns:a16="http://schemas.microsoft.com/office/drawing/2014/main" id="{C49C7B81-A853-4FF4-AC64-FAC886CBF16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170421" y="1515760"/>
                <a:ext cx="54507" cy="12367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93" name="Straight Connector 192">
              <a:extLst>
                <a:ext uri="{FF2B5EF4-FFF2-40B4-BE49-F238E27FC236}">
                  <a16:creationId xmlns:a16="http://schemas.microsoft.com/office/drawing/2014/main" id="{F08ACB17-33C5-4CAD-8E20-B2FD7DEF68E2}"/>
                </a:ext>
              </a:extLst>
            </p:cNvPr>
            <p:cNvCxnSpPr>
              <a:cxnSpLocks/>
            </p:cNvCxnSpPr>
            <p:nvPr/>
          </p:nvCxnSpPr>
          <p:spPr>
            <a:xfrm>
              <a:off x="6994044" y="4019331"/>
              <a:ext cx="106820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Straight Connector 193">
              <a:extLst>
                <a:ext uri="{FF2B5EF4-FFF2-40B4-BE49-F238E27FC236}">
                  <a16:creationId xmlns:a16="http://schemas.microsoft.com/office/drawing/2014/main" id="{C7546342-1758-468E-89B3-0F78D1A75EA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387648" y="3999821"/>
              <a:ext cx="0" cy="705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Straight Connector 194">
              <a:extLst>
                <a:ext uri="{FF2B5EF4-FFF2-40B4-BE49-F238E27FC236}">
                  <a16:creationId xmlns:a16="http://schemas.microsoft.com/office/drawing/2014/main" id="{2FB3F23B-0077-4316-AE46-F32A2A54BE99}"/>
                </a:ext>
              </a:extLst>
            </p:cNvPr>
            <p:cNvCxnSpPr/>
            <p:nvPr/>
          </p:nvCxnSpPr>
          <p:spPr>
            <a:xfrm flipH="1">
              <a:off x="5802336" y="4019781"/>
              <a:ext cx="41529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Straight Connector 195">
              <a:extLst>
                <a:ext uri="{FF2B5EF4-FFF2-40B4-BE49-F238E27FC236}">
                  <a16:creationId xmlns:a16="http://schemas.microsoft.com/office/drawing/2014/main" id="{E234A8C7-C5ED-4821-B868-70E30C396EF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187279" y="4011365"/>
              <a:ext cx="0" cy="92957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7" name="Straight Connector 196">
              <a:extLst>
                <a:ext uri="{FF2B5EF4-FFF2-40B4-BE49-F238E27FC236}">
                  <a16:creationId xmlns:a16="http://schemas.microsoft.com/office/drawing/2014/main" id="{12573BC6-67BF-4562-BABA-04A07F5997B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861271" y="4018465"/>
              <a:ext cx="32600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9" name="TextBox 6">
              <a:extLst>
                <a:ext uri="{FF2B5EF4-FFF2-40B4-BE49-F238E27FC236}">
                  <a16:creationId xmlns:a16="http://schemas.microsoft.com/office/drawing/2014/main" id="{5A26816B-2577-4F85-B923-EEECF8BD05B3}"/>
                </a:ext>
              </a:extLst>
            </p:cNvPr>
            <p:cNvSpPr txBox="1"/>
            <p:nvPr/>
          </p:nvSpPr>
          <p:spPr>
            <a:xfrm>
              <a:off x="6347151" y="3439415"/>
              <a:ext cx="576653" cy="4274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</a:t>
              </a:r>
              <a:r>
                <a:rPr lang="en-US" kern="1200" baseline="-250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</a:t>
              </a:r>
              <a:endPara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200" name="Group 199">
              <a:extLst>
                <a:ext uri="{FF2B5EF4-FFF2-40B4-BE49-F238E27FC236}">
                  <a16:creationId xmlns:a16="http://schemas.microsoft.com/office/drawing/2014/main" id="{B09CC532-2ABB-43B8-9041-A35FFE592B53}"/>
                </a:ext>
              </a:extLst>
            </p:cNvPr>
            <p:cNvGrpSpPr/>
            <p:nvPr/>
          </p:nvGrpSpPr>
          <p:grpSpPr>
            <a:xfrm>
              <a:off x="4668891" y="4019812"/>
              <a:ext cx="1297468" cy="1195324"/>
              <a:chOff x="-108961" y="1517107"/>
              <a:chExt cx="1297494" cy="1195557"/>
            </a:xfrm>
          </p:grpSpPr>
          <p:sp>
            <p:nvSpPr>
              <p:cNvPr id="209" name="TextBox 73">
                <a:extLst>
                  <a:ext uri="{FF2B5EF4-FFF2-40B4-BE49-F238E27FC236}">
                    <a16:creationId xmlns:a16="http://schemas.microsoft.com/office/drawing/2014/main" id="{95B6516B-84B8-4C79-8535-62B8548CAA8C}"/>
                  </a:ext>
                </a:extLst>
              </p:cNvPr>
              <p:cNvSpPr txBox="1"/>
              <p:nvPr/>
            </p:nvSpPr>
            <p:spPr>
              <a:xfrm>
                <a:off x="465975" y="1886704"/>
                <a:ext cx="307340" cy="5276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2000" kern="120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+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210" name="Group 209">
                <a:extLst>
                  <a:ext uri="{FF2B5EF4-FFF2-40B4-BE49-F238E27FC236}">
                    <a16:creationId xmlns:a16="http://schemas.microsoft.com/office/drawing/2014/main" id="{1F767262-FF53-4E22-8916-DE3913A420F2}"/>
                  </a:ext>
                </a:extLst>
              </p:cNvPr>
              <p:cNvGrpSpPr/>
              <p:nvPr/>
            </p:nvGrpSpPr>
            <p:grpSpPr>
              <a:xfrm>
                <a:off x="-108961" y="1517107"/>
                <a:ext cx="1297494" cy="1195557"/>
                <a:chOff x="-108961" y="1517107"/>
                <a:chExt cx="1297494" cy="1195557"/>
              </a:xfrm>
            </p:grpSpPr>
            <p:cxnSp>
              <p:nvCxnSpPr>
                <p:cNvPr id="211" name="Straight Connector 210">
                  <a:extLst>
                    <a:ext uri="{FF2B5EF4-FFF2-40B4-BE49-F238E27FC236}">
                      <a16:creationId xmlns:a16="http://schemas.microsoft.com/office/drawing/2014/main" id="{0ABBA307-FB02-4659-85AC-D704DAFD1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21470" y="1517107"/>
                  <a:ext cx="5670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2" name="Oval 211">
                  <a:extLst>
                    <a:ext uri="{FF2B5EF4-FFF2-40B4-BE49-F238E27FC236}">
                      <a16:creationId xmlns:a16="http://schemas.microsoft.com/office/drawing/2014/main" id="{2AF3B302-CA5F-4B3F-8341-F22FE2DB45C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438590" y="1973016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en-US"/>
                </a:p>
              </p:txBody>
            </p:sp>
            <p:cxnSp>
              <p:nvCxnSpPr>
                <p:cNvPr id="213" name="Straight Connector 212">
                  <a:extLst>
                    <a:ext uri="{FF2B5EF4-FFF2-40B4-BE49-F238E27FC236}">
                      <a16:creationId xmlns:a16="http://schemas.microsoft.com/office/drawing/2014/main" id="{5BA58362-DB5A-4D01-9244-1AB864C74FC7}"/>
                    </a:ext>
                  </a:extLst>
                </p:cNvPr>
                <p:cNvCxnSpPr/>
                <p:nvPr/>
              </p:nvCxnSpPr>
              <p:spPr>
                <a:xfrm flipV="1">
                  <a:off x="622503" y="2338776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4" name="Straight Connector 213">
                  <a:extLst>
                    <a:ext uri="{FF2B5EF4-FFF2-40B4-BE49-F238E27FC236}">
                      <a16:creationId xmlns:a16="http://schemas.microsoft.com/office/drawing/2014/main" id="{81364FD9-34CA-40BC-B626-87C2AAC13AD2}"/>
                    </a:ext>
                  </a:extLst>
                </p:cNvPr>
                <p:cNvCxnSpPr/>
                <p:nvPr/>
              </p:nvCxnSpPr>
              <p:spPr>
                <a:xfrm>
                  <a:off x="439623" y="2585664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5" name="Straight Connector 214">
                  <a:extLst>
                    <a:ext uri="{FF2B5EF4-FFF2-40B4-BE49-F238E27FC236}">
                      <a16:creationId xmlns:a16="http://schemas.microsoft.com/office/drawing/2014/main" id="{BFFA23DE-B5F5-4205-8C1B-1961314161A4}"/>
                    </a:ext>
                  </a:extLst>
                </p:cNvPr>
                <p:cNvCxnSpPr/>
                <p:nvPr/>
              </p:nvCxnSpPr>
              <p:spPr>
                <a:xfrm>
                  <a:off x="510225" y="2645989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6" name="Straight Connector 215">
                  <a:extLst>
                    <a:ext uri="{FF2B5EF4-FFF2-40B4-BE49-F238E27FC236}">
                      <a16:creationId xmlns:a16="http://schemas.microsoft.com/office/drawing/2014/main" id="{84782A02-2EF7-42F2-9279-806FBA261897}"/>
                    </a:ext>
                  </a:extLst>
                </p:cNvPr>
                <p:cNvCxnSpPr/>
                <p:nvPr/>
              </p:nvCxnSpPr>
              <p:spPr>
                <a:xfrm>
                  <a:off x="585196" y="2712664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7" name="Straight Connector 216">
                  <a:extLst>
                    <a:ext uri="{FF2B5EF4-FFF2-40B4-BE49-F238E27FC236}">
                      <a16:creationId xmlns:a16="http://schemas.microsoft.com/office/drawing/2014/main" id="{1FC06791-CD76-4DC7-B3AF-E484C3E238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25825" y="1517107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8" name="TextBox 84">
                  <a:extLst>
                    <a:ext uri="{FF2B5EF4-FFF2-40B4-BE49-F238E27FC236}">
                      <a16:creationId xmlns:a16="http://schemas.microsoft.com/office/drawing/2014/main" id="{837F0BF1-5819-4A23-9A8D-8990A798254B}"/>
                    </a:ext>
                  </a:extLst>
                </p:cNvPr>
                <p:cNvSpPr txBox="1"/>
                <p:nvPr/>
              </p:nvSpPr>
              <p:spPr>
                <a:xfrm>
                  <a:off x="-108961" y="1873249"/>
                  <a:ext cx="628391" cy="42750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800" kern="1200" dirty="0">
                      <a:solidFill>
                        <a:srgbClr val="000000"/>
                      </a:solidFill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V</a:t>
                  </a:r>
                  <a:r>
                    <a:rPr lang="en-US" sz="1800" kern="1200" baseline="-25000" dirty="0">
                      <a:solidFill>
                        <a:srgbClr val="000000"/>
                      </a:solidFill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in</a:t>
                  </a:r>
                  <a:endParaRPr lang="en-US" sz="11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19" name="TextBox 85">
                  <a:extLst>
                    <a:ext uri="{FF2B5EF4-FFF2-40B4-BE49-F238E27FC236}">
                      <a16:creationId xmlns:a16="http://schemas.microsoft.com/office/drawing/2014/main" id="{7673FBEB-6619-4573-AE0E-D9C2DFA432A7}"/>
                    </a:ext>
                  </a:extLst>
                </p:cNvPr>
                <p:cNvSpPr txBox="1"/>
                <p:nvPr/>
              </p:nvSpPr>
              <p:spPr>
                <a:xfrm>
                  <a:off x="445795" y="2062192"/>
                  <a:ext cx="307340" cy="4610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600" kern="1200">
                      <a:solidFill>
                        <a:srgbClr val="000000"/>
                      </a:solidFill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—</a:t>
                  </a:r>
                  <a:endParaRPr lang="en-US" sz="110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201" name="Group 200">
              <a:extLst>
                <a:ext uri="{FF2B5EF4-FFF2-40B4-BE49-F238E27FC236}">
                  <a16:creationId xmlns:a16="http://schemas.microsoft.com/office/drawing/2014/main" id="{76AA0DC5-04E1-4ACC-AE99-18770FC5B1CB}"/>
                </a:ext>
              </a:extLst>
            </p:cNvPr>
            <p:cNvGrpSpPr/>
            <p:nvPr/>
          </p:nvGrpSpPr>
          <p:grpSpPr>
            <a:xfrm>
              <a:off x="7049349" y="5749449"/>
              <a:ext cx="365753" cy="399605"/>
              <a:chOff x="2271545" y="3247081"/>
              <a:chExt cx="365760" cy="399683"/>
            </a:xfrm>
          </p:grpSpPr>
          <p:cxnSp>
            <p:nvCxnSpPr>
              <p:cNvPr id="205" name="Straight Connector 204">
                <a:extLst>
                  <a:ext uri="{FF2B5EF4-FFF2-40B4-BE49-F238E27FC236}">
                    <a16:creationId xmlns:a16="http://schemas.microsoft.com/office/drawing/2014/main" id="{31E2C3CC-AF2B-4780-B4AC-F48B06C293B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2452846" y="3247081"/>
                <a:ext cx="1579" cy="2726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Straight Connector 205">
                <a:extLst>
                  <a:ext uri="{FF2B5EF4-FFF2-40B4-BE49-F238E27FC236}">
                    <a16:creationId xmlns:a16="http://schemas.microsoft.com/office/drawing/2014/main" id="{7F956A65-EB5F-4844-9189-2E77959FC29A}"/>
                  </a:ext>
                </a:extLst>
              </p:cNvPr>
              <p:cNvCxnSpPr/>
              <p:nvPr/>
            </p:nvCxnSpPr>
            <p:spPr>
              <a:xfrm>
                <a:off x="2271545" y="3519764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7" name="Straight Connector 206">
                <a:extLst>
                  <a:ext uri="{FF2B5EF4-FFF2-40B4-BE49-F238E27FC236}">
                    <a16:creationId xmlns:a16="http://schemas.microsoft.com/office/drawing/2014/main" id="{3F7A03BF-0BBB-48C0-8DB9-A5C1C5BC8908}"/>
                  </a:ext>
                </a:extLst>
              </p:cNvPr>
              <p:cNvCxnSpPr/>
              <p:nvPr/>
            </p:nvCxnSpPr>
            <p:spPr>
              <a:xfrm>
                <a:off x="2342147" y="3580089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8" name="Straight Connector 207">
                <a:extLst>
                  <a:ext uri="{FF2B5EF4-FFF2-40B4-BE49-F238E27FC236}">
                    <a16:creationId xmlns:a16="http://schemas.microsoft.com/office/drawing/2014/main" id="{DAD0D052-7D46-4A4B-83A4-24BBE7D53B54}"/>
                  </a:ext>
                </a:extLst>
              </p:cNvPr>
              <p:cNvCxnSpPr/>
              <p:nvPr/>
            </p:nvCxnSpPr>
            <p:spPr>
              <a:xfrm>
                <a:off x="2417118" y="3646764"/>
                <a:ext cx="914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86" name="Straight Connector 185">
              <a:extLst>
                <a:ext uri="{FF2B5EF4-FFF2-40B4-BE49-F238E27FC236}">
                  <a16:creationId xmlns:a16="http://schemas.microsoft.com/office/drawing/2014/main" id="{02107EFD-1256-4843-85D0-055F4A09A8C4}"/>
                </a:ext>
              </a:extLst>
            </p:cNvPr>
            <p:cNvCxnSpPr/>
            <p:nvPr/>
          </p:nvCxnSpPr>
          <p:spPr>
            <a:xfrm>
              <a:off x="8536975" y="4524794"/>
              <a:ext cx="0" cy="226441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D84DCF8F-1517-4397-9A52-C82FA9FF9E0B}"/>
                </a:ext>
              </a:extLst>
            </p:cNvPr>
            <p:cNvCxnSpPr/>
            <p:nvPr/>
          </p:nvCxnSpPr>
          <p:spPr>
            <a:xfrm>
              <a:off x="8536975" y="5134367"/>
              <a:ext cx="0" cy="226441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3" name="TextBox 46">
              <a:extLst>
                <a:ext uri="{FF2B5EF4-FFF2-40B4-BE49-F238E27FC236}">
                  <a16:creationId xmlns:a16="http://schemas.microsoft.com/office/drawing/2014/main" id="{DD065EC8-8D8E-4F82-9776-681F2168FDE7}"/>
                </a:ext>
              </a:extLst>
            </p:cNvPr>
            <p:cNvSpPr txBox="1"/>
            <p:nvPr/>
          </p:nvSpPr>
          <p:spPr>
            <a:xfrm>
              <a:off x="8505225" y="4410499"/>
              <a:ext cx="410837" cy="323836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kern="12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V</a:t>
              </a:r>
              <a:r>
                <a:rPr lang="en-US" sz="1200" kern="1200" baseline="300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+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84" name="TextBox 46">
              <a:extLst>
                <a:ext uri="{FF2B5EF4-FFF2-40B4-BE49-F238E27FC236}">
                  <a16:creationId xmlns:a16="http://schemas.microsoft.com/office/drawing/2014/main" id="{3811DB27-3D56-40F1-BB83-6F6A13F9A1F3}"/>
                </a:ext>
              </a:extLst>
            </p:cNvPr>
            <p:cNvSpPr txBox="1"/>
            <p:nvPr/>
          </p:nvSpPr>
          <p:spPr>
            <a:xfrm>
              <a:off x="8556024" y="5159766"/>
              <a:ext cx="410837" cy="323836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kern="12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V</a:t>
              </a:r>
              <a:r>
                <a:rPr lang="en-US" sz="1200" kern="1200" baseline="300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-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90" name="Straight Arrow Connector 289">
              <a:extLst>
                <a:ext uri="{FF2B5EF4-FFF2-40B4-BE49-F238E27FC236}">
                  <a16:creationId xmlns:a16="http://schemas.microsoft.com/office/drawing/2014/main" id="{74500E98-A202-4E25-AEFF-37376574F178}"/>
                </a:ext>
              </a:extLst>
            </p:cNvPr>
            <p:cNvCxnSpPr/>
            <p:nvPr/>
          </p:nvCxnSpPr>
          <p:spPr>
            <a:xfrm>
              <a:off x="6271684" y="4235754"/>
              <a:ext cx="716377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1" name="TextBox 290">
              <a:extLst>
                <a:ext uri="{FF2B5EF4-FFF2-40B4-BE49-F238E27FC236}">
                  <a16:creationId xmlns:a16="http://schemas.microsoft.com/office/drawing/2014/main" id="{43881684-8445-443A-AD67-02CF8A9F0E90}"/>
                </a:ext>
              </a:extLst>
            </p:cNvPr>
            <p:cNvSpPr txBox="1"/>
            <p:nvPr/>
          </p:nvSpPr>
          <p:spPr>
            <a:xfrm>
              <a:off x="6378070" y="4174006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1</a:t>
              </a:r>
            </a:p>
          </p:txBody>
        </p:sp>
        <p:grpSp>
          <p:nvGrpSpPr>
            <p:cNvPr id="74" name="Group 73">
              <a:extLst>
                <a:ext uri="{FF2B5EF4-FFF2-40B4-BE49-F238E27FC236}">
                  <a16:creationId xmlns:a16="http://schemas.microsoft.com/office/drawing/2014/main" id="{020FF04C-3C27-46A9-9C6D-DF41B7BAD6AB}"/>
                </a:ext>
              </a:extLst>
            </p:cNvPr>
            <p:cNvGrpSpPr/>
            <p:nvPr/>
          </p:nvGrpSpPr>
          <p:grpSpPr>
            <a:xfrm>
              <a:off x="8063428" y="3865102"/>
              <a:ext cx="797843" cy="297643"/>
              <a:chOff x="1439805" y="1343719"/>
              <a:chExt cx="797859" cy="297701"/>
            </a:xfrm>
          </p:grpSpPr>
          <p:grpSp>
            <p:nvGrpSpPr>
              <p:cNvPr id="75" name="Group 74">
                <a:extLst>
                  <a:ext uri="{FF2B5EF4-FFF2-40B4-BE49-F238E27FC236}">
                    <a16:creationId xmlns:a16="http://schemas.microsoft.com/office/drawing/2014/main" id="{FC7EB8BE-3003-42AA-A01F-DEEF78C66DE5}"/>
                  </a:ext>
                </a:extLst>
              </p:cNvPr>
              <p:cNvGrpSpPr/>
              <p:nvPr/>
            </p:nvGrpSpPr>
            <p:grpSpPr>
              <a:xfrm>
                <a:off x="1439805" y="1343719"/>
                <a:ext cx="204010" cy="290601"/>
                <a:chOff x="1439805" y="1343719"/>
                <a:chExt cx="204010" cy="290601"/>
              </a:xfrm>
            </p:grpSpPr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4E5B8F13-C5BE-4AE0-9732-3000D3F6909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439805" y="1343719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52483F87-3870-4DF2-8DA4-45F1EF3CD9E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1511906" y="1345703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6" name="Group 75">
                <a:extLst>
                  <a:ext uri="{FF2B5EF4-FFF2-40B4-BE49-F238E27FC236}">
                    <a16:creationId xmlns:a16="http://schemas.microsoft.com/office/drawing/2014/main" id="{41A288B6-16F9-4606-8E8D-60FC41907B6C}"/>
                  </a:ext>
                </a:extLst>
              </p:cNvPr>
              <p:cNvGrpSpPr/>
              <p:nvPr/>
            </p:nvGrpSpPr>
            <p:grpSpPr>
              <a:xfrm>
                <a:off x="1643686" y="1350818"/>
                <a:ext cx="263561" cy="290602"/>
                <a:chOff x="1643686" y="1350818"/>
                <a:chExt cx="263561" cy="290602"/>
              </a:xfrm>
            </p:grpSpPr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5E654E12-FC90-4A0B-9CF0-DC4FFEA6DBA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643686" y="1350818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AE9C6ABE-C7CD-403A-ACD1-E0F70417C16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1775338" y="1352803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7" name="Group 76">
                <a:extLst>
                  <a:ext uri="{FF2B5EF4-FFF2-40B4-BE49-F238E27FC236}">
                    <a16:creationId xmlns:a16="http://schemas.microsoft.com/office/drawing/2014/main" id="{8C58B2F9-BCE6-4C6D-B2A9-EA130AB28539}"/>
                  </a:ext>
                </a:extLst>
              </p:cNvPr>
              <p:cNvGrpSpPr/>
              <p:nvPr/>
            </p:nvGrpSpPr>
            <p:grpSpPr>
              <a:xfrm>
                <a:off x="1907118" y="1350818"/>
                <a:ext cx="263561" cy="290602"/>
                <a:chOff x="1907118" y="1350818"/>
                <a:chExt cx="263561" cy="290602"/>
              </a:xfrm>
            </p:grpSpPr>
            <p:cxnSp>
              <p:nvCxnSpPr>
                <p:cNvPr id="79" name="Straight Connector 78">
                  <a:extLst>
                    <a:ext uri="{FF2B5EF4-FFF2-40B4-BE49-F238E27FC236}">
                      <a16:creationId xmlns:a16="http://schemas.microsoft.com/office/drawing/2014/main" id="{887FD4B3-AD5B-443C-AB8C-84B1CC4D45C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907118" y="1350818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7989822B-0BDA-415F-B346-605EBAF7882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2038770" y="1352803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8CFD04A7-5AD1-4DE3-A940-5F20737B197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170421" y="1490011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1" name="TextBox 6">
              <a:extLst>
                <a:ext uri="{FF2B5EF4-FFF2-40B4-BE49-F238E27FC236}">
                  <a16:creationId xmlns:a16="http://schemas.microsoft.com/office/drawing/2014/main" id="{9F92F6B8-D2A4-4159-9499-FB66EB0B5017}"/>
                </a:ext>
              </a:extLst>
            </p:cNvPr>
            <p:cNvSpPr txBox="1"/>
            <p:nvPr/>
          </p:nvSpPr>
          <p:spPr>
            <a:xfrm>
              <a:off x="8306913" y="3470735"/>
              <a:ext cx="601931" cy="4274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</a:t>
              </a:r>
              <a:r>
                <a:rPr lang="en-US" kern="1200" baseline="-250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</a:t>
              </a:r>
              <a:endPara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93" name="TextBox 92">
            <a:extLst>
              <a:ext uri="{FF2B5EF4-FFF2-40B4-BE49-F238E27FC236}">
                <a16:creationId xmlns:a16="http://schemas.microsoft.com/office/drawing/2014/main" id="{8DCB198D-CC99-4C74-A9B5-24F9B3833F50}"/>
              </a:ext>
            </a:extLst>
          </p:cNvPr>
          <p:cNvSpPr txBox="1"/>
          <p:nvPr/>
        </p:nvSpPr>
        <p:spPr>
          <a:xfrm>
            <a:off x="3305144" y="1759552"/>
            <a:ext cx="1849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0070C0"/>
                </a:solidFill>
              </a:rPr>
              <a:t>V</a:t>
            </a:r>
            <a:r>
              <a:rPr lang="en-US" baseline="-25000" dirty="0" err="1">
                <a:solidFill>
                  <a:srgbClr val="0070C0"/>
                </a:solidFill>
              </a:rPr>
              <a:t>out</a:t>
            </a:r>
            <a:r>
              <a:rPr lang="en-US" baseline="-25000" dirty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= -Z</a:t>
            </a:r>
            <a:r>
              <a:rPr lang="en-US" baseline="-25000" dirty="0">
                <a:solidFill>
                  <a:srgbClr val="0070C0"/>
                </a:solidFill>
              </a:rPr>
              <a:t>2</a:t>
            </a:r>
            <a:r>
              <a:rPr lang="en-US" dirty="0">
                <a:solidFill>
                  <a:srgbClr val="0070C0"/>
                </a:solidFill>
              </a:rPr>
              <a:t>/ Z</a:t>
            </a:r>
            <a:r>
              <a:rPr lang="en-US" baseline="-25000" dirty="0">
                <a:solidFill>
                  <a:srgbClr val="0070C0"/>
                </a:solidFill>
              </a:rPr>
              <a:t>1</a:t>
            </a:r>
            <a:r>
              <a:rPr lang="en-US" dirty="0">
                <a:solidFill>
                  <a:srgbClr val="0070C0"/>
                </a:solidFill>
              </a:rPr>
              <a:t> * V</a:t>
            </a:r>
            <a:r>
              <a:rPr lang="en-US" baseline="-25000" dirty="0">
                <a:solidFill>
                  <a:srgbClr val="0070C0"/>
                </a:solidFill>
              </a:rPr>
              <a:t>in</a:t>
            </a:r>
            <a:endParaRPr lang="en-US" dirty="0">
              <a:solidFill>
                <a:srgbClr val="0070C0"/>
              </a:solidFill>
            </a:endParaRPr>
          </a:p>
        </p:txBody>
      </p:sp>
      <p:grpSp>
        <p:nvGrpSpPr>
          <p:cNvPr id="94" name="Group 93">
            <a:extLst>
              <a:ext uri="{FF2B5EF4-FFF2-40B4-BE49-F238E27FC236}">
                <a16:creationId xmlns:a16="http://schemas.microsoft.com/office/drawing/2014/main" id="{EFE2AAA3-CA0D-43A0-AAD6-D8318644B032}"/>
              </a:ext>
            </a:extLst>
          </p:cNvPr>
          <p:cNvGrpSpPr/>
          <p:nvPr/>
        </p:nvGrpSpPr>
        <p:grpSpPr>
          <a:xfrm>
            <a:off x="5572235" y="3272230"/>
            <a:ext cx="4924808" cy="2495192"/>
            <a:chOff x="1356726" y="1690688"/>
            <a:chExt cx="5525507" cy="2748550"/>
          </a:xfrm>
        </p:grpSpPr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3F774607-DBD3-4999-B480-422D4D76FFE3}"/>
                </a:ext>
              </a:extLst>
            </p:cNvPr>
            <p:cNvGrpSpPr/>
            <p:nvPr/>
          </p:nvGrpSpPr>
          <p:grpSpPr>
            <a:xfrm>
              <a:off x="2381233" y="1690688"/>
              <a:ext cx="4501000" cy="2622729"/>
              <a:chOff x="5924035" y="2158793"/>
              <a:chExt cx="4501000" cy="2622729"/>
            </a:xfrm>
          </p:grpSpPr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C90D1096-E750-4A7E-BA47-9B0AE220A9D3}"/>
                  </a:ext>
                </a:extLst>
              </p:cNvPr>
              <p:cNvGrpSpPr/>
              <p:nvPr/>
            </p:nvGrpSpPr>
            <p:grpSpPr>
              <a:xfrm>
                <a:off x="5924035" y="2604298"/>
                <a:ext cx="4501000" cy="2177224"/>
                <a:chOff x="3009207" y="1460455"/>
                <a:chExt cx="4501000" cy="2177224"/>
              </a:xfrm>
            </p:grpSpPr>
            <p:grpSp>
              <p:nvGrpSpPr>
                <p:cNvPr id="121" name="Group 120">
                  <a:extLst>
                    <a:ext uri="{FF2B5EF4-FFF2-40B4-BE49-F238E27FC236}">
                      <a16:creationId xmlns:a16="http://schemas.microsoft.com/office/drawing/2014/main" id="{FEB835FA-C9CF-4722-88AD-1C7241081E52}"/>
                    </a:ext>
                  </a:extLst>
                </p:cNvPr>
                <p:cNvGrpSpPr/>
                <p:nvPr/>
              </p:nvGrpSpPr>
              <p:grpSpPr>
                <a:xfrm>
                  <a:off x="4439919" y="1972769"/>
                  <a:ext cx="3070288" cy="1174282"/>
                  <a:chOff x="3950109" y="3007895"/>
                  <a:chExt cx="3070288" cy="1174282"/>
                </a:xfrm>
              </p:grpSpPr>
              <p:sp>
                <p:nvSpPr>
                  <p:cNvPr id="139" name="Isosceles Triangle 138">
                    <a:extLst>
                      <a:ext uri="{FF2B5EF4-FFF2-40B4-BE49-F238E27FC236}">
                        <a16:creationId xmlns:a16="http://schemas.microsoft.com/office/drawing/2014/main" id="{E6C11F32-D3B7-4026-87D1-25D818CB45F7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4466122" y="3022333"/>
                    <a:ext cx="1174282" cy="1145406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0" name="TextBox 139">
                    <a:extLst>
                      <a:ext uri="{FF2B5EF4-FFF2-40B4-BE49-F238E27FC236}">
                        <a16:creationId xmlns:a16="http://schemas.microsoft.com/office/drawing/2014/main" id="{E3CAC90E-D3FC-4727-BD42-474BA104EEE1}"/>
                      </a:ext>
                    </a:extLst>
                  </p:cNvPr>
                  <p:cNvSpPr txBox="1"/>
                  <p:nvPr/>
                </p:nvSpPr>
                <p:spPr>
                  <a:xfrm>
                    <a:off x="4480560" y="3170178"/>
                    <a:ext cx="30725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—</a:t>
                    </a:r>
                  </a:p>
                </p:txBody>
              </p:sp>
              <p:sp>
                <p:nvSpPr>
                  <p:cNvPr id="141" name="TextBox 140">
                    <a:extLst>
                      <a:ext uri="{FF2B5EF4-FFF2-40B4-BE49-F238E27FC236}">
                        <a16:creationId xmlns:a16="http://schemas.microsoft.com/office/drawing/2014/main" id="{BAC74D82-1D1C-4DA2-A828-C74A941ABC20}"/>
                      </a:ext>
                    </a:extLst>
                  </p:cNvPr>
                  <p:cNvSpPr txBox="1"/>
                  <p:nvPr/>
                </p:nvSpPr>
                <p:spPr>
                  <a:xfrm>
                    <a:off x="4499733" y="3595036"/>
                    <a:ext cx="307258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+</a:t>
                    </a:r>
                  </a:p>
                </p:txBody>
              </p:sp>
              <p:cxnSp>
                <p:nvCxnSpPr>
                  <p:cNvPr id="142" name="Straight Connector 141">
                    <a:extLst>
                      <a:ext uri="{FF2B5EF4-FFF2-40B4-BE49-F238E27FC236}">
                        <a16:creationId xmlns:a16="http://schemas.microsoft.com/office/drawing/2014/main" id="{57FF00D0-4BE1-45BA-801E-778FB63DF138}"/>
                      </a:ext>
                    </a:extLst>
                  </p:cNvPr>
                  <p:cNvCxnSpPr>
                    <a:endCxn id="140" idx="1"/>
                  </p:cNvCxnSpPr>
                  <p:nvPr/>
                </p:nvCxnSpPr>
                <p:spPr>
                  <a:xfrm>
                    <a:off x="4090219" y="3354844"/>
                    <a:ext cx="39034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3" name="Straight Connector 142">
                    <a:extLst>
                      <a:ext uri="{FF2B5EF4-FFF2-40B4-BE49-F238E27FC236}">
                        <a16:creationId xmlns:a16="http://schemas.microsoft.com/office/drawing/2014/main" id="{BD6A418F-DF57-4690-99F5-F7E194A9126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950109" y="3811883"/>
                    <a:ext cx="53045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4" name="Straight Connector 143">
                    <a:extLst>
                      <a:ext uri="{FF2B5EF4-FFF2-40B4-BE49-F238E27FC236}">
                        <a16:creationId xmlns:a16="http://schemas.microsoft.com/office/drawing/2014/main" id="{DB8A518B-D515-4737-B876-862742649719}"/>
                      </a:ext>
                    </a:extLst>
                  </p:cNvPr>
                  <p:cNvCxnSpPr>
                    <a:cxnSpLocks/>
                    <a:stCxn id="139" idx="0"/>
                  </p:cNvCxnSpPr>
                  <p:nvPr/>
                </p:nvCxnSpPr>
                <p:spPr>
                  <a:xfrm>
                    <a:off x="5625966" y="3595036"/>
                    <a:ext cx="1058108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45" name="TextBox 144">
                    <a:extLst>
                      <a:ext uri="{FF2B5EF4-FFF2-40B4-BE49-F238E27FC236}">
                        <a16:creationId xmlns:a16="http://schemas.microsoft.com/office/drawing/2014/main" id="{2FA2E914-8F5A-4FD9-A831-4C3C73FB4C88}"/>
                      </a:ext>
                    </a:extLst>
                  </p:cNvPr>
                  <p:cNvSpPr txBox="1"/>
                  <p:nvPr/>
                </p:nvSpPr>
                <p:spPr>
                  <a:xfrm>
                    <a:off x="6314786" y="3061628"/>
                    <a:ext cx="705611" cy="406833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err="1"/>
                      <a:t>V</a:t>
                    </a:r>
                    <a:r>
                      <a:rPr lang="en-US" baseline="-25000" dirty="0" err="1"/>
                      <a:t>out</a:t>
                    </a:r>
                    <a:endParaRPr lang="en-US" baseline="-25000" dirty="0"/>
                  </a:p>
                </p:txBody>
              </p:sp>
            </p:grp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A02EA84C-91B7-455C-97A5-85413FC65FC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435950" y="2771222"/>
                  <a:ext cx="3969" cy="86645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23" name="Group 122">
                  <a:extLst>
                    <a:ext uri="{FF2B5EF4-FFF2-40B4-BE49-F238E27FC236}">
                      <a16:creationId xmlns:a16="http://schemas.microsoft.com/office/drawing/2014/main" id="{7B07C37A-E5CB-45B4-A88D-1675E4193B77}"/>
                    </a:ext>
                  </a:extLst>
                </p:cNvPr>
                <p:cNvGrpSpPr/>
                <p:nvPr/>
              </p:nvGrpSpPr>
              <p:grpSpPr>
                <a:xfrm>
                  <a:off x="3424505" y="1460455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129" name="Group 128">
                    <a:extLst>
                      <a:ext uri="{FF2B5EF4-FFF2-40B4-BE49-F238E27FC236}">
                        <a16:creationId xmlns:a16="http://schemas.microsoft.com/office/drawing/2014/main" id="{CB1AD4A7-1CE3-4698-9514-86054EF8B082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137" name="Straight Connector 136">
                      <a:extLst>
                        <a:ext uri="{FF2B5EF4-FFF2-40B4-BE49-F238E27FC236}">
                          <a16:creationId xmlns:a16="http://schemas.microsoft.com/office/drawing/2014/main" id="{2132EBBE-5C2D-472C-925B-054BFDFF71C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8" name="Straight Connector 137">
                      <a:extLst>
                        <a:ext uri="{FF2B5EF4-FFF2-40B4-BE49-F238E27FC236}">
                          <a16:creationId xmlns:a16="http://schemas.microsoft.com/office/drawing/2014/main" id="{A69C7E8A-091A-478D-9918-11E9F6E949E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30" name="Group 129">
                    <a:extLst>
                      <a:ext uri="{FF2B5EF4-FFF2-40B4-BE49-F238E27FC236}">
                        <a16:creationId xmlns:a16="http://schemas.microsoft.com/office/drawing/2014/main" id="{9D8C0DF2-21FC-49CF-B43F-6AD69092C877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35" name="Straight Connector 134">
                      <a:extLst>
                        <a:ext uri="{FF2B5EF4-FFF2-40B4-BE49-F238E27FC236}">
                          <a16:creationId xmlns:a16="http://schemas.microsoft.com/office/drawing/2014/main" id="{57DB75B5-3268-4C15-BABD-E07B6C325A2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6" name="Straight Connector 135">
                      <a:extLst>
                        <a:ext uri="{FF2B5EF4-FFF2-40B4-BE49-F238E27FC236}">
                          <a16:creationId xmlns:a16="http://schemas.microsoft.com/office/drawing/2014/main" id="{B22BD3F5-034E-4B5B-A097-710038E7DAB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31" name="Group 130">
                    <a:extLst>
                      <a:ext uri="{FF2B5EF4-FFF2-40B4-BE49-F238E27FC236}">
                        <a16:creationId xmlns:a16="http://schemas.microsoft.com/office/drawing/2014/main" id="{F57535B6-8E5C-4C7C-9C3C-54B1D945D35D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33" name="Straight Connector 132">
                      <a:extLst>
                        <a:ext uri="{FF2B5EF4-FFF2-40B4-BE49-F238E27FC236}">
                          <a16:creationId xmlns:a16="http://schemas.microsoft.com/office/drawing/2014/main" id="{3106646D-E10F-4ED3-8EE4-2E1CD0E346B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4" name="Straight Connector 133">
                      <a:extLst>
                        <a:ext uri="{FF2B5EF4-FFF2-40B4-BE49-F238E27FC236}">
                          <a16:creationId xmlns:a16="http://schemas.microsoft.com/office/drawing/2014/main" id="{287FF5E0-D701-44CF-BC30-4AEF6F49DDF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32" name="Straight Connector 131">
                    <a:extLst>
                      <a:ext uri="{FF2B5EF4-FFF2-40B4-BE49-F238E27FC236}">
                        <a16:creationId xmlns:a16="http://schemas.microsoft.com/office/drawing/2014/main" id="{28AA98D8-3C3F-40FD-B8F1-A58AB94063A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29E51721-D968-4615-8AEA-AA5289CDFC3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222364" y="1639707"/>
                  <a:ext cx="1302832" cy="970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C5AA16F4-656B-469F-AB8D-1CB3B7AFA68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598930" y="1641692"/>
                  <a:ext cx="0" cy="67802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0BC52879-7668-4F90-AE5B-22F7D9CB09C7}"/>
                    </a:ext>
                  </a:extLst>
                </p:cNvPr>
                <p:cNvCxnSpPr/>
                <p:nvPr/>
              </p:nvCxnSpPr>
              <p:spPr>
                <a:xfrm flipH="1">
                  <a:off x="3009207" y="1633811"/>
                  <a:ext cx="41529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1DDCE1C4-E786-4189-A641-8DE294CE41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6382871" y="1641692"/>
                  <a:ext cx="22692" cy="91384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Straight Connector 127">
                  <a:extLst>
                    <a:ext uri="{FF2B5EF4-FFF2-40B4-BE49-F238E27FC236}">
                      <a16:creationId xmlns:a16="http://schemas.microsoft.com/office/drawing/2014/main" id="{117ADF4D-4488-45A5-A91F-97FC6045411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5651839" y="1649411"/>
                  <a:ext cx="74237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19" name="TextBox 118">
                <a:extLst>
                  <a:ext uri="{FF2B5EF4-FFF2-40B4-BE49-F238E27FC236}">
                    <a16:creationId xmlns:a16="http://schemas.microsoft.com/office/drawing/2014/main" id="{87F83068-8184-4B6E-896E-21F7E3FDFE5A}"/>
                  </a:ext>
                </a:extLst>
              </p:cNvPr>
              <p:cNvSpPr txBox="1"/>
              <p:nvPr/>
            </p:nvSpPr>
            <p:spPr>
              <a:xfrm>
                <a:off x="7997208" y="2747884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C</a:t>
                </a:r>
                <a:endParaRPr lang="en-US" baseline="-25000" dirty="0"/>
              </a:p>
            </p:txBody>
          </p:sp>
          <p:sp>
            <p:nvSpPr>
              <p:cNvPr id="120" name="TextBox 119">
                <a:extLst>
                  <a:ext uri="{FF2B5EF4-FFF2-40B4-BE49-F238E27FC236}">
                    <a16:creationId xmlns:a16="http://schemas.microsoft.com/office/drawing/2014/main" id="{81D2DF26-E0D3-49E2-A213-6F6F792CD9BB}"/>
                  </a:ext>
                </a:extLst>
              </p:cNvPr>
              <p:cNvSpPr txBox="1"/>
              <p:nvPr/>
            </p:nvSpPr>
            <p:spPr>
              <a:xfrm>
                <a:off x="6543214" y="2158793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1</a:t>
                </a:r>
              </a:p>
            </p:txBody>
          </p:sp>
        </p:grpSp>
        <p:grpSp>
          <p:nvGrpSpPr>
            <p:cNvPr id="96" name="Group 95">
              <a:extLst>
                <a:ext uri="{FF2B5EF4-FFF2-40B4-BE49-F238E27FC236}">
                  <a16:creationId xmlns:a16="http://schemas.microsoft.com/office/drawing/2014/main" id="{DF64B819-1AD6-4752-B5B0-72C168BF89F2}"/>
                </a:ext>
              </a:extLst>
            </p:cNvPr>
            <p:cNvGrpSpPr/>
            <p:nvPr/>
          </p:nvGrpSpPr>
          <p:grpSpPr>
            <a:xfrm>
              <a:off x="1356726" y="2309581"/>
              <a:ext cx="1188533" cy="1195557"/>
              <a:chOff x="3136593" y="2841412"/>
              <a:chExt cx="1188533" cy="1195557"/>
            </a:xfrm>
          </p:grpSpPr>
          <p:sp>
            <p:nvSpPr>
              <p:cNvPr id="107" name="TextBox 106">
                <a:extLst>
                  <a:ext uri="{FF2B5EF4-FFF2-40B4-BE49-F238E27FC236}">
                    <a16:creationId xmlns:a16="http://schemas.microsoft.com/office/drawing/2014/main" id="{8F7B0E2C-4295-4E56-A72A-3DBD9C7D1311}"/>
                  </a:ext>
                </a:extLst>
              </p:cNvPr>
              <p:cNvSpPr txBox="1"/>
              <p:nvPr/>
            </p:nvSpPr>
            <p:spPr>
              <a:xfrm>
                <a:off x="3602609" y="3211316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108" name="Group 107">
                <a:extLst>
                  <a:ext uri="{FF2B5EF4-FFF2-40B4-BE49-F238E27FC236}">
                    <a16:creationId xmlns:a16="http://schemas.microsoft.com/office/drawing/2014/main" id="{482DCC12-6BD9-464A-BF05-A3D881E8B7AA}"/>
                  </a:ext>
                </a:extLst>
              </p:cNvPr>
              <p:cNvGrpSpPr/>
              <p:nvPr/>
            </p:nvGrpSpPr>
            <p:grpSpPr>
              <a:xfrm>
                <a:off x="3136593" y="2841412"/>
                <a:ext cx="1188533" cy="1195557"/>
                <a:chOff x="2465135" y="2872435"/>
                <a:chExt cx="1188533" cy="1195557"/>
              </a:xfrm>
            </p:grpSpPr>
            <p:cxnSp>
              <p:nvCxnSpPr>
                <p:cNvPr id="109" name="Straight Connector 108">
                  <a:extLst>
                    <a:ext uri="{FF2B5EF4-FFF2-40B4-BE49-F238E27FC236}">
                      <a16:creationId xmlns:a16="http://schemas.microsoft.com/office/drawing/2014/main" id="{5FE20725-49B7-4955-8108-C6A6600B315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086605" y="2872435"/>
                  <a:ext cx="5670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0" name="Oval 109">
                  <a:extLst>
                    <a:ext uri="{FF2B5EF4-FFF2-40B4-BE49-F238E27FC236}">
                      <a16:creationId xmlns:a16="http://schemas.microsoft.com/office/drawing/2014/main" id="{5380FF92-50C1-4D38-A25C-EDA76D84EF7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903725" y="3328344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11" name="Straight Connector 110">
                  <a:extLst>
                    <a:ext uri="{FF2B5EF4-FFF2-40B4-BE49-F238E27FC236}">
                      <a16:creationId xmlns:a16="http://schemas.microsoft.com/office/drawing/2014/main" id="{56202B2A-BDDF-416A-8EFB-F09CFA163C04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2" name="Straight Connector 111">
                  <a:extLst>
                    <a:ext uri="{FF2B5EF4-FFF2-40B4-BE49-F238E27FC236}">
                      <a16:creationId xmlns:a16="http://schemas.microsoft.com/office/drawing/2014/main" id="{98F529BE-C7B8-4727-A963-42A1DBAF4ED6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226383DA-4456-491D-874A-3422806B2F67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FA75E891-CC2F-4CF0-AF2F-1705BF488584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81FD1034-0D2A-48B3-AF47-1B857FEE7EA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6" name="TextBox 115">
                  <a:extLst>
                    <a:ext uri="{FF2B5EF4-FFF2-40B4-BE49-F238E27FC236}">
                      <a16:creationId xmlns:a16="http://schemas.microsoft.com/office/drawing/2014/main" id="{0D76BBB6-2B31-44DA-A20C-78ABA7AFF352}"/>
                    </a:ext>
                  </a:extLst>
                </p:cNvPr>
                <p:cNvSpPr txBox="1"/>
                <p:nvPr/>
              </p:nvSpPr>
              <p:spPr>
                <a:xfrm>
                  <a:off x="2465135" y="3298731"/>
                  <a:ext cx="519637" cy="40683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in</a:t>
                  </a:r>
                </a:p>
              </p:txBody>
            </p:sp>
            <p:sp>
              <p:nvSpPr>
                <p:cNvPr id="117" name="TextBox 116">
                  <a:extLst>
                    <a:ext uri="{FF2B5EF4-FFF2-40B4-BE49-F238E27FC236}">
                      <a16:creationId xmlns:a16="http://schemas.microsoft.com/office/drawing/2014/main" id="{AE99FE7B-98EA-4403-AA72-686F6D83E799}"/>
                    </a:ext>
                  </a:extLst>
                </p:cNvPr>
                <p:cNvSpPr txBox="1"/>
                <p:nvPr/>
              </p:nvSpPr>
              <p:spPr>
                <a:xfrm>
                  <a:off x="2910969" y="3417856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31C858F5-B202-40F5-A295-4C0D6A8EED9C}"/>
                </a:ext>
              </a:extLst>
            </p:cNvPr>
            <p:cNvGrpSpPr/>
            <p:nvPr/>
          </p:nvGrpSpPr>
          <p:grpSpPr>
            <a:xfrm>
              <a:off x="3628271" y="4039555"/>
              <a:ext cx="365760" cy="399683"/>
              <a:chOff x="2904758" y="3668309"/>
              <a:chExt cx="365760" cy="399683"/>
            </a:xfrm>
          </p:grpSpPr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95BBE0BE-1E3E-430A-B7F3-EE9F321FC9D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086059" y="3668309"/>
                <a:ext cx="1579" cy="2726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290934ED-FF78-4523-91EB-F9FE04F40007}"/>
                  </a:ext>
                </a:extLst>
              </p:cNvPr>
              <p:cNvCxnSpPr/>
              <p:nvPr/>
            </p:nvCxnSpPr>
            <p:spPr>
              <a:xfrm>
                <a:off x="2904758" y="394099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7970B2E9-6D3B-4322-94D4-CE15F766DA94}"/>
                  </a:ext>
                </a:extLst>
              </p:cNvPr>
              <p:cNvCxnSpPr/>
              <p:nvPr/>
            </p:nvCxnSpPr>
            <p:spPr>
              <a:xfrm>
                <a:off x="2975360" y="400131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>
                <a:extLst>
                  <a:ext uri="{FF2B5EF4-FFF2-40B4-BE49-F238E27FC236}">
                    <a16:creationId xmlns:a16="http://schemas.microsoft.com/office/drawing/2014/main" id="{319A4B4C-2CAB-4058-AB3A-48E2A97972BD}"/>
                  </a:ext>
                </a:extLst>
              </p:cNvPr>
              <p:cNvCxnSpPr/>
              <p:nvPr/>
            </p:nvCxnSpPr>
            <p:spPr>
              <a:xfrm>
                <a:off x="3050331" y="4067992"/>
                <a:ext cx="914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8" name="Straight Arrow Connector 97">
              <a:extLst>
                <a:ext uri="{FF2B5EF4-FFF2-40B4-BE49-F238E27FC236}">
                  <a16:creationId xmlns:a16="http://schemas.microsoft.com/office/drawing/2014/main" id="{02BE9C63-4499-4522-87AE-4F96454D729C}"/>
                </a:ext>
              </a:extLst>
            </p:cNvPr>
            <p:cNvCxnSpPr/>
            <p:nvPr/>
          </p:nvCxnSpPr>
          <p:spPr>
            <a:xfrm>
              <a:off x="2726420" y="2539186"/>
              <a:ext cx="716377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97A66791-7158-4AAE-BD01-B17D1E88B95D}"/>
                </a:ext>
              </a:extLst>
            </p:cNvPr>
            <p:cNvSpPr txBox="1"/>
            <p:nvPr/>
          </p:nvSpPr>
          <p:spPr>
            <a:xfrm>
              <a:off x="2832806" y="2477438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1</a:t>
              </a:r>
            </a:p>
          </p:txBody>
        </p:sp>
        <p:grpSp>
          <p:nvGrpSpPr>
            <p:cNvPr id="100" name="Group 99">
              <a:extLst>
                <a:ext uri="{FF2B5EF4-FFF2-40B4-BE49-F238E27FC236}">
                  <a16:creationId xmlns:a16="http://schemas.microsoft.com/office/drawing/2014/main" id="{3196C18A-2E0A-4A2C-8F52-22A2C6D92734}"/>
                </a:ext>
              </a:extLst>
            </p:cNvPr>
            <p:cNvGrpSpPr/>
            <p:nvPr/>
          </p:nvGrpSpPr>
          <p:grpSpPr>
            <a:xfrm>
              <a:off x="4897222" y="2219368"/>
              <a:ext cx="126643" cy="255838"/>
              <a:chOff x="4897222" y="2219368"/>
              <a:chExt cx="126643" cy="255838"/>
            </a:xfrm>
          </p:grpSpPr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E277760B-8C4B-4C9C-99D6-90FFC664B4A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897222" y="2222871"/>
                <a:ext cx="0" cy="252335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395345BB-9C3A-405F-A9B6-70B7F059208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023865" y="2219368"/>
                <a:ext cx="0" cy="252335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1" name="Rectangle 10">
            <a:extLst>
              <a:ext uri="{FF2B5EF4-FFF2-40B4-BE49-F238E27FC236}">
                <a16:creationId xmlns:a16="http://schemas.microsoft.com/office/drawing/2014/main" id="{A8E17F60-59EB-4798-8FE8-C61D6293BE82}"/>
              </a:ext>
            </a:extLst>
          </p:cNvPr>
          <p:cNvSpPr/>
          <p:nvPr/>
        </p:nvSpPr>
        <p:spPr>
          <a:xfrm>
            <a:off x="6650981" y="1209150"/>
            <a:ext cx="691338" cy="313269"/>
          </a:xfrm>
          <a:prstGeom prst="rect">
            <a:avLst/>
          </a:prstGeom>
          <a:pattFill prst="pct30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TextBox 6">
            <a:extLst>
              <a:ext uri="{FF2B5EF4-FFF2-40B4-BE49-F238E27FC236}">
                <a16:creationId xmlns:a16="http://schemas.microsoft.com/office/drawing/2014/main" id="{475B965A-E6E0-4BBE-8B6E-D40B3975BA0D}"/>
              </a:ext>
            </a:extLst>
          </p:cNvPr>
          <p:cNvSpPr txBox="1"/>
          <p:nvPr/>
        </p:nvSpPr>
        <p:spPr>
          <a:xfrm>
            <a:off x="6763365" y="816610"/>
            <a:ext cx="472341" cy="37555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</a:t>
            </a:r>
            <a:r>
              <a:rPr lang="en-US" kern="1200" baseline="-25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3163953E-2952-4CEF-BD65-A76B8E0048F7}"/>
              </a:ext>
            </a:extLst>
          </p:cNvPr>
          <p:cNvSpPr/>
          <p:nvPr/>
        </p:nvSpPr>
        <p:spPr>
          <a:xfrm>
            <a:off x="8144703" y="1227899"/>
            <a:ext cx="691338" cy="313269"/>
          </a:xfrm>
          <a:prstGeom prst="rect">
            <a:avLst/>
          </a:prstGeom>
          <a:pattFill prst="pct30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TextBox 6">
            <a:extLst>
              <a:ext uri="{FF2B5EF4-FFF2-40B4-BE49-F238E27FC236}">
                <a16:creationId xmlns:a16="http://schemas.microsoft.com/office/drawing/2014/main" id="{9C5FABDF-A491-4F5A-B2C2-6D0A514BCA71}"/>
              </a:ext>
            </a:extLst>
          </p:cNvPr>
          <p:cNvSpPr txBox="1"/>
          <p:nvPr/>
        </p:nvSpPr>
        <p:spPr>
          <a:xfrm>
            <a:off x="8257087" y="835359"/>
            <a:ext cx="472341" cy="37555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</a:t>
            </a:r>
            <a:r>
              <a:rPr lang="en-US" kern="1200" baseline="-25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122C9B9-CCD6-4523-A75D-C1A0BADB288C}"/>
                  </a:ext>
                </a:extLst>
              </p:cNvPr>
              <p:cNvSpPr txBox="1"/>
              <p:nvPr/>
            </p:nvSpPr>
            <p:spPr>
              <a:xfrm>
                <a:off x="8592605" y="3158583"/>
                <a:ext cx="981679" cy="56893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122C9B9-CCD6-4523-A75D-C1A0BADB28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92605" y="3158583"/>
                <a:ext cx="981679" cy="56893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1" name="TextBox 150">
                <a:extLst>
                  <a:ext uri="{FF2B5EF4-FFF2-40B4-BE49-F238E27FC236}">
                    <a16:creationId xmlns:a16="http://schemas.microsoft.com/office/drawing/2014/main" id="{D114113A-1CCF-474F-A242-71B61C962522}"/>
                  </a:ext>
                </a:extLst>
              </p:cNvPr>
              <p:cNvSpPr txBox="1"/>
              <p:nvPr/>
            </p:nvSpPr>
            <p:spPr>
              <a:xfrm>
                <a:off x="1544968" y="2442969"/>
                <a:ext cx="2121538" cy="79541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</m:t>
                              </m:r>
                            </m:den>
                          </m:f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51" name="TextBox 150">
                <a:extLst>
                  <a:ext uri="{FF2B5EF4-FFF2-40B4-BE49-F238E27FC236}">
                    <a16:creationId xmlns:a16="http://schemas.microsoft.com/office/drawing/2014/main" id="{D114113A-1CCF-474F-A242-71B61C9625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4968" y="2442969"/>
                <a:ext cx="2121538" cy="79541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2" name="TextBox 151">
                <a:extLst>
                  <a:ext uri="{FF2B5EF4-FFF2-40B4-BE49-F238E27FC236}">
                    <a16:creationId xmlns:a16="http://schemas.microsoft.com/office/drawing/2014/main" id="{050DCD83-D405-47E8-B269-F62EBBBDD0BA}"/>
                  </a:ext>
                </a:extLst>
              </p:cNvPr>
              <p:cNvSpPr txBox="1"/>
              <p:nvPr/>
            </p:nvSpPr>
            <p:spPr>
              <a:xfrm>
                <a:off x="1380530" y="3265107"/>
                <a:ext cx="2451681" cy="56893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den>
                      </m:f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52" name="TextBox 151">
                <a:extLst>
                  <a:ext uri="{FF2B5EF4-FFF2-40B4-BE49-F238E27FC236}">
                    <a16:creationId xmlns:a16="http://schemas.microsoft.com/office/drawing/2014/main" id="{050DCD83-D405-47E8-B269-F62EBBBDD0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0530" y="3265107"/>
                <a:ext cx="2451681" cy="56893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3" name="TextBox 152">
            <a:extLst>
              <a:ext uri="{FF2B5EF4-FFF2-40B4-BE49-F238E27FC236}">
                <a16:creationId xmlns:a16="http://schemas.microsoft.com/office/drawing/2014/main" id="{6A9A7346-532C-426F-B1CC-8FFA81D1C59A}"/>
              </a:ext>
            </a:extLst>
          </p:cNvPr>
          <p:cNvSpPr txBox="1"/>
          <p:nvPr/>
        </p:nvSpPr>
        <p:spPr>
          <a:xfrm>
            <a:off x="475679" y="3946928"/>
            <a:ext cx="37954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Switch results back to time domain</a:t>
            </a:r>
          </a:p>
        </p:txBody>
      </p:sp>
      <p:sp>
        <p:nvSpPr>
          <p:cNvPr id="154" name="Rectangle 153">
            <a:extLst>
              <a:ext uri="{FF2B5EF4-FFF2-40B4-BE49-F238E27FC236}">
                <a16:creationId xmlns:a16="http://schemas.microsoft.com/office/drawing/2014/main" id="{252A6EAD-038F-4808-BFAD-B40585A81862}"/>
              </a:ext>
            </a:extLst>
          </p:cNvPr>
          <p:cNvSpPr/>
          <p:nvPr/>
        </p:nvSpPr>
        <p:spPr>
          <a:xfrm>
            <a:off x="2728004" y="3257787"/>
            <a:ext cx="440922" cy="682694"/>
          </a:xfrm>
          <a:prstGeom prst="rect">
            <a:avLst/>
          </a:prstGeom>
          <a:solidFill>
            <a:srgbClr val="FFFF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696A92E8-569D-4962-A135-5ECB22898C14}"/>
              </a:ext>
            </a:extLst>
          </p:cNvPr>
          <p:cNvSpPr txBox="1"/>
          <p:nvPr/>
        </p:nvSpPr>
        <p:spPr>
          <a:xfrm>
            <a:off x="542855" y="4375204"/>
            <a:ext cx="37954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1/(j</a:t>
            </a:r>
            <a:r>
              <a:rPr lang="el-GR" dirty="0">
                <a:solidFill>
                  <a:srgbClr val="FF0000"/>
                </a:solidFill>
              </a:rPr>
              <a:t>ω</a:t>
            </a:r>
            <a:r>
              <a:rPr lang="en-US" dirty="0">
                <a:solidFill>
                  <a:srgbClr val="FF0000"/>
                </a:solidFill>
              </a:rPr>
              <a:t>) in frequency domain pairs with integration in the time domain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6" name="Content Placeholder 2">
                <a:extLst>
                  <a:ext uri="{FF2B5EF4-FFF2-40B4-BE49-F238E27FC236}">
                    <a16:creationId xmlns:a16="http://schemas.microsoft.com/office/drawing/2014/main" id="{9A2751C4-550C-4F74-89AF-FFAE8A9CB3B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23553" y="5021535"/>
                <a:ext cx="4578612" cy="88167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r>
                        <a:rPr lang="en-US" sz="24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)−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𝐶</m:t>
                          </m:r>
                        </m:den>
                      </m:f>
                      <m:nary>
                        <m:nary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p>
                        <m:e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𝑑𝑡</m:t>
                          </m:r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56" name="Content Placeholder 2">
                <a:extLst>
                  <a:ext uri="{FF2B5EF4-FFF2-40B4-BE49-F238E27FC236}">
                    <a16:creationId xmlns:a16="http://schemas.microsoft.com/office/drawing/2014/main" id="{9A2751C4-550C-4F74-89AF-FFAE8A9CB3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553" y="5021535"/>
                <a:ext cx="4578612" cy="88167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33691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" grpId="0"/>
      <p:bldP spid="175" grpId="0"/>
      <p:bldP spid="294" grpId="0"/>
      <p:bldP spid="93" grpId="0"/>
      <p:bldP spid="11" grpId="0" animBg="1"/>
      <p:bldP spid="147" grpId="0" animBg="1"/>
      <p:bldP spid="148" grpId="0" animBg="1"/>
      <p:bldP spid="149" grpId="0" animBg="1"/>
      <p:bldP spid="12" grpId="0"/>
      <p:bldP spid="151" grpId="0"/>
      <p:bldP spid="152" grpId="0"/>
      <p:bldP spid="153" grpId="0"/>
      <p:bldP spid="154" grpId="0" animBg="1"/>
      <p:bldP spid="155" grpId="0"/>
      <p:bldP spid="15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58936-CDC2-485E-9E9E-46540250C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7109" y="0"/>
            <a:ext cx="7024388" cy="1202505"/>
          </a:xfrm>
        </p:spPr>
        <p:txBody>
          <a:bodyPr/>
          <a:lstStyle/>
          <a:p>
            <a:r>
              <a:rPr lang="en-US" dirty="0"/>
              <a:t>Op Amp Integrator Procedure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4CA3D21D-CD7B-4B84-A821-84B7BAA3CD3C}"/>
              </a:ext>
            </a:extLst>
          </p:cNvPr>
          <p:cNvSpPr txBox="1"/>
          <p:nvPr/>
        </p:nvSpPr>
        <p:spPr>
          <a:xfrm>
            <a:off x="600075" y="2800595"/>
            <a:ext cx="25749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Set function generator to zero output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0C6AA6A0-6271-43E5-B7A8-83A335930DD5}"/>
              </a:ext>
            </a:extLst>
          </p:cNvPr>
          <p:cNvSpPr txBox="1"/>
          <p:nvPr/>
        </p:nvSpPr>
        <p:spPr>
          <a:xfrm>
            <a:off x="9758611" y="2259786"/>
            <a:ext cx="19683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Theoretical Output</a:t>
            </a:r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2ACAF33C-CEB1-46A9-AA9E-99FCCF279E73}"/>
              </a:ext>
            </a:extLst>
          </p:cNvPr>
          <p:cNvSpPr txBox="1"/>
          <p:nvPr/>
        </p:nvSpPr>
        <p:spPr>
          <a:xfrm>
            <a:off x="9758610" y="2582792"/>
            <a:ext cx="1617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Real Output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4D85E9CD-89E0-4D4E-8705-05DAEFC5438F}"/>
              </a:ext>
            </a:extLst>
          </p:cNvPr>
          <p:cNvGrpSpPr/>
          <p:nvPr/>
        </p:nvGrpSpPr>
        <p:grpSpPr>
          <a:xfrm>
            <a:off x="3312416" y="2000895"/>
            <a:ext cx="6100900" cy="2710048"/>
            <a:chOff x="3312416" y="2000895"/>
            <a:chExt cx="6100900" cy="2710048"/>
          </a:xfrm>
        </p:grpSpPr>
        <p:grpSp>
          <p:nvGrpSpPr>
            <p:cNvPr id="181" name="Group 180">
              <a:extLst>
                <a:ext uri="{FF2B5EF4-FFF2-40B4-BE49-F238E27FC236}">
                  <a16:creationId xmlns:a16="http://schemas.microsoft.com/office/drawing/2014/main" id="{5E2B7D79-8A2A-4E87-9A73-C18E3DFD7926}"/>
                </a:ext>
              </a:extLst>
            </p:cNvPr>
            <p:cNvGrpSpPr/>
            <p:nvPr/>
          </p:nvGrpSpPr>
          <p:grpSpPr>
            <a:xfrm>
              <a:off x="3312416" y="2000895"/>
              <a:ext cx="6100900" cy="2710048"/>
              <a:chOff x="0" y="109001"/>
              <a:chExt cx="6101022" cy="2710168"/>
            </a:xfrm>
          </p:grpSpPr>
          <p:grpSp>
            <p:nvGrpSpPr>
              <p:cNvPr id="182" name="Group 181">
                <a:extLst>
                  <a:ext uri="{FF2B5EF4-FFF2-40B4-BE49-F238E27FC236}">
                    <a16:creationId xmlns:a16="http://schemas.microsoft.com/office/drawing/2014/main" id="{F46FA190-CC0B-489D-98F3-7F6BB8787E7C}"/>
                  </a:ext>
                </a:extLst>
              </p:cNvPr>
              <p:cNvGrpSpPr/>
              <p:nvPr/>
            </p:nvGrpSpPr>
            <p:grpSpPr>
              <a:xfrm>
                <a:off x="0" y="109001"/>
                <a:ext cx="6101022" cy="2710168"/>
                <a:chOff x="0" y="109001"/>
                <a:chExt cx="6101022" cy="2710168"/>
              </a:xfrm>
            </p:grpSpPr>
            <p:grpSp>
              <p:nvGrpSpPr>
                <p:cNvPr id="185" name="Group 184">
                  <a:extLst>
                    <a:ext uri="{FF2B5EF4-FFF2-40B4-BE49-F238E27FC236}">
                      <a16:creationId xmlns:a16="http://schemas.microsoft.com/office/drawing/2014/main" id="{852C3EEC-FF5D-4042-97FD-942C2604DA2F}"/>
                    </a:ext>
                  </a:extLst>
                </p:cNvPr>
                <p:cNvGrpSpPr/>
                <p:nvPr/>
              </p:nvGrpSpPr>
              <p:grpSpPr>
                <a:xfrm>
                  <a:off x="0" y="109001"/>
                  <a:ext cx="6101022" cy="2710168"/>
                  <a:chOff x="0" y="1007085"/>
                  <a:chExt cx="6101022" cy="2710577"/>
                </a:xfrm>
              </p:grpSpPr>
              <p:grpSp>
                <p:nvGrpSpPr>
                  <p:cNvPr id="188" name="Group 187">
                    <a:extLst>
                      <a:ext uri="{FF2B5EF4-FFF2-40B4-BE49-F238E27FC236}">
                        <a16:creationId xmlns:a16="http://schemas.microsoft.com/office/drawing/2014/main" id="{56AA46B5-1CF5-438C-8FBE-D867717542AF}"/>
                      </a:ext>
                    </a:extLst>
                  </p:cNvPr>
                  <p:cNvGrpSpPr/>
                  <p:nvPr/>
                </p:nvGrpSpPr>
                <p:grpSpPr>
                  <a:xfrm>
                    <a:off x="0" y="1007085"/>
                    <a:ext cx="5338917" cy="2639679"/>
                    <a:chOff x="0" y="1007085"/>
                    <a:chExt cx="5338917" cy="2639679"/>
                  </a:xfrm>
                </p:grpSpPr>
                <p:grpSp>
                  <p:nvGrpSpPr>
                    <p:cNvPr id="190" name="Group 189">
                      <a:extLst>
                        <a:ext uri="{FF2B5EF4-FFF2-40B4-BE49-F238E27FC236}">
                          <a16:creationId xmlns:a16="http://schemas.microsoft.com/office/drawing/2014/main" id="{88ABA839-A625-4460-954B-E234F4A95EE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455219" y="1856033"/>
                      <a:ext cx="2883698" cy="1174282"/>
                      <a:chOff x="2455219" y="1856033"/>
                      <a:chExt cx="2883698" cy="1174282"/>
                    </a:xfrm>
                  </p:grpSpPr>
                  <p:sp>
                    <p:nvSpPr>
                      <p:cNvPr id="230" name="Isosceles Triangle 229">
                        <a:extLst>
                          <a:ext uri="{FF2B5EF4-FFF2-40B4-BE49-F238E27FC236}">
                            <a16:creationId xmlns:a16="http://schemas.microsoft.com/office/drawing/2014/main" id="{0116896A-EEAF-4852-8A9E-9AB80C1B453F}"/>
                          </a:ext>
                        </a:extLst>
                      </p:cNvPr>
                      <p:cNvSpPr/>
                      <p:nvPr/>
                    </p:nvSpPr>
                    <p:spPr>
                      <a:xfrm rot="5400000">
                        <a:off x="2971232" y="1870471"/>
                        <a:ext cx="1174282" cy="1145406"/>
                      </a:xfrm>
                      <a:prstGeom prst="triangle">
                        <a:avLst/>
                      </a:prstGeom>
                      <a:noFill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31" name="TextBox 41">
                        <a:extLst>
                          <a:ext uri="{FF2B5EF4-FFF2-40B4-BE49-F238E27FC236}">
                            <a16:creationId xmlns:a16="http://schemas.microsoft.com/office/drawing/2014/main" id="{E2278730-B6C8-456A-83D6-3CBC18ABC03A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985417" y="2017987"/>
                        <a:ext cx="307346" cy="354038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noAutofit/>
                      </a:bodyPr>
                      <a:lstStyle/>
                      <a:p>
                        <a:pPr marL="0" marR="0">
                          <a:lnSpc>
                            <a:spcPct val="107000"/>
                          </a:lnSpc>
                          <a:spcBef>
                            <a:spcPts val="0"/>
                          </a:spcBef>
                          <a:spcAft>
                            <a:spcPts val="800"/>
                          </a:spcAft>
                        </a:pPr>
                        <a:r>
                          <a:rPr lang="en-US" sz="1200" kern="120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—</a:t>
                        </a:r>
                        <a:endPara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232" name="TextBox 42">
                        <a:extLst>
                          <a:ext uri="{FF2B5EF4-FFF2-40B4-BE49-F238E27FC236}">
                            <a16:creationId xmlns:a16="http://schemas.microsoft.com/office/drawing/2014/main" id="{6D4AFC3C-6FF1-46D0-9BA1-37AF8F2301BC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992020" y="2512063"/>
                        <a:ext cx="306711" cy="427438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marL="0" marR="0">
                          <a:lnSpc>
                            <a:spcPct val="107000"/>
                          </a:lnSpc>
                          <a:spcBef>
                            <a:spcPts val="0"/>
                          </a:spcBef>
                          <a:spcAft>
                            <a:spcPts val="800"/>
                          </a:spcAft>
                        </a:pPr>
                        <a:r>
                          <a:rPr lang="en-US" sz="1400" kern="120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+</a:t>
                        </a:r>
                        <a:endPara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  <p:cxnSp>
                    <p:nvCxnSpPr>
                      <p:cNvPr id="233" name="Straight Connector 232">
                        <a:extLst>
                          <a:ext uri="{FF2B5EF4-FFF2-40B4-BE49-F238E27FC236}">
                            <a16:creationId xmlns:a16="http://schemas.microsoft.com/office/drawing/2014/main" id="{51047486-75FC-4DAC-85AB-CF68BB37B9CF}"/>
                          </a:ext>
                        </a:extLst>
                      </p:cNvPr>
                      <p:cNvCxnSpPr>
                        <a:endCxn id="231" idx="1"/>
                      </p:cNvCxnSpPr>
                      <p:nvPr/>
                    </p:nvCxnSpPr>
                    <p:spPr>
                      <a:xfrm flipV="1">
                        <a:off x="2595329" y="2195006"/>
                        <a:ext cx="390088" cy="797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34" name="Straight Connector 233">
                        <a:extLst>
                          <a:ext uri="{FF2B5EF4-FFF2-40B4-BE49-F238E27FC236}">
                            <a16:creationId xmlns:a16="http://schemas.microsoft.com/office/drawing/2014/main" id="{29AFAB54-7B3A-4D21-8BA0-192C5E33BCB5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2455219" y="2660021"/>
                        <a:ext cx="530451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35" name="Straight Connector 234">
                        <a:extLst>
                          <a:ext uri="{FF2B5EF4-FFF2-40B4-BE49-F238E27FC236}">
                            <a16:creationId xmlns:a16="http://schemas.microsoft.com/office/drawing/2014/main" id="{B3C3B73A-57EC-4218-A011-2278695B7384}"/>
                          </a:ext>
                        </a:extLst>
                      </p:cNvPr>
                      <p:cNvCxnSpPr>
                        <a:cxnSpLocks/>
                        <a:stCxn id="230" idx="0"/>
                      </p:cNvCxnSpPr>
                      <p:nvPr/>
                    </p:nvCxnSpPr>
                    <p:spPr>
                      <a:xfrm>
                        <a:off x="4131076" y="2443174"/>
                        <a:ext cx="1058108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236" name="TextBox 46">
                        <a:extLst>
                          <a:ext uri="{FF2B5EF4-FFF2-40B4-BE49-F238E27FC236}">
                            <a16:creationId xmlns:a16="http://schemas.microsoft.com/office/drawing/2014/main" id="{BFD79E2E-8212-4F24-9A5D-08E3F4AEE956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819487" y="1909455"/>
                        <a:ext cx="519430" cy="55118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marL="0" marR="0">
                          <a:lnSpc>
                            <a:spcPct val="107000"/>
                          </a:lnSpc>
                          <a:spcBef>
                            <a:spcPts val="0"/>
                          </a:spcBef>
                          <a:spcAft>
                            <a:spcPts val="800"/>
                          </a:spcAft>
                        </a:pPr>
                        <a:r>
                          <a:rPr lang="en-US" sz="1800" kern="120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V</a:t>
                        </a:r>
                        <a:r>
                          <a:rPr lang="en-US" sz="1800" kern="1200" baseline="-2500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out</a:t>
                        </a:r>
                        <a:endPara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</p:grpSp>
                <p:cxnSp>
                  <p:nvCxnSpPr>
                    <p:cNvPr id="191" name="Straight Connector 190">
                      <a:extLst>
                        <a:ext uri="{FF2B5EF4-FFF2-40B4-BE49-F238E27FC236}">
                          <a16:creationId xmlns:a16="http://schemas.microsoft.com/office/drawing/2014/main" id="{EEC244EC-65A8-47D9-ABA9-204EF1BF887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2451250" y="2654486"/>
                      <a:ext cx="3969" cy="86645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192" name="Group 191">
                      <a:extLst>
                        <a:ext uri="{FF2B5EF4-FFF2-40B4-BE49-F238E27FC236}">
                          <a16:creationId xmlns:a16="http://schemas.microsoft.com/office/drawing/2014/main" id="{77D9B2EA-8B2D-40FE-9CA7-0E424A852784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439805" y="1343719"/>
                      <a:ext cx="797859" cy="297701"/>
                      <a:chOff x="1439805" y="1343719"/>
                      <a:chExt cx="797859" cy="297701"/>
                    </a:xfrm>
                  </p:grpSpPr>
                  <p:grpSp>
                    <p:nvGrpSpPr>
                      <p:cNvPr id="220" name="Group 219">
                        <a:extLst>
                          <a:ext uri="{FF2B5EF4-FFF2-40B4-BE49-F238E27FC236}">
                            <a16:creationId xmlns:a16="http://schemas.microsoft.com/office/drawing/2014/main" id="{8FD5DB1A-2945-4E6B-99AC-A5EA8A5DE6C9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439805" y="1343719"/>
                        <a:ext cx="204010" cy="290601"/>
                        <a:chOff x="1439805" y="1343719"/>
                        <a:chExt cx="204010" cy="290601"/>
                      </a:xfrm>
                    </p:grpSpPr>
                    <p:cxnSp>
                      <p:nvCxnSpPr>
                        <p:cNvPr id="228" name="Straight Connector 227">
                          <a:extLst>
                            <a:ext uri="{FF2B5EF4-FFF2-40B4-BE49-F238E27FC236}">
                              <a16:creationId xmlns:a16="http://schemas.microsoft.com/office/drawing/2014/main" id="{D2AB4D5A-CD72-4D30-B69E-DFD682F7B839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1439805" y="1343719"/>
                          <a:ext cx="72358" cy="173356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229" name="Straight Connector 228">
                          <a:extLst>
                            <a:ext uri="{FF2B5EF4-FFF2-40B4-BE49-F238E27FC236}">
                              <a16:creationId xmlns:a16="http://schemas.microsoft.com/office/drawing/2014/main" id="{073BBA75-FC99-429F-BA0D-B00B2DB21BDF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1511906" y="1345703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221" name="Group 220">
                        <a:extLst>
                          <a:ext uri="{FF2B5EF4-FFF2-40B4-BE49-F238E27FC236}">
                            <a16:creationId xmlns:a16="http://schemas.microsoft.com/office/drawing/2014/main" id="{A8705087-2B1D-4FBC-B1BA-66EE06627190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643686" y="1350818"/>
                        <a:ext cx="263561" cy="290602"/>
                        <a:chOff x="1643686" y="1350818"/>
                        <a:chExt cx="263561" cy="290602"/>
                      </a:xfrm>
                    </p:grpSpPr>
                    <p:cxnSp>
                      <p:nvCxnSpPr>
                        <p:cNvPr id="226" name="Straight Connector 225">
                          <a:extLst>
                            <a:ext uri="{FF2B5EF4-FFF2-40B4-BE49-F238E27FC236}">
                              <a16:creationId xmlns:a16="http://schemas.microsoft.com/office/drawing/2014/main" id="{79BB6FC8-9790-43DE-ABDA-92006856028C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1643686" y="1350818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227" name="Straight Connector 226">
                          <a:extLst>
                            <a:ext uri="{FF2B5EF4-FFF2-40B4-BE49-F238E27FC236}">
                              <a16:creationId xmlns:a16="http://schemas.microsoft.com/office/drawing/2014/main" id="{2AF0B040-C988-4140-B214-D070B9946457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1775338" y="1352803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222" name="Group 221">
                        <a:extLst>
                          <a:ext uri="{FF2B5EF4-FFF2-40B4-BE49-F238E27FC236}">
                            <a16:creationId xmlns:a16="http://schemas.microsoft.com/office/drawing/2014/main" id="{FD35F6E3-7325-4419-8E5A-AF5226EBDA55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907118" y="1350818"/>
                        <a:ext cx="263561" cy="290602"/>
                        <a:chOff x="1907118" y="1350818"/>
                        <a:chExt cx="263561" cy="290602"/>
                      </a:xfrm>
                    </p:grpSpPr>
                    <p:cxnSp>
                      <p:nvCxnSpPr>
                        <p:cNvPr id="224" name="Straight Connector 223">
                          <a:extLst>
                            <a:ext uri="{FF2B5EF4-FFF2-40B4-BE49-F238E27FC236}">
                              <a16:creationId xmlns:a16="http://schemas.microsoft.com/office/drawing/2014/main" id="{8982101F-192C-4AED-B720-95CBE22B7683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1907118" y="1350818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225" name="Straight Connector 224">
                          <a:extLst>
                            <a:ext uri="{FF2B5EF4-FFF2-40B4-BE49-F238E27FC236}">
                              <a16:creationId xmlns:a16="http://schemas.microsoft.com/office/drawing/2014/main" id="{9E46D40E-7585-49B4-ADE1-65A5DAAE5AC4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2038770" y="1352803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cxnSp>
                    <p:nvCxnSpPr>
                      <p:cNvPr id="223" name="Straight Connector 222">
                        <a:extLst>
                          <a:ext uri="{FF2B5EF4-FFF2-40B4-BE49-F238E27FC236}">
                            <a16:creationId xmlns:a16="http://schemas.microsoft.com/office/drawing/2014/main" id="{C49C7B81-A853-4FF4-AC64-FAC886CBF162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2170421" y="1490011"/>
                        <a:ext cx="67243" cy="149425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93" name="Straight Connector 192">
                      <a:extLst>
                        <a:ext uri="{FF2B5EF4-FFF2-40B4-BE49-F238E27FC236}">
                          <a16:creationId xmlns:a16="http://schemas.microsoft.com/office/drawing/2014/main" id="{F08ACB17-33C5-4CAD-8E20-B2FD7DEF68E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237664" y="1522971"/>
                      <a:ext cx="1302832" cy="9704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4" name="Straight Connector 193">
                      <a:extLst>
                        <a:ext uri="{FF2B5EF4-FFF2-40B4-BE49-F238E27FC236}">
                          <a16:creationId xmlns:a16="http://schemas.microsoft.com/office/drawing/2014/main" id="{C7546342-1758-468E-89B3-0F78D1A75EA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2609850" y="1532425"/>
                      <a:ext cx="0" cy="670198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5" name="Straight Connector 194">
                      <a:extLst>
                        <a:ext uri="{FF2B5EF4-FFF2-40B4-BE49-F238E27FC236}">
                          <a16:creationId xmlns:a16="http://schemas.microsoft.com/office/drawing/2014/main" id="{2FB3F23B-0077-4316-AE46-F32A2A54BE99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024507" y="1517075"/>
                      <a:ext cx="415298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6" name="Straight Connector 195">
                      <a:extLst>
                        <a:ext uri="{FF2B5EF4-FFF2-40B4-BE49-F238E27FC236}">
                          <a16:creationId xmlns:a16="http://schemas.microsoft.com/office/drawing/2014/main" id="{E234A8C7-C5ED-4821-B868-70E30C396EF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4409517" y="1522723"/>
                      <a:ext cx="0" cy="91568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7" name="Straight Connector 196">
                      <a:extLst>
                        <a:ext uri="{FF2B5EF4-FFF2-40B4-BE49-F238E27FC236}">
                          <a16:creationId xmlns:a16="http://schemas.microsoft.com/office/drawing/2014/main" id="{12573BC6-67BF-4562-BABA-04A07F5997B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3667139" y="1532675"/>
                      <a:ext cx="742378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98" name="TextBox 5">
                      <a:extLst>
                        <a:ext uri="{FF2B5EF4-FFF2-40B4-BE49-F238E27FC236}">
                          <a16:creationId xmlns:a16="http://schemas.microsoft.com/office/drawing/2014/main" id="{62FD3257-6079-4542-A789-89A7A20623E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56064" y="1064243"/>
                      <a:ext cx="789940" cy="39376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 = 1 </a:t>
                      </a:r>
                      <a:r>
                        <a:rPr lang="en-US" sz="12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μ</a:t>
                      </a:r>
                      <a:r>
                        <a:rPr lang="en-US" sz="12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199" name="TextBox 6">
                      <a:extLst>
                        <a:ext uri="{FF2B5EF4-FFF2-40B4-BE49-F238E27FC236}">
                          <a16:creationId xmlns:a16="http://schemas.microsoft.com/office/drawing/2014/main" id="{5A26816B-2577-4F85-B923-EEECF8BD05B3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1389257" y="1007085"/>
                      <a:ext cx="1153160" cy="450918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en-US" sz="1200" kern="1200" baseline="-25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 10 k</a:t>
                      </a: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Ω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grpSp>
                  <p:nvGrpSpPr>
                    <p:cNvPr id="200" name="Group 199">
                      <a:extLst>
                        <a:ext uri="{FF2B5EF4-FFF2-40B4-BE49-F238E27FC236}">
                          <a16:creationId xmlns:a16="http://schemas.microsoft.com/office/drawing/2014/main" id="{B09CC532-2ABB-43B8-9041-A35FFE592B5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0" y="1517107"/>
                      <a:ext cx="1188533" cy="1195557"/>
                      <a:chOff x="0" y="1517107"/>
                      <a:chExt cx="1188533" cy="1195557"/>
                    </a:xfrm>
                  </p:grpSpPr>
                  <p:sp>
                    <p:nvSpPr>
                      <p:cNvPr id="209" name="TextBox 73">
                        <a:extLst>
                          <a:ext uri="{FF2B5EF4-FFF2-40B4-BE49-F238E27FC236}">
                            <a16:creationId xmlns:a16="http://schemas.microsoft.com/office/drawing/2014/main" id="{95B6516B-84B8-4C79-8535-62B8548CAA8C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5975" y="1886704"/>
                        <a:ext cx="307340" cy="52768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marL="0" marR="0">
                          <a:lnSpc>
                            <a:spcPct val="107000"/>
                          </a:lnSpc>
                          <a:spcBef>
                            <a:spcPts val="0"/>
                          </a:spcBef>
                          <a:spcAft>
                            <a:spcPts val="800"/>
                          </a:spcAft>
                        </a:pPr>
                        <a:r>
                          <a:rPr lang="en-US" sz="2000" kern="120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+</a:t>
                        </a:r>
                        <a:endPara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  <p:grpSp>
                    <p:nvGrpSpPr>
                      <p:cNvPr id="210" name="Group 209">
                        <a:extLst>
                          <a:ext uri="{FF2B5EF4-FFF2-40B4-BE49-F238E27FC236}">
                            <a16:creationId xmlns:a16="http://schemas.microsoft.com/office/drawing/2014/main" id="{1F767262-FF53-4E22-8916-DE3913A420F2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0" y="1517107"/>
                        <a:ext cx="1188533" cy="1195557"/>
                        <a:chOff x="0" y="1517107"/>
                        <a:chExt cx="1188533" cy="1195557"/>
                      </a:xfrm>
                    </p:grpSpPr>
                    <p:cxnSp>
                      <p:nvCxnSpPr>
                        <p:cNvPr id="211" name="Straight Connector 210">
                          <a:extLst>
                            <a:ext uri="{FF2B5EF4-FFF2-40B4-BE49-F238E27FC236}">
                              <a16:creationId xmlns:a16="http://schemas.microsoft.com/office/drawing/2014/main" id="{0ABBA307-FB02-4659-85AC-D704DAFD1ACB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>
                          <a:off x="621470" y="1517107"/>
                          <a:ext cx="567063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sp>
                      <p:nvSpPr>
                        <p:cNvPr id="212" name="Oval 211">
                          <a:extLst>
                            <a:ext uri="{FF2B5EF4-FFF2-40B4-BE49-F238E27FC236}">
                              <a16:creationId xmlns:a16="http://schemas.microsoft.com/office/drawing/2014/main" id="{2AF3B302-CA5F-4B3F-8341-F22FE2DB45CC}"/>
                            </a:ext>
                          </a:extLst>
                        </p:cNvPr>
                        <p:cNvSpPr>
                          <a:spLocks noChangeAspect="1"/>
                        </p:cNvSpPr>
                        <p:nvPr/>
                      </p:nvSpPr>
                      <p:spPr>
                        <a:xfrm>
                          <a:off x="438590" y="1973016"/>
                          <a:ext cx="365760" cy="365760"/>
                        </a:xfrm>
                        <a:prstGeom prst="ellipse">
                          <a:avLst/>
                        </a:prstGeom>
                        <a:noFill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endParaRPr lang="en-US"/>
                        </a:p>
                      </p:txBody>
                    </p:sp>
                    <p:cxnSp>
                      <p:nvCxnSpPr>
                        <p:cNvPr id="213" name="Straight Connector 212">
                          <a:extLst>
                            <a:ext uri="{FF2B5EF4-FFF2-40B4-BE49-F238E27FC236}">
                              <a16:creationId xmlns:a16="http://schemas.microsoft.com/office/drawing/2014/main" id="{5BA58362-DB5A-4D01-9244-1AB864C74FC7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 flipV="1">
                          <a:off x="622503" y="2338776"/>
                          <a:ext cx="0" cy="246888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214" name="Straight Connector 213">
                          <a:extLst>
                            <a:ext uri="{FF2B5EF4-FFF2-40B4-BE49-F238E27FC236}">
                              <a16:creationId xmlns:a16="http://schemas.microsoft.com/office/drawing/2014/main" id="{81364FD9-34CA-40BC-B626-87C2AAC13AD2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439623" y="2585664"/>
                          <a:ext cx="36576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215" name="Straight Connector 214">
                          <a:extLst>
                            <a:ext uri="{FF2B5EF4-FFF2-40B4-BE49-F238E27FC236}">
                              <a16:creationId xmlns:a16="http://schemas.microsoft.com/office/drawing/2014/main" id="{BFFA23DE-B5F5-4205-8C1B-1961314161A4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510225" y="2645989"/>
                          <a:ext cx="22860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216" name="Straight Connector 215">
                          <a:extLst>
                            <a:ext uri="{FF2B5EF4-FFF2-40B4-BE49-F238E27FC236}">
                              <a16:creationId xmlns:a16="http://schemas.microsoft.com/office/drawing/2014/main" id="{84782A02-2EF7-42F2-9279-806FBA261897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585196" y="2712664"/>
                          <a:ext cx="9144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217" name="Straight Connector 216">
                          <a:extLst>
                            <a:ext uri="{FF2B5EF4-FFF2-40B4-BE49-F238E27FC236}">
                              <a16:creationId xmlns:a16="http://schemas.microsoft.com/office/drawing/2014/main" id="{1FC06791-CD76-4DC7-B3AF-E484C3E238AB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625825" y="1517107"/>
                          <a:ext cx="0" cy="444089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sp>
                      <p:nvSpPr>
                        <p:cNvPr id="218" name="TextBox 84">
                          <a:extLst>
                            <a:ext uri="{FF2B5EF4-FFF2-40B4-BE49-F238E27FC236}">
                              <a16:creationId xmlns:a16="http://schemas.microsoft.com/office/drawing/2014/main" id="{837F0BF1-5819-4A23-9A8D-8990A798254B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0" y="1943087"/>
                          <a:ext cx="519430" cy="375626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marL="0" marR="0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US" sz="1800" kern="1200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V</a:t>
                          </a:r>
                          <a:r>
                            <a:rPr lang="en-US" sz="1800" kern="1200" baseline="-25000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in</a:t>
                          </a:r>
                          <a:endParaRPr lang="en-US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  <p:sp>
                      <p:nvSpPr>
                        <p:cNvPr id="219" name="TextBox 85">
                          <a:extLst>
                            <a:ext uri="{FF2B5EF4-FFF2-40B4-BE49-F238E27FC236}">
                              <a16:creationId xmlns:a16="http://schemas.microsoft.com/office/drawing/2014/main" id="{7673FBEB-6619-4573-AE0E-D9C2DFA432A7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45795" y="2062192"/>
                          <a:ext cx="307340" cy="461010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marL="0" marR="0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US" sz="1600" kern="120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—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</p:grpSp>
                </p:grpSp>
                <p:grpSp>
                  <p:nvGrpSpPr>
                    <p:cNvPr id="201" name="Group 200">
                      <a:extLst>
                        <a:ext uri="{FF2B5EF4-FFF2-40B4-BE49-F238E27FC236}">
                          <a16:creationId xmlns:a16="http://schemas.microsoft.com/office/drawing/2014/main" id="{76AA0DC5-04E1-4ACC-AE99-18770FC5B1CB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271545" y="3247081"/>
                      <a:ext cx="365760" cy="399683"/>
                      <a:chOff x="2271545" y="3247081"/>
                      <a:chExt cx="365760" cy="399683"/>
                    </a:xfrm>
                  </p:grpSpPr>
                  <p:cxnSp>
                    <p:nvCxnSpPr>
                      <p:cNvPr id="205" name="Straight Connector 204">
                        <a:extLst>
                          <a:ext uri="{FF2B5EF4-FFF2-40B4-BE49-F238E27FC236}">
                            <a16:creationId xmlns:a16="http://schemas.microsoft.com/office/drawing/2014/main" id="{31E2C3CC-AF2B-4780-B4AC-F48B06C293B4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2452846" y="3247081"/>
                        <a:ext cx="1579" cy="272683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06" name="Straight Connector 205">
                        <a:extLst>
                          <a:ext uri="{FF2B5EF4-FFF2-40B4-BE49-F238E27FC236}">
                            <a16:creationId xmlns:a16="http://schemas.microsoft.com/office/drawing/2014/main" id="{7F956A65-EB5F-4844-9189-2E77959FC29A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2271545" y="3519764"/>
                        <a:ext cx="36576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07" name="Straight Connector 206">
                        <a:extLst>
                          <a:ext uri="{FF2B5EF4-FFF2-40B4-BE49-F238E27FC236}">
                            <a16:creationId xmlns:a16="http://schemas.microsoft.com/office/drawing/2014/main" id="{3F7A03BF-0BBB-48C0-8DB9-A5C1C5BC8908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2342147" y="3580089"/>
                        <a:ext cx="22860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08" name="Straight Connector 207">
                        <a:extLst>
                          <a:ext uri="{FF2B5EF4-FFF2-40B4-BE49-F238E27FC236}">
                            <a16:creationId xmlns:a16="http://schemas.microsoft.com/office/drawing/2014/main" id="{DAD0D052-7D46-4A4B-83A4-24BBE7D53B54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2417118" y="3646764"/>
                        <a:ext cx="9144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02" name="Group 201">
                      <a:extLst>
                        <a:ext uri="{FF2B5EF4-FFF2-40B4-BE49-F238E27FC236}">
                          <a16:creationId xmlns:a16="http://schemas.microsoft.com/office/drawing/2014/main" id="{932C8CAF-883B-4C2C-AE8B-DB8DC90E2345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40496" y="1426894"/>
                      <a:ext cx="126643" cy="255838"/>
                      <a:chOff x="3540496" y="1426894"/>
                      <a:chExt cx="126643" cy="255838"/>
                    </a:xfrm>
                  </p:grpSpPr>
                  <p:cxnSp>
                    <p:nvCxnSpPr>
                      <p:cNvPr id="203" name="Straight Connector 202">
                        <a:extLst>
                          <a:ext uri="{FF2B5EF4-FFF2-40B4-BE49-F238E27FC236}">
                            <a16:creationId xmlns:a16="http://schemas.microsoft.com/office/drawing/2014/main" id="{74911B49-EEF0-4484-9B72-2DA7A5541972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0496" y="1430397"/>
                        <a:ext cx="0" cy="252335"/>
                      </a:xfrm>
                      <a:prstGeom prst="line">
                        <a:avLst/>
                      </a:prstGeom>
                      <a:ln w="2540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04" name="Straight Connector 203">
                        <a:extLst>
                          <a:ext uri="{FF2B5EF4-FFF2-40B4-BE49-F238E27FC236}">
                            <a16:creationId xmlns:a16="http://schemas.microsoft.com/office/drawing/2014/main" id="{4085C2F6-9342-475A-B36F-D0840223BEB2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67139" y="1426894"/>
                        <a:ext cx="0" cy="252335"/>
                      </a:xfrm>
                      <a:prstGeom prst="line">
                        <a:avLst/>
                      </a:prstGeom>
                      <a:ln w="2540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sp>
                <p:nvSpPr>
                  <p:cNvPr id="189" name="Text Box 2">
                    <a:extLst>
                      <a:ext uri="{FF2B5EF4-FFF2-40B4-BE49-F238E27FC236}">
                        <a16:creationId xmlns:a16="http://schemas.microsoft.com/office/drawing/2014/main" id="{B41DF2D9-8C53-44E1-9627-B417562A8281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537951" y="3456793"/>
                    <a:ext cx="2563071" cy="260869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>
                    <a:noAutofit/>
                  </a:bodyPr>
                  <a:lstStyle/>
                  <a:p>
                    <a:pPr marL="0" marR="0">
                      <a:lnSpc>
                        <a:spcPct val="107000"/>
                      </a:lnSpc>
                      <a:spcBef>
                        <a:spcPts val="0"/>
                      </a:spcBef>
                      <a:spcAft>
                        <a:spcPts val="800"/>
                      </a:spcAft>
                    </a:pPr>
                    <a:r>
                      <a: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Figure 1. An Integrator Circuit</a:t>
                    </a:r>
                  </a:p>
                </p:txBody>
              </p:sp>
            </p:grpSp>
            <p:cxnSp>
              <p:nvCxnSpPr>
                <p:cNvPr id="186" name="Straight Connector 185">
                  <a:extLst>
                    <a:ext uri="{FF2B5EF4-FFF2-40B4-BE49-F238E27FC236}">
                      <a16:creationId xmlns:a16="http://schemas.microsoft.com/office/drawing/2014/main" id="{02107EFD-1256-4843-85D0-055F4A09A8C4}"/>
                    </a:ext>
                  </a:extLst>
                </p:cNvPr>
                <p:cNvCxnSpPr/>
                <p:nvPr/>
              </p:nvCxnSpPr>
              <p:spPr>
                <a:xfrm>
                  <a:off x="3759200" y="1123950"/>
                  <a:ext cx="0" cy="226451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7" name="Straight Connector 186">
                  <a:extLst>
                    <a:ext uri="{FF2B5EF4-FFF2-40B4-BE49-F238E27FC236}">
                      <a16:creationId xmlns:a16="http://schemas.microsoft.com/office/drawing/2014/main" id="{D84DCF8F-1517-4397-9A52-C82FA9FF9E0B}"/>
                    </a:ext>
                  </a:extLst>
                </p:cNvPr>
                <p:cNvCxnSpPr/>
                <p:nvPr/>
              </p:nvCxnSpPr>
              <p:spPr>
                <a:xfrm>
                  <a:off x="3759200" y="1733550"/>
                  <a:ext cx="0" cy="226451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83" name="TextBox 46">
                <a:extLst>
                  <a:ext uri="{FF2B5EF4-FFF2-40B4-BE49-F238E27FC236}">
                    <a16:creationId xmlns:a16="http://schemas.microsoft.com/office/drawing/2014/main" id="{DD065EC8-8D8E-4F82-9776-681F2168FDE7}"/>
                  </a:ext>
                </a:extLst>
              </p:cNvPr>
              <p:cNvSpPr txBox="1"/>
              <p:nvPr/>
            </p:nvSpPr>
            <p:spPr>
              <a:xfrm>
                <a:off x="3727450" y="1009650"/>
                <a:ext cx="410845" cy="323850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kern="120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</a:t>
                </a:r>
                <a:r>
                  <a:rPr lang="en-US" sz="1200" kern="1200" baseline="3000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+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4" name="TextBox 46">
                <a:extLst>
                  <a:ext uri="{FF2B5EF4-FFF2-40B4-BE49-F238E27FC236}">
                    <a16:creationId xmlns:a16="http://schemas.microsoft.com/office/drawing/2014/main" id="{3811DB27-3D56-40F1-BB83-6F6A13F9A1F3}"/>
                  </a:ext>
                </a:extLst>
              </p:cNvPr>
              <p:cNvSpPr txBox="1"/>
              <p:nvPr/>
            </p:nvSpPr>
            <p:spPr>
              <a:xfrm>
                <a:off x="3778250" y="1758950"/>
                <a:ext cx="410845" cy="323850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kern="120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</a:t>
                </a:r>
                <a:r>
                  <a:rPr lang="en-US" sz="1200" kern="1200" baseline="3000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290" name="Straight Arrow Connector 289">
              <a:extLst>
                <a:ext uri="{FF2B5EF4-FFF2-40B4-BE49-F238E27FC236}">
                  <a16:creationId xmlns:a16="http://schemas.microsoft.com/office/drawing/2014/main" id="{74500E98-A202-4E25-AEFF-37376574F178}"/>
                </a:ext>
              </a:extLst>
            </p:cNvPr>
            <p:cNvCxnSpPr/>
            <p:nvPr/>
          </p:nvCxnSpPr>
          <p:spPr>
            <a:xfrm>
              <a:off x="4806250" y="2726759"/>
              <a:ext cx="716377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1" name="TextBox 290">
              <a:extLst>
                <a:ext uri="{FF2B5EF4-FFF2-40B4-BE49-F238E27FC236}">
                  <a16:creationId xmlns:a16="http://schemas.microsoft.com/office/drawing/2014/main" id="{43881684-8445-443A-AD67-02CF8A9F0E90}"/>
                </a:ext>
              </a:extLst>
            </p:cNvPr>
            <p:cNvSpPr txBox="1"/>
            <p:nvPr/>
          </p:nvSpPr>
          <p:spPr>
            <a:xfrm>
              <a:off x="4912636" y="2665011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1</a:t>
              </a:r>
            </a:p>
          </p:txBody>
        </p:sp>
      </p:grpSp>
      <p:cxnSp>
        <p:nvCxnSpPr>
          <p:cNvPr id="292" name="Straight Arrow Connector 291">
            <a:extLst>
              <a:ext uri="{FF2B5EF4-FFF2-40B4-BE49-F238E27FC236}">
                <a16:creationId xmlns:a16="http://schemas.microsoft.com/office/drawing/2014/main" id="{B64A538C-0523-4CE9-8D9C-5FECDFAE0C67}"/>
              </a:ext>
            </a:extLst>
          </p:cNvPr>
          <p:cNvCxnSpPr/>
          <p:nvPr/>
        </p:nvCxnSpPr>
        <p:spPr>
          <a:xfrm>
            <a:off x="6642990" y="2726759"/>
            <a:ext cx="4572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3" name="TextBox 292">
            <a:extLst>
              <a:ext uri="{FF2B5EF4-FFF2-40B4-BE49-F238E27FC236}">
                <a16:creationId xmlns:a16="http://schemas.microsoft.com/office/drawing/2014/main" id="{54CBB2D4-2274-4823-B248-0AF01083C733}"/>
              </a:ext>
            </a:extLst>
          </p:cNvPr>
          <p:cNvSpPr txBox="1"/>
          <p:nvPr/>
        </p:nvSpPr>
        <p:spPr>
          <a:xfrm>
            <a:off x="6749376" y="2665011"/>
            <a:ext cx="519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C</a:t>
            </a:r>
          </a:p>
        </p:txBody>
      </p:sp>
      <p:grpSp>
        <p:nvGrpSpPr>
          <p:cNvPr id="74" name="Group 73">
            <a:extLst>
              <a:ext uri="{FF2B5EF4-FFF2-40B4-BE49-F238E27FC236}">
                <a16:creationId xmlns:a16="http://schemas.microsoft.com/office/drawing/2014/main" id="{A594A81D-60EC-42A2-AFBE-639CC98A101E}"/>
              </a:ext>
            </a:extLst>
          </p:cNvPr>
          <p:cNvGrpSpPr/>
          <p:nvPr/>
        </p:nvGrpSpPr>
        <p:grpSpPr>
          <a:xfrm>
            <a:off x="6740845" y="819153"/>
            <a:ext cx="1444869" cy="2491598"/>
            <a:chOff x="1737360" y="1439113"/>
            <a:chExt cx="1565321" cy="2043402"/>
          </a:xfrm>
        </p:grpSpPr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id="{2425E3FB-33E4-4BC0-8EED-FC2291CEE704}"/>
                </a:ext>
              </a:extLst>
            </p:cNvPr>
            <p:cNvGrpSpPr/>
            <p:nvPr/>
          </p:nvGrpSpPr>
          <p:grpSpPr>
            <a:xfrm>
              <a:off x="1737360" y="1439113"/>
              <a:ext cx="822960" cy="548640"/>
              <a:chOff x="1737360" y="1439113"/>
              <a:chExt cx="822960" cy="548640"/>
            </a:xfrm>
          </p:grpSpPr>
          <p:sp>
            <p:nvSpPr>
              <p:cNvPr id="77" name="Rectangle: Rounded Corners 76">
                <a:extLst>
                  <a:ext uri="{FF2B5EF4-FFF2-40B4-BE49-F238E27FC236}">
                    <a16:creationId xmlns:a16="http://schemas.microsoft.com/office/drawing/2014/main" id="{EAD003BE-239A-45D5-BB03-1987287BC1FF}"/>
                  </a:ext>
                </a:extLst>
              </p:cNvPr>
              <p:cNvSpPr/>
              <p:nvPr/>
            </p:nvSpPr>
            <p:spPr>
              <a:xfrm>
                <a:off x="1828800" y="1550199"/>
                <a:ext cx="320040" cy="228600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58DC1B38-82B4-4CC0-B4E7-4C5207A97BE3}"/>
                  </a:ext>
                </a:extLst>
              </p:cNvPr>
              <p:cNvSpPr/>
              <p:nvPr/>
            </p:nvSpPr>
            <p:spPr>
              <a:xfrm>
                <a:off x="1737360" y="1439113"/>
                <a:ext cx="822960" cy="54864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9D9B85DE-B720-4F32-BD9D-B1E229F3534C}"/>
                </a:ext>
              </a:extLst>
            </p:cNvPr>
            <p:cNvSpPr/>
            <p:nvPr/>
          </p:nvSpPr>
          <p:spPr>
            <a:xfrm>
              <a:off x="2307298" y="1705464"/>
              <a:ext cx="995383" cy="1777051"/>
            </a:xfrm>
            <a:custGeom>
              <a:avLst/>
              <a:gdLst>
                <a:gd name="connsiteX0" fmla="*/ 0 w 706582"/>
                <a:gd name="connsiteY0" fmla="*/ 33758 h 788831"/>
                <a:gd name="connsiteX1" fmla="*/ 284018 w 706582"/>
                <a:gd name="connsiteY1" fmla="*/ 12976 h 788831"/>
                <a:gd name="connsiteX2" fmla="*/ 471055 w 706582"/>
                <a:gd name="connsiteY2" fmla="*/ 206940 h 788831"/>
                <a:gd name="connsiteX3" fmla="*/ 332509 w 706582"/>
                <a:gd name="connsiteY3" fmla="*/ 387049 h 788831"/>
                <a:gd name="connsiteX4" fmla="*/ 311727 w 706582"/>
                <a:gd name="connsiteY4" fmla="*/ 241576 h 788831"/>
                <a:gd name="connsiteX5" fmla="*/ 568037 w 706582"/>
                <a:gd name="connsiteY5" fmla="*/ 241576 h 788831"/>
                <a:gd name="connsiteX6" fmla="*/ 678873 w 706582"/>
                <a:gd name="connsiteY6" fmla="*/ 456321 h 788831"/>
                <a:gd name="connsiteX7" fmla="*/ 706582 w 706582"/>
                <a:gd name="connsiteY7" fmla="*/ 788831 h 7888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06582" h="788831">
                  <a:moveTo>
                    <a:pt x="0" y="33758"/>
                  </a:moveTo>
                  <a:cubicBezTo>
                    <a:pt x="102754" y="8935"/>
                    <a:pt x="205509" y="-15888"/>
                    <a:pt x="284018" y="12976"/>
                  </a:cubicBezTo>
                  <a:cubicBezTo>
                    <a:pt x="362527" y="41840"/>
                    <a:pt x="462973" y="144595"/>
                    <a:pt x="471055" y="206940"/>
                  </a:cubicBezTo>
                  <a:cubicBezTo>
                    <a:pt x="479137" y="269285"/>
                    <a:pt x="359064" y="381276"/>
                    <a:pt x="332509" y="387049"/>
                  </a:cubicBezTo>
                  <a:cubicBezTo>
                    <a:pt x="305954" y="392822"/>
                    <a:pt x="272472" y="265821"/>
                    <a:pt x="311727" y="241576"/>
                  </a:cubicBezTo>
                  <a:cubicBezTo>
                    <a:pt x="350982" y="217331"/>
                    <a:pt x="506846" y="205785"/>
                    <a:pt x="568037" y="241576"/>
                  </a:cubicBezTo>
                  <a:cubicBezTo>
                    <a:pt x="629228" y="277367"/>
                    <a:pt x="655782" y="365112"/>
                    <a:pt x="678873" y="456321"/>
                  </a:cubicBezTo>
                  <a:cubicBezTo>
                    <a:pt x="701964" y="547530"/>
                    <a:pt x="704273" y="668180"/>
                    <a:pt x="706582" y="788831"/>
                  </a:cubicBezTo>
                </a:path>
              </a:pathLst>
            </a:custGeom>
            <a:noFill/>
            <a:ln>
              <a:solidFill>
                <a:schemeClr val="accent2">
                  <a:lumMod val="75000"/>
                </a:schemeClr>
              </a:solidFill>
              <a:headEnd type="oval"/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9" name="Rectangle: Rounded Corners 78">
            <a:extLst>
              <a:ext uri="{FF2B5EF4-FFF2-40B4-BE49-F238E27FC236}">
                <a16:creationId xmlns:a16="http://schemas.microsoft.com/office/drawing/2014/main" id="{ABCC2C91-4DAA-4D28-8422-A8851F5A3E4D}"/>
              </a:ext>
            </a:extLst>
          </p:cNvPr>
          <p:cNvSpPr/>
          <p:nvPr/>
        </p:nvSpPr>
        <p:spPr>
          <a:xfrm>
            <a:off x="8832290" y="540412"/>
            <a:ext cx="1882602" cy="146048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D019929E-8D54-46D1-94B1-8FC9436C8842}"/>
              </a:ext>
            </a:extLst>
          </p:cNvPr>
          <p:cNvCxnSpPr>
            <a:stCxn id="79" idx="1"/>
            <a:endCxn id="79" idx="3"/>
          </p:cNvCxnSpPr>
          <p:nvPr/>
        </p:nvCxnSpPr>
        <p:spPr>
          <a:xfrm>
            <a:off x="8832290" y="1270654"/>
            <a:ext cx="1882602" cy="0"/>
          </a:xfrm>
          <a:prstGeom prst="line">
            <a:avLst/>
          </a:prstGeom>
          <a:ln w="158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Straight Arrow Connector 236">
            <a:extLst>
              <a:ext uri="{FF2B5EF4-FFF2-40B4-BE49-F238E27FC236}">
                <a16:creationId xmlns:a16="http://schemas.microsoft.com/office/drawing/2014/main" id="{43E3A4A4-200B-4845-A152-23DE7B626E50}"/>
              </a:ext>
            </a:extLst>
          </p:cNvPr>
          <p:cNvCxnSpPr>
            <a:cxnSpLocks/>
          </p:cNvCxnSpPr>
          <p:nvPr/>
        </p:nvCxnSpPr>
        <p:spPr>
          <a:xfrm flipV="1">
            <a:off x="8837578" y="954604"/>
            <a:ext cx="1877314" cy="291271"/>
          </a:xfrm>
          <a:prstGeom prst="straightConnector1">
            <a:avLst/>
          </a:prstGeom>
          <a:ln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ED8F5F5D-9B34-4FDF-907B-CA615D8995E1}"/>
              </a:ext>
            </a:extLst>
          </p:cNvPr>
          <p:cNvCxnSpPr>
            <a:cxnSpLocks/>
          </p:cNvCxnSpPr>
          <p:nvPr/>
        </p:nvCxnSpPr>
        <p:spPr>
          <a:xfrm>
            <a:off x="8822581" y="1274306"/>
            <a:ext cx="1892311" cy="319355"/>
          </a:xfrm>
          <a:prstGeom prst="straightConnector1">
            <a:avLst/>
          </a:prstGeom>
          <a:ln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6" name="Content Placeholder 2">
                <a:extLst>
                  <a:ext uri="{FF2B5EF4-FFF2-40B4-BE49-F238E27FC236}">
                    <a16:creationId xmlns:a16="http://schemas.microsoft.com/office/drawing/2014/main" id="{BC4CF028-910D-4A3B-957C-78F95252C32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77457" y="3989013"/>
                <a:ext cx="3396956" cy="72192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r>
                        <a:rPr lang="en-US" sz="18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800" i="1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1800" i="1">
                          <a:latin typeface="Cambria Math" panose="02040503050406030204" pitchFamily="18" charset="0"/>
                        </a:rPr>
                        <m:t>)−</m:t>
                      </m:r>
                      <m:sSub>
                        <m:sSubPr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sz="18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1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en-US" sz="1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𝐶</m:t>
                          </m:r>
                        </m:den>
                      </m:f>
                      <m:nary>
                        <m:naryPr>
                          <m:ctrlPr>
                            <a:rPr lang="en-US" sz="18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p>
                        <m:e>
                          <m:sSub>
                            <m:sSubPr>
                              <m:ctrlPr>
                                <a:rPr lang="en-US" sz="1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𝑑𝑡</m:t>
                          </m:r>
                        </m:e>
                      </m:nary>
                    </m:oMath>
                  </m:oMathPara>
                </a14:m>
                <a:endParaRPr lang="en-US" sz="1800" dirty="0"/>
              </a:p>
            </p:txBody>
          </p:sp>
        </mc:Choice>
        <mc:Fallback xmlns="">
          <p:sp>
            <p:nvSpPr>
              <p:cNvPr id="86" name="Content Placeholder 2">
                <a:extLst>
                  <a:ext uri="{FF2B5EF4-FFF2-40B4-BE49-F238E27FC236}">
                    <a16:creationId xmlns:a16="http://schemas.microsoft.com/office/drawing/2014/main" id="{BC4CF028-910D-4A3B-957C-78F95252C3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457" y="3989013"/>
                <a:ext cx="3396956" cy="72192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" name="Group 14">
            <a:extLst>
              <a:ext uri="{FF2B5EF4-FFF2-40B4-BE49-F238E27FC236}">
                <a16:creationId xmlns:a16="http://schemas.microsoft.com/office/drawing/2014/main" id="{391684A9-A67E-4C6F-BF18-CE5DE998213F}"/>
              </a:ext>
            </a:extLst>
          </p:cNvPr>
          <p:cNvGrpSpPr/>
          <p:nvPr/>
        </p:nvGrpSpPr>
        <p:grpSpPr>
          <a:xfrm>
            <a:off x="6220488" y="1770622"/>
            <a:ext cx="1230140" cy="750909"/>
            <a:chOff x="6220488" y="1770622"/>
            <a:chExt cx="1230140" cy="750909"/>
          </a:xfrm>
        </p:grpSpPr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2C571B0A-7F4D-4927-B9CB-FEF8890C8F0A}"/>
                </a:ext>
              </a:extLst>
            </p:cNvPr>
            <p:cNvGrpSpPr/>
            <p:nvPr/>
          </p:nvGrpSpPr>
          <p:grpSpPr>
            <a:xfrm>
              <a:off x="6694903" y="1770622"/>
              <a:ext cx="528038" cy="229243"/>
              <a:chOff x="3069003" y="2744655"/>
              <a:chExt cx="797859" cy="297701"/>
            </a:xfrm>
          </p:grpSpPr>
          <p:grpSp>
            <p:nvGrpSpPr>
              <p:cNvPr id="88" name="Group 87">
                <a:extLst>
                  <a:ext uri="{FF2B5EF4-FFF2-40B4-BE49-F238E27FC236}">
                    <a16:creationId xmlns:a16="http://schemas.microsoft.com/office/drawing/2014/main" id="{5A738EA6-E65D-4230-8B8F-0E9DD8814CA2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A9FD5B40-874E-4BBC-A7D7-3907408FA7F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2EF5E5A6-7CAE-432E-90AA-B87A5B204A6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id="{35DFFA29-C58C-4EEE-BCD0-E578F5254BD9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94" name="Straight Connector 93">
                  <a:extLst>
                    <a:ext uri="{FF2B5EF4-FFF2-40B4-BE49-F238E27FC236}">
                      <a16:creationId xmlns:a16="http://schemas.microsoft.com/office/drawing/2014/main" id="{BABCA5A2-EF5D-48FA-9D4A-590D934396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5" name="Straight Connector 94">
                  <a:extLst>
                    <a:ext uri="{FF2B5EF4-FFF2-40B4-BE49-F238E27FC236}">
                      <a16:creationId xmlns:a16="http://schemas.microsoft.com/office/drawing/2014/main" id="{92297F72-95D7-4214-A9F5-BD7D799458A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0" name="Group 89">
                <a:extLst>
                  <a:ext uri="{FF2B5EF4-FFF2-40B4-BE49-F238E27FC236}">
                    <a16:creationId xmlns:a16="http://schemas.microsoft.com/office/drawing/2014/main" id="{8B0F34DC-46F1-42F2-83A7-2A91AB40073B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92" name="Straight Connector 91">
                  <a:extLst>
                    <a:ext uri="{FF2B5EF4-FFF2-40B4-BE49-F238E27FC236}">
                      <a16:creationId xmlns:a16="http://schemas.microsoft.com/office/drawing/2014/main" id="{8A3CFF22-7AC5-493C-B7D3-2F6721A0700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Straight Connector 92">
                  <a:extLst>
                    <a:ext uri="{FF2B5EF4-FFF2-40B4-BE49-F238E27FC236}">
                      <a16:creationId xmlns:a16="http://schemas.microsoft.com/office/drawing/2014/main" id="{E1765FF2-8439-4CD4-B68A-7B73C5FD3A9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1" name="Straight Connector 90">
                <a:extLst>
                  <a:ext uri="{FF2B5EF4-FFF2-40B4-BE49-F238E27FC236}">
                    <a16:creationId xmlns:a16="http://schemas.microsoft.com/office/drawing/2014/main" id="{68857F0D-6D83-44BC-A2E0-7E8C844D370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8E9CA3D-F4F2-474A-9323-302C7D43947B}"/>
                </a:ext>
              </a:extLst>
            </p:cNvPr>
            <p:cNvCxnSpPr/>
            <p:nvPr/>
          </p:nvCxnSpPr>
          <p:spPr>
            <a:xfrm flipH="1">
              <a:off x="6220488" y="1904077"/>
              <a:ext cx="478181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>
              <a:extLst>
                <a:ext uri="{FF2B5EF4-FFF2-40B4-BE49-F238E27FC236}">
                  <a16:creationId xmlns:a16="http://schemas.microsoft.com/office/drawing/2014/main" id="{DAA2DB78-E373-4B90-A9FC-083E330B75A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222941" y="1904077"/>
              <a:ext cx="227687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>
              <a:extLst>
                <a:ext uri="{FF2B5EF4-FFF2-40B4-BE49-F238E27FC236}">
                  <a16:creationId xmlns:a16="http://schemas.microsoft.com/office/drawing/2014/main" id="{787BB626-C2F3-41E7-89CC-B6FC17FF17BB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442704" y="1908842"/>
              <a:ext cx="0" cy="612689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>
              <a:extLst>
                <a:ext uri="{FF2B5EF4-FFF2-40B4-BE49-F238E27FC236}">
                  <a16:creationId xmlns:a16="http://schemas.microsoft.com/office/drawing/2014/main" id="{A2D30FA6-F600-4AD1-A341-2D243F0F2B8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224167" y="1898096"/>
              <a:ext cx="0" cy="612689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8" name="TextBox 6">
            <a:extLst>
              <a:ext uri="{FF2B5EF4-FFF2-40B4-BE49-F238E27FC236}">
                <a16:creationId xmlns:a16="http://schemas.microsoft.com/office/drawing/2014/main" id="{A9938D6C-B545-487D-AFDD-FF056F4F9B58}"/>
              </a:ext>
            </a:extLst>
          </p:cNvPr>
          <p:cNvSpPr txBox="1"/>
          <p:nvPr/>
        </p:nvSpPr>
        <p:spPr>
          <a:xfrm>
            <a:off x="5894168" y="1582420"/>
            <a:ext cx="686410" cy="2812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 kern="1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R= 1 k</a:t>
            </a:r>
            <a:r>
              <a:rPr lang="en-US" sz="1200" kern="1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Ω</a:t>
            </a:r>
            <a:endParaRPr lang="en-US" sz="11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3AF8E203-BFCB-4ECF-A3F5-BF33246ADD0A}"/>
              </a:ext>
            </a:extLst>
          </p:cNvPr>
          <p:cNvSpPr txBox="1"/>
          <p:nvPr/>
        </p:nvSpPr>
        <p:spPr>
          <a:xfrm>
            <a:off x="9061186" y="3130996"/>
            <a:ext cx="29096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The problem: small DC offsets get integrated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B590D3C6-3D2D-43FD-B939-03FD11704182}"/>
              </a:ext>
            </a:extLst>
          </p:cNvPr>
          <p:cNvSpPr txBox="1"/>
          <p:nvPr/>
        </p:nvSpPr>
        <p:spPr>
          <a:xfrm>
            <a:off x="8944199" y="3851813"/>
            <a:ext cx="29096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Probably the small DC offsets are internal to the op amp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D8A7E7D8-A5EC-4E59-A30A-95F56ACB1EB9}"/>
              </a:ext>
            </a:extLst>
          </p:cNvPr>
          <p:cNvSpPr txBox="1"/>
          <p:nvPr/>
        </p:nvSpPr>
        <p:spPr>
          <a:xfrm>
            <a:off x="600075" y="4880030"/>
            <a:ext cx="52821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One solution: use the “Offset Null” pins of the op amp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BD71C9F0-E7CC-4B28-B43A-B2C0F663F545}"/>
              </a:ext>
            </a:extLst>
          </p:cNvPr>
          <p:cNvSpPr txBox="1"/>
          <p:nvPr/>
        </p:nvSpPr>
        <p:spPr>
          <a:xfrm>
            <a:off x="6201438" y="4880030"/>
            <a:ext cx="56678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Instead, we will use the DC offset of the function generator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65606557-2549-4311-ACA8-2ECF58FD300C}"/>
              </a:ext>
            </a:extLst>
          </p:cNvPr>
          <p:cNvSpPr txBox="1"/>
          <p:nvPr/>
        </p:nvSpPr>
        <p:spPr>
          <a:xfrm>
            <a:off x="468346" y="1436929"/>
            <a:ext cx="21547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Adjust the DC offset to minimize drift</a:t>
            </a:r>
          </a:p>
        </p:txBody>
      </p:sp>
      <p:cxnSp>
        <p:nvCxnSpPr>
          <p:cNvPr id="114" name="Straight Arrow Connector 113">
            <a:extLst>
              <a:ext uri="{FF2B5EF4-FFF2-40B4-BE49-F238E27FC236}">
                <a16:creationId xmlns:a16="http://schemas.microsoft.com/office/drawing/2014/main" id="{AA24C2DC-A017-4112-B310-E9ADD388F923}"/>
              </a:ext>
            </a:extLst>
          </p:cNvPr>
          <p:cNvCxnSpPr>
            <a:cxnSpLocks/>
            <a:endCxn id="218" idx="0"/>
          </p:cNvCxnSpPr>
          <p:nvPr/>
        </p:nvCxnSpPr>
        <p:spPr>
          <a:xfrm>
            <a:off x="2409653" y="1770622"/>
            <a:ext cx="1162473" cy="116609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>
            <a:extLst>
              <a:ext uri="{FF2B5EF4-FFF2-40B4-BE49-F238E27FC236}">
                <a16:creationId xmlns:a16="http://schemas.microsoft.com/office/drawing/2014/main" id="{357C95EF-ECC1-4D47-BB98-483B4D467496}"/>
              </a:ext>
            </a:extLst>
          </p:cNvPr>
          <p:cNvCxnSpPr>
            <a:cxnSpLocks/>
            <a:stCxn id="79" idx="1"/>
          </p:cNvCxnSpPr>
          <p:nvPr/>
        </p:nvCxnSpPr>
        <p:spPr>
          <a:xfrm>
            <a:off x="8832290" y="1270654"/>
            <a:ext cx="1882602" cy="27432"/>
          </a:xfrm>
          <a:prstGeom prst="straightConnector1">
            <a:avLst/>
          </a:prstGeom>
          <a:ln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E300DF7-A26D-4EF9-B355-164132BBCDB5}"/>
              </a:ext>
            </a:extLst>
          </p:cNvPr>
          <p:cNvCxnSpPr/>
          <p:nvPr/>
        </p:nvCxnSpPr>
        <p:spPr>
          <a:xfrm flipV="1">
            <a:off x="733530" y="4880030"/>
            <a:ext cx="4995955" cy="36933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07430E6A-1768-49F0-B0AB-95304773A2FD}"/>
              </a:ext>
            </a:extLst>
          </p:cNvPr>
          <p:cNvCxnSpPr>
            <a:cxnSpLocks/>
          </p:cNvCxnSpPr>
          <p:nvPr/>
        </p:nvCxnSpPr>
        <p:spPr>
          <a:xfrm>
            <a:off x="733529" y="4848688"/>
            <a:ext cx="4995955" cy="36933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TextBox 128">
            <a:extLst>
              <a:ext uri="{FF2B5EF4-FFF2-40B4-BE49-F238E27FC236}">
                <a16:creationId xmlns:a16="http://schemas.microsoft.com/office/drawing/2014/main" id="{F0A6B58E-512C-4189-8643-CA0F5530BB9B}"/>
              </a:ext>
            </a:extLst>
          </p:cNvPr>
          <p:cNvSpPr txBox="1"/>
          <p:nvPr/>
        </p:nvSpPr>
        <p:spPr>
          <a:xfrm>
            <a:off x="5923616" y="4008785"/>
            <a:ext cx="57159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>
                <a:solidFill>
                  <a:srgbClr val="FF0000"/>
                </a:solidFill>
              </a:rPr>
              <a:t>Offset Null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8EE8D83-537B-4B12-B2DC-FA6A88EDE9EB}"/>
              </a:ext>
            </a:extLst>
          </p:cNvPr>
          <p:cNvGrpSpPr/>
          <p:nvPr/>
        </p:nvGrpSpPr>
        <p:grpSpPr>
          <a:xfrm>
            <a:off x="6472593" y="3812689"/>
            <a:ext cx="242632" cy="422000"/>
            <a:chOff x="6472593" y="3812689"/>
            <a:chExt cx="242632" cy="422000"/>
          </a:xfrm>
        </p:grpSpPr>
        <p:grpSp>
          <p:nvGrpSpPr>
            <p:cNvPr id="104" name="Group 103">
              <a:extLst>
                <a:ext uri="{FF2B5EF4-FFF2-40B4-BE49-F238E27FC236}">
                  <a16:creationId xmlns:a16="http://schemas.microsoft.com/office/drawing/2014/main" id="{D522CCCA-A0C7-4512-BF2C-63603B5EBB69}"/>
                </a:ext>
              </a:extLst>
            </p:cNvPr>
            <p:cNvGrpSpPr/>
            <p:nvPr/>
          </p:nvGrpSpPr>
          <p:grpSpPr>
            <a:xfrm flipV="1">
              <a:off x="6472593" y="3812689"/>
              <a:ext cx="242632" cy="394916"/>
              <a:chOff x="6429916" y="1770622"/>
              <a:chExt cx="1015784" cy="1069346"/>
            </a:xfrm>
          </p:grpSpPr>
          <p:grpSp>
            <p:nvGrpSpPr>
              <p:cNvPr id="106" name="Group 105">
                <a:extLst>
                  <a:ext uri="{FF2B5EF4-FFF2-40B4-BE49-F238E27FC236}">
                    <a16:creationId xmlns:a16="http://schemas.microsoft.com/office/drawing/2014/main" id="{A28EBA1C-C2D6-4EE0-A5F0-EA5F6FD1C57F}"/>
                  </a:ext>
                </a:extLst>
              </p:cNvPr>
              <p:cNvGrpSpPr/>
              <p:nvPr/>
            </p:nvGrpSpPr>
            <p:grpSpPr>
              <a:xfrm>
                <a:off x="6694903" y="1770622"/>
                <a:ext cx="528038" cy="229243"/>
                <a:chOff x="3069003" y="2744655"/>
                <a:chExt cx="797859" cy="297701"/>
              </a:xfrm>
            </p:grpSpPr>
            <p:grpSp>
              <p:nvGrpSpPr>
                <p:cNvPr id="119" name="Group 118">
                  <a:extLst>
                    <a:ext uri="{FF2B5EF4-FFF2-40B4-BE49-F238E27FC236}">
                      <a16:creationId xmlns:a16="http://schemas.microsoft.com/office/drawing/2014/main" id="{25D00F2F-D260-4E6E-9337-ED881B654D8E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27" name="Straight Connector 126">
                    <a:extLst>
                      <a:ext uri="{FF2B5EF4-FFF2-40B4-BE49-F238E27FC236}">
                        <a16:creationId xmlns:a16="http://schemas.microsoft.com/office/drawing/2014/main" id="{7F1EE733-0050-4EF5-97CE-BD5ECD1997A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  <a:ln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8" name="Straight Connector 127">
                    <a:extLst>
                      <a:ext uri="{FF2B5EF4-FFF2-40B4-BE49-F238E27FC236}">
                        <a16:creationId xmlns:a16="http://schemas.microsoft.com/office/drawing/2014/main" id="{B5EA91B1-AB31-4D39-AA95-2E9E170E049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0" name="Group 119">
                  <a:extLst>
                    <a:ext uri="{FF2B5EF4-FFF2-40B4-BE49-F238E27FC236}">
                      <a16:creationId xmlns:a16="http://schemas.microsoft.com/office/drawing/2014/main" id="{88095077-8683-435C-B694-390EEFA7EAA1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25" name="Straight Connector 124">
                    <a:extLst>
                      <a:ext uri="{FF2B5EF4-FFF2-40B4-BE49-F238E27FC236}">
                        <a16:creationId xmlns:a16="http://schemas.microsoft.com/office/drawing/2014/main" id="{29D1D4E0-BF72-4CC1-AF8A-6B9ABB83458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Straight Connector 125">
                    <a:extLst>
                      <a:ext uri="{FF2B5EF4-FFF2-40B4-BE49-F238E27FC236}">
                        <a16:creationId xmlns:a16="http://schemas.microsoft.com/office/drawing/2014/main" id="{C5A263B0-6806-4FBB-A4A0-BB28CA29948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1" name="Group 120">
                  <a:extLst>
                    <a:ext uri="{FF2B5EF4-FFF2-40B4-BE49-F238E27FC236}">
                      <a16:creationId xmlns:a16="http://schemas.microsoft.com/office/drawing/2014/main" id="{E46F1073-A724-467D-A60C-FB1AB52C42E7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23" name="Straight Connector 122">
                    <a:extLst>
                      <a:ext uri="{FF2B5EF4-FFF2-40B4-BE49-F238E27FC236}">
                        <a16:creationId xmlns:a16="http://schemas.microsoft.com/office/drawing/2014/main" id="{ABDEFD41-FC28-46BF-A54D-17256FEF9A6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4" name="Straight Connector 123">
                    <a:extLst>
                      <a:ext uri="{FF2B5EF4-FFF2-40B4-BE49-F238E27FC236}">
                        <a16:creationId xmlns:a16="http://schemas.microsoft.com/office/drawing/2014/main" id="{2A9B92C5-E49E-4C68-A8E9-9FABA8D3C58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C97342B6-8162-4B3C-B83A-A2D39D28E13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7" name="Straight Connector 106">
                <a:extLst>
                  <a:ext uri="{FF2B5EF4-FFF2-40B4-BE49-F238E27FC236}">
                    <a16:creationId xmlns:a16="http://schemas.microsoft.com/office/drawing/2014/main" id="{41A02F0C-516B-45C9-A2CD-1CC3EE371C5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429916" y="1904076"/>
                <a:ext cx="268753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70D434FE-FAB4-41EC-A04B-61B3C46E32B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218013" y="1886852"/>
                <a:ext cx="227687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>
                <a:extLst>
                  <a:ext uri="{FF2B5EF4-FFF2-40B4-BE49-F238E27FC236}">
                    <a16:creationId xmlns:a16="http://schemas.microsoft.com/office/drawing/2014/main" id="{0E3E62B3-4DE0-40D6-A898-236107D810B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445700" y="1883274"/>
                <a:ext cx="0" cy="956694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>
                <a:extLst>
                  <a:ext uri="{FF2B5EF4-FFF2-40B4-BE49-F238E27FC236}">
                    <a16:creationId xmlns:a16="http://schemas.microsoft.com/office/drawing/2014/main" id="{C6CA5844-6F73-46B0-ACB2-AC2BB5A7D28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6429916" y="1904078"/>
                <a:ext cx="0" cy="612689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0" name="Straight Connector 129">
              <a:extLst>
                <a:ext uri="{FF2B5EF4-FFF2-40B4-BE49-F238E27FC236}">
                  <a16:creationId xmlns:a16="http://schemas.microsoft.com/office/drawing/2014/main" id="{B79F2B18-28DD-41B7-AC18-E76BFB90204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540105" y="4054820"/>
              <a:ext cx="132815" cy="179869"/>
            </a:xfrm>
            <a:prstGeom prst="line">
              <a:avLst/>
            </a:prstGeom>
            <a:ln>
              <a:solidFill>
                <a:srgbClr val="FF0000"/>
              </a:solidFill>
              <a:headEnd type="triangle" w="sm" len="sm"/>
              <a:tailEnd type="none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DF8505-2747-43D8-885E-79284AC41639}"/>
              </a:ext>
            </a:extLst>
          </p:cNvPr>
          <p:cNvGrpSpPr/>
          <p:nvPr/>
        </p:nvGrpSpPr>
        <p:grpSpPr>
          <a:xfrm>
            <a:off x="6535887" y="3835081"/>
            <a:ext cx="548640" cy="475488"/>
            <a:chOff x="6535887" y="3835081"/>
            <a:chExt cx="548640" cy="475488"/>
          </a:xfrm>
        </p:grpSpPr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2C39EB29-C184-473D-AC33-FD3795B1C3E7}"/>
                </a:ext>
              </a:extLst>
            </p:cNvPr>
            <p:cNvCxnSpPr>
              <a:cxnSpLocks/>
            </p:cNvCxnSpPr>
            <p:nvPr/>
          </p:nvCxnSpPr>
          <p:spPr>
            <a:xfrm>
              <a:off x="7071541" y="3835081"/>
              <a:ext cx="0" cy="475488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Connector 131">
              <a:extLst>
                <a:ext uri="{FF2B5EF4-FFF2-40B4-BE49-F238E27FC236}">
                  <a16:creationId xmlns:a16="http://schemas.microsoft.com/office/drawing/2014/main" id="{1196F65A-BC3A-4407-A1E6-9DD008B4E7E6}"/>
                </a:ext>
              </a:extLst>
            </p:cNvPr>
            <p:cNvCxnSpPr>
              <a:cxnSpLocks/>
            </p:cNvCxnSpPr>
            <p:nvPr/>
          </p:nvCxnSpPr>
          <p:spPr>
            <a:xfrm>
              <a:off x="6538803" y="4230443"/>
              <a:ext cx="0" cy="79092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591EC4A3-5F1F-446B-8A1E-97AAA6AF3278}"/>
                </a:ext>
              </a:extLst>
            </p:cNvPr>
            <p:cNvCxnSpPr>
              <a:cxnSpLocks/>
            </p:cNvCxnSpPr>
            <p:nvPr/>
          </p:nvCxnSpPr>
          <p:spPr>
            <a:xfrm>
              <a:off x="6535887" y="4309535"/>
              <a:ext cx="548640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4" name="Straight Arrow Connector 133">
            <a:extLst>
              <a:ext uri="{FF2B5EF4-FFF2-40B4-BE49-F238E27FC236}">
                <a16:creationId xmlns:a16="http://schemas.microsoft.com/office/drawing/2014/main" id="{392999A5-DFE0-436D-894E-11043909F645}"/>
              </a:ext>
            </a:extLst>
          </p:cNvPr>
          <p:cNvCxnSpPr>
            <a:cxnSpLocks/>
          </p:cNvCxnSpPr>
          <p:nvPr/>
        </p:nvCxnSpPr>
        <p:spPr>
          <a:xfrm flipH="1" flipV="1">
            <a:off x="6787501" y="3399393"/>
            <a:ext cx="2084561" cy="67017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6815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" grpId="0"/>
      <p:bldP spid="169" grpId="0"/>
      <p:bldP spid="170" grpId="0"/>
      <p:bldP spid="79" grpId="0" animBg="1"/>
      <p:bldP spid="108" grpId="0"/>
      <p:bldP spid="108" grpId="1"/>
      <p:bldP spid="109" grpId="0"/>
      <p:bldP spid="110" grpId="0"/>
      <p:bldP spid="111" grpId="0"/>
      <p:bldP spid="112" grpId="0"/>
      <p:bldP spid="113" grpId="0"/>
      <p:bldP spid="129" grpId="0"/>
      <p:bldP spid="129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58936-CDC2-485E-9E9E-46540250C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7108" y="0"/>
            <a:ext cx="6898473" cy="1121233"/>
          </a:xfrm>
        </p:spPr>
        <p:txBody>
          <a:bodyPr/>
          <a:lstStyle/>
          <a:p>
            <a:r>
              <a:rPr lang="en-US" dirty="0"/>
              <a:t>Op Amp Integrator Procedure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4CA3D21D-CD7B-4B84-A821-84B7BAA3CD3C}"/>
              </a:ext>
            </a:extLst>
          </p:cNvPr>
          <p:cNvSpPr txBox="1"/>
          <p:nvPr/>
        </p:nvSpPr>
        <p:spPr>
          <a:xfrm>
            <a:off x="411785" y="2521531"/>
            <a:ext cx="25749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6V amplitude sine wave at f=100 Hz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4D85E9CD-89E0-4D4E-8705-05DAEFC5438F}"/>
              </a:ext>
            </a:extLst>
          </p:cNvPr>
          <p:cNvGrpSpPr/>
          <p:nvPr/>
        </p:nvGrpSpPr>
        <p:grpSpPr>
          <a:xfrm>
            <a:off x="3312416" y="2000895"/>
            <a:ext cx="6100900" cy="2710048"/>
            <a:chOff x="3312416" y="2000895"/>
            <a:chExt cx="6100900" cy="2710048"/>
          </a:xfrm>
        </p:grpSpPr>
        <p:grpSp>
          <p:nvGrpSpPr>
            <p:cNvPr id="181" name="Group 180">
              <a:extLst>
                <a:ext uri="{FF2B5EF4-FFF2-40B4-BE49-F238E27FC236}">
                  <a16:creationId xmlns:a16="http://schemas.microsoft.com/office/drawing/2014/main" id="{5E2B7D79-8A2A-4E87-9A73-C18E3DFD7926}"/>
                </a:ext>
              </a:extLst>
            </p:cNvPr>
            <p:cNvGrpSpPr/>
            <p:nvPr/>
          </p:nvGrpSpPr>
          <p:grpSpPr>
            <a:xfrm>
              <a:off x="3312416" y="2000895"/>
              <a:ext cx="6100900" cy="2710048"/>
              <a:chOff x="0" y="109001"/>
              <a:chExt cx="6101022" cy="2710168"/>
            </a:xfrm>
          </p:grpSpPr>
          <p:grpSp>
            <p:nvGrpSpPr>
              <p:cNvPr id="182" name="Group 181">
                <a:extLst>
                  <a:ext uri="{FF2B5EF4-FFF2-40B4-BE49-F238E27FC236}">
                    <a16:creationId xmlns:a16="http://schemas.microsoft.com/office/drawing/2014/main" id="{F46FA190-CC0B-489D-98F3-7F6BB8787E7C}"/>
                  </a:ext>
                </a:extLst>
              </p:cNvPr>
              <p:cNvGrpSpPr/>
              <p:nvPr/>
            </p:nvGrpSpPr>
            <p:grpSpPr>
              <a:xfrm>
                <a:off x="0" y="109001"/>
                <a:ext cx="6101022" cy="2710168"/>
                <a:chOff x="0" y="109001"/>
                <a:chExt cx="6101022" cy="2710168"/>
              </a:xfrm>
            </p:grpSpPr>
            <p:grpSp>
              <p:nvGrpSpPr>
                <p:cNvPr id="185" name="Group 184">
                  <a:extLst>
                    <a:ext uri="{FF2B5EF4-FFF2-40B4-BE49-F238E27FC236}">
                      <a16:creationId xmlns:a16="http://schemas.microsoft.com/office/drawing/2014/main" id="{852C3EEC-FF5D-4042-97FD-942C2604DA2F}"/>
                    </a:ext>
                  </a:extLst>
                </p:cNvPr>
                <p:cNvGrpSpPr/>
                <p:nvPr/>
              </p:nvGrpSpPr>
              <p:grpSpPr>
                <a:xfrm>
                  <a:off x="0" y="109001"/>
                  <a:ext cx="6101022" cy="2710168"/>
                  <a:chOff x="0" y="1007085"/>
                  <a:chExt cx="6101022" cy="2710577"/>
                </a:xfrm>
              </p:grpSpPr>
              <p:grpSp>
                <p:nvGrpSpPr>
                  <p:cNvPr id="188" name="Group 187">
                    <a:extLst>
                      <a:ext uri="{FF2B5EF4-FFF2-40B4-BE49-F238E27FC236}">
                        <a16:creationId xmlns:a16="http://schemas.microsoft.com/office/drawing/2014/main" id="{56AA46B5-1CF5-438C-8FBE-D867717542AF}"/>
                      </a:ext>
                    </a:extLst>
                  </p:cNvPr>
                  <p:cNvGrpSpPr/>
                  <p:nvPr/>
                </p:nvGrpSpPr>
                <p:grpSpPr>
                  <a:xfrm>
                    <a:off x="0" y="1007085"/>
                    <a:ext cx="5338917" cy="2639679"/>
                    <a:chOff x="0" y="1007085"/>
                    <a:chExt cx="5338917" cy="2639679"/>
                  </a:xfrm>
                </p:grpSpPr>
                <p:grpSp>
                  <p:nvGrpSpPr>
                    <p:cNvPr id="190" name="Group 189">
                      <a:extLst>
                        <a:ext uri="{FF2B5EF4-FFF2-40B4-BE49-F238E27FC236}">
                          <a16:creationId xmlns:a16="http://schemas.microsoft.com/office/drawing/2014/main" id="{88ABA839-A625-4460-954B-E234F4A95EE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455219" y="1856033"/>
                      <a:ext cx="2883698" cy="1174282"/>
                      <a:chOff x="2455219" y="1856033"/>
                      <a:chExt cx="2883698" cy="1174282"/>
                    </a:xfrm>
                  </p:grpSpPr>
                  <p:sp>
                    <p:nvSpPr>
                      <p:cNvPr id="230" name="Isosceles Triangle 229">
                        <a:extLst>
                          <a:ext uri="{FF2B5EF4-FFF2-40B4-BE49-F238E27FC236}">
                            <a16:creationId xmlns:a16="http://schemas.microsoft.com/office/drawing/2014/main" id="{0116896A-EEAF-4852-8A9E-9AB80C1B453F}"/>
                          </a:ext>
                        </a:extLst>
                      </p:cNvPr>
                      <p:cNvSpPr/>
                      <p:nvPr/>
                    </p:nvSpPr>
                    <p:spPr>
                      <a:xfrm rot="5400000">
                        <a:off x="2971232" y="1870471"/>
                        <a:ext cx="1174282" cy="1145406"/>
                      </a:xfrm>
                      <a:prstGeom prst="triangle">
                        <a:avLst/>
                      </a:prstGeom>
                      <a:noFill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31" name="TextBox 41">
                        <a:extLst>
                          <a:ext uri="{FF2B5EF4-FFF2-40B4-BE49-F238E27FC236}">
                            <a16:creationId xmlns:a16="http://schemas.microsoft.com/office/drawing/2014/main" id="{E2278730-B6C8-456A-83D6-3CBC18ABC03A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985417" y="2017987"/>
                        <a:ext cx="307346" cy="354038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noAutofit/>
                      </a:bodyPr>
                      <a:lstStyle/>
                      <a:p>
                        <a:pPr marL="0" marR="0">
                          <a:lnSpc>
                            <a:spcPct val="107000"/>
                          </a:lnSpc>
                          <a:spcBef>
                            <a:spcPts val="0"/>
                          </a:spcBef>
                          <a:spcAft>
                            <a:spcPts val="800"/>
                          </a:spcAft>
                        </a:pPr>
                        <a:r>
                          <a:rPr lang="en-US" sz="1200" kern="120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—</a:t>
                        </a:r>
                        <a:endPara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232" name="TextBox 42">
                        <a:extLst>
                          <a:ext uri="{FF2B5EF4-FFF2-40B4-BE49-F238E27FC236}">
                            <a16:creationId xmlns:a16="http://schemas.microsoft.com/office/drawing/2014/main" id="{6D4AFC3C-6FF1-46D0-9BA1-37AF8F2301BC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992020" y="2512063"/>
                        <a:ext cx="306711" cy="427438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marL="0" marR="0">
                          <a:lnSpc>
                            <a:spcPct val="107000"/>
                          </a:lnSpc>
                          <a:spcBef>
                            <a:spcPts val="0"/>
                          </a:spcBef>
                          <a:spcAft>
                            <a:spcPts val="800"/>
                          </a:spcAft>
                        </a:pPr>
                        <a:r>
                          <a:rPr lang="en-US" sz="1400" kern="120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+</a:t>
                        </a:r>
                        <a:endPara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  <p:cxnSp>
                    <p:nvCxnSpPr>
                      <p:cNvPr id="233" name="Straight Connector 232">
                        <a:extLst>
                          <a:ext uri="{FF2B5EF4-FFF2-40B4-BE49-F238E27FC236}">
                            <a16:creationId xmlns:a16="http://schemas.microsoft.com/office/drawing/2014/main" id="{51047486-75FC-4DAC-85AB-CF68BB37B9CF}"/>
                          </a:ext>
                        </a:extLst>
                      </p:cNvPr>
                      <p:cNvCxnSpPr>
                        <a:endCxn id="231" idx="1"/>
                      </p:cNvCxnSpPr>
                      <p:nvPr/>
                    </p:nvCxnSpPr>
                    <p:spPr>
                      <a:xfrm flipV="1">
                        <a:off x="2595329" y="2195006"/>
                        <a:ext cx="390088" cy="797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34" name="Straight Connector 233">
                        <a:extLst>
                          <a:ext uri="{FF2B5EF4-FFF2-40B4-BE49-F238E27FC236}">
                            <a16:creationId xmlns:a16="http://schemas.microsoft.com/office/drawing/2014/main" id="{29AFAB54-7B3A-4D21-8BA0-192C5E33BCB5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2455219" y="2660021"/>
                        <a:ext cx="530451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35" name="Straight Connector 234">
                        <a:extLst>
                          <a:ext uri="{FF2B5EF4-FFF2-40B4-BE49-F238E27FC236}">
                            <a16:creationId xmlns:a16="http://schemas.microsoft.com/office/drawing/2014/main" id="{B3C3B73A-57EC-4218-A011-2278695B7384}"/>
                          </a:ext>
                        </a:extLst>
                      </p:cNvPr>
                      <p:cNvCxnSpPr>
                        <a:cxnSpLocks/>
                        <a:stCxn id="230" idx="0"/>
                      </p:cNvCxnSpPr>
                      <p:nvPr/>
                    </p:nvCxnSpPr>
                    <p:spPr>
                      <a:xfrm>
                        <a:off x="4131076" y="2443174"/>
                        <a:ext cx="1058108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236" name="TextBox 46">
                        <a:extLst>
                          <a:ext uri="{FF2B5EF4-FFF2-40B4-BE49-F238E27FC236}">
                            <a16:creationId xmlns:a16="http://schemas.microsoft.com/office/drawing/2014/main" id="{BFD79E2E-8212-4F24-9A5D-08E3F4AEE956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819487" y="1909455"/>
                        <a:ext cx="519430" cy="55118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marL="0" marR="0">
                          <a:lnSpc>
                            <a:spcPct val="107000"/>
                          </a:lnSpc>
                          <a:spcBef>
                            <a:spcPts val="0"/>
                          </a:spcBef>
                          <a:spcAft>
                            <a:spcPts val="800"/>
                          </a:spcAft>
                        </a:pPr>
                        <a:r>
                          <a:rPr lang="en-US" sz="1800" kern="120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V</a:t>
                        </a:r>
                        <a:r>
                          <a:rPr lang="en-US" sz="1800" kern="1200" baseline="-2500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out</a:t>
                        </a:r>
                        <a:endPara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</p:grpSp>
                <p:cxnSp>
                  <p:nvCxnSpPr>
                    <p:cNvPr id="191" name="Straight Connector 190">
                      <a:extLst>
                        <a:ext uri="{FF2B5EF4-FFF2-40B4-BE49-F238E27FC236}">
                          <a16:creationId xmlns:a16="http://schemas.microsoft.com/office/drawing/2014/main" id="{EEC244EC-65A8-47D9-ABA9-204EF1BF887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2451250" y="2654486"/>
                      <a:ext cx="3969" cy="86645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192" name="Group 191">
                      <a:extLst>
                        <a:ext uri="{FF2B5EF4-FFF2-40B4-BE49-F238E27FC236}">
                          <a16:creationId xmlns:a16="http://schemas.microsoft.com/office/drawing/2014/main" id="{77D9B2EA-8B2D-40FE-9CA7-0E424A852784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439805" y="1343719"/>
                      <a:ext cx="797859" cy="297701"/>
                      <a:chOff x="1439805" y="1343719"/>
                      <a:chExt cx="797859" cy="297701"/>
                    </a:xfrm>
                  </p:grpSpPr>
                  <p:grpSp>
                    <p:nvGrpSpPr>
                      <p:cNvPr id="220" name="Group 219">
                        <a:extLst>
                          <a:ext uri="{FF2B5EF4-FFF2-40B4-BE49-F238E27FC236}">
                            <a16:creationId xmlns:a16="http://schemas.microsoft.com/office/drawing/2014/main" id="{8FD5DB1A-2945-4E6B-99AC-A5EA8A5DE6C9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439805" y="1343719"/>
                        <a:ext cx="204010" cy="290601"/>
                        <a:chOff x="1439805" y="1343719"/>
                        <a:chExt cx="204010" cy="290601"/>
                      </a:xfrm>
                    </p:grpSpPr>
                    <p:cxnSp>
                      <p:nvCxnSpPr>
                        <p:cNvPr id="228" name="Straight Connector 227">
                          <a:extLst>
                            <a:ext uri="{FF2B5EF4-FFF2-40B4-BE49-F238E27FC236}">
                              <a16:creationId xmlns:a16="http://schemas.microsoft.com/office/drawing/2014/main" id="{D2AB4D5A-CD72-4D30-B69E-DFD682F7B839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1439805" y="1343719"/>
                          <a:ext cx="72358" cy="173356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229" name="Straight Connector 228">
                          <a:extLst>
                            <a:ext uri="{FF2B5EF4-FFF2-40B4-BE49-F238E27FC236}">
                              <a16:creationId xmlns:a16="http://schemas.microsoft.com/office/drawing/2014/main" id="{073BBA75-FC99-429F-BA0D-B00B2DB21BDF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1511906" y="1345703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221" name="Group 220">
                        <a:extLst>
                          <a:ext uri="{FF2B5EF4-FFF2-40B4-BE49-F238E27FC236}">
                            <a16:creationId xmlns:a16="http://schemas.microsoft.com/office/drawing/2014/main" id="{A8705087-2B1D-4FBC-B1BA-66EE06627190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643686" y="1350818"/>
                        <a:ext cx="263561" cy="290602"/>
                        <a:chOff x="1643686" y="1350818"/>
                        <a:chExt cx="263561" cy="290602"/>
                      </a:xfrm>
                    </p:grpSpPr>
                    <p:cxnSp>
                      <p:nvCxnSpPr>
                        <p:cNvPr id="226" name="Straight Connector 225">
                          <a:extLst>
                            <a:ext uri="{FF2B5EF4-FFF2-40B4-BE49-F238E27FC236}">
                              <a16:creationId xmlns:a16="http://schemas.microsoft.com/office/drawing/2014/main" id="{79BB6FC8-9790-43DE-ABDA-92006856028C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1643686" y="1350818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227" name="Straight Connector 226">
                          <a:extLst>
                            <a:ext uri="{FF2B5EF4-FFF2-40B4-BE49-F238E27FC236}">
                              <a16:creationId xmlns:a16="http://schemas.microsoft.com/office/drawing/2014/main" id="{2AF0B040-C988-4140-B214-D070B9946457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1775338" y="1352803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222" name="Group 221">
                        <a:extLst>
                          <a:ext uri="{FF2B5EF4-FFF2-40B4-BE49-F238E27FC236}">
                            <a16:creationId xmlns:a16="http://schemas.microsoft.com/office/drawing/2014/main" id="{FD35F6E3-7325-4419-8E5A-AF5226EBDA55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907118" y="1350818"/>
                        <a:ext cx="263561" cy="290602"/>
                        <a:chOff x="1907118" y="1350818"/>
                        <a:chExt cx="263561" cy="290602"/>
                      </a:xfrm>
                    </p:grpSpPr>
                    <p:cxnSp>
                      <p:nvCxnSpPr>
                        <p:cNvPr id="224" name="Straight Connector 223">
                          <a:extLst>
                            <a:ext uri="{FF2B5EF4-FFF2-40B4-BE49-F238E27FC236}">
                              <a16:creationId xmlns:a16="http://schemas.microsoft.com/office/drawing/2014/main" id="{8982101F-192C-4AED-B720-95CBE22B7683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1907118" y="1350818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225" name="Straight Connector 224">
                          <a:extLst>
                            <a:ext uri="{FF2B5EF4-FFF2-40B4-BE49-F238E27FC236}">
                              <a16:creationId xmlns:a16="http://schemas.microsoft.com/office/drawing/2014/main" id="{9E46D40E-7585-49B4-ADE1-65A5DAAE5AC4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2038770" y="1352803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cxnSp>
                    <p:nvCxnSpPr>
                      <p:cNvPr id="223" name="Straight Connector 222">
                        <a:extLst>
                          <a:ext uri="{FF2B5EF4-FFF2-40B4-BE49-F238E27FC236}">
                            <a16:creationId xmlns:a16="http://schemas.microsoft.com/office/drawing/2014/main" id="{C49C7B81-A853-4FF4-AC64-FAC886CBF162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2170421" y="1490011"/>
                        <a:ext cx="67243" cy="149425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93" name="Straight Connector 192">
                      <a:extLst>
                        <a:ext uri="{FF2B5EF4-FFF2-40B4-BE49-F238E27FC236}">
                          <a16:creationId xmlns:a16="http://schemas.microsoft.com/office/drawing/2014/main" id="{F08ACB17-33C5-4CAD-8E20-B2FD7DEF68E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237664" y="1522971"/>
                      <a:ext cx="1302832" cy="9704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4" name="Straight Connector 193">
                      <a:extLst>
                        <a:ext uri="{FF2B5EF4-FFF2-40B4-BE49-F238E27FC236}">
                          <a16:creationId xmlns:a16="http://schemas.microsoft.com/office/drawing/2014/main" id="{C7546342-1758-468E-89B3-0F78D1A75EA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2609850" y="1532425"/>
                      <a:ext cx="0" cy="670198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5" name="Straight Connector 194">
                      <a:extLst>
                        <a:ext uri="{FF2B5EF4-FFF2-40B4-BE49-F238E27FC236}">
                          <a16:creationId xmlns:a16="http://schemas.microsoft.com/office/drawing/2014/main" id="{2FB3F23B-0077-4316-AE46-F32A2A54BE99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024507" y="1517075"/>
                      <a:ext cx="415298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6" name="Straight Connector 195">
                      <a:extLst>
                        <a:ext uri="{FF2B5EF4-FFF2-40B4-BE49-F238E27FC236}">
                          <a16:creationId xmlns:a16="http://schemas.microsoft.com/office/drawing/2014/main" id="{E234A8C7-C5ED-4821-B868-70E30C396EF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4409517" y="1522723"/>
                      <a:ext cx="0" cy="91568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7" name="Straight Connector 196">
                      <a:extLst>
                        <a:ext uri="{FF2B5EF4-FFF2-40B4-BE49-F238E27FC236}">
                          <a16:creationId xmlns:a16="http://schemas.microsoft.com/office/drawing/2014/main" id="{12573BC6-67BF-4562-BABA-04A07F5997B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3667139" y="1532675"/>
                      <a:ext cx="742378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98" name="TextBox 5">
                      <a:extLst>
                        <a:ext uri="{FF2B5EF4-FFF2-40B4-BE49-F238E27FC236}">
                          <a16:creationId xmlns:a16="http://schemas.microsoft.com/office/drawing/2014/main" id="{62FD3257-6079-4542-A789-89A7A20623E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56064" y="1064243"/>
                      <a:ext cx="789940" cy="39376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 = 1 </a:t>
                      </a:r>
                      <a:r>
                        <a:rPr lang="en-US" sz="12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μ</a:t>
                      </a:r>
                      <a:r>
                        <a:rPr lang="en-US" sz="12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199" name="TextBox 6">
                      <a:extLst>
                        <a:ext uri="{FF2B5EF4-FFF2-40B4-BE49-F238E27FC236}">
                          <a16:creationId xmlns:a16="http://schemas.microsoft.com/office/drawing/2014/main" id="{5A26816B-2577-4F85-B923-EEECF8BD05B3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1389257" y="1007085"/>
                      <a:ext cx="1153160" cy="450918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en-US" sz="1200" kern="1200" baseline="-25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 10 k</a:t>
                      </a: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Ω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grpSp>
                  <p:nvGrpSpPr>
                    <p:cNvPr id="200" name="Group 199">
                      <a:extLst>
                        <a:ext uri="{FF2B5EF4-FFF2-40B4-BE49-F238E27FC236}">
                          <a16:creationId xmlns:a16="http://schemas.microsoft.com/office/drawing/2014/main" id="{B09CC532-2ABB-43B8-9041-A35FFE592B5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0" y="1517107"/>
                      <a:ext cx="1188533" cy="1195557"/>
                      <a:chOff x="0" y="1517107"/>
                      <a:chExt cx="1188533" cy="1195557"/>
                    </a:xfrm>
                  </p:grpSpPr>
                  <p:sp>
                    <p:nvSpPr>
                      <p:cNvPr id="209" name="TextBox 73">
                        <a:extLst>
                          <a:ext uri="{FF2B5EF4-FFF2-40B4-BE49-F238E27FC236}">
                            <a16:creationId xmlns:a16="http://schemas.microsoft.com/office/drawing/2014/main" id="{95B6516B-84B8-4C79-8535-62B8548CAA8C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5975" y="1886704"/>
                        <a:ext cx="307340" cy="52768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marL="0" marR="0">
                          <a:lnSpc>
                            <a:spcPct val="107000"/>
                          </a:lnSpc>
                          <a:spcBef>
                            <a:spcPts val="0"/>
                          </a:spcBef>
                          <a:spcAft>
                            <a:spcPts val="800"/>
                          </a:spcAft>
                        </a:pPr>
                        <a:r>
                          <a:rPr lang="en-US" sz="2000" kern="120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+</a:t>
                        </a:r>
                        <a:endPara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  <p:grpSp>
                    <p:nvGrpSpPr>
                      <p:cNvPr id="210" name="Group 209">
                        <a:extLst>
                          <a:ext uri="{FF2B5EF4-FFF2-40B4-BE49-F238E27FC236}">
                            <a16:creationId xmlns:a16="http://schemas.microsoft.com/office/drawing/2014/main" id="{1F767262-FF53-4E22-8916-DE3913A420F2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0" y="1517107"/>
                        <a:ext cx="1188533" cy="1195557"/>
                        <a:chOff x="0" y="1517107"/>
                        <a:chExt cx="1188533" cy="1195557"/>
                      </a:xfrm>
                    </p:grpSpPr>
                    <p:cxnSp>
                      <p:nvCxnSpPr>
                        <p:cNvPr id="211" name="Straight Connector 210">
                          <a:extLst>
                            <a:ext uri="{FF2B5EF4-FFF2-40B4-BE49-F238E27FC236}">
                              <a16:creationId xmlns:a16="http://schemas.microsoft.com/office/drawing/2014/main" id="{0ABBA307-FB02-4659-85AC-D704DAFD1ACB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>
                          <a:off x="621470" y="1517107"/>
                          <a:ext cx="567063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sp>
                      <p:nvSpPr>
                        <p:cNvPr id="212" name="Oval 211">
                          <a:extLst>
                            <a:ext uri="{FF2B5EF4-FFF2-40B4-BE49-F238E27FC236}">
                              <a16:creationId xmlns:a16="http://schemas.microsoft.com/office/drawing/2014/main" id="{2AF3B302-CA5F-4B3F-8341-F22FE2DB45CC}"/>
                            </a:ext>
                          </a:extLst>
                        </p:cNvPr>
                        <p:cNvSpPr>
                          <a:spLocks noChangeAspect="1"/>
                        </p:cNvSpPr>
                        <p:nvPr/>
                      </p:nvSpPr>
                      <p:spPr>
                        <a:xfrm>
                          <a:off x="438590" y="1973016"/>
                          <a:ext cx="365760" cy="365760"/>
                        </a:xfrm>
                        <a:prstGeom prst="ellipse">
                          <a:avLst/>
                        </a:prstGeom>
                        <a:noFill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endParaRPr lang="en-US"/>
                        </a:p>
                      </p:txBody>
                    </p:sp>
                    <p:cxnSp>
                      <p:nvCxnSpPr>
                        <p:cNvPr id="213" name="Straight Connector 212">
                          <a:extLst>
                            <a:ext uri="{FF2B5EF4-FFF2-40B4-BE49-F238E27FC236}">
                              <a16:creationId xmlns:a16="http://schemas.microsoft.com/office/drawing/2014/main" id="{5BA58362-DB5A-4D01-9244-1AB864C74FC7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 flipV="1">
                          <a:off x="622503" y="2338776"/>
                          <a:ext cx="0" cy="246888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214" name="Straight Connector 213">
                          <a:extLst>
                            <a:ext uri="{FF2B5EF4-FFF2-40B4-BE49-F238E27FC236}">
                              <a16:creationId xmlns:a16="http://schemas.microsoft.com/office/drawing/2014/main" id="{81364FD9-34CA-40BC-B626-87C2AAC13AD2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439623" y="2585664"/>
                          <a:ext cx="36576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215" name="Straight Connector 214">
                          <a:extLst>
                            <a:ext uri="{FF2B5EF4-FFF2-40B4-BE49-F238E27FC236}">
                              <a16:creationId xmlns:a16="http://schemas.microsoft.com/office/drawing/2014/main" id="{BFFA23DE-B5F5-4205-8C1B-1961314161A4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510225" y="2645989"/>
                          <a:ext cx="22860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216" name="Straight Connector 215">
                          <a:extLst>
                            <a:ext uri="{FF2B5EF4-FFF2-40B4-BE49-F238E27FC236}">
                              <a16:creationId xmlns:a16="http://schemas.microsoft.com/office/drawing/2014/main" id="{84782A02-2EF7-42F2-9279-806FBA261897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585196" y="2712664"/>
                          <a:ext cx="9144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217" name="Straight Connector 216">
                          <a:extLst>
                            <a:ext uri="{FF2B5EF4-FFF2-40B4-BE49-F238E27FC236}">
                              <a16:creationId xmlns:a16="http://schemas.microsoft.com/office/drawing/2014/main" id="{1FC06791-CD76-4DC7-B3AF-E484C3E238AB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625825" y="1517107"/>
                          <a:ext cx="0" cy="444089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sp>
                      <p:nvSpPr>
                        <p:cNvPr id="218" name="TextBox 84">
                          <a:extLst>
                            <a:ext uri="{FF2B5EF4-FFF2-40B4-BE49-F238E27FC236}">
                              <a16:creationId xmlns:a16="http://schemas.microsoft.com/office/drawing/2014/main" id="{837F0BF1-5819-4A23-9A8D-8990A798254B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0" y="1943087"/>
                          <a:ext cx="519430" cy="375626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marL="0" marR="0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US" sz="1800" kern="1200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V</a:t>
                          </a:r>
                          <a:r>
                            <a:rPr lang="en-US" sz="1800" kern="1200" baseline="-25000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in</a:t>
                          </a:r>
                          <a:endParaRPr lang="en-US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  <p:sp>
                      <p:nvSpPr>
                        <p:cNvPr id="219" name="TextBox 85">
                          <a:extLst>
                            <a:ext uri="{FF2B5EF4-FFF2-40B4-BE49-F238E27FC236}">
                              <a16:creationId xmlns:a16="http://schemas.microsoft.com/office/drawing/2014/main" id="{7673FBEB-6619-4573-AE0E-D9C2DFA432A7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45795" y="2062192"/>
                          <a:ext cx="307340" cy="461010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marL="0" marR="0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</a:pPr>
                          <a:r>
                            <a:rPr lang="en-US" sz="1600" kern="120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—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</p:grpSp>
                </p:grpSp>
                <p:grpSp>
                  <p:nvGrpSpPr>
                    <p:cNvPr id="201" name="Group 200">
                      <a:extLst>
                        <a:ext uri="{FF2B5EF4-FFF2-40B4-BE49-F238E27FC236}">
                          <a16:creationId xmlns:a16="http://schemas.microsoft.com/office/drawing/2014/main" id="{76AA0DC5-04E1-4ACC-AE99-18770FC5B1CB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271545" y="3247081"/>
                      <a:ext cx="365760" cy="399683"/>
                      <a:chOff x="2271545" y="3247081"/>
                      <a:chExt cx="365760" cy="399683"/>
                    </a:xfrm>
                  </p:grpSpPr>
                  <p:cxnSp>
                    <p:nvCxnSpPr>
                      <p:cNvPr id="205" name="Straight Connector 204">
                        <a:extLst>
                          <a:ext uri="{FF2B5EF4-FFF2-40B4-BE49-F238E27FC236}">
                            <a16:creationId xmlns:a16="http://schemas.microsoft.com/office/drawing/2014/main" id="{31E2C3CC-AF2B-4780-B4AC-F48B06C293B4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2452846" y="3247081"/>
                        <a:ext cx="1579" cy="272683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06" name="Straight Connector 205">
                        <a:extLst>
                          <a:ext uri="{FF2B5EF4-FFF2-40B4-BE49-F238E27FC236}">
                            <a16:creationId xmlns:a16="http://schemas.microsoft.com/office/drawing/2014/main" id="{7F956A65-EB5F-4844-9189-2E77959FC29A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2271545" y="3519764"/>
                        <a:ext cx="36576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07" name="Straight Connector 206">
                        <a:extLst>
                          <a:ext uri="{FF2B5EF4-FFF2-40B4-BE49-F238E27FC236}">
                            <a16:creationId xmlns:a16="http://schemas.microsoft.com/office/drawing/2014/main" id="{3F7A03BF-0BBB-48C0-8DB9-A5C1C5BC8908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2342147" y="3580089"/>
                        <a:ext cx="22860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08" name="Straight Connector 207">
                        <a:extLst>
                          <a:ext uri="{FF2B5EF4-FFF2-40B4-BE49-F238E27FC236}">
                            <a16:creationId xmlns:a16="http://schemas.microsoft.com/office/drawing/2014/main" id="{DAD0D052-7D46-4A4B-83A4-24BBE7D53B54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2417118" y="3646764"/>
                        <a:ext cx="9144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02" name="Group 201">
                      <a:extLst>
                        <a:ext uri="{FF2B5EF4-FFF2-40B4-BE49-F238E27FC236}">
                          <a16:creationId xmlns:a16="http://schemas.microsoft.com/office/drawing/2014/main" id="{932C8CAF-883B-4C2C-AE8B-DB8DC90E2345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40496" y="1426894"/>
                      <a:ext cx="126643" cy="255838"/>
                      <a:chOff x="3540496" y="1426894"/>
                      <a:chExt cx="126643" cy="255838"/>
                    </a:xfrm>
                  </p:grpSpPr>
                  <p:cxnSp>
                    <p:nvCxnSpPr>
                      <p:cNvPr id="203" name="Straight Connector 202">
                        <a:extLst>
                          <a:ext uri="{FF2B5EF4-FFF2-40B4-BE49-F238E27FC236}">
                            <a16:creationId xmlns:a16="http://schemas.microsoft.com/office/drawing/2014/main" id="{74911B49-EEF0-4484-9B72-2DA7A5541972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0496" y="1430397"/>
                        <a:ext cx="0" cy="252335"/>
                      </a:xfrm>
                      <a:prstGeom prst="line">
                        <a:avLst/>
                      </a:prstGeom>
                      <a:ln w="2540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04" name="Straight Connector 203">
                        <a:extLst>
                          <a:ext uri="{FF2B5EF4-FFF2-40B4-BE49-F238E27FC236}">
                            <a16:creationId xmlns:a16="http://schemas.microsoft.com/office/drawing/2014/main" id="{4085C2F6-9342-475A-B36F-D0840223BEB2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67139" y="1426894"/>
                        <a:ext cx="0" cy="252335"/>
                      </a:xfrm>
                      <a:prstGeom prst="line">
                        <a:avLst/>
                      </a:prstGeom>
                      <a:ln w="2540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sp>
                <p:nvSpPr>
                  <p:cNvPr id="189" name="Text Box 2">
                    <a:extLst>
                      <a:ext uri="{FF2B5EF4-FFF2-40B4-BE49-F238E27FC236}">
                        <a16:creationId xmlns:a16="http://schemas.microsoft.com/office/drawing/2014/main" id="{B41DF2D9-8C53-44E1-9627-B417562A8281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537951" y="3456793"/>
                    <a:ext cx="2563071" cy="260869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>
                    <a:noAutofit/>
                  </a:bodyPr>
                  <a:lstStyle/>
                  <a:p>
                    <a:pPr marL="0" marR="0">
                      <a:lnSpc>
                        <a:spcPct val="107000"/>
                      </a:lnSpc>
                      <a:spcBef>
                        <a:spcPts val="0"/>
                      </a:spcBef>
                      <a:spcAft>
                        <a:spcPts val="800"/>
                      </a:spcAft>
                    </a:pPr>
                    <a:r>
                      <a: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Figure 1. An Integrator Circuit</a:t>
                    </a:r>
                  </a:p>
                </p:txBody>
              </p:sp>
            </p:grpSp>
            <p:cxnSp>
              <p:nvCxnSpPr>
                <p:cNvPr id="186" name="Straight Connector 185">
                  <a:extLst>
                    <a:ext uri="{FF2B5EF4-FFF2-40B4-BE49-F238E27FC236}">
                      <a16:creationId xmlns:a16="http://schemas.microsoft.com/office/drawing/2014/main" id="{02107EFD-1256-4843-85D0-055F4A09A8C4}"/>
                    </a:ext>
                  </a:extLst>
                </p:cNvPr>
                <p:cNvCxnSpPr/>
                <p:nvPr/>
              </p:nvCxnSpPr>
              <p:spPr>
                <a:xfrm>
                  <a:off x="3759200" y="1123950"/>
                  <a:ext cx="0" cy="226451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7" name="Straight Connector 186">
                  <a:extLst>
                    <a:ext uri="{FF2B5EF4-FFF2-40B4-BE49-F238E27FC236}">
                      <a16:creationId xmlns:a16="http://schemas.microsoft.com/office/drawing/2014/main" id="{D84DCF8F-1517-4397-9A52-C82FA9FF9E0B}"/>
                    </a:ext>
                  </a:extLst>
                </p:cNvPr>
                <p:cNvCxnSpPr/>
                <p:nvPr/>
              </p:nvCxnSpPr>
              <p:spPr>
                <a:xfrm>
                  <a:off x="3759200" y="1733550"/>
                  <a:ext cx="0" cy="226451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83" name="TextBox 46">
                <a:extLst>
                  <a:ext uri="{FF2B5EF4-FFF2-40B4-BE49-F238E27FC236}">
                    <a16:creationId xmlns:a16="http://schemas.microsoft.com/office/drawing/2014/main" id="{DD065EC8-8D8E-4F82-9776-681F2168FDE7}"/>
                  </a:ext>
                </a:extLst>
              </p:cNvPr>
              <p:cNvSpPr txBox="1"/>
              <p:nvPr/>
            </p:nvSpPr>
            <p:spPr>
              <a:xfrm>
                <a:off x="3727450" y="1009650"/>
                <a:ext cx="410845" cy="323850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kern="120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</a:t>
                </a:r>
                <a:r>
                  <a:rPr lang="en-US" sz="1200" kern="1200" baseline="3000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+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4" name="TextBox 46">
                <a:extLst>
                  <a:ext uri="{FF2B5EF4-FFF2-40B4-BE49-F238E27FC236}">
                    <a16:creationId xmlns:a16="http://schemas.microsoft.com/office/drawing/2014/main" id="{3811DB27-3D56-40F1-BB83-6F6A13F9A1F3}"/>
                  </a:ext>
                </a:extLst>
              </p:cNvPr>
              <p:cNvSpPr txBox="1"/>
              <p:nvPr/>
            </p:nvSpPr>
            <p:spPr>
              <a:xfrm>
                <a:off x="3778250" y="1758950"/>
                <a:ext cx="410845" cy="323850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kern="120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</a:t>
                </a:r>
                <a:r>
                  <a:rPr lang="en-US" sz="1200" kern="1200" baseline="3000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290" name="Straight Arrow Connector 289">
              <a:extLst>
                <a:ext uri="{FF2B5EF4-FFF2-40B4-BE49-F238E27FC236}">
                  <a16:creationId xmlns:a16="http://schemas.microsoft.com/office/drawing/2014/main" id="{74500E98-A202-4E25-AEFF-37376574F178}"/>
                </a:ext>
              </a:extLst>
            </p:cNvPr>
            <p:cNvCxnSpPr/>
            <p:nvPr/>
          </p:nvCxnSpPr>
          <p:spPr>
            <a:xfrm>
              <a:off x="4806250" y="2726759"/>
              <a:ext cx="716377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1" name="TextBox 290">
              <a:extLst>
                <a:ext uri="{FF2B5EF4-FFF2-40B4-BE49-F238E27FC236}">
                  <a16:creationId xmlns:a16="http://schemas.microsoft.com/office/drawing/2014/main" id="{43881684-8445-443A-AD67-02CF8A9F0E90}"/>
                </a:ext>
              </a:extLst>
            </p:cNvPr>
            <p:cNvSpPr txBox="1"/>
            <p:nvPr/>
          </p:nvSpPr>
          <p:spPr>
            <a:xfrm>
              <a:off x="4912636" y="2665011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1</a:t>
              </a:r>
            </a:p>
          </p:txBody>
        </p:sp>
      </p:grpSp>
      <p:cxnSp>
        <p:nvCxnSpPr>
          <p:cNvPr id="292" name="Straight Arrow Connector 291">
            <a:extLst>
              <a:ext uri="{FF2B5EF4-FFF2-40B4-BE49-F238E27FC236}">
                <a16:creationId xmlns:a16="http://schemas.microsoft.com/office/drawing/2014/main" id="{B64A538C-0523-4CE9-8D9C-5FECDFAE0C67}"/>
              </a:ext>
            </a:extLst>
          </p:cNvPr>
          <p:cNvCxnSpPr/>
          <p:nvPr/>
        </p:nvCxnSpPr>
        <p:spPr>
          <a:xfrm>
            <a:off x="6642990" y="2726759"/>
            <a:ext cx="4572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3" name="TextBox 292">
            <a:extLst>
              <a:ext uri="{FF2B5EF4-FFF2-40B4-BE49-F238E27FC236}">
                <a16:creationId xmlns:a16="http://schemas.microsoft.com/office/drawing/2014/main" id="{54CBB2D4-2274-4823-B248-0AF01083C733}"/>
              </a:ext>
            </a:extLst>
          </p:cNvPr>
          <p:cNvSpPr txBox="1"/>
          <p:nvPr/>
        </p:nvSpPr>
        <p:spPr>
          <a:xfrm>
            <a:off x="6749376" y="2665011"/>
            <a:ext cx="519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C</a:t>
            </a:r>
          </a:p>
        </p:txBody>
      </p:sp>
      <p:grpSp>
        <p:nvGrpSpPr>
          <p:cNvPr id="74" name="Group 73">
            <a:extLst>
              <a:ext uri="{FF2B5EF4-FFF2-40B4-BE49-F238E27FC236}">
                <a16:creationId xmlns:a16="http://schemas.microsoft.com/office/drawing/2014/main" id="{A594A81D-60EC-42A2-AFBE-639CC98A101E}"/>
              </a:ext>
            </a:extLst>
          </p:cNvPr>
          <p:cNvGrpSpPr/>
          <p:nvPr/>
        </p:nvGrpSpPr>
        <p:grpSpPr>
          <a:xfrm>
            <a:off x="6740845" y="819153"/>
            <a:ext cx="1444869" cy="2491598"/>
            <a:chOff x="1737360" y="1439113"/>
            <a:chExt cx="1565321" cy="2043402"/>
          </a:xfrm>
        </p:grpSpPr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id="{2425E3FB-33E4-4BC0-8EED-FC2291CEE704}"/>
                </a:ext>
              </a:extLst>
            </p:cNvPr>
            <p:cNvGrpSpPr/>
            <p:nvPr/>
          </p:nvGrpSpPr>
          <p:grpSpPr>
            <a:xfrm>
              <a:off x="1737360" y="1439113"/>
              <a:ext cx="822960" cy="548640"/>
              <a:chOff x="1737360" y="1439113"/>
              <a:chExt cx="822960" cy="548640"/>
            </a:xfrm>
          </p:grpSpPr>
          <p:sp>
            <p:nvSpPr>
              <p:cNvPr id="77" name="Rectangle: Rounded Corners 76">
                <a:extLst>
                  <a:ext uri="{FF2B5EF4-FFF2-40B4-BE49-F238E27FC236}">
                    <a16:creationId xmlns:a16="http://schemas.microsoft.com/office/drawing/2014/main" id="{EAD003BE-239A-45D5-BB03-1987287BC1FF}"/>
                  </a:ext>
                </a:extLst>
              </p:cNvPr>
              <p:cNvSpPr/>
              <p:nvPr/>
            </p:nvSpPr>
            <p:spPr>
              <a:xfrm>
                <a:off x="1828800" y="1550199"/>
                <a:ext cx="320040" cy="228600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58DC1B38-82B4-4CC0-B4E7-4C5207A97BE3}"/>
                  </a:ext>
                </a:extLst>
              </p:cNvPr>
              <p:cNvSpPr/>
              <p:nvPr/>
            </p:nvSpPr>
            <p:spPr>
              <a:xfrm>
                <a:off x="1737360" y="1439113"/>
                <a:ext cx="822960" cy="54864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9D9B85DE-B720-4F32-BD9D-B1E229F3534C}"/>
                </a:ext>
              </a:extLst>
            </p:cNvPr>
            <p:cNvSpPr/>
            <p:nvPr/>
          </p:nvSpPr>
          <p:spPr>
            <a:xfrm>
              <a:off x="2307298" y="1705464"/>
              <a:ext cx="995383" cy="1777051"/>
            </a:xfrm>
            <a:custGeom>
              <a:avLst/>
              <a:gdLst>
                <a:gd name="connsiteX0" fmla="*/ 0 w 706582"/>
                <a:gd name="connsiteY0" fmla="*/ 33758 h 788831"/>
                <a:gd name="connsiteX1" fmla="*/ 284018 w 706582"/>
                <a:gd name="connsiteY1" fmla="*/ 12976 h 788831"/>
                <a:gd name="connsiteX2" fmla="*/ 471055 w 706582"/>
                <a:gd name="connsiteY2" fmla="*/ 206940 h 788831"/>
                <a:gd name="connsiteX3" fmla="*/ 332509 w 706582"/>
                <a:gd name="connsiteY3" fmla="*/ 387049 h 788831"/>
                <a:gd name="connsiteX4" fmla="*/ 311727 w 706582"/>
                <a:gd name="connsiteY4" fmla="*/ 241576 h 788831"/>
                <a:gd name="connsiteX5" fmla="*/ 568037 w 706582"/>
                <a:gd name="connsiteY5" fmla="*/ 241576 h 788831"/>
                <a:gd name="connsiteX6" fmla="*/ 678873 w 706582"/>
                <a:gd name="connsiteY6" fmla="*/ 456321 h 788831"/>
                <a:gd name="connsiteX7" fmla="*/ 706582 w 706582"/>
                <a:gd name="connsiteY7" fmla="*/ 788831 h 7888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06582" h="788831">
                  <a:moveTo>
                    <a:pt x="0" y="33758"/>
                  </a:moveTo>
                  <a:cubicBezTo>
                    <a:pt x="102754" y="8935"/>
                    <a:pt x="205509" y="-15888"/>
                    <a:pt x="284018" y="12976"/>
                  </a:cubicBezTo>
                  <a:cubicBezTo>
                    <a:pt x="362527" y="41840"/>
                    <a:pt x="462973" y="144595"/>
                    <a:pt x="471055" y="206940"/>
                  </a:cubicBezTo>
                  <a:cubicBezTo>
                    <a:pt x="479137" y="269285"/>
                    <a:pt x="359064" y="381276"/>
                    <a:pt x="332509" y="387049"/>
                  </a:cubicBezTo>
                  <a:cubicBezTo>
                    <a:pt x="305954" y="392822"/>
                    <a:pt x="272472" y="265821"/>
                    <a:pt x="311727" y="241576"/>
                  </a:cubicBezTo>
                  <a:cubicBezTo>
                    <a:pt x="350982" y="217331"/>
                    <a:pt x="506846" y="205785"/>
                    <a:pt x="568037" y="241576"/>
                  </a:cubicBezTo>
                  <a:cubicBezTo>
                    <a:pt x="629228" y="277367"/>
                    <a:pt x="655782" y="365112"/>
                    <a:pt x="678873" y="456321"/>
                  </a:cubicBezTo>
                  <a:cubicBezTo>
                    <a:pt x="701964" y="547530"/>
                    <a:pt x="704273" y="668180"/>
                    <a:pt x="706582" y="788831"/>
                  </a:cubicBezTo>
                </a:path>
              </a:pathLst>
            </a:custGeom>
            <a:noFill/>
            <a:ln>
              <a:solidFill>
                <a:schemeClr val="accent2">
                  <a:lumMod val="75000"/>
                </a:schemeClr>
              </a:solidFill>
              <a:headEnd type="oval"/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6" name="Content Placeholder 2">
                <a:extLst>
                  <a:ext uri="{FF2B5EF4-FFF2-40B4-BE49-F238E27FC236}">
                    <a16:creationId xmlns:a16="http://schemas.microsoft.com/office/drawing/2014/main" id="{BC4CF028-910D-4A3B-957C-78F95252C32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81426" y="3854152"/>
                <a:ext cx="3396956" cy="72192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r>
                        <a:rPr lang="en-US" sz="18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800" i="1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1800" i="1">
                          <a:latin typeface="Cambria Math" panose="02040503050406030204" pitchFamily="18" charset="0"/>
                        </a:rPr>
                        <m:t>)−</m:t>
                      </m:r>
                      <m:sSub>
                        <m:sSubPr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sz="18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1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en-US" sz="1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𝐶</m:t>
                          </m:r>
                        </m:den>
                      </m:f>
                      <m:nary>
                        <m:naryPr>
                          <m:ctrlPr>
                            <a:rPr lang="en-US" sz="18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p>
                        <m:e>
                          <m:sSub>
                            <m:sSubPr>
                              <m:ctrlPr>
                                <a:rPr lang="en-US" sz="1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𝑑𝑡</m:t>
                          </m:r>
                        </m:e>
                      </m:nary>
                    </m:oMath>
                  </m:oMathPara>
                </a14:m>
                <a:endParaRPr lang="en-US" sz="1800" dirty="0"/>
              </a:p>
            </p:txBody>
          </p:sp>
        </mc:Choice>
        <mc:Fallback xmlns="">
          <p:sp>
            <p:nvSpPr>
              <p:cNvPr id="86" name="Content Placeholder 2">
                <a:extLst>
                  <a:ext uri="{FF2B5EF4-FFF2-40B4-BE49-F238E27FC236}">
                    <a16:creationId xmlns:a16="http://schemas.microsoft.com/office/drawing/2014/main" id="{BC4CF028-910D-4A3B-957C-78F95252C3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426" y="3854152"/>
                <a:ext cx="3396956" cy="72192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" name="Group 14">
            <a:extLst>
              <a:ext uri="{FF2B5EF4-FFF2-40B4-BE49-F238E27FC236}">
                <a16:creationId xmlns:a16="http://schemas.microsoft.com/office/drawing/2014/main" id="{391684A9-A67E-4C6F-BF18-CE5DE998213F}"/>
              </a:ext>
            </a:extLst>
          </p:cNvPr>
          <p:cNvGrpSpPr/>
          <p:nvPr/>
        </p:nvGrpSpPr>
        <p:grpSpPr>
          <a:xfrm>
            <a:off x="6220488" y="1770622"/>
            <a:ext cx="1230140" cy="750909"/>
            <a:chOff x="6220488" y="1770622"/>
            <a:chExt cx="1230140" cy="750909"/>
          </a:xfrm>
        </p:grpSpPr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2C571B0A-7F4D-4927-B9CB-FEF8890C8F0A}"/>
                </a:ext>
              </a:extLst>
            </p:cNvPr>
            <p:cNvGrpSpPr/>
            <p:nvPr/>
          </p:nvGrpSpPr>
          <p:grpSpPr>
            <a:xfrm>
              <a:off x="6694903" y="1770622"/>
              <a:ext cx="528038" cy="229243"/>
              <a:chOff x="3069003" y="2744655"/>
              <a:chExt cx="797859" cy="297701"/>
            </a:xfrm>
          </p:grpSpPr>
          <p:grpSp>
            <p:nvGrpSpPr>
              <p:cNvPr id="88" name="Group 87">
                <a:extLst>
                  <a:ext uri="{FF2B5EF4-FFF2-40B4-BE49-F238E27FC236}">
                    <a16:creationId xmlns:a16="http://schemas.microsoft.com/office/drawing/2014/main" id="{5A738EA6-E65D-4230-8B8F-0E9DD8814CA2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A9FD5B40-874E-4BBC-A7D7-3907408FA7F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2EF5E5A6-7CAE-432E-90AA-B87A5B204A6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id="{35DFFA29-C58C-4EEE-BCD0-E578F5254BD9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94" name="Straight Connector 93">
                  <a:extLst>
                    <a:ext uri="{FF2B5EF4-FFF2-40B4-BE49-F238E27FC236}">
                      <a16:creationId xmlns:a16="http://schemas.microsoft.com/office/drawing/2014/main" id="{BABCA5A2-EF5D-48FA-9D4A-590D934396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5" name="Straight Connector 94">
                  <a:extLst>
                    <a:ext uri="{FF2B5EF4-FFF2-40B4-BE49-F238E27FC236}">
                      <a16:creationId xmlns:a16="http://schemas.microsoft.com/office/drawing/2014/main" id="{92297F72-95D7-4214-A9F5-BD7D799458A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0" name="Group 89">
                <a:extLst>
                  <a:ext uri="{FF2B5EF4-FFF2-40B4-BE49-F238E27FC236}">
                    <a16:creationId xmlns:a16="http://schemas.microsoft.com/office/drawing/2014/main" id="{8B0F34DC-46F1-42F2-83A7-2A91AB40073B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92" name="Straight Connector 91">
                  <a:extLst>
                    <a:ext uri="{FF2B5EF4-FFF2-40B4-BE49-F238E27FC236}">
                      <a16:creationId xmlns:a16="http://schemas.microsoft.com/office/drawing/2014/main" id="{8A3CFF22-7AC5-493C-B7D3-2F6721A0700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Straight Connector 92">
                  <a:extLst>
                    <a:ext uri="{FF2B5EF4-FFF2-40B4-BE49-F238E27FC236}">
                      <a16:creationId xmlns:a16="http://schemas.microsoft.com/office/drawing/2014/main" id="{E1765FF2-8439-4CD4-B68A-7B73C5FD3A9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1" name="Straight Connector 90">
                <a:extLst>
                  <a:ext uri="{FF2B5EF4-FFF2-40B4-BE49-F238E27FC236}">
                    <a16:creationId xmlns:a16="http://schemas.microsoft.com/office/drawing/2014/main" id="{68857F0D-6D83-44BC-A2E0-7E8C844D370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8E9CA3D-F4F2-474A-9323-302C7D43947B}"/>
                </a:ext>
              </a:extLst>
            </p:cNvPr>
            <p:cNvCxnSpPr/>
            <p:nvPr/>
          </p:nvCxnSpPr>
          <p:spPr>
            <a:xfrm flipH="1">
              <a:off x="6220488" y="1904077"/>
              <a:ext cx="478181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>
              <a:extLst>
                <a:ext uri="{FF2B5EF4-FFF2-40B4-BE49-F238E27FC236}">
                  <a16:creationId xmlns:a16="http://schemas.microsoft.com/office/drawing/2014/main" id="{DAA2DB78-E373-4B90-A9FC-083E330B75A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222941" y="1904077"/>
              <a:ext cx="227687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>
              <a:extLst>
                <a:ext uri="{FF2B5EF4-FFF2-40B4-BE49-F238E27FC236}">
                  <a16:creationId xmlns:a16="http://schemas.microsoft.com/office/drawing/2014/main" id="{787BB626-C2F3-41E7-89CC-B6FC17FF17BB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442704" y="1908842"/>
              <a:ext cx="0" cy="612689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>
              <a:extLst>
                <a:ext uri="{FF2B5EF4-FFF2-40B4-BE49-F238E27FC236}">
                  <a16:creationId xmlns:a16="http://schemas.microsoft.com/office/drawing/2014/main" id="{A2D30FA6-F600-4AD1-A341-2D243F0F2B8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224167" y="1898096"/>
              <a:ext cx="0" cy="612689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8" name="TextBox 6">
            <a:extLst>
              <a:ext uri="{FF2B5EF4-FFF2-40B4-BE49-F238E27FC236}">
                <a16:creationId xmlns:a16="http://schemas.microsoft.com/office/drawing/2014/main" id="{A9938D6C-B545-487D-AFDD-FF056F4F9B58}"/>
              </a:ext>
            </a:extLst>
          </p:cNvPr>
          <p:cNvSpPr txBox="1"/>
          <p:nvPr/>
        </p:nvSpPr>
        <p:spPr>
          <a:xfrm>
            <a:off x="5894168" y="1582420"/>
            <a:ext cx="686410" cy="2812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 kern="1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R= 1 k</a:t>
            </a:r>
            <a:r>
              <a:rPr lang="en-US" sz="1200" kern="1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Ω</a:t>
            </a:r>
            <a:endParaRPr lang="en-US" sz="11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65606557-2549-4311-ACA8-2ECF58FD300C}"/>
              </a:ext>
            </a:extLst>
          </p:cNvPr>
          <p:cNvSpPr txBox="1"/>
          <p:nvPr/>
        </p:nvSpPr>
        <p:spPr>
          <a:xfrm>
            <a:off x="346194" y="3149481"/>
            <a:ext cx="26840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DC offset to minimize drift</a:t>
            </a:r>
          </a:p>
        </p:txBody>
      </p:sp>
      <p:cxnSp>
        <p:nvCxnSpPr>
          <p:cNvPr id="114" name="Straight Arrow Connector 113">
            <a:extLst>
              <a:ext uri="{FF2B5EF4-FFF2-40B4-BE49-F238E27FC236}">
                <a16:creationId xmlns:a16="http://schemas.microsoft.com/office/drawing/2014/main" id="{AA24C2DC-A017-4112-B310-E9ADD388F923}"/>
              </a:ext>
            </a:extLst>
          </p:cNvPr>
          <p:cNvCxnSpPr>
            <a:cxnSpLocks/>
          </p:cNvCxnSpPr>
          <p:nvPr/>
        </p:nvCxnSpPr>
        <p:spPr>
          <a:xfrm>
            <a:off x="2818910" y="3096782"/>
            <a:ext cx="383071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3330DEF3-403B-4931-81D2-B6A6883EE807}"/>
              </a:ext>
            </a:extLst>
          </p:cNvPr>
          <p:cNvGrpSpPr/>
          <p:nvPr/>
        </p:nvGrpSpPr>
        <p:grpSpPr>
          <a:xfrm>
            <a:off x="3297759" y="1135037"/>
            <a:ext cx="938374" cy="1258874"/>
            <a:chOff x="1737360" y="1439113"/>
            <a:chExt cx="1565321" cy="2043402"/>
          </a:xfrm>
        </p:grpSpPr>
        <p:grpSp>
          <p:nvGrpSpPr>
            <p:cNvPr id="104" name="Group 103">
              <a:extLst>
                <a:ext uri="{FF2B5EF4-FFF2-40B4-BE49-F238E27FC236}">
                  <a16:creationId xmlns:a16="http://schemas.microsoft.com/office/drawing/2014/main" id="{2A04E5B1-AB4B-4535-99AC-8D619CE1C6A7}"/>
                </a:ext>
              </a:extLst>
            </p:cNvPr>
            <p:cNvGrpSpPr/>
            <p:nvPr/>
          </p:nvGrpSpPr>
          <p:grpSpPr>
            <a:xfrm>
              <a:off x="1737360" y="1439113"/>
              <a:ext cx="822960" cy="548640"/>
              <a:chOff x="1737360" y="1439113"/>
              <a:chExt cx="822960" cy="548640"/>
            </a:xfrm>
          </p:grpSpPr>
          <p:sp>
            <p:nvSpPr>
              <p:cNvPr id="107" name="Rectangle: Rounded Corners 106">
                <a:extLst>
                  <a:ext uri="{FF2B5EF4-FFF2-40B4-BE49-F238E27FC236}">
                    <a16:creationId xmlns:a16="http://schemas.microsoft.com/office/drawing/2014/main" id="{AD3B5E05-7C7D-48E6-AC44-9953CF719B2B}"/>
                  </a:ext>
                </a:extLst>
              </p:cNvPr>
              <p:cNvSpPr/>
              <p:nvPr/>
            </p:nvSpPr>
            <p:spPr>
              <a:xfrm>
                <a:off x="1828800" y="1550199"/>
                <a:ext cx="320040" cy="228600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id="{EAB750CF-0284-4F5A-A12D-1857ED2282A4}"/>
                  </a:ext>
                </a:extLst>
              </p:cNvPr>
              <p:cNvSpPr/>
              <p:nvPr/>
            </p:nvSpPr>
            <p:spPr>
              <a:xfrm>
                <a:off x="1737360" y="1439113"/>
                <a:ext cx="822960" cy="54864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5F75EDE3-676C-47D2-B2C2-481AA4616983}"/>
                </a:ext>
              </a:extLst>
            </p:cNvPr>
            <p:cNvSpPr/>
            <p:nvPr/>
          </p:nvSpPr>
          <p:spPr>
            <a:xfrm>
              <a:off x="2307298" y="1705464"/>
              <a:ext cx="995383" cy="1777051"/>
            </a:xfrm>
            <a:custGeom>
              <a:avLst/>
              <a:gdLst>
                <a:gd name="connsiteX0" fmla="*/ 0 w 706582"/>
                <a:gd name="connsiteY0" fmla="*/ 33758 h 788831"/>
                <a:gd name="connsiteX1" fmla="*/ 284018 w 706582"/>
                <a:gd name="connsiteY1" fmla="*/ 12976 h 788831"/>
                <a:gd name="connsiteX2" fmla="*/ 471055 w 706582"/>
                <a:gd name="connsiteY2" fmla="*/ 206940 h 788831"/>
                <a:gd name="connsiteX3" fmla="*/ 332509 w 706582"/>
                <a:gd name="connsiteY3" fmla="*/ 387049 h 788831"/>
                <a:gd name="connsiteX4" fmla="*/ 311727 w 706582"/>
                <a:gd name="connsiteY4" fmla="*/ 241576 h 788831"/>
                <a:gd name="connsiteX5" fmla="*/ 568037 w 706582"/>
                <a:gd name="connsiteY5" fmla="*/ 241576 h 788831"/>
                <a:gd name="connsiteX6" fmla="*/ 678873 w 706582"/>
                <a:gd name="connsiteY6" fmla="*/ 456321 h 788831"/>
                <a:gd name="connsiteX7" fmla="*/ 706582 w 706582"/>
                <a:gd name="connsiteY7" fmla="*/ 788831 h 7888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06582" h="788831">
                  <a:moveTo>
                    <a:pt x="0" y="33758"/>
                  </a:moveTo>
                  <a:cubicBezTo>
                    <a:pt x="102754" y="8935"/>
                    <a:pt x="205509" y="-15888"/>
                    <a:pt x="284018" y="12976"/>
                  </a:cubicBezTo>
                  <a:cubicBezTo>
                    <a:pt x="362527" y="41840"/>
                    <a:pt x="462973" y="144595"/>
                    <a:pt x="471055" y="206940"/>
                  </a:cubicBezTo>
                  <a:cubicBezTo>
                    <a:pt x="479137" y="269285"/>
                    <a:pt x="359064" y="381276"/>
                    <a:pt x="332509" y="387049"/>
                  </a:cubicBezTo>
                  <a:cubicBezTo>
                    <a:pt x="305954" y="392822"/>
                    <a:pt x="272472" y="265821"/>
                    <a:pt x="311727" y="241576"/>
                  </a:cubicBezTo>
                  <a:cubicBezTo>
                    <a:pt x="350982" y="217331"/>
                    <a:pt x="506846" y="205785"/>
                    <a:pt x="568037" y="241576"/>
                  </a:cubicBezTo>
                  <a:cubicBezTo>
                    <a:pt x="629228" y="277367"/>
                    <a:pt x="655782" y="365112"/>
                    <a:pt x="678873" y="456321"/>
                  </a:cubicBezTo>
                  <a:cubicBezTo>
                    <a:pt x="701964" y="547530"/>
                    <a:pt x="704273" y="668180"/>
                    <a:pt x="706582" y="788831"/>
                  </a:cubicBezTo>
                </a:path>
              </a:pathLst>
            </a:custGeom>
            <a:noFill/>
            <a:ln>
              <a:solidFill>
                <a:schemeClr val="accent2">
                  <a:lumMod val="75000"/>
                </a:schemeClr>
              </a:solidFill>
              <a:headEnd type="oval"/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7" name="Content Placeholder 2">
                <a:extLst>
                  <a:ext uri="{FF2B5EF4-FFF2-40B4-BE49-F238E27FC236}">
                    <a16:creationId xmlns:a16="http://schemas.microsoft.com/office/drawing/2014/main" id="{AC88AEF1-63A6-42F1-97C3-C7183294C1B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94148" y="4569489"/>
                <a:ext cx="3722601" cy="72192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r>
                        <a:rPr lang="en-US" sz="18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800" i="1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1800" i="1">
                          <a:latin typeface="Cambria Math" panose="02040503050406030204" pitchFamily="18" charset="0"/>
                        </a:rPr>
                        <m:t>)−</m:t>
                      </m:r>
                      <m:sSub>
                        <m:sSubPr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sz="18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1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en-US" sz="1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𝐶</m:t>
                          </m:r>
                        </m:den>
                      </m:f>
                      <m:nary>
                        <m:naryPr>
                          <m:ctrlPr>
                            <a:rPr lang="en-US" sz="18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p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func>
                            <m:funcPr>
                              <m:ctrlP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1800" b="0" i="0" smtClean="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</m:e>
                          </m:func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𝑑𝑡</m:t>
                          </m:r>
                        </m:e>
                      </m:nary>
                    </m:oMath>
                  </m:oMathPara>
                </a14:m>
                <a:endParaRPr lang="en-US" sz="1800" dirty="0"/>
              </a:p>
            </p:txBody>
          </p:sp>
        </mc:Choice>
        <mc:Fallback xmlns="">
          <p:sp>
            <p:nvSpPr>
              <p:cNvPr id="117" name="Content Placeholder 2">
                <a:extLst>
                  <a:ext uri="{FF2B5EF4-FFF2-40B4-BE49-F238E27FC236}">
                    <a16:creationId xmlns:a16="http://schemas.microsoft.com/office/drawing/2014/main" id="{AC88AEF1-63A6-42F1-97C3-C7183294C1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148" y="4569489"/>
                <a:ext cx="3722601" cy="72192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8" name="Content Placeholder 2">
                <a:extLst>
                  <a:ext uri="{FF2B5EF4-FFF2-40B4-BE49-F238E27FC236}">
                    <a16:creationId xmlns:a16="http://schemas.microsoft.com/office/drawing/2014/main" id="{A60A83F5-1A7B-4E2E-8028-EBD8F167542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11757" y="5280341"/>
                <a:ext cx="3722601" cy="80691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d>
                        <m:dPr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1800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sz="18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num>
                        <m:den>
                          <m:r>
                            <a:rPr lang="en-US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sSub>
                            <m:sSubPr>
                              <m:ctrlPr>
                                <a:rPr lang="en-US" sz="1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𝐶</m:t>
                          </m:r>
                        </m:den>
                      </m:f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8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</m:func>
                    </m:oMath>
                  </m:oMathPara>
                </a14:m>
                <a:endParaRPr lang="en-US" sz="1800" dirty="0"/>
              </a:p>
            </p:txBody>
          </p:sp>
        </mc:Choice>
        <mc:Fallback xmlns="">
          <p:sp>
            <p:nvSpPr>
              <p:cNvPr id="118" name="Content Placeholder 2">
                <a:extLst>
                  <a:ext uri="{FF2B5EF4-FFF2-40B4-BE49-F238E27FC236}">
                    <a16:creationId xmlns:a16="http://schemas.microsoft.com/office/drawing/2014/main" id="{A60A83F5-1A7B-4E2E-8028-EBD8F16754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757" y="5280341"/>
                <a:ext cx="3722601" cy="806914"/>
              </a:xfrm>
              <a:prstGeom prst="rect">
                <a:avLst/>
              </a:prstGeom>
              <a:blipFill>
                <a:blip r:embed="rId4"/>
                <a:stretch>
                  <a:fillRect t="-15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 descr="Chart, line chart&#10;&#10;Description automatically generated">
            <a:extLst>
              <a:ext uri="{FF2B5EF4-FFF2-40B4-BE49-F238E27FC236}">
                <a16:creationId xmlns:a16="http://schemas.microsoft.com/office/drawing/2014/main" id="{404A0615-BDCD-47AD-BE71-35BF42C0F4A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3468" y="1078974"/>
            <a:ext cx="3729346" cy="1904046"/>
          </a:xfrm>
          <a:prstGeom prst="rect">
            <a:avLst/>
          </a:prstGeom>
        </p:spPr>
      </p:pic>
      <p:sp>
        <p:nvSpPr>
          <p:cNvPr id="119" name="TextBox 118">
            <a:extLst>
              <a:ext uri="{FF2B5EF4-FFF2-40B4-BE49-F238E27FC236}">
                <a16:creationId xmlns:a16="http://schemas.microsoft.com/office/drawing/2014/main" id="{14C56B19-97F6-4886-9FC2-4168D142737E}"/>
              </a:ext>
            </a:extLst>
          </p:cNvPr>
          <p:cNvSpPr txBox="1"/>
          <p:nvPr/>
        </p:nvSpPr>
        <p:spPr>
          <a:xfrm>
            <a:off x="4345128" y="5016002"/>
            <a:ext cx="21742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Output should lead the input by 90°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1" name="Content Placeholder 2">
                <a:extLst>
                  <a:ext uri="{FF2B5EF4-FFF2-40B4-BE49-F238E27FC236}">
                    <a16:creationId xmlns:a16="http://schemas.microsoft.com/office/drawing/2014/main" id="{B40AC9BD-FF1A-46B7-A85D-2DC457ECDD9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768411" y="4935710"/>
                <a:ext cx="3722601" cy="80691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𝐺𝑎𝑖𝑛</m:t>
                          </m:r>
                        </m:e>
                        <m:sub>
                          <m:r>
                            <a:rPr lang="en-US" sz="1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𝐴𝐶</m:t>
                          </m:r>
                        </m:sub>
                      </m:sSub>
                      <m:r>
                        <a:rPr lang="en-US" sz="18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18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num>
                            <m:den>
                              <m:r>
                                <a:rPr lang="en-US" sz="18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𝜔</m:t>
                              </m:r>
                              <m:sSub>
                                <m:sSubPr>
                                  <m:ctrlPr>
                                    <a:rPr lang="en-US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8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den>
                          </m:f>
                          <m:r>
                            <a:rPr lang="en-US" sz="18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sz="1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1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  <m:r>
                        <a:rPr lang="en-US" sz="18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8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sSub>
                            <m:sSubPr>
                              <m:ctrlPr>
                                <a:rPr lang="en-US" sz="18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18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8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den>
                      </m:f>
                    </m:oMath>
                  </m:oMathPara>
                </a14:m>
                <a:endParaRPr lang="en-US" sz="1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21" name="Content Placeholder 2">
                <a:extLst>
                  <a:ext uri="{FF2B5EF4-FFF2-40B4-BE49-F238E27FC236}">
                    <a16:creationId xmlns:a16="http://schemas.microsoft.com/office/drawing/2014/main" id="{B40AC9BD-FF1A-46B7-A85D-2DC457ECDD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8411" y="4935710"/>
                <a:ext cx="3722601" cy="80691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2" name="TextBox 121">
            <a:extLst>
              <a:ext uri="{FF2B5EF4-FFF2-40B4-BE49-F238E27FC236}">
                <a16:creationId xmlns:a16="http://schemas.microsoft.com/office/drawing/2014/main" id="{90F3B738-B93D-4B66-AA78-D968F3A9F4D0}"/>
              </a:ext>
            </a:extLst>
          </p:cNvPr>
          <p:cNvSpPr txBox="1"/>
          <p:nvPr/>
        </p:nvSpPr>
        <p:spPr>
          <a:xfrm>
            <a:off x="8540602" y="547074"/>
            <a:ext cx="2432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Look at AC amplitudes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E1C4A452-74F8-4CF5-8484-6F2713DA20BE}"/>
              </a:ext>
            </a:extLst>
          </p:cNvPr>
          <p:cNvSpPr txBox="1"/>
          <p:nvPr/>
        </p:nvSpPr>
        <p:spPr>
          <a:xfrm>
            <a:off x="8898156" y="3276019"/>
            <a:ext cx="1717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Look at phases</a:t>
            </a:r>
          </a:p>
        </p:txBody>
      </p:sp>
      <p:cxnSp>
        <p:nvCxnSpPr>
          <p:cNvPr id="124" name="Straight Arrow Connector 123">
            <a:extLst>
              <a:ext uri="{FF2B5EF4-FFF2-40B4-BE49-F238E27FC236}">
                <a16:creationId xmlns:a16="http://schemas.microsoft.com/office/drawing/2014/main" id="{1908EA5E-3371-4CA7-A980-486DF74749B7}"/>
              </a:ext>
            </a:extLst>
          </p:cNvPr>
          <p:cNvCxnSpPr>
            <a:cxnSpLocks/>
          </p:cNvCxnSpPr>
          <p:nvPr/>
        </p:nvCxnSpPr>
        <p:spPr>
          <a:xfrm>
            <a:off x="9934982" y="870946"/>
            <a:ext cx="26064" cy="89967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>
            <a:extLst>
              <a:ext uri="{FF2B5EF4-FFF2-40B4-BE49-F238E27FC236}">
                <a16:creationId xmlns:a16="http://schemas.microsoft.com/office/drawing/2014/main" id="{0C694B71-9ECC-4382-AAD1-8331109260FB}"/>
              </a:ext>
            </a:extLst>
          </p:cNvPr>
          <p:cNvCxnSpPr>
            <a:cxnSpLocks/>
          </p:cNvCxnSpPr>
          <p:nvPr/>
        </p:nvCxnSpPr>
        <p:spPr>
          <a:xfrm>
            <a:off x="9550961" y="870733"/>
            <a:ext cx="57484" cy="146673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Rectangle 125">
            <a:extLst>
              <a:ext uri="{FF2B5EF4-FFF2-40B4-BE49-F238E27FC236}">
                <a16:creationId xmlns:a16="http://schemas.microsoft.com/office/drawing/2014/main" id="{5589BCF6-130E-45DE-92E0-5DABA4692CC3}"/>
              </a:ext>
            </a:extLst>
          </p:cNvPr>
          <p:cNvSpPr/>
          <p:nvPr/>
        </p:nvSpPr>
        <p:spPr>
          <a:xfrm>
            <a:off x="9205318" y="5059930"/>
            <a:ext cx="729664" cy="682694"/>
          </a:xfrm>
          <a:prstGeom prst="rect">
            <a:avLst/>
          </a:prstGeom>
          <a:solidFill>
            <a:srgbClr val="FFFF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8" name="Straight Arrow Connector 127">
            <a:extLst>
              <a:ext uri="{FF2B5EF4-FFF2-40B4-BE49-F238E27FC236}">
                <a16:creationId xmlns:a16="http://schemas.microsoft.com/office/drawing/2014/main" id="{EC87FAE1-7A77-42BF-BD84-0B7E96B433F5}"/>
              </a:ext>
            </a:extLst>
          </p:cNvPr>
          <p:cNvCxnSpPr>
            <a:cxnSpLocks/>
          </p:cNvCxnSpPr>
          <p:nvPr/>
        </p:nvCxnSpPr>
        <p:spPr>
          <a:xfrm flipH="1" flipV="1">
            <a:off x="10039791" y="2200355"/>
            <a:ext cx="602375" cy="150578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TextBox 128">
            <a:extLst>
              <a:ext uri="{FF2B5EF4-FFF2-40B4-BE49-F238E27FC236}">
                <a16:creationId xmlns:a16="http://schemas.microsoft.com/office/drawing/2014/main" id="{231D7F71-F5A6-49CC-AFED-6A3A9D3A47FC}"/>
              </a:ext>
            </a:extLst>
          </p:cNvPr>
          <p:cNvSpPr txBox="1"/>
          <p:nvPr/>
        </p:nvSpPr>
        <p:spPr>
          <a:xfrm>
            <a:off x="9522541" y="3685630"/>
            <a:ext cx="26302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Output should peak when the input crosses zero</a:t>
            </a:r>
          </a:p>
        </p:txBody>
      </p:sp>
    </p:spTree>
    <p:extLst>
      <p:ext uri="{BB962C8B-B14F-4D97-AF65-F5344CB8AC3E}">
        <p14:creationId xmlns:p14="http://schemas.microsoft.com/office/powerpoint/2010/main" val="2276699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" grpId="0"/>
      <p:bldP spid="108" grpId="0"/>
      <p:bldP spid="108" grpId="1"/>
      <p:bldP spid="113" grpId="0"/>
      <p:bldP spid="117" grpId="0"/>
      <p:bldP spid="118" grpId="0"/>
      <p:bldP spid="119" grpId="0"/>
      <p:bldP spid="121" grpId="0"/>
      <p:bldP spid="122" grpId="0"/>
      <p:bldP spid="123" grpId="0"/>
      <p:bldP spid="126" grpId="0" animBg="1"/>
      <p:bldP spid="12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35CA2-0DBE-4EC6-B7E5-D19054AD7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0B5856-E63E-49F5-99CA-084473F5E0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2184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21081</TotalTime>
  <Words>847</Words>
  <Application>Microsoft Office PowerPoint</Application>
  <PresentationFormat>Widescreen</PresentationFormat>
  <Paragraphs>244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Office Theme</vt:lpstr>
      <vt:lpstr>Analog Electronics Technology</vt:lpstr>
      <vt:lpstr>Op Amp Integrator Circuit</vt:lpstr>
      <vt:lpstr>Op Amp Integrator Theory</vt:lpstr>
      <vt:lpstr>Integrator Theory</vt:lpstr>
      <vt:lpstr>An Integrator</vt:lpstr>
      <vt:lpstr>Op Amp Integrator – Alternate Calculation</vt:lpstr>
      <vt:lpstr>Op Amp Integrator Procedure</vt:lpstr>
      <vt:lpstr>Op Amp Integrator Procedure</vt:lpstr>
      <vt:lpstr>PowerPoint Presentation</vt:lpstr>
      <vt:lpstr>Miller Integrator Theory</vt:lpstr>
      <vt:lpstr>Miller Integrator Procedure</vt:lpstr>
      <vt:lpstr>Miller Integrator Procedure (cont.)</vt:lpstr>
      <vt:lpstr>Miller Integrator Procedure (cont.)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Analog Electronics Technology</dc:title>
  <dc:creator>me</dc:creator>
  <cp:lastModifiedBy>Kendall Stephenson</cp:lastModifiedBy>
  <cp:revision>571</cp:revision>
  <dcterms:created xsi:type="dcterms:W3CDTF">2018-11-17T00:51:02Z</dcterms:created>
  <dcterms:modified xsi:type="dcterms:W3CDTF">2021-11-17T16:36:59Z</dcterms:modified>
</cp:coreProperties>
</file>