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5"/>
  </p:notesMasterIdLst>
  <p:sldIdLst>
    <p:sldId id="256" r:id="rId5"/>
    <p:sldId id="311" r:id="rId6"/>
    <p:sldId id="295" r:id="rId7"/>
    <p:sldId id="350" r:id="rId8"/>
    <p:sldId id="349" r:id="rId9"/>
    <p:sldId id="312" r:id="rId10"/>
    <p:sldId id="313" r:id="rId11"/>
    <p:sldId id="314" r:id="rId12"/>
    <p:sldId id="315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48" r:id="rId25"/>
    <p:sldId id="351" r:id="rId26"/>
    <p:sldId id="257" r:id="rId27"/>
    <p:sldId id="285" r:id="rId28"/>
    <p:sldId id="331" r:id="rId29"/>
    <p:sldId id="332" r:id="rId30"/>
    <p:sldId id="333" r:id="rId31"/>
    <p:sldId id="334" r:id="rId32"/>
    <p:sldId id="336" r:id="rId33"/>
    <p:sldId id="335" r:id="rId34"/>
    <p:sldId id="341" r:id="rId35"/>
    <p:sldId id="328" r:id="rId36"/>
    <p:sldId id="342" r:id="rId37"/>
    <p:sldId id="343" r:id="rId38"/>
    <p:sldId id="344" r:id="rId39"/>
    <p:sldId id="346" r:id="rId40"/>
    <p:sldId id="329" r:id="rId41"/>
    <p:sldId id="330" r:id="rId42"/>
    <p:sldId id="352" r:id="rId43"/>
    <p:sldId id="34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42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9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760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Signals!$C$7:$C$19</c:f>
              <c:numCache>
                <c:formatCode>General</c:formatCode>
                <c:ptCount val="13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</c:numCache>
            </c:numRef>
          </c:xVal>
          <c:yVal>
            <c:numRef>
              <c:f>Signals!$D$7:$D$19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E05-425A-9414-ACEA67CB2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1D5-4865-AEBB-C0494715B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x[-6-k]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F8E-43E3-B969-6D2BF2D9B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x[-6-k]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F8E-43E3-B969-6D2BF2D9B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x[-6-k]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71F-4244-9594-555E724A00CF}"/>
            </c:ext>
          </c:extLst>
        </c:ser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-5</c:v>
                </c:pt>
                <c:pt idx="1">
                  <c:v>-2</c:v>
                </c:pt>
                <c:pt idx="2">
                  <c:v>0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0</c:v>
                </c:pt>
                <c:pt idx="9">
                  <c:v>-2</c:v>
                </c:pt>
                <c:pt idx="10">
                  <c:v>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71F-4244-9594-555E724A0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1D5-4865-AEBB-C0494715B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1D5-4865-AEBB-C0494715B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x[-6-k]</a:t>
            </a:r>
          </a:p>
        </c:rich>
      </c:tx>
      <c:layout>
        <c:manualLayout>
          <c:xMode val="edge"/>
          <c:yMode val="edge"/>
          <c:x val="0.24974391419619185"/>
          <c:y val="2.35404896421845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289-4C12-9117-FA1569AF3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289-4C12-9117-FA1569AF3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x[n-k]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13-48F3-A995-D4324986F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AF9-4930-96FA-34025419D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x[n-k]</a:t>
            </a:r>
          </a:p>
        </c:rich>
      </c:tx>
      <c:layout>
        <c:manualLayout>
          <c:xMode val="edge"/>
          <c:yMode val="edge"/>
          <c:x val="0.24974391419619185"/>
          <c:y val="2.35404896421845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Signals!$N$7:$N$17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Signals!$O$7:$O$17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CB1-4523-80E7-BE7183CF1C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7888016"/>
        <c:axId val="887890416"/>
      </c:scatterChart>
      <c:valAx>
        <c:axId val="88788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7890416"/>
        <c:crosses val="autoZero"/>
        <c:crossBetween val="midCat"/>
      </c:valAx>
      <c:valAx>
        <c:axId val="88789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78880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13-48F3-A995-D4324986F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AF9-4930-96FA-34025419D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13-48F3-A995-D4324986F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AF9-4930-96FA-34025419D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13-48F3-A995-D4324986F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AF9-4930-96FA-34025419D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813-48F3-A995-D4324986F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At val="-15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x[k]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Sheet1!$C$7:$C$19</c:f>
              <c:numCache>
                <c:formatCode>General</c:formatCode>
                <c:ptCount val="13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</c:numCache>
            </c:numRef>
          </c:xVal>
          <c:yVal>
            <c:numRef>
              <c:f>Sheet1!$D$7:$D$19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E05-425A-9414-ACEA67CB2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scatterChart>
        <c:scatterStyle val="lineMarker"/>
        <c:varyColors val="0"/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7-4DA0-8FA2-2602B8621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0685119"/>
        <c:axId val="840684639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At val="-15"/>
        <c:crossBetween val="midCat"/>
      </c:valAx>
      <c:valAx>
        <c:axId val="840684639"/>
        <c:scaling>
          <c:orientation val="minMax"/>
          <c:max val="0.5"/>
          <c:min val="-0.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BB5C1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0685119"/>
        <c:crosses val="max"/>
        <c:crossBetween val="midCat"/>
      </c:valAx>
      <c:valAx>
        <c:axId val="840685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684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AF9-4930-96FA-34025419D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1"/>
        <c:axPos val="b"/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Results!$C$7:$C$19</c:f>
              <c:numCache>
                <c:formatCode>General</c:formatCode>
                <c:ptCount val="13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</c:numCache>
            </c:numRef>
          </c:xVal>
          <c:yVal>
            <c:numRef>
              <c:f>Results!$D$7:$D$19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AE-49EA-BEEB-CF2F248FB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18"/>
          <c:min val="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y[n]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Results!$Q$24:$AI$24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</c:numCache>
            </c:numRef>
          </c:xVal>
          <c:yVal>
            <c:numRef>
              <c:f>Results!$Q$23:$AI$23</c:f>
              <c:numCache>
                <c:formatCode>General</c:formatCode>
                <c:ptCount val="19"/>
                <c:pt idx="0">
                  <c:v>1.25</c:v>
                </c:pt>
                <c:pt idx="1">
                  <c:v>5.75</c:v>
                </c:pt>
                <c:pt idx="2">
                  <c:v>10.95</c:v>
                </c:pt>
                <c:pt idx="3">
                  <c:v>16.600000000000001</c:v>
                </c:pt>
                <c:pt idx="4">
                  <c:v>19.899999999999999</c:v>
                </c:pt>
                <c:pt idx="5">
                  <c:v>19.2</c:v>
                </c:pt>
                <c:pt idx="6">
                  <c:v>15.75</c:v>
                </c:pt>
                <c:pt idx="7">
                  <c:v>10.600000000000001</c:v>
                </c:pt>
                <c:pt idx="8">
                  <c:v>4.6000000000000014</c:v>
                </c:pt>
                <c:pt idx="9">
                  <c:v>-2.2500000000000018</c:v>
                </c:pt>
                <c:pt idx="10">
                  <c:v>-8.15</c:v>
                </c:pt>
                <c:pt idx="11">
                  <c:v>-11.649999999999999</c:v>
                </c:pt>
                <c:pt idx="12">
                  <c:v>-11.3</c:v>
                </c:pt>
                <c:pt idx="13">
                  <c:v>-9.0499999999999989</c:v>
                </c:pt>
                <c:pt idx="14">
                  <c:v>-4.3499999999999996</c:v>
                </c:pt>
                <c:pt idx="15">
                  <c:v>-1.35</c:v>
                </c:pt>
                <c:pt idx="16">
                  <c:v>-0.35000000000000003</c:v>
                </c:pt>
                <c:pt idx="17">
                  <c:v>-0.05</c:v>
                </c:pt>
                <c:pt idx="18">
                  <c:v>0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filteredSeriesTitle>
                <c15:tx>
                  <c:v>y[n]</c:v>
                </c15:tx>
              </c15:filteredSeriesTitle>
            </c:ext>
            <c:ext xmlns:c16="http://schemas.microsoft.com/office/drawing/2014/chart" uri="{C3380CC4-5D6E-409C-BE32-E72D297353CC}">
              <c16:uniqueId val="{00000000-E1FF-4B40-8E02-8C1250760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18"/>
          <c:min val="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Signals!$C$7:$C$19</c:f>
              <c:numCache>
                <c:formatCode>General</c:formatCode>
                <c:ptCount val="13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</c:numCache>
            </c:numRef>
          </c:xVal>
          <c:yVal>
            <c:numRef>
              <c:f>Signals!$D$7:$D$19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239-439A-B227-FFFA8451E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Signals!$E$7:$E$19</c:f>
              <c:numCache>
                <c:formatCode>General</c:formatCode>
                <c:ptCount val="13"/>
                <c:pt idx="0">
                  <c:v>3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-1</c:v>
                </c:pt>
                <c:pt idx="5">
                  <c:v>-2</c:v>
                </c:pt>
                <c:pt idx="6">
                  <c:v>-3</c:v>
                </c:pt>
                <c:pt idx="7">
                  <c:v>-4</c:v>
                </c:pt>
                <c:pt idx="8">
                  <c:v>-5</c:v>
                </c:pt>
                <c:pt idx="9">
                  <c:v>-6</c:v>
                </c:pt>
                <c:pt idx="10">
                  <c:v>-7</c:v>
                </c:pt>
                <c:pt idx="11">
                  <c:v>-8</c:v>
                </c:pt>
                <c:pt idx="12">
                  <c:v>-9</c:v>
                </c:pt>
              </c:numCache>
            </c:numRef>
          </c:xVal>
          <c:yVal>
            <c:numRef>
              <c:f>Signals!$D$7:$D$19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DB-4296-A3D2-DCEE9DCB4C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x[3-k]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Signals!$H$7:$H$19</c:f>
              <c:numCache>
                <c:formatCode>General</c:formatCode>
                <c:ptCount val="13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-1</c:v>
                </c:pt>
                <c:pt idx="8">
                  <c:v>-2</c:v>
                </c:pt>
                <c:pt idx="9">
                  <c:v>-3</c:v>
                </c:pt>
                <c:pt idx="10">
                  <c:v>-4</c:v>
                </c:pt>
                <c:pt idx="11">
                  <c:v>-5</c:v>
                </c:pt>
                <c:pt idx="12">
                  <c:v>-6</c:v>
                </c:pt>
              </c:numCache>
            </c:numRef>
          </c:xVal>
          <c:yVal>
            <c:numRef>
              <c:f>Signals!$D$7:$D$19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CF8-4298-81B4-B83F901AAB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x[-5-k]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B55-405C-91BC-01205C987793}"/>
            </c:ext>
          </c:extLst>
        </c:ser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B55-405C-91BC-01205C9877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noFill/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D42-4D4B-AEE2-11D08E7C5F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x[-6-k]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(2)'!$I$7:$I$19</c:f>
              <c:numCache>
                <c:formatCode>General</c:formatCode>
                <c:ptCount val="13"/>
                <c:pt idx="0">
                  <c:v>-3</c:v>
                </c:pt>
                <c:pt idx="1">
                  <c:v>-4</c:v>
                </c:pt>
                <c:pt idx="2">
                  <c:v>-5</c:v>
                </c:pt>
                <c:pt idx="3">
                  <c:v>-6</c:v>
                </c:pt>
                <c:pt idx="4">
                  <c:v>-7</c:v>
                </c:pt>
                <c:pt idx="5">
                  <c:v>-8</c:v>
                </c:pt>
                <c:pt idx="6">
                  <c:v>-9</c:v>
                </c:pt>
                <c:pt idx="7">
                  <c:v>-10</c:v>
                </c:pt>
                <c:pt idx="8">
                  <c:v>-11</c:v>
                </c:pt>
                <c:pt idx="9">
                  <c:v>-12</c:v>
                </c:pt>
                <c:pt idx="10">
                  <c:v>-13</c:v>
                </c:pt>
                <c:pt idx="11">
                  <c:v>-14</c:v>
                </c:pt>
                <c:pt idx="12">
                  <c:v>-15</c:v>
                </c:pt>
              </c:numCache>
            </c:numRef>
          </c:xVal>
          <c:yVal>
            <c:numRef>
              <c:f>'Sheet1 (2)'!$D$7:$D$19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15</c:v>
                </c:pt>
                <c:pt idx="5">
                  <c:v>9</c:v>
                </c:pt>
                <c:pt idx="6">
                  <c:v>6</c:v>
                </c:pt>
                <c:pt idx="7">
                  <c:v>-25</c:v>
                </c:pt>
                <c:pt idx="8">
                  <c:v>-9</c:v>
                </c:pt>
                <c:pt idx="9">
                  <c:v>-3</c:v>
                </c:pt>
                <c:pt idx="10">
                  <c:v>-1</c:v>
                </c:pt>
                <c:pt idx="11">
                  <c:v>0</c:v>
                </c:pt>
                <c:pt idx="1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71F-4244-9594-555E724A00CF}"/>
            </c:ext>
          </c:extLst>
        </c:ser>
        <c:ser>
          <c:idx val="1"/>
          <c:order val="1"/>
          <c:tx>
            <c:v>h[k]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'Sheet1 (2)'!$N$7:$N$17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'Sheet1 (2)'!$O$7:$O$17</c:f>
              <c:numCache>
                <c:formatCode>General</c:formatCode>
                <c:ptCount val="11"/>
                <c:pt idx="0">
                  <c:v>0.05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0.45</c:v>
                </c:pt>
                <c:pt idx="7">
                  <c:v>0.4</c:v>
                </c:pt>
                <c:pt idx="8">
                  <c:v>0.3</c:v>
                </c:pt>
                <c:pt idx="9">
                  <c:v>0.2</c:v>
                </c:pt>
                <c:pt idx="10">
                  <c:v>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71F-4244-9594-555E724A0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20"/>
          <c:min val="-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</c:valAx>
      <c:valAx>
        <c:axId val="1181793152"/>
        <c:scaling>
          <c:orientation val="minMax"/>
          <c:max val="25"/>
          <c:min val="-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13" Type="http://schemas.openxmlformats.org/officeDocument/2006/relationships/image" Target="../media/image139.png"/><Relationship Id="rId18" Type="http://schemas.openxmlformats.org/officeDocument/2006/relationships/image" Target="../media/image144.png"/><Relationship Id="rId3" Type="http://schemas.openxmlformats.org/officeDocument/2006/relationships/image" Target="../media/image129.png"/><Relationship Id="rId21" Type="http://schemas.openxmlformats.org/officeDocument/2006/relationships/image" Target="../media/image147.png"/><Relationship Id="rId7" Type="http://schemas.openxmlformats.org/officeDocument/2006/relationships/image" Target="../media/image133.png"/><Relationship Id="rId12" Type="http://schemas.openxmlformats.org/officeDocument/2006/relationships/image" Target="../media/image138.png"/><Relationship Id="rId17" Type="http://schemas.openxmlformats.org/officeDocument/2006/relationships/image" Target="../media/image143.png"/><Relationship Id="rId2" Type="http://schemas.openxmlformats.org/officeDocument/2006/relationships/image" Target="../media/image128.png"/><Relationship Id="rId16" Type="http://schemas.openxmlformats.org/officeDocument/2006/relationships/image" Target="../media/image142.png"/><Relationship Id="rId20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24" Type="http://schemas.openxmlformats.org/officeDocument/2006/relationships/image" Target="../media/image150.png"/><Relationship Id="rId5" Type="http://schemas.openxmlformats.org/officeDocument/2006/relationships/image" Target="../media/image131.png"/><Relationship Id="rId15" Type="http://schemas.openxmlformats.org/officeDocument/2006/relationships/image" Target="../media/image141.png"/><Relationship Id="rId23" Type="http://schemas.openxmlformats.org/officeDocument/2006/relationships/image" Target="../media/image149.png"/><Relationship Id="rId10" Type="http://schemas.openxmlformats.org/officeDocument/2006/relationships/image" Target="../media/image136.png"/><Relationship Id="rId19" Type="http://schemas.openxmlformats.org/officeDocument/2006/relationships/image" Target="../media/image145.png"/><Relationship Id="rId4" Type="http://schemas.openxmlformats.org/officeDocument/2006/relationships/image" Target="../media/image130.png"/><Relationship Id="rId9" Type="http://schemas.openxmlformats.org/officeDocument/2006/relationships/image" Target="../media/image135.png"/><Relationship Id="rId14" Type="http://schemas.openxmlformats.org/officeDocument/2006/relationships/image" Target="../media/image140.png"/><Relationship Id="rId22" Type="http://schemas.openxmlformats.org/officeDocument/2006/relationships/image" Target="../media/image14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png"/><Relationship Id="rId5" Type="http://schemas.openxmlformats.org/officeDocument/2006/relationships/image" Target="../media/image153.png"/><Relationship Id="rId4" Type="http://schemas.openxmlformats.org/officeDocument/2006/relationships/image" Target="../media/image15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8.png"/><Relationship Id="rId4" Type="http://schemas.openxmlformats.org/officeDocument/2006/relationships/image" Target="../media/image15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2.png"/><Relationship Id="rId4" Type="http://schemas.openxmlformats.org/officeDocument/2006/relationships/image" Target="../media/image16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png"/><Relationship Id="rId7" Type="http://schemas.openxmlformats.org/officeDocument/2006/relationships/image" Target="../media/image168.png"/><Relationship Id="rId2" Type="http://schemas.openxmlformats.org/officeDocument/2006/relationships/image" Target="../media/image1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7.png"/><Relationship Id="rId5" Type="http://schemas.openxmlformats.org/officeDocument/2006/relationships/image" Target="../media/image166.png"/><Relationship Id="rId4" Type="http://schemas.openxmlformats.org/officeDocument/2006/relationships/image" Target="../media/image16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2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5.png"/><Relationship Id="rId7" Type="http://schemas.openxmlformats.org/officeDocument/2006/relationships/image" Target="../media/image179.png"/><Relationship Id="rId2" Type="http://schemas.openxmlformats.org/officeDocument/2006/relationships/image" Target="../media/image1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png"/><Relationship Id="rId5" Type="http://schemas.openxmlformats.org/officeDocument/2006/relationships/image" Target="../media/image177.png"/><Relationship Id="rId4" Type="http://schemas.openxmlformats.org/officeDocument/2006/relationships/image" Target="../media/image17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png"/><Relationship Id="rId13" Type="http://schemas.openxmlformats.org/officeDocument/2006/relationships/image" Target="../media/image191.png"/><Relationship Id="rId3" Type="http://schemas.openxmlformats.org/officeDocument/2006/relationships/image" Target="../media/image181.png"/><Relationship Id="rId7" Type="http://schemas.openxmlformats.org/officeDocument/2006/relationships/image" Target="../media/image185.png"/><Relationship Id="rId12" Type="http://schemas.openxmlformats.org/officeDocument/2006/relationships/image" Target="../media/image19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png"/><Relationship Id="rId11" Type="http://schemas.openxmlformats.org/officeDocument/2006/relationships/image" Target="../media/image189.png"/><Relationship Id="rId5" Type="http://schemas.openxmlformats.org/officeDocument/2006/relationships/image" Target="../media/image183.png"/><Relationship Id="rId10" Type="http://schemas.openxmlformats.org/officeDocument/2006/relationships/image" Target="../media/image112.png"/><Relationship Id="rId4" Type="http://schemas.openxmlformats.org/officeDocument/2006/relationships/image" Target="../media/image182.png"/><Relationship Id="rId9" Type="http://schemas.openxmlformats.org/officeDocument/2006/relationships/image" Target="../media/image18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chart" Target="../charts/char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chart" Target="../charts/chart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chart" Target="../charts/chart22.xml"/><Relationship Id="rId4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chart" Target="../charts/chart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chart" Target="../charts/chart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chart" Target="../charts/chart3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5" Type="http://schemas.openxmlformats.org/officeDocument/2006/relationships/image" Target="../media/image106.png"/><Relationship Id="rId4" Type="http://schemas.openxmlformats.org/officeDocument/2006/relationships/image" Target="../media/image10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C5DD2-6448-F0A2-451E-BE10019DE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B6EF-DC3E-B671-A86C-4BA79473D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059"/>
          </a:xfrm>
        </p:spPr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2BA6296B-853F-2F19-87CD-6CFFBF5E09BE}"/>
              </a:ext>
            </a:extLst>
          </p:cNvPr>
          <p:cNvSpPr txBox="1"/>
          <p:nvPr/>
        </p:nvSpPr>
        <p:spPr>
          <a:xfrm>
            <a:off x="880332" y="2096782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4A7D045-9B90-8138-3B26-F326A264207F}"/>
              </a:ext>
            </a:extLst>
          </p:cNvPr>
          <p:cNvSpPr txBox="1"/>
          <p:nvPr/>
        </p:nvSpPr>
        <p:spPr>
          <a:xfrm>
            <a:off x="880331" y="2625469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607217-CF79-9EDE-4EC9-96661D5FE388}"/>
                  </a:ext>
                </a:extLst>
              </p:cNvPr>
              <p:cNvSpPr txBox="1"/>
              <p:nvPr/>
            </p:nvSpPr>
            <p:spPr>
              <a:xfrm>
                <a:off x="1564753" y="1187611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607217-CF79-9EDE-4EC9-96661D5FE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53" y="1187611"/>
                <a:ext cx="4535857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C725FE2-58C7-5D9C-D930-5AA5442F4F4C}"/>
              </a:ext>
            </a:extLst>
          </p:cNvPr>
          <p:cNvSpPr txBox="1"/>
          <p:nvPr/>
        </p:nvSpPr>
        <p:spPr>
          <a:xfrm>
            <a:off x="2469709" y="2166999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AB50BD-BC38-A79D-4459-9B4D64625BE5}"/>
              </a:ext>
            </a:extLst>
          </p:cNvPr>
          <p:cNvSpPr txBox="1"/>
          <p:nvPr/>
        </p:nvSpPr>
        <p:spPr>
          <a:xfrm>
            <a:off x="2469709" y="2668008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3AFF55-A088-7064-3ECA-94A0AB53D3B4}"/>
              </a:ext>
            </a:extLst>
          </p:cNvPr>
          <p:cNvSpPr txBox="1"/>
          <p:nvPr/>
        </p:nvSpPr>
        <p:spPr>
          <a:xfrm>
            <a:off x="880331" y="3296363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y[ 2 ]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9D2F79-A8BD-5535-7ACF-6FD7B103B415}"/>
                  </a:ext>
                </a:extLst>
              </p:cNvPr>
              <p:cNvSpPr txBox="1"/>
              <p:nvPr/>
            </p:nvSpPr>
            <p:spPr>
              <a:xfrm>
                <a:off x="1825400" y="3120594"/>
                <a:ext cx="2105833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9D2F79-A8BD-5535-7ACF-6FD7B103B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400" y="3120594"/>
                <a:ext cx="2105833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7FB913-D308-C449-D2AA-838FC2957D32}"/>
                  </a:ext>
                </a:extLst>
              </p:cNvPr>
              <p:cNvSpPr txBox="1"/>
              <p:nvPr/>
            </p:nvSpPr>
            <p:spPr>
              <a:xfrm>
                <a:off x="3951451" y="3170783"/>
                <a:ext cx="547136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7FB913-D308-C449-D2AA-838FC2957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451" y="3170783"/>
                <a:ext cx="547136" cy="7013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92C27B5F-40C1-77D5-2B0C-FCFF44E9FB33}"/>
              </a:ext>
            </a:extLst>
          </p:cNvPr>
          <p:cNvSpPr txBox="1"/>
          <p:nvPr/>
        </p:nvSpPr>
        <p:spPr>
          <a:xfrm>
            <a:off x="849120" y="4231251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y[ 3 ]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3F26384-EF1A-5036-48C6-E0DD9C23016F}"/>
                  </a:ext>
                </a:extLst>
              </p:cNvPr>
              <p:cNvSpPr txBox="1"/>
              <p:nvPr/>
            </p:nvSpPr>
            <p:spPr>
              <a:xfrm>
                <a:off x="1786181" y="4118331"/>
                <a:ext cx="2105833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3F26384-EF1A-5036-48C6-E0DD9C230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181" y="4118331"/>
                <a:ext cx="2105833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F4A3FFE-3C81-8700-2E8D-6791C5906D1F}"/>
                  </a:ext>
                </a:extLst>
              </p:cNvPr>
              <p:cNvSpPr txBox="1"/>
              <p:nvPr/>
            </p:nvSpPr>
            <p:spPr>
              <a:xfrm>
                <a:off x="3897709" y="4114421"/>
                <a:ext cx="125303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F4A3FFE-3C81-8700-2E8D-6791C5906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709" y="4114421"/>
                <a:ext cx="1253035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76E7668-740B-9409-9985-B8BA4C8D9384}"/>
                  </a:ext>
                </a:extLst>
              </p:cNvPr>
              <p:cNvSpPr txBox="1"/>
              <p:nvPr/>
            </p:nvSpPr>
            <p:spPr>
              <a:xfrm>
                <a:off x="5218806" y="4100606"/>
                <a:ext cx="717056" cy="6901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76E7668-740B-9409-9985-B8BA4C8D9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806" y="4100606"/>
                <a:ext cx="717056" cy="6901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8DE0259-1B4D-F57B-E6F2-90CC51A56834}"/>
                  </a:ext>
                </a:extLst>
              </p:cNvPr>
              <p:cNvSpPr txBox="1"/>
              <p:nvPr/>
            </p:nvSpPr>
            <p:spPr>
              <a:xfrm>
                <a:off x="6590721" y="1106934"/>
                <a:ext cx="4640453" cy="8727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8DE0259-1B4D-F57B-E6F2-90CC51A568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721" y="1106934"/>
                <a:ext cx="4640453" cy="8727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D061B9A-596E-92D6-729A-18034FB77BB1}"/>
              </a:ext>
            </a:extLst>
          </p:cNvPr>
          <p:cNvSpPr txBox="1"/>
          <p:nvPr/>
        </p:nvSpPr>
        <p:spPr>
          <a:xfrm>
            <a:off x="9459919" y="2073818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=1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67C1FB-D7F4-D1AC-850D-F8AB6C20DD2B}"/>
              </a:ext>
            </a:extLst>
          </p:cNvPr>
          <p:cNvSpPr txBox="1"/>
          <p:nvPr/>
        </p:nvSpPr>
        <p:spPr>
          <a:xfrm>
            <a:off x="10163199" y="2725999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=1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363D01-AE4C-F3A2-0B4B-96B91FE2FCAD}"/>
                  </a:ext>
                </a:extLst>
              </p:cNvPr>
              <p:cNvSpPr txBox="1"/>
              <p:nvPr/>
            </p:nvSpPr>
            <p:spPr>
              <a:xfrm>
                <a:off x="6513519" y="3227602"/>
                <a:ext cx="2946400" cy="827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363D01-AE4C-F3A2-0B4B-96B91FE2F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519" y="3227602"/>
                <a:ext cx="2946400" cy="8275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DCBD1F0-3E2D-446B-8A08-58C45F54E33D}"/>
                  </a:ext>
                </a:extLst>
              </p:cNvPr>
              <p:cNvSpPr txBox="1"/>
              <p:nvPr/>
            </p:nvSpPr>
            <p:spPr>
              <a:xfrm>
                <a:off x="8838229" y="3277955"/>
                <a:ext cx="2180028" cy="7607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1+4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DCBD1F0-3E2D-446B-8A08-58C45F54E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8229" y="3277955"/>
                <a:ext cx="2180028" cy="7607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D521953-22DE-EAFD-C021-AB921FACB9A1}"/>
                  </a:ext>
                </a:extLst>
              </p:cNvPr>
              <p:cNvSpPr txBox="1"/>
              <p:nvPr/>
            </p:nvSpPr>
            <p:spPr>
              <a:xfrm>
                <a:off x="10767624" y="3270763"/>
                <a:ext cx="927100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D521953-22DE-EAFD-C021-AB921FACB9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7624" y="3270763"/>
                <a:ext cx="927100" cy="8298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B7B2127-A466-DEE8-1531-C7FACDBB755B}"/>
                  </a:ext>
                </a:extLst>
              </p:cNvPr>
              <p:cNvSpPr txBox="1"/>
              <p:nvPr/>
            </p:nvSpPr>
            <p:spPr>
              <a:xfrm>
                <a:off x="6287009" y="4041560"/>
                <a:ext cx="2946400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B7B2127-A466-DEE8-1531-C7FACDBB7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009" y="4041560"/>
                <a:ext cx="2946400" cy="90281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30B16BB-A423-1AC9-47C0-536F6BDCBBC3}"/>
                  </a:ext>
                </a:extLst>
              </p:cNvPr>
              <p:cNvSpPr txBox="1"/>
              <p:nvPr/>
            </p:nvSpPr>
            <p:spPr>
              <a:xfrm>
                <a:off x="8931921" y="4100142"/>
                <a:ext cx="2180028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27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1+6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30B16BB-A423-1AC9-47C0-536F6BDCB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21" y="4100142"/>
                <a:ext cx="2180028" cy="8298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FB04FB-A780-141B-AA21-25E1D3642A83}"/>
                  </a:ext>
                </a:extLst>
              </p:cNvPr>
              <p:cNvSpPr txBox="1"/>
              <p:nvPr/>
            </p:nvSpPr>
            <p:spPr>
              <a:xfrm>
                <a:off x="1751355" y="5123570"/>
                <a:ext cx="2275751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FB04FB-A780-141B-AA21-25E1D3642A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55" y="5123570"/>
                <a:ext cx="2275751" cy="7013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672649-5939-2734-0F73-07764574BEB3}"/>
                  </a:ext>
                </a:extLst>
              </p:cNvPr>
              <p:cNvSpPr txBox="1"/>
              <p:nvPr/>
            </p:nvSpPr>
            <p:spPr>
              <a:xfrm>
                <a:off x="4056254" y="5147814"/>
                <a:ext cx="1490280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672649-5939-2734-0F73-07764574B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254" y="5147814"/>
                <a:ext cx="1490280" cy="70134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D8754FC-35B6-A133-35AA-26676FC0BC8B}"/>
                  </a:ext>
                </a:extLst>
              </p:cNvPr>
              <p:cNvSpPr txBox="1"/>
              <p:nvPr/>
            </p:nvSpPr>
            <p:spPr>
              <a:xfrm>
                <a:off x="1751355" y="5908648"/>
                <a:ext cx="7170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D8754FC-35B6-A133-35AA-26676FC0B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55" y="5908648"/>
                <a:ext cx="717055" cy="69384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3DD70CA-6AA6-E2C9-5CD7-E0C057766767}"/>
                  </a:ext>
                </a:extLst>
              </p:cNvPr>
              <p:cNvSpPr txBox="1"/>
              <p:nvPr/>
            </p:nvSpPr>
            <p:spPr>
              <a:xfrm>
                <a:off x="2468410" y="5908648"/>
                <a:ext cx="54713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3DD70CA-6AA6-E2C9-5CD7-E0C057766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8410" y="5908648"/>
                <a:ext cx="547137" cy="69384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2C8E789-D1E2-EA04-DFCA-514836498CDB}"/>
                  </a:ext>
                </a:extLst>
              </p:cNvPr>
              <p:cNvSpPr txBox="1"/>
              <p:nvPr/>
            </p:nvSpPr>
            <p:spPr>
              <a:xfrm>
                <a:off x="6318742" y="5005837"/>
                <a:ext cx="2946400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2C8E789-D1E2-EA04-DFCA-514836498C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742" y="5005837"/>
                <a:ext cx="2946400" cy="90281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4ED1D11-335D-E0F7-73AA-8577C504C5CA}"/>
                  </a:ext>
                </a:extLst>
              </p:cNvPr>
              <p:cNvSpPr txBox="1"/>
              <p:nvPr/>
            </p:nvSpPr>
            <p:spPr>
              <a:xfrm>
                <a:off x="9051146" y="5096647"/>
                <a:ext cx="2180028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1+8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4ED1D11-335D-E0F7-73AA-8577C504C5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1146" y="5096647"/>
                <a:ext cx="2180028" cy="82984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85A6E051-ABB8-84F9-02E9-C730985863F8}"/>
              </a:ext>
            </a:extLst>
          </p:cNvPr>
          <p:cNvSpPr txBox="1"/>
          <p:nvPr/>
        </p:nvSpPr>
        <p:spPr>
          <a:xfrm>
            <a:off x="826994" y="5223771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y[ 4 ]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609104-CB22-9E0B-9ED9-24C3DF613DDF}"/>
                  </a:ext>
                </a:extLst>
              </p:cNvPr>
              <p:cNvSpPr txBox="1"/>
              <p:nvPr/>
            </p:nvSpPr>
            <p:spPr>
              <a:xfrm>
                <a:off x="11081409" y="4148879"/>
                <a:ext cx="717056" cy="6901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609104-CB22-9E0B-9ED9-24C3DF613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1409" y="4148879"/>
                <a:ext cx="717056" cy="69012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2EB265-47EA-400B-12FA-C138610A2D06}"/>
                  </a:ext>
                </a:extLst>
              </p:cNvPr>
              <p:cNvSpPr txBox="1"/>
              <p:nvPr/>
            </p:nvSpPr>
            <p:spPr>
              <a:xfrm>
                <a:off x="8899007" y="5890418"/>
                <a:ext cx="7170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2EB265-47EA-400B-12FA-C138610A2D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9007" y="5890418"/>
                <a:ext cx="717055" cy="69384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51ED7-9360-1B0E-E7B5-65AAB20A7570}"/>
                  </a:ext>
                </a:extLst>
              </p:cNvPr>
              <p:cNvSpPr txBox="1"/>
              <p:nvPr/>
            </p:nvSpPr>
            <p:spPr>
              <a:xfrm>
                <a:off x="9616062" y="5890418"/>
                <a:ext cx="54713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51ED7-9360-1B0E-E7B5-65AAB20A7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6062" y="5890418"/>
                <a:ext cx="547137" cy="69384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6A7D14-9812-0101-EC67-252D56E22666}"/>
                  </a:ext>
                </a:extLst>
              </p:cNvPr>
              <p:cNvSpPr txBox="1"/>
              <p:nvPr/>
            </p:nvSpPr>
            <p:spPr>
              <a:xfrm>
                <a:off x="6837187" y="1904925"/>
                <a:ext cx="2946400" cy="7523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6A7D14-9812-0101-EC67-252D56E226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187" y="1904925"/>
                <a:ext cx="2946400" cy="75232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05EF20-B8FF-FE31-D316-88828880DC05}"/>
                  </a:ext>
                </a:extLst>
              </p:cNvPr>
              <p:cNvSpPr txBox="1"/>
              <p:nvPr/>
            </p:nvSpPr>
            <p:spPr>
              <a:xfrm>
                <a:off x="7458721" y="2480497"/>
                <a:ext cx="2946400" cy="8268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05EF20-B8FF-FE31-D316-88828880D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8721" y="2480497"/>
                <a:ext cx="2946400" cy="826893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1D408AC4-B31A-FF5D-702A-97B605C77C7E}"/>
              </a:ext>
            </a:extLst>
          </p:cNvPr>
          <p:cNvSpPr txBox="1"/>
          <p:nvPr/>
        </p:nvSpPr>
        <p:spPr>
          <a:xfrm>
            <a:off x="3296824" y="2165298"/>
            <a:ext cx="946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given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FE5B33-557A-FC73-2059-4A1A8D512780}"/>
              </a:ext>
            </a:extLst>
          </p:cNvPr>
          <p:cNvSpPr txBox="1"/>
          <p:nvPr/>
        </p:nvSpPr>
        <p:spPr>
          <a:xfrm>
            <a:off x="200027" y="983946"/>
            <a:ext cx="1669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08CD6C-8875-8F2C-01F4-C54650AC19A3}"/>
              </a:ext>
            </a:extLst>
          </p:cNvPr>
          <p:cNvSpPr txBox="1"/>
          <p:nvPr/>
        </p:nvSpPr>
        <p:spPr>
          <a:xfrm>
            <a:off x="9928243" y="698852"/>
            <a:ext cx="219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closed form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F4B3CE-D2D7-4E54-1B39-EC3DA81891D9}"/>
              </a:ext>
            </a:extLst>
          </p:cNvPr>
          <p:cNvSpPr txBox="1"/>
          <p:nvPr/>
        </p:nvSpPr>
        <p:spPr>
          <a:xfrm>
            <a:off x="7938421" y="108457"/>
            <a:ext cx="386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Compare results</a:t>
            </a:r>
          </a:p>
        </p:txBody>
      </p:sp>
    </p:spTree>
    <p:extLst>
      <p:ext uri="{BB962C8B-B14F-4D97-AF65-F5344CB8AC3E}">
        <p14:creationId xmlns:p14="http://schemas.microsoft.com/office/powerpoint/2010/main" val="35035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79" grpId="0"/>
      <p:bldP spid="8" grpId="0"/>
      <p:bldP spid="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3" grpId="0"/>
      <p:bldP spid="5" grpId="0"/>
      <p:bldP spid="6" grpId="0"/>
      <p:bldP spid="7" grpId="0"/>
      <p:bldP spid="10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94FE2-D0DF-BD71-8F9D-D42C2C16D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857A9E-D087-10B7-CC32-69F4CD678E69}"/>
              </a:ext>
            </a:extLst>
          </p:cNvPr>
          <p:cNvSpPr txBox="1"/>
          <p:nvPr/>
        </p:nvSpPr>
        <p:spPr>
          <a:xfrm>
            <a:off x="1220816" y="17860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Let’s look at what happens when there is a complex root</a:t>
            </a:r>
          </a:p>
        </p:txBody>
      </p:sp>
    </p:spTree>
    <p:extLst>
      <p:ext uri="{BB962C8B-B14F-4D97-AF65-F5344CB8AC3E}">
        <p14:creationId xmlns:p14="http://schemas.microsoft.com/office/powerpoint/2010/main" val="2935884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B10D5-C3EC-874A-0F75-CBA68FD48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48B0C-BAF7-DEFD-8329-C3B42903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F50201C-28DC-DED3-C660-3C59C832B218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2ADF3E7-78BE-1EBD-1E5C-CC9DB0AB700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2A1DF61-5BE4-B07C-063F-4938BD444448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C2485D6-6193-E5B8-4E1C-1B157CBDCC2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749913-A9AA-D355-A327-CA08B381F078}"/>
              </a:ext>
            </a:extLst>
          </p:cNvPr>
          <p:cNvSpPr txBox="1"/>
          <p:nvPr/>
        </p:nvSpPr>
        <p:spPr>
          <a:xfrm>
            <a:off x="344518" y="3162362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815328-2519-FB35-0763-789A422E8B98}"/>
              </a:ext>
            </a:extLst>
          </p:cNvPr>
          <p:cNvSpPr txBox="1"/>
          <p:nvPr/>
        </p:nvSpPr>
        <p:spPr>
          <a:xfrm>
            <a:off x="344518" y="3700708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A1E1668-2A53-F528-57F6-C80ADD3CEA59}"/>
                  </a:ext>
                </a:extLst>
              </p:cNvPr>
              <p:cNvSpPr txBox="1"/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A1E1668-2A53-F528-57F6-C80ADD3CE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17921D-69F8-2C5B-5C0A-DD340FF93F1C}"/>
                  </a:ext>
                </a:extLst>
              </p:cNvPr>
              <p:cNvSpPr txBox="1"/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17921D-69F8-2C5B-5C0A-DD340FF93F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B0E73FAD-E26C-B8BF-AADF-CA6F1E44D966}"/>
              </a:ext>
            </a:extLst>
          </p:cNvPr>
          <p:cNvSpPr/>
          <p:nvPr/>
        </p:nvSpPr>
        <p:spPr>
          <a:xfrm>
            <a:off x="4283032" y="4567284"/>
            <a:ext cx="25830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137FB7-E333-2EBC-27F1-B4C8D40FD339}"/>
              </a:ext>
            </a:extLst>
          </p:cNvPr>
          <p:cNvSpPr/>
          <p:nvPr/>
        </p:nvSpPr>
        <p:spPr>
          <a:xfrm>
            <a:off x="5679044" y="4567284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176479-6322-B659-2943-6C8229DD6204}"/>
              </a:ext>
            </a:extLst>
          </p:cNvPr>
          <p:cNvSpPr/>
          <p:nvPr/>
        </p:nvSpPr>
        <p:spPr>
          <a:xfrm>
            <a:off x="7300571" y="4609841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2C4458-D355-4FF2-D954-56159EEEF958}"/>
                  </a:ext>
                </a:extLst>
              </p:cNvPr>
              <p:cNvSpPr txBox="1"/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2C4458-D355-4FF2-D954-56159EEEF9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E031417-0F70-4B35-5AC4-58F5EEBF2C9C}"/>
              </a:ext>
            </a:extLst>
          </p:cNvPr>
          <p:cNvSpPr txBox="1"/>
          <p:nvPr/>
        </p:nvSpPr>
        <p:spPr>
          <a:xfrm>
            <a:off x="246889" y="160913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684889-5E1A-2C61-685D-91C1FAD38790}"/>
              </a:ext>
            </a:extLst>
          </p:cNvPr>
          <p:cNvSpPr txBox="1"/>
          <p:nvPr/>
        </p:nvSpPr>
        <p:spPr>
          <a:xfrm>
            <a:off x="246889" y="2155252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1D6DD7-36F8-E08A-582E-637A11779C06}"/>
              </a:ext>
            </a:extLst>
          </p:cNvPr>
          <p:cNvSpPr txBox="1"/>
          <p:nvPr/>
        </p:nvSpPr>
        <p:spPr>
          <a:xfrm>
            <a:off x="246889" y="2675515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F38B9F-5C42-9AD7-3D2E-67ADB6A7FBAB}"/>
                  </a:ext>
                </a:extLst>
              </p:cNvPr>
              <p:cNvSpPr txBox="1"/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F38B9F-5C42-9AD7-3D2E-67ADB6A7F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1B953D8-F30A-7FE2-0083-759D25671845}"/>
                  </a:ext>
                </a:extLst>
              </p:cNvPr>
              <p:cNvSpPr txBox="1"/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1B953D8-F30A-7FE2-0083-759D25671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122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9" grpId="0"/>
      <p:bldP spid="179" grpId="0"/>
      <p:bldP spid="180" grpId="0"/>
      <p:bldP spid="3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8" grpId="0"/>
      <p:bldP spid="9" grpId="0"/>
      <p:bldP spid="10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1B34F-6393-5371-DC41-B50D31799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D8B78-B10F-3506-85F2-892B60D1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FB2C808-0B37-E7E7-D1D9-AC3C09C035D7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6C11639-0B8E-1D33-09F6-B874725EC3A2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4517899-6AF4-CC2E-FCB5-0920DE06B116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5AFDEC7-5C55-3655-1E61-09E8D89EE029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F58709-61D5-6BD5-9D15-6AB962F98DC8}"/>
              </a:ext>
            </a:extLst>
          </p:cNvPr>
          <p:cNvSpPr txBox="1"/>
          <p:nvPr/>
        </p:nvSpPr>
        <p:spPr>
          <a:xfrm>
            <a:off x="729489" y="3837808"/>
            <a:ext cx="213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E32A4A-8567-EB88-CCAC-982681A0C73F}"/>
              </a:ext>
            </a:extLst>
          </p:cNvPr>
          <p:cNvSpPr txBox="1"/>
          <p:nvPr/>
        </p:nvSpPr>
        <p:spPr>
          <a:xfrm>
            <a:off x="729489" y="1928121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Factor out </a:t>
            </a:r>
            <a:r>
              <a:rPr lang="en-US" sz="2400" dirty="0" err="1">
                <a:solidFill>
                  <a:srgbClr val="002060"/>
                </a:solidFill>
              </a:rPr>
              <a:t>r</a:t>
            </a:r>
            <a:r>
              <a:rPr lang="en-US" sz="2400" baseline="30000" dirty="0" err="1">
                <a:solidFill>
                  <a:srgbClr val="002060"/>
                </a:solidFill>
              </a:rPr>
              <a:t>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967897D-B330-A95A-83E2-8D4F26139C42}"/>
                  </a:ext>
                </a:extLst>
              </p:cNvPr>
              <p:cNvSpPr txBox="1"/>
              <p:nvPr/>
            </p:nvSpPr>
            <p:spPr>
              <a:xfrm>
                <a:off x="3726074" y="134376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967897D-B330-A95A-83E2-8D4F26139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074" y="1343766"/>
                <a:ext cx="5176374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458EF5-CFBD-D003-9900-827163F33D73}"/>
                  </a:ext>
                </a:extLst>
              </p:cNvPr>
              <p:cNvSpPr txBox="1"/>
              <p:nvPr/>
            </p:nvSpPr>
            <p:spPr>
              <a:xfrm>
                <a:off x="3908126" y="228749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458EF5-CFBD-D003-9900-827163F33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126" y="228749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A1B87C-6347-A138-A8E2-6AA79243A471}"/>
                  </a:ext>
                </a:extLst>
              </p:cNvPr>
              <p:cNvSpPr txBox="1"/>
              <p:nvPr/>
            </p:nvSpPr>
            <p:spPr>
              <a:xfrm>
                <a:off x="3937949" y="3143964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1 −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A1B87C-6347-A138-A8E2-6AA79243A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949" y="3143964"/>
                <a:ext cx="5176374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C62908-0623-8348-77C1-76AED15E9BAD}"/>
                  </a:ext>
                </a:extLst>
              </p:cNvPr>
              <p:cNvSpPr txBox="1"/>
              <p:nvPr/>
            </p:nvSpPr>
            <p:spPr>
              <a:xfrm>
                <a:off x="4327014" y="4106113"/>
                <a:ext cx="3940685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C62908-0623-8348-77C1-76AED15E9B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014" y="4106113"/>
                <a:ext cx="3940685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3F20AFDD-FC47-F145-CC9C-2B712ECBB688}"/>
              </a:ext>
            </a:extLst>
          </p:cNvPr>
          <p:cNvSpPr txBox="1"/>
          <p:nvPr/>
        </p:nvSpPr>
        <p:spPr>
          <a:xfrm>
            <a:off x="7398823" y="4506705"/>
            <a:ext cx="4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characteristic equation</a:t>
            </a:r>
          </a:p>
        </p:txBody>
      </p:sp>
    </p:spTree>
    <p:extLst>
      <p:ext uri="{BB962C8B-B14F-4D97-AF65-F5344CB8AC3E}">
        <p14:creationId xmlns:p14="http://schemas.microsoft.com/office/powerpoint/2010/main" val="348732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AC659-DE9D-ADDF-0398-2364257B8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040E8-8695-14AE-426C-39E69AC07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2E6AB58-682B-5AEA-52EE-CDF06D2E28B5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30250A5-10ED-2020-84F2-40B5D772AEE7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04AE505-1514-8359-F7FA-392E54226D8E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31EBC247-E0FE-6CF4-24FF-F0C6C3B25E8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9BA2E6-B774-D278-B8E2-9B4BD20DB147}"/>
              </a:ext>
            </a:extLst>
          </p:cNvPr>
          <p:cNvSpPr txBox="1"/>
          <p:nvPr/>
        </p:nvSpPr>
        <p:spPr>
          <a:xfrm>
            <a:off x="729489" y="2105882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Use quadratic equation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CF7033-EF1E-2EBF-FB70-CFDBBDDA7EF4}"/>
                  </a:ext>
                </a:extLst>
              </p:cNvPr>
              <p:cNvSpPr txBox="1"/>
              <p:nvPr/>
            </p:nvSpPr>
            <p:spPr>
              <a:xfrm>
                <a:off x="3768216" y="1447583"/>
                <a:ext cx="3940685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CF7033-EF1E-2EBF-FB70-CFDBBDDA7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216" y="1447583"/>
                <a:ext cx="3940685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88DB309-EA91-C7AD-8FA4-30C95BC1CB74}"/>
                  </a:ext>
                </a:extLst>
              </p:cNvPr>
              <p:cNvSpPr txBox="1"/>
              <p:nvPr/>
            </p:nvSpPr>
            <p:spPr>
              <a:xfrm>
                <a:off x="3229672" y="2479546"/>
                <a:ext cx="4640453" cy="14886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88DB309-EA91-C7AD-8FA4-30C95BC1C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672" y="2479546"/>
                <a:ext cx="4640453" cy="14886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C71FDF8-E58E-239B-6E72-4E83BB5E06E6}"/>
                  </a:ext>
                </a:extLst>
              </p:cNvPr>
              <p:cNvSpPr txBox="1"/>
              <p:nvPr/>
            </p:nvSpPr>
            <p:spPr>
              <a:xfrm>
                <a:off x="4208941" y="4163511"/>
                <a:ext cx="2681914" cy="109440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C71FDF8-E58E-239B-6E72-4E83BB5E0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941" y="4163511"/>
                <a:ext cx="2681914" cy="1094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A3D84A50-96D2-A05C-685F-C73B0F199C8F}"/>
              </a:ext>
            </a:extLst>
          </p:cNvPr>
          <p:cNvSpPr txBox="1"/>
          <p:nvPr/>
        </p:nvSpPr>
        <p:spPr>
          <a:xfrm>
            <a:off x="729489" y="5609686"/>
            <a:ext cx="2630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roots are complex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F299A-F924-1736-EA41-5E6AA4AC7B71}"/>
                  </a:ext>
                </a:extLst>
              </p:cNvPr>
              <p:cNvSpPr txBox="1"/>
              <p:nvPr/>
            </p:nvSpPr>
            <p:spPr>
              <a:xfrm>
                <a:off x="4297839" y="5410417"/>
                <a:ext cx="2681914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F299A-F924-1736-EA41-5E6AA4AC7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839" y="5410417"/>
                <a:ext cx="2681914" cy="7746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33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1" grpId="0"/>
      <p:bldP spid="2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17998-76F3-3E07-E294-23EB3B2D0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90B3-A414-418E-72A2-93B543C1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C7C28AF3-B144-89C2-8DD4-2796C709A102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739F1A2-7107-6492-0095-43296B8174E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02B11903-0A53-4604-729D-E407D0C24E21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7F470B3-F27C-EB6E-AF3F-918956C0F81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B4523-62CD-300C-6CFA-6456A43F72E8}"/>
              </a:ext>
            </a:extLst>
          </p:cNvPr>
          <p:cNvSpPr txBox="1"/>
          <p:nvPr/>
        </p:nvSpPr>
        <p:spPr>
          <a:xfrm>
            <a:off x="302597" y="1723104"/>
            <a:ext cx="4863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put the roots in polar form: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40918AD-279B-FD48-0FCE-166A0FC44F5B}"/>
                  </a:ext>
                </a:extLst>
              </p:cNvPr>
              <p:cNvSpPr txBox="1"/>
              <p:nvPr/>
            </p:nvSpPr>
            <p:spPr>
              <a:xfrm>
                <a:off x="4598640" y="1336202"/>
                <a:ext cx="2681914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40918AD-279B-FD48-0FCE-166A0FC44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640" y="1336202"/>
                <a:ext cx="2681914" cy="7746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066038-6C78-E38D-986C-3268F9CE8B44}"/>
                  </a:ext>
                </a:extLst>
              </p:cNvPr>
              <p:cNvSpPr txBox="1"/>
              <p:nvPr/>
            </p:nvSpPr>
            <p:spPr>
              <a:xfrm>
                <a:off x="3096492" y="2363946"/>
                <a:ext cx="4140199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066038-6C78-E38D-986C-3268F9CE8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492" y="2363946"/>
                <a:ext cx="4140199" cy="10911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6D5D36-59EE-DBB0-88AA-558B717ACC6F}"/>
                  </a:ext>
                </a:extLst>
              </p:cNvPr>
              <p:cNvSpPr txBox="1"/>
              <p:nvPr/>
            </p:nvSpPr>
            <p:spPr>
              <a:xfrm>
                <a:off x="3280751" y="3823094"/>
                <a:ext cx="3108231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6D5D36-59EE-DBB0-88AA-558B717AC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751" y="3823094"/>
                <a:ext cx="3108231" cy="10911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AF90F20-A844-504E-8CEA-72FDA97E0DDD}"/>
                  </a:ext>
                </a:extLst>
              </p:cNvPr>
              <p:cNvSpPr txBox="1"/>
              <p:nvPr/>
            </p:nvSpPr>
            <p:spPr>
              <a:xfrm>
                <a:off x="3757868" y="5260104"/>
                <a:ext cx="1496418" cy="6914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AF90F20-A844-504E-8CEA-72FDA97E0D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868" y="5260104"/>
                <a:ext cx="1496418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E62A1C-4FF7-0842-07E7-D42597C36C4C}"/>
                  </a:ext>
                </a:extLst>
              </p:cNvPr>
              <p:cNvSpPr txBox="1"/>
              <p:nvPr/>
            </p:nvSpPr>
            <p:spPr>
              <a:xfrm>
                <a:off x="7732689" y="3030086"/>
                <a:ext cx="2960432" cy="13873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E62A1C-4FF7-0842-07E7-D42597C36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2689" y="3030086"/>
                <a:ext cx="2960432" cy="13873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A3B9DD-F09C-D78F-C025-6C341C957B00}"/>
                  </a:ext>
                </a:extLst>
              </p:cNvPr>
              <p:cNvSpPr txBox="1"/>
              <p:nvPr/>
            </p:nvSpPr>
            <p:spPr>
              <a:xfrm>
                <a:off x="7732689" y="4693043"/>
                <a:ext cx="2960432" cy="4424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A3B9DD-F09C-D78F-C025-6C341C957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2689" y="4693043"/>
                <a:ext cx="2960432" cy="4424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4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2833A-FE02-8358-3685-741D44A05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58456-853F-5EA7-59B5-8FC32C99E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38D2E4-84DB-5BEE-6185-3399F4C82CD6}"/>
              </a:ext>
            </a:extLst>
          </p:cNvPr>
          <p:cNvSpPr txBox="1"/>
          <p:nvPr/>
        </p:nvSpPr>
        <p:spPr>
          <a:xfrm>
            <a:off x="668370" y="151125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are complex roots, then they will be complex conjugates of each other (assuming that the original problem had real coefficients)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226AC-F2FA-A770-2067-1824AC935D80}"/>
                  </a:ext>
                </a:extLst>
              </p:cNvPr>
              <p:cNvSpPr txBox="1"/>
              <p:nvPr/>
            </p:nvSpPr>
            <p:spPr>
              <a:xfrm>
                <a:off x="2977665" y="3226448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226AC-F2FA-A770-2067-1824AC935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7665" y="3226448"/>
                <a:ext cx="464045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F020797-17BC-6565-4387-308E59EEB5E3}"/>
              </a:ext>
            </a:extLst>
          </p:cNvPr>
          <p:cNvSpPr txBox="1"/>
          <p:nvPr/>
        </p:nvSpPr>
        <p:spPr>
          <a:xfrm>
            <a:off x="6434916" y="2311469"/>
            <a:ext cx="530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(positive) angle of the complex root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424DF-7AF3-E094-2D78-EBF60AFBA915}"/>
              </a:ext>
            </a:extLst>
          </p:cNvPr>
          <p:cNvSpPr txBox="1"/>
          <p:nvPr/>
        </p:nvSpPr>
        <p:spPr>
          <a:xfrm>
            <a:off x="664384" y="2553515"/>
            <a:ext cx="433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solution is then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4371EBB-ECF0-A762-C632-D5B53675243F}"/>
              </a:ext>
            </a:extLst>
          </p:cNvPr>
          <p:cNvCxnSpPr/>
          <p:nvPr/>
        </p:nvCxnSpPr>
        <p:spPr>
          <a:xfrm flipH="1">
            <a:off x="6434916" y="2795561"/>
            <a:ext cx="330200" cy="4308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36CB58E-7A3F-B895-CAB7-560348BD207D}"/>
              </a:ext>
            </a:extLst>
          </p:cNvPr>
          <p:cNvSpPr txBox="1"/>
          <p:nvPr/>
        </p:nvSpPr>
        <p:spPr>
          <a:xfrm>
            <a:off x="3253566" y="4110649"/>
            <a:ext cx="740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constants to be determined from the initial conditions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2E0435-8726-F202-F57A-76EB313D2F8C}"/>
              </a:ext>
            </a:extLst>
          </p:cNvPr>
          <p:cNvCxnSpPr>
            <a:cxnSpLocks/>
          </p:cNvCxnSpPr>
          <p:nvPr/>
        </p:nvCxnSpPr>
        <p:spPr>
          <a:xfrm flipH="1" flipV="1">
            <a:off x="4457700" y="3653125"/>
            <a:ext cx="161116" cy="4575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0A29289-6E01-063B-0E7C-24A9AE9FAD83}"/>
              </a:ext>
            </a:extLst>
          </p:cNvPr>
          <p:cNvCxnSpPr>
            <a:cxnSpLocks/>
          </p:cNvCxnSpPr>
          <p:nvPr/>
        </p:nvCxnSpPr>
        <p:spPr>
          <a:xfrm flipV="1">
            <a:off x="6600016" y="3526472"/>
            <a:ext cx="495300" cy="5617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CB67DB-CF18-811B-5E9F-14C98A962B1F}"/>
                  </a:ext>
                </a:extLst>
              </p:cNvPr>
              <p:cNvSpPr txBox="1"/>
              <p:nvPr/>
            </p:nvSpPr>
            <p:spPr>
              <a:xfrm>
                <a:off x="2756841" y="4708584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e>
                                          </m:ra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CB67DB-CF18-811B-5E9F-14C98A962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841" y="4708584"/>
                <a:ext cx="6678318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878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7" grpId="0"/>
      <p:bldP spid="3" grpId="0"/>
      <p:bldP spid="12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7D01C-90D6-F322-8762-01EEB52B5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F451-6B04-A10F-AA88-44BA8F82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AE1731-113D-2A0C-42FA-34D4BB21D6AA}"/>
                  </a:ext>
                </a:extLst>
              </p:cNvPr>
              <p:cNvSpPr txBox="1"/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e>
                                          </m:ra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AE1731-113D-2A0C-42FA-34D4BB21D6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3B556A6-4AD1-5AD7-9E7B-F45A5C42B6F5}"/>
              </a:ext>
            </a:extLst>
          </p:cNvPr>
          <p:cNvSpPr txBox="1"/>
          <p:nvPr/>
        </p:nvSpPr>
        <p:spPr>
          <a:xfrm>
            <a:off x="8981991" y="190878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C517C6-36E5-2C72-59B4-D108F1442261}"/>
              </a:ext>
            </a:extLst>
          </p:cNvPr>
          <p:cNvSpPr txBox="1"/>
          <p:nvPr/>
        </p:nvSpPr>
        <p:spPr>
          <a:xfrm>
            <a:off x="10492939" y="190878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34E2F9-B9FA-19AE-1821-715B3B845D69}"/>
                  </a:ext>
                </a:extLst>
              </p:cNvPr>
              <p:cNvSpPr txBox="1"/>
              <p:nvPr/>
            </p:nvSpPr>
            <p:spPr>
              <a:xfrm>
                <a:off x="0" y="4027390"/>
                <a:ext cx="11841732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34E2F9-B9FA-19AE-1821-715B3B845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27390"/>
                <a:ext cx="11841732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14CA49-C299-6F27-FBEF-32CC87C8171F}"/>
                  </a:ext>
                </a:extLst>
              </p:cNvPr>
              <p:cNvSpPr txBox="1"/>
              <p:nvPr/>
            </p:nvSpPr>
            <p:spPr>
              <a:xfrm>
                <a:off x="4508500" y="3183081"/>
                <a:ext cx="72009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 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d>
                              <m:func>
                                <m:funcPr>
                                  <m:ctrlP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14CA49-C299-6F27-FBEF-32CC87C81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00" y="3183081"/>
                <a:ext cx="7200900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8EB33CD-5EAD-F0E2-2F76-B8382E773B43}"/>
              </a:ext>
            </a:extLst>
          </p:cNvPr>
          <p:cNvSpPr txBox="1"/>
          <p:nvPr/>
        </p:nvSpPr>
        <p:spPr>
          <a:xfrm>
            <a:off x="387350" y="3152303"/>
            <a:ext cx="3803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Use trigonometric identity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A00F1953-7B9E-80D5-8EB4-1312F4328F0A}"/>
              </a:ext>
            </a:extLst>
          </p:cNvPr>
          <p:cNvSpPr/>
          <p:nvPr/>
        </p:nvSpPr>
        <p:spPr>
          <a:xfrm rot="16200000">
            <a:off x="6186004" y="1640463"/>
            <a:ext cx="226556" cy="203183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25B10465-0D18-B14E-F069-6F02D0A084ED}"/>
              </a:ext>
            </a:extLst>
          </p:cNvPr>
          <p:cNvSpPr/>
          <p:nvPr/>
        </p:nvSpPr>
        <p:spPr>
          <a:xfrm rot="16200000">
            <a:off x="7867103" y="2425637"/>
            <a:ext cx="226558" cy="45100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AA4C127-66BB-A265-0C40-0D9D072092DE}"/>
              </a:ext>
            </a:extLst>
          </p:cNvPr>
          <p:cNvCxnSpPr>
            <a:cxnSpLocks/>
          </p:cNvCxnSpPr>
          <p:nvPr/>
        </p:nvCxnSpPr>
        <p:spPr>
          <a:xfrm flipH="1">
            <a:off x="5702300" y="2849713"/>
            <a:ext cx="575184" cy="457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0B332B9-5028-49A9-E780-514BAB12F1EE}"/>
              </a:ext>
            </a:extLst>
          </p:cNvPr>
          <p:cNvCxnSpPr>
            <a:cxnSpLocks/>
          </p:cNvCxnSpPr>
          <p:nvPr/>
        </p:nvCxnSpPr>
        <p:spPr>
          <a:xfrm flipH="1">
            <a:off x="6290184" y="2764419"/>
            <a:ext cx="1464695" cy="4609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0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3" grpId="0"/>
      <p:bldP spid="4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7563D-B361-8143-1C97-E16BC5752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9DC9F-31F6-C366-DF46-B6ED18CC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E41F5-DCA4-4B7E-AC0C-3D24092DDF55}"/>
              </a:ext>
            </a:extLst>
          </p:cNvPr>
          <p:cNvSpPr txBox="1"/>
          <p:nvPr/>
        </p:nvSpPr>
        <p:spPr>
          <a:xfrm>
            <a:off x="9289457" y="6947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13455-9531-311D-DE7F-0340972EB249}"/>
              </a:ext>
            </a:extLst>
          </p:cNvPr>
          <p:cNvSpPr txBox="1"/>
          <p:nvPr/>
        </p:nvSpPr>
        <p:spPr>
          <a:xfrm>
            <a:off x="10668073" y="6809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FB86B6-754D-9E74-682F-935994D4C65E}"/>
                  </a:ext>
                </a:extLst>
              </p:cNvPr>
              <p:cNvSpPr txBox="1"/>
              <p:nvPr/>
            </p:nvSpPr>
            <p:spPr>
              <a:xfrm>
                <a:off x="175134" y="2655395"/>
                <a:ext cx="11841732" cy="10532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FB86B6-754D-9E74-682F-935994D4C6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4" y="2655395"/>
                <a:ext cx="11841732" cy="10532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>
            <a:extLst>
              <a:ext uri="{FF2B5EF4-FFF2-40B4-BE49-F238E27FC236}">
                <a16:creationId xmlns:a16="http://schemas.microsoft.com/office/drawing/2014/main" id="{32281816-0974-66C4-614D-D833E807555A}"/>
              </a:ext>
            </a:extLst>
          </p:cNvPr>
          <p:cNvSpPr/>
          <p:nvPr/>
        </p:nvSpPr>
        <p:spPr>
          <a:xfrm>
            <a:off x="9199104" y="672524"/>
            <a:ext cx="1294928" cy="53469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96B25C-F546-8ADE-0B5A-0911FBD388E6}"/>
                  </a:ext>
                </a:extLst>
              </p:cNvPr>
              <p:cNvSpPr txBox="1"/>
              <p:nvPr/>
            </p:nvSpPr>
            <p:spPr>
              <a:xfrm>
                <a:off x="350268" y="1422224"/>
                <a:ext cx="11841732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96B25C-F546-8ADE-0B5A-0911FBD388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68" y="1422224"/>
                <a:ext cx="11841732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D97AD9-C948-4D54-D10D-27DA35796161}"/>
                  </a:ext>
                </a:extLst>
              </p:cNvPr>
              <p:cNvSpPr txBox="1"/>
              <p:nvPr/>
            </p:nvSpPr>
            <p:spPr>
              <a:xfrm>
                <a:off x="1673734" y="3923639"/>
                <a:ext cx="353326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D97AD9-C948-4D54-D10D-27DA35796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734" y="3923639"/>
                <a:ext cx="3533266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93C6B9F-C7BC-279F-A8CD-2EF9123C0AE0}"/>
                  </a:ext>
                </a:extLst>
              </p:cNvPr>
              <p:cNvSpPr txBox="1"/>
              <p:nvPr/>
            </p:nvSpPr>
            <p:spPr>
              <a:xfrm>
                <a:off x="175134" y="4725495"/>
                <a:ext cx="11841732" cy="10532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93C6B9F-C7BC-279F-A8CD-2EF9123C0A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4" y="4725495"/>
                <a:ext cx="11841732" cy="1053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Triangle 8">
            <a:extLst>
              <a:ext uri="{FF2B5EF4-FFF2-40B4-BE49-F238E27FC236}">
                <a16:creationId xmlns:a16="http://schemas.microsoft.com/office/drawing/2014/main" id="{F701280A-10C9-62E1-D3B1-CF7984A0F91F}"/>
              </a:ext>
            </a:extLst>
          </p:cNvPr>
          <p:cNvSpPr/>
          <p:nvPr/>
        </p:nvSpPr>
        <p:spPr>
          <a:xfrm flipH="1">
            <a:off x="10121900" y="3612463"/>
            <a:ext cx="546173" cy="1053237"/>
          </a:xfrm>
          <a:prstGeom prst="rtTriangl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733E18-450F-84C9-9534-7EE2D4DEBA46}"/>
              </a:ext>
            </a:extLst>
          </p:cNvPr>
          <p:cNvSpPr txBox="1"/>
          <p:nvPr/>
        </p:nvSpPr>
        <p:spPr>
          <a:xfrm>
            <a:off x="10287471" y="4665700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34540A-058B-F449-0BEF-99E43220F700}"/>
              </a:ext>
            </a:extLst>
          </p:cNvPr>
          <p:cNvSpPr txBox="1"/>
          <p:nvPr/>
        </p:nvSpPr>
        <p:spPr>
          <a:xfrm>
            <a:off x="9960991" y="3837399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5400EF-218C-6CAE-74EA-A1C9205335B5}"/>
                  </a:ext>
                </a:extLst>
              </p:cNvPr>
              <p:cNvSpPr txBox="1"/>
              <p:nvPr/>
            </p:nvSpPr>
            <p:spPr>
              <a:xfrm>
                <a:off x="10690655" y="4007193"/>
                <a:ext cx="434543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5400EF-218C-6CAE-74EA-A1C9205335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0655" y="4007193"/>
                <a:ext cx="434543" cy="4128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0F12275-06EC-1706-DA89-DC0C349F5970}"/>
                  </a:ext>
                </a:extLst>
              </p:cNvPr>
              <p:cNvSpPr txBox="1"/>
              <p:nvPr/>
            </p:nvSpPr>
            <p:spPr>
              <a:xfrm>
                <a:off x="2095500" y="5650454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0F12275-06EC-1706-DA89-DC0C349F5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500" y="5650454"/>
                <a:ext cx="6096000" cy="9588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A3DE8F87-5848-0039-191B-E1489CD6EC74}"/>
              </a:ext>
            </a:extLst>
          </p:cNvPr>
          <p:cNvSpPr/>
          <p:nvPr/>
        </p:nvSpPr>
        <p:spPr>
          <a:xfrm>
            <a:off x="10638250" y="571008"/>
            <a:ext cx="1294928" cy="68150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DF36DEB-682B-B047-B8C7-4A77A8688A38}"/>
              </a:ext>
            </a:extLst>
          </p:cNvPr>
          <p:cNvCxnSpPr>
            <a:cxnSpLocks/>
          </p:cNvCxnSpPr>
          <p:nvPr/>
        </p:nvCxnSpPr>
        <p:spPr>
          <a:xfrm flipV="1">
            <a:off x="7581418" y="2804160"/>
            <a:ext cx="2706053" cy="80830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Left Brace 19">
            <a:extLst>
              <a:ext uri="{FF2B5EF4-FFF2-40B4-BE49-F238E27FC236}">
                <a16:creationId xmlns:a16="http://schemas.microsoft.com/office/drawing/2014/main" id="{106FED12-D3C3-B862-AB55-3D2A80B23DE1}"/>
              </a:ext>
            </a:extLst>
          </p:cNvPr>
          <p:cNvSpPr/>
          <p:nvPr/>
        </p:nvSpPr>
        <p:spPr>
          <a:xfrm rot="5400000">
            <a:off x="4169440" y="1195587"/>
            <a:ext cx="268065" cy="30971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E9C6C1-55DC-A98B-DAC7-68FEFC3ED19A}"/>
              </a:ext>
            </a:extLst>
          </p:cNvPr>
          <p:cNvSpPr txBox="1"/>
          <p:nvPr/>
        </p:nvSpPr>
        <p:spPr>
          <a:xfrm>
            <a:off x="4300561" y="2226424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033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4" grpId="0"/>
      <p:bldP spid="7" grpId="0"/>
      <p:bldP spid="9" grpId="0" animBg="1"/>
      <p:bldP spid="11" grpId="0"/>
      <p:bldP spid="12" grpId="0"/>
      <p:bldP spid="13" grpId="0"/>
      <p:bldP spid="15" grpId="0"/>
      <p:bldP spid="10" grpId="0" animBg="1"/>
      <p:bldP spid="20" grpId="0" animBg="1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62062-5392-5FB9-35B0-6B6E0BB22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9DF52-37B2-E376-22CF-BA8114C8A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8A6EF-4613-D6F5-9CF5-FA2F6109F8C1}"/>
              </a:ext>
            </a:extLst>
          </p:cNvPr>
          <p:cNvSpPr txBox="1"/>
          <p:nvPr/>
        </p:nvSpPr>
        <p:spPr>
          <a:xfrm>
            <a:off x="9289457" y="6947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056EB-41C6-3109-5F00-2E9DA2C4B745}"/>
              </a:ext>
            </a:extLst>
          </p:cNvPr>
          <p:cNvSpPr txBox="1"/>
          <p:nvPr/>
        </p:nvSpPr>
        <p:spPr>
          <a:xfrm>
            <a:off x="10668073" y="6809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1C20D-25B8-E693-D24D-BC291B3C88BA}"/>
                  </a:ext>
                </a:extLst>
              </p:cNvPr>
              <p:cNvSpPr txBox="1"/>
              <p:nvPr/>
            </p:nvSpPr>
            <p:spPr>
              <a:xfrm>
                <a:off x="966254" y="1831859"/>
                <a:ext cx="289826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1C20D-25B8-E693-D24D-BC291B3C8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254" y="1831859"/>
                <a:ext cx="2898266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38C139-7CD2-02D2-2B74-D959C49EF249}"/>
                  </a:ext>
                </a:extLst>
              </p:cNvPr>
              <p:cNvSpPr txBox="1"/>
              <p:nvPr/>
            </p:nvSpPr>
            <p:spPr>
              <a:xfrm>
                <a:off x="3864520" y="1513032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38C139-7CD2-02D2-2B74-D959C49EF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520" y="1513032"/>
                <a:ext cx="6096000" cy="9588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B73D6A-6AFA-969E-4320-1E1AD4DD493B}"/>
                  </a:ext>
                </a:extLst>
              </p:cNvPr>
              <p:cNvSpPr txBox="1"/>
              <p:nvPr/>
            </p:nvSpPr>
            <p:spPr>
              <a:xfrm>
                <a:off x="4004220" y="2838595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B73D6A-6AFA-969E-4320-1E1AD4DD4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220" y="2838595"/>
                <a:ext cx="6096000" cy="958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BC2D92-0503-AB71-BB57-A6F66A0C959B}"/>
                  </a:ext>
                </a:extLst>
              </p:cNvPr>
              <p:cNvSpPr txBox="1"/>
              <p:nvPr/>
            </p:nvSpPr>
            <p:spPr>
              <a:xfrm>
                <a:off x="4131220" y="3928225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BC2D92-0503-AB71-BB57-A6F66A0C9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220" y="3928225"/>
                <a:ext cx="6096000" cy="9588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175019-0C5B-E6D2-4266-7E05A1CBD7C0}"/>
                  </a:ext>
                </a:extLst>
              </p:cNvPr>
              <p:cNvSpPr txBox="1"/>
              <p:nvPr/>
            </p:nvSpPr>
            <p:spPr>
              <a:xfrm>
                <a:off x="5308600" y="5086884"/>
                <a:ext cx="4537620" cy="5161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175019-0C5B-E6D2-4266-7E05A1CBD7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600" y="5086884"/>
                <a:ext cx="4537620" cy="5161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20C1E5D-FA04-C3E5-BD67-631E292528BE}"/>
                  </a:ext>
                </a:extLst>
              </p:cNvPr>
              <p:cNvSpPr txBox="1"/>
              <p:nvPr/>
            </p:nvSpPr>
            <p:spPr>
              <a:xfrm>
                <a:off x="5575300" y="5794180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−3=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20C1E5D-FA04-C3E5-BD67-631E29252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5300" y="5794180"/>
                <a:ext cx="3509503" cy="4816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A5FF05-7243-A9A4-2935-3378F3256FF3}"/>
                  </a:ext>
                </a:extLst>
              </p:cNvPr>
              <p:cNvSpPr txBox="1"/>
              <p:nvPr/>
            </p:nvSpPr>
            <p:spPr>
              <a:xfrm>
                <a:off x="621717" y="3138184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A5FF05-7243-A9A4-2935-3378F325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17" y="3138184"/>
                <a:ext cx="3509503" cy="4816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501A5D-F801-33C3-2521-2144568403FA}"/>
                  </a:ext>
                </a:extLst>
              </p:cNvPr>
              <p:cNvSpPr txBox="1"/>
              <p:nvPr/>
            </p:nvSpPr>
            <p:spPr>
              <a:xfrm>
                <a:off x="494717" y="4166847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501A5D-F801-33C3-2521-214456840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17" y="4166847"/>
                <a:ext cx="3509503" cy="4816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2330CC-0B03-EA40-B1E6-980D090DF656}"/>
                  </a:ext>
                </a:extLst>
              </p:cNvPr>
              <p:cNvSpPr txBox="1"/>
              <p:nvPr/>
            </p:nvSpPr>
            <p:spPr>
              <a:xfrm>
                <a:off x="1229747" y="4830405"/>
                <a:ext cx="2039439" cy="7321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2330CC-0B03-EA40-B1E6-980D090DF6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747" y="4830405"/>
                <a:ext cx="2039439" cy="7321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A7B555B-1ED2-670E-1651-8018161E3D53}"/>
                  </a:ext>
                </a:extLst>
              </p:cNvPr>
              <p:cNvSpPr txBox="1"/>
              <p:nvPr/>
            </p:nvSpPr>
            <p:spPr>
              <a:xfrm>
                <a:off x="125902" y="5699737"/>
                <a:ext cx="2250566" cy="8703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A7B555B-1ED2-670E-1651-8018161E3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02" y="5699737"/>
                <a:ext cx="2250566" cy="8703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96B3B78-DC20-3912-B8A9-01D3022F2A8D}"/>
                  </a:ext>
                </a:extLst>
              </p:cNvPr>
              <p:cNvSpPr txBox="1"/>
              <p:nvPr/>
            </p:nvSpPr>
            <p:spPr>
              <a:xfrm>
                <a:off x="2249467" y="5719096"/>
                <a:ext cx="2250566" cy="1113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96B3B78-DC20-3912-B8A9-01D3022F2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467" y="5719096"/>
                <a:ext cx="2250566" cy="11133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6A1D01-2590-CC6F-64B4-72449C4040C2}"/>
                  </a:ext>
                </a:extLst>
              </p:cNvPr>
              <p:cNvSpPr txBox="1"/>
              <p:nvPr/>
            </p:nvSpPr>
            <p:spPr>
              <a:xfrm>
                <a:off x="4356100" y="5957719"/>
                <a:ext cx="7747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6A1D01-2590-CC6F-64B4-72449C404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100" y="5957719"/>
                <a:ext cx="774700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B0E0D31-87FF-6D61-BDFE-1243BD2F807A}"/>
              </a:ext>
            </a:extLst>
          </p:cNvPr>
          <p:cNvSpPr txBox="1"/>
          <p:nvPr/>
        </p:nvSpPr>
        <p:spPr>
          <a:xfrm>
            <a:off x="513562" y="1325334"/>
            <a:ext cx="3803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From first boundary condition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8F7985-89B2-8BBF-F87A-FA373DC70913}"/>
              </a:ext>
            </a:extLst>
          </p:cNvPr>
          <p:cNvCxnSpPr/>
          <p:nvPr/>
        </p:nvCxnSpPr>
        <p:spPr>
          <a:xfrm>
            <a:off x="3683000" y="2262746"/>
            <a:ext cx="2222500" cy="7852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60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0553-9568-C48C-54EC-A3330D235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462EFD-71C6-5043-70FB-AC7376E62EEB}"/>
              </a:ext>
            </a:extLst>
          </p:cNvPr>
          <p:cNvSpPr txBox="1"/>
          <p:nvPr/>
        </p:nvSpPr>
        <p:spPr>
          <a:xfrm>
            <a:off x="1220816" y="17860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Difference Equations</a:t>
            </a:r>
          </a:p>
          <a:p>
            <a:pPr algn="ctr"/>
            <a:r>
              <a:rPr lang="en-US" sz="3600" dirty="0">
                <a:solidFill>
                  <a:srgbClr val="002060"/>
                </a:solidFill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519467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3FBE7-424F-1A7F-BF54-91594D56B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813D3-324B-AC9E-0CC6-DF10FCD6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F257E0C-E04A-7EED-0167-90164DA53514}"/>
                  </a:ext>
                </a:extLst>
              </p:cNvPr>
              <p:cNvSpPr txBox="1"/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F257E0C-E04A-7EED-0167-90164DA53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6786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7E206-53DE-50BA-2728-7B8C95242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6447-6797-8963-D77A-C8B0A0A17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627" y="693983"/>
            <a:ext cx="10515600" cy="7245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Important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0F510B-1320-6F7B-31D5-1FF3AA31DB7B}"/>
              </a:ext>
            </a:extLst>
          </p:cNvPr>
          <p:cNvSpPr txBox="1"/>
          <p:nvPr/>
        </p:nvSpPr>
        <p:spPr>
          <a:xfrm>
            <a:off x="1131570" y="1493060"/>
            <a:ext cx="10662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How to use difference equations to analyze discrete functions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86B19-2DD4-6E26-D89B-0B1C7809AE6D}"/>
              </a:ext>
            </a:extLst>
          </p:cNvPr>
          <p:cNvSpPr txBox="1"/>
          <p:nvPr/>
        </p:nvSpPr>
        <p:spPr>
          <a:xfrm>
            <a:off x="2312606" y="2090847"/>
            <a:ext cx="8623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Using shift invariance to make descriptions causal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B15AF1-398D-9E7F-33A0-14781427001E}"/>
              </a:ext>
            </a:extLst>
          </p:cNvPr>
          <p:cNvSpPr txBox="1"/>
          <p:nvPr/>
        </p:nvSpPr>
        <p:spPr>
          <a:xfrm>
            <a:off x="1131570" y="2688634"/>
            <a:ext cx="7502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Finding closed form solutions of the system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E1B8F-3D6A-E9F9-D26F-AC0C20C59B03}"/>
              </a:ext>
            </a:extLst>
          </p:cNvPr>
          <p:cNvSpPr txBox="1"/>
          <p:nvPr/>
        </p:nvSpPr>
        <p:spPr>
          <a:xfrm>
            <a:off x="2312606" y="3297851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Find characteristic equation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6F543A-F4C6-6DB5-F0B8-E5891824F0D0}"/>
              </a:ext>
            </a:extLst>
          </p:cNvPr>
          <p:cNvSpPr txBox="1"/>
          <p:nvPr/>
        </p:nvSpPr>
        <p:spPr>
          <a:xfrm>
            <a:off x="2312606" y="3884208"/>
            <a:ext cx="9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Form of solution depends upon characteristic equation roots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A2C666-F85B-BD9C-8596-F03B99EE3166}"/>
              </a:ext>
            </a:extLst>
          </p:cNvPr>
          <p:cNvSpPr txBox="1"/>
          <p:nvPr/>
        </p:nvSpPr>
        <p:spPr>
          <a:xfrm>
            <a:off x="3127946" y="440742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Unique real roots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E0C97E-9E4B-2F47-6021-4B792C833ECF}"/>
              </a:ext>
            </a:extLst>
          </p:cNvPr>
          <p:cNvSpPr txBox="1"/>
          <p:nvPr/>
        </p:nvSpPr>
        <p:spPr>
          <a:xfrm>
            <a:off x="3127946" y="493064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Repeated roots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176DC2-9CC2-9F29-5440-C990C7CBBB98}"/>
              </a:ext>
            </a:extLst>
          </p:cNvPr>
          <p:cNvSpPr txBox="1"/>
          <p:nvPr/>
        </p:nvSpPr>
        <p:spPr>
          <a:xfrm>
            <a:off x="3127946" y="545386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Complex roots</a:t>
            </a:r>
          </a:p>
        </p:txBody>
      </p:sp>
    </p:spTree>
    <p:extLst>
      <p:ext uri="{BB962C8B-B14F-4D97-AF65-F5344CB8AC3E}">
        <p14:creationId xmlns:p14="http://schemas.microsoft.com/office/powerpoint/2010/main" val="23538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DF97E-4D25-500E-58BD-A45FAB975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60C73C-F528-FEF9-A258-C1D98719D9E3}"/>
              </a:ext>
            </a:extLst>
          </p:cNvPr>
          <p:cNvSpPr txBox="1"/>
          <p:nvPr/>
        </p:nvSpPr>
        <p:spPr>
          <a:xfrm>
            <a:off x="2312606" y="1493060"/>
            <a:ext cx="7854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So far, we have ignored any input to the system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9B90CE-2B1E-C366-A8B9-7AFF42EC66A9}"/>
              </a:ext>
            </a:extLst>
          </p:cNvPr>
          <p:cNvSpPr txBox="1"/>
          <p:nvPr/>
        </p:nvSpPr>
        <p:spPr>
          <a:xfrm>
            <a:off x="413657" y="2090847"/>
            <a:ext cx="11234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We had initial conditions (boundary conditions) to constrain the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DD53-8461-FAA5-6784-0D17B204ECFA}"/>
              </a:ext>
            </a:extLst>
          </p:cNvPr>
          <p:cNvSpPr txBox="1"/>
          <p:nvPr/>
        </p:nvSpPr>
        <p:spPr>
          <a:xfrm>
            <a:off x="1654084" y="2875677"/>
            <a:ext cx="7502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No rabbits added to the enclosure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DC417-205E-12D4-8A24-81854FD2AD0B}"/>
              </a:ext>
            </a:extLst>
          </p:cNvPr>
          <p:cNvSpPr txBox="1"/>
          <p:nvPr/>
        </p:nvSpPr>
        <p:spPr>
          <a:xfrm>
            <a:off x="1730828" y="3660507"/>
            <a:ext cx="5154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No rabbit deaths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7EDA9D-5846-0D97-3C0A-CC81587C9DF1}"/>
              </a:ext>
            </a:extLst>
          </p:cNvPr>
          <p:cNvSpPr txBox="1"/>
          <p:nvPr/>
        </p:nvSpPr>
        <p:spPr>
          <a:xfrm>
            <a:off x="1297273" y="4656740"/>
            <a:ext cx="9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Next we will look at systems that include inputs</a:t>
            </a:r>
          </a:p>
        </p:txBody>
      </p:sp>
    </p:spTree>
    <p:extLst>
      <p:ext uri="{BB962C8B-B14F-4D97-AF65-F5344CB8AC3E}">
        <p14:creationId xmlns:p14="http://schemas.microsoft.com/office/powerpoint/2010/main" val="406689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Convolution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4E05A-139E-1834-0962-5F4690EA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8B0137-CDBE-D8D8-B26A-24F871913272}"/>
              </a:ext>
            </a:extLst>
          </p:cNvPr>
          <p:cNvSpPr txBox="1"/>
          <p:nvPr/>
        </p:nvSpPr>
        <p:spPr>
          <a:xfrm>
            <a:off x="876300" y="723290"/>
            <a:ext cx="1066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Given the impulse response of a system, h[n], and an input to the system, x[n], the output of the system is given by the convolution of the input and the system impulse response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48AF3F-602C-78CF-FC68-D83A96FCBD32}"/>
              </a:ext>
            </a:extLst>
          </p:cNvPr>
          <p:cNvSpPr txBox="1"/>
          <p:nvPr/>
        </p:nvSpPr>
        <p:spPr>
          <a:xfrm>
            <a:off x="876300" y="3443585"/>
            <a:ext cx="1066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Convolution of discrete signals is similar to convolution of continuous signals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784094C-EAEE-DB2C-046F-7CB5893FFC55}"/>
                  </a:ext>
                </a:extLst>
              </p:cNvPr>
              <p:cNvSpPr txBox="1"/>
              <p:nvPr/>
            </p:nvSpPr>
            <p:spPr>
              <a:xfrm>
                <a:off x="4381780" y="2229856"/>
                <a:ext cx="342843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784094C-EAEE-DB2C-046F-7CB5893FF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780" y="2229856"/>
                <a:ext cx="342843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323A340-A8A5-F20C-FC02-41B1605885DB}"/>
                  </a:ext>
                </a:extLst>
              </p:cNvPr>
              <p:cNvSpPr txBox="1"/>
              <p:nvPr/>
            </p:nvSpPr>
            <p:spPr>
              <a:xfrm>
                <a:off x="5388146" y="2859987"/>
                <a:ext cx="242207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323A340-A8A5-F20C-FC02-41B1605885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8146" y="2859987"/>
                <a:ext cx="242207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BA0227-3846-9176-C597-B60D1EA2791B}"/>
                  </a:ext>
                </a:extLst>
              </p:cNvPr>
              <p:cNvSpPr txBox="1"/>
              <p:nvPr/>
            </p:nvSpPr>
            <p:spPr>
              <a:xfrm>
                <a:off x="1455682" y="3996043"/>
                <a:ext cx="4735527" cy="1174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BA0227-3846-9176-C597-B60D1EA279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2" y="3996043"/>
                <a:ext cx="4735527" cy="1174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5BCDD93-CAD4-6280-3D9E-5C0A0CB0E338}"/>
                  </a:ext>
                </a:extLst>
              </p:cNvPr>
              <p:cNvSpPr txBox="1"/>
              <p:nvPr/>
            </p:nvSpPr>
            <p:spPr>
              <a:xfrm>
                <a:off x="6599182" y="3996043"/>
                <a:ext cx="3729161" cy="1174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5BCDD93-CAD4-6280-3D9E-5C0A0CB0E3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182" y="3996043"/>
                <a:ext cx="3729161" cy="11748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CCB9851A-A0F8-A3C8-3D9D-A3CBF31254E9}"/>
              </a:ext>
            </a:extLst>
          </p:cNvPr>
          <p:cNvSpPr txBox="1"/>
          <p:nvPr/>
        </p:nvSpPr>
        <p:spPr>
          <a:xfrm>
            <a:off x="8692243" y="2844597"/>
            <a:ext cx="234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Commutative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BBF5EB-21E3-1556-89D6-05A0028E0A36}"/>
              </a:ext>
            </a:extLst>
          </p:cNvPr>
          <p:cNvSpPr txBox="1"/>
          <p:nvPr/>
        </p:nvSpPr>
        <p:spPr>
          <a:xfrm>
            <a:off x="2650509" y="5411068"/>
            <a:ext cx="8096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Convolution sum instead of convolution integral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661CA-3F9B-CD2A-A1D8-23C8199CAFD5}"/>
              </a:ext>
            </a:extLst>
          </p:cNvPr>
          <p:cNvSpPr txBox="1"/>
          <p:nvPr/>
        </p:nvSpPr>
        <p:spPr>
          <a:xfrm>
            <a:off x="4993820" y="339746"/>
            <a:ext cx="3007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linear, shift invariant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3B5FBA7-FEF2-0058-D44F-40738AD7382E}"/>
              </a:ext>
            </a:extLst>
          </p:cNvPr>
          <p:cNvCxnSpPr/>
          <p:nvPr/>
        </p:nvCxnSpPr>
        <p:spPr>
          <a:xfrm flipV="1">
            <a:off x="5900056" y="723290"/>
            <a:ext cx="0" cy="1911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3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  <p:bldP spid="23" grpId="0"/>
      <p:bldP spid="2" grpId="0"/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1BAE-84C6-2915-E2AF-9172D9BAB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F4E6CF-7861-5219-A076-DB301C04B13B}"/>
              </a:ext>
            </a:extLst>
          </p:cNvPr>
          <p:cNvSpPr txBox="1"/>
          <p:nvPr/>
        </p:nvSpPr>
        <p:spPr>
          <a:xfrm>
            <a:off x="876300" y="723290"/>
            <a:ext cx="1066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Let’s find the output of a system with the following impulse response and input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2A11D59-FB18-396B-DF83-6F18FD2252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554631"/>
              </p:ext>
            </p:extLst>
          </p:nvPr>
        </p:nvGraphicFramePr>
        <p:xfrm>
          <a:off x="761002" y="2394122"/>
          <a:ext cx="4572000" cy="3069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A8631EF-3420-2CB9-9FC0-37940A5B9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418703"/>
              </p:ext>
            </p:extLst>
          </p:nvPr>
        </p:nvGraphicFramePr>
        <p:xfrm>
          <a:off x="5918200" y="2536715"/>
          <a:ext cx="5257800" cy="2927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95F551A-0B3A-EB05-C6D0-413CC6C23AB4}"/>
                  </a:ext>
                </a:extLst>
              </p:cNvPr>
              <p:cNvSpPr txBox="1"/>
              <p:nvPr/>
            </p:nvSpPr>
            <p:spPr>
              <a:xfrm>
                <a:off x="4961136" y="1297004"/>
                <a:ext cx="4055790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95F551A-0B3A-EB05-C6D0-413CC6C23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1136" y="1297004"/>
                <a:ext cx="4055790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376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1DE76-7844-235B-CDF6-CBBF2426A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C4C376-C848-E30E-54CC-E0665DDAC58E}"/>
              </a:ext>
            </a:extLst>
          </p:cNvPr>
          <p:cNvSpPr txBox="1"/>
          <p:nvPr/>
        </p:nvSpPr>
        <p:spPr>
          <a:xfrm>
            <a:off x="723899" y="184715"/>
            <a:ext cx="520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Form the different signals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D709573-2638-C232-4C44-06B6AF01B3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95693"/>
              </p:ext>
            </p:extLst>
          </p:nvPr>
        </p:nvGraphicFramePr>
        <p:xfrm>
          <a:off x="818650" y="3670875"/>
          <a:ext cx="4070849" cy="250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4BA51D7-DA57-AF2D-5ECD-318FF79A02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247495"/>
              </p:ext>
            </p:extLst>
          </p:nvPr>
        </p:nvGraphicFramePr>
        <p:xfrm>
          <a:off x="818651" y="1155630"/>
          <a:ext cx="4070849" cy="250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BF301D7-6E10-43C7-B37E-5151A3C1C0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4835348"/>
              </p:ext>
            </p:extLst>
          </p:nvPr>
        </p:nvGraphicFramePr>
        <p:xfrm>
          <a:off x="5926364" y="625940"/>
          <a:ext cx="4690836" cy="2837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DE1E1AC-311B-4694-A51D-B2E07ED0E6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356329"/>
              </p:ext>
            </p:extLst>
          </p:nvPr>
        </p:nvGraphicFramePr>
        <p:xfrm>
          <a:off x="5926364" y="3416300"/>
          <a:ext cx="4822371" cy="3069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60419C-D2E1-5DEB-45BE-C395CFBB0CED}"/>
              </a:ext>
            </a:extLst>
          </p:cNvPr>
          <p:cNvSpPr txBox="1"/>
          <p:nvPr/>
        </p:nvSpPr>
        <p:spPr>
          <a:xfrm>
            <a:off x="376464" y="3670875"/>
            <a:ext cx="2328636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change of variables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962AE0-4E16-6E76-3D49-35683E4F303E}"/>
              </a:ext>
            </a:extLst>
          </p:cNvPr>
          <p:cNvSpPr txBox="1"/>
          <p:nvPr/>
        </p:nvSpPr>
        <p:spPr>
          <a:xfrm>
            <a:off x="6320064" y="219108"/>
            <a:ext cx="5334000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making index negative switches the direction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A83EBC-3539-4EEC-454B-0CF8F004428E}"/>
              </a:ext>
            </a:extLst>
          </p:cNvPr>
          <p:cNvSpPr txBox="1"/>
          <p:nvPr/>
        </p:nvSpPr>
        <p:spPr>
          <a:xfrm>
            <a:off x="9291410" y="3304124"/>
            <a:ext cx="2914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adding a constant to the index delays the signal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954C6F-1F05-436A-F347-D5EE3AC12336}"/>
              </a:ext>
            </a:extLst>
          </p:cNvPr>
          <p:cNvSpPr/>
          <p:nvPr/>
        </p:nvSpPr>
        <p:spPr>
          <a:xfrm>
            <a:off x="8814066" y="827793"/>
            <a:ext cx="800100" cy="530784"/>
          </a:xfrm>
          <a:prstGeom prst="arc">
            <a:avLst>
              <a:gd name="adj1" fmla="val 11011844"/>
              <a:gd name="adj2" fmla="val 0"/>
            </a:avLst>
          </a:prstGeom>
          <a:ln>
            <a:solidFill>
              <a:srgbClr val="FF0000"/>
            </a:solidFill>
            <a:headEnd type="stealth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D981F2-7ACF-D022-282D-2F4026892E20}"/>
              </a:ext>
            </a:extLst>
          </p:cNvPr>
          <p:cNvCxnSpPr/>
          <p:nvPr/>
        </p:nvCxnSpPr>
        <p:spPr>
          <a:xfrm>
            <a:off x="8337549" y="3874291"/>
            <a:ext cx="7348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7FAD2E7-C80E-A397-B9F9-9436BA77EC01}"/>
                  </a:ext>
                </a:extLst>
              </p:cNvPr>
              <p:cNvSpPr txBox="1"/>
              <p:nvPr/>
            </p:nvSpPr>
            <p:spPr>
              <a:xfrm>
                <a:off x="2678422" y="625940"/>
                <a:ext cx="3051092" cy="755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7FAD2E7-C80E-A397-B9F9-9436BA77E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422" y="625940"/>
                <a:ext cx="3051092" cy="7552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B5129BE7-78C6-A56D-37C6-48C56C1A9ADE}"/>
              </a:ext>
            </a:extLst>
          </p:cNvPr>
          <p:cNvSpPr/>
          <p:nvPr/>
        </p:nvSpPr>
        <p:spPr>
          <a:xfrm>
            <a:off x="4744533" y="826910"/>
            <a:ext cx="1050296" cy="383806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3DD2E4-0C4A-8CCC-675C-95A8452F59F4}"/>
              </a:ext>
            </a:extLst>
          </p:cNvPr>
          <p:cNvSpPr txBox="1"/>
          <p:nvPr/>
        </p:nvSpPr>
        <p:spPr>
          <a:xfrm>
            <a:off x="4744533" y="2468054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32DF6A-70EC-A66F-480D-4CA0EAFA9736}"/>
              </a:ext>
            </a:extLst>
          </p:cNvPr>
          <p:cNvSpPr txBox="1"/>
          <p:nvPr/>
        </p:nvSpPr>
        <p:spPr>
          <a:xfrm>
            <a:off x="4744533" y="4993538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855010-97F4-58FE-9BEE-83392B433F9E}"/>
              </a:ext>
            </a:extLst>
          </p:cNvPr>
          <p:cNvSpPr txBox="1"/>
          <p:nvPr/>
        </p:nvSpPr>
        <p:spPr>
          <a:xfrm>
            <a:off x="10512424" y="2105877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04974E-B45A-B812-3F95-F6C89D893259}"/>
              </a:ext>
            </a:extLst>
          </p:cNvPr>
          <p:cNvSpPr txBox="1"/>
          <p:nvPr/>
        </p:nvSpPr>
        <p:spPr>
          <a:xfrm>
            <a:off x="10617200" y="5045624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52090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4" grpId="0">
        <p:bldAsOne/>
      </p:bldGraphic>
      <p:bldGraphic spid="6" grpId="0">
        <p:bldAsOne/>
      </p:bldGraphic>
      <p:bldGraphic spid="7" grpId="0">
        <p:bldAsOne/>
      </p:bldGraphic>
      <p:bldP spid="8" grpId="0"/>
      <p:bldP spid="9" grpId="0"/>
      <p:bldP spid="10" grpId="0"/>
      <p:bldP spid="11" grpId="0" animBg="1"/>
      <p:bldP spid="15" grpId="0" animBg="1"/>
      <p:bldP spid="3" grpId="0"/>
      <p:bldP spid="12" grpId="0"/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67AF380-2F23-D4BD-3B90-F628481BD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469452-1064-4CBB-6827-C14A58BA21F3}"/>
              </a:ext>
            </a:extLst>
          </p:cNvPr>
          <p:cNvSpPr txBox="1"/>
          <p:nvPr/>
        </p:nvSpPr>
        <p:spPr>
          <a:xfrm>
            <a:off x="723899" y="184715"/>
            <a:ext cx="520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Form the different signals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4EAB5A4-C8FA-CF91-68BA-D60B027B12F5}"/>
                  </a:ext>
                </a:extLst>
              </p:cNvPr>
              <p:cNvSpPr txBox="1"/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4EAB5A4-C8FA-CF91-68BA-D60B027B12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0C0801B-2D70-4AC7-9A29-1717047D6E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616409"/>
              </p:ext>
            </p:extLst>
          </p:nvPr>
        </p:nvGraphicFramePr>
        <p:xfrm>
          <a:off x="558578" y="1641367"/>
          <a:ext cx="6591748" cy="3938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E62C0A87-71FE-9A3C-C73F-9F020708A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6698176"/>
              </p:ext>
            </p:extLst>
          </p:nvPr>
        </p:nvGraphicFramePr>
        <p:xfrm>
          <a:off x="4160520" y="1965960"/>
          <a:ext cx="2916936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7587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Graphic spid="16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FFC8191-F1FC-FB9E-85D1-88EBF83BF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4852DED-44BC-4351-A503-F91D84AEE2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2357622"/>
              </p:ext>
            </p:extLst>
          </p:nvPr>
        </p:nvGraphicFramePr>
        <p:xfrm>
          <a:off x="1828800" y="1828800"/>
          <a:ext cx="82296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0DD564-0206-F710-9049-25FAA5852E13}"/>
              </a:ext>
            </a:extLst>
          </p:cNvPr>
          <p:cNvSpPr txBox="1"/>
          <p:nvPr/>
        </p:nvSpPr>
        <p:spPr>
          <a:xfrm>
            <a:off x="723899" y="184715"/>
            <a:ext cx="520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Form the different signals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E81BADC-9EC7-A476-CC82-B214D4F1147D}"/>
                  </a:ext>
                </a:extLst>
              </p:cNvPr>
              <p:cNvSpPr txBox="1"/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E81BADC-9EC7-A476-CC82-B214D4F11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B5BCBCE-3201-4FBD-A28F-2F1296BC3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9951816"/>
              </p:ext>
            </p:extLst>
          </p:nvPr>
        </p:nvGraphicFramePr>
        <p:xfrm>
          <a:off x="1901952" y="2148840"/>
          <a:ext cx="8101584" cy="398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B5BCBCE-3201-4FBD-A28F-2F1296BC3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516911"/>
              </p:ext>
            </p:extLst>
          </p:nvPr>
        </p:nvGraphicFramePr>
        <p:xfrm>
          <a:off x="1828800" y="1828800"/>
          <a:ext cx="82296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1808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C7737-FCC1-5408-B169-A0C2A5776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1F44CE-A879-4D35-A673-DD02F5205E05}"/>
              </a:ext>
            </a:extLst>
          </p:cNvPr>
          <p:cNvSpPr txBox="1"/>
          <p:nvPr/>
        </p:nvSpPr>
        <p:spPr>
          <a:xfrm>
            <a:off x="723899" y="184715"/>
            <a:ext cx="520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Find the output y[-6]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379E068-504F-B829-D6F4-AE0A3840D3A5}"/>
                  </a:ext>
                </a:extLst>
              </p:cNvPr>
              <p:cNvSpPr txBox="1"/>
              <p:nvPr/>
            </p:nvSpPr>
            <p:spPr>
              <a:xfrm>
                <a:off x="2705100" y="921509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−6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−6 −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379E068-504F-B829-D6F4-AE0A3840D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921509"/>
                <a:ext cx="3390900" cy="7552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8EE48E-4B2B-FDB2-2BFB-061C7ED888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0912902"/>
              </p:ext>
            </p:extLst>
          </p:nvPr>
        </p:nvGraphicFramePr>
        <p:xfrm>
          <a:off x="1828800" y="1828800"/>
          <a:ext cx="82296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6741F02-DB8B-94B4-1D80-9674BC81923C}"/>
              </a:ext>
            </a:extLst>
          </p:cNvPr>
          <p:cNvSpPr txBox="1"/>
          <p:nvPr/>
        </p:nvSpPr>
        <p:spPr>
          <a:xfrm>
            <a:off x="6265638" y="521399"/>
            <a:ext cx="985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 = -6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C986134-FB15-235C-E829-3D134DB93D88}"/>
              </a:ext>
            </a:extLst>
          </p:cNvPr>
          <p:cNvCxnSpPr>
            <a:cxnSpLocks/>
          </p:cNvCxnSpPr>
          <p:nvPr/>
        </p:nvCxnSpPr>
        <p:spPr>
          <a:xfrm flipH="1">
            <a:off x="5486400" y="731520"/>
            <a:ext cx="762000" cy="3733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76A46AC-0545-DEA7-1BDE-E9D6ABF43E36}"/>
              </a:ext>
            </a:extLst>
          </p:cNvPr>
          <p:cNvSpPr txBox="1"/>
          <p:nvPr/>
        </p:nvSpPr>
        <p:spPr>
          <a:xfrm>
            <a:off x="9947728" y="4098567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32472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Graphic spid="6" grpId="0">
        <p:bldAsOne/>
      </p:bldGraphic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DC7CF-6AFA-0C96-807F-06F0FCF3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D129C-A057-1C96-4330-D5024C229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5" y="819602"/>
            <a:ext cx="10990230" cy="830997"/>
          </a:xfrm>
        </p:spPr>
        <p:txBody>
          <a:bodyPr>
            <a:normAutofit/>
          </a:bodyPr>
          <a:lstStyle/>
          <a:p>
            <a:r>
              <a:rPr lang="en-US" sz="2800" dirty="0"/>
              <a:t>Last time we looked at difference equation descriptions of discrete systems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D4643C-4DD1-B21E-3084-8ED7A80C33F6}"/>
              </a:ext>
            </a:extLst>
          </p:cNvPr>
          <p:cNvCxnSpPr>
            <a:cxnSpLocks/>
          </p:cNvCxnSpPr>
          <p:nvPr/>
        </p:nvCxnSpPr>
        <p:spPr>
          <a:xfrm flipH="1">
            <a:off x="4737905" y="2852660"/>
            <a:ext cx="523724" cy="153394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85EF98-293D-88EA-B32E-A9564223C204}"/>
              </a:ext>
            </a:extLst>
          </p:cNvPr>
          <p:cNvSpPr txBox="1"/>
          <p:nvPr/>
        </p:nvSpPr>
        <p:spPr>
          <a:xfrm>
            <a:off x="846277" y="2890907"/>
            <a:ext cx="4153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second order difference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5144B3-D1CA-1E00-9089-B319C1B1857F}"/>
              </a:ext>
            </a:extLst>
          </p:cNvPr>
          <p:cNvSpPr txBox="1"/>
          <p:nvPr/>
        </p:nvSpPr>
        <p:spPr>
          <a:xfrm>
            <a:off x="278365" y="2445566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C6FBE2-B084-06D8-8208-62F5F175CAF0}"/>
              </a:ext>
            </a:extLst>
          </p:cNvPr>
          <p:cNvSpPr txBox="1"/>
          <p:nvPr/>
        </p:nvSpPr>
        <p:spPr>
          <a:xfrm>
            <a:off x="5346244" y="2442779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0605C2-753F-C416-5A8A-B60648AD6E28}"/>
              </a:ext>
            </a:extLst>
          </p:cNvPr>
          <p:cNvSpPr txBox="1"/>
          <p:nvPr/>
        </p:nvSpPr>
        <p:spPr>
          <a:xfrm>
            <a:off x="9048170" y="246769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22AE525-B22F-D863-494A-1A373688AA6C}"/>
              </a:ext>
            </a:extLst>
          </p:cNvPr>
          <p:cNvSpPr txBox="1"/>
          <p:nvPr/>
        </p:nvSpPr>
        <p:spPr>
          <a:xfrm>
            <a:off x="8968239" y="1902094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9E2953-CE3A-D053-60F0-598C2208A6D9}"/>
              </a:ext>
            </a:extLst>
          </p:cNvPr>
          <p:cNvSpPr txBox="1"/>
          <p:nvPr/>
        </p:nvSpPr>
        <p:spPr>
          <a:xfrm>
            <a:off x="10426786" y="245386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FB93E9-95DC-7AF1-3BE1-8B690CC879E3}"/>
              </a:ext>
            </a:extLst>
          </p:cNvPr>
          <p:cNvSpPr txBox="1"/>
          <p:nvPr/>
        </p:nvSpPr>
        <p:spPr>
          <a:xfrm>
            <a:off x="9077993" y="1438422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FD5C9E-E40B-746E-D451-F57D9594934C}"/>
              </a:ext>
            </a:extLst>
          </p:cNvPr>
          <p:cNvSpPr txBox="1"/>
          <p:nvPr/>
        </p:nvSpPr>
        <p:spPr>
          <a:xfrm>
            <a:off x="517852" y="1686799"/>
            <a:ext cx="3729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Fibonacci's rabbit problem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97D0EF-B07F-C23F-0644-7FFD4FC1BAF8}"/>
              </a:ext>
            </a:extLst>
          </p:cNvPr>
          <p:cNvCxnSpPr>
            <a:cxnSpLocks/>
          </p:cNvCxnSpPr>
          <p:nvPr/>
        </p:nvCxnSpPr>
        <p:spPr>
          <a:xfrm>
            <a:off x="6597109" y="3002998"/>
            <a:ext cx="314175" cy="265708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EC76455-6AFB-5B0F-9CB1-081997275C02}"/>
              </a:ext>
            </a:extLst>
          </p:cNvPr>
          <p:cNvSpPr txBox="1"/>
          <p:nvPr/>
        </p:nvSpPr>
        <p:spPr>
          <a:xfrm>
            <a:off x="6942599" y="3125814"/>
            <a:ext cx="3454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totals from previous months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9911C57-7E81-A6C7-A477-60E515330FDF}"/>
              </a:ext>
            </a:extLst>
          </p:cNvPr>
          <p:cNvCxnSpPr>
            <a:cxnSpLocks/>
          </p:cNvCxnSpPr>
          <p:nvPr/>
        </p:nvCxnSpPr>
        <p:spPr>
          <a:xfrm>
            <a:off x="7763819" y="2884630"/>
            <a:ext cx="314175" cy="265708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5F3AB66-102C-AE31-16DD-9AD2CE791D7C}"/>
              </a:ext>
            </a:extLst>
          </p:cNvPr>
          <p:cNvSpPr txBox="1"/>
          <p:nvPr/>
        </p:nvSpPr>
        <p:spPr>
          <a:xfrm>
            <a:off x="6434968" y="1741140"/>
            <a:ext cx="193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delay operators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5FDD72-4B67-6DA0-A1B0-27FA72A619FF}"/>
              </a:ext>
            </a:extLst>
          </p:cNvPr>
          <p:cNvSpPr txBox="1"/>
          <p:nvPr/>
        </p:nvSpPr>
        <p:spPr>
          <a:xfrm>
            <a:off x="839536" y="3611847"/>
            <a:ext cx="5003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order corresponds to the largest delay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E572AC-4851-47FF-9614-124E6C38256C}"/>
              </a:ext>
            </a:extLst>
          </p:cNvPr>
          <p:cNvSpPr/>
          <p:nvPr/>
        </p:nvSpPr>
        <p:spPr>
          <a:xfrm>
            <a:off x="6585514" y="2482193"/>
            <a:ext cx="664372" cy="402437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19DF2BE-D5CD-907A-EC78-0980AB1B3730}"/>
              </a:ext>
            </a:extLst>
          </p:cNvPr>
          <p:cNvSpPr txBox="1"/>
          <p:nvPr/>
        </p:nvSpPr>
        <p:spPr>
          <a:xfrm>
            <a:off x="7320988" y="4505636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- 3 ] + y[ n - 1 ]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48D8D67-7645-A06E-4538-8D7D97BD5D90}"/>
              </a:ext>
            </a:extLst>
          </p:cNvPr>
          <p:cNvCxnSpPr>
            <a:cxnSpLocks/>
          </p:cNvCxnSpPr>
          <p:nvPr/>
        </p:nvCxnSpPr>
        <p:spPr>
          <a:xfrm flipH="1">
            <a:off x="6093830" y="4750462"/>
            <a:ext cx="891804" cy="0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7449728-6066-E3C7-106A-D78D388AAFAB}"/>
              </a:ext>
            </a:extLst>
          </p:cNvPr>
          <p:cNvSpPr txBox="1"/>
          <p:nvPr/>
        </p:nvSpPr>
        <p:spPr>
          <a:xfrm>
            <a:off x="681545" y="4516518"/>
            <a:ext cx="549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would be a third order difference equation</a:t>
            </a:r>
          </a:p>
        </p:txBody>
      </p:sp>
    </p:spTree>
    <p:extLst>
      <p:ext uri="{BB962C8B-B14F-4D97-AF65-F5344CB8AC3E}">
        <p14:creationId xmlns:p14="http://schemas.microsoft.com/office/powerpoint/2010/main" val="398120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1" grpId="0"/>
      <p:bldP spid="24" grpId="0"/>
      <p:bldP spid="28" grpId="0"/>
      <p:bldP spid="29" grpId="0"/>
      <p:bldP spid="30" grpId="0"/>
      <p:bldP spid="31" grpId="0"/>
      <p:bldP spid="34" grpId="0"/>
      <p:bldP spid="37" grpId="0"/>
      <p:bldP spid="38" grpId="0"/>
      <p:bldP spid="39" grpId="0" animBg="1"/>
      <p:bldP spid="40" grpId="0"/>
      <p:bldP spid="4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D2CD2F3-C121-390F-4418-008E1E6D0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E87D054-E9BC-4B73-C7B8-55E7B553AE27}"/>
              </a:ext>
            </a:extLst>
          </p:cNvPr>
          <p:cNvGraphicFramePr>
            <a:graphicFrameLocks/>
          </p:cNvGraphicFramePr>
          <p:nvPr/>
        </p:nvGraphicFramePr>
        <p:xfrm>
          <a:off x="1828800" y="1828800"/>
          <a:ext cx="82296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33D1F7D-8458-ED6D-A2B9-7A9F0828CF20}"/>
              </a:ext>
            </a:extLst>
          </p:cNvPr>
          <p:cNvSpPr txBox="1"/>
          <p:nvPr/>
        </p:nvSpPr>
        <p:spPr>
          <a:xfrm>
            <a:off x="723899" y="184715"/>
            <a:ext cx="4050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Find the output y[-6]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70DB35-8F65-71D7-DC8C-5FDEED6B508A}"/>
                  </a:ext>
                </a:extLst>
              </p:cNvPr>
              <p:cNvSpPr txBox="1"/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−6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−6 −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70DB35-8F65-71D7-DC8C-5FDEED6B5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70AC47B-041C-AF81-AE63-C150298828CF}"/>
              </a:ext>
            </a:extLst>
          </p:cNvPr>
          <p:cNvGraphicFramePr>
            <a:graphicFrameLocks/>
          </p:cNvGraphicFramePr>
          <p:nvPr/>
        </p:nvGraphicFramePr>
        <p:xfrm>
          <a:off x="1901952" y="2148840"/>
          <a:ext cx="8101584" cy="398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DB88186-E13C-8578-3DDE-59A4F793AD4E}"/>
              </a:ext>
            </a:extLst>
          </p:cNvPr>
          <p:cNvSpPr txBox="1"/>
          <p:nvPr/>
        </p:nvSpPr>
        <p:spPr>
          <a:xfrm>
            <a:off x="8105289" y="3218879"/>
            <a:ext cx="779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h[k]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EF2E737-310A-225C-9970-EE0F00EEB312}"/>
              </a:ext>
            </a:extLst>
          </p:cNvPr>
          <p:cNvCxnSpPr>
            <a:cxnSpLocks/>
          </p:cNvCxnSpPr>
          <p:nvPr/>
        </p:nvCxnSpPr>
        <p:spPr>
          <a:xfrm flipH="1">
            <a:off x="7102089" y="3429000"/>
            <a:ext cx="985962" cy="4001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9E65E2F-1C48-9291-343D-00A7882DFA48}"/>
              </a:ext>
            </a:extLst>
          </p:cNvPr>
          <p:cNvSpPr txBox="1"/>
          <p:nvPr/>
        </p:nvSpPr>
        <p:spPr>
          <a:xfrm>
            <a:off x="4932755" y="237607"/>
            <a:ext cx="4820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 each value of k from -∞ to ∞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38A94F0-7576-9C3D-98F9-1A140F43ACA9}"/>
              </a:ext>
            </a:extLst>
          </p:cNvPr>
          <p:cNvCxnSpPr>
            <a:cxnSpLocks/>
          </p:cNvCxnSpPr>
          <p:nvPr/>
        </p:nvCxnSpPr>
        <p:spPr>
          <a:xfrm flipH="1">
            <a:off x="4114800" y="449052"/>
            <a:ext cx="822960" cy="3330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941A871-CA70-C5C2-5B5E-42B97CFF9AE3}"/>
              </a:ext>
            </a:extLst>
          </p:cNvPr>
          <p:cNvSpPr txBox="1"/>
          <p:nvPr/>
        </p:nvSpPr>
        <p:spPr>
          <a:xfrm>
            <a:off x="7102089" y="880622"/>
            <a:ext cx="3772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Form product  h[k] x[n-k ]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654C0F9-BC5A-891C-DC8E-955E54B9BD1A}"/>
              </a:ext>
            </a:extLst>
          </p:cNvPr>
          <p:cNvCxnSpPr>
            <a:cxnSpLocks/>
          </p:cNvCxnSpPr>
          <p:nvPr/>
        </p:nvCxnSpPr>
        <p:spPr>
          <a:xfrm flipH="1">
            <a:off x="6096000" y="1084174"/>
            <a:ext cx="610841" cy="882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013BF42-2073-CEFB-4ACD-2922CFD0B424}"/>
              </a:ext>
            </a:extLst>
          </p:cNvPr>
          <p:cNvSpPr txBox="1"/>
          <p:nvPr/>
        </p:nvSpPr>
        <p:spPr>
          <a:xfrm>
            <a:off x="4932755" y="1455515"/>
            <a:ext cx="6089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and add all of these products together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26AD4A-71D6-B245-40AB-B32801E821E8}"/>
              </a:ext>
            </a:extLst>
          </p:cNvPr>
          <p:cNvCxnSpPr/>
          <p:nvPr/>
        </p:nvCxnSpPr>
        <p:spPr>
          <a:xfrm>
            <a:off x="5118100" y="4368800"/>
            <a:ext cx="0" cy="1587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B554725-EB3D-6CF7-CA98-7245CCC46E17}"/>
              </a:ext>
            </a:extLst>
          </p:cNvPr>
          <p:cNvCxnSpPr>
            <a:cxnSpLocks/>
          </p:cNvCxnSpPr>
          <p:nvPr/>
        </p:nvCxnSpPr>
        <p:spPr>
          <a:xfrm flipH="1">
            <a:off x="4032250" y="5415185"/>
            <a:ext cx="100606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C0DE4E5-0EC5-2DAC-E70F-F8F32702A12C}"/>
              </a:ext>
            </a:extLst>
          </p:cNvPr>
          <p:cNvSpPr txBox="1"/>
          <p:nvPr/>
        </p:nvSpPr>
        <p:spPr>
          <a:xfrm>
            <a:off x="2419350" y="4953520"/>
            <a:ext cx="2354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h[k] = 0 for k &lt; 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25A485-D6AC-3186-CA9B-99421F902670}"/>
              </a:ext>
            </a:extLst>
          </p:cNvPr>
          <p:cNvSpPr txBox="1"/>
          <p:nvPr/>
        </p:nvSpPr>
        <p:spPr>
          <a:xfrm>
            <a:off x="5450624" y="4931717"/>
            <a:ext cx="2883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x[n-k] = 0 for k &gt; 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1BD8BC3-FA28-56DC-A6CE-D0CE94AA10D9}"/>
              </a:ext>
            </a:extLst>
          </p:cNvPr>
          <p:cNvCxnSpPr>
            <a:cxnSpLocks/>
          </p:cNvCxnSpPr>
          <p:nvPr/>
        </p:nvCxnSpPr>
        <p:spPr>
          <a:xfrm>
            <a:off x="5517355" y="5432870"/>
            <a:ext cx="106745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5BED8E-BF13-08D1-C4C8-70CF57A0AD89}"/>
                  </a:ext>
                </a:extLst>
              </p:cNvPr>
              <p:cNvSpPr txBox="1"/>
              <p:nvPr/>
            </p:nvSpPr>
            <p:spPr>
              <a:xfrm>
                <a:off x="2748951" y="1652772"/>
                <a:ext cx="156904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5BED8E-BF13-08D1-C4C8-70CF57A0AD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951" y="1652772"/>
                <a:ext cx="1569049" cy="369332"/>
              </a:xfrm>
              <a:prstGeom prst="rect">
                <a:avLst/>
              </a:prstGeom>
              <a:blipFill>
                <a:blip r:embed="rId5"/>
                <a:stretch>
                  <a:fillRect l="-5837" r="-5058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118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5" grpId="0"/>
      <p:bldP spid="20" grpId="0"/>
      <p:bldP spid="21" grpId="0"/>
      <p:bldP spid="2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0AAB0-E1BD-2FE1-A6DF-BBFE5DC38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AB71AE-E74C-E400-9F3D-B734C8A07B26}"/>
              </a:ext>
            </a:extLst>
          </p:cNvPr>
          <p:cNvSpPr txBox="1"/>
          <p:nvPr/>
        </p:nvSpPr>
        <p:spPr>
          <a:xfrm>
            <a:off x="723899" y="184715"/>
            <a:ext cx="4050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Find the output y[-6]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CD6D842-7254-031A-38C0-7DF3A76A1C86}"/>
                  </a:ext>
                </a:extLst>
              </p:cNvPr>
              <p:cNvSpPr txBox="1"/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−6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−6 −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CD6D842-7254-031A-38C0-7DF3A76A1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827793"/>
                <a:ext cx="3390900" cy="7552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7C266F6-253D-9B72-2B56-242EB613A0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517653"/>
              </p:ext>
            </p:extLst>
          </p:nvPr>
        </p:nvGraphicFramePr>
        <p:xfrm>
          <a:off x="1850572" y="2220684"/>
          <a:ext cx="8101584" cy="398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3B6A929-CD7A-15DD-9D4A-0AF048C6B418}"/>
              </a:ext>
            </a:extLst>
          </p:cNvPr>
          <p:cNvSpPr txBox="1"/>
          <p:nvPr/>
        </p:nvSpPr>
        <p:spPr>
          <a:xfrm>
            <a:off x="8127061" y="3153563"/>
            <a:ext cx="779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h[k]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F9E2406-EB8D-7FDE-A5D6-BBE43C4D448C}"/>
              </a:ext>
            </a:extLst>
          </p:cNvPr>
          <p:cNvCxnSpPr>
            <a:cxnSpLocks/>
          </p:cNvCxnSpPr>
          <p:nvPr/>
        </p:nvCxnSpPr>
        <p:spPr>
          <a:xfrm flipH="1">
            <a:off x="7546522" y="3363684"/>
            <a:ext cx="563301" cy="1047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0C0801B-2D70-4AC7-9A29-1717047D6E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540356"/>
              </p:ext>
            </p:extLst>
          </p:nvPr>
        </p:nvGraphicFramePr>
        <p:xfrm>
          <a:off x="1645920" y="1891499"/>
          <a:ext cx="8540496" cy="4315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27F8F46-53B8-F5EF-8830-472CBA313F40}"/>
              </a:ext>
            </a:extLst>
          </p:cNvPr>
          <p:cNvSpPr txBox="1"/>
          <p:nvPr/>
        </p:nvSpPr>
        <p:spPr>
          <a:xfrm>
            <a:off x="4932755" y="237607"/>
            <a:ext cx="4820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 each value of k from -∞ to ∞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7690C3A-2D1C-B24A-CE6F-89EBA8D56AA4}"/>
              </a:ext>
            </a:extLst>
          </p:cNvPr>
          <p:cNvCxnSpPr>
            <a:cxnSpLocks/>
          </p:cNvCxnSpPr>
          <p:nvPr/>
        </p:nvCxnSpPr>
        <p:spPr>
          <a:xfrm flipH="1">
            <a:off x="4114800" y="449052"/>
            <a:ext cx="822960" cy="3330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2850183-E28F-54C0-69C4-E93F53E4A8E4}"/>
              </a:ext>
            </a:extLst>
          </p:cNvPr>
          <p:cNvSpPr txBox="1"/>
          <p:nvPr/>
        </p:nvSpPr>
        <p:spPr>
          <a:xfrm>
            <a:off x="7102089" y="880622"/>
            <a:ext cx="3772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Form product  h[k] x[n-k ]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7A6D9CB-34FE-D8E5-B80F-4AABBCE02E18}"/>
              </a:ext>
            </a:extLst>
          </p:cNvPr>
          <p:cNvCxnSpPr>
            <a:cxnSpLocks/>
          </p:cNvCxnSpPr>
          <p:nvPr/>
        </p:nvCxnSpPr>
        <p:spPr>
          <a:xfrm flipH="1">
            <a:off x="6096000" y="1084174"/>
            <a:ext cx="610841" cy="882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51EFA07-6A72-094F-B759-396C896F2C0C}"/>
              </a:ext>
            </a:extLst>
          </p:cNvPr>
          <p:cNvSpPr txBox="1"/>
          <p:nvPr/>
        </p:nvSpPr>
        <p:spPr>
          <a:xfrm>
            <a:off x="4932755" y="1455515"/>
            <a:ext cx="6089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and add all of these products together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186E3F3-839F-356B-B280-0C074F32F6D6}"/>
              </a:ext>
            </a:extLst>
          </p:cNvPr>
          <p:cNvCxnSpPr/>
          <p:nvPr/>
        </p:nvCxnSpPr>
        <p:spPr>
          <a:xfrm>
            <a:off x="5335820" y="4434116"/>
            <a:ext cx="0" cy="1587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237271B-1AB1-455D-DB38-922278548059}"/>
              </a:ext>
            </a:extLst>
          </p:cNvPr>
          <p:cNvCxnSpPr>
            <a:cxnSpLocks/>
          </p:cNvCxnSpPr>
          <p:nvPr/>
        </p:nvCxnSpPr>
        <p:spPr>
          <a:xfrm flipH="1">
            <a:off x="4218834" y="5322164"/>
            <a:ext cx="100606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161EE7D-1ACC-5813-B874-156205B0C172}"/>
              </a:ext>
            </a:extLst>
          </p:cNvPr>
          <p:cNvSpPr txBox="1"/>
          <p:nvPr/>
        </p:nvSpPr>
        <p:spPr>
          <a:xfrm>
            <a:off x="2959394" y="4845116"/>
            <a:ext cx="2354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h[k] = 0 for k &lt; 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B8177E-2B68-BF0B-050A-9313437B5C86}"/>
              </a:ext>
            </a:extLst>
          </p:cNvPr>
          <p:cNvSpPr txBox="1"/>
          <p:nvPr/>
        </p:nvSpPr>
        <p:spPr>
          <a:xfrm>
            <a:off x="5472396" y="4866401"/>
            <a:ext cx="2883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x[-6 -k] = 0 for k &gt; 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719BE86-3086-77DA-6E28-6DDDF7BD312F}"/>
              </a:ext>
            </a:extLst>
          </p:cNvPr>
          <p:cNvCxnSpPr>
            <a:cxnSpLocks/>
          </p:cNvCxnSpPr>
          <p:nvPr/>
        </p:nvCxnSpPr>
        <p:spPr>
          <a:xfrm>
            <a:off x="5382441" y="5329449"/>
            <a:ext cx="106745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C154F0-51CE-CDA0-56DE-77E02C33A196}"/>
                  </a:ext>
                </a:extLst>
              </p:cNvPr>
              <p:cNvSpPr txBox="1"/>
              <p:nvPr/>
            </p:nvSpPr>
            <p:spPr>
              <a:xfrm>
                <a:off x="2748951" y="1652772"/>
                <a:ext cx="156904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C154F0-51CE-CDA0-56DE-77E02C33A1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951" y="1652772"/>
                <a:ext cx="1569049" cy="369332"/>
              </a:xfrm>
              <a:prstGeom prst="rect">
                <a:avLst/>
              </a:prstGeom>
              <a:blipFill>
                <a:blip r:embed="rId5"/>
                <a:stretch>
                  <a:fillRect l="-5837" r="-5058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F9CF653-306D-7F6E-4CB9-0673E4ECD8A3}"/>
              </a:ext>
            </a:extLst>
          </p:cNvPr>
          <p:cNvSpPr txBox="1"/>
          <p:nvPr/>
        </p:nvSpPr>
        <p:spPr>
          <a:xfrm>
            <a:off x="9773642" y="4194121"/>
            <a:ext cx="415472" cy="4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427518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5" grpId="0"/>
      <p:bldP spid="20" grpId="0"/>
      <p:bldP spid="21" grpId="0"/>
      <p:bldP spid="2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4852DED-44BC-4351-A503-F91D84AEE2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110830"/>
              </p:ext>
            </p:extLst>
          </p:nvPr>
        </p:nvGraphicFramePr>
        <p:xfrm>
          <a:off x="1632859" y="1187450"/>
          <a:ext cx="7912100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5BCBCE-3201-4FBD-A28F-2F1296BC3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1138567"/>
              </p:ext>
            </p:extLst>
          </p:nvPr>
        </p:nvGraphicFramePr>
        <p:xfrm>
          <a:off x="1862670" y="1530350"/>
          <a:ext cx="7589520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506C512-4CE1-F279-52F7-16468C339E33}"/>
              </a:ext>
            </a:extLst>
          </p:cNvPr>
          <p:cNvSpPr txBox="1"/>
          <p:nvPr/>
        </p:nvSpPr>
        <p:spPr>
          <a:xfrm>
            <a:off x="723898" y="184715"/>
            <a:ext cx="948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The output y[n] will be zero for all negative values of 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0A9096-5EA6-C0BB-29DC-26A8D1FAAD9E}"/>
              </a:ext>
            </a:extLst>
          </p:cNvPr>
          <p:cNvSpPr txBox="1"/>
          <p:nvPr/>
        </p:nvSpPr>
        <p:spPr>
          <a:xfrm>
            <a:off x="901699" y="756563"/>
            <a:ext cx="94869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The output will be zero for all values of n where h[k] and x[n-k] do not overlap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820A7C3-5584-E1EE-C82D-0DC75D8477A3}"/>
                  </a:ext>
                </a:extLst>
              </p:cNvPr>
              <p:cNvSpPr txBox="1"/>
              <p:nvPr/>
            </p:nvSpPr>
            <p:spPr>
              <a:xfrm>
                <a:off x="2367642" y="5628702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0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[ 0 −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820A7C3-5584-E1EE-C82D-0DC75D847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642" y="5628702"/>
                <a:ext cx="3390900" cy="7552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B8E7050-0FBC-E10B-029F-E6E65DB0EF25}"/>
                  </a:ext>
                </a:extLst>
              </p:cNvPr>
              <p:cNvSpPr txBox="1"/>
              <p:nvPr/>
            </p:nvSpPr>
            <p:spPr>
              <a:xfrm>
                <a:off x="5399314" y="5867838"/>
                <a:ext cx="277585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0.05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=1.25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B8E7050-0FBC-E10B-029F-E6E65DB0E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314" y="5867838"/>
                <a:ext cx="2775858" cy="276999"/>
              </a:xfrm>
              <a:prstGeom prst="rect">
                <a:avLst/>
              </a:prstGeom>
              <a:blipFill>
                <a:blip r:embed="rId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F02CE82-EF4C-6628-D508-2F2BB62785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235771"/>
              </p:ext>
            </p:extLst>
          </p:nvPr>
        </p:nvGraphicFramePr>
        <p:xfrm>
          <a:off x="1764792" y="1194562"/>
          <a:ext cx="7964424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5A66DB4-B509-C8D0-3953-46A7623F4F60}"/>
              </a:ext>
            </a:extLst>
          </p:cNvPr>
          <p:cNvSpPr txBox="1"/>
          <p:nvPr/>
        </p:nvSpPr>
        <p:spPr>
          <a:xfrm>
            <a:off x="5311575" y="1214138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h[k]</a:t>
            </a:r>
          </a:p>
        </p:txBody>
      </p:sp>
    </p:spTree>
    <p:extLst>
      <p:ext uri="{BB962C8B-B14F-4D97-AF65-F5344CB8AC3E}">
        <p14:creationId xmlns:p14="http://schemas.microsoft.com/office/powerpoint/2010/main" val="109210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2.96296E-6 L 0.1017 -0.0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7" grpId="0"/>
      <p:bldP spid="8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55022-90FB-91E5-E749-9446C5018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2C74A6-1B54-605C-3921-B8A7F2DE33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448260"/>
              </p:ext>
            </p:extLst>
          </p:nvPr>
        </p:nvGraphicFramePr>
        <p:xfrm>
          <a:off x="1632859" y="1187450"/>
          <a:ext cx="7912100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03AF295-3AF1-CF47-0826-0E6B72244A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336918"/>
              </p:ext>
            </p:extLst>
          </p:nvPr>
        </p:nvGraphicFramePr>
        <p:xfrm>
          <a:off x="3328416" y="1530350"/>
          <a:ext cx="7589520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6A88AD-0941-765A-4890-C854C8EE74FF}"/>
                  </a:ext>
                </a:extLst>
              </p:cNvPr>
              <p:cNvSpPr txBox="1"/>
              <p:nvPr/>
            </p:nvSpPr>
            <p:spPr>
              <a:xfrm>
                <a:off x="2367642" y="5628702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1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[ 1 −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6A88AD-0941-765A-4890-C854C8EE74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642" y="5628702"/>
                <a:ext cx="3390900" cy="7552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F5E6E96-5AD8-009E-C7FC-D1C6E7C207D2}"/>
              </a:ext>
            </a:extLst>
          </p:cNvPr>
          <p:cNvSpPr txBox="1"/>
          <p:nvPr/>
        </p:nvSpPr>
        <p:spPr>
          <a:xfrm>
            <a:off x="3192235" y="1187450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x[1-k]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94CC813-E08A-9C10-45DF-693D9C6313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1103071"/>
              </p:ext>
            </p:extLst>
          </p:nvPr>
        </p:nvGraphicFramePr>
        <p:xfrm>
          <a:off x="1764792" y="1527048"/>
          <a:ext cx="7964424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E184FC7-04CE-A1F8-4E38-98EE273FDF23}"/>
              </a:ext>
            </a:extLst>
          </p:cNvPr>
          <p:cNvSpPr txBox="1"/>
          <p:nvPr/>
        </p:nvSpPr>
        <p:spPr>
          <a:xfrm>
            <a:off x="723898" y="184715"/>
            <a:ext cx="948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Calculate the output y[1]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7C474E-938F-D960-858D-41BD8101476C}"/>
              </a:ext>
            </a:extLst>
          </p:cNvPr>
          <p:cNvSpPr txBox="1"/>
          <p:nvPr/>
        </p:nvSpPr>
        <p:spPr>
          <a:xfrm>
            <a:off x="5929992" y="1233276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h[k]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1EA6EE-6987-9309-7284-187561429EF0}"/>
                  </a:ext>
                </a:extLst>
              </p:cNvPr>
              <p:cNvSpPr txBox="1"/>
              <p:nvPr/>
            </p:nvSpPr>
            <p:spPr>
              <a:xfrm>
                <a:off x="5467348" y="5888762"/>
                <a:ext cx="361494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0.05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0.2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=5.75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1EA6EE-6987-9309-7284-187561429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348" y="5888762"/>
                <a:ext cx="3614944" cy="276999"/>
              </a:xfrm>
              <a:prstGeom prst="rect">
                <a:avLst/>
              </a:prstGeom>
              <a:blipFill>
                <a:blip r:embed="rId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29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99F71-23E9-CDB9-769A-9C3D57E1F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16C274A-FB33-CDB1-94A7-4BD8FF7EE6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383804"/>
              </p:ext>
            </p:extLst>
          </p:nvPr>
        </p:nvGraphicFramePr>
        <p:xfrm>
          <a:off x="1632859" y="1187450"/>
          <a:ext cx="7912100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02D6B00-804D-E26F-0C91-DD16A9FBBB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122432"/>
              </p:ext>
            </p:extLst>
          </p:nvPr>
        </p:nvGraphicFramePr>
        <p:xfrm>
          <a:off x="1764792" y="1527048"/>
          <a:ext cx="7964424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864F46C-87B2-5CDD-0D31-C909FDC744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144725"/>
              </p:ext>
            </p:extLst>
          </p:nvPr>
        </p:nvGraphicFramePr>
        <p:xfrm>
          <a:off x="3538728" y="1530350"/>
          <a:ext cx="7616952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6C1ACD0-2962-9653-FB67-932C27C20F51}"/>
              </a:ext>
            </a:extLst>
          </p:cNvPr>
          <p:cNvSpPr txBox="1"/>
          <p:nvPr/>
        </p:nvSpPr>
        <p:spPr>
          <a:xfrm>
            <a:off x="3192235" y="1187450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x[2-k]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F8C341-35F1-7AB2-2BA7-BAEC387E3D97}"/>
              </a:ext>
            </a:extLst>
          </p:cNvPr>
          <p:cNvSpPr txBox="1"/>
          <p:nvPr/>
        </p:nvSpPr>
        <p:spPr>
          <a:xfrm>
            <a:off x="723898" y="184715"/>
            <a:ext cx="948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Calculate the output y[2]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5D732-100A-E0D0-0828-34FBD70D8178}"/>
              </a:ext>
            </a:extLst>
          </p:cNvPr>
          <p:cNvSpPr txBox="1"/>
          <p:nvPr/>
        </p:nvSpPr>
        <p:spPr>
          <a:xfrm>
            <a:off x="5929992" y="1233276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h[k]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F7DC40-EC14-BCD2-A4B2-BB96AAB05744}"/>
                  </a:ext>
                </a:extLst>
              </p:cNvPr>
              <p:cNvSpPr txBox="1"/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2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[ 2 −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F7DC40-EC14-BCD2-A4B2-BB96AAB05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780003-5730-8530-7755-8D35808AAB5B}"/>
                  </a:ext>
                </a:extLst>
              </p:cNvPr>
              <p:cNvSpPr txBox="1"/>
              <p:nvPr/>
            </p:nvSpPr>
            <p:spPr>
              <a:xfrm>
                <a:off x="4299855" y="5841404"/>
                <a:ext cx="5056795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0.05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d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0.3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=10.</m:t>
                    </m:r>
                  </m:oMath>
                </a14:m>
                <a:r>
                  <a:rPr lang="en-US" sz="2000" dirty="0">
                    <a:solidFill>
                      <a:srgbClr val="002060"/>
                    </a:solidFill>
                  </a:rPr>
                  <a:t>95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780003-5730-8530-7755-8D35808AA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855" y="5841404"/>
                <a:ext cx="5056795" cy="307777"/>
              </a:xfrm>
              <a:prstGeom prst="rect">
                <a:avLst/>
              </a:prstGeom>
              <a:blipFill>
                <a:blip r:embed="rId6"/>
                <a:stretch>
                  <a:fillRect l="-964" t="-25490" b="-49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221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597E8-F97E-5B5A-3CF4-6A6D9830E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599D29D-2B58-A84B-6F70-B79DB7AA563B}"/>
              </a:ext>
            </a:extLst>
          </p:cNvPr>
          <p:cNvGraphicFramePr>
            <a:graphicFrameLocks/>
          </p:cNvGraphicFramePr>
          <p:nvPr/>
        </p:nvGraphicFramePr>
        <p:xfrm>
          <a:off x="1632859" y="1187450"/>
          <a:ext cx="7912100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7A4D2C8-B923-D5A5-1540-8683AAA95FD4}"/>
              </a:ext>
            </a:extLst>
          </p:cNvPr>
          <p:cNvGraphicFramePr>
            <a:graphicFrameLocks/>
          </p:cNvGraphicFramePr>
          <p:nvPr/>
        </p:nvGraphicFramePr>
        <p:xfrm>
          <a:off x="1764792" y="1527048"/>
          <a:ext cx="7964424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7263F7B-ACCA-421A-FA29-534A31EFEB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599418"/>
              </p:ext>
            </p:extLst>
          </p:nvPr>
        </p:nvGraphicFramePr>
        <p:xfrm>
          <a:off x="3749040" y="1530350"/>
          <a:ext cx="7616952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03D07F3-CD5B-AA36-643D-548127EF4A55}"/>
              </a:ext>
            </a:extLst>
          </p:cNvPr>
          <p:cNvSpPr txBox="1"/>
          <p:nvPr/>
        </p:nvSpPr>
        <p:spPr>
          <a:xfrm>
            <a:off x="3192235" y="1187450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x[3-k]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2EDDEA-0678-AD0B-BA6A-F6FAF868660D}"/>
              </a:ext>
            </a:extLst>
          </p:cNvPr>
          <p:cNvSpPr txBox="1"/>
          <p:nvPr/>
        </p:nvSpPr>
        <p:spPr>
          <a:xfrm>
            <a:off x="5929992" y="1233276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h[k]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C4BE01-C286-C24B-0A75-90A08654CF1F}"/>
              </a:ext>
            </a:extLst>
          </p:cNvPr>
          <p:cNvSpPr txBox="1"/>
          <p:nvPr/>
        </p:nvSpPr>
        <p:spPr>
          <a:xfrm>
            <a:off x="723898" y="184715"/>
            <a:ext cx="948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Calculate the output y[3]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8A32084-BC30-3A43-5D3E-44C23EC62147}"/>
                  </a:ext>
                </a:extLst>
              </p:cNvPr>
              <p:cNvSpPr txBox="1"/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3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[ 3 −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8A32084-BC30-3A43-5D3E-44C23EC62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387FF5-FBA3-CEB9-7D5E-42925EAA39AA}"/>
                  </a:ext>
                </a:extLst>
              </p:cNvPr>
              <p:cNvSpPr txBox="1"/>
              <p:nvPr/>
            </p:nvSpPr>
            <p:spPr>
              <a:xfrm>
                <a:off x="4233180" y="5841404"/>
                <a:ext cx="4967969" cy="5476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0.05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0.2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.3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+(0.4)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=16.6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387FF5-FBA3-CEB9-7D5E-42925EAA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180" y="5841404"/>
                <a:ext cx="4967969" cy="547650"/>
              </a:xfrm>
              <a:prstGeom prst="rect">
                <a:avLst/>
              </a:prstGeom>
              <a:blipFill>
                <a:blip r:embed="rId6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52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531C0-4C1F-31F9-2E6F-95A830C36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962F8B4-9DEC-A572-D99E-ACB763F79B87}"/>
              </a:ext>
            </a:extLst>
          </p:cNvPr>
          <p:cNvGraphicFramePr>
            <a:graphicFrameLocks/>
          </p:cNvGraphicFramePr>
          <p:nvPr/>
        </p:nvGraphicFramePr>
        <p:xfrm>
          <a:off x="1632859" y="1187450"/>
          <a:ext cx="7912100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DE76E2D-CE71-4F1C-CD22-E531B582EB7E}"/>
              </a:ext>
            </a:extLst>
          </p:cNvPr>
          <p:cNvGraphicFramePr>
            <a:graphicFrameLocks/>
          </p:cNvGraphicFramePr>
          <p:nvPr/>
        </p:nvGraphicFramePr>
        <p:xfrm>
          <a:off x="1764792" y="1527048"/>
          <a:ext cx="7964424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F4DCB7B-B04A-DE5A-B153-EF7217929F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079581"/>
              </p:ext>
            </p:extLst>
          </p:nvPr>
        </p:nvGraphicFramePr>
        <p:xfrm>
          <a:off x="3959352" y="1530350"/>
          <a:ext cx="7616952" cy="41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2AEE574-E908-2329-04D0-69A8CFEAC1AE}"/>
              </a:ext>
            </a:extLst>
          </p:cNvPr>
          <p:cNvSpPr txBox="1"/>
          <p:nvPr/>
        </p:nvSpPr>
        <p:spPr>
          <a:xfrm>
            <a:off x="3192235" y="1187450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x[4-k]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6B9CB6-7462-FA7D-7975-FBD05ED97513}"/>
              </a:ext>
            </a:extLst>
          </p:cNvPr>
          <p:cNvSpPr txBox="1"/>
          <p:nvPr/>
        </p:nvSpPr>
        <p:spPr>
          <a:xfrm>
            <a:off x="5929992" y="1233276"/>
            <a:ext cx="870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h[k]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61CBB2-BB3A-528C-6664-7A9B4F0ECA07}"/>
              </a:ext>
            </a:extLst>
          </p:cNvPr>
          <p:cNvSpPr txBox="1"/>
          <p:nvPr/>
        </p:nvSpPr>
        <p:spPr>
          <a:xfrm>
            <a:off x="723898" y="184715"/>
            <a:ext cx="948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Calculate the output y[4]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F388F3-8FE6-5E48-2FC3-49BB263AD979}"/>
                  </a:ext>
                </a:extLst>
              </p:cNvPr>
              <p:cNvSpPr txBox="1"/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4 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[ 4 −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F388F3-8FE6-5E48-2FC3-49BB263AD9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9" y="5577026"/>
                <a:ext cx="3390900" cy="7552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161749-FDC9-E220-D780-B1135FD4B6B1}"/>
                  </a:ext>
                </a:extLst>
              </p:cNvPr>
              <p:cNvSpPr txBox="1"/>
              <p:nvPr/>
            </p:nvSpPr>
            <p:spPr>
              <a:xfrm>
                <a:off x="4233180" y="5841404"/>
                <a:ext cx="6771518" cy="5476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0.05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−25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0.2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0.3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+(0.4)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+(0.45)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=19.9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161749-FDC9-E220-D780-B1135FD4B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180" y="5841404"/>
                <a:ext cx="6771518" cy="547650"/>
              </a:xfrm>
              <a:prstGeom prst="rect">
                <a:avLst/>
              </a:prstGeom>
              <a:blipFill>
                <a:blip r:embed="rId6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245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9244ED-7EE6-45D1-8181-8B91886394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6085666"/>
              </p:ext>
            </p:extLst>
          </p:nvPr>
        </p:nvGraphicFramePr>
        <p:xfrm>
          <a:off x="5649028" y="117727"/>
          <a:ext cx="5361577" cy="303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32593D7-5544-4792-9FF1-C828CCF7BF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380833"/>
              </p:ext>
            </p:extLst>
          </p:nvPr>
        </p:nvGraphicFramePr>
        <p:xfrm>
          <a:off x="5686241" y="3054642"/>
          <a:ext cx="5287149" cy="303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5A6D280-EB2F-9089-1E1C-39A1150121C0}"/>
              </a:ext>
            </a:extLst>
          </p:cNvPr>
          <p:cNvSpPr txBox="1"/>
          <p:nvPr/>
        </p:nvSpPr>
        <p:spPr>
          <a:xfrm>
            <a:off x="723899" y="184715"/>
            <a:ext cx="3184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Final Output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121C24-4002-DFF5-F587-4403BE127525}"/>
              </a:ext>
            </a:extLst>
          </p:cNvPr>
          <p:cNvSpPr txBox="1"/>
          <p:nvPr/>
        </p:nvSpPr>
        <p:spPr>
          <a:xfrm>
            <a:off x="444499" y="1226115"/>
            <a:ext cx="2667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Observations: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B56B87-EAB5-D564-DEC9-E231418F8608}"/>
              </a:ext>
            </a:extLst>
          </p:cNvPr>
          <p:cNvSpPr txBox="1"/>
          <p:nvPr/>
        </p:nvSpPr>
        <p:spPr>
          <a:xfrm>
            <a:off x="1028700" y="1882794"/>
            <a:ext cx="4254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Output has more data than the input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C34588-C9EE-DDC2-E3AD-21549A4E0D34}"/>
              </a:ext>
            </a:extLst>
          </p:cNvPr>
          <p:cNvSpPr txBox="1"/>
          <p:nvPr/>
        </p:nvSpPr>
        <p:spPr>
          <a:xfrm>
            <a:off x="1028700" y="3054642"/>
            <a:ext cx="48371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400" dirty="0">
                <a:solidFill>
                  <a:srgbClr val="0070C0"/>
                </a:solidFill>
              </a:rPr>
              <a:t>length of Output =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    length of input 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+ length of impulse response - 1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A350CC-1E2C-AA93-7CB6-B31EC0F1C0FB}"/>
              </a:ext>
            </a:extLst>
          </p:cNvPr>
          <p:cNvSpPr txBox="1"/>
          <p:nvPr/>
        </p:nvSpPr>
        <p:spPr>
          <a:xfrm>
            <a:off x="526412" y="4381957"/>
            <a:ext cx="425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Peaks are delayed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6F929A-F273-0806-3664-FBBB0FB03977}"/>
              </a:ext>
            </a:extLst>
          </p:cNvPr>
          <p:cNvSpPr txBox="1"/>
          <p:nvPr/>
        </p:nvSpPr>
        <p:spPr>
          <a:xfrm>
            <a:off x="526412" y="4981679"/>
            <a:ext cx="425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Peaks are smoothed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F2E9E9-41AF-12A2-9288-BC7CC5600035}"/>
              </a:ext>
            </a:extLst>
          </p:cNvPr>
          <p:cNvSpPr txBox="1"/>
          <p:nvPr/>
        </p:nvSpPr>
        <p:spPr>
          <a:xfrm>
            <a:off x="8608785" y="0"/>
            <a:ext cx="1133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Input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74849D-4A53-1633-E953-EBB8B1F90229}"/>
              </a:ext>
            </a:extLst>
          </p:cNvPr>
          <p:cNvSpPr txBox="1"/>
          <p:nvPr/>
        </p:nvSpPr>
        <p:spPr>
          <a:xfrm>
            <a:off x="8793842" y="3075463"/>
            <a:ext cx="1504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37902C-7D6D-962C-E2BB-3E055E94BC57}"/>
              </a:ext>
            </a:extLst>
          </p:cNvPr>
          <p:cNvSpPr txBox="1"/>
          <p:nvPr/>
        </p:nvSpPr>
        <p:spPr>
          <a:xfrm>
            <a:off x="526411" y="5631885"/>
            <a:ext cx="4916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This is a type of low pass filter</a:t>
            </a:r>
          </a:p>
        </p:txBody>
      </p:sp>
    </p:spTree>
    <p:extLst>
      <p:ext uri="{BB962C8B-B14F-4D97-AF65-F5344CB8AC3E}">
        <p14:creationId xmlns:p14="http://schemas.microsoft.com/office/powerpoint/2010/main" val="182322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56C4-F414-6CEC-F65A-B17DFF1C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6C310-A393-A836-BF1A-33543CFA1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246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282B-E9D9-7A85-1978-C04DC7E1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4C5-CC8B-343B-68F6-4D313298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Equation Practice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BC67ED8-5BFF-F633-9E6B-9BB628331184}"/>
              </a:ext>
            </a:extLst>
          </p:cNvPr>
          <p:cNvSpPr txBox="1"/>
          <p:nvPr/>
        </p:nvSpPr>
        <p:spPr>
          <a:xfrm>
            <a:off x="5032181" y="3407019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0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E0E4852-54E8-A3DA-C9C4-C5361CE61AA4}"/>
              </a:ext>
            </a:extLst>
          </p:cNvPr>
          <p:cNvSpPr txBox="1"/>
          <p:nvPr/>
        </p:nvSpPr>
        <p:spPr>
          <a:xfrm>
            <a:off x="6410797" y="339319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9BF1D85-E658-E883-5013-A263A619ADC4}"/>
              </a:ext>
            </a:extLst>
          </p:cNvPr>
          <p:cNvSpPr txBox="1"/>
          <p:nvPr/>
        </p:nvSpPr>
        <p:spPr>
          <a:xfrm>
            <a:off x="9797143" y="1609129"/>
            <a:ext cx="1556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for n ≥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/>
              <p:nvPr/>
            </p:nvSpPr>
            <p:spPr>
              <a:xfrm>
                <a:off x="4630893" y="1483010"/>
                <a:ext cx="4535857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893" y="1483010"/>
                <a:ext cx="4535857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F3F2BA1-EFAE-C49C-1939-3B1C5C679904}"/>
              </a:ext>
            </a:extLst>
          </p:cNvPr>
          <p:cNvSpPr txBox="1"/>
          <p:nvPr/>
        </p:nvSpPr>
        <p:spPr>
          <a:xfrm>
            <a:off x="694156" y="160285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124BA-D992-EA85-8B0C-AAD4F7530CC2}"/>
              </a:ext>
            </a:extLst>
          </p:cNvPr>
          <p:cNvSpPr txBox="1"/>
          <p:nvPr/>
        </p:nvSpPr>
        <p:spPr>
          <a:xfrm>
            <a:off x="671432" y="2786971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A92979-EC03-39C3-50A0-57520583167C}"/>
              </a:ext>
            </a:extLst>
          </p:cNvPr>
          <p:cNvSpPr txBox="1"/>
          <p:nvPr/>
        </p:nvSpPr>
        <p:spPr>
          <a:xfrm>
            <a:off x="671432" y="4442812"/>
            <a:ext cx="8048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 for the system</a:t>
            </a:r>
          </a:p>
        </p:txBody>
      </p:sp>
    </p:spTree>
    <p:extLst>
      <p:ext uri="{BB962C8B-B14F-4D97-AF65-F5344CB8AC3E}">
        <p14:creationId xmlns:p14="http://schemas.microsoft.com/office/powerpoint/2010/main" val="32144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79" grpId="0"/>
      <p:bldP spid="180" grpId="0"/>
      <p:bldP spid="8" grpId="0"/>
      <p:bldP spid="9" grpId="0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3E79D-AAD9-A095-4619-A4A730D09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125FAD8-78D5-18C4-D8D8-F2761A42F8A2}"/>
              </a:ext>
            </a:extLst>
          </p:cNvPr>
          <p:cNvSpPr txBox="1"/>
          <p:nvPr/>
        </p:nvSpPr>
        <p:spPr>
          <a:xfrm>
            <a:off x="751114" y="5338460"/>
            <a:ext cx="11048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closed form solutions are different if there are repeated roots or complex roots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106C28-2C9C-1200-8F35-9C83F398CBF5}"/>
              </a:ext>
            </a:extLst>
          </p:cNvPr>
          <p:cNvCxnSpPr>
            <a:cxnSpLocks/>
          </p:cNvCxnSpPr>
          <p:nvPr/>
        </p:nvCxnSpPr>
        <p:spPr>
          <a:xfrm flipH="1">
            <a:off x="3402626" y="4114778"/>
            <a:ext cx="392151" cy="165404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F5483A4-C96B-2B65-D52B-799D3DAD9C09}"/>
              </a:ext>
            </a:extLst>
          </p:cNvPr>
          <p:cNvSpPr txBox="1"/>
          <p:nvPr/>
        </p:nvSpPr>
        <p:spPr>
          <a:xfrm>
            <a:off x="751114" y="4173334"/>
            <a:ext cx="2938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constants determined from initial conditions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986C8FF-B305-38D8-8E0D-3006A66A25DD}"/>
              </a:ext>
            </a:extLst>
          </p:cNvPr>
          <p:cNvCxnSpPr>
            <a:cxnSpLocks/>
          </p:cNvCxnSpPr>
          <p:nvPr/>
        </p:nvCxnSpPr>
        <p:spPr>
          <a:xfrm flipH="1">
            <a:off x="4280835" y="4120682"/>
            <a:ext cx="16374" cy="480490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CF7192A-2D7E-E68C-7308-B17DBC43770D}"/>
              </a:ext>
            </a:extLst>
          </p:cNvPr>
          <p:cNvSpPr txBox="1"/>
          <p:nvPr/>
        </p:nvSpPr>
        <p:spPr>
          <a:xfrm>
            <a:off x="3531247" y="4545388"/>
            <a:ext cx="4080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roots of the characteristic equation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E8C3D3-5552-FBB8-8399-2D1026C73559}"/>
              </a:ext>
            </a:extLst>
          </p:cNvPr>
          <p:cNvGrpSpPr/>
          <p:nvPr/>
        </p:nvGrpSpPr>
        <p:grpSpPr>
          <a:xfrm>
            <a:off x="1850757" y="1027097"/>
            <a:ext cx="8861245" cy="492443"/>
            <a:chOff x="1800731" y="1257927"/>
            <a:chExt cx="8861245" cy="49244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06A8C9E-9E3A-7F60-7484-F7F174772F08}"/>
                </a:ext>
              </a:extLst>
            </p:cNvPr>
            <p:cNvSpPr txBox="1"/>
            <p:nvPr/>
          </p:nvSpPr>
          <p:spPr>
            <a:xfrm>
              <a:off x="5169031" y="1288705"/>
              <a:ext cx="549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2060"/>
                  </a:solidFill>
                </a:rPr>
                <a:t>is an eigenfunction of the delay operator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F3A61230-C403-0079-003A-7256A1337E1E}"/>
                    </a:ext>
                  </a:extLst>
                </p:cNvPr>
                <p:cNvSpPr txBox="1"/>
                <p:nvPr/>
              </p:nvSpPr>
              <p:spPr>
                <a:xfrm>
                  <a:off x="4435084" y="1257927"/>
                  <a:ext cx="515141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oMath>
                    </m:oMathPara>
                  </a14:m>
                  <a:endParaRPr lang="en-US" sz="3200" dirty="0"/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F3A61230-C403-0079-003A-7256A1337E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5084" y="1257927"/>
                  <a:ext cx="515141" cy="49244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EB41B7B-C414-563C-8436-A990022EFD19}"/>
                </a:ext>
              </a:extLst>
            </p:cNvPr>
            <p:cNvSpPr txBox="1"/>
            <p:nvPr/>
          </p:nvSpPr>
          <p:spPr>
            <a:xfrm>
              <a:off x="1800731" y="1288705"/>
              <a:ext cx="24464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2060"/>
                  </a:solidFill>
                </a:rPr>
                <a:t>We showed that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89D50D2-FAEE-0659-81E3-2EA2607D5EF7}"/>
              </a:ext>
            </a:extLst>
          </p:cNvPr>
          <p:cNvSpPr txBox="1"/>
          <p:nvPr/>
        </p:nvSpPr>
        <p:spPr>
          <a:xfrm>
            <a:off x="751114" y="2818375"/>
            <a:ext cx="1104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When the characteristic equation had unique roots, the closed form solution was: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11A8871-2A02-4059-0E73-A0FCABC214CC}"/>
                  </a:ext>
                </a:extLst>
              </p:cNvPr>
              <p:cNvSpPr txBox="1"/>
              <p:nvPr/>
            </p:nvSpPr>
            <p:spPr>
              <a:xfrm>
                <a:off x="2401747" y="3676687"/>
                <a:ext cx="7192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+⋯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11A8871-2A02-4059-0E73-A0FCABC21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747" y="3676687"/>
                <a:ext cx="719256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4610C75D-75CA-C6E9-5933-4DA1540EBB00}"/>
              </a:ext>
            </a:extLst>
          </p:cNvPr>
          <p:cNvSpPr txBox="1"/>
          <p:nvPr/>
        </p:nvSpPr>
        <p:spPr>
          <a:xfrm>
            <a:off x="7612073" y="4290229"/>
            <a:ext cx="4295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There is a term corresponding to each root of the characteristic equation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630865-2986-BE33-E85B-97071614A2B8}"/>
              </a:ext>
            </a:extLst>
          </p:cNvPr>
          <p:cNvSpPr txBox="1"/>
          <p:nvPr/>
        </p:nvSpPr>
        <p:spPr>
          <a:xfrm>
            <a:off x="943221" y="2084951"/>
            <a:ext cx="10896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found out how to get the characteristic equation from the difference equation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CCDC53F-7EFE-5F98-5BE7-30092D7CA461}"/>
              </a:ext>
            </a:extLst>
          </p:cNvPr>
          <p:cNvSpPr/>
          <p:nvPr/>
        </p:nvSpPr>
        <p:spPr>
          <a:xfrm>
            <a:off x="6096000" y="3429000"/>
            <a:ext cx="4474030" cy="85838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7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25" grpId="0"/>
      <p:bldP spid="13" grpId="0"/>
      <p:bldP spid="15" grpId="0"/>
      <p:bldP spid="16" grpId="0"/>
      <p:bldP spid="18" grpId="0"/>
      <p:bldP spid="3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B887-EBDF-11D2-7C9A-195925C7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528EA-B778-BE07-0436-63D439BB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44314-02B7-0266-A209-82F5E3B9E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5E3F4-3723-11B2-3910-64751F931D72}"/>
              </a:ext>
            </a:extLst>
          </p:cNvPr>
          <p:cNvSpPr txBox="1"/>
          <p:nvPr/>
        </p:nvSpPr>
        <p:spPr>
          <a:xfrm>
            <a:off x="1220816" y="17860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Let’s look at what happens when there is a double root</a:t>
            </a:r>
          </a:p>
        </p:txBody>
      </p:sp>
    </p:spTree>
    <p:extLst>
      <p:ext uri="{BB962C8B-B14F-4D97-AF65-F5344CB8AC3E}">
        <p14:creationId xmlns:p14="http://schemas.microsoft.com/office/powerpoint/2010/main" val="169438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282B-E9D9-7A85-1978-C04DC7E1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4C5-CC8B-343B-68F6-4D313298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BC67ED8-5BFF-F633-9E6B-9BB628331184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2D9699-1BD2-2DBE-8D6F-6D637EF1EA5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E0E4852-54E8-A3DA-C9C4-C5361CE61AA4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9BF1D85-E658-E883-5013-A263A619ADC4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2AEF59-39E5-21F9-C732-A1D7CFBC00AE}"/>
              </a:ext>
            </a:extLst>
          </p:cNvPr>
          <p:cNvSpPr txBox="1"/>
          <p:nvPr/>
        </p:nvSpPr>
        <p:spPr>
          <a:xfrm>
            <a:off x="344518" y="3162362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B1D02-05B4-F709-7822-B064A541D93A}"/>
              </a:ext>
            </a:extLst>
          </p:cNvPr>
          <p:cNvSpPr txBox="1"/>
          <p:nvPr/>
        </p:nvSpPr>
        <p:spPr>
          <a:xfrm>
            <a:off x="344518" y="3700708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E45916-12AA-54B3-5DAC-490BE59D80F8}"/>
                  </a:ext>
                </a:extLst>
              </p:cNvPr>
              <p:cNvSpPr txBox="1"/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E45916-12AA-54B3-5DAC-490BE59D8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D7604-A418-6049-73C6-1FEA74628022}"/>
                  </a:ext>
                </a:extLst>
              </p:cNvPr>
              <p:cNvSpPr txBox="1"/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D7604-A418-6049-73C6-1FEA74628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5ED3A5BE-4D65-DA64-A480-ACD021F42139}"/>
              </a:ext>
            </a:extLst>
          </p:cNvPr>
          <p:cNvSpPr/>
          <p:nvPr/>
        </p:nvSpPr>
        <p:spPr>
          <a:xfrm>
            <a:off x="4283032" y="4567284"/>
            <a:ext cx="25830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F1C44B-BEC2-41BC-80DD-C298AE5E80F7}"/>
              </a:ext>
            </a:extLst>
          </p:cNvPr>
          <p:cNvSpPr/>
          <p:nvPr/>
        </p:nvSpPr>
        <p:spPr>
          <a:xfrm>
            <a:off x="5679044" y="4567284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7CC6F-50BC-1807-439C-2A0C0AB363C1}"/>
              </a:ext>
            </a:extLst>
          </p:cNvPr>
          <p:cNvSpPr/>
          <p:nvPr/>
        </p:nvSpPr>
        <p:spPr>
          <a:xfrm>
            <a:off x="7300571" y="4609841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/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F3F2BA1-EFAE-C49C-1939-3B1C5C679904}"/>
              </a:ext>
            </a:extLst>
          </p:cNvPr>
          <p:cNvSpPr txBox="1"/>
          <p:nvPr/>
        </p:nvSpPr>
        <p:spPr>
          <a:xfrm>
            <a:off x="246889" y="160913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124BA-D992-EA85-8B0C-AAD4F7530CC2}"/>
              </a:ext>
            </a:extLst>
          </p:cNvPr>
          <p:cNvSpPr txBox="1"/>
          <p:nvPr/>
        </p:nvSpPr>
        <p:spPr>
          <a:xfrm>
            <a:off x="246889" y="2155252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A92979-EC03-39C3-50A0-57520583167C}"/>
              </a:ext>
            </a:extLst>
          </p:cNvPr>
          <p:cNvSpPr txBox="1"/>
          <p:nvPr/>
        </p:nvSpPr>
        <p:spPr>
          <a:xfrm>
            <a:off x="246889" y="2675515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584FE3-1BF6-1C15-7CB7-3B63BF07D523}"/>
                  </a:ext>
                </a:extLst>
              </p:cNvPr>
              <p:cNvSpPr txBox="1"/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584FE3-1BF6-1C15-7CB7-3B63BF07D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23247E-30CD-EBE1-2AFE-6EE488AC49CC}"/>
                  </a:ext>
                </a:extLst>
              </p:cNvPr>
              <p:cNvSpPr txBox="1"/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23247E-30CD-EBE1-2AFE-6EE488AC4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82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9" grpId="0"/>
      <p:bldP spid="179" grpId="0"/>
      <p:bldP spid="180" grpId="0"/>
      <p:bldP spid="3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8" grpId="0"/>
      <p:bldP spid="9" grpId="0"/>
      <p:bldP spid="10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95011-D8CE-55CE-261B-FC7222C4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5B25C-3B00-5608-BD77-AFE3EF93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B3A2363-098F-F755-9229-90A72DE1EF52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E37C76A-203E-1D3C-F186-CCA2B384269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360F99C-7708-ACCB-6FF3-9D1705FCB1F3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E3BB64C-5583-A0F6-EE84-4D2891616F9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044319-87C6-06A9-FA2B-9420B0FDAC99}"/>
              </a:ext>
            </a:extLst>
          </p:cNvPr>
          <p:cNvSpPr txBox="1"/>
          <p:nvPr/>
        </p:nvSpPr>
        <p:spPr>
          <a:xfrm>
            <a:off x="252001" y="5376409"/>
            <a:ext cx="3855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By inspection we can see that both roots are at r = 1/3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7685C6-918A-243F-07C5-7EFCAAAF193A}"/>
              </a:ext>
            </a:extLst>
          </p:cNvPr>
          <p:cNvSpPr/>
          <p:nvPr/>
        </p:nvSpPr>
        <p:spPr>
          <a:xfrm>
            <a:off x="3852863" y="2653095"/>
            <a:ext cx="508698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1A8304-D043-A038-EE17-20850E14CCFD}"/>
              </a:ext>
            </a:extLst>
          </p:cNvPr>
          <p:cNvSpPr/>
          <p:nvPr/>
        </p:nvSpPr>
        <p:spPr>
          <a:xfrm>
            <a:off x="5033725" y="2580096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D49460-C59D-6245-5EE0-8CC1E6C18C80}"/>
              </a:ext>
            </a:extLst>
          </p:cNvPr>
          <p:cNvSpPr/>
          <p:nvPr/>
        </p:nvSpPr>
        <p:spPr>
          <a:xfrm>
            <a:off x="6629776" y="2579143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4ED3B0-1906-DAD1-CDEB-85B92970DF2E}"/>
              </a:ext>
            </a:extLst>
          </p:cNvPr>
          <p:cNvSpPr txBox="1"/>
          <p:nvPr/>
        </p:nvSpPr>
        <p:spPr>
          <a:xfrm>
            <a:off x="668371" y="2192085"/>
            <a:ext cx="2306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Factor out </a:t>
            </a:r>
            <a:r>
              <a:rPr lang="en-US" sz="2400" dirty="0" err="1">
                <a:solidFill>
                  <a:srgbClr val="002060"/>
                </a:solidFill>
              </a:rPr>
              <a:t>r</a:t>
            </a:r>
            <a:r>
              <a:rPr lang="en-US" sz="2400" baseline="30000" dirty="0" err="1">
                <a:solidFill>
                  <a:srgbClr val="002060"/>
                </a:solidFill>
              </a:rPr>
              <a:t>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DFFD23-D87E-C729-10A8-70E1B19A13DA}"/>
              </a:ext>
            </a:extLst>
          </p:cNvPr>
          <p:cNvSpPr txBox="1"/>
          <p:nvPr/>
        </p:nvSpPr>
        <p:spPr>
          <a:xfrm>
            <a:off x="767228" y="4117086"/>
            <a:ext cx="2108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5BE3F6-239C-6E40-E61D-86395A711627}"/>
              </a:ext>
            </a:extLst>
          </p:cNvPr>
          <p:cNvSpPr txBox="1"/>
          <p:nvPr/>
        </p:nvSpPr>
        <p:spPr>
          <a:xfrm>
            <a:off x="7185595" y="4626117"/>
            <a:ext cx="4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characteristic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/>
              <p:nvPr/>
            </p:nvSpPr>
            <p:spPr>
              <a:xfrm>
                <a:off x="3558619" y="1481591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619" y="1481591"/>
                <a:ext cx="5176374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/>
              <p:nvPr/>
            </p:nvSpPr>
            <p:spPr>
              <a:xfrm>
                <a:off x="3507813" y="2461249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813" y="2461249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/>
              <p:nvPr/>
            </p:nvSpPr>
            <p:spPr>
              <a:xfrm>
                <a:off x="3597095" y="3489273"/>
                <a:ext cx="4668837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095" y="3489273"/>
                <a:ext cx="466883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/>
              <p:nvPr/>
            </p:nvSpPr>
            <p:spPr>
              <a:xfrm>
                <a:off x="3852863" y="4510028"/>
                <a:ext cx="3729037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863" y="4510028"/>
                <a:ext cx="3729037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/>
              <p:nvPr/>
            </p:nvSpPr>
            <p:spPr>
              <a:xfrm>
                <a:off x="4569213" y="5376409"/>
                <a:ext cx="2296336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213" y="5376409"/>
                <a:ext cx="2296336" cy="9028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33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2" grpId="0" animBg="1"/>
      <p:bldP spid="13" grpId="0" animBg="1"/>
      <p:bldP spid="9" grpId="0"/>
      <p:bldP spid="10" grpId="0"/>
      <p:bldP spid="14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1EA97-A1D6-1770-999A-8318E0AF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5AF4F-170E-AACE-D913-F6E84E5F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8A1C37-B3BE-2611-CD45-E107A9897062}"/>
              </a:ext>
            </a:extLst>
          </p:cNvPr>
          <p:cNvSpPr txBox="1"/>
          <p:nvPr/>
        </p:nvSpPr>
        <p:spPr>
          <a:xfrm>
            <a:off x="668370" y="1511250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double root,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68587E-4300-1278-349F-A9FD8C2CDDEB}"/>
                  </a:ext>
                </a:extLst>
              </p:cNvPr>
              <p:cNvSpPr txBox="1"/>
              <p:nvPr/>
            </p:nvSpPr>
            <p:spPr>
              <a:xfrm>
                <a:off x="2704906" y="2090686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68587E-4300-1278-349F-A9FD8C2CD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06" y="2090686"/>
                <a:ext cx="464045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BA11881-6A90-C0CD-BC64-BA80564E590A}"/>
              </a:ext>
            </a:extLst>
          </p:cNvPr>
          <p:cNvSpPr txBox="1"/>
          <p:nvPr/>
        </p:nvSpPr>
        <p:spPr>
          <a:xfrm>
            <a:off x="664384" y="2840052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triple root (3),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042FA-AB98-9DF9-8F78-8ADF8FF78E55}"/>
                  </a:ext>
                </a:extLst>
              </p:cNvPr>
              <p:cNvSpPr txBox="1"/>
              <p:nvPr/>
            </p:nvSpPr>
            <p:spPr>
              <a:xfrm>
                <a:off x="2704905" y="3474985"/>
                <a:ext cx="70232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042FA-AB98-9DF9-8F78-8ADF8FF78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05" y="3474985"/>
                <a:ext cx="702329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DA033CF-D7CB-5D19-6565-1AA7FDB373DC}"/>
              </a:ext>
            </a:extLst>
          </p:cNvPr>
          <p:cNvSpPr txBox="1"/>
          <p:nvPr/>
        </p:nvSpPr>
        <p:spPr>
          <a:xfrm>
            <a:off x="664384" y="4185185"/>
            <a:ext cx="8911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root of multiplicity k,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625BFD-B8D7-9FA0-FA0D-3D9E26B9C228}"/>
                  </a:ext>
                </a:extLst>
              </p:cNvPr>
              <p:cNvSpPr txBox="1"/>
              <p:nvPr/>
            </p:nvSpPr>
            <p:spPr>
              <a:xfrm>
                <a:off x="1978981" y="4969360"/>
                <a:ext cx="8475142" cy="4385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+ …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625BFD-B8D7-9FA0-FA0D-3D9E26B9C2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981" y="4969360"/>
                <a:ext cx="8475142" cy="438582"/>
              </a:xfrm>
              <a:prstGeom prst="rect">
                <a:avLst/>
              </a:prstGeom>
              <a:blipFill>
                <a:blip r:embed="rId4"/>
                <a:stretch>
                  <a:fillRect l="-72" t="-22222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57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44FEE-EC90-6B0A-F85A-9E6866C6F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C528-6F7E-8B62-F9FF-A39C2602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3F55672-F504-9F45-5045-5460BA024EA6}"/>
              </a:ext>
            </a:extLst>
          </p:cNvPr>
          <p:cNvSpPr txBox="1"/>
          <p:nvPr/>
        </p:nvSpPr>
        <p:spPr>
          <a:xfrm>
            <a:off x="8788990" y="134305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AE48360-D1BF-BFD7-759F-8363E4A12C5B}"/>
              </a:ext>
            </a:extLst>
          </p:cNvPr>
          <p:cNvSpPr txBox="1"/>
          <p:nvPr/>
        </p:nvSpPr>
        <p:spPr>
          <a:xfrm>
            <a:off x="8685936" y="929886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E74C2C3-1F7B-EDA3-ABB2-94B2FA626882}"/>
              </a:ext>
            </a:extLst>
          </p:cNvPr>
          <p:cNvSpPr txBox="1"/>
          <p:nvPr/>
        </p:nvSpPr>
        <p:spPr>
          <a:xfrm>
            <a:off x="10240837" y="134305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FD9E6AE-3390-B0B7-FB42-0F44BE9C3760}"/>
              </a:ext>
            </a:extLst>
          </p:cNvPr>
          <p:cNvSpPr txBox="1"/>
          <p:nvPr/>
        </p:nvSpPr>
        <p:spPr>
          <a:xfrm>
            <a:off x="9069184" y="443973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3CD4F-E4A4-B7E4-118F-0B93520A0ECE}"/>
              </a:ext>
            </a:extLst>
          </p:cNvPr>
          <p:cNvSpPr txBox="1"/>
          <p:nvPr/>
        </p:nvSpPr>
        <p:spPr>
          <a:xfrm>
            <a:off x="668370" y="1511250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problem has a double root at r = 1/3, so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/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/>
              <p:nvPr/>
            </p:nvSpPr>
            <p:spPr>
              <a:xfrm>
                <a:off x="490570" y="4413844"/>
                <a:ext cx="255992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70" y="4413844"/>
                <a:ext cx="255992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/>
              <p:nvPr/>
            </p:nvSpPr>
            <p:spPr>
              <a:xfrm>
                <a:off x="5943262" y="2128464"/>
                <a:ext cx="40814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262" y="2128464"/>
                <a:ext cx="4081408" cy="968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/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2CF0359-9BF0-656E-CE33-5C2B44363013}"/>
                  </a:ext>
                </a:extLst>
              </p:cNvPr>
              <p:cNvSpPr txBox="1"/>
              <p:nvPr/>
            </p:nvSpPr>
            <p:spPr>
              <a:xfrm>
                <a:off x="7149762" y="3405393"/>
                <a:ext cx="26971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2CF0359-9BF0-656E-CE33-5C2B44363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762" y="3405393"/>
                <a:ext cx="2697108" cy="9681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910263-823E-A8D7-9C1F-05748034C440}"/>
                  </a:ext>
                </a:extLst>
              </p:cNvPr>
              <p:cNvSpPr txBox="1"/>
              <p:nvPr/>
            </p:nvSpPr>
            <p:spPr>
              <a:xfrm>
                <a:off x="7149762" y="4682322"/>
                <a:ext cx="2697108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910263-823E-A8D7-9C1F-05748034C4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762" y="4682322"/>
                <a:ext cx="2697108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/>
              <p:nvPr/>
            </p:nvSpPr>
            <p:spPr>
              <a:xfrm>
                <a:off x="1582770" y="5282507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770" y="5282507"/>
                <a:ext cx="4640453" cy="10181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83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30021</TotalTime>
  <Words>1944</Words>
  <Application>Microsoft Office PowerPoint</Application>
  <PresentationFormat>Widescreen</PresentationFormat>
  <Paragraphs>334</Paragraphs>
  <Slides>40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Last time we looked at difference equation descriptions of discrete systems</vt:lpstr>
      <vt:lpstr>PowerPoint Presentation</vt:lpstr>
      <vt:lpstr>PowerPoint Presentation</vt:lpstr>
      <vt:lpstr>Example: Double Root Problem</vt:lpstr>
      <vt:lpstr>Example: Double Root Problem</vt:lpstr>
      <vt:lpstr>Example: Double Root Problem</vt:lpstr>
      <vt:lpstr>Example: Double Root Problem</vt:lpstr>
      <vt:lpstr>Example: Double Root Problem</vt:lpstr>
      <vt:lpstr>PowerPoint Presentation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Difference Equation Practice Problem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86</cp:revision>
  <dcterms:created xsi:type="dcterms:W3CDTF">2025-08-19T14:43:44Z</dcterms:created>
  <dcterms:modified xsi:type="dcterms:W3CDTF">2025-10-12T00:36:52Z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