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sldIdLst>
    <p:sldId id="256" r:id="rId5"/>
    <p:sldId id="257" r:id="rId6"/>
    <p:sldId id="370" r:id="rId7"/>
    <p:sldId id="373" r:id="rId8"/>
    <p:sldId id="374" r:id="rId9"/>
    <p:sldId id="375" r:id="rId10"/>
    <p:sldId id="285" r:id="rId11"/>
    <p:sldId id="376" r:id="rId12"/>
    <p:sldId id="377" r:id="rId13"/>
    <p:sldId id="378" r:id="rId14"/>
    <p:sldId id="379" r:id="rId15"/>
    <p:sldId id="381" r:id="rId16"/>
    <p:sldId id="380" r:id="rId17"/>
    <p:sldId id="382" r:id="rId18"/>
    <p:sldId id="383" r:id="rId19"/>
    <p:sldId id="384" r:id="rId20"/>
    <p:sldId id="385" r:id="rId21"/>
    <p:sldId id="388" r:id="rId22"/>
    <p:sldId id="389" r:id="rId23"/>
    <p:sldId id="386" r:id="rId24"/>
    <p:sldId id="387" r:id="rId25"/>
    <p:sldId id="390" r:id="rId26"/>
    <p:sldId id="391" r:id="rId27"/>
    <p:sldId id="392" r:id="rId28"/>
    <p:sldId id="393" r:id="rId29"/>
    <p:sldId id="371" r:id="rId30"/>
    <p:sldId id="394" r:id="rId31"/>
    <p:sldId id="395" r:id="rId32"/>
    <p:sldId id="399" r:id="rId33"/>
    <p:sldId id="405" r:id="rId34"/>
    <p:sldId id="398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817"/>
    <a:srgbClr val="BB5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0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1" y="11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867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10" Type="http://schemas.openxmlformats.org/officeDocument/2006/relationships/image" Target="../media/image32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D2FA7-DA5F-E951-D2BB-92A53FB12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17C16A-D941-5FAE-FE60-0EA4ADB80420}"/>
              </a:ext>
            </a:extLst>
          </p:cNvPr>
          <p:cNvSpPr txBox="1"/>
          <p:nvPr/>
        </p:nvSpPr>
        <p:spPr>
          <a:xfrm>
            <a:off x="3198434" y="723290"/>
            <a:ext cx="669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Not all z transforms will  converge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D9E677-A277-1A4A-753A-299A2E9A998D}"/>
              </a:ext>
            </a:extLst>
          </p:cNvPr>
          <p:cNvGrpSpPr/>
          <p:nvPr/>
        </p:nvGrpSpPr>
        <p:grpSpPr>
          <a:xfrm>
            <a:off x="554698" y="1622687"/>
            <a:ext cx="8345866" cy="872739"/>
            <a:chOff x="1770655" y="1583777"/>
            <a:chExt cx="8345866" cy="87273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8CA4113-675B-5407-76AB-2C844C7EF81F}"/>
                </a:ext>
              </a:extLst>
            </p:cNvPr>
            <p:cNvSpPr txBox="1"/>
            <p:nvPr/>
          </p:nvSpPr>
          <p:spPr>
            <a:xfrm>
              <a:off x="1770655" y="1789315"/>
              <a:ext cx="8345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70C0"/>
                  </a:solidFill>
                </a:rPr>
                <a:t>Example: let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D577ADE6-BCEF-0853-E535-7256796972BD}"/>
                    </a:ext>
                  </a:extLst>
                </p:cNvPr>
                <p:cNvSpPr txBox="1"/>
                <p:nvPr/>
              </p:nvSpPr>
              <p:spPr>
                <a:xfrm>
                  <a:off x="3865152" y="1583777"/>
                  <a:ext cx="2417265" cy="87273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D577ADE6-BCEF-0853-E535-7256796972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152" y="1583777"/>
                  <a:ext cx="2417265" cy="87273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6FD0F5-8B20-0B5A-A9D4-019B0C2473BA}"/>
                  </a:ext>
                </a:extLst>
              </p:cNvPr>
              <p:cNvSpPr txBox="1"/>
              <p:nvPr/>
            </p:nvSpPr>
            <p:spPr>
              <a:xfrm>
                <a:off x="5861293" y="1488444"/>
                <a:ext cx="2615011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6FD0F5-8B20-0B5A-A9D4-019B0C247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293" y="1488444"/>
                <a:ext cx="2615011" cy="10073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0C7C5458-6C8F-3153-3065-256485068AFF}"/>
              </a:ext>
            </a:extLst>
          </p:cNvPr>
          <p:cNvSpPr txBox="1"/>
          <p:nvPr/>
        </p:nvSpPr>
        <p:spPr>
          <a:xfrm>
            <a:off x="1079992" y="2719510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Clearly, if we let z = 1, this is a geometric series that converges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0882E0B-B999-C018-879E-6FDE138D7227}"/>
                  </a:ext>
                </a:extLst>
              </p:cNvPr>
              <p:cNvSpPr txBox="1"/>
              <p:nvPr/>
            </p:nvSpPr>
            <p:spPr>
              <a:xfrm>
                <a:off x="3385597" y="3197671"/>
                <a:ext cx="1377107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0882E0B-B999-C018-879E-6FDE138D7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597" y="3197671"/>
                <a:ext cx="1377107" cy="10073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8AB60F6-96E7-8B20-E553-319E9F7BA1F2}"/>
                  </a:ext>
                </a:extLst>
              </p:cNvPr>
              <p:cNvSpPr txBox="1"/>
              <p:nvPr/>
            </p:nvSpPr>
            <p:spPr>
              <a:xfrm>
                <a:off x="5036116" y="3264966"/>
                <a:ext cx="1083117" cy="9918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8AB60F6-96E7-8B20-E553-319E9F7BA1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6116" y="3264966"/>
                <a:ext cx="1083117" cy="9918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2BA0E75-7B83-87C1-0A13-06D7B71B7590}"/>
                  </a:ext>
                </a:extLst>
              </p:cNvPr>
              <p:cNvSpPr txBox="1"/>
              <p:nvPr/>
            </p:nvSpPr>
            <p:spPr>
              <a:xfrm>
                <a:off x="6386306" y="3272723"/>
                <a:ext cx="54713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2BA0E75-7B83-87C1-0A13-06D7B71B7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6306" y="3272723"/>
                <a:ext cx="547137" cy="6914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8FAD5107-5A83-F84A-B9D0-A473F95D3CC0}"/>
              </a:ext>
            </a:extLst>
          </p:cNvPr>
          <p:cNvSpPr txBox="1"/>
          <p:nvPr/>
        </p:nvSpPr>
        <p:spPr>
          <a:xfrm>
            <a:off x="1079992" y="4832089"/>
            <a:ext cx="3142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What if we let z = 1/6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11786BA-0C58-F731-5892-911A650A9AE8}"/>
                  </a:ext>
                </a:extLst>
              </p:cNvPr>
              <p:cNvSpPr txBox="1"/>
              <p:nvPr/>
            </p:nvSpPr>
            <p:spPr>
              <a:xfrm>
                <a:off x="4737114" y="4592620"/>
                <a:ext cx="2943242" cy="11190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∙ </m:t>
                                      </m:r>
                                      <m:f>
                                        <m:fPr>
                                          <m:ctrlP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6</m:t>
                                          </m:r>
                                        </m:den>
                                      </m:f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11786BA-0C58-F731-5892-911A650A9A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7114" y="4592620"/>
                <a:ext cx="2943242" cy="11190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B345A37-B31F-56C8-79E0-46B821BB3437}"/>
                  </a:ext>
                </a:extLst>
              </p:cNvPr>
              <p:cNvSpPr txBox="1"/>
              <p:nvPr/>
            </p:nvSpPr>
            <p:spPr>
              <a:xfrm>
                <a:off x="7721033" y="4648468"/>
                <a:ext cx="1475468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B345A37-B31F-56C8-79E0-46B821BB34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033" y="4648468"/>
                <a:ext cx="1475468" cy="10073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78B2A0EA-D6B0-7133-A8A9-CBF86BF705A0}"/>
              </a:ext>
            </a:extLst>
          </p:cNvPr>
          <p:cNvSpPr txBox="1"/>
          <p:nvPr/>
        </p:nvSpPr>
        <p:spPr>
          <a:xfrm>
            <a:off x="9285818" y="4828150"/>
            <a:ext cx="2241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which diverges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F45BD9-D6A1-541C-64DA-37AFA6607586}"/>
              </a:ext>
            </a:extLst>
          </p:cNvPr>
          <p:cNvSpPr txBox="1"/>
          <p:nvPr/>
        </p:nvSpPr>
        <p:spPr>
          <a:xfrm>
            <a:off x="576609" y="5809975"/>
            <a:ext cx="11310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values of z that cause the sum to converge are called the region of convergence (ROC)</a:t>
            </a:r>
          </a:p>
        </p:txBody>
      </p:sp>
    </p:spTree>
    <p:extLst>
      <p:ext uri="{BB962C8B-B14F-4D97-AF65-F5344CB8AC3E}">
        <p14:creationId xmlns:p14="http://schemas.microsoft.com/office/powerpoint/2010/main" val="326635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9BD61-14C2-669B-1DB0-15CF8DD8B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90A9192F-4A8B-B57A-4DAD-6538312472FC}"/>
              </a:ext>
            </a:extLst>
          </p:cNvPr>
          <p:cNvGrpSpPr/>
          <p:nvPr/>
        </p:nvGrpSpPr>
        <p:grpSpPr>
          <a:xfrm>
            <a:off x="7630874" y="4143375"/>
            <a:ext cx="2510543" cy="2076450"/>
            <a:chOff x="7630874" y="4143375"/>
            <a:chExt cx="2510543" cy="207645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8A2B074-0492-6378-926D-1ECF583FD647}"/>
                </a:ext>
              </a:extLst>
            </p:cNvPr>
            <p:cNvSpPr/>
            <p:nvPr/>
          </p:nvSpPr>
          <p:spPr>
            <a:xfrm>
              <a:off x="7630874" y="4143375"/>
              <a:ext cx="2510543" cy="2076450"/>
            </a:xfrm>
            <a:prstGeom prst="rect">
              <a:avLst/>
            </a:prstGeom>
            <a:pattFill prst="wdUpDiag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BC99EB5-3C64-E140-0BC7-1BC738977BD6}"/>
                </a:ext>
              </a:extLst>
            </p:cNvPr>
            <p:cNvSpPr/>
            <p:nvPr/>
          </p:nvSpPr>
          <p:spPr>
            <a:xfrm>
              <a:off x="8561939" y="4874902"/>
              <a:ext cx="594360" cy="5943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FAF62E2-042C-FDEA-854A-1A0593350056}"/>
              </a:ext>
            </a:extLst>
          </p:cNvPr>
          <p:cNvSpPr txBox="1"/>
          <p:nvPr/>
        </p:nvSpPr>
        <p:spPr>
          <a:xfrm>
            <a:off x="3198434" y="723290"/>
            <a:ext cx="669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Not all z transforms will  converge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A9ECB8-92A4-8250-C46A-27913DF28124}"/>
              </a:ext>
            </a:extLst>
          </p:cNvPr>
          <p:cNvGrpSpPr/>
          <p:nvPr/>
        </p:nvGrpSpPr>
        <p:grpSpPr>
          <a:xfrm>
            <a:off x="554698" y="1622687"/>
            <a:ext cx="8345866" cy="872739"/>
            <a:chOff x="1770655" y="1583777"/>
            <a:chExt cx="8345866" cy="87273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348AAE7-D9B5-A37C-B208-93204FAF596D}"/>
                </a:ext>
              </a:extLst>
            </p:cNvPr>
            <p:cNvSpPr txBox="1"/>
            <p:nvPr/>
          </p:nvSpPr>
          <p:spPr>
            <a:xfrm>
              <a:off x="1770655" y="1789315"/>
              <a:ext cx="8345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70C0"/>
                  </a:solidFill>
                </a:rPr>
                <a:t>Example: let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5076429B-1A78-221E-9257-566F57519E65}"/>
                    </a:ext>
                  </a:extLst>
                </p:cNvPr>
                <p:cNvSpPr txBox="1"/>
                <p:nvPr/>
              </p:nvSpPr>
              <p:spPr>
                <a:xfrm>
                  <a:off x="3865152" y="1583777"/>
                  <a:ext cx="2417265" cy="87273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5076429B-1A78-221E-9257-566F57519E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152" y="1583777"/>
                  <a:ext cx="2417265" cy="87273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D7C1F7E-9144-1663-2DFB-02F9D3215D62}"/>
                  </a:ext>
                </a:extLst>
              </p:cNvPr>
              <p:cNvSpPr txBox="1"/>
              <p:nvPr/>
            </p:nvSpPr>
            <p:spPr>
              <a:xfrm>
                <a:off x="5861293" y="1488444"/>
                <a:ext cx="2579937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D7C1F7E-9144-1663-2DFB-02F9D3215D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293" y="1488444"/>
                <a:ext cx="2579937" cy="10073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8D46B181-33EB-C679-93C8-F190CC1C88DD}"/>
              </a:ext>
            </a:extLst>
          </p:cNvPr>
          <p:cNvSpPr txBox="1"/>
          <p:nvPr/>
        </p:nvSpPr>
        <p:spPr>
          <a:xfrm>
            <a:off x="1099448" y="2967335"/>
            <a:ext cx="451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the sum to converge we need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72F034-6D4A-B41C-B604-6873B519A420}"/>
                  </a:ext>
                </a:extLst>
              </p:cNvPr>
              <p:cNvSpPr txBox="1"/>
              <p:nvPr/>
            </p:nvSpPr>
            <p:spPr>
              <a:xfrm>
                <a:off x="5772294" y="2676150"/>
                <a:ext cx="1378967" cy="829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72F034-6D4A-B41C-B604-6873B519A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294" y="2676150"/>
                <a:ext cx="1378967" cy="8298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7D890EC-FE4A-0F10-1A96-731255CD832D}"/>
              </a:ext>
            </a:extLst>
          </p:cNvPr>
          <p:cNvSpPr txBox="1"/>
          <p:nvPr/>
        </p:nvSpPr>
        <p:spPr>
          <a:xfrm>
            <a:off x="7506733" y="3015931"/>
            <a:ext cx="2386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or equivalently,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BDEB1D-2972-B707-BE17-A182192CDA97}"/>
                  </a:ext>
                </a:extLst>
              </p:cNvPr>
              <p:cNvSpPr txBox="1"/>
              <p:nvPr/>
            </p:nvSpPr>
            <p:spPr>
              <a:xfrm>
                <a:off x="9893030" y="2851245"/>
                <a:ext cx="85587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CBDEB1D-2972-B707-BE17-A182192CD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3030" y="2851245"/>
                <a:ext cx="855875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08E3A67A-1021-AEBE-9EB6-7FB289AD3A7F}"/>
              </a:ext>
            </a:extLst>
          </p:cNvPr>
          <p:cNvGrpSpPr/>
          <p:nvPr/>
        </p:nvGrpSpPr>
        <p:grpSpPr>
          <a:xfrm>
            <a:off x="7630874" y="4065249"/>
            <a:ext cx="2539379" cy="2294707"/>
            <a:chOff x="674915" y="3309257"/>
            <a:chExt cx="1981200" cy="198120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4B18AE0-51B4-E36C-E6E1-A98AF87F96EA}"/>
                </a:ext>
              </a:extLst>
            </p:cNvPr>
            <p:cNvCxnSpPr/>
            <p:nvPr/>
          </p:nvCxnSpPr>
          <p:spPr>
            <a:xfrm>
              <a:off x="1632857" y="3309257"/>
              <a:ext cx="0" cy="1981200"/>
            </a:xfrm>
            <a:prstGeom prst="line">
              <a:avLst/>
            </a:prstGeom>
            <a:ln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3A91811-7910-0701-FEE1-EE9085D6084C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665515" y="3265715"/>
              <a:ext cx="0" cy="1981200"/>
            </a:xfrm>
            <a:prstGeom prst="line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819C5260-79F4-8B4C-6539-CF51668A3B89}"/>
              </a:ext>
            </a:extLst>
          </p:cNvPr>
          <p:cNvSpPr/>
          <p:nvPr/>
        </p:nvSpPr>
        <p:spPr>
          <a:xfrm>
            <a:off x="8561525" y="4864990"/>
            <a:ext cx="594360" cy="594360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E5B3A7E-3167-9508-B8D1-01AA9F225EB2}"/>
              </a:ext>
            </a:extLst>
          </p:cNvPr>
          <p:cNvSpPr/>
          <p:nvPr/>
        </p:nvSpPr>
        <p:spPr>
          <a:xfrm>
            <a:off x="7949968" y="4257682"/>
            <a:ext cx="1828800" cy="1828800"/>
          </a:xfrm>
          <a:prstGeom prst="ellipse">
            <a:avLst/>
          </a:prstGeom>
          <a:noFill/>
          <a:ln w="1270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3A76F6-EDED-625C-BC8C-975676A36FCE}"/>
              </a:ext>
            </a:extLst>
          </p:cNvPr>
          <p:cNvSpPr txBox="1"/>
          <p:nvPr/>
        </p:nvSpPr>
        <p:spPr>
          <a:xfrm>
            <a:off x="10143634" y="4954629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70C0"/>
                </a:solidFill>
              </a:rPr>
              <a:t>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A4B9E7-8DBC-26BB-5225-34D7A1883AF5}"/>
              </a:ext>
            </a:extLst>
          </p:cNvPr>
          <p:cNvSpPr txBox="1"/>
          <p:nvPr/>
        </p:nvSpPr>
        <p:spPr>
          <a:xfrm>
            <a:off x="8606189" y="3589582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0070C0"/>
                </a:solidFill>
              </a:rPr>
              <a:t>Im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8EC069-D22D-CDA8-5072-99A50004ADB6}"/>
              </a:ext>
            </a:extLst>
          </p:cNvPr>
          <p:cNvSpPr txBox="1"/>
          <p:nvPr/>
        </p:nvSpPr>
        <p:spPr>
          <a:xfrm>
            <a:off x="9732610" y="5134150"/>
            <a:ext cx="435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664D61-89CC-9BB2-FBE8-BA24AC966A83}"/>
              </a:ext>
            </a:extLst>
          </p:cNvPr>
          <p:cNvSpPr txBox="1"/>
          <p:nvPr/>
        </p:nvSpPr>
        <p:spPr>
          <a:xfrm>
            <a:off x="9017638" y="4977393"/>
            <a:ext cx="24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48BA621-B87B-7100-CDE4-D2DB4CCCB27C}"/>
                  </a:ext>
                </a:extLst>
              </p:cNvPr>
              <p:cNvSpPr txBox="1"/>
              <p:nvPr/>
            </p:nvSpPr>
            <p:spPr>
              <a:xfrm>
                <a:off x="9153792" y="4734602"/>
                <a:ext cx="150682" cy="3468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48BA621-B87B-7100-CDE4-D2DB4CCCB2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3792" y="4734602"/>
                <a:ext cx="150682" cy="346890"/>
              </a:xfrm>
              <a:prstGeom prst="rect">
                <a:avLst/>
              </a:prstGeom>
              <a:blipFill>
                <a:blip r:embed="rId6"/>
                <a:stretch>
                  <a:fillRect l="-25000" t="-3509" r="-16667" b="-14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49D2F7F5-E332-8C47-322B-C639891D9303}"/>
              </a:ext>
            </a:extLst>
          </p:cNvPr>
          <p:cNvSpPr txBox="1"/>
          <p:nvPr/>
        </p:nvSpPr>
        <p:spPr>
          <a:xfrm>
            <a:off x="6089393" y="4136601"/>
            <a:ext cx="1895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region of convergence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07BBA13-C539-E329-1C61-81A40838003B}"/>
              </a:ext>
            </a:extLst>
          </p:cNvPr>
          <p:cNvSpPr txBox="1"/>
          <p:nvPr/>
        </p:nvSpPr>
        <p:spPr>
          <a:xfrm>
            <a:off x="721907" y="3796017"/>
            <a:ext cx="3718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sum then converges 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6C5AF5F-938D-1246-AFAB-F6E3AD7410C0}"/>
                  </a:ext>
                </a:extLst>
              </p:cNvPr>
              <p:cNvSpPr txBox="1"/>
              <p:nvPr/>
            </p:nvSpPr>
            <p:spPr>
              <a:xfrm>
                <a:off x="1577807" y="4412142"/>
                <a:ext cx="2006318" cy="9918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den>
                          </m:f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6C5AF5F-938D-1246-AFAB-F6E3AD741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7807" y="4412142"/>
                <a:ext cx="2006318" cy="9918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F67A609-6228-2BB2-7CDF-53262C546D96}"/>
                  </a:ext>
                </a:extLst>
              </p:cNvPr>
              <p:cNvSpPr txBox="1"/>
              <p:nvPr/>
            </p:nvSpPr>
            <p:spPr>
              <a:xfrm>
                <a:off x="3773185" y="4488348"/>
                <a:ext cx="1134862" cy="9279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F67A609-6228-2BB2-7CDF-53262C546D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185" y="4488348"/>
                <a:ext cx="1134862" cy="9279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037EBADA-1EA7-5364-5E5D-515AA41614DD}"/>
              </a:ext>
            </a:extLst>
          </p:cNvPr>
          <p:cNvSpPr/>
          <p:nvPr/>
        </p:nvSpPr>
        <p:spPr>
          <a:xfrm>
            <a:off x="8812801" y="5116450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5EDEB5E-79DC-436D-56E7-25C5591888DF}"/>
              </a:ext>
            </a:extLst>
          </p:cNvPr>
          <p:cNvSpPr txBox="1"/>
          <p:nvPr/>
        </p:nvSpPr>
        <p:spPr>
          <a:xfrm>
            <a:off x="721906" y="5586813"/>
            <a:ext cx="6546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This has a pole at z = 1/3 and a zero at the origin</a:t>
            </a:r>
          </a:p>
        </p:txBody>
      </p:sp>
    </p:spTree>
    <p:extLst>
      <p:ext uri="{BB962C8B-B14F-4D97-AF65-F5344CB8AC3E}">
        <p14:creationId xmlns:p14="http://schemas.microsoft.com/office/powerpoint/2010/main" val="200892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9" grpId="0"/>
      <p:bldP spid="21" grpId="0" animBg="1"/>
      <p:bldP spid="22" grpId="0" animBg="1"/>
      <p:bldP spid="23" grpId="0"/>
      <p:bldP spid="24" grpId="0"/>
      <p:bldP spid="25" grpId="0"/>
      <p:bldP spid="26" grpId="0"/>
      <p:bldP spid="27" grpId="0"/>
      <p:bldP spid="33" grpId="0"/>
      <p:bldP spid="37" grpId="0"/>
      <p:bldP spid="38" grpId="0"/>
      <p:bldP spid="39" grpId="0"/>
      <p:bldP spid="40" grpId="0" animBg="1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CA860-39C6-F340-4DBB-CBFB66676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3E4D5309-D0A0-BF83-7582-1F8A02DBF6F6}"/>
              </a:ext>
            </a:extLst>
          </p:cNvPr>
          <p:cNvGrpSpPr/>
          <p:nvPr/>
        </p:nvGrpSpPr>
        <p:grpSpPr>
          <a:xfrm>
            <a:off x="7630874" y="4143375"/>
            <a:ext cx="2510543" cy="2076450"/>
            <a:chOff x="7630874" y="4143375"/>
            <a:chExt cx="2510543" cy="207645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6BDA281-E2C1-860A-2044-82532823F9A6}"/>
                </a:ext>
              </a:extLst>
            </p:cNvPr>
            <p:cNvSpPr/>
            <p:nvPr/>
          </p:nvSpPr>
          <p:spPr>
            <a:xfrm>
              <a:off x="7630874" y="4143375"/>
              <a:ext cx="2510543" cy="2076450"/>
            </a:xfrm>
            <a:prstGeom prst="rect">
              <a:avLst/>
            </a:prstGeom>
            <a:pattFill prst="wdUpDiag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75366D3-35C2-8497-B2D8-FBEBA1C06F60}"/>
                </a:ext>
              </a:extLst>
            </p:cNvPr>
            <p:cNvSpPr/>
            <p:nvPr/>
          </p:nvSpPr>
          <p:spPr>
            <a:xfrm>
              <a:off x="8561939" y="4874902"/>
              <a:ext cx="594360" cy="5943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A15B202-B74F-3200-6958-9B7246046637}"/>
              </a:ext>
            </a:extLst>
          </p:cNvPr>
          <p:cNvSpPr txBox="1"/>
          <p:nvPr/>
        </p:nvSpPr>
        <p:spPr>
          <a:xfrm>
            <a:off x="3198434" y="723290"/>
            <a:ext cx="669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Not all z transforms will  converge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A4B1A7D-9469-AC11-F7DF-F29E988D28AB}"/>
              </a:ext>
            </a:extLst>
          </p:cNvPr>
          <p:cNvGrpSpPr/>
          <p:nvPr/>
        </p:nvGrpSpPr>
        <p:grpSpPr>
          <a:xfrm>
            <a:off x="7630874" y="4065249"/>
            <a:ext cx="2539379" cy="2294707"/>
            <a:chOff x="674915" y="3309257"/>
            <a:chExt cx="1981200" cy="198120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D9B2C35-E753-9DC9-360C-96DC7081E944}"/>
                </a:ext>
              </a:extLst>
            </p:cNvPr>
            <p:cNvCxnSpPr/>
            <p:nvPr/>
          </p:nvCxnSpPr>
          <p:spPr>
            <a:xfrm>
              <a:off x="1632857" y="3309257"/>
              <a:ext cx="0" cy="1981200"/>
            </a:xfrm>
            <a:prstGeom prst="line">
              <a:avLst/>
            </a:prstGeom>
            <a:ln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12443B1-6D0B-64D4-D7CA-117EC2C2FA2A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665515" y="3265715"/>
              <a:ext cx="0" cy="1981200"/>
            </a:xfrm>
            <a:prstGeom prst="line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E9C04351-95D4-BB38-642E-7920FF0292FB}"/>
              </a:ext>
            </a:extLst>
          </p:cNvPr>
          <p:cNvSpPr/>
          <p:nvPr/>
        </p:nvSpPr>
        <p:spPr>
          <a:xfrm>
            <a:off x="8561525" y="4864990"/>
            <a:ext cx="594360" cy="594360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A43BAF2-E68D-E542-2979-F25ED4966A38}"/>
              </a:ext>
            </a:extLst>
          </p:cNvPr>
          <p:cNvSpPr/>
          <p:nvPr/>
        </p:nvSpPr>
        <p:spPr>
          <a:xfrm>
            <a:off x="7949968" y="4257682"/>
            <a:ext cx="1828800" cy="1828800"/>
          </a:xfrm>
          <a:prstGeom prst="ellipse">
            <a:avLst/>
          </a:prstGeom>
          <a:noFill/>
          <a:ln w="1270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4CBD1F-5E9C-BA15-A659-FD8D5B028FA2}"/>
              </a:ext>
            </a:extLst>
          </p:cNvPr>
          <p:cNvSpPr txBox="1"/>
          <p:nvPr/>
        </p:nvSpPr>
        <p:spPr>
          <a:xfrm>
            <a:off x="10143634" y="4954629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70C0"/>
                </a:solidFill>
              </a:rPr>
              <a:t>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95E5B6-3590-FEE6-6855-101DC42878E4}"/>
              </a:ext>
            </a:extLst>
          </p:cNvPr>
          <p:cNvSpPr txBox="1"/>
          <p:nvPr/>
        </p:nvSpPr>
        <p:spPr>
          <a:xfrm>
            <a:off x="8606189" y="3589582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0070C0"/>
                </a:solidFill>
              </a:rPr>
              <a:t>Im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0FFACE-A149-E110-8CE3-3D7F0E51383C}"/>
              </a:ext>
            </a:extLst>
          </p:cNvPr>
          <p:cNvSpPr txBox="1"/>
          <p:nvPr/>
        </p:nvSpPr>
        <p:spPr>
          <a:xfrm>
            <a:off x="9732610" y="5134150"/>
            <a:ext cx="435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A01D1A7-2898-5509-D0D4-AD33AB134124}"/>
              </a:ext>
            </a:extLst>
          </p:cNvPr>
          <p:cNvSpPr txBox="1"/>
          <p:nvPr/>
        </p:nvSpPr>
        <p:spPr>
          <a:xfrm>
            <a:off x="9017638" y="4977393"/>
            <a:ext cx="24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DC9ED2A-533A-E34E-ABD2-8AB64668508C}"/>
                  </a:ext>
                </a:extLst>
              </p:cNvPr>
              <p:cNvSpPr txBox="1"/>
              <p:nvPr/>
            </p:nvSpPr>
            <p:spPr>
              <a:xfrm>
                <a:off x="9153792" y="4734602"/>
                <a:ext cx="150682" cy="3468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DC9ED2A-533A-E34E-ABD2-8AB646685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3792" y="4734602"/>
                <a:ext cx="150682" cy="346890"/>
              </a:xfrm>
              <a:prstGeom prst="rect">
                <a:avLst/>
              </a:prstGeom>
              <a:blipFill>
                <a:blip r:embed="rId2"/>
                <a:stretch>
                  <a:fillRect l="-25000" t="-3509" r="-16667" b="-14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59E9A5-21E9-A936-0DAA-3B5CEF65F2C9}"/>
                  </a:ext>
                </a:extLst>
              </p:cNvPr>
              <p:cNvSpPr txBox="1"/>
              <p:nvPr/>
            </p:nvSpPr>
            <p:spPr>
              <a:xfrm>
                <a:off x="3433067" y="2933831"/>
                <a:ext cx="1756058" cy="3943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𝑟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59E9A5-21E9-A936-0DAA-3B5CEF65F2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067" y="2933831"/>
                <a:ext cx="1756058" cy="3943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3BE1B63-0EF0-F14A-B580-E68966F3BAE1}"/>
                  </a:ext>
                </a:extLst>
              </p:cNvPr>
              <p:cNvSpPr txBox="1"/>
              <p:nvPr/>
            </p:nvSpPr>
            <p:spPr>
              <a:xfrm>
                <a:off x="2821939" y="1815608"/>
                <a:ext cx="3253839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3BE1B63-0EF0-F14A-B580-E68966F3BA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939" y="1815608"/>
                <a:ext cx="3253839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78FF9A78-9295-A805-5392-198D969AFCBF}"/>
              </a:ext>
            </a:extLst>
          </p:cNvPr>
          <p:cNvSpPr txBox="1"/>
          <p:nvPr/>
        </p:nvSpPr>
        <p:spPr>
          <a:xfrm>
            <a:off x="6936677" y="3465080"/>
            <a:ext cx="1895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region of convergence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3EC4185-4466-A916-C274-E4AA2901DD23}"/>
              </a:ext>
            </a:extLst>
          </p:cNvPr>
          <p:cNvSpPr txBox="1"/>
          <p:nvPr/>
        </p:nvSpPr>
        <p:spPr>
          <a:xfrm>
            <a:off x="993328" y="1952229"/>
            <a:ext cx="1801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z transform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2575FF7-516B-B906-0A5B-815B413A73C2}"/>
              </a:ext>
            </a:extLst>
          </p:cNvPr>
          <p:cNvSpPr txBox="1"/>
          <p:nvPr/>
        </p:nvSpPr>
        <p:spPr>
          <a:xfrm>
            <a:off x="411401" y="4781490"/>
            <a:ext cx="7276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if  r = 1, then the z transform is the same as the Fourier transform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AEBCBE-BFAF-AA13-DB92-235F4420BD4E}"/>
              </a:ext>
            </a:extLst>
          </p:cNvPr>
          <p:cNvSpPr txBox="1"/>
          <p:nvPr/>
        </p:nvSpPr>
        <p:spPr>
          <a:xfrm>
            <a:off x="411401" y="5207890"/>
            <a:ext cx="7079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if  the unit circle is in the region of convergence, then the Fourier transform exists (transform converges)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9C27E74-E635-B46D-DDD8-C79B666B899A}"/>
                  </a:ext>
                </a:extLst>
              </p:cNvPr>
              <p:cNvSpPr txBox="1"/>
              <p:nvPr/>
            </p:nvSpPr>
            <p:spPr>
              <a:xfrm>
                <a:off x="2656709" y="3413443"/>
                <a:ext cx="4059316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9C27E74-E635-B46D-DDD8-C79B666B89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709" y="3413443"/>
                <a:ext cx="4059316" cy="10070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84ED2F48-DA80-0A9F-2A8C-C044CD96C1B1}"/>
              </a:ext>
            </a:extLst>
          </p:cNvPr>
          <p:cNvSpPr/>
          <p:nvPr/>
        </p:nvSpPr>
        <p:spPr>
          <a:xfrm>
            <a:off x="8812801" y="5116450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0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6834E-07BA-626F-CA0C-5B7157408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82A2BA9-162A-837C-22F9-922BC5FF7703}"/>
              </a:ext>
            </a:extLst>
          </p:cNvPr>
          <p:cNvSpPr txBox="1"/>
          <p:nvPr/>
        </p:nvSpPr>
        <p:spPr>
          <a:xfrm>
            <a:off x="3198434" y="723290"/>
            <a:ext cx="669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3935F24-6896-F2BD-9F52-116CBBD9619F}"/>
                  </a:ext>
                </a:extLst>
              </p:cNvPr>
              <p:cNvSpPr txBox="1"/>
              <p:nvPr/>
            </p:nvSpPr>
            <p:spPr>
              <a:xfrm>
                <a:off x="2649195" y="2727075"/>
                <a:ext cx="3253839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3935F24-6896-F2BD-9F52-116CBBD961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195" y="2727075"/>
                <a:ext cx="3253839" cy="10070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274C9D9B-4034-0581-3A07-DD9F9E9BABEC}"/>
              </a:ext>
            </a:extLst>
          </p:cNvPr>
          <p:cNvGrpSpPr/>
          <p:nvPr/>
        </p:nvGrpSpPr>
        <p:grpSpPr>
          <a:xfrm>
            <a:off x="554698" y="1622687"/>
            <a:ext cx="8345866" cy="872739"/>
            <a:chOff x="1770655" y="1583777"/>
            <a:chExt cx="8345866" cy="87273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CEB6522-7FF7-E33B-3960-B88BEDDC2D58}"/>
                </a:ext>
              </a:extLst>
            </p:cNvPr>
            <p:cNvSpPr txBox="1"/>
            <p:nvPr/>
          </p:nvSpPr>
          <p:spPr>
            <a:xfrm>
              <a:off x="1770655" y="1789315"/>
              <a:ext cx="8345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70C0"/>
                  </a:solidFill>
                </a:rPr>
                <a:t>Example 2: let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A333CC26-7ADC-51C5-DD7F-30B80CE61FF3}"/>
                    </a:ext>
                  </a:extLst>
                </p:cNvPr>
                <p:cNvSpPr txBox="1"/>
                <p:nvPr/>
              </p:nvSpPr>
              <p:spPr>
                <a:xfrm>
                  <a:off x="3865152" y="1583777"/>
                  <a:ext cx="3411703" cy="87273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−1]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A333CC26-7ADC-51C5-DD7F-30B80CE61F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152" y="1583777"/>
                  <a:ext cx="3411703" cy="87273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17347A4-F73B-D085-6656-E30905B60E97}"/>
                  </a:ext>
                </a:extLst>
              </p:cNvPr>
              <p:cNvSpPr txBox="1"/>
              <p:nvPr/>
            </p:nvSpPr>
            <p:spPr>
              <a:xfrm>
                <a:off x="2649194" y="3820313"/>
                <a:ext cx="5047792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𝑢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17347A4-F73B-D085-6656-E30905B60E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194" y="3820313"/>
                <a:ext cx="5047792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19257F-8EAA-7470-6905-994264BBE1A2}"/>
                  </a:ext>
                </a:extLst>
              </p:cNvPr>
              <p:cNvSpPr txBox="1"/>
              <p:nvPr/>
            </p:nvSpPr>
            <p:spPr>
              <a:xfrm>
                <a:off x="1149231" y="5024472"/>
                <a:ext cx="3634072" cy="10375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19257F-8EAA-7470-6905-994264BBE1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231" y="5024472"/>
                <a:ext cx="3634072" cy="10375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2F4C24B-3269-615C-EA06-2D329AF1DD1E}"/>
                  </a:ext>
                </a:extLst>
              </p:cNvPr>
              <p:cNvSpPr txBox="1"/>
              <p:nvPr/>
            </p:nvSpPr>
            <p:spPr>
              <a:xfrm>
                <a:off x="4871881" y="5077410"/>
                <a:ext cx="2657009" cy="10050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2F4C24B-3269-615C-EA06-2D329AF1D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881" y="5077410"/>
                <a:ext cx="2657009" cy="10050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EE9111-C4FC-15E4-BF4B-D85281820379}"/>
                  </a:ext>
                </a:extLst>
              </p:cNvPr>
              <p:cNvSpPr txBox="1"/>
              <p:nvPr/>
            </p:nvSpPr>
            <p:spPr>
              <a:xfrm>
                <a:off x="7617468" y="5056981"/>
                <a:ext cx="1910330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EE9111-C4FC-15E4-BF4B-D85281820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7468" y="5056981"/>
                <a:ext cx="1910330" cy="10070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CE7DAED-6A06-AB13-438F-72EB1578D06F}"/>
                  </a:ext>
                </a:extLst>
              </p:cNvPr>
              <p:cNvSpPr txBox="1"/>
              <p:nvPr/>
            </p:nvSpPr>
            <p:spPr>
              <a:xfrm>
                <a:off x="9527798" y="5056981"/>
                <a:ext cx="2165786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CE7DAED-6A06-AB13-438F-72EB1578D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7798" y="5056981"/>
                <a:ext cx="2165786" cy="10073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638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2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65E75-5F8B-5876-12F6-F53874CC4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val 33">
            <a:extLst>
              <a:ext uri="{FF2B5EF4-FFF2-40B4-BE49-F238E27FC236}">
                <a16:creationId xmlns:a16="http://schemas.microsoft.com/office/drawing/2014/main" id="{45395FA9-2B21-3958-518F-4C08CEBB2489}"/>
              </a:ext>
            </a:extLst>
          </p:cNvPr>
          <p:cNvSpPr/>
          <p:nvPr/>
        </p:nvSpPr>
        <p:spPr>
          <a:xfrm>
            <a:off x="9081492" y="1253845"/>
            <a:ext cx="594360" cy="594360"/>
          </a:xfrm>
          <a:prstGeom prst="ellipse">
            <a:avLst/>
          </a:prstGeom>
          <a:pattFill prst="wdUpDiag">
            <a:fgClr>
              <a:schemeClr val="accent4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B53FF4-EB3B-0AB7-27D5-E754119C7D03}"/>
              </a:ext>
            </a:extLst>
          </p:cNvPr>
          <p:cNvSpPr txBox="1"/>
          <p:nvPr/>
        </p:nvSpPr>
        <p:spPr>
          <a:xfrm>
            <a:off x="3198434" y="723290"/>
            <a:ext cx="669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Example 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34C9E94-23EA-A890-939F-53460DAEA194}"/>
              </a:ext>
            </a:extLst>
          </p:cNvPr>
          <p:cNvGrpSpPr/>
          <p:nvPr/>
        </p:nvGrpSpPr>
        <p:grpSpPr>
          <a:xfrm>
            <a:off x="554698" y="1622687"/>
            <a:ext cx="8345866" cy="872739"/>
            <a:chOff x="1770655" y="1583777"/>
            <a:chExt cx="8345866" cy="87273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6864836-9396-345E-D9D5-18C818AFF115}"/>
                </a:ext>
              </a:extLst>
            </p:cNvPr>
            <p:cNvSpPr txBox="1"/>
            <p:nvPr/>
          </p:nvSpPr>
          <p:spPr>
            <a:xfrm>
              <a:off x="1770655" y="1789315"/>
              <a:ext cx="8345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70C0"/>
                  </a:solidFill>
                </a:rPr>
                <a:t>Example 2: let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F6409D37-9A3E-F04E-01A6-AE81A53634C7}"/>
                    </a:ext>
                  </a:extLst>
                </p:cNvPr>
                <p:cNvSpPr txBox="1"/>
                <p:nvPr/>
              </p:nvSpPr>
              <p:spPr>
                <a:xfrm>
                  <a:off x="3865152" y="1583777"/>
                  <a:ext cx="3411703" cy="87273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−1]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F6409D37-9A3E-F04E-01A6-AE81A53634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152" y="1583777"/>
                  <a:ext cx="3411703" cy="87273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F971C73-8859-E0C4-7670-268B250ADF18}"/>
                  </a:ext>
                </a:extLst>
              </p:cNvPr>
              <p:cNvSpPr txBox="1"/>
              <p:nvPr/>
            </p:nvSpPr>
            <p:spPr>
              <a:xfrm>
                <a:off x="2764017" y="2810048"/>
                <a:ext cx="2867323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F971C73-8859-E0C4-7670-268B250ADF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4017" y="2810048"/>
                <a:ext cx="2867323" cy="10073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AF882D4-700B-E7F5-9DF3-6C51B1ABCB57}"/>
              </a:ext>
            </a:extLst>
          </p:cNvPr>
          <p:cNvSpPr txBox="1"/>
          <p:nvPr/>
        </p:nvSpPr>
        <p:spPr>
          <a:xfrm>
            <a:off x="5923100" y="3198167"/>
            <a:ext cx="451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the sum to converge we need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6CFD64-EEF1-7934-B5AC-F4F56F5F4F7C}"/>
                  </a:ext>
                </a:extLst>
              </p:cNvPr>
              <p:cNvSpPr txBox="1"/>
              <p:nvPr/>
            </p:nvSpPr>
            <p:spPr>
              <a:xfrm>
                <a:off x="10436512" y="3082077"/>
                <a:ext cx="855875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6CFD64-EEF1-7934-B5AC-F4F56F5F4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512" y="3082077"/>
                <a:ext cx="855875" cy="693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19BF9EF-1BE8-A56E-27C3-DA91BCA25B7C}"/>
                  </a:ext>
                </a:extLst>
              </p:cNvPr>
              <p:cNvSpPr txBox="1"/>
              <p:nvPr/>
            </p:nvSpPr>
            <p:spPr>
              <a:xfrm>
                <a:off x="2020287" y="4131997"/>
                <a:ext cx="2542299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19BF9EF-1BE8-A56E-27C3-DA91BCA25B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287" y="4131997"/>
                <a:ext cx="2542299" cy="6938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6E08B8D-8683-D4D3-B7FB-C11312CF4A68}"/>
                  </a:ext>
                </a:extLst>
              </p:cNvPr>
              <p:cNvSpPr txBox="1"/>
              <p:nvPr/>
            </p:nvSpPr>
            <p:spPr>
              <a:xfrm>
                <a:off x="7160990" y="4131997"/>
                <a:ext cx="1304780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6E08B8D-8683-D4D3-B7FB-C11312CF4A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0990" y="4131997"/>
                <a:ext cx="1304780" cy="6938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6B82D42-160E-0CC6-F079-B00F9E91BAC2}"/>
                  </a:ext>
                </a:extLst>
              </p:cNvPr>
              <p:cNvSpPr txBox="1"/>
              <p:nvPr/>
            </p:nvSpPr>
            <p:spPr>
              <a:xfrm>
                <a:off x="8644083" y="3862243"/>
                <a:ext cx="512961" cy="12333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6B82D42-160E-0CC6-F079-B00F9E91BA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4083" y="3862243"/>
                <a:ext cx="512961" cy="12333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4457BF4-E68F-A5B0-AA81-4CF816988DB6}"/>
                  </a:ext>
                </a:extLst>
              </p:cNvPr>
              <p:cNvSpPr txBox="1"/>
              <p:nvPr/>
            </p:nvSpPr>
            <p:spPr>
              <a:xfrm>
                <a:off x="4562586" y="4131997"/>
                <a:ext cx="2598404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1−3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4457BF4-E68F-A5B0-AA81-4CF816988D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2586" y="4131997"/>
                <a:ext cx="2598404" cy="6938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F71AB63-A654-C6E8-DDD3-3D57EC40C7E6}"/>
                  </a:ext>
                </a:extLst>
              </p:cNvPr>
              <p:cNvSpPr txBox="1"/>
              <p:nvPr/>
            </p:nvSpPr>
            <p:spPr>
              <a:xfrm>
                <a:off x="9371288" y="4131740"/>
                <a:ext cx="1134861" cy="9279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F71AB63-A654-C6E8-DDD3-3D57EC40C7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1288" y="4131740"/>
                <a:ext cx="1134861" cy="9279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5D6E3489-F74C-1877-0C1C-3BC65D6C9D5E}"/>
              </a:ext>
            </a:extLst>
          </p:cNvPr>
          <p:cNvGrpSpPr/>
          <p:nvPr/>
        </p:nvGrpSpPr>
        <p:grpSpPr>
          <a:xfrm>
            <a:off x="8155395" y="453597"/>
            <a:ext cx="2539379" cy="2294707"/>
            <a:chOff x="674915" y="3309257"/>
            <a:chExt cx="1981200" cy="198120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A05A505-8C43-92E1-6C2D-89BA9EDDE30C}"/>
                </a:ext>
              </a:extLst>
            </p:cNvPr>
            <p:cNvCxnSpPr/>
            <p:nvPr/>
          </p:nvCxnSpPr>
          <p:spPr>
            <a:xfrm>
              <a:off x="1632857" y="3309257"/>
              <a:ext cx="0" cy="1981200"/>
            </a:xfrm>
            <a:prstGeom prst="line">
              <a:avLst/>
            </a:prstGeom>
            <a:ln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F6383CB-65CB-1F2C-7429-7F3E5AB0B2D8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665515" y="3265715"/>
              <a:ext cx="0" cy="1981200"/>
            </a:xfrm>
            <a:prstGeom prst="line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5D2C3BAE-82B3-9863-682E-43D031130057}"/>
              </a:ext>
            </a:extLst>
          </p:cNvPr>
          <p:cNvSpPr/>
          <p:nvPr/>
        </p:nvSpPr>
        <p:spPr>
          <a:xfrm>
            <a:off x="9086046" y="1253338"/>
            <a:ext cx="594360" cy="594360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67FFDB5-5B81-B607-F15C-391F266D0F27}"/>
              </a:ext>
            </a:extLst>
          </p:cNvPr>
          <p:cNvSpPr/>
          <p:nvPr/>
        </p:nvSpPr>
        <p:spPr>
          <a:xfrm>
            <a:off x="8474489" y="646030"/>
            <a:ext cx="1828800" cy="1828800"/>
          </a:xfrm>
          <a:prstGeom prst="ellipse">
            <a:avLst/>
          </a:prstGeom>
          <a:noFill/>
          <a:ln w="1270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52155B1-EFA2-AB3D-286F-57F85FCB612D}"/>
              </a:ext>
            </a:extLst>
          </p:cNvPr>
          <p:cNvSpPr txBox="1"/>
          <p:nvPr/>
        </p:nvSpPr>
        <p:spPr>
          <a:xfrm>
            <a:off x="9542159" y="1365741"/>
            <a:ext cx="24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6CB366D-B984-D863-E886-42D0B9754C0D}"/>
                  </a:ext>
                </a:extLst>
              </p:cNvPr>
              <p:cNvSpPr txBox="1"/>
              <p:nvPr/>
            </p:nvSpPr>
            <p:spPr>
              <a:xfrm>
                <a:off x="9678313" y="1122950"/>
                <a:ext cx="150682" cy="3468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6CB366D-B984-D863-E886-42D0B9754C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8313" y="1122950"/>
                <a:ext cx="150682" cy="346890"/>
              </a:xfrm>
              <a:prstGeom prst="rect">
                <a:avLst/>
              </a:prstGeom>
              <a:blipFill>
                <a:blip r:embed="rId10"/>
                <a:stretch>
                  <a:fillRect l="-25000" t="-3509" r="-16667" b="-14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BE91A2A3-F9CE-EB4D-B4FE-3EAE4D39B88A}"/>
              </a:ext>
            </a:extLst>
          </p:cNvPr>
          <p:cNvSpPr txBox="1"/>
          <p:nvPr/>
        </p:nvSpPr>
        <p:spPr>
          <a:xfrm>
            <a:off x="10690712" y="1360481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70C0"/>
                </a:solidFill>
              </a:rPr>
              <a:t>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3DB5E76-C091-BAB9-8EAC-9769624A56EF}"/>
              </a:ext>
            </a:extLst>
          </p:cNvPr>
          <p:cNvSpPr txBox="1"/>
          <p:nvPr/>
        </p:nvSpPr>
        <p:spPr>
          <a:xfrm>
            <a:off x="9153267" y="-4566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0070C0"/>
                </a:solidFill>
              </a:rPr>
              <a:t>Im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B1D55C-AC1C-8008-818F-7EAE92B0E6CD}"/>
              </a:ext>
            </a:extLst>
          </p:cNvPr>
          <p:cNvSpPr txBox="1"/>
          <p:nvPr/>
        </p:nvSpPr>
        <p:spPr>
          <a:xfrm>
            <a:off x="10279688" y="1540002"/>
            <a:ext cx="435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79F8409-CDB5-A95B-66E1-77388DC8572E}"/>
              </a:ext>
            </a:extLst>
          </p:cNvPr>
          <p:cNvSpPr/>
          <p:nvPr/>
        </p:nvSpPr>
        <p:spPr>
          <a:xfrm>
            <a:off x="9341794" y="1499873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E3B8DE4-C06C-BDB7-30D2-BD2F6C5ACF1D}"/>
              </a:ext>
            </a:extLst>
          </p:cNvPr>
          <p:cNvSpPr txBox="1"/>
          <p:nvPr/>
        </p:nvSpPr>
        <p:spPr>
          <a:xfrm>
            <a:off x="1039476" y="5233483"/>
            <a:ext cx="10113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unit circle is not in the region of convergence, so the Fourier transform does not exist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3008DF-C148-4EBA-3EEC-5681A1F2556A}"/>
              </a:ext>
            </a:extLst>
          </p:cNvPr>
          <p:cNvSpPr txBox="1"/>
          <p:nvPr/>
        </p:nvSpPr>
        <p:spPr>
          <a:xfrm>
            <a:off x="1023037" y="5844872"/>
            <a:ext cx="10269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These examples had the same pole and zero, but different regions of convergence</a:t>
            </a:r>
          </a:p>
        </p:txBody>
      </p:sp>
    </p:spTree>
    <p:extLst>
      <p:ext uri="{BB962C8B-B14F-4D97-AF65-F5344CB8AC3E}">
        <p14:creationId xmlns:p14="http://schemas.microsoft.com/office/powerpoint/2010/main" val="416578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9" grpId="0"/>
      <p:bldP spid="12" grpId="0"/>
      <p:bldP spid="13" grpId="0"/>
      <p:bldP spid="15" grpId="0"/>
      <p:bldP spid="16" grpId="0"/>
      <p:bldP spid="17" grpId="0"/>
      <p:bldP spid="19" grpId="0"/>
      <p:bldP spid="26" grpId="0" animBg="1"/>
      <p:bldP spid="27" grpId="0" animBg="1"/>
      <p:bldP spid="28" grpId="0"/>
      <p:bldP spid="29" grpId="0"/>
      <p:bldP spid="30" grpId="0"/>
      <p:bldP spid="31" grpId="0"/>
      <p:bldP spid="32" grpId="0"/>
      <p:bldP spid="33" grpId="0" animBg="1"/>
      <p:bldP spid="35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E1B1A-C06C-430C-D991-703A366C5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85E89D8-DA78-4472-4F3E-09727B69CDF2}"/>
              </a:ext>
            </a:extLst>
          </p:cNvPr>
          <p:cNvSpPr txBox="1"/>
          <p:nvPr/>
        </p:nvSpPr>
        <p:spPr>
          <a:xfrm>
            <a:off x="1469351" y="1370296"/>
            <a:ext cx="10269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These examples had the same pole and zero, but different regions of convergence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F92EB8-423E-FA02-630A-56B549643D5D}"/>
              </a:ext>
            </a:extLst>
          </p:cNvPr>
          <p:cNvSpPr txBox="1"/>
          <p:nvPr/>
        </p:nvSpPr>
        <p:spPr>
          <a:xfrm>
            <a:off x="1469351" y="3056077"/>
            <a:ext cx="10269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regions of convergence are always bounded by poles or the origin or infinity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12C2BB-A4BB-D37C-3DFE-81CEF4CC0C46}"/>
              </a:ext>
            </a:extLst>
          </p:cNvPr>
          <p:cNvSpPr txBox="1"/>
          <p:nvPr/>
        </p:nvSpPr>
        <p:spPr>
          <a:xfrm>
            <a:off x="1371379" y="3601868"/>
            <a:ext cx="6564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There can be no poles in the regions of convergence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883749-9A1C-9AF8-03C0-86B35F65033E}"/>
              </a:ext>
            </a:extLst>
          </p:cNvPr>
          <p:cNvSpPr txBox="1"/>
          <p:nvPr/>
        </p:nvSpPr>
        <p:spPr>
          <a:xfrm>
            <a:off x="1469351" y="1940291"/>
            <a:ext cx="6292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regions of convergence are always circular or rings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7B92F2-9993-5A8E-CAC2-A869333EF802}"/>
              </a:ext>
            </a:extLst>
          </p:cNvPr>
          <p:cNvSpPr txBox="1"/>
          <p:nvPr/>
        </p:nvSpPr>
        <p:spPr>
          <a:xfrm>
            <a:off x="1469351" y="2530956"/>
            <a:ext cx="6912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regions of convergence are always centered at the origin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0A9FEEC-8CEE-08C4-C7C5-DADF31CC8B13}"/>
              </a:ext>
            </a:extLst>
          </p:cNvPr>
          <p:cNvGrpSpPr/>
          <p:nvPr/>
        </p:nvGrpSpPr>
        <p:grpSpPr>
          <a:xfrm>
            <a:off x="8455711" y="4080104"/>
            <a:ext cx="2510543" cy="2076450"/>
            <a:chOff x="7630874" y="4143375"/>
            <a:chExt cx="2510543" cy="207645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9094844-9DCC-D804-5CA5-FBD9934C3C44}"/>
                </a:ext>
              </a:extLst>
            </p:cNvPr>
            <p:cNvSpPr/>
            <p:nvPr/>
          </p:nvSpPr>
          <p:spPr>
            <a:xfrm>
              <a:off x="7630874" y="4143375"/>
              <a:ext cx="2510543" cy="2076450"/>
            </a:xfrm>
            <a:prstGeom prst="rect">
              <a:avLst/>
            </a:prstGeom>
            <a:pattFill prst="wdUpDiag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9A43A01-CCED-77D2-6FFB-B7B9195698CC}"/>
                </a:ext>
              </a:extLst>
            </p:cNvPr>
            <p:cNvSpPr/>
            <p:nvPr/>
          </p:nvSpPr>
          <p:spPr>
            <a:xfrm>
              <a:off x="8561939" y="4874902"/>
              <a:ext cx="594360" cy="5943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Oval 46">
            <a:extLst>
              <a:ext uri="{FF2B5EF4-FFF2-40B4-BE49-F238E27FC236}">
                <a16:creationId xmlns:a16="http://schemas.microsoft.com/office/drawing/2014/main" id="{B9C7E6FA-0169-594B-B7EE-2E2B6453B21F}"/>
              </a:ext>
            </a:extLst>
          </p:cNvPr>
          <p:cNvSpPr/>
          <p:nvPr/>
        </p:nvSpPr>
        <p:spPr>
          <a:xfrm>
            <a:off x="9385848" y="4801719"/>
            <a:ext cx="594360" cy="594360"/>
          </a:xfrm>
          <a:prstGeom prst="ellipse">
            <a:avLst/>
          </a:prstGeom>
          <a:pattFill prst="wdUpDiag">
            <a:fgClr>
              <a:schemeClr val="accent4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688B4CD-2F6C-F5BF-510D-6610675C617A}"/>
              </a:ext>
            </a:extLst>
          </p:cNvPr>
          <p:cNvGrpSpPr/>
          <p:nvPr/>
        </p:nvGrpSpPr>
        <p:grpSpPr>
          <a:xfrm>
            <a:off x="9139010" y="4544011"/>
            <a:ext cx="1097280" cy="1097280"/>
            <a:chOff x="3205773" y="4550259"/>
            <a:chExt cx="1097280" cy="109728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4F24D6A0-17F4-089B-A642-38568DE94D82}"/>
                </a:ext>
              </a:extLst>
            </p:cNvPr>
            <p:cNvSpPr/>
            <p:nvPr/>
          </p:nvSpPr>
          <p:spPr>
            <a:xfrm>
              <a:off x="3205773" y="4550259"/>
              <a:ext cx="1097280" cy="1097280"/>
            </a:xfrm>
            <a:prstGeom prst="ellipse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solidFill>
                <a:schemeClr val="accent4">
                  <a:lumMod val="60000"/>
                  <a:lumOff val="4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A214728-C49F-F424-D575-00992DCE4F35}"/>
                </a:ext>
              </a:extLst>
            </p:cNvPr>
            <p:cNvSpPr/>
            <p:nvPr/>
          </p:nvSpPr>
          <p:spPr>
            <a:xfrm>
              <a:off x="3457233" y="4792439"/>
              <a:ext cx="594360" cy="5943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97C8852-F6C1-3EED-1D2C-6BDBE05B833F}"/>
              </a:ext>
            </a:extLst>
          </p:cNvPr>
          <p:cNvGrpSpPr/>
          <p:nvPr/>
        </p:nvGrpSpPr>
        <p:grpSpPr>
          <a:xfrm>
            <a:off x="8455711" y="4001978"/>
            <a:ext cx="2539379" cy="2294707"/>
            <a:chOff x="674915" y="3309257"/>
            <a:chExt cx="1981200" cy="1981200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3196B5E-4C2A-706C-3BA7-90CA6B455AF7}"/>
                </a:ext>
              </a:extLst>
            </p:cNvPr>
            <p:cNvCxnSpPr/>
            <p:nvPr/>
          </p:nvCxnSpPr>
          <p:spPr>
            <a:xfrm>
              <a:off x="1632857" y="3309257"/>
              <a:ext cx="0" cy="1981200"/>
            </a:xfrm>
            <a:prstGeom prst="line">
              <a:avLst/>
            </a:prstGeom>
            <a:ln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FFDD388-AC5C-F33F-C444-3E42F32D5146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665515" y="3265715"/>
              <a:ext cx="0" cy="1981200"/>
            </a:xfrm>
            <a:prstGeom prst="line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Oval 37">
            <a:extLst>
              <a:ext uri="{FF2B5EF4-FFF2-40B4-BE49-F238E27FC236}">
                <a16:creationId xmlns:a16="http://schemas.microsoft.com/office/drawing/2014/main" id="{BF5D91A9-158E-2FD6-9C32-9F43B7A8E5FF}"/>
              </a:ext>
            </a:extLst>
          </p:cNvPr>
          <p:cNvSpPr/>
          <p:nvPr/>
        </p:nvSpPr>
        <p:spPr>
          <a:xfrm>
            <a:off x="9386362" y="4801719"/>
            <a:ext cx="594360" cy="594360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3936765-2691-6755-D660-01E1AE7BDF81}"/>
              </a:ext>
            </a:extLst>
          </p:cNvPr>
          <p:cNvSpPr/>
          <p:nvPr/>
        </p:nvSpPr>
        <p:spPr>
          <a:xfrm>
            <a:off x="8774805" y="4194411"/>
            <a:ext cx="1828800" cy="1828800"/>
          </a:xfrm>
          <a:prstGeom prst="ellipse">
            <a:avLst/>
          </a:prstGeom>
          <a:noFill/>
          <a:ln w="1270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DBF68D9-68F1-ED2D-9CEF-C3CC854D0C7D}"/>
              </a:ext>
            </a:extLst>
          </p:cNvPr>
          <p:cNvSpPr txBox="1"/>
          <p:nvPr/>
        </p:nvSpPr>
        <p:spPr>
          <a:xfrm>
            <a:off x="10968471" y="4891358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70C0"/>
                </a:solidFill>
              </a:rPr>
              <a:t>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77BBBD1-0A05-2ACD-5535-B60C85FC574D}"/>
              </a:ext>
            </a:extLst>
          </p:cNvPr>
          <p:cNvSpPr txBox="1"/>
          <p:nvPr/>
        </p:nvSpPr>
        <p:spPr>
          <a:xfrm>
            <a:off x="9431026" y="3526311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0070C0"/>
                </a:solidFill>
              </a:rPr>
              <a:t>Im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71BABFF-A475-A899-0DC5-B546EB02A14D}"/>
              </a:ext>
            </a:extLst>
          </p:cNvPr>
          <p:cNvSpPr txBox="1"/>
          <p:nvPr/>
        </p:nvSpPr>
        <p:spPr>
          <a:xfrm>
            <a:off x="10557447" y="5070879"/>
            <a:ext cx="435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563B2C4-EE7B-EF1A-E36F-1E270956EBA1}"/>
              </a:ext>
            </a:extLst>
          </p:cNvPr>
          <p:cNvSpPr txBox="1"/>
          <p:nvPr/>
        </p:nvSpPr>
        <p:spPr>
          <a:xfrm>
            <a:off x="9842475" y="4914122"/>
            <a:ext cx="24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FF409FDC-DB31-059E-48D4-19233E71AC40}"/>
                  </a:ext>
                </a:extLst>
              </p:cNvPr>
              <p:cNvSpPr txBox="1"/>
              <p:nvPr/>
            </p:nvSpPr>
            <p:spPr>
              <a:xfrm>
                <a:off x="9978629" y="4671331"/>
                <a:ext cx="150682" cy="3468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FF409FDC-DB31-059E-48D4-19233E71AC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8629" y="4671331"/>
                <a:ext cx="150682" cy="346890"/>
              </a:xfrm>
              <a:prstGeom prst="rect">
                <a:avLst/>
              </a:prstGeom>
              <a:blipFill>
                <a:blip r:embed="rId2"/>
                <a:stretch>
                  <a:fillRect l="-24000" t="-1754" r="-12000" b="-14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D7AF40BD-F7A4-D6CA-7110-E6B071BC76B6}"/>
              </a:ext>
            </a:extLst>
          </p:cNvPr>
          <p:cNvSpPr txBox="1"/>
          <p:nvPr/>
        </p:nvSpPr>
        <p:spPr>
          <a:xfrm>
            <a:off x="7761514" y="3401809"/>
            <a:ext cx="1895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region of convergence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E1578D9-F2FC-E79D-0276-C0FB4396593D}"/>
              </a:ext>
            </a:extLst>
          </p:cNvPr>
          <p:cNvSpPr/>
          <p:nvPr/>
        </p:nvSpPr>
        <p:spPr>
          <a:xfrm>
            <a:off x="9637638" y="5053179"/>
            <a:ext cx="91440" cy="9144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0667B2D-9B41-A177-A7AE-31374D37F0CF}"/>
              </a:ext>
            </a:extLst>
          </p:cNvPr>
          <p:cNvSpPr txBox="1"/>
          <p:nvPr/>
        </p:nvSpPr>
        <p:spPr>
          <a:xfrm>
            <a:off x="10103537" y="4912488"/>
            <a:ext cx="24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9279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47" grpId="0" animBg="1"/>
      <p:bldP spid="47" grpId="1" animBg="1"/>
      <p:bldP spid="5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5054B-BEA4-F9C4-2D57-83743B126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414D31C2-3171-A5E1-E390-98CAB4D8C85E}"/>
              </a:ext>
            </a:extLst>
          </p:cNvPr>
          <p:cNvSpPr txBox="1"/>
          <p:nvPr/>
        </p:nvSpPr>
        <p:spPr>
          <a:xfrm>
            <a:off x="1469351" y="1370296"/>
            <a:ext cx="10269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Finite length sequences have the entire plane, except possibly zero or infinity, for regions of convergence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97235-3030-5FC2-3A50-EB229410181D}"/>
              </a:ext>
            </a:extLst>
          </p:cNvPr>
          <p:cNvSpPr txBox="1"/>
          <p:nvPr/>
        </p:nvSpPr>
        <p:spPr>
          <a:xfrm>
            <a:off x="1469351" y="2192284"/>
            <a:ext cx="6292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Right sided sequences have x[n] = 0 for all n &lt; n</a:t>
            </a:r>
            <a:r>
              <a:rPr lang="en-US" sz="2000" baseline="-25000" dirty="0">
                <a:solidFill>
                  <a:srgbClr val="0070C0"/>
                </a:solidFill>
              </a:rPr>
              <a:t>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0152AC-8FF5-86BE-5E2A-33F8EBA6008A}"/>
              </a:ext>
            </a:extLst>
          </p:cNvPr>
          <p:cNvSpPr txBox="1"/>
          <p:nvPr/>
        </p:nvSpPr>
        <p:spPr>
          <a:xfrm>
            <a:off x="2226360" y="2736647"/>
            <a:ext cx="3227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region of convergence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560FFB-2F6F-1B77-3759-FC61C037A589}"/>
              </a:ext>
            </a:extLst>
          </p:cNvPr>
          <p:cNvGrpSpPr/>
          <p:nvPr/>
        </p:nvGrpSpPr>
        <p:grpSpPr>
          <a:xfrm>
            <a:off x="8791440" y="2270879"/>
            <a:ext cx="2510543" cy="2076450"/>
            <a:chOff x="7630874" y="4143375"/>
            <a:chExt cx="2510543" cy="207645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BFDDCDA-22F1-488D-A66E-1BCDE1CFAA5C}"/>
                </a:ext>
              </a:extLst>
            </p:cNvPr>
            <p:cNvSpPr/>
            <p:nvPr/>
          </p:nvSpPr>
          <p:spPr>
            <a:xfrm>
              <a:off x="7630874" y="4143375"/>
              <a:ext cx="2510543" cy="2076450"/>
            </a:xfrm>
            <a:prstGeom prst="rect">
              <a:avLst/>
            </a:prstGeom>
            <a:pattFill prst="wdUpDiag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47E976D-A542-FAEB-C7B7-636207506C9A}"/>
                </a:ext>
              </a:extLst>
            </p:cNvPr>
            <p:cNvSpPr/>
            <p:nvPr/>
          </p:nvSpPr>
          <p:spPr>
            <a:xfrm>
              <a:off x="8561939" y="4874902"/>
              <a:ext cx="594360" cy="5943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Oval 46">
            <a:extLst>
              <a:ext uri="{FF2B5EF4-FFF2-40B4-BE49-F238E27FC236}">
                <a16:creationId xmlns:a16="http://schemas.microsoft.com/office/drawing/2014/main" id="{69A5312B-CF9A-779F-0256-FB04B9F303CE}"/>
              </a:ext>
            </a:extLst>
          </p:cNvPr>
          <p:cNvSpPr/>
          <p:nvPr/>
        </p:nvSpPr>
        <p:spPr>
          <a:xfrm>
            <a:off x="9696514" y="2999647"/>
            <a:ext cx="594360" cy="594360"/>
          </a:xfrm>
          <a:prstGeom prst="ellipse">
            <a:avLst/>
          </a:prstGeom>
          <a:pattFill prst="wdUpDiag">
            <a:fgClr>
              <a:schemeClr val="accent4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5EECE82-1F53-2C9B-8324-96CB70C124A2}"/>
              </a:ext>
            </a:extLst>
          </p:cNvPr>
          <p:cNvGrpSpPr/>
          <p:nvPr/>
        </p:nvGrpSpPr>
        <p:grpSpPr>
          <a:xfrm>
            <a:off x="9462971" y="2770971"/>
            <a:ext cx="1097280" cy="1097280"/>
            <a:chOff x="3205773" y="4550259"/>
            <a:chExt cx="1097280" cy="109728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F8B3168F-0410-40B4-5F3B-7FEE86AD1827}"/>
                </a:ext>
              </a:extLst>
            </p:cNvPr>
            <p:cNvSpPr/>
            <p:nvPr/>
          </p:nvSpPr>
          <p:spPr>
            <a:xfrm>
              <a:off x="3205773" y="4550259"/>
              <a:ext cx="1097280" cy="1097280"/>
            </a:xfrm>
            <a:prstGeom prst="ellipse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solidFill>
                <a:schemeClr val="accent4">
                  <a:lumMod val="60000"/>
                  <a:lumOff val="4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CD3BD4C5-D633-CDC8-381F-35C31D7CFA0B}"/>
                </a:ext>
              </a:extLst>
            </p:cNvPr>
            <p:cNvSpPr/>
            <p:nvPr/>
          </p:nvSpPr>
          <p:spPr>
            <a:xfrm>
              <a:off x="3457233" y="4792439"/>
              <a:ext cx="594360" cy="5943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AB808E7-11E2-E6DF-455C-3FD2852D7FED}"/>
              </a:ext>
            </a:extLst>
          </p:cNvPr>
          <p:cNvGrpSpPr/>
          <p:nvPr/>
        </p:nvGrpSpPr>
        <p:grpSpPr>
          <a:xfrm>
            <a:off x="8792897" y="1724239"/>
            <a:ext cx="3071534" cy="2770374"/>
            <a:chOff x="8455711" y="3526311"/>
            <a:chExt cx="3071534" cy="277037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131DD9B-1DF0-4860-84C8-2C3FBFDB9561}"/>
                </a:ext>
              </a:extLst>
            </p:cNvPr>
            <p:cNvGrpSpPr/>
            <p:nvPr/>
          </p:nvGrpSpPr>
          <p:grpSpPr>
            <a:xfrm>
              <a:off x="8455711" y="4001978"/>
              <a:ext cx="2539379" cy="2294707"/>
              <a:chOff x="674915" y="3309257"/>
              <a:chExt cx="1981200" cy="198120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0540F971-CD6F-DB84-9599-73F13D2E1769}"/>
                  </a:ext>
                </a:extLst>
              </p:cNvPr>
              <p:cNvCxnSpPr/>
              <p:nvPr/>
            </p:nvCxnSpPr>
            <p:spPr>
              <a:xfrm>
                <a:off x="1632857" y="3309257"/>
                <a:ext cx="0" cy="1981200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955C5601-240E-0349-65A2-D446E7EF4A9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665515" y="3265715"/>
                <a:ext cx="0" cy="1981200"/>
              </a:xfrm>
              <a:prstGeom prst="line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1FE97EF6-7C03-3468-659E-88A47C186DE8}"/>
                </a:ext>
              </a:extLst>
            </p:cNvPr>
            <p:cNvSpPr/>
            <p:nvPr/>
          </p:nvSpPr>
          <p:spPr>
            <a:xfrm>
              <a:off x="9374329" y="4809741"/>
              <a:ext cx="594360" cy="594360"/>
            </a:xfrm>
            <a:prstGeom prst="ellipse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D34DFCCF-E9DF-AD84-D7AA-C736E6815F24}"/>
                </a:ext>
              </a:extLst>
            </p:cNvPr>
            <p:cNvSpPr/>
            <p:nvPr/>
          </p:nvSpPr>
          <p:spPr>
            <a:xfrm>
              <a:off x="8774805" y="4194411"/>
              <a:ext cx="1828800" cy="1828800"/>
            </a:xfrm>
            <a:prstGeom prst="ellipse">
              <a:avLst/>
            </a:prstGeom>
            <a:noFill/>
            <a:ln w="12700">
              <a:solidFill>
                <a:srgbClr val="00206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F675623-C646-02AE-C23A-B2B11BA52846}"/>
                </a:ext>
              </a:extLst>
            </p:cNvPr>
            <p:cNvSpPr txBox="1"/>
            <p:nvPr/>
          </p:nvSpPr>
          <p:spPr>
            <a:xfrm>
              <a:off x="10968471" y="4891358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rgbClr val="0070C0"/>
                  </a:solidFill>
                </a:rPr>
                <a:t>Re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925D372-CDB9-D97D-6D4F-2A1CAB431A37}"/>
                </a:ext>
              </a:extLst>
            </p:cNvPr>
            <p:cNvSpPr txBox="1"/>
            <p:nvPr/>
          </p:nvSpPr>
          <p:spPr>
            <a:xfrm>
              <a:off x="9431026" y="3526311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err="1">
                  <a:solidFill>
                    <a:srgbClr val="0070C0"/>
                  </a:solidFill>
                </a:rPr>
                <a:t>Im</a:t>
              </a:r>
              <a:endParaRPr lang="en-US" sz="2400" i="1" dirty="0">
                <a:solidFill>
                  <a:srgbClr val="0070C0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A3BE055-69D7-5646-F4E4-6945BC1A6424}"/>
                </a:ext>
              </a:extLst>
            </p:cNvPr>
            <p:cNvSpPr txBox="1"/>
            <p:nvPr/>
          </p:nvSpPr>
          <p:spPr>
            <a:xfrm>
              <a:off x="10557447" y="5070879"/>
              <a:ext cx="4354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6FC33E2-25BB-31E2-F272-980DD76E3A5E}"/>
                </a:ext>
              </a:extLst>
            </p:cNvPr>
            <p:cNvSpPr txBox="1"/>
            <p:nvPr/>
          </p:nvSpPr>
          <p:spPr>
            <a:xfrm>
              <a:off x="9842475" y="4914122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38434CD-0455-CC11-8829-CBD64E4C6CD0}"/>
                    </a:ext>
                  </a:extLst>
                </p:cNvPr>
                <p:cNvSpPr txBox="1"/>
                <p:nvPr/>
              </p:nvSpPr>
              <p:spPr>
                <a:xfrm>
                  <a:off x="9978629" y="4671331"/>
                  <a:ext cx="150682" cy="3468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3 </m:t>
                            </m:r>
                          </m:den>
                        </m:f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638434CD-0455-CC11-8829-CBD64E4C6C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78629" y="4671331"/>
                  <a:ext cx="150682" cy="346890"/>
                </a:xfrm>
                <a:prstGeom prst="rect">
                  <a:avLst/>
                </a:prstGeom>
                <a:blipFill>
                  <a:blip r:embed="rId2"/>
                  <a:stretch>
                    <a:fillRect l="-24000" t="-3509" r="-12000" b="-1403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DB517E3D-B13A-2568-18E8-DB0F4031534F}"/>
                </a:ext>
              </a:extLst>
            </p:cNvPr>
            <p:cNvSpPr/>
            <p:nvPr/>
          </p:nvSpPr>
          <p:spPr>
            <a:xfrm>
              <a:off x="9637638" y="5053179"/>
              <a:ext cx="91440" cy="9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014BB799-E6D1-A803-C3A3-F8EB21DDFDF1}"/>
              </a:ext>
            </a:extLst>
          </p:cNvPr>
          <p:cNvSpPr txBox="1"/>
          <p:nvPr/>
        </p:nvSpPr>
        <p:spPr>
          <a:xfrm>
            <a:off x="10435175" y="3116944"/>
            <a:ext cx="244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23E2735-521C-A132-5C23-428F27BA0329}"/>
                  </a:ext>
                </a:extLst>
              </p:cNvPr>
              <p:cNvSpPr txBox="1"/>
              <p:nvPr/>
            </p:nvSpPr>
            <p:spPr>
              <a:xfrm>
                <a:off x="5228328" y="2750826"/>
                <a:ext cx="322738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23E2735-521C-A132-5C23-428F27BA03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328" y="2750826"/>
                <a:ext cx="3227383" cy="369332"/>
              </a:xfrm>
              <a:prstGeom prst="rect">
                <a:avLst/>
              </a:prstGeom>
              <a:blipFill>
                <a:blip r:embed="rId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5A31BDE-A82E-5493-895C-4C9C007721C0}"/>
              </a:ext>
            </a:extLst>
          </p:cNvPr>
          <p:cNvSpPr txBox="1"/>
          <p:nvPr/>
        </p:nvSpPr>
        <p:spPr>
          <a:xfrm>
            <a:off x="1520094" y="3476721"/>
            <a:ext cx="6292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Left sided sequences have x[n] = 0 for all n &gt; n</a:t>
            </a:r>
            <a:r>
              <a:rPr lang="en-US" sz="2000" baseline="-25000" dirty="0">
                <a:solidFill>
                  <a:srgbClr val="0070C0"/>
                </a:solidFill>
              </a:rPr>
              <a:t>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200F33-628E-D771-0016-75CF0729E8A1}"/>
              </a:ext>
            </a:extLst>
          </p:cNvPr>
          <p:cNvSpPr txBox="1"/>
          <p:nvPr/>
        </p:nvSpPr>
        <p:spPr>
          <a:xfrm>
            <a:off x="2277103" y="4021084"/>
            <a:ext cx="32273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region of convergence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5A60FDC-4747-2915-CAD6-38E3C0DB74D3}"/>
                  </a:ext>
                </a:extLst>
              </p:cNvPr>
              <p:cNvSpPr txBox="1"/>
              <p:nvPr/>
            </p:nvSpPr>
            <p:spPr>
              <a:xfrm>
                <a:off x="5279071" y="4035263"/>
                <a:ext cx="322738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0&lt;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5A60FDC-4747-2915-CAD6-38E3C0DB74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071" y="4035263"/>
                <a:ext cx="3227383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701D87BA-4F6D-F484-4E27-F340FAC4A5E2}"/>
              </a:ext>
            </a:extLst>
          </p:cNvPr>
          <p:cNvSpPr txBox="1"/>
          <p:nvPr/>
        </p:nvSpPr>
        <p:spPr>
          <a:xfrm>
            <a:off x="1520094" y="4746935"/>
            <a:ext cx="6292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Two sided sequences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E707AC2-C9C3-FC51-040B-AD0FF679959E}"/>
                  </a:ext>
                </a:extLst>
              </p:cNvPr>
              <p:cNvSpPr txBox="1"/>
              <p:nvPr/>
            </p:nvSpPr>
            <p:spPr>
              <a:xfrm>
                <a:off x="3001740" y="5274699"/>
                <a:ext cx="3227383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E707AC2-C9C3-FC51-040B-AD0FF67995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1740" y="5274699"/>
                <a:ext cx="3227383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5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47" grpId="0" animBg="1"/>
      <p:bldP spid="47" grpId="1" animBg="1"/>
      <p:bldP spid="51" grpId="0"/>
      <p:bldP spid="4" grpId="0"/>
      <p:bldP spid="6" grpId="0"/>
      <p:bldP spid="9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32E02-650F-394E-0372-73D83FE90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4ACAC637-8B16-767C-AA54-760573B6FD9C}"/>
              </a:ext>
            </a:extLst>
          </p:cNvPr>
          <p:cNvSpPr txBox="1"/>
          <p:nvPr/>
        </p:nvSpPr>
        <p:spPr>
          <a:xfrm>
            <a:off x="1469351" y="1370296"/>
            <a:ext cx="1026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Stable systems have the unit circle in the region of convergence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51605-2C3F-9539-E41F-46A603351ED1}"/>
              </a:ext>
            </a:extLst>
          </p:cNvPr>
          <p:cNvSpPr txBox="1"/>
          <p:nvPr/>
        </p:nvSpPr>
        <p:spPr>
          <a:xfrm>
            <a:off x="1469351" y="2257599"/>
            <a:ext cx="9187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causal systems, h[n] is right sided, and the region of convergence is outside of the outermost pole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781294-FED0-A452-B328-3E54FC93D6D0}"/>
              </a:ext>
            </a:extLst>
          </p:cNvPr>
          <p:cNvSpPr txBox="1"/>
          <p:nvPr/>
        </p:nvSpPr>
        <p:spPr>
          <a:xfrm>
            <a:off x="1502118" y="3514234"/>
            <a:ext cx="9187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use these characteristics to help us identify the region of convergence of a system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17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E2868-153A-453F-C8C9-363D1E7BC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F816F90E-7543-9AC9-E203-537F839EB38F}"/>
              </a:ext>
            </a:extLst>
          </p:cNvPr>
          <p:cNvGrpSpPr/>
          <p:nvPr/>
        </p:nvGrpSpPr>
        <p:grpSpPr>
          <a:xfrm>
            <a:off x="6428002" y="2705785"/>
            <a:ext cx="4298810" cy="3314191"/>
            <a:chOff x="7633305" y="4110326"/>
            <a:chExt cx="2510543" cy="207645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4C8BE94-EB43-3E7A-924B-FBDA6D3C9EB2}"/>
                </a:ext>
              </a:extLst>
            </p:cNvPr>
            <p:cNvSpPr/>
            <p:nvPr/>
          </p:nvSpPr>
          <p:spPr>
            <a:xfrm>
              <a:off x="7633305" y="4110326"/>
              <a:ext cx="2510543" cy="2076450"/>
            </a:xfrm>
            <a:prstGeom prst="rect">
              <a:avLst/>
            </a:prstGeom>
            <a:pattFill prst="wdUpDiag">
              <a:fgClr>
                <a:schemeClr val="accent1">
                  <a:lumMod val="20000"/>
                  <a:lumOff val="8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CD85585-8E3F-5ACF-82D1-096759584CCC}"/>
                </a:ext>
              </a:extLst>
            </p:cNvPr>
            <p:cNvSpPr/>
            <p:nvPr/>
          </p:nvSpPr>
          <p:spPr>
            <a:xfrm>
              <a:off x="8195938" y="4483896"/>
              <a:ext cx="1306674" cy="137222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EC76FEEA-F9AD-8545-FA46-EAEDA08A8474}"/>
              </a:ext>
            </a:extLst>
          </p:cNvPr>
          <p:cNvSpPr txBox="1"/>
          <p:nvPr/>
        </p:nvSpPr>
        <p:spPr>
          <a:xfrm>
            <a:off x="1469351" y="1370296"/>
            <a:ext cx="10269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 causal system has poles and zeros as indicated. Draw the region of convergence.  Is the system stable?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3ED3DAA-C6C7-B634-5B58-6FA928471108}"/>
              </a:ext>
            </a:extLst>
          </p:cNvPr>
          <p:cNvGrpSpPr/>
          <p:nvPr/>
        </p:nvGrpSpPr>
        <p:grpSpPr>
          <a:xfrm>
            <a:off x="6498771" y="1905000"/>
            <a:ext cx="5028474" cy="4391685"/>
            <a:chOff x="8455711" y="3526311"/>
            <a:chExt cx="3071534" cy="277037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3691CF8-BFBE-8650-234F-A013055671AA}"/>
                </a:ext>
              </a:extLst>
            </p:cNvPr>
            <p:cNvGrpSpPr/>
            <p:nvPr/>
          </p:nvGrpSpPr>
          <p:grpSpPr>
            <a:xfrm>
              <a:off x="8455711" y="4001978"/>
              <a:ext cx="2539379" cy="2294707"/>
              <a:chOff x="674915" y="3309257"/>
              <a:chExt cx="1981200" cy="198120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84058BF-81E1-5199-3005-C1A72FFDC242}"/>
                  </a:ext>
                </a:extLst>
              </p:cNvPr>
              <p:cNvCxnSpPr/>
              <p:nvPr/>
            </p:nvCxnSpPr>
            <p:spPr>
              <a:xfrm>
                <a:off x="1632857" y="3309257"/>
                <a:ext cx="0" cy="1981200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9DD64AA6-D973-6925-AE5E-06F2B409728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665515" y="3265715"/>
                <a:ext cx="0" cy="1981200"/>
              </a:xfrm>
              <a:prstGeom prst="line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642F184-11B8-819F-5534-7908C0AE42AE}"/>
                </a:ext>
              </a:extLst>
            </p:cNvPr>
            <p:cNvSpPr/>
            <p:nvPr/>
          </p:nvSpPr>
          <p:spPr>
            <a:xfrm>
              <a:off x="8774805" y="4194411"/>
              <a:ext cx="1828800" cy="1828800"/>
            </a:xfrm>
            <a:prstGeom prst="ellipse">
              <a:avLst/>
            </a:prstGeom>
            <a:noFill/>
            <a:ln w="12700">
              <a:solidFill>
                <a:srgbClr val="00206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99451DE-E747-7689-27DE-2C59DB3320E8}"/>
                </a:ext>
              </a:extLst>
            </p:cNvPr>
            <p:cNvSpPr txBox="1"/>
            <p:nvPr/>
          </p:nvSpPr>
          <p:spPr>
            <a:xfrm>
              <a:off x="10968471" y="4891358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rgbClr val="0070C0"/>
                  </a:solidFill>
                </a:rPr>
                <a:t>Re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385D30D-BCCF-43D3-1D99-B13561D8B2F9}"/>
                </a:ext>
              </a:extLst>
            </p:cNvPr>
            <p:cNvSpPr txBox="1"/>
            <p:nvPr/>
          </p:nvSpPr>
          <p:spPr>
            <a:xfrm>
              <a:off x="9431026" y="3526311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err="1">
                  <a:solidFill>
                    <a:srgbClr val="0070C0"/>
                  </a:solidFill>
                </a:rPr>
                <a:t>Im</a:t>
              </a:r>
              <a:endParaRPr lang="en-US" sz="2400" i="1" dirty="0">
                <a:solidFill>
                  <a:srgbClr val="0070C0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F6142B4-703F-C0B6-3488-B68C54A9FB7C}"/>
                </a:ext>
              </a:extLst>
            </p:cNvPr>
            <p:cNvSpPr txBox="1"/>
            <p:nvPr/>
          </p:nvSpPr>
          <p:spPr>
            <a:xfrm>
              <a:off x="10557447" y="5070879"/>
              <a:ext cx="4354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7D597D7-899D-834A-3679-70B2A84C792F}"/>
                </a:ext>
              </a:extLst>
            </p:cNvPr>
            <p:cNvSpPr txBox="1"/>
            <p:nvPr/>
          </p:nvSpPr>
          <p:spPr>
            <a:xfrm>
              <a:off x="9816764" y="4991958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99E2328-D5FA-CB22-3585-0FB2D91C36B8}"/>
                </a:ext>
              </a:extLst>
            </p:cNvPr>
            <p:cNvSpPr/>
            <p:nvPr/>
          </p:nvSpPr>
          <p:spPr>
            <a:xfrm>
              <a:off x="9637638" y="5053179"/>
              <a:ext cx="91440" cy="9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8619E32-32C8-2B8F-289B-A310236DC9CF}"/>
                </a:ext>
              </a:extLst>
            </p:cNvPr>
            <p:cNvSpPr txBox="1"/>
            <p:nvPr/>
          </p:nvSpPr>
          <p:spPr>
            <a:xfrm>
              <a:off x="10123485" y="4528732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E16A9B2-6280-0257-B279-D18DC725951A}"/>
              </a:ext>
            </a:extLst>
          </p:cNvPr>
          <p:cNvSpPr txBox="1"/>
          <p:nvPr/>
        </p:nvSpPr>
        <p:spPr>
          <a:xfrm>
            <a:off x="9229119" y="4927893"/>
            <a:ext cx="399702" cy="53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1DE19A5-3AA0-41D4-D5CC-FAF32F27499E}"/>
              </a:ext>
            </a:extLst>
          </p:cNvPr>
          <p:cNvSpPr/>
          <p:nvPr/>
        </p:nvSpPr>
        <p:spPr>
          <a:xfrm>
            <a:off x="8427709" y="3020619"/>
            <a:ext cx="149698" cy="14495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DE7065C-E56A-AC38-D01C-2DBEB5E69383}"/>
              </a:ext>
            </a:extLst>
          </p:cNvPr>
          <p:cNvSpPr/>
          <p:nvPr/>
        </p:nvSpPr>
        <p:spPr>
          <a:xfrm>
            <a:off x="8443302" y="5630260"/>
            <a:ext cx="149698" cy="14495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7DA8A2-D8EB-9156-3837-FEF192A7777D}"/>
              </a:ext>
            </a:extLst>
          </p:cNvPr>
          <p:cNvSpPr txBox="1"/>
          <p:nvPr/>
        </p:nvSpPr>
        <p:spPr>
          <a:xfrm>
            <a:off x="1469351" y="2293123"/>
            <a:ext cx="48401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Since the system is causal, the region of convergence starts at the outermost pole(s) and extends to infinity.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F4989D-7EC8-3DDC-3AD5-199988203D6E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Example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060315D-34E4-E9BE-6904-87E4AB1EAE4E}"/>
              </a:ext>
            </a:extLst>
          </p:cNvPr>
          <p:cNvSpPr txBox="1"/>
          <p:nvPr/>
        </p:nvSpPr>
        <p:spPr>
          <a:xfrm>
            <a:off x="8792760" y="1839073"/>
            <a:ext cx="2734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the two complex conjugate poles are on the boundary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6357E21-D3F0-F3B6-7023-48030D69A4D9}"/>
              </a:ext>
            </a:extLst>
          </p:cNvPr>
          <p:cNvCxnSpPr>
            <a:cxnSpLocks/>
          </p:cNvCxnSpPr>
          <p:nvPr/>
        </p:nvCxnSpPr>
        <p:spPr>
          <a:xfrm flipH="1">
            <a:off x="9374208" y="2402563"/>
            <a:ext cx="288878" cy="11912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5BB9835-25AC-C577-646F-472F2AD478C9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9428970" y="2435652"/>
            <a:ext cx="452741" cy="24922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FDE3D16-6EC2-C393-AA22-6765EA21D44A}"/>
              </a:ext>
            </a:extLst>
          </p:cNvPr>
          <p:cNvSpPr txBox="1"/>
          <p:nvPr/>
        </p:nvSpPr>
        <p:spPr>
          <a:xfrm>
            <a:off x="1478813" y="3696918"/>
            <a:ext cx="484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unit circle is in the region of convergence, so the system is stable.</a:t>
            </a:r>
          </a:p>
        </p:txBody>
      </p:sp>
    </p:spTree>
    <p:extLst>
      <p:ext uri="{BB962C8B-B14F-4D97-AF65-F5344CB8AC3E}">
        <p14:creationId xmlns:p14="http://schemas.microsoft.com/office/powerpoint/2010/main" val="199334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6526C-9A01-E597-ECCB-565054F75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D30EF5A-4BD8-D998-EBE9-2D5F8814FED7}"/>
              </a:ext>
            </a:extLst>
          </p:cNvPr>
          <p:cNvGrpSpPr/>
          <p:nvPr/>
        </p:nvGrpSpPr>
        <p:grpSpPr>
          <a:xfrm>
            <a:off x="6626077" y="2897355"/>
            <a:ext cx="3763314" cy="3637641"/>
            <a:chOff x="3205773" y="4550259"/>
            <a:chExt cx="1097280" cy="109728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CBBAA26-FA27-D050-0311-5FA9671F6E6C}"/>
                </a:ext>
              </a:extLst>
            </p:cNvPr>
            <p:cNvSpPr/>
            <p:nvPr/>
          </p:nvSpPr>
          <p:spPr>
            <a:xfrm>
              <a:off x="3205773" y="4550259"/>
              <a:ext cx="1097280" cy="1097280"/>
            </a:xfrm>
            <a:prstGeom prst="ellipse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solidFill>
                <a:schemeClr val="accent4">
                  <a:lumMod val="60000"/>
                  <a:lumOff val="4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7DF37B1-62A9-6936-3939-F32FAE41BBF1}"/>
                </a:ext>
              </a:extLst>
            </p:cNvPr>
            <p:cNvSpPr/>
            <p:nvPr/>
          </p:nvSpPr>
          <p:spPr>
            <a:xfrm>
              <a:off x="3505096" y="4841973"/>
              <a:ext cx="476097" cy="48965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C400BE64-8E5B-33A5-E014-D09CB535CCFB}"/>
              </a:ext>
            </a:extLst>
          </p:cNvPr>
          <p:cNvSpPr txBox="1"/>
          <p:nvPr/>
        </p:nvSpPr>
        <p:spPr>
          <a:xfrm>
            <a:off x="1469351" y="1370296"/>
            <a:ext cx="10269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 stable system has poles and zeros as indicated. Draw the region of convergence.  Is the system causal?  Is the system formed from a right sided sequence, a left sided sequence, or a two-sided sequence?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0D3BE1D-69A3-08CF-7A61-0FCE34A4F7A0}"/>
              </a:ext>
            </a:extLst>
          </p:cNvPr>
          <p:cNvGrpSpPr/>
          <p:nvPr/>
        </p:nvGrpSpPr>
        <p:grpSpPr>
          <a:xfrm>
            <a:off x="6461449" y="2184919"/>
            <a:ext cx="5028474" cy="4391685"/>
            <a:chOff x="8455711" y="3526311"/>
            <a:chExt cx="3071534" cy="277037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AFAE5D1-DD8C-4A9B-5722-75F1189EF7E9}"/>
                </a:ext>
              </a:extLst>
            </p:cNvPr>
            <p:cNvGrpSpPr/>
            <p:nvPr/>
          </p:nvGrpSpPr>
          <p:grpSpPr>
            <a:xfrm>
              <a:off x="8455711" y="4001978"/>
              <a:ext cx="2539379" cy="2294707"/>
              <a:chOff x="674915" y="3309257"/>
              <a:chExt cx="1981200" cy="198120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0A81C8D4-6599-9658-3B2B-A8CD66700659}"/>
                  </a:ext>
                </a:extLst>
              </p:cNvPr>
              <p:cNvCxnSpPr/>
              <p:nvPr/>
            </p:nvCxnSpPr>
            <p:spPr>
              <a:xfrm>
                <a:off x="1632857" y="3309257"/>
                <a:ext cx="0" cy="1981200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75202DB0-5A07-DAF4-9133-C0C40B63EF7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665515" y="3265715"/>
                <a:ext cx="0" cy="1981200"/>
              </a:xfrm>
              <a:prstGeom prst="line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6A337D8-5832-EC15-33A8-E6C41B8D24BA}"/>
                </a:ext>
              </a:extLst>
            </p:cNvPr>
            <p:cNvSpPr/>
            <p:nvPr/>
          </p:nvSpPr>
          <p:spPr>
            <a:xfrm>
              <a:off x="8774805" y="4194411"/>
              <a:ext cx="1828800" cy="1828800"/>
            </a:xfrm>
            <a:prstGeom prst="ellipse">
              <a:avLst/>
            </a:prstGeom>
            <a:noFill/>
            <a:ln w="12700">
              <a:solidFill>
                <a:srgbClr val="00206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83357FA-8387-0C17-FD43-A7A65BC11BC2}"/>
                </a:ext>
              </a:extLst>
            </p:cNvPr>
            <p:cNvSpPr txBox="1"/>
            <p:nvPr/>
          </p:nvSpPr>
          <p:spPr>
            <a:xfrm>
              <a:off x="10968471" y="4891358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rgbClr val="0070C0"/>
                  </a:solidFill>
                </a:rPr>
                <a:t>Re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7892290-EDA9-0FD9-8C2B-A78236B16D73}"/>
                </a:ext>
              </a:extLst>
            </p:cNvPr>
            <p:cNvSpPr txBox="1"/>
            <p:nvPr/>
          </p:nvSpPr>
          <p:spPr>
            <a:xfrm>
              <a:off x="9431026" y="3526311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err="1">
                  <a:solidFill>
                    <a:srgbClr val="0070C0"/>
                  </a:solidFill>
                </a:rPr>
                <a:t>Im</a:t>
              </a:r>
              <a:endParaRPr lang="en-US" sz="2400" i="1" dirty="0">
                <a:solidFill>
                  <a:srgbClr val="0070C0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428DA8A-94DB-E2EB-2B08-41BC4A6D3DBB}"/>
                </a:ext>
              </a:extLst>
            </p:cNvPr>
            <p:cNvSpPr txBox="1"/>
            <p:nvPr/>
          </p:nvSpPr>
          <p:spPr>
            <a:xfrm>
              <a:off x="10586095" y="5144619"/>
              <a:ext cx="252223" cy="213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FA94AE1-883D-CB59-2747-C1C83B75E544}"/>
                </a:ext>
              </a:extLst>
            </p:cNvPr>
            <p:cNvSpPr txBox="1"/>
            <p:nvPr/>
          </p:nvSpPr>
          <p:spPr>
            <a:xfrm>
              <a:off x="9816764" y="4991958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A437D10-E030-75CF-753B-FC9D349BEA12}"/>
                </a:ext>
              </a:extLst>
            </p:cNvPr>
            <p:cNvSpPr/>
            <p:nvPr/>
          </p:nvSpPr>
          <p:spPr>
            <a:xfrm>
              <a:off x="9637638" y="5053179"/>
              <a:ext cx="91440" cy="9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90882CF-FB62-C7DF-BFBF-9CC47BAC282E}"/>
                </a:ext>
              </a:extLst>
            </p:cNvPr>
            <p:cNvSpPr txBox="1"/>
            <p:nvPr/>
          </p:nvSpPr>
          <p:spPr>
            <a:xfrm>
              <a:off x="10790997" y="4991958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2DFBFA0-3DD7-6D5B-45D8-54133F58336D}"/>
              </a:ext>
            </a:extLst>
          </p:cNvPr>
          <p:cNvSpPr txBox="1"/>
          <p:nvPr/>
        </p:nvSpPr>
        <p:spPr>
          <a:xfrm>
            <a:off x="9127073" y="4489438"/>
            <a:ext cx="399702" cy="53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1DF992-A2FC-812D-D8A5-5E2A1704891C}"/>
              </a:ext>
            </a:extLst>
          </p:cNvPr>
          <p:cNvSpPr/>
          <p:nvPr/>
        </p:nvSpPr>
        <p:spPr>
          <a:xfrm>
            <a:off x="9921821" y="4605358"/>
            <a:ext cx="149698" cy="14495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7A145A-9D29-265B-4D04-ADFFBD25146D}"/>
              </a:ext>
            </a:extLst>
          </p:cNvPr>
          <p:cNvSpPr txBox="1"/>
          <p:nvPr/>
        </p:nvSpPr>
        <p:spPr>
          <a:xfrm>
            <a:off x="1467918" y="3352626"/>
            <a:ext cx="48401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No poles can be in the region of convergence, so the region of convergence must be bounded by poles on either side of the unit circle.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E63B80-DEA8-4A96-2ED7-C4AD01266E86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Example 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DBD6B6-630F-7FC4-3844-1E70782F0BFB}"/>
              </a:ext>
            </a:extLst>
          </p:cNvPr>
          <p:cNvSpPr txBox="1"/>
          <p:nvPr/>
        </p:nvSpPr>
        <p:spPr>
          <a:xfrm>
            <a:off x="9274435" y="2410729"/>
            <a:ext cx="2734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the two poles are on the boundaries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893DD2B-F10B-6508-271E-5F430B4776C4}"/>
              </a:ext>
            </a:extLst>
          </p:cNvPr>
          <p:cNvCxnSpPr>
            <a:cxnSpLocks/>
          </p:cNvCxnSpPr>
          <p:nvPr/>
        </p:nvCxnSpPr>
        <p:spPr>
          <a:xfrm flipH="1">
            <a:off x="9354406" y="2995504"/>
            <a:ext cx="372420" cy="15298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DDEB207-9D7F-C4D9-EEDE-A1260969FFF1}"/>
              </a:ext>
            </a:extLst>
          </p:cNvPr>
          <p:cNvCxnSpPr>
            <a:cxnSpLocks/>
          </p:cNvCxnSpPr>
          <p:nvPr/>
        </p:nvCxnSpPr>
        <p:spPr>
          <a:xfrm>
            <a:off x="10388540" y="2995504"/>
            <a:ext cx="56569" cy="15750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4ED71E5-12DE-2D1D-B230-06E90CD94CA0}"/>
              </a:ext>
            </a:extLst>
          </p:cNvPr>
          <p:cNvSpPr txBox="1"/>
          <p:nvPr/>
        </p:nvSpPr>
        <p:spPr>
          <a:xfrm>
            <a:off x="1469351" y="2536126"/>
            <a:ext cx="484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Since the system is stable, unit circle is in the region of convergence.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376584-1560-1626-CF95-7749EC21D25B}"/>
              </a:ext>
            </a:extLst>
          </p:cNvPr>
          <p:cNvSpPr txBox="1"/>
          <p:nvPr/>
        </p:nvSpPr>
        <p:spPr>
          <a:xfrm>
            <a:off x="1467918" y="4819645"/>
            <a:ext cx="4840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system must be two-sided and therefore noncausal.</a:t>
            </a:r>
          </a:p>
        </p:txBody>
      </p:sp>
    </p:spTree>
    <p:extLst>
      <p:ext uri="{BB962C8B-B14F-4D97-AF65-F5344CB8AC3E}">
        <p14:creationId xmlns:p14="http://schemas.microsoft.com/office/powerpoint/2010/main" val="252304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5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885"/>
            <a:ext cx="10515600" cy="31180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z transforms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0FEF40-D9A3-B693-61A4-2892B6791606}"/>
              </a:ext>
            </a:extLst>
          </p:cNvPr>
          <p:cNvSpPr txBox="1"/>
          <p:nvPr/>
        </p:nvSpPr>
        <p:spPr>
          <a:xfrm>
            <a:off x="3494314" y="4156258"/>
            <a:ext cx="600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Discrete equivalent of Laplace transforms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A40B5-B14C-D5AE-A3E0-4066A0172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1D1B3B8B-1FA2-81DF-AF47-A2DD9FA95B40}"/>
              </a:ext>
            </a:extLst>
          </p:cNvPr>
          <p:cNvSpPr txBox="1"/>
          <p:nvPr/>
        </p:nvSpPr>
        <p:spPr>
          <a:xfrm>
            <a:off x="3646714" y="1370296"/>
            <a:ext cx="3918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Common z transform pairs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F5501F4-2B56-2837-F897-5C546FE4C9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33324022"/>
                  </p:ext>
                </p:extLst>
              </p:nvPr>
            </p:nvGraphicFramePr>
            <p:xfrm>
              <a:off x="2032000" y="1263951"/>
              <a:ext cx="8127999" cy="45961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>
                      <a:extLst>
                        <a:ext uri="{9D8B030D-6E8A-4147-A177-3AD203B41FA5}">
                          <a16:colId xmlns:a16="http://schemas.microsoft.com/office/drawing/2014/main" val="2703428613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83058564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5964254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Sequence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Transform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ROC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77607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dirty="0"/>
                            <a:t>δ</a:t>
                          </a:r>
                          <a:r>
                            <a:rPr lang="en-US" dirty="0"/>
                            <a:t>[n]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All z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58303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u[n]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f>
                                      <m:f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17708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-u[-n-1]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f>
                                      <m:f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858842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dirty="0"/>
                            <a:t>δ</a:t>
                          </a:r>
                          <a:r>
                            <a:rPr lang="en-US" dirty="0"/>
                            <a:t>[n-m]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all z except 0 (if m&gt;0)</a:t>
                          </a:r>
                        </a:p>
                        <a:p>
                          <a:pPr algn="ctr"/>
                          <a:r>
                            <a:rPr lang="en-US" dirty="0"/>
                            <a:t>or ∞ (if m&lt;0)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692198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u[n]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f>
                                      <m:f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num>
                                      <m:den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968331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dirty="0"/>
                            <a:t>u[-n-1]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f>
                                      <m:f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num>
                                      <m:den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809725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F5501F4-2B56-2837-F897-5C546FE4C95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33324022"/>
                  </p:ext>
                </p:extLst>
              </p:nvPr>
            </p:nvGraphicFramePr>
            <p:xfrm>
              <a:off x="2032000" y="1263951"/>
              <a:ext cx="8127999" cy="459613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>
                      <a:extLst>
                        <a:ext uri="{9D8B030D-6E8A-4147-A177-3AD203B41FA5}">
                          <a16:colId xmlns:a16="http://schemas.microsoft.com/office/drawing/2014/main" val="2703428613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83058564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5964254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Sequence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Transform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ROC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77607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dirty="0"/>
                            <a:t>δ</a:t>
                          </a:r>
                          <a:r>
                            <a:rPr lang="en-US" dirty="0"/>
                            <a:t>[n]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All z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95830374"/>
                      </a:ext>
                    </a:extLst>
                  </a:tr>
                  <a:tr h="8263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u[n]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50" t="-92647" r="-101126" b="-3669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92647" r="-899" b="-3669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21770863"/>
                      </a:ext>
                    </a:extLst>
                  </a:tr>
                  <a:tr h="826389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-u[-n-1]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50" t="-194074" r="-101126" b="-2696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194074" r="-899" b="-2696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85884206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l-GR" dirty="0"/>
                            <a:t>δ</a:t>
                          </a:r>
                          <a:r>
                            <a:rPr lang="en-US" dirty="0"/>
                            <a:t>[n-m]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50" t="-378095" r="-101126" b="-2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all z except 0 (if m&gt;0)</a:t>
                          </a:r>
                        </a:p>
                        <a:p>
                          <a:pPr algn="ctr"/>
                          <a:r>
                            <a:rPr lang="en-US" dirty="0"/>
                            <a:t>or ∞ (if m&lt;0)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6921986"/>
                      </a:ext>
                    </a:extLst>
                  </a:tr>
                  <a:tr h="7807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5" t="-389147" r="-200674" b="-1007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50" t="-389147" r="-101126" b="-1007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389147" r="-899" b="-1007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6833155"/>
                      </a:ext>
                    </a:extLst>
                  </a:tr>
                  <a:tr h="78079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5" t="-492969" r="-200674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450" t="-492969" r="-101126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492969" r="-899" b="-15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097250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itle 1">
            <a:extLst>
              <a:ext uri="{FF2B5EF4-FFF2-40B4-BE49-F238E27FC236}">
                <a16:creationId xmlns:a16="http://schemas.microsoft.com/office/drawing/2014/main" id="{70860C0D-9F8B-F37C-FBCF-1042367F8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5171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Some transform pairs</a:t>
            </a:r>
          </a:p>
        </p:txBody>
      </p:sp>
    </p:spTree>
    <p:extLst>
      <p:ext uri="{BB962C8B-B14F-4D97-AF65-F5344CB8AC3E}">
        <p14:creationId xmlns:p14="http://schemas.microsoft.com/office/powerpoint/2010/main" val="2734223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12498-37EE-FB72-937E-EE51A0E73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68CA01B8-7999-BAAD-64A7-EE1892FC5129}"/>
              </a:ext>
            </a:extLst>
          </p:cNvPr>
          <p:cNvSpPr txBox="1"/>
          <p:nvPr/>
        </p:nvSpPr>
        <p:spPr>
          <a:xfrm>
            <a:off x="1469351" y="1370296"/>
            <a:ext cx="1026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Inverse z transform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1C1FAD-3DB7-0AAF-5E5F-D0C94A92886F}"/>
              </a:ext>
            </a:extLst>
          </p:cNvPr>
          <p:cNvSpPr txBox="1"/>
          <p:nvPr/>
        </p:nvSpPr>
        <p:spPr>
          <a:xfrm>
            <a:off x="1469351" y="2257599"/>
            <a:ext cx="9187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easiest way to perform an inverse z transform is to recognize the transform pair from the table of transform pairs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59CD1C-1E39-5AB6-7107-424F4E36779A}"/>
              </a:ext>
            </a:extLst>
          </p:cNvPr>
          <p:cNvSpPr txBox="1"/>
          <p:nvPr/>
        </p:nvSpPr>
        <p:spPr>
          <a:xfrm>
            <a:off x="1502118" y="3514234"/>
            <a:ext cx="91877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Partial fraction expansion can be used to simplify more complex expressions into the sum of smaller expressions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85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0D6A4-F8E5-47A2-6017-078D704A8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4D10F8E-3E50-AD14-D60E-78E66CE4483D}"/>
              </a:ext>
            </a:extLst>
          </p:cNvPr>
          <p:cNvGrpSpPr/>
          <p:nvPr/>
        </p:nvGrpSpPr>
        <p:grpSpPr>
          <a:xfrm>
            <a:off x="6365069" y="1693972"/>
            <a:ext cx="5075818" cy="4815683"/>
            <a:chOff x="3018538" y="4364580"/>
            <a:chExt cx="1480305" cy="145263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5C63CC1-6453-4B10-D8D5-36719AFEF37B}"/>
                </a:ext>
              </a:extLst>
            </p:cNvPr>
            <p:cNvSpPr/>
            <p:nvPr/>
          </p:nvSpPr>
          <p:spPr>
            <a:xfrm>
              <a:off x="3018538" y="4364580"/>
              <a:ext cx="1480305" cy="1452632"/>
            </a:xfrm>
            <a:prstGeom prst="ellipse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  <a:ln>
              <a:noFill/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3404DAD-58FD-7EF3-338B-B25546793C38}"/>
                </a:ext>
              </a:extLst>
            </p:cNvPr>
            <p:cNvSpPr/>
            <p:nvPr/>
          </p:nvSpPr>
          <p:spPr>
            <a:xfrm>
              <a:off x="3505096" y="4841973"/>
              <a:ext cx="476097" cy="48965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E8B9F7DD-6502-E3B0-DBF7-449AAF100B6B}"/>
              </a:ext>
            </a:extLst>
          </p:cNvPr>
          <p:cNvSpPr txBox="1"/>
          <p:nvPr/>
        </p:nvSpPr>
        <p:spPr>
          <a:xfrm>
            <a:off x="473716" y="1273405"/>
            <a:ext cx="9034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Find the time domain description of a causal system represented by the equation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CEE0DE-57C7-C649-7233-1E95B97CE01D}"/>
              </a:ext>
            </a:extLst>
          </p:cNvPr>
          <p:cNvGrpSpPr/>
          <p:nvPr/>
        </p:nvGrpSpPr>
        <p:grpSpPr>
          <a:xfrm>
            <a:off x="6842449" y="1597091"/>
            <a:ext cx="5028474" cy="4391685"/>
            <a:chOff x="8455711" y="3526311"/>
            <a:chExt cx="3071534" cy="277037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C2C5DA8-3B3D-CA00-A977-7A4BA717F3D8}"/>
                </a:ext>
              </a:extLst>
            </p:cNvPr>
            <p:cNvGrpSpPr/>
            <p:nvPr/>
          </p:nvGrpSpPr>
          <p:grpSpPr>
            <a:xfrm>
              <a:off x="8455711" y="4001978"/>
              <a:ext cx="2539379" cy="2294707"/>
              <a:chOff x="674915" y="3309257"/>
              <a:chExt cx="1981200" cy="198120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4E7A79A3-F324-0A6E-1E0C-E6AC9D0E519B}"/>
                  </a:ext>
                </a:extLst>
              </p:cNvPr>
              <p:cNvCxnSpPr/>
              <p:nvPr/>
            </p:nvCxnSpPr>
            <p:spPr>
              <a:xfrm>
                <a:off x="1632857" y="3309257"/>
                <a:ext cx="0" cy="1981200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A2BF009-6E81-79AF-61E3-2C4ADCE82E2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665515" y="3265715"/>
                <a:ext cx="0" cy="1981200"/>
              </a:xfrm>
              <a:prstGeom prst="line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DE73EC8-3912-D7E9-E06C-B906B2622548}"/>
                </a:ext>
              </a:extLst>
            </p:cNvPr>
            <p:cNvSpPr/>
            <p:nvPr/>
          </p:nvSpPr>
          <p:spPr>
            <a:xfrm>
              <a:off x="8774805" y="4194411"/>
              <a:ext cx="1828800" cy="1828800"/>
            </a:xfrm>
            <a:prstGeom prst="ellipse">
              <a:avLst/>
            </a:prstGeom>
            <a:noFill/>
            <a:ln w="12700">
              <a:solidFill>
                <a:srgbClr val="00206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A87D599-BBF5-5BF2-E427-88187B9D4FFD}"/>
                </a:ext>
              </a:extLst>
            </p:cNvPr>
            <p:cNvSpPr txBox="1"/>
            <p:nvPr/>
          </p:nvSpPr>
          <p:spPr>
            <a:xfrm>
              <a:off x="10968471" y="4891358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rgbClr val="0070C0"/>
                  </a:solidFill>
                </a:rPr>
                <a:t>Re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E955A24-6C7B-4F42-9C6B-8BA93A552D3F}"/>
                </a:ext>
              </a:extLst>
            </p:cNvPr>
            <p:cNvSpPr txBox="1"/>
            <p:nvPr/>
          </p:nvSpPr>
          <p:spPr>
            <a:xfrm>
              <a:off x="9431026" y="3526311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err="1">
                  <a:solidFill>
                    <a:srgbClr val="0070C0"/>
                  </a:solidFill>
                </a:rPr>
                <a:t>Im</a:t>
              </a:r>
              <a:endParaRPr lang="en-US" sz="2400" i="1" dirty="0">
                <a:solidFill>
                  <a:srgbClr val="0070C0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461D8A0-02A2-821B-367A-C726FBE1B274}"/>
                </a:ext>
              </a:extLst>
            </p:cNvPr>
            <p:cNvSpPr txBox="1"/>
            <p:nvPr/>
          </p:nvSpPr>
          <p:spPr>
            <a:xfrm>
              <a:off x="10586095" y="5144619"/>
              <a:ext cx="252223" cy="213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C4111B1-9149-81B4-DABC-CBC0EEEE9697}"/>
                </a:ext>
              </a:extLst>
            </p:cNvPr>
            <p:cNvSpPr txBox="1"/>
            <p:nvPr/>
          </p:nvSpPr>
          <p:spPr>
            <a:xfrm>
              <a:off x="9943505" y="4986119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0EBA479-9D43-079E-3FBD-E7FC026F5AAB}"/>
                </a:ext>
              </a:extLst>
            </p:cNvPr>
            <p:cNvSpPr/>
            <p:nvPr/>
          </p:nvSpPr>
          <p:spPr>
            <a:xfrm>
              <a:off x="9637638" y="5053179"/>
              <a:ext cx="91440" cy="9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92803CF0-79D4-063F-C96A-77D8BF02C94B}"/>
              </a:ext>
            </a:extLst>
          </p:cNvPr>
          <p:cNvSpPr txBox="1"/>
          <p:nvPr/>
        </p:nvSpPr>
        <p:spPr>
          <a:xfrm>
            <a:off x="9508073" y="3901610"/>
            <a:ext cx="399702" cy="53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68FE23-E5B7-1456-2354-D02595518EF9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Example 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6866B7-C02D-35F5-9FF1-8D589B035B9A}"/>
              </a:ext>
            </a:extLst>
          </p:cNvPr>
          <p:cNvSpPr txBox="1"/>
          <p:nvPr/>
        </p:nvSpPr>
        <p:spPr>
          <a:xfrm>
            <a:off x="9457516" y="819815"/>
            <a:ext cx="2734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outermost pole is on the boundary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46AA241-9D21-BEB4-205D-8AE20D89F89D}"/>
              </a:ext>
            </a:extLst>
          </p:cNvPr>
          <p:cNvCxnSpPr>
            <a:cxnSpLocks/>
          </p:cNvCxnSpPr>
          <p:nvPr/>
        </p:nvCxnSpPr>
        <p:spPr>
          <a:xfrm flipH="1">
            <a:off x="9735406" y="1404590"/>
            <a:ext cx="452907" cy="25328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5AE381D-06BC-96A6-DACE-8C087BBBBF70}"/>
              </a:ext>
            </a:extLst>
          </p:cNvPr>
          <p:cNvSpPr txBox="1"/>
          <p:nvPr/>
        </p:nvSpPr>
        <p:spPr>
          <a:xfrm>
            <a:off x="1226266" y="3075057"/>
            <a:ext cx="4011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Do partial fraction expansion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C55572-9789-8FE0-A056-69CE20C02451}"/>
                  </a:ext>
                </a:extLst>
              </p:cNvPr>
              <p:cNvSpPr txBox="1"/>
              <p:nvPr/>
            </p:nvSpPr>
            <p:spPr>
              <a:xfrm>
                <a:off x="1871835" y="1846270"/>
                <a:ext cx="3119059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9C55572-9789-8FE0-A056-69CE20C024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835" y="1846270"/>
                <a:ext cx="3119059" cy="10547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511F839-8648-FD51-4D54-70DCD0D5DF58}"/>
                  </a:ext>
                </a:extLst>
              </p:cNvPr>
              <p:cNvSpPr txBox="1"/>
              <p:nvPr/>
            </p:nvSpPr>
            <p:spPr>
              <a:xfrm>
                <a:off x="5089222" y="1798013"/>
                <a:ext cx="930768" cy="7933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511F839-8648-FD51-4D54-70DCD0D5DF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9222" y="1798013"/>
                <a:ext cx="930768" cy="7933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5048381-375F-9956-C819-4C6F106A43D2}"/>
              </a:ext>
            </a:extLst>
          </p:cNvPr>
          <p:cNvCxnSpPr>
            <a:cxnSpLocks/>
          </p:cNvCxnSpPr>
          <p:nvPr/>
        </p:nvCxnSpPr>
        <p:spPr>
          <a:xfrm flipH="1">
            <a:off x="11315737" y="2079171"/>
            <a:ext cx="110787" cy="12517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6FA58F5-3F7B-802D-06B3-6B0C23890165}"/>
              </a:ext>
            </a:extLst>
          </p:cNvPr>
          <p:cNvSpPr txBox="1"/>
          <p:nvPr/>
        </p:nvSpPr>
        <p:spPr>
          <a:xfrm>
            <a:off x="10429642" y="1693972"/>
            <a:ext cx="1869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extends to infinity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95BCBB7-9537-257B-707C-D16C25304209}"/>
              </a:ext>
            </a:extLst>
          </p:cNvPr>
          <p:cNvSpPr txBox="1"/>
          <p:nvPr/>
        </p:nvSpPr>
        <p:spPr>
          <a:xfrm>
            <a:off x="1226266" y="3649178"/>
            <a:ext cx="4011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Express in terms of z</a:t>
            </a:r>
            <a:r>
              <a:rPr lang="en-US" sz="2000" baseline="30000" dirty="0">
                <a:solidFill>
                  <a:srgbClr val="0070C0"/>
                </a:solidFill>
              </a:rPr>
              <a:t>-1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6867FE5-5912-51EB-29BD-29AE25E4C7DC}"/>
                  </a:ext>
                </a:extLst>
              </p:cNvPr>
              <p:cNvSpPr txBox="1"/>
              <p:nvPr/>
            </p:nvSpPr>
            <p:spPr>
              <a:xfrm>
                <a:off x="1497821" y="4088234"/>
                <a:ext cx="4162037" cy="11012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6867FE5-5912-51EB-29BD-29AE25E4C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821" y="4088234"/>
                <a:ext cx="4162037" cy="11012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988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  <p:bldP spid="10" grpId="0"/>
      <p:bldP spid="19" grpId="0"/>
      <p:bldP spid="20" grpId="0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A5FFC-E678-FF75-E4E5-0A7E77FD9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3DBBD55-2DA8-30CD-7F7B-E791E32F3981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Example 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0D909A-2F9A-7DF6-A458-6049F9F1B410}"/>
              </a:ext>
            </a:extLst>
          </p:cNvPr>
          <p:cNvSpPr txBox="1"/>
          <p:nvPr/>
        </p:nvSpPr>
        <p:spPr>
          <a:xfrm>
            <a:off x="1443980" y="2623521"/>
            <a:ext cx="2453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Method of residues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C9106CD-624E-A0FA-F655-679E749613E2}"/>
                  </a:ext>
                </a:extLst>
              </p:cNvPr>
              <p:cNvSpPr txBox="1"/>
              <p:nvPr/>
            </p:nvSpPr>
            <p:spPr>
              <a:xfrm>
                <a:off x="1639335" y="1290606"/>
                <a:ext cx="4162037" cy="11012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C9106CD-624E-A0FA-F655-679E749613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335" y="1290606"/>
                <a:ext cx="4162037" cy="11012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4DF4569-0826-3111-1F85-BA9EB480E297}"/>
                  </a:ext>
                </a:extLst>
              </p:cNvPr>
              <p:cNvSpPr txBox="1"/>
              <p:nvPr/>
            </p:nvSpPr>
            <p:spPr>
              <a:xfrm>
                <a:off x="6096000" y="1337094"/>
                <a:ext cx="4277709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 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4DF4569-0826-3111-1F85-BA9EB480E2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337094"/>
                <a:ext cx="4277709" cy="10547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51CECC-7D3F-7A24-FF1F-FAD5AB7215A2}"/>
                  </a:ext>
                </a:extLst>
              </p:cNvPr>
              <p:cNvSpPr txBox="1"/>
              <p:nvPr/>
            </p:nvSpPr>
            <p:spPr>
              <a:xfrm>
                <a:off x="4566740" y="1058955"/>
                <a:ext cx="1234632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51CECC-7D3F-7A24-FF1F-FAD5AB721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740" y="1058955"/>
                <a:ext cx="1234632" cy="622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AE8C5AA-70FA-869E-C389-5E162B364BB1}"/>
                  </a:ext>
                </a:extLst>
              </p:cNvPr>
              <p:cNvSpPr txBox="1"/>
              <p:nvPr/>
            </p:nvSpPr>
            <p:spPr>
              <a:xfrm>
                <a:off x="7179312" y="1058955"/>
                <a:ext cx="1234632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AE8C5AA-70FA-869E-C389-5E162B364B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312" y="1058955"/>
                <a:ext cx="1234632" cy="6223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2D527E4-2EBF-E2EE-D43F-A4253407E5E6}"/>
                  </a:ext>
                </a:extLst>
              </p:cNvPr>
              <p:cNvSpPr txBox="1"/>
              <p:nvPr/>
            </p:nvSpPr>
            <p:spPr>
              <a:xfrm>
                <a:off x="9672141" y="1058955"/>
                <a:ext cx="1234632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2D527E4-2EBF-E2EE-D43F-A4253407E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2141" y="1058955"/>
                <a:ext cx="1234632" cy="6223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9279317-5071-1873-0F45-6AFDDF70B11A}"/>
              </a:ext>
            </a:extLst>
          </p:cNvPr>
          <p:cNvCxnSpPr/>
          <p:nvPr/>
        </p:nvCxnSpPr>
        <p:spPr>
          <a:xfrm flipV="1">
            <a:off x="2670533" y="1763486"/>
            <a:ext cx="1564010" cy="62838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7F11FCC-AC73-F63D-43D1-B29397B7FA7C}"/>
              </a:ext>
            </a:extLst>
          </p:cNvPr>
          <p:cNvCxnSpPr/>
          <p:nvPr/>
        </p:nvCxnSpPr>
        <p:spPr>
          <a:xfrm flipV="1">
            <a:off x="6502304" y="1763486"/>
            <a:ext cx="1564010" cy="62838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EA3A95D-6F96-B290-04F1-E143ADCB90A6}"/>
              </a:ext>
            </a:extLst>
          </p:cNvPr>
          <p:cNvCxnSpPr>
            <a:cxnSpLocks/>
          </p:cNvCxnSpPr>
          <p:nvPr/>
        </p:nvCxnSpPr>
        <p:spPr>
          <a:xfrm flipV="1">
            <a:off x="4566740" y="1058955"/>
            <a:ext cx="1201469" cy="545843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D0EF02-E9A1-C80D-03AA-4D5CA333DED8}"/>
              </a:ext>
            </a:extLst>
          </p:cNvPr>
          <p:cNvCxnSpPr>
            <a:cxnSpLocks/>
          </p:cNvCxnSpPr>
          <p:nvPr/>
        </p:nvCxnSpPr>
        <p:spPr>
          <a:xfrm flipV="1">
            <a:off x="7212475" y="1097208"/>
            <a:ext cx="1201469" cy="545843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6BC07A-295E-5EAB-D092-3E0248B1BC1B}"/>
              </a:ext>
            </a:extLst>
          </p:cNvPr>
          <p:cNvSpPr txBox="1"/>
          <p:nvPr/>
        </p:nvSpPr>
        <p:spPr>
          <a:xfrm>
            <a:off x="1873428" y="3055227"/>
            <a:ext cx="1594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let z = 1/2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979826-2155-0EEE-6E91-A04C43EDA913}"/>
              </a:ext>
            </a:extLst>
          </p:cNvPr>
          <p:cNvSpPr txBox="1"/>
          <p:nvPr/>
        </p:nvSpPr>
        <p:spPr>
          <a:xfrm>
            <a:off x="3467638" y="3055227"/>
            <a:ext cx="941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z</a:t>
            </a:r>
            <a:r>
              <a:rPr lang="en-US" sz="2000" baseline="30000" dirty="0">
                <a:solidFill>
                  <a:srgbClr val="0070C0"/>
                </a:solidFill>
              </a:rPr>
              <a:t>-1</a:t>
            </a:r>
            <a:r>
              <a:rPr lang="en-US" sz="2000" dirty="0">
                <a:solidFill>
                  <a:srgbClr val="0070C0"/>
                </a:solidFill>
              </a:rPr>
              <a:t> =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94C9F92-9C87-5B6A-4B74-B6D5E35406DF}"/>
              </a:ext>
            </a:extLst>
          </p:cNvPr>
          <p:cNvSpPr txBox="1"/>
          <p:nvPr/>
        </p:nvSpPr>
        <p:spPr>
          <a:xfrm>
            <a:off x="10373709" y="890496"/>
            <a:ext cx="470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2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8BBB7DE-4D70-2664-2F90-EC43A73816A1}"/>
              </a:ext>
            </a:extLst>
          </p:cNvPr>
          <p:cNvCxnSpPr>
            <a:cxnSpLocks/>
          </p:cNvCxnSpPr>
          <p:nvPr/>
        </p:nvCxnSpPr>
        <p:spPr>
          <a:xfrm flipV="1">
            <a:off x="8695614" y="958813"/>
            <a:ext cx="2117764" cy="13684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E969230-3CE4-D273-9001-1C51D7FAF197}"/>
              </a:ext>
            </a:extLst>
          </p:cNvPr>
          <p:cNvSpPr txBox="1"/>
          <p:nvPr/>
        </p:nvSpPr>
        <p:spPr>
          <a:xfrm>
            <a:off x="10859779" y="597290"/>
            <a:ext cx="470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48A7F12-5C0A-FA43-9D06-6BD30790774E}"/>
              </a:ext>
            </a:extLst>
          </p:cNvPr>
          <p:cNvSpPr txBox="1"/>
          <p:nvPr/>
        </p:nvSpPr>
        <p:spPr>
          <a:xfrm>
            <a:off x="4063039" y="974726"/>
            <a:ext cx="470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D164E73-D1A0-ABE8-DB7B-854F4C2A9E43}"/>
              </a:ext>
            </a:extLst>
          </p:cNvPr>
          <p:cNvSpPr txBox="1"/>
          <p:nvPr/>
        </p:nvSpPr>
        <p:spPr>
          <a:xfrm>
            <a:off x="5265741" y="2077678"/>
            <a:ext cx="470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D6BDD5D-6E8C-9260-2B8D-1104368D7630}"/>
              </a:ext>
            </a:extLst>
          </p:cNvPr>
          <p:cNvSpPr/>
          <p:nvPr/>
        </p:nvSpPr>
        <p:spPr>
          <a:xfrm>
            <a:off x="1349829" y="1331876"/>
            <a:ext cx="1287541" cy="812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2B63328-8A5A-78F6-10BE-EDF1B2C2FC3C}"/>
                  </a:ext>
                </a:extLst>
              </p:cNvPr>
              <p:cNvSpPr txBox="1"/>
              <p:nvPr/>
            </p:nvSpPr>
            <p:spPr>
              <a:xfrm>
                <a:off x="4915935" y="3003383"/>
                <a:ext cx="2260170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2B63328-8A5A-78F6-10BE-EDF1B2C2FC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935" y="3003383"/>
                <a:ext cx="2260170" cy="10547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C22C7CD-FCAB-F572-10BF-203EA3E770DB}"/>
                  </a:ext>
                </a:extLst>
              </p:cNvPr>
              <p:cNvSpPr txBox="1"/>
              <p:nvPr/>
            </p:nvSpPr>
            <p:spPr>
              <a:xfrm>
                <a:off x="7411479" y="3003383"/>
                <a:ext cx="1454629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EC22C7CD-FCAB-F572-10BF-203EA3E770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79" y="3003383"/>
                <a:ext cx="1454629" cy="10547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D3AEF72-C1C2-64C2-1087-A43EC055EE64}"/>
                  </a:ext>
                </a:extLst>
              </p:cNvPr>
              <p:cNvSpPr txBox="1"/>
              <p:nvPr/>
            </p:nvSpPr>
            <p:spPr>
              <a:xfrm>
                <a:off x="9101482" y="3255282"/>
                <a:ext cx="71705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D3AEF72-C1C2-64C2-1087-A43EC055EE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1482" y="3255282"/>
                <a:ext cx="717056" cy="369332"/>
              </a:xfrm>
              <a:prstGeom prst="rect">
                <a:avLst/>
              </a:prstGeom>
              <a:blipFill>
                <a:blip r:embed="rId9"/>
                <a:stretch>
                  <a:fillRect l="-4237" r="-11017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1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6" grpId="0"/>
      <p:bldP spid="8" grpId="0"/>
      <p:bldP spid="8" grpId="1"/>
      <p:bldP spid="11" grpId="0"/>
      <p:bldP spid="11" grpId="1"/>
      <p:bldP spid="13" grpId="0"/>
      <p:bldP spid="13" grpId="1"/>
      <p:bldP spid="29" grpId="0"/>
      <p:bldP spid="30" grpId="0"/>
      <p:bldP spid="31" grpId="0"/>
      <p:bldP spid="31" grpId="1"/>
      <p:bldP spid="34" grpId="0"/>
      <p:bldP spid="34" grpId="1"/>
      <p:bldP spid="35" grpId="0"/>
      <p:bldP spid="35" grpId="1"/>
      <p:bldP spid="38" grpId="0"/>
      <p:bldP spid="38" grpId="1"/>
      <p:bldP spid="44" grpId="0" animBg="1"/>
      <p:bldP spid="45" grpId="0"/>
      <p:bldP spid="47" grpId="0"/>
      <p:bldP spid="4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3D877-53A7-6F3F-BE02-7B80D1BC9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E69836D3-BD3F-EF52-7797-2ECEB2B55125}"/>
                  </a:ext>
                </a:extLst>
              </p:cNvPr>
              <p:cNvSpPr txBox="1"/>
              <p:nvPr/>
            </p:nvSpPr>
            <p:spPr>
              <a:xfrm>
                <a:off x="2569767" y="1288125"/>
                <a:ext cx="8243611" cy="109664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num>
                      <m:den>
                        <m:d>
                          <m:d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    </m:t>
                        </m:r>
                      </m:num>
                      <m:den>
                        <m:d>
                          <m:d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den>
                    </m:f>
                    <m:r>
                      <a:rPr lang="en-US" sz="3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+   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𝐵</m:t>
                        </m:r>
                      </m:num>
                      <m:den>
                        <m:d>
                          <m:d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en-US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E69836D3-BD3F-EF52-7797-2ECEB2B551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767" y="1288125"/>
                <a:ext cx="8243611" cy="1096647"/>
              </a:xfrm>
              <a:prstGeom prst="rect">
                <a:avLst/>
              </a:prstGeom>
              <a:blipFill>
                <a:blip r:embed="rId2"/>
                <a:stretch>
                  <a:fillRect l="-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34917D12-D56E-D675-9497-D0CC539B134D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Example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3F56D6-B9CE-960E-31C5-6D0FB47996DB}"/>
                  </a:ext>
                </a:extLst>
              </p:cNvPr>
              <p:cNvSpPr txBox="1"/>
              <p:nvPr/>
            </p:nvSpPr>
            <p:spPr>
              <a:xfrm>
                <a:off x="4566740" y="1058955"/>
                <a:ext cx="1234632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B3F56D6-B9CE-960E-31C5-6D0FB47996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740" y="1058955"/>
                <a:ext cx="1234632" cy="6223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0C8CE5-283B-FDB7-68F8-7B999E5CEC63}"/>
                  </a:ext>
                </a:extLst>
              </p:cNvPr>
              <p:cNvSpPr txBox="1"/>
              <p:nvPr/>
            </p:nvSpPr>
            <p:spPr>
              <a:xfrm>
                <a:off x="7179312" y="1058955"/>
                <a:ext cx="1234632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0C8CE5-283B-FDB7-68F8-7B999E5CE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312" y="1058955"/>
                <a:ext cx="1234632" cy="622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C1078A-0E6D-BE15-1513-291992C25BE9}"/>
                  </a:ext>
                </a:extLst>
              </p:cNvPr>
              <p:cNvSpPr txBox="1"/>
              <p:nvPr/>
            </p:nvSpPr>
            <p:spPr>
              <a:xfrm>
                <a:off x="9704146" y="1090551"/>
                <a:ext cx="1234632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DC1078A-0E6D-BE15-1513-291992C25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4146" y="1090551"/>
                <a:ext cx="1234632" cy="6223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A95F04A-BB08-802A-F94C-C5929E7AF9CE}"/>
              </a:ext>
            </a:extLst>
          </p:cNvPr>
          <p:cNvCxnSpPr/>
          <p:nvPr/>
        </p:nvCxnSpPr>
        <p:spPr>
          <a:xfrm flipV="1">
            <a:off x="4063039" y="1833968"/>
            <a:ext cx="1564010" cy="62838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54C7498-647A-EB33-C1DF-B90FDB1F623D}"/>
              </a:ext>
            </a:extLst>
          </p:cNvPr>
          <p:cNvCxnSpPr/>
          <p:nvPr/>
        </p:nvCxnSpPr>
        <p:spPr>
          <a:xfrm flipV="1">
            <a:off x="8809699" y="1833968"/>
            <a:ext cx="1564010" cy="62838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A59B156-1738-E639-E58B-0F6EAAEFC684}"/>
              </a:ext>
            </a:extLst>
          </p:cNvPr>
          <p:cNvCxnSpPr>
            <a:cxnSpLocks/>
          </p:cNvCxnSpPr>
          <p:nvPr/>
        </p:nvCxnSpPr>
        <p:spPr>
          <a:xfrm flipV="1">
            <a:off x="4566740" y="1058955"/>
            <a:ext cx="1201469" cy="545843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28A93BC-523D-3BAA-6DFA-7D5ABD148544}"/>
              </a:ext>
            </a:extLst>
          </p:cNvPr>
          <p:cNvCxnSpPr>
            <a:cxnSpLocks/>
          </p:cNvCxnSpPr>
          <p:nvPr/>
        </p:nvCxnSpPr>
        <p:spPr>
          <a:xfrm flipV="1">
            <a:off x="9772974" y="1118104"/>
            <a:ext cx="1201469" cy="545843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42489D8-6570-D0E5-AF86-B3BE4C0F97F5}"/>
              </a:ext>
            </a:extLst>
          </p:cNvPr>
          <p:cNvSpPr txBox="1"/>
          <p:nvPr/>
        </p:nvSpPr>
        <p:spPr>
          <a:xfrm>
            <a:off x="1873428" y="3055227"/>
            <a:ext cx="1594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let z = 1/3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414510-AA65-08DC-7AA3-02F6E7CFCEA5}"/>
              </a:ext>
            </a:extLst>
          </p:cNvPr>
          <p:cNvSpPr txBox="1"/>
          <p:nvPr/>
        </p:nvSpPr>
        <p:spPr>
          <a:xfrm>
            <a:off x="3467638" y="3055227"/>
            <a:ext cx="941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z</a:t>
            </a:r>
            <a:r>
              <a:rPr lang="en-US" sz="2000" baseline="30000" dirty="0">
                <a:solidFill>
                  <a:srgbClr val="0070C0"/>
                </a:solidFill>
              </a:rPr>
              <a:t>-1</a:t>
            </a:r>
            <a:r>
              <a:rPr lang="en-US" sz="2000" dirty="0">
                <a:solidFill>
                  <a:srgbClr val="0070C0"/>
                </a:solidFill>
              </a:rPr>
              <a:t> = 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25562D1-E853-409F-7B94-6E6D09A22512}"/>
              </a:ext>
            </a:extLst>
          </p:cNvPr>
          <p:cNvSpPr txBox="1"/>
          <p:nvPr/>
        </p:nvSpPr>
        <p:spPr>
          <a:xfrm>
            <a:off x="7850108" y="811516"/>
            <a:ext cx="470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3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4780706-E645-2FED-75DD-AEC0E1722ED0}"/>
              </a:ext>
            </a:extLst>
          </p:cNvPr>
          <p:cNvCxnSpPr>
            <a:cxnSpLocks/>
          </p:cNvCxnSpPr>
          <p:nvPr/>
        </p:nvCxnSpPr>
        <p:spPr>
          <a:xfrm flipV="1">
            <a:off x="6202882" y="974726"/>
            <a:ext cx="2117764" cy="13684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C1B808D-B402-2787-4EF7-C2409712C177}"/>
              </a:ext>
            </a:extLst>
          </p:cNvPr>
          <p:cNvSpPr txBox="1"/>
          <p:nvPr/>
        </p:nvSpPr>
        <p:spPr>
          <a:xfrm>
            <a:off x="8259940" y="584658"/>
            <a:ext cx="470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9E24E5F-01A1-C1CD-30D2-5F798AFB364F}"/>
              </a:ext>
            </a:extLst>
          </p:cNvPr>
          <p:cNvSpPr txBox="1"/>
          <p:nvPr/>
        </p:nvSpPr>
        <p:spPr>
          <a:xfrm>
            <a:off x="4063039" y="974726"/>
            <a:ext cx="470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C572C3-C3A4-23F1-F897-B3974DD05DB1}"/>
              </a:ext>
            </a:extLst>
          </p:cNvPr>
          <p:cNvSpPr txBox="1"/>
          <p:nvPr/>
        </p:nvSpPr>
        <p:spPr>
          <a:xfrm>
            <a:off x="3467101" y="2213832"/>
            <a:ext cx="470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CD1CBC5-84B2-456B-620A-CF051321EFD2}"/>
                  </a:ext>
                </a:extLst>
              </p:cNvPr>
              <p:cNvSpPr txBox="1"/>
              <p:nvPr/>
            </p:nvSpPr>
            <p:spPr>
              <a:xfrm>
                <a:off x="4915935" y="3003383"/>
                <a:ext cx="2143664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CD1CBC5-84B2-456B-620A-CF051321E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935" y="3003383"/>
                <a:ext cx="2143664" cy="10547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C1353386-6D90-A4AA-50B6-31F657B60775}"/>
                  </a:ext>
                </a:extLst>
              </p:cNvPr>
              <p:cNvSpPr txBox="1"/>
              <p:nvPr/>
            </p:nvSpPr>
            <p:spPr>
              <a:xfrm>
                <a:off x="7411479" y="3003383"/>
                <a:ext cx="1454629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C1353386-6D90-A4AA-50B6-31F657B607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79" y="3003383"/>
                <a:ext cx="1454629" cy="10547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9100372-1549-EAF7-89F1-35E14C322990}"/>
                  </a:ext>
                </a:extLst>
              </p:cNvPr>
              <p:cNvSpPr txBox="1"/>
              <p:nvPr/>
            </p:nvSpPr>
            <p:spPr>
              <a:xfrm>
                <a:off x="9101482" y="3255282"/>
                <a:ext cx="94628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9100372-1549-EAF7-89F1-35E14C3229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1482" y="3255282"/>
                <a:ext cx="946285" cy="369332"/>
              </a:xfrm>
              <a:prstGeom prst="rect">
                <a:avLst/>
              </a:prstGeom>
              <a:blipFill>
                <a:blip r:embed="rId8"/>
                <a:stretch>
                  <a:fillRect l="-3226" r="-8387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241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1" grpId="1"/>
      <p:bldP spid="13" grpId="0"/>
      <p:bldP spid="13" grpId="1"/>
      <p:bldP spid="29" grpId="0"/>
      <p:bldP spid="30" grpId="0"/>
      <p:bldP spid="31" grpId="0"/>
      <p:bldP spid="31" grpId="1"/>
      <p:bldP spid="34" grpId="0"/>
      <p:bldP spid="34" grpId="1"/>
      <p:bldP spid="35" grpId="0"/>
      <p:bldP spid="35" grpId="1"/>
      <p:bldP spid="38" grpId="0"/>
      <p:bldP spid="38" grpId="1"/>
      <p:bldP spid="45" grpId="0"/>
      <p:bldP spid="47" grpId="0"/>
      <p:bldP spid="4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B9061-AAF3-D22E-96CA-42598AC2B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24F8CEE2-FB99-8768-1FA0-08FBB02D8803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Example 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6E5A41-C5C7-3B83-92D5-638FFEE8CFD1}"/>
              </a:ext>
            </a:extLst>
          </p:cNvPr>
          <p:cNvSpPr txBox="1"/>
          <p:nvPr/>
        </p:nvSpPr>
        <p:spPr>
          <a:xfrm>
            <a:off x="1411323" y="3026293"/>
            <a:ext cx="2453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top one is causal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9A27D2E-0A94-AAA1-E732-3AF0E7547EC7}"/>
                  </a:ext>
                </a:extLst>
              </p:cNvPr>
              <p:cNvSpPr txBox="1"/>
              <p:nvPr/>
            </p:nvSpPr>
            <p:spPr>
              <a:xfrm>
                <a:off x="1606678" y="1693378"/>
                <a:ext cx="4162037" cy="11012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9A27D2E-0A94-AAA1-E732-3AF0E7547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678" y="1693378"/>
                <a:ext cx="4162037" cy="11012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0A315A-C795-D548-219B-1A96C0B2646F}"/>
                  </a:ext>
                </a:extLst>
              </p:cNvPr>
              <p:cNvSpPr txBox="1"/>
              <p:nvPr/>
            </p:nvSpPr>
            <p:spPr>
              <a:xfrm>
                <a:off x="6063343" y="1739866"/>
                <a:ext cx="4277709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 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−18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0A315A-C795-D548-219B-1A96C0B264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3343" y="1739866"/>
                <a:ext cx="4277709" cy="10547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C53AA300-900D-50F6-D6B9-8EC9073BC66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9585282"/>
                  </p:ext>
                </p:extLst>
              </p:nvPr>
            </p:nvGraphicFramePr>
            <p:xfrm>
              <a:off x="3847911" y="65122"/>
              <a:ext cx="8127999" cy="14726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>
                      <a:extLst>
                        <a:ext uri="{9D8B030D-6E8A-4147-A177-3AD203B41FA5}">
                          <a16:colId xmlns:a16="http://schemas.microsoft.com/office/drawing/2014/main" val="2703428613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83058564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5964254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Sequence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Transform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ROC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77607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200" dirty="0"/>
                            <a:t>u[n]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f>
                                      <m:fPr>
                                        <m:ctrlPr>
                                          <a:rPr lang="en-US" sz="1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200" b="0" i="1" smtClean="0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num>
                                      <m:den>
                                        <m:r>
                                          <a:rPr lang="en-US" sz="1200" b="0" i="1" smtClean="0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968331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200" dirty="0"/>
                            <a:t>-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200" dirty="0"/>
                            <a:t>u[-n-1]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f>
                                      <m:fPr>
                                        <m:ctrlPr>
                                          <a:rPr lang="en-US" sz="1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200" b="0" i="1" smtClean="0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num>
                                      <m:den>
                                        <m:r>
                                          <a:rPr lang="en-US" sz="1200" b="0" i="1" smtClean="0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</m:d>
                                <m: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809725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C53AA300-900D-50F6-D6B9-8EC9073BC66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9585282"/>
                  </p:ext>
                </p:extLst>
              </p:nvPr>
            </p:nvGraphicFramePr>
            <p:xfrm>
              <a:off x="3847911" y="65122"/>
              <a:ext cx="8127999" cy="14726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09333">
                      <a:extLst>
                        <a:ext uri="{9D8B030D-6E8A-4147-A177-3AD203B41FA5}">
                          <a16:colId xmlns:a16="http://schemas.microsoft.com/office/drawing/2014/main" val="2703428613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83058564"/>
                        </a:ext>
                      </a:extLst>
                    </a:gridCol>
                    <a:gridCol w="2709333">
                      <a:extLst>
                        <a:ext uri="{9D8B030D-6E8A-4147-A177-3AD203B41FA5}">
                          <a16:colId xmlns:a16="http://schemas.microsoft.com/office/drawing/2014/main" val="15964254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Sequence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Transform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ROC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776070"/>
                      </a:ext>
                    </a:extLst>
                  </a:tr>
                  <a:tr h="5509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25" t="-68132" r="-200674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50" t="-68132" r="-101126" b="-10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000" t="-68132" r="-899" b="-1021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6833155"/>
                      </a:ext>
                    </a:extLst>
                  </a:tr>
                  <a:tr h="55092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25" t="-168132" r="-200674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50" t="-168132" r="-101126" b="-2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000" t="-168132" r="-899" b="-21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097250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EF2053D-5B7C-B241-9615-3AEAFEBD4B28}"/>
                  </a:ext>
                </a:extLst>
              </p:cNvPr>
              <p:cNvSpPr txBox="1"/>
              <p:nvPr/>
            </p:nvSpPr>
            <p:spPr>
              <a:xfrm>
                <a:off x="3973285" y="3715991"/>
                <a:ext cx="4816960" cy="8727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18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18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EF2053D-5B7C-B241-9615-3AEAFEBD4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285" y="3715991"/>
                <a:ext cx="4816960" cy="8727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434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5855B-5391-B38D-8362-0B9235118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41661-7193-627D-B8D5-FB9E8B540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56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75C6-9014-DB10-1DAD-B6DF3C817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057" y="2520496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521492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69F2B-2486-9925-5EE6-3256276A2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ADC85551-E4CE-52C5-442A-8D98D55F83A6}"/>
              </a:ext>
            </a:extLst>
          </p:cNvPr>
          <p:cNvSpPr txBox="1"/>
          <p:nvPr/>
        </p:nvSpPr>
        <p:spPr>
          <a:xfrm>
            <a:off x="1364096" y="1113339"/>
            <a:ext cx="10269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 stable system has poles and zeros as indicated. Draw the region of convergence.  Is the system causal?  Does the system have a right-sided sequence, a left-sided sequence, or a two-sided sequence?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F8515A6-1D44-FD13-F8F3-3B7E3728C75C}"/>
              </a:ext>
            </a:extLst>
          </p:cNvPr>
          <p:cNvGrpSpPr/>
          <p:nvPr/>
        </p:nvGrpSpPr>
        <p:grpSpPr>
          <a:xfrm>
            <a:off x="6498771" y="2127997"/>
            <a:ext cx="5028474" cy="4168687"/>
            <a:chOff x="8455711" y="3666983"/>
            <a:chExt cx="3071534" cy="262970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507014D7-A721-C013-7594-7D085C696627}"/>
                </a:ext>
              </a:extLst>
            </p:cNvPr>
            <p:cNvGrpSpPr/>
            <p:nvPr/>
          </p:nvGrpSpPr>
          <p:grpSpPr>
            <a:xfrm>
              <a:off x="8455711" y="4001978"/>
              <a:ext cx="2539379" cy="2294707"/>
              <a:chOff x="674915" y="3309257"/>
              <a:chExt cx="1981200" cy="198120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102AF2D5-0C3E-4DED-871F-E88F69A0F800}"/>
                  </a:ext>
                </a:extLst>
              </p:cNvPr>
              <p:cNvCxnSpPr/>
              <p:nvPr/>
            </p:nvCxnSpPr>
            <p:spPr>
              <a:xfrm>
                <a:off x="1632857" y="3309257"/>
                <a:ext cx="0" cy="1981200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98AB682A-8426-7B6E-BB1B-F22CDD2B0F5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665515" y="3265715"/>
                <a:ext cx="0" cy="1981200"/>
              </a:xfrm>
              <a:prstGeom prst="line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7619913E-91ED-649D-EDF8-237070AF1969}"/>
                </a:ext>
              </a:extLst>
            </p:cNvPr>
            <p:cNvSpPr/>
            <p:nvPr/>
          </p:nvSpPr>
          <p:spPr>
            <a:xfrm>
              <a:off x="8774805" y="4194411"/>
              <a:ext cx="1828800" cy="1828800"/>
            </a:xfrm>
            <a:prstGeom prst="ellipse">
              <a:avLst/>
            </a:prstGeom>
            <a:noFill/>
            <a:ln w="12700">
              <a:solidFill>
                <a:srgbClr val="00206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9CC1053-6FFC-D5E7-4852-34DC0FD0C17F}"/>
                </a:ext>
              </a:extLst>
            </p:cNvPr>
            <p:cNvSpPr txBox="1"/>
            <p:nvPr/>
          </p:nvSpPr>
          <p:spPr>
            <a:xfrm>
              <a:off x="10968471" y="4891358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rgbClr val="0070C0"/>
                  </a:solidFill>
                </a:rPr>
                <a:t>Re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405EF3A-27B7-3983-43C3-BEEAB8E36AFB}"/>
                </a:ext>
              </a:extLst>
            </p:cNvPr>
            <p:cNvSpPr txBox="1"/>
            <p:nvPr/>
          </p:nvSpPr>
          <p:spPr>
            <a:xfrm>
              <a:off x="9510818" y="3666983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err="1">
                  <a:solidFill>
                    <a:srgbClr val="0070C0"/>
                  </a:solidFill>
                </a:rPr>
                <a:t>Im</a:t>
              </a:r>
              <a:endParaRPr lang="en-US" sz="2400" i="1" dirty="0">
                <a:solidFill>
                  <a:srgbClr val="0070C0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4047F01-7C2D-47DA-3179-027EA14AC74D}"/>
                </a:ext>
              </a:extLst>
            </p:cNvPr>
            <p:cNvSpPr txBox="1"/>
            <p:nvPr/>
          </p:nvSpPr>
          <p:spPr>
            <a:xfrm>
              <a:off x="10557447" y="5070879"/>
              <a:ext cx="4354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3ADC5DA-0B9E-D52F-1BFA-16F3AD8A23D5}"/>
                </a:ext>
              </a:extLst>
            </p:cNvPr>
            <p:cNvSpPr txBox="1"/>
            <p:nvPr/>
          </p:nvSpPr>
          <p:spPr>
            <a:xfrm>
              <a:off x="9157771" y="4980054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8BC203E2-FAFE-153A-DA01-400C38F3CF23}"/>
                </a:ext>
              </a:extLst>
            </p:cNvPr>
            <p:cNvSpPr/>
            <p:nvPr/>
          </p:nvSpPr>
          <p:spPr>
            <a:xfrm>
              <a:off x="9637638" y="5053179"/>
              <a:ext cx="91440" cy="9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4F4B44C-52C1-2683-ED90-5E277B7C096A}"/>
              </a:ext>
            </a:extLst>
          </p:cNvPr>
          <p:cNvSpPr txBox="1"/>
          <p:nvPr/>
        </p:nvSpPr>
        <p:spPr>
          <a:xfrm>
            <a:off x="10307280" y="4209519"/>
            <a:ext cx="399702" cy="53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163103-62E4-84CE-0DEB-3BC736C62292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Problem 1</a:t>
            </a:r>
          </a:p>
        </p:txBody>
      </p:sp>
    </p:spTree>
    <p:extLst>
      <p:ext uri="{BB962C8B-B14F-4D97-AF65-F5344CB8AC3E}">
        <p14:creationId xmlns:p14="http://schemas.microsoft.com/office/powerpoint/2010/main" val="5872119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02737-E012-128F-5C7B-D6BEDA3DC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E480619B-6700-11DC-7064-1F252ECB48CD}"/>
              </a:ext>
            </a:extLst>
          </p:cNvPr>
          <p:cNvSpPr txBox="1"/>
          <p:nvPr/>
        </p:nvSpPr>
        <p:spPr>
          <a:xfrm>
            <a:off x="1257895" y="973429"/>
            <a:ext cx="10269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An unstable causal system has poles and zeros as indicated. Draw the region of convergence. 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5F216CD-0AB1-23BE-6482-4E5EB51C94A6}"/>
              </a:ext>
            </a:extLst>
          </p:cNvPr>
          <p:cNvGrpSpPr/>
          <p:nvPr/>
        </p:nvGrpSpPr>
        <p:grpSpPr>
          <a:xfrm>
            <a:off x="6710227" y="1233157"/>
            <a:ext cx="5028474" cy="4391685"/>
            <a:chOff x="8455711" y="3526311"/>
            <a:chExt cx="3071534" cy="277037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CBEAB1E3-A648-FA7E-4E71-21E264B9D790}"/>
                </a:ext>
              </a:extLst>
            </p:cNvPr>
            <p:cNvGrpSpPr/>
            <p:nvPr/>
          </p:nvGrpSpPr>
          <p:grpSpPr>
            <a:xfrm>
              <a:off x="8455711" y="4001978"/>
              <a:ext cx="2539379" cy="2294707"/>
              <a:chOff x="674915" y="3309257"/>
              <a:chExt cx="1981200" cy="198120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2082679-DC6D-74FE-4760-7B7BBC6CE52F}"/>
                  </a:ext>
                </a:extLst>
              </p:cNvPr>
              <p:cNvCxnSpPr/>
              <p:nvPr/>
            </p:nvCxnSpPr>
            <p:spPr>
              <a:xfrm>
                <a:off x="1632857" y="3309257"/>
                <a:ext cx="0" cy="1981200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7AEA8AFF-F7A4-7EF2-1779-1EBABDE99C9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665515" y="3265715"/>
                <a:ext cx="0" cy="1981200"/>
              </a:xfrm>
              <a:prstGeom prst="line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A5EC119-861B-E328-6093-FADF9A2E302D}"/>
                </a:ext>
              </a:extLst>
            </p:cNvPr>
            <p:cNvSpPr/>
            <p:nvPr/>
          </p:nvSpPr>
          <p:spPr>
            <a:xfrm>
              <a:off x="8774805" y="4194411"/>
              <a:ext cx="1828800" cy="1828800"/>
            </a:xfrm>
            <a:prstGeom prst="ellipse">
              <a:avLst/>
            </a:prstGeom>
            <a:noFill/>
            <a:ln w="12700">
              <a:solidFill>
                <a:srgbClr val="00206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04E52A1-B59E-5D69-5E9C-76CE1A1297C5}"/>
                </a:ext>
              </a:extLst>
            </p:cNvPr>
            <p:cNvSpPr txBox="1"/>
            <p:nvPr/>
          </p:nvSpPr>
          <p:spPr>
            <a:xfrm>
              <a:off x="10968471" y="4891358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>
                  <a:solidFill>
                    <a:srgbClr val="0070C0"/>
                  </a:solidFill>
                </a:rPr>
                <a:t>Re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6EF89A61-A5D3-5756-F9B2-65DFBBA9D433}"/>
                </a:ext>
              </a:extLst>
            </p:cNvPr>
            <p:cNvSpPr txBox="1"/>
            <p:nvPr/>
          </p:nvSpPr>
          <p:spPr>
            <a:xfrm>
              <a:off x="9431026" y="3526311"/>
              <a:ext cx="5587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err="1">
                  <a:solidFill>
                    <a:srgbClr val="0070C0"/>
                  </a:solidFill>
                </a:rPr>
                <a:t>Im</a:t>
              </a:r>
              <a:endParaRPr lang="en-US" sz="2400" i="1" dirty="0">
                <a:solidFill>
                  <a:srgbClr val="0070C0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43C1543-99BC-779D-696B-AE3869E47788}"/>
                </a:ext>
              </a:extLst>
            </p:cNvPr>
            <p:cNvSpPr txBox="1"/>
            <p:nvPr/>
          </p:nvSpPr>
          <p:spPr>
            <a:xfrm>
              <a:off x="10557447" y="5070879"/>
              <a:ext cx="4354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BD44D85-9DDC-432B-5435-192AA26E24BD}"/>
                </a:ext>
              </a:extLst>
            </p:cNvPr>
            <p:cNvSpPr txBox="1"/>
            <p:nvPr/>
          </p:nvSpPr>
          <p:spPr>
            <a:xfrm>
              <a:off x="10238490" y="4980054"/>
              <a:ext cx="24414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2060"/>
                  </a:solidFill>
                </a:rPr>
                <a:t>x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45071BC-50A7-F61C-EDEF-5E5BCB28AA3B}"/>
                </a:ext>
              </a:extLst>
            </p:cNvPr>
            <p:cNvSpPr/>
            <p:nvPr/>
          </p:nvSpPr>
          <p:spPr>
            <a:xfrm>
              <a:off x="9637638" y="5053179"/>
              <a:ext cx="91440" cy="9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6E93480-12DC-DBCD-A790-05B471797B59}"/>
              </a:ext>
            </a:extLst>
          </p:cNvPr>
          <p:cNvSpPr txBox="1"/>
          <p:nvPr/>
        </p:nvSpPr>
        <p:spPr>
          <a:xfrm>
            <a:off x="10454792" y="3554018"/>
            <a:ext cx="399702" cy="53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77D3C6-CBF2-125A-ABBA-5128B92C7B07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Problem 2</a:t>
            </a:r>
          </a:p>
        </p:txBody>
      </p:sp>
    </p:spTree>
    <p:extLst>
      <p:ext uri="{BB962C8B-B14F-4D97-AF65-F5344CB8AC3E}">
        <p14:creationId xmlns:p14="http://schemas.microsoft.com/office/powerpoint/2010/main" val="311362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F0A8-EF4F-DEA7-2D47-D262E5899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Going from Laplace transforms to z transforms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DCBD6DD-9D50-3604-1C78-3EA92704C1F5}"/>
                  </a:ext>
                </a:extLst>
              </p:cNvPr>
              <p:cNvSpPr txBox="1"/>
              <p:nvPr/>
            </p:nvSpPr>
            <p:spPr>
              <a:xfrm>
                <a:off x="3755571" y="2632179"/>
                <a:ext cx="3204723" cy="796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𝑠𝑡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DCBD6DD-9D50-3604-1C78-3EA92704C1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5571" y="2632179"/>
                <a:ext cx="3204723" cy="7968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7D2EE959-246B-7827-CDC2-C297BE2E0745}"/>
              </a:ext>
            </a:extLst>
          </p:cNvPr>
          <p:cNvSpPr txBox="1"/>
          <p:nvPr/>
        </p:nvSpPr>
        <p:spPr>
          <a:xfrm>
            <a:off x="7143129" y="1930601"/>
            <a:ext cx="1576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solidFill>
                  <a:srgbClr val="0070C0"/>
                </a:solidFill>
              </a:rPr>
              <a:t>s = </a:t>
            </a:r>
            <a:r>
              <a:rPr lang="el-GR" sz="2000" i="1" dirty="0">
                <a:solidFill>
                  <a:srgbClr val="0070C0"/>
                </a:solidFill>
              </a:rPr>
              <a:t>σ</a:t>
            </a:r>
            <a:r>
              <a:rPr lang="en-US" sz="2000" i="1" dirty="0">
                <a:solidFill>
                  <a:srgbClr val="0070C0"/>
                </a:solidFill>
              </a:rPr>
              <a:t> + j </a:t>
            </a:r>
            <a:r>
              <a:rPr lang="el-GR" sz="2000" i="1" dirty="0">
                <a:solidFill>
                  <a:srgbClr val="0070C0"/>
                </a:solidFill>
              </a:rPr>
              <a:t>ω</a:t>
            </a:r>
            <a:endParaRPr lang="en-US" sz="2000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5E090F-F3A2-ED97-E5BE-B4234950A17D}"/>
                  </a:ext>
                </a:extLst>
              </p:cNvPr>
              <p:cNvSpPr txBox="1"/>
              <p:nvPr/>
            </p:nvSpPr>
            <p:spPr>
              <a:xfrm>
                <a:off x="3491808" y="3741526"/>
                <a:ext cx="4439485" cy="796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−(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5E090F-F3A2-ED97-E5BE-B4234950A1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08" y="3741526"/>
                <a:ext cx="4439485" cy="7968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962095-5A18-9B10-3431-EB7641EFD963}"/>
                  </a:ext>
                </a:extLst>
              </p:cNvPr>
              <p:cNvSpPr txBox="1"/>
              <p:nvPr/>
            </p:nvSpPr>
            <p:spPr>
              <a:xfrm>
                <a:off x="3491808" y="5081427"/>
                <a:ext cx="4803366" cy="796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−(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−(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962095-5A18-9B10-3431-EB7641EFD9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08" y="5081427"/>
                <a:ext cx="4803366" cy="7968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453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83846-5854-C1DA-E556-3F2557FF0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6B12FA0D-5830-5971-FF20-5D083AAA0E49}"/>
              </a:ext>
            </a:extLst>
          </p:cNvPr>
          <p:cNvSpPr txBox="1"/>
          <p:nvPr/>
        </p:nvSpPr>
        <p:spPr>
          <a:xfrm>
            <a:off x="473716" y="1273405"/>
            <a:ext cx="9034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Find the time domain description of a causal system represented by the equation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61A74F-E9B4-36B5-3A95-447E85A44A8B}"/>
              </a:ext>
            </a:extLst>
          </p:cNvPr>
          <p:cNvSpPr txBox="1"/>
          <p:nvPr/>
        </p:nvSpPr>
        <p:spPr>
          <a:xfrm>
            <a:off x="9508073" y="3901610"/>
            <a:ext cx="399702" cy="53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E7AC3F-E763-D497-C56C-C15927745B0E}"/>
              </a:ext>
            </a:extLst>
          </p:cNvPr>
          <p:cNvSpPr txBox="1"/>
          <p:nvPr/>
        </p:nvSpPr>
        <p:spPr>
          <a:xfrm>
            <a:off x="1257895" y="458790"/>
            <a:ext cx="1888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Problem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4119920-5686-C960-85BB-483AFEBE692B}"/>
                  </a:ext>
                </a:extLst>
              </p:cNvPr>
              <p:cNvSpPr txBox="1"/>
              <p:nvPr/>
            </p:nvSpPr>
            <p:spPr>
              <a:xfrm>
                <a:off x="2076552" y="2088020"/>
                <a:ext cx="3119059" cy="10547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4119920-5686-C960-85BB-483AFEBE6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552" y="2088020"/>
                <a:ext cx="3119059" cy="10547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9EC427D-4DD4-0045-F0E5-5990101D40D3}"/>
              </a:ext>
            </a:extLst>
          </p:cNvPr>
          <p:cNvSpPr txBox="1"/>
          <p:nvPr/>
        </p:nvSpPr>
        <p:spPr>
          <a:xfrm>
            <a:off x="473716" y="3557301"/>
            <a:ext cx="9034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Is the system stable?</a:t>
            </a:r>
          </a:p>
        </p:txBody>
      </p:sp>
    </p:spTree>
    <p:extLst>
      <p:ext uri="{BB962C8B-B14F-4D97-AF65-F5344CB8AC3E}">
        <p14:creationId xmlns:p14="http://schemas.microsoft.com/office/powerpoint/2010/main" val="41242730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F1E65-0FE2-2FF5-34B3-9C8FA73BD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8D934-0B7A-00D4-B62E-9CA95E9FA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6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4CEE1-DC51-2873-A23F-0C5E95477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32213-77F4-B54C-B6A1-80E87CC12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Going from Laplace transforms to z transforms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3EECB07-5A88-3F41-2761-55FF934D074A}"/>
                  </a:ext>
                </a:extLst>
              </p:cNvPr>
              <p:cNvSpPr txBox="1"/>
              <p:nvPr/>
            </p:nvSpPr>
            <p:spPr>
              <a:xfrm>
                <a:off x="3785722" y="1690688"/>
                <a:ext cx="4803366" cy="7968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−(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−(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3EECB07-5A88-3F41-2761-55FF934D0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722" y="1690688"/>
                <a:ext cx="4803366" cy="7968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E518A13-8E78-DF3E-0DE0-721AA8A91214}"/>
                  </a:ext>
                </a:extLst>
              </p:cNvPr>
              <p:cNvSpPr txBox="1"/>
              <p:nvPr/>
            </p:nvSpPr>
            <p:spPr>
              <a:xfrm>
                <a:off x="3785722" y="2688243"/>
                <a:ext cx="4760406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</m:d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E518A13-8E78-DF3E-0DE0-721AA8A912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722" y="2688243"/>
                <a:ext cx="4760406" cy="1007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ADC3F7A-D123-304D-ADFC-F778A5561CAB}"/>
                  </a:ext>
                </a:extLst>
              </p:cNvPr>
              <p:cNvSpPr txBox="1"/>
              <p:nvPr/>
            </p:nvSpPr>
            <p:spPr>
              <a:xfrm>
                <a:off x="3800341" y="3893996"/>
                <a:ext cx="5049652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d>
                                            <m:dPr>
                                              <m:ctrlP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𝜎</m:t>
                                              </m:r>
                                            </m:e>
                                          </m:d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ADC3F7A-D123-304D-ADFC-F778A5561C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0341" y="3893996"/>
                <a:ext cx="5049652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EBD6FF2-8C6B-C378-1C7B-CE1529C7AADF}"/>
                  </a:ext>
                </a:extLst>
              </p:cNvPr>
              <p:cNvSpPr txBox="1"/>
              <p:nvPr/>
            </p:nvSpPr>
            <p:spPr>
              <a:xfrm>
                <a:off x="3800341" y="5167312"/>
                <a:ext cx="4558492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EBD6FF2-8C6B-C378-1C7B-CE1529C7AA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0341" y="5167312"/>
                <a:ext cx="4558492" cy="10070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C767BCE-38E5-8DE4-5D15-95B9CB50385D}"/>
                  </a:ext>
                </a:extLst>
              </p:cNvPr>
              <p:cNvSpPr txBox="1"/>
              <p:nvPr/>
            </p:nvSpPr>
            <p:spPr>
              <a:xfrm>
                <a:off x="9241578" y="4714349"/>
                <a:ext cx="105028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C767BCE-38E5-8DE4-5D15-95B9CB503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1578" y="4714349"/>
                <a:ext cx="1050286" cy="369332"/>
              </a:xfrm>
              <a:prstGeom prst="rect">
                <a:avLst/>
              </a:prstGeom>
              <a:blipFill>
                <a:blip r:embed="rId6"/>
                <a:stretch>
                  <a:fillRect l="-6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387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EC3BD-A1F0-28F3-1C97-B224CA4C0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AC6A4-CC2B-220F-47B4-0FE9F6D21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Going from Laplace transforms to z transforms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91CFF0A-C591-9C43-E292-5ABFD0509861}"/>
                  </a:ext>
                </a:extLst>
              </p:cNvPr>
              <p:cNvSpPr txBox="1"/>
              <p:nvPr/>
            </p:nvSpPr>
            <p:spPr>
              <a:xfrm>
                <a:off x="3822112" y="1477055"/>
                <a:ext cx="4558492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91CFF0A-C591-9C43-E292-5ABFD0509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112" y="1477055"/>
                <a:ext cx="4558492" cy="10070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EB91CD3-1CBD-E19F-E84D-578A79E9396C}"/>
                  </a:ext>
                </a:extLst>
              </p:cNvPr>
              <p:cNvSpPr txBox="1"/>
              <p:nvPr/>
            </p:nvSpPr>
            <p:spPr>
              <a:xfrm>
                <a:off x="3822112" y="2926490"/>
                <a:ext cx="4211859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EB91CD3-1CBD-E19F-E84D-578A79E939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112" y="2926490"/>
                <a:ext cx="4211859" cy="1007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12A746-EE71-0811-2453-BD2377CA907D}"/>
                  </a:ext>
                </a:extLst>
              </p:cNvPr>
              <p:cNvSpPr txBox="1"/>
              <p:nvPr/>
            </p:nvSpPr>
            <p:spPr>
              <a:xfrm>
                <a:off x="8568285" y="3931509"/>
                <a:ext cx="1756058" cy="3943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𝑟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12A746-EE71-0811-2453-BD2377CA9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8285" y="3931509"/>
                <a:ext cx="1756058" cy="3943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622D2E3-2B09-5CD7-F39F-4A830C7BB0B4}"/>
                  </a:ext>
                </a:extLst>
              </p:cNvPr>
              <p:cNvSpPr txBox="1"/>
              <p:nvPr/>
            </p:nvSpPr>
            <p:spPr>
              <a:xfrm>
                <a:off x="3822112" y="4494033"/>
                <a:ext cx="3253839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622D2E3-2B09-5CD7-F39F-4A830C7BB0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112" y="4494033"/>
                <a:ext cx="3253839" cy="10070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C730A3F1-9DC2-0B9D-3FED-613C7515092F}"/>
              </a:ext>
            </a:extLst>
          </p:cNvPr>
          <p:cNvSpPr txBox="1"/>
          <p:nvPr/>
        </p:nvSpPr>
        <p:spPr>
          <a:xfrm>
            <a:off x="7522777" y="4722895"/>
            <a:ext cx="28015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This is the definition of the z transform</a:t>
            </a:r>
          </a:p>
        </p:txBody>
      </p:sp>
    </p:spTree>
    <p:extLst>
      <p:ext uri="{BB962C8B-B14F-4D97-AF65-F5344CB8AC3E}">
        <p14:creationId xmlns:p14="http://schemas.microsoft.com/office/powerpoint/2010/main" val="7062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8C310-9C62-CD24-2D10-373084E5C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A6AE2-BAB1-E0E6-ABED-364F3B3E2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658" y="376011"/>
            <a:ext cx="10755086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Comparing Laplace transforms and z transform 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1B4CC2-3D72-C855-A2A0-D3444C4D4E69}"/>
                  </a:ext>
                </a:extLst>
              </p:cNvPr>
              <p:cNvSpPr txBox="1"/>
              <p:nvPr/>
            </p:nvSpPr>
            <p:spPr>
              <a:xfrm>
                <a:off x="8402044" y="2015901"/>
                <a:ext cx="1309333" cy="3812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1B4CC2-3D72-C855-A2A0-D3444C4D4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2044" y="2015901"/>
                <a:ext cx="1309333" cy="381258"/>
              </a:xfrm>
              <a:prstGeom prst="rect">
                <a:avLst/>
              </a:prstGeom>
              <a:blipFill>
                <a:blip r:embed="rId2"/>
                <a:stretch>
                  <a:fillRect l="-2791" t="-4839" r="-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78757A2C-15F4-ABEF-3B5A-F0CEEDCBA923}"/>
              </a:ext>
            </a:extLst>
          </p:cNvPr>
          <p:cNvSpPr/>
          <p:nvPr/>
        </p:nvSpPr>
        <p:spPr>
          <a:xfrm>
            <a:off x="523773" y="3559496"/>
            <a:ext cx="1073704" cy="1981200"/>
          </a:xfrm>
          <a:prstGeom prst="rect">
            <a:avLst/>
          </a:prstGeom>
          <a:pattFill prst="smConfetti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A0304E-F47E-73D4-1554-7E12646B0D03}"/>
              </a:ext>
            </a:extLst>
          </p:cNvPr>
          <p:cNvSpPr txBox="1"/>
          <p:nvPr/>
        </p:nvSpPr>
        <p:spPr>
          <a:xfrm>
            <a:off x="549727" y="1506800"/>
            <a:ext cx="414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Laplace transform variable, 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208D84-AC3F-7012-3AA7-71BAA0BE14C2}"/>
              </a:ext>
            </a:extLst>
          </p:cNvPr>
          <p:cNvSpPr txBox="1"/>
          <p:nvPr/>
        </p:nvSpPr>
        <p:spPr>
          <a:xfrm>
            <a:off x="10607335" y="4382915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0070C0"/>
                </a:solidFill>
              </a:rPr>
              <a:t>Re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183997-1971-3327-EFE3-1B8140ACABF2}"/>
              </a:ext>
            </a:extLst>
          </p:cNvPr>
          <p:cNvGrpSpPr/>
          <p:nvPr/>
        </p:nvGrpSpPr>
        <p:grpSpPr>
          <a:xfrm>
            <a:off x="642256" y="3134037"/>
            <a:ext cx="2291441" cy="2383621"/>
            <a:chOff x="642256" y="3026579"/>
            <a:chExt cx="2291441" cy="238362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B93B50C-E8D8-1AE2-B4F5-CDA91E0FF7F8}"/>
                </a:ext>
              </a:extLst>
            </p:cNvPr>
            <p:cNvGrpSpPr/>
            <p:nvPr/>
          </p:nvGrpSpPr>
          <p:grpSpPr>
            <a:xfrm>
              <a:off x="642256" y="3429000"/>
              <a:ext cx="1981200" cy="1981200"/>
              <a:chOff x="674915" y="3309257"/>
              <a:chExt cx="1981200" cy="198120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9606A5E2-D210-C903-0DB2-6D981B6FF63C}"/>
                  </a:ext>
                </a:extLst>
              </p:cNvPr>
              <p:cNvCxnSpPr/>
              <p:nvPr/>
            </p:nvCxnSpPr>
            <p:spPr>
              <a:xfrm>
                <a:off x="1632857" y="3309257"/>
                <a:ext cx="0" cy="1981200"/>
              </a:xfrm>
              <a:prstGeom prst="line">
                <a:avLst/>
              </a:prstGeom>
              <a:ln>
                <a:head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0312720-0778-5A41-5A8F-094530E0EF9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665515" y="3265715"/>
                <a:ext cx="0" cy="1981200"/>
              </a:xfrm>
              <a:prstGeom prst="line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DD0889A-1D03-2C7A-6BC0-F5045996B9E9}"/>
                </a:ext>
              </a:extLst>
            </p:cNvPr>
            <p:cNvSpPr txBox="1"/>
            <p:nvPr/>
          </p:nvSpPr>
          <p:spPr>
            <a:xfrm>
              <a:off x="1338940" y="3026579"/>
              <a:ext cx="58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70C0"/>
                  </a:solidFill>
                </a:rPr>
                <a:t>j </a:t>
              </a:r>
              <a:r>
                <a:rPr lang="el-GR" sz="2400" dirty="0">
                  <a:solidFill>
                    <a:srgbClr val="0070C0"/>
                  </a:solidFill>
                </a:rPr>
                <a:t>ω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2A3E3E5-44A0-367B-9EAE-7F8623008E97}"/>
                </a:ext>
              </a:extLst>
            </p:cNvPr>
            <p:cNvSpPr txBox="1"/>
            <p:nvPr/>
          </p:nvSpPr>
          <p:spPr>
            <a:xfrm>
              <a:off x="2498270" y="3957935"/>
              <a:ext cx="435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dirty="0">
                  <a:solidFill>
                    <a:srgbClr val="0070C0"/>
                  </a:solidFill>
                </a:rPr>
                <a:t>σ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DC2C09A-8B1A-65F6-8CA6-3BC1B7940A5E}"/>
              </a:ext>
            </a:extLst>
          </p:cNvPr>
          <p:cNvSpPr txBox="1"/>
          <p:nvPr/>
        </p:nvSpPr>
        <p:spPr>
          <a:xfrm>
            <a:off x="1072243" y="4241797"/>
            <a:ext cx="435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944518D-6D8E-0840-D6B6-C2BB5A4BF635}"/>
                  </a:ext>
                </a:extLst>
              </p:cNvPr>
              <p:cNvSpPr txBox="1"/>
              <p:nvPr/>
            </p:nvSpPr>
            <p:spPr>
              <a:xfrm>
                <a:off x="2813956" y="2462931"/>
                <a:ext cx="17435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944518D-6D8E-0840-D6B6-C2BB5A4BF6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956" y="2462931"/>
                <a:ext cx="1743554" cy="369332"/>
              </a:xfrm>
              <a:prstGeom prst="rect">
                <a:avLst/>
              </a:prstGeom>
              <a:blipFill>
                <a:blip r:embed="rId3"/>
                <a:stretch>
                  <a:fillRect l="-2448" r="-699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F7AB1525-06A5-BE78-4D1E-054B36CD6000}"/>
              </a:ext>
            </a:extLst>
          </p:cNvPr>
          <p:cNvSpPr txBox="1"/>
          <p:nvPr/>
        </p:nvSpPr>
        <p:spPr>
          <a:xfrm>
            <a:off x="478972" y="2397159"/>
            <a:ext cx="2237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eigenfunctions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812515-8AD1-1200-3E7A-8AFDABFC11D3}"/>
              </a:ext>
            </a:extLst>
          </p:cNvPr>
          <p:cNvCxnSpPr/>
          <p:nvPr/>
        </p:nvCxnSpPr>
        <p:spPr>
          <a:xfrm flipV="1">
            <a:off x="1584665" y="3595702"/>
            <a:ext cx="0" cy="1921956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224AD67-6FC1-8462-E6D6-4042B86BE859}"/>
              </a:ext>
            </a:extLst>
          </p:cNvPr>
          <p:cNvSpPr txBox="1"/>
          <p:nvPr/>
        </p:nvSpPr>
        <p:spPr>
          <a:xfrm>
            <a:off x="1889903" y="5060929"/>
            <a:ext cx="37667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 causal system is stable if the real part of all poles are negative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18EF4C-439E-78AE-DE18-028F3E5FFAB4}"/>
              </a:ext>
            </a:extLst>
          </p:cNvPr>
          <p:cNvSpPr txBox="1"/>
          <p:nvPr/>
        </p:nvSpPr>
        <p:spPr>
          <a:xfrm>
            <a:off x="7372585" y="1512360"/>
            <a:ext cx="414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z transform variable, 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3E382A9-5802-6250-CC91-AA413D169D51}"/>
                  </a:ext>
                </a:extLst>
              </p:cNvPr>
              <p:cNvSpPr txBox="1"/>
              <p:nvPr/>
            </p:nvSpPr>
            <p:spPr>
              <a:xfrm>
                <a:off x="9476013" y="2504807"/>
                <a:ext cx="166180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3E382A9-5802-6250-CC91-AA413D169D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6013" y="2504807"/>
                <a:ext cx="1661802" cy="369332"/>
              </a:xfrm>
              <a:prstGeom prst="rect">
                <a:avLst/>
              </a:prstGeom>
              <a:blipFill>
                <a:blip r:embed="rId4"/>
                <a:stretch>
                  <a:fillRect l="-2198" r="-366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1ABBA770-E845-D909-1D3A-889CE2F93198}"/>
              </a:ext>
            </a:extLst>
          </p:cNvPr>
          <p:cNvSpPr txBox="1"/>
          <p:nvPr/>
        </p:nvSpPr>
        <p:spPr>
          <a:xfrm>
            <a:off x="7141029" y="2439035"/>
            <a:ext cx="2237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eigenfunctions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4EA3D34-4460-480C-E2D5-97BCBEC8BA16}"/>
              </a:ext>
            </a:extLst>
          </p:cNvPr>
          <p:cNvGrpSpPr/>
          <p:nvPr/>
        </p:nvGrpSpPr>
        <p:grpSpPr>
          <a:xfrm>
            <a:off x="8060510" y="3516827"/>
            <a:ext cx="2539379" cy="2294707"/>
            <a:chOff x="674915" y="3309257"/>
            <a:chExt cx="1981200" cy="1981200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9BA1E96-4394-D7D2-42A2-BF8A6A8797C1}"/>
                </a:ext>
              </a:extLst>
            </p:cNvPr>
            <p:cNvCxnSpPr/>
            <p:nvPr/>
          </p:nvCxnSpPr>
          <p:spPr>
            <a:xfrm>
              <a:off x="1632857" y="3309257"/>
              <a:ext cx="0" cy="1981200"/>
            </a:xfrm>
            <a:prstGeom prst="line">
              <a:avLst/>
            </a:prstGeom>
            <a:ln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F31E44E-339F-443C-7D29-15A44EE34AF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665515" y="3265715"/>
              <a:ext cx="0" cy="1981200"/>
            </a:xfrm>
            <a:prstGeom prst="line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Oval 31">
            <a:extLst>
              <a:ext uri="{FF2B5EF4-FFF2-40B4-BE49-F238E27FC236}">
                <a16:creationId xmlns:a16="http://schemas.microsoft.com/office/drawing/2014/main" id="{E9104664-D359-6949-A589-F76A6B25C7C2}"/>
              </a:ext>
            </a:extLst>
          </p:cNvPr>
          <p:cNvSpPr/>
          <p:nvPr/>
        </p:nvSpPr>
        <p:spPr>
          <a:xfrm>
            <a:off x="8632371" y="3978305"/>
            <a:ext cx="1309332" cy="1280239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E30163F-5B6F-99FA-C237-7F353059C626}"/>
              </a:ext>
            </a:extLst>
          </p:cNvPr>
          <p:cNvCxnSpPr/>
          <p:nvPr/>
        </p:nvCxnSpPr>
        <p:spPr>
          <a:xfrm flipV="1">
            <a:off x="9288341" y="4291390"/>
            <a:ext cx="537830" cy="322358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2A8AC17-9746-9EFD-6F07-3FD43EC31CF2}"/>
              </a:ext>
            </a:extLst>
          </p:cNvPr>
          <p:cNvSpPr txBox="1"/>
          <p:nvPr/>
        </p:nvSpPr>
        <p:spPr>
          <a:xfrm>
            <a:off x="9349277" y="4156570"/>
            <a:ext cx="314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B88A7E-11EE-6959-ACCA-89E1DC842198}"/>
              </a:ext>
            </a:extLst>
          </p:cNvPr>
          <p:cNvSpPr txBox="1"/>
          <p:nvPr/>
        </p:nvSpPr>
        <p:spPr>
          <a:xfrm>
            <a:off x="9913653" y="4241688"/>
            <a:ext cx="406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chemeClr val="accent5">
                    <a:lumMod val="75000"/>
                  </a:schemeClr>
                </a:solidFill>
              </a:rPr>
              <a:t>ω</a:t>
            </a:r>
            <a:endParaRPr lang="en-US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7" name="Arc 36">
            <a:extLst>
              <a:ext uri="{FF2B5EF4-FFF2-40B4-BE49-F238E27FC236}">
                <a16:creationId xmlns:a16="http://schemas.microsoft.com/office/drawing/2014/main" id="{8B9A960D-C6EF-6A39-8C49-E1CCD1611757}"/>
              </a:ext>
            </a:extLst>
          </p:cNvPr>
          <p:cNvSpPr/>
          <p:nvPr/>
        </p:nvSpPr>
        <p:spPr>
          <a:xfrm>
            <a:off x="8643592" y="3918859"/>
            <a:ext cx="1367942" cy="1426771"/>
          </a:xfrm>
          <a:prstGeom prst="arc">
            <a:avLst>
              <a:gd name="adj1" fmla="val 19603218"/>
              <a:gd name="adj2" fmla="val 0"/>
            </a:avLst>
          </a:prstGeom>
          <a:ln w="15875">
            <a:solidFill>
              <a:schemeClr val="accent5">
                <a:lumMod val="75000"/>
              </a:schemeClr>
            </a:solidFill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AE0C92-B680-542B-F3A8-E6B6FBA7E8C8}"/>
              </a:ext>
            </a:extLst>
          </p:cNvPr>
          <p:cNvSpPr txBox="1"/>
          <p:nvPr/>
        </p:nvSpPr>
        <p:spPr>
          <a:xfrm>
            <a:off x="6935822" y="5851145"/>
            <a:ext cx="43801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 causal system is stable if the magnitude of all poles is less than 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2EEC069-2248-695F-949F-7A6B974A98B7}"/>
              </a:ext>
            </a:extLst>
          </p:cNvPr>
          <p:cNvSpPr txBox="1"/>
          <p:nvPr/>
        </p:nvSpPr>
        <p:spPr>
          <a:xfrm>
            <a:off x="9694589" y="4041236"/>
            <a:ext cx="435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x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64A4FB2-D16E-6F59-06DD-DF99AA92BC23}"/>
              </a:ext>
            </a:extLst>
          </p:cNvPr>
          <p:cNvSpPr/>
          <p:nvPr/>
        </p:nvSpPr>
        <p:spPr>
          <a:xfrm>
            <a:off x="8379604" y="3709260"/>
            <a:ext cx="1828800" cy="1828800"/>
          </a:xfrm>
          <a:prstGeom prst="ellipse">
            <a:avLst/>
          </a:prstGeom>
          <a:noFill/>
          <a:ln w="12700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16F4685-3D8F-4B5B-39B6-F77D44A94B09}"/>
              </a:ext>
            </a:extLst>
          </p:cNvPr>
          <p:cNvSpPr txBox="1"/>
          <p:nvPr/>
        </p:nvSpPr>
        <p:spPr>
          <a:xfrm>
            <a:off x="10155416" y="4585607"/>
            <a:ext cx="435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47DAB48-4CE6-8C2D-97EA-208ECDEE3DAB}"/>
              </a:ext>
            </a:extLst>
          </p:cNvPr>
          <p:cNvSpPr txBox="1"/>
          <p:nvPr/>
        </p:nvSpPr>
        <p:spPr>
          <a:xfrm>
            <a:off x="1638297" y="2071614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rgbClr val="0070C0"/>
                </a:solidFill>
              </a:rPr>
              <a:t>σ</a:t>
            </a:r>
            <a:r>
              <a:rPr lang="en-US" sz="2400" dirty="0">
                <a:solidFill>
                  <a:srgbClr val="0070C0"/>
                </a:solidFill>
              </a:rPr>
              <a:t> + j 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5B6A548-1AF3-9E37-032E-EE14C352E775}"/>
              </a:ext>
            </a:extLst>
          </p:cNvPr>
          <p:cNvSpPr txBox="1"/>
          <p:nvPr/>
        </p:nvSpPr>
        <p:spPr>
          <a:xfrm>
            <a:off x="9069890" y="3017868"/>
            <a:ext cx="558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0070C0"/>
                </a:solidFill>
              </a:rPr>
              <a:t>Im</a:t>
            </a:r>
            <a:endParaRPr lang="en-US" sz="2400" i="1" dirty="0">
              <a:solidFill>
                <a:srgbClr val="0070C0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9966DEF-D0A6-F041-8F03-3D46E3F97D0A}"/>
              </a:ext>
            </a:extLst>
          </p:cNvPr>
          <p:cNvCxnSpPr/>
          <p:nvPr/>
        </p:nvCxnSpPr>
        <p:spPr>
          <a:xfrm flipV="1">
            <a:off x="1225448" y="3595702"/>
            <a:ext cx="0" cy="1921956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8D0713E4-1D46-E89C-615E-0725A05DD592}"/>
              </a:ext>
            </a:extLst>
          </p:cNvPr>
          <p:cNvSpPr txBox="1"/>
          <p:nvPr/>
        </p:nvSpPr>
        <p:spPr>
          <a:xfrm>
            <a:off x="454837" y="5974256"/>
            <a:ext cx="2323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the real part of the poles determines stability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421C34A-88AF-B82F-7EC1-91F0DCEA7C2F}"/>
              </a:ext>
            </a:extLst>
          </p:cNvPr>
          <p:cNvCxnSpPr>
            <a:cxnSpLocks/>
          </p:cNvCxnSpPr>
          <p:nvPr/>
        </p:nvCxnSpPr>
        <p:spPr>
          <a:xfrm flipV="1">
            <a:off x="1072243" y="5581752"/>
            <a:ext cx="145544" cy="3521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4174FE6F-67CB-389E-F325-C65F6C6B184A}"/>
              </a:ext>
            </a:extLst>
          </p:cNvPr>
          <p:cNvSpPr txBox="1"/>
          <p:nvPr/>
        </p:nvSpPr>
        <p:spPr>
          <a:xfrm>
            <a:off x="5448981" y="3893676"/>
            <a:ext cx="2444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the magnitude of the poles determines stability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D1A7231-DC98-348A-D088-1D75DB4AC6A1}"/>
              </a:ext>
            </a:extLst>
          </p:cNvPr>
          <p:cNvCxnSpPr>
            <a:cxnSpLocks/>
          </p:cNvCxnSpPr>
          <p:nvPr/>
        </p:nvCxnSpPr>
        <p:spPr>
          <a:xfrm>
            <a:off x="7878206" y="4291390"/>
            <a:ext cx="745118" cy="652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0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" grpId="0" animBg="1"/>
      <p:bldP spid="3" grpId="0"/>
      <p:bldP spid="6" grpId="0"/>
      <p:bldP spid="16" grpId="0"/>
      <p:bldP spid="17" grpId="0"/>
      <p:bldP spid="18" grpId="0"/>
      <p:bldP spid="22" grpId="0"/>
      <p:bldP spid="23" grpId="0"/>
      <p:bldP spid="24" grpId="0"/>
      <p:bldP spid="25" grpId="0"/>
      <p:bldP spid="32" grpId="0" animBg="1"/>
      <p:bldP spid="35" grpId="0"/>
      <p:bldP spid="36" grpId="0"/>
      <p:bldP spid="37" grpId="0" animBg="1"/>
      <p:bldP spid="38" grpId="0"/>
      <p:bldP spid="39" grpId="0"/>
      <p:bldP spid="40" grpId="0" animBg="1"/>
      <p:bldP spid="41" grpId="0"/>
      <p:bldP spid="42" grpId="0"/>
      <p:bldP spid="43" grpId="0"/>
      <p:bldP spid="45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4E05A-139E-1834-0962-5F4690EA4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8B0137-CDBE-D8D8-B26A-24F871913272}"/>
              </a:ext>
            </a:extLst>
          </p:cNvPr>
          <p:cNvSpPr txBox="1"/>
          <p:nvPr/>
        </p:nvSpPr>
        <p:spPr>
          <a:xfrm>
            <a:off x="876300" y="723290"/>
            <a:ext cx="1066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 do z transforms do for us?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48AF3F-602C-78CF-FC68-D83A96FCBD32}"/>
              </a:ext>
            </a:extLst>
          </p:cNvPr>
          <p:cNvSpPr txBox="1"/>
          <p:nvPr/>
        </p:nvSpPr>
        <p:spPr>
          <a:xfrm>
            <a:off x="1770655" y="1789315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Many functions do not converge for Fourier transforms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B90757F-F4D5-3AC6-0905-6B7CCBE032E1}"/>
                  </a:ext>
                </a:extLst>
              </p:cNvPr>
              <p:cNvSpPr txBox="1"/>
              <p:nvPr/>
            </p:nvSpPr>
            <p:spPr>
              <a:xfrm>
                <a:off x="7343525" y="3151375"/>
                <a:ext cx="3253839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B90757F-F4D5-3AC6-0905-6B7CCBE03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525" y="3151375"/>
                <a:ext cx="3253839" cy="10070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E4A28EB6-3876-CA3C-F1B2-CB031C56124C}"/>
              </a:ext>
            </a:extLst>
          </p:cNvPr>
          <p:cNvSpPr txBox="1"/>
          <p:nvPr/>
        </p:nvSpPr>
        <p:spPr>
          <a:xfrm>
            <a:off x="1770654" y="2501397"/>
            <a:ext cx="8958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Multiplying by a decreasing exponential allows better convergence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4B2CB0-4214-0857-AF5C-AEBC21D1E1F9}"/>
              </a:ext>
            </a:extLst>
          </p:cNvPr>
          <p:cNvSpPr txBox="1"/>
          <p:nvPr/>
        </p:nvSpPr>
        <p:spPr>
          <a:xfrm>
            <a:off x="1770654" y="4344707"/>
            <a:ext cx="8958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bring more functions into the frequency domain</a:t>
            </a:r>
          </a:p>
        </p:txBody>
      </p:sp>
    </p:spTree>
    <p:extLst>
      <p:ext uri="{BB962C8B-B14F-4D97-AF65-F5344CB8AC3E}">
        <p14:creationId xmlns:p14="http://schemas.microsoft.com/office/powerpoint/2010/main" val="153435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672EB-4D5B-52E7-AEB2-8645FB90E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1D7B32-C700-483F-11B6-6BBFB37CF07B}"/>
              </a:ext>
            </a:extLst>
          </p:cNvPr>
          <p:cNvSpPr txBox="1"/>
          <p:nvPr/>
        </p:nvSpPr>
        <p:spPr>
          <a:xfrm>
            <a:off x="3198434" y="723290"/>
            <a:ext cx="669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Not all z transforms will  converge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B263C0-8AF9-AD42-185D-FDE12C7FA2C5}"/>
              </a:ext>
            </a:extLst>
          </p:cNvPr>
          <p:cNvSpPr txBox="1"/>
          <p:nvPr/>
        </p:nvSpPr>
        <p:spPr>
          <a:xfrm>
            <a:off x="1770655" y="1789315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z transforms will have regions of convergence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D4CAAB-0A98-821B-DA22-9267D419A893}"/>
              </a:ext>
            </a:extLst>
          </p:cNvPr>
          <p:cNvSpPr txBox="1"/>
          <p:nvPr/>
        </p:nvSpPr>
        <p:spPr>
          <a:xfrm>
            <a:off x="2677027" y="2368574"/>
            <a:ext cx="8680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values of the magnitude of z where the transform does converge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A09B74D-D6E3-2B0A-913A-796FC30ED955}"/>
                  </a:ext>
                </a:extLst>
              </p:cNvPr>
              <p:cNvSpPr txBox="1"/>
              <p:nvPr/>
            </p:nvSpPr>
            <p:spPr>
              <a:xfrm>
                <a:off x="4469080" y="3166940"/>
                <a:ext cx="3253839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A09B74D-D6E3-2B0A-913A-796FC30ED9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080" y="3166940"/>
                <a:ext cx="3253839" cy="10070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143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CE2F4-60A3-8F8B-7D48-AC75BA45F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D02E60B-C900-A502-8B0B-50D2E616F5E2}"/>
              </a:ext>
            </a:extLst>
          </p:cNvPr>
          <p:cNvSpPr txBox="1"/>
          <p:nvPr/>
        </p:nvSpPr>
        <p:spPr>
          <a:xfrm>
            <a:off x="3198434" y="723290"/>
            <a:ext cx="6694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Not all z transforms will  converge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5B632F-91A1-890B-9748-A5B06BB8A5A1}"/>
                  </a:ext>
                </a:extLst>
              </p:cNvPr>
              <p:cNvSpPr txBox="1"/>
              <p:nvPr/>
            </p:nvSpPr>
            <p:spPr>
              <a:xfrm>
                <a:off x="2649195" y="2727075"/>
                <a:ext cx="3253839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5B632F-91A1-890B-9748-A5B06BB8A5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195" y="2727075"/>
                <a:ext cx="3253839" cy="10070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10044C24-78CD-39B3-14ED-8F27511C757A}"/>
              </a:ext>
            </a:extLst>
          </p:cNvPr>
          <p:cNvGrpSpPr/>
          <p:nvPr/>
        </p:nvGrpSpPr>
        <p:grpSpPr>
          <a:xfrm>
            <a:off x="554698" y="1622687"/>
            <a:ext cx="8345866" cy="872739"/>
            <a:chOff x="1770655" y="1583777"/>
            <a:chExt cx="8345866" cy="87273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B08BF6A-7E1A-339E-B016-F35406EC7ABB}"/>
                </a:ext>
              </a:extLst>
            </p:cNvPr>
            <p:cNvSpPr txBox="1"/>
            <p:nvPr/>
          </p:nvSpPr>
          <p:spPr>
            <a:xfrm>
              <a:off x="1770655" y="1789315"/>
              <a:ext cx="8345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70C0"/>
                  </a:solidFill>
                </a:rPr>
                <a:t>Example: let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2A9F8FFE-303C-70BF-2F28-8988056571E9}"/>
                    </a:ext>
                  </a:extLst>
                </p:cNvPr>
                <p:cNvSpPr txBox="1"/>
                <p:nvPr/>
              </p:nvSpPr>
              <p:spPr>
                <a:xfrm>
                  <a:off x="3865152" y="1583777"/>
                  <a:ext cx="2417265" cy="87273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 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2A9F8FFE-303C-70BF-2F28-8988056571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152" y="1583777"/>
                  <a:ext cx="2417265" cy="87273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73B69B7-6D1A-C6CD-FC68-F1782EE8A3B5}"/>
                  </a:ext>
                </a:extLst>
              </p:cNvPr>
              <p:cNvSpPr txBox="1"/>
              <p:nvPr/>
            </p:nvSpPr>
            <p:spPr>
              <a:xfrm>
                <a:off x="2649194" y="3820313"/>
                <a:ext cx="4002058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𝑢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73B69B7-6D1A-C6CD-FC68-F1782EE8A3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194" y="3820313"/>
                <a:ext cx="4002058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1CD2765-53B3-2A5C-1979-767656AA2096}"/>
                  </a:ext>
                </a:extLst>
              </p:cNvPr>
              <p:cNvSpPr txBox="1"/>
              <p:nvPr/>
            </p:nvSpPr>
            <p:spPr>
              <a:xfrm>
                <a:off x="2482162" y="4999872"/>
                <a:ext cx="3180421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1CD2765-53B3-2A5C-1979-767656AA20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2162" y="4999872"/>
                <a:ext cx="3180421" cy="10073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49945ED-71F7-CC42-D37A-B62C9F16FE86}"/>
                  </a:ext>
                </a:extLst>
              </p:cNvPr>
              <p:cNvSpPr txBox="1"/>
              <p:nvPr/>
            </p:nvSpPr>
            <p:spPr>
              <a:xfrm>
                <a:off x="5784398" y="4999872"/>
                <a:ext cx="1913473" cy="1007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49945ED-71F7-CC42-D37A-B62C9F16FE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398" y="4999872"/>
                <a:ext cx="1913473" cy="10073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20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33228</TotalTime>
  <Words>1370</Words>
  <Application>Microsoft Office PowerPoint</Application>
  <PresentationFormat>Widescreen</PresentationFormat>
  <Paragraphs>288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Going from Laplace transforms to z transforms</vt:lpstr>
      <vt:lpstr>Going from Laplace transforms to z transforms</vt:lpstr>
      <vt:lpstr>Going from Laplace transforms to z transforms</vt:lpstr>
      <vt:lpstr>Comparing Laplace transforms and z transform variables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transform pairs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 Problems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165</cp:revision>
  <dcterms:created xsi:type="dcterms:W3CDTF">2025-08-19T14:43:44Z</dcterms:created>
  <dcterms:modified xsi:type="dcterms:W3CDTF">2025-10-14T19:49:40Z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