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85" r:id="rId7"/>
    <p:sldId id="409" r:id="rId8"/>
    <p:sldId id="412" r:id="rId9"/>
    <p:sldId id="413" r:id="rId10"/>
    <p:sldId id="414" r:id="rId11"/>
    <p:sldId id="416" r:id="rId12"/>
    <p:sldId id="417" r:id="rId13"/>
    <p:sldId id="411" r:id="rId14"/>
    <p:sldId id="415" r:id="rId15"/>
    <p:sldId id="39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6817"/>
    <a:srgbClr val="BB5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19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5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-8674"/>
    </p:cViewPr>
  </p:sorter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Convolution%20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FT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F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F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x[n]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'Periodic Sequence'!$C$15:$C$22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numCache>
            </c:numRef>
          </c:xVal>
          <c:yVal>
            <c:numRef>
              <c:f>'Periodic Sequence'!$D$15:$D$22</c:f>
              <c:numCache>
                <c:formatCode>General</c:formatCode>
                <c:ptCount val="8"/>
                <c:pt idx="0">
                  <c:v>0</c:v>
                </c:pt>
                <c:pt idx="1">
                  <c:v>10</c:v>
                </c:pt>
                <c:pt idx="2">
                  <c:v>6</c:v>
                </c:pt>
                <c:pt idx="3">
                  <c:v>4</c:v>
                </c:pt>
                <c:pt idx="4">
                  <c:v>6</c:v>
                </c:pt>
                <c:pt idx="5">
                  <c:v>8</c:v>
                </c:pt>
                <c:pt idx="6">
                  <c:v>3</c:v>
                </c:pt>
                <c:pt idx="7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F1B-4497-AD4B-10A7AC95BD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16"/>
          <c:min val="-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  <c:majorUnit val="2"/>
      </c:valAx>
      <c:valAx>
        <c:axId val="1181793152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x[n]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'Periodic Sequence'!$C$15:$C$22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numCache>
            </c:numRef>
          </c:xVal>
          <c:yVal>
            <c:numRef>
              <c:f>'Periodic Sequence'!$D$15:$D$22</c:f>
              <c:numCache>
                <c:formatCode>General</c:formatCode>
                <c:ptCount val="8"/>
                <c:pt idx="0">
                  <c:v>0</c:v>
                </c:pt>
                <c:pt idx="1">
                  <c:v>10</c:v>
                </c:pt>
                <c:pt idx="2">
                  <c:v>6</c:v>
                </c:pt>
                <c:pt idx="3">
                  <c:v>4</c:v>
                </c:pt>
                <c:pt idx="4">
                  <c:v>6</c:v>
                </c:pt>
                <c:pt idx="5">
                  <c:v>8</c:v>
                </c:pt>
                <c:pt idx="6">
                  <c:v>3</c:v>
                </c:pt>
                <c:pt idx="7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9F2-4426-A781-8FC536B97329}"/>
            </c:ext>
          </c:extLst>
        </c:ser>
        <c:ser>
          <c:idx val="1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7030A0"/>
                </a:solidFill>
              </a:ln>
              <a:effectLst/>
            </c:spPr>
          </c:marker>
          <c:xVal>
            <c:numRef>
              <c:f>'Periodic Sequence'!$L$7:$L$30</c:f>
              <c:numCache>
                <c:formatCode>General</c:formatCode>
                <c:ptCount val="24"/>
                <c:pt idx="0">
                  <c:v>-8</c:v>
                </c:pt>
                <c:pt idx="1">
                  <c:v>-7</c:v>
                </c:pt>
                <c:pt idx="2">
                  <c:v>-6</c:v>
                </c:pt>
                <c:pt idx="3">
                  <c:v>-5</c:v>
                </c:pt>
                <c:pt idx="4">
                  <c:v>-4</c:v>
                </c:pt>
                <c:pt idx="5">
                  <c:v>-3</c:v>
                </c:pt>
                <c:pt idx="6">
                  <c:v>-2</c:v>
                </c:pt>
                <c:pt idx="7">
                  <c:v>-1</c:v>
                </c:pt>
                <c:pt idx="8">
                  <c:v>0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  <c:pt idx="12">
                  <c:v>4</c:v>
                </c:pt>
                <c:pt idx="13">
                  <c:v>5</c:v>
                </c:pt>
                <c:pt idx="14">
                  <c:v>6</c:v>
                </c:pt>
                <c:pt idx="15">
                  <c:v>7</c:v>
                </c:pt>
                <c:pt idx="16">
                  <c:v>8</c:v>
                </c:pt>
                <c:pt idx="17">
                  <c:v>9</c:v>
                </c:pt>
                <c:pt idx="18">
                  <c:v>10</c:v>
                </c:pt>
                <c:pt idx="19">
                  <c:v>11</c:v>
                </c:pt>
                <c:pt idx="20">
                  <c:v>12</c:v>
                </c:pt>
                <c:pt idx="21">
                  <c:v>13</c:v>
                </c:pt>
                <c:pt idx="22">
                  <c:v>14</c:v>
                </c:pt>
                <c:pt idx="23">
                  <c:v>15</c:v>
                </c:pt>
              </c:numCache>
            </c:numRef>
          </c:xVal>
          <c:yVal>
            <c:numRef>
              <c:f>'Periodic Sequence'!$M$7:$M$30</c:f>
              <c:numCache>
                <c:formatCode>General</c:formatCode>
                <c:ptCount val="24"/>
                <c:pt idx="0">
                  <c:v>0</c:v>
                </c:pt>
                <c:pt idx="1">
                  <c:v>10</c:v>
                </c:pt>
                <c:pt idx="2">
                  <c:v>6</c:v>
                </c:pt>
                <c:pt idx="3">
                  <c:v>4</c:v>
                </c:pt>
                <c:pt idx="4">
                  <c:v>6</c:v>
                </c:pt>
                <c:pt idx="5">
                  <c:v>8</c:v>
                </c:pt>
                <c:pt idx="6">
                  <c:v>3</c:v>
                </c:pt>
                <c:pt idx="7">
                  <c:v>1</c:v>
                </c:pt>
                <c:pt idx="16">
                  <c:v>0</c:v>
                </c:pt>
                <c:pt idx="17">
                  <c:v>10</c:v>
                </c:pt>
                <c:pt idx="18">
                  <c:v>6</c:v>
                </c:pt>
                <c:pt idx="19">
                  <c:v>4</c:v>
                </c:pt>
                <c:pt idx="20">
                  <c:v>6</c:v>
                </c:pt>
                <c:pt idx="21">
                  <c:v>8</c:v>
                </c:pt>
                <c:pt idx="22">
                  <c:v>3</c:v>
                </c:pt>
                <c:pt idx="23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9F2-4426-A781-8FC536B973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801792"/>
        <c:axId val="1181793152"/>
      </c:scatterChart>
      <c:valAx>
        <c:axId val="1181801792"/>
        <c:scaling>
          <c:orientation val="minMax"/>
          <c:max val="16"/>
          <c:min val="-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793152"/>
        <c:crosses val="autoZero"/>
        <c:crossBetween val="midCat"/>
        <c:majorUnit val="2"/>
      </c:valAx>
      <c:valAx>
        <c:axId val="1181793152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180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Basis Functions for N=10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Sheet1!$F$14:$F$30</c:f>
              <c:numCache>
                <c:formatCode>General</c:formatCode>
                <c:ptCount val="17"/>
                <c:pt idx="0">
                  <c:v>1</c:v>
                </c:pt>
                <c:pt idx="1">
                  <c:v>0.80901699437494701</c:v>
                </c:pt>
                <c:pt idx="2">
                  <c:v>0.30901699437494701</c:v>
                </c:pt>
                <c:pt idx="3">
                  <c:v>-0.30901699437494701</c:v>
                </c:pt>
                <c:pt idx="4">
                  <c:v>-0.80901699437494701</c:v>
                </c:pt>
                <c:pt idx="5">
                  <c:v>-1</c:v>
                </c:pt>
                <c:pt idx="6">
                  <c:v>-0.80901699437494801</c:v>
                </c:pt>
                <c:pt idx="7">
                  <c:v>-0.30901699437494801</c:v>
                </c:pt>
                <c:pt idx="8">
                  <c:v>0.30901699437494701</c:v>
                </c:pt>
                <c:pt idx="9">
                  <c:v>0.80901699437494701</c:v>
                </c:pt>
                <c:pt idx="10">
                  <c:v>1</c:v>
                </c:pt>
                <c:pt idx="11">
                  <c:v>0.80901699437494801</c:v>
                </c:pt>
                <c:pt idx="12">
                  <c:v>0.30901699437494801</c:v>
                </c:pt>
                <c:pt idx="13">
                  <c:v>-0.30901699437494701</c:v>
                </c:pt>
                <c:pt idx="14">
                  <c:v>-0.80901699437494701</c:v>
                </c:pt>
                <c:pt idx="15">
                  <c:v>-1</c:v>
                </c:pt>
                <c:pt idx="16">
                  <c:v>-0.80901699437494801</c:v>
                </c:pt>
              </c:numCache>
            </c:numRef>
          </c:xVal>
          <c:yVal>
            <c:numRef>
              <c:f>Sheet1!$G$14:$G$30</c:f>
              <c:numCache>
                <c:formatCode>General</c:formatCode>
                <c:ptCount val="17"/>
                <c:pt idx="0">
                  <c:v>0</c:v>
                </c:pt>
                <c:pt idx="1">
                  <c:v>-0.58778525229247303</c:v>
                </c:pt>
                <c:pt idx="2">
                  <c:v>-0.95105651629515398</c:v>
                </c:pt>
                <c:pt idx="3">
                  <c:v>-0.95105651629515398</c:v>
                </c:pt>
                <c:pt idx="4">
                  <c:v>-0.58778525229247303</c:v>
                </c:pt>
                <c:pt idx="5">
                  <c:v>-1.22514845490862E-16</c:v>
                </c:pt>
                <c:pt idx="6">
                  <c:v>0.58778525229247303</c:v>
                </c:pt>
                <c:pt idx="7">
                  <c:v>0.95105651629515398</c:v>
                </c:pt>
                <c:pt idx="8">
                  <c:v>0.95105651629515398</c:v>
                </c:pt>
                <c:pt idx="9">
                  <c:v>0.58778525229247303</c:v>
                </c:pt>
                <c:pt idx="10">
                  <c:v>2.45029690981724E-16</c:v>
                </c:pt>
                <c:pt idx="11">
                  <c:v>-0.58778525229247203</c:v>
                </c:pt>
                <c:pt idx="12">
                  <c:v>-0.95105651629515398</c:v>
                </c:pt>
                <c:pt idx="13">
                  <c:v>-0.95105651629515398</c:v>
                </c:pt>
                <c:pt idx="14">
                  <c:v>-0.58778525229247303</c:v>
                </c:pt>
                <c:pt idx="15">
                  <c:v>-3.67544536472586E-16</c:v>
                </c:pt>
                <c:pt idx="16">
                  <c:v>0.58778525229247303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38B-4311-8BB9-42BACE4DA0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3291455"/>
        <c:axId val="1183291935"/>
      </c:scatterChart>
      <c:valAx>
        <c:axId val="11832914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935"/>
        <c:crosses val="autoZero"/>
        <c:crossBetween val="midCat"/>
      </c:valAx>
      <c:valAx>
        <c:axId val="118329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4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x[n]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Sheet1!$J$10:$Q$10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numCache>
            </c:numRef>
          </c:xVal>
          <c:yVal>
            <c:numRef>
              <c:f>Sheet1!$J$12:$Q$12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DD3-4B70-8768-506FFE12AC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3291455"/>
        <c:axId val="1183291935"/>
      </c:scatterChart>
      <c:valAx>
        <c:axId val="11832914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935"/>
        <c:crosses val="autoZero"/>
        <c:crossBetween val="midCat"/>
      </c:valAx>
      <c:valAx>
        <c:axId val="118329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4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Basis Functions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Sheet1!$F$14:$F$30</c:f>
              <c:numCache>
                <c:formatCode>General</c:formatCode>
                <c:ptCount val="17"/>
                <c:pt idx="0">
                  <c:v>1</c:v>
                </c:pt>
                <c:pt idx="1">
                  <c:v>0.70710678118654802</c:v>
                </c:pt>
                <c:pt idx="2">
                  <c:v>6.1257422745431001E-17</c:v>
                </c:pt>
                <c:pt idx="3">
                  <c:v>-0.70710678118654702</c:v>
                </c:pt>
                <c:pt idx="4">
                  <c:v>-1</c:v>
                </c:pt>
                <c:pt idx="5">
                  <c:v>-0.70710678118654802</c:v>
                </c:pt>
                <c:pt idx="6">
                  <c:v>-1.83772268236293E-16</c:v>
                </c:pt>
                <c:pt idx="7">
                  <c:v>0.70710678118654702</c:v>
                </c:pt>
                <c:pt idx="8">
                  <c:v>1</c:v>
                </c:pt>
                <c:pt idx="9">
                  <c:v>0.70710678118654802</c:v>
                </c:pt>
                <c:pt idx="10">
                  <c:v>3.06287113727155E-16</c:v>
                </c:pt>
                <c:pt idx="11">
                  <c:v>-0.70710678118654702</c:v>
                </c:pt>
                <c:pt idx="12">
                  <c:v>-1</c:v>
                </c:pt>
                <c:pt idx="13">
                  <c:v>-0.70710678118654702</c:v>
                </c:pt>
                <c:pt idx="14">
                  <c:v>-4.28801959218017E-16</c:v>
                </c:pt>
                <c:pt idx="15">
                  <c:v>0.70710678118654702</c:v>
                </c:pt>
                <c:pt idx="16">
                  <c:v>1</c:v>
                </c:pt>
              </c:numCache>
            </c:numRef>
          </c:xVal>
          <c:yVal>
            <c:numRef>
              <c:f>Sheet1!$G$14:$G$30</c:f>
              <c:numCache>
                <c:formatCode>General</c:formatCode>
                <c:ptCount val="17"/>
                <c:pt idx="0">
                  <c:v>0</c:v>
                </c:pt>
                <c:pt idx="1">
                  <c:v>-0.70710678118654702</c:v>
                </c:pt>
                <c:pt idx="2">
                  <c:v>-1</c:v>
                </c:pt>
                <c:pt idx="3">
                  <c:v>-0.70710678118654802</c:v>
                </c:pt>
                <c:pt idx="4">
                  <c:v>-1.22514845490862E-16</c:v>
                </c:pt>
                <c:pt idx="5">
                  <c:v>0.70710678118654702</c:v>
                </c:pt>
                <c:pt idx="6">
                  <c:v>1</c:v>
                </c:pt>
                <c:pt idx="7">
                  <c:v>0.70710678118654802</c:v>
                </c:pt>
                <c:pt idx="8">
                  <c:v>2.45029690981724E-16</c:v>
                </c:pt>
                <c:pt idx="9">
                  <c:v>-0.70710678118654702</c:v>
                </c:pt>
                <c:pt idx="10">
                  <c:v>-1</c:v>
                </c:pt>
                <c:pt idx="11">
                  <c:v>-0.70710678118654802</c:v>
                </c:pt>
                <c:pt idx="12">
                  <c:v>-3.67544536472586E-16</c:v>
                </c:pt>
                <c:pt idx="13">
                  <c:v>0.70710678118654802</c:v>
                </c:pt>
                <c:pt idx="14">
                  <c:v>1</c:v>
                </c:pt>
                <c:pt idx="15">
                  <c:v>0.70710678118654802</c:v>
                </c:pt>
                <c:pt idx="16">
                  <c:v>4.90059381963448E-16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38E-4F76-8DD6-E4642924E9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3291455"/>
        <c:axId val="1183291935"/>
      </c:scatterChart>
      <c:valAx>
        <c:axId val="11832914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935"/>
        <c:crosses val="autoZero"/>
        <c:crossBetween val="midCat"/>
      </c:valAx>
      <c:valAx>
        <c:axId val="118329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4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0.5034</cdr:x>
      <cdr:y>0.55592</cdr:y>
    </cdr:from>
    <cdr:to>
      <cdr:x>0.76719</cdr:x>
      <cdr:y>0.55592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CAE43A9C-1F42-837A-268E-96686A04AED5}"/>
            </a:ext>
          </a:extLst>
        </cdr:cNvPr>
        <cdr:cNvCxnSpPr/>
      </cdr:nvCxnSpPr>
      <cdr:spPr>
        <a:xfrm xmlns:a="http://schemas.openxmlformats.org/drawingml/2006/main">
          <a:off x="1403950" y="1608652"/>
          <a:ext cx="735683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0.5034</cdr:x>
      <cdr:y>0.41155</cdr:y>
    </cdr:from>
    <cdr:to>
      <cdr:x>0.72138</cdr:x>
      <cdr:y>0.55807</cdr:y>
    </cdr:to>
    <cdr:cxnSp macro="">
      <cdr:nvCxnSpPr>
        <cdr:cNvPr id="4" name="Straight Arrow Connector 3">
          <a:extLst xmlns:a="http://schemas.openxmlformats.org/drawingml/2006/main">
            <a:ext uri="{FF2B5EF4-FFF2-40B4-BE49-F238E27FC236}">
              <a16:creationId xmlns:a16="http://schemas.microsoft.com/office/drawing/2014/main" id="{331B1868-C3AA-610C-C0A5-52CF94CC8441}"/>
            </a:ext>
          </a:extLst>
        </cdr:cNvPr>
        <cdr:cNvCxnSpPr/>
      </cdr:nvCxnSpPr>
      <cdr:spPr>
        <a:xfrm xmlns:a="http://schemas.openxmlformats.org/drawingml/2006/main" flipV="1">
          <a:off x="1403950" y="1190898"/>
          <a:ext cx="607909" cy="42397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0.5034</cdr:x>
      <cdr:y>0.32293</cdr:y>
    </cdr:from>
    <cdr:to>
      <cdr:x>0.58773</cdr:x>
      <cdr:y>0.55807</cdr:y>
    </cdr:to>
    <cdr:cxnSp macro="">
      <cdr:nvCxnSpPr>
        <cdr:cNvPr id="5" name="Straight Arrow Connector 4">
          <a:extLst xmlns:a="http://schemas.openxmlformats.org/drawingml/2006/main">
            <a:ext uri="{FF2B5EF4-FFF2-40B4-BE49-F238E27FC236}">
              <a16:creationId xmlns:a16="http://schemas.microsoft.com/office/drawing/2014/main" id="{26516B56-32E7-C362-7589-08F580DE5E09}"/>
            </a:ext>
          </a:extLst>
        </cdr:cNvPr>
        <cdr:cNvCxnSpPr/>
      </cdr:nvCxnSpPr>
      <cdr:spPr>
        <a:xfrm xmlns:a="http://schemas.openxmlformats.org/drawingml/2006/main" flipV="1">
          <a:off x="1403950" y="934443"/>
          <a:ext cx="235179" cy="68043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0.29065</cdr:x>
      <cdr:y>0.41155</cdr:y>
    </cdr:from>
    <cdr:to>
      <cdr:x>0.5</cdr:x>
      <cdr:y>0.55807</cdr:y>
    </cdr:to>
    <cdr:cxnSp macro="">
      <cdr:nvCxnSpPr>
        <cdr:cNvPr id="6" name="Straight Arrow Connector 5">
          <a:extLst xmlns:a="http://schemas.openxmlformats.org/drawingml/2006/main">
            <a:ext uri="{FF2B5EF4-FFF2-40B4-BE49-F238E27FC236}">
              <a16:creationId xmlns:a16="http://schemas.microsoft.com/office/drawing/2014/main" id="{B5D52B96-4590-9D26-87E6-75587EDC913E}"/>
            </a:ext>
          </a:extLst>
        </cdr:cNvPr>
        <cdr:cNvCxnSpPr/>
      </cdr:nvCxnSpPr>
      <cdr:spPr>
        <a:xfrm xmlns:a="http://schemas.openxmlformats.org/drawingml/2006/main" flipH="1" flipV="1">
          <a:off x="810588" y="1190899"/>
          <a:ext cx="583872" cy="42397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0.42672</cdr:x>
      <cdr:y>0.32531</cdr:y>
    </cdr:from>
    <cdr:to>
      <cdr:x>0.5034</cdr:x>
      <cdr:y>0.55807</cdr:y>
    </cdr:to>
    <cdr:cxnSp macro="">
      <cdr:nvCxnSpPr>
        <cdr:cNvPr id="7" name="Straight Arrow Connector 6">
          <a:extLst xmlns:a="http://schemas.openxmlformats.org/drawingml/2006/main">
            <a:ext uri="{FF2B5EF4-FFF2-40B4-BE49-F238E27FC236}">
              <a16:creationId xmlns:a16="http://schemas.microsoft.com/office/drawing/2014/main" id="{CC39BD07-C2B4-2CAD-B5A7-2B01EB5D6D08}"/>
            </a:ext>
          </a:extLst>
        </cdr:cNvPr>
        <cdr:cNvCxnSpPr/>
      </cdr:nvCxnSpPr>
      <cdr:spPr>
        <a:xfrm xmlns:a="http://schemas.openxmlformats.org/drawingml/2006/main" flipH="1" flipV="1">
          <a:off x="1190084" y="941351"/>
          <a:ext cx="213866" cy="67352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0.22471</cdr:x>
      <cdr:y>0.55599</cdr:y>
    </cdr:from>
    <cdr:to>
      <cdr:x>0.5</cdr:x>
      <cdr:y>0.55599</cdr:y>
    </cdr:to>
    <cdr:cxnSp macro="">
      <cdr:nvCxnSpPr>
        <cdr:cNvPr id="8" name="Straight Arrow Connector 7">
          <a:extLst xmlns:a="http://schemas.openxmlformats.org/drawingml/2006/main">
            <a:ext uri="{FF2B5EF4-FFF2-40B4-BE49-F238E27FC236}">
              <a16:creationId xmlns:a16="http://schemas.microsoft.com/office/drawing/2014/main" id="{61D152C2-ECEE-1CCE-4FE3-5F0F4F0C7A77}"/>
            </a:ext>
          </a:extLst>
        </cdr:cNvPr>
        <cdr:cNvCxnSpPr/>
      </cdr:nvCxnSpPr>
      <cdr:spPr>
        <a:xfrm xmlns:a="http://schemas.openxmlformats.org/drawingml/2006/main" flipH="1">
          <a:off x="626711" y="1608864"/>
          <a:ext cx="767749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0.28913</cdr:x>
      <cdr:y>0.55807</cdr:y>
    </cdr:from>
    <cdr:to>
      <cdr:x>0.5</cdr:x>
      <cdr:y>0.70146</cdr:y>
    </cdr:to>
    <cdr:cxnSp macro="">
      <cdr:nvCxnSpPr>
        <cdr:cNvPr id="9" name="Straight Arrow Connector 8">
          <a:extLst xmlns:a="http://schemas.openxmlformats.org/drawingml/2006/main">
            <a:ext uri="{FF2B5EF4-FFF2-40B4-BE49-F238E27FC236}">
              <a16:creationId xmlns:a16="http://schemas.microsoft.com/office/drawing/2014/main" id="{F6B654C5-48D1-5BE7-B0E3-8171D4E09AFC}"/>
            </a:ext>
          </a:extLst>
        </cdr:cNvPr>
        <cdr:cNvCxnSpPr/>
      </cdr:nvCxnSpPr>
      <cdr:spPr>
        <a:xfrm xmlns:a="http://schemas.openxmlformats.org/drawingml/2006/main" flipH="1">
          <a:off x="806368" y="1614874"/>
          <a:ext cx="588092" cy="41493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0.41883</cdr:x>
      <cdr:y>0.56355</cdr:y>
    </cdr:from>
    <cdr:to>
      <cdr:x>0.5034</cdr:x>
      <cdr:y>0.79465</cdr:y>
    </cdr:to>
    <cdr:cxnSp macro="">
      <cdr:nvCxnSpPr>
        <cdr:cNvPr id="10" name="Straight Arrow Connector 9">
          <a:extLst xmlns:a="http://schemas.openxmlformats.org/drawingml/2006/main">
            <a:ext uri="{FF2B5EF4-FFF2-40B4-BE49-F238E27FC236}">
              <a16:creationId xmlns:a16="http://schemas.microsoft.com/office/drawing/2014/main" id="{E4337131-F76B-21A8-D668-8B7EE8257E25}"/>
            </a:ext>
          </a:extLst>
        </cdr:cNvPr>
        <cdr:cNvCxnSpPr/>
      </cdr:nvCxnSpPr>
      <cdr:spPr>
        <a:xfrm xmlns:a="http://schemas.openxmlformats.org/drawingml/2006/main" flipH="1">
          <a:off x="1168095" y="1630736"/>
          <a:ext cx="235855" cy="66873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0.5034</cdr:x>
      <cdr:y>0.55807</cdr:y>
    </cdr:from>
    <cdr:to>
      <cdr:x>0.58785</cdr:x>
      <cdr:y>0.79465</cdr:y>
    </cdr:to>
    <cdr:cxnSp macro="">
      <cdr:nvCxnSpPr>
        <cdr:cNvPr id="11" name="Straight Arrow Connector 10">
          <a:extLst xmlns:a="http://schemas.openxmlformats.org/drawingml/2006/main">
            <a:ext uri="{FF2B5EF4-FFF2-40B4-BE49-F238E27FC236}">
              <a16:creationId xmlns:a16="http://schemas.microsoft.com/office/drawing/2014/main" id="{381686C0-863F-D41F-92A4-B5C3980F858D}"/>
            </a:ext>
          </a:extLst>
        </cdr:cNvPr>
        <cdr:cNvCxnSpPr/>
      </cdr:nvCxnSpPr>
      <cdr:spPr>
        <a:xfrm xmlns:a="http://schemas.openxmlformats.org/drawingml/2006/main">
          <a:off x="1403950" y="1614874"/>
          <a:ext cx="235519" cy="68459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0.5034</cdr:x>
      <cdr:y>0.55807</cdr:y>
    </cdr:from>
    <cdr:to>
      <cdr:x>0.7116</cdr:x>
      <cdr:y>0.70012</cdr:y>
    </cdr:to>
    <cdr:cxnSp macro="">
      <cdr:nvCxnSpPr>
        <cdr:cNvPr id="12" name="Straight Arrow Connector 11">
          <a:extLst xmlns:a="http://schemas.openxmlformats.org/drawingml/2006/main">
            <a:ext uri="{FF2B5EF4-FFF2-40B4-BE49-F238E27FC236}">
              <a16:creationId xmlns:a16="http://schemas.microsoft.com/office/drawing/2014/main" id="{D4FED739-F121-DFB8-CBAC-96B43F4ECD63}"/>
            </a:ext>
          </a:extLst>
        </cdr:cNvPr>
        <cdr:cNvCxnSpPr/>
      </cdr:nvCxnSpPr>
      <cdr:spPr>
        <a:xfrm xmlns:a="http://schemas.openxmlformats.org/drawingml/2006/main">
          <a:off x="1403950" y="1614874"/>
          <a:ext cx="580658" cy="41105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18" Type="http://schemas.openxmlformats.org/officeDocument/2006/relationships/image" Target="../media/image33.png"/><Relationship Id="rId3" Type="http://schemas.openxmlformats.org/officeDocument/2006/relationships/chart" Target="../charts/chart4.xml"/><Relationship Id="rId21" Type="http://schemas.openxmlformats.org/officeDocument/2006/relationships/image" Target="../media/image36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19.png"/><Relationship Id="rId16" Type="http://schemas.openxmlformats.org/officeDocument/2006/relationships/image" Target="../media/image31.png"/><Relationship Id="rId20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24" Type="http://schemas.openxmlformats.org/officeDocument/2006/relationships/image" Target="../media/image39.png"/><Relationship Id="rId5" Type="http://schemas.openxmlformats.org/officeDocument/2006/relationships/chart" Target="../charts/chart5.xml"/><Relationship Id="rId15" Type="http://schemas.openxmlformats.org/officeDocument/2006/relationships/image" Target="../media/image30.png"/><Relationship Id="rId23" Type="http://schemas.openxmlformats.org/officeDocument/2006/relationships/image" Target="../media/image38.png"/><Relationship Id="rId10" Type="http://schemas.openxmlformats.org/officeDocument/2006/relationships/image" Target="../media/image25.png"/><Relationship Id="rId19" Type="http://schemas.openxmlformats.org/officeDocument/2006/relationships/image" Target="../media/image34.png"/><Relationship Id="rId4" Type="http://schemas.openxmlformats.org/officeDocument/2006/relationships/image" Target="../media/image20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Relationship Id="rId22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0CBD5-EC58-0004-7682-A1781B55E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24DA5C-4767-C0A4-F4D4-42F2435DD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24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FD60A-79C4-CDE3-FF3F-9BFED5AC6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3768" y="1281615"/>
            <a:ext cx="8124463" cy="732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Practice Problem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EB0B06-F070-C728-7A6A-EA72DFE7C3A1}"/>
              </a:ext>
            </a:extLst>
          </p:cNvPr>
          <p:cNvSpPr txBox="1"/>
          <p:nvPr/>
        </p:nvSpPr>
        <p:spPr>
          <a:xfrm>
            <a:off x="712179" y="2967335"/>
            <a:ext cx="10225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Problem 1:  Calculate the Discrete Fourier Transform of the following signal.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50206-5591-A7ED-34E0-15CC1DB37C0B}"/>
              </a:ext>
            </a:extLst>
          </p:cNvPr>
          <p:cNvSpPr txBox="1"/>
          <p:nvPr/>
        </p:nvSpPr>
        <p:spPr>
          <a:xfrm>
            <a:off x="4182888" y="3920675"/>
            <a:ext cx="3826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x[n] = { 1, 0, 1, 1 }</a:t>
            </a:r>
          </a:p>
        </p:txBody>
      </p:sp>
    </p:spTree>
    <p:extLst>
      <p:ext uri="{BB962C8B-B14F-4D97-AF65-F5344CB8AC3E}">
        <p14:creationId xmlns:p14="http://schemas.microsoft.com/office/powerpoint/2010/main" val="3435250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F1E65-0FE2-2FF5-34B3-9C8FA73BD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8D934-0B7A-00D4-B62E-9CA95E9FA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9EE8F-FEA9-0731-F374-8CB11611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3C0C2-4A81-3A24-D972-C2D0D045A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58885"/>
            <a:ext cx="10515600" cy="31180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Discrete Fourier transforms</a:t>
            </a:r>
          </a:p>
        </p:txBody>
      </p:sp>
    </p:spTree>
    <p:extLst>
      <p:ext uri="{BB962C8B-B14F-4D97-AF65-F5344CB8AC3E}">
        <p14:creationId xmlns:p14="http://schemas.microsoft.com/office/powerpoint/2010/main" val="2837058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4E05A-139E-1834-0962-5F4690EA4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348AF3F-602C-78CF-FC68-D83A96FCBD32}"/>
              </a:ext>
            </a:extLst>
          </p:cNvPr>
          <p:cNvSpPr txBox="1"/>
          <p:nvPr/>
        </p:nvSpPr>
        <p:spPr>
          <a:xfrm>
            <a:off x="1043171" y="1029129"/>
            <a:ext cx="8345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Discrete Fourier transforms are of finite length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4B2CB0-4214-0857-AF5C-AEBC21D1E1F9}"/>
              </a:ext>
            </a:extLst>
          </p:cNvPr>
          <p:cNvSpPr txBox="1"/>
          <p:nvPr/>
        </p:nvSpPr>
        <p:spPr>
          <a:xfrm>
            <a:off x="1043171" y="1782115"/>
            <a:ext cx="10105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Discrete Fourier transforms correspond to samples of the Fourier transform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5A6FC9-4A0C-0241-7501-C9A406A87A25}"/>
              </a:ext>
            </a:extLst>
          </p:cNvPr>
          <p:cNvSpPr txBox="1"/>
          <p:nvPr/>
        </p:nvSpPr>
        <p:spPr>
          <a:xfrm>
            <a:off x="3295899" y="2448867"/>
            <a:ext cx="4245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or samples of the z transform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D59314-124C-5BF6-1C35-61585B9F4B53}"/>
              </a:ext>
            </a:extLst>
          </p:cNvPr>
          <p:cNvSpPr txBox="1"/>
          <p:nvPr/>
        </p:nvSpPr>
        <p:spPr>
          <a:xfrm>
            <a:off x="1043170" y="3156929"/>
            <a:ext cx="10105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Discrete Fourier transforms can be related to the Fourier series of periodic signals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1C218D-A056-13F3-A191-46B8272E6634}"/>
              </a:ext>
            </a:extLst>
          </p:cNvPr>
          <p:cNvSpPr txBox="1"/>
          <p:nvPr/>
        </p:nvSpPr>
        <p:spPr>
          <a:xfrm>
            <a:off x="1043169" y="4234323"/>
            <a:ext cx="10105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will start by looking at the Fourier series of periodic signals</a:t>
            </a:r>
          </a:p>
        </p:txBody>
      </p:sp>
    </p:spTree>
    <p:extLst>
      <p:ext uri="{BB962C8B-B14F-4D97-AF65-F5344CB8AC3E}">
        <p14:creationId xmlns:p14="http://schemas.microsoft.com/office/powerpoint/2010/main" val="383832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8380F-408A-B1D9-D1F9-7DA3DC42D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3167C202-8382-22D9-B860-99EAAD2819EF}"/>
              </a:ext>
            </a:extLst>
          </p:cNvPr>
          <p:cNvSpPr txBox="1"/>
          <p:nvPr/>
        </p:nvSpPr>
        <p:spPr>
          <a:xfrm>
            <a:off x="1145838" y="1387433"/>
            <a:ext cx="4775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Given a finite length sequence, x[n]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96B8C2-0974-675A-41FC-3B7F97EE277B}"/>
              </a:ext>
            </a:extLst>
          </p:cNvPr>
          <p:cNvSpPr txBox="1"/>
          <p:nvPr/>
        </p:nvSpPr>
        <p:spPr>
          <a:xfrm>
            <a:off x="1145838" y="2967335"/>
            <a:ext cx="10105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can construct a periodic sequence by just repeating the finite sequence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C80D26F-EF9F-4181-8856-CD3F9667AE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3324504"/>
              </p:ext>
            </p:extLst>
          </p:nvPr>
        </p:nvGraphicFramePr>
        <p:xfrm>
          <a:off x="6004583" y="224128"/>
          <a:ext cx="4572000" cy="2625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CECE350-3359-4271-8F4E-C47808BC5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5073288"/>
              </p:ext>
            </p:extLst>
          </p:nvPr>
        </p:nvGraphicFramePr>
        <p:xfrm>
          <a:off x="6198667" y="3543977"/>
          <a:ext cx="4473508" cy="2625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7FBE53-358B-9479-7C75-65E704E2BE29}"/>
                  </a:ext>
                </a:extLst>
              </p:cNvPr>
              <p:cNvSpPr txBox="1"/>
              <p:nvPr/>
            </p:nvSpPr>
            <p:spPr>
              <a:xfrm>
                <a:off x="8119244" y="3555614"/>
                <a:ext cx="632353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7FBE53-358B-9479-7C75-65E704E2BE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9244" y="3555614"/>
                <a:ext cx="632353" cy="369332"/>
              </a:xfrm>
              <a:prstGeom prst="rect">
                <a:avLst/>
              </a:prstGeom>
              <a:blipFill>
                <a:blip r:embed="rId4"/>
                <a:stretch>
                  <a:fillRect l="-6731" t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790928-4023-7D76-BF90-CC09A0644863}"/>
                  </a:ext>
                </a:extLst>
              </p:cNvPr>
              <p:cNvSpPr txBox="1"/>
              <p:nvPr/>
            </p:nvSpPr>
            <p:spPr>
              <a:xfrm>
                <a:off x="1144273" y="3512554"/>
                <a:ext cx="3132717" cy="10050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790928-4023-7D76-BF90-CC09A06448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273" y="3512554"/>
                <a:ext cx="3132717" cy="10050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14C8CFE-B971-E58B-3B75-7C88390BE1E5}"/>
              </a:ext>
            </a:extLst>
          </p:cNvPr>
          <p:cNvSpPr txBox="1"/>
          <p:nvPr/>
        </p:nvSpPr>
        <p:spPr>
          <a:xfrm>
            <a:off x="1145838" y="1883379"/>
            <a:ext cx="1710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of length 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02B310-68EC-323A-89EC-127F532BB4F7}"/>
              </a:ext>
            </a:extLst>
          </p:cNvPr>
          <p:cNvSpPr txBox="1"/>
          <p:nvPr/>
        </p:nvSpPr>
        <p:spPr>
          <a:xfrm>
            <a:off x="1025250" y="4547237"/>
            <a:ext cx="5052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can get back our original sequence by extracting one period from the infinite periodic sequence</a:t>
            </a:r>
          </a:p>
        </p:txBody>
      </p:sp>
    </p:spTree>
    <p:extLst>
      <p:ext uri="{BB962C8B-B14F-4D97-AF65-F5344CB8AC3E}">
        <p14:creationId xmlns:p14="http://schemas.microsoft.com/office/powerpoint/2010/main" val="116919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4" grpId="0">
        <p:bldAsOne/>
      </p:bldGraphic>
      <p:bldGraphic spid="5" grpId="0">
        <p:bldAsOne/>
      </p:bldGraphic>
      <p:bldP spid="6" grpId="0" animBg="1"/>
      <p:bldP spid="7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01BC5-DA3B-0234-E909-ABECD9202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E2A382-BA0D-8600-DBF1-9ACA6B81C154}"/>
                  </a:ext>
                </a:extLst>
              </p:cNvPr>
              <p:cNvSpPr txBox="1"/>
              <p:nvPr/>
            </p:nvSpPr>
            <p:spPr>
              <a:xfrm>
                <a:off x="3246808" y="4244662"/>
                <a:ext cx="3312445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E2A382-BA0D-8600-DBF1-9ACA6B81C1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6808" y="4244662"/>
                <a:ext cx="3312445" cy="10388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AD26FB-6B8D-EA1B-950A-564D402912E5}"/>
                  </a:ext>
                </a:extLst>
              </p:cNvPr>
              <p:cNvSpPr txBox="1"/>
              <p:nvPr/>
            </p:nvSpPr>
            <p:spPr>
              <a:xfrm>
                <a:off x="811612" y="759252"/>
                <a:ext cx="103108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</a:rPr>
                  <a:t>The infinite periodic sequence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will have a Fourier series representation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AD26FB-6B8D-EA1B-950A-564D402912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612" y="759252"/>
                <a:ext cx="10310804" cy="461665"/>
              </a:xfrm>
              <a:prstGeom prst="rect">
                <a:avLst/>
              </a:prstGeom>
              <a:blipFill>
                <a:blip r:embed="rId3"/>
                <a:stretch>
                  <a:fillRect l="-887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FC540EC0-AF2F-1579-AAC1-A6AC5E45E41D}"/>
              </a:ext>
            </a:extLst>
          </p:cNvPr>
          <p:cNvSpPr txBox="1"/>
          <p:nvPr/>
        </p:nvSpPr>
        <p:spPr>
          <a:xfrm>
            <a:off x="811612" y="1504563"/>
            <a:ext cx="9947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can define the Fourier series representation of the infinite series as the discrete Fourier transform of the finite length sequence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A61046-E182-432F-0AD9-9937C13BCC66}"/>
              </a:ext>
            </a:extLst>
          </p:cNvPr>
          <p:cNvSpPr txBox="1"/>
          <p:nvPr/>
        </p:nvSpPr>
        <p:spPr>
          <a:xfrm>
            <a:off x="811612" y="2667746"/>
            <a:ext cx="994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can form the periodic sequence from the Fourier series coefficients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9C9A96-E867-F9EC-2A68-84665295FCEC}"/>
              </a:ext>
            </a:extLst>
          </p:cNvPr>
          <p:cNvSpPr txBox="1"/>
          <p:nvPr/>
        </p:nvSpPr>
        <p:spPr>
          <a:xfrm>
            <a:off x="2406019" y="3605002"/>
            <a:ext cx="2547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Fourier series coefficients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1ED9159-4786-9DCA-6C78-BC221122049D}"/>
              </a:ext>
            </a:extLst>
          </p:cNvPr>
          <p:cNvCxnSpPr>
            <a:cxnSpLocks/>
          </p:cNvCxnSpPr>
          <p:nvPr/>
        </p:nvCxnSpPr>
        <p:spPr>
          <a:xfrm>
            <a:off x="4903031" y="3949923"/>
            <a:ext cx="594525" cy="4950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9FA490C-3D56-75E7-BE67-3F728D1663C1}"/>
              </a:ext>
            </a:extLst>
          </p:cNvPr>
          <p:cNvSpPr txBox="1"/>
          <p:nvPr/>
        </p:nvSpPr>
        <p:spPr>
          <a:xfrm>
            <a:off x="6117596" y="3354271"/>
            <a:ext cx="3304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frequency related basis functions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D4035F-704D-4397-4877-3298EBFD3216}"/>
              </a:ext>
            </a:extLst>
          </p:cNvPr>
          <p:cNvCxnSpPr>
            <a:cxnSpLocks/>
          </p:cNvCxnSpPr>
          <p:nvPr/>
        </p:nvCxnSpPr>
        <p:spPr>
          <a:xfrm flipH="1">
            <a:off x="6117596" y="3774279"/>
            <a:ext cx="257804" cy="5935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67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" grpId="0"/>
      <p:bldP spid="10" grpId="0"/>
      <p:bldP spid="12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41E64-B42A-A805-DE03-B85EF6716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C90D82F-ADA3-321F-3DE2-C52C12B9E2F0}"/>
                  </a:ext>
                </a:extLst>
              </p:cNvPr>
              <p:cNvSpPr txBox="1"/>
              <p:nvPr/>
            </p:nvSpPr>
            <p:spPr>
              <a:xfrm>
                <a:off x="3012645" y="1856188"/>
                <a:ext cx="3312445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C90D82F-ADA3-321F-3DE2-C52C12B9E2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645" y="1856188"/>
                <a:ext cx="3312445" cy="10388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CF0A1D6E-A23F-6ECD-B75F-9681A719C2D9}"/>
              </a:ext>
            </a:extLst>
          </p:cNvPr>
          <p:cNvSpPr txBox="1"/>
          <p:nvPr/>
        </p:nvSpPr>
        <p:spPr>
          <a:xfrm>
            <a:off x="693598" y="891064"/>
            <a:ext cx="994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can form the periodic sequence from the Fourier series coefficients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79D4C3-5BA9-8A9D-1DA2-93D940E7ED67}"/>
              </a:ext>
            </a:extLst>
          </p:cNvPr>
          <p:cNvSpPr txBox="1"/>
          <p:nvPr/>
        </p:nvSpPr>
        <p:spPr>
          <a:xfrm>
            <a:off x="2200033" y="1473763"/>
            <a:ext cx="2547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Fourier series coefficients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ECF8CCD-8BF4-8154-A082-B58E7C21A4BA}"/>
              </a:ext>
            </a:extLst>
          </p:cNvPr>
          <p:cNvCxnSpPr>
            <a:cxnSpLocks/>
          </p:cNvCxnSpPr>
          <p:nvPr/>
        </p:nvCxnSpPr>
        <p:spPr>
          <a:xfrm>
            <a:off x="4662098" y="1665203"/>
            <a:ext cx="452994" cy="3385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F2B8C13-6A94-6B6A-078C-472B8A1C2372}"/>
              </a:ext>
            </a:extLst>
          </p:cNvPr>
          <p:cNvSpPr txBox="1"/>
          <p:nvPr/>
        </p:nvSpPr>
        <p:spPr>
          <a:xfrm>
            <a:off x="5811046" y="1339994"/>
            <a:ext cx="3304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frequency related basis functions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52D1D28-85BA-E4F0-87D9-7000FF46348E}"/>
              </a:ext>
            </a:extLst>
          </p:cNvPr>
          <p:cNvCxnSpPr>
            <a:cxnSpLocks/>
          </p:cNvCxnSpPr>
          <p:nvPr/>
        </p:nvCxnSpPr>
        <p:spPr>
          <a:xfrm flipH="1">
            <a:off x="6006547" y="1655335"/>
            <a:ext cx="124949" cy="3406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5ACCE6B-CCA2-E350-50E1-2D0E8C845F56}"/>
              </a:ext>
            </a:extLst>
          </p:cNvPr>
          <p:cNvGrpSpPr/>
          <p:nvPr/>
        </p:nvGrpSpPr>
        <p:grpSpPr>
          <a:xfrm>
            <a:off x="8884020" y="1488919"/>
            <a:ext cx="2788920" cy="2893670"/>
            <a:chOff x="8966200" y="3391269"/>
            <a:chExt cx="2443302" cy="2194283"/>
          </a:xfrm>
        </p:grpSpPr>
        <p:graphicFrame>
          <p:nvGraphicFramePr>
            <p:cNvPr id="19" name="Chart 18">
              <a:extLst>
                <a:ext uri="{FF2B5EF4-FFF2-40B4-BE49-F238E27FC236}">
                  <a16:creationId xmlns:a16="http://schemas.microsoft.com/office/drawing/2014/main" id="{57FDFB67-EEED-A6AD-6761-1DF741FA3F76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25304289"/>
                </p:ext>
              </p:extLst>
            </p:nvPr>
          </p:nvGraphicFramePr>
          <p:xfrm>
            <a:off x="8966200" y="3391269"/>
            <a:ext cx="2443302" cy="21942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44F8D44F-BCED-C300-A58B-74DDE6860EF4}"/>
                </a:ext>
              </a:extLst>
            </p:cNvPr>
            <p:cNvSpPr/>
            <p:nvPr/>
          </p:nvSpPr>
          <p:spPr>
            <a:xfrm>
              <a:off x="9515246" y="4026451"/>
              <a:ext cx="1361840" cy="117876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CADD50C-6431-1422-94C5-31915BA13EC9}"/>
                  </a:ext>
                </a:extLst>
              </p:cNvPr>
              <p:cNvSpPr txBox="1"/>
              <p:nvPr/>
            </p:nvSpPr>
            <p:spPr>
              <a:xfrm>
                <a:off x="3098785" y="4126940"/>
                <a:ext cx="2970237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CADD50C-6431-1422-94C5-31915BA13E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785" y="4126940"/>
                <a:ext cx="2970237" cy="10070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2C3B3C69-4402-B6BF-55B7-DA49D167786A}"/>
              </a:ext>
            </a:extLst>
          </p:cNvPr>
          <p:cNvSpPr txBox="1"/>
          <p:nvPr/>
        </p:nvSpPr>
        <p:spPr>
          <a:xfrm>
            <a:off x="635263" y="3119655"/>
            <a:ext cx="8450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Compare to the continuous time Fourier series reconstruction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B2C0C1-0C5D-4FA1-2314-71EAABF9F1FD}"/>
              </a:ext>
            </a:extLst>
          </p:cNvPr>
          <p:cNvSpPr txBox="1"/>
          <p:nvPr/>
        </p:nvSpPr>
        <p:spPr>
          <a:xfrm>
            <a:off x="2115068" y="3788386"/>
            <a:ext cx="2547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Fourier series coefficients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8F3170B-3724-7B86-036F-B54B85F24D67}"/>
              </a:ext>
            </a:extLst>
          </p:cNvPr>
          <p:cNvCxnSpPr>
            <a:cxnSpLocks/>
          </p:cNvCxnSpPr>
          <p:nvPr/>
        </p:nvCxnSpPr>
        <p:spPr>
          <a:xfrm>
            <a:off x="4577133" y="3979826"/>
            <a:ext cx="401456" cy="4813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FEA1282-DB57-28F9-D1E7-DFC8D7A1E147}"/>
              </a:ext>
            </a:extLst>
          </p:cNvPr>
          <p:cNvSpPr txBox="1"/>
          <p:nvPr/>
        </p:nvSpPr>
        <p:spPr>
          <a:xfrm>
            <a:off x="5697627" y="3653412"/>
            <a:ext cx="3304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frequency related basis functions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F40A293-2080-7267-419B-62699CAC46EE}"/>
              </a:ext>
            </a:extLst>
          </p:cNvPr>
          <p:cNvCxnSpPr>
            <a:cxnSpLocks/>
          </p:cNvCxnSpPr>
          <p:nvPr/>
        </p:nvCxnSpPr>
        <p:spPr>
          <a:xfrm flipH="1">
            <a:off x="5825746" y="3979826"/>
            <a:ext cx="120720" cy="27554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9B25F04-2AD8-27AC-3D64-CF3BBF73A68E}"/>
              </a:ext>
            </a:extLst>
          </p:cNvPr>
          <p:cNvSpPr txBox="1"/>
          <p:nvPr/>
        </p:nvSpPr>
        <p:spPr>
          <a:xfrm>
            <a:off x="664694" y="2295090"/>
            <a:ext cx="1913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Different limits of summation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22F77C8-B561-A61C-92F4-5F3B6C9CF3A3}"/>
              </a:ext>
            </a:extLst>
          </p:cNvPr>
          <p:cNvCxnSpPr>
            <a:cxnSpLocks/>
          </p:cNvCxnSpPr>
          <p:nvPr/>
        </p:nvCxnSpPr>
        <p:spPr>
          <a:xfrm>
            <a:off x="2366234" y="2503012"/>
            <a:ext cx="1850166" cy="3536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9A7375-DDB1-4A39-DD4E-2B0F8C4540BB}"/>
              </a:ext>
            </a:extLst>
          </p:cNvPr>
          <p:cNvCxnSpPr>
            <a:cxnSpLocks/>
          </p:cNvCxnSpPr>
          <p:nvPr/>
        </p:nvCxnSpPr>
        <p:spPr>
          <a:xfrm>
            <a:off x="2297736" y="2707149"/>
            <a:ext cx="1918664" cy="20566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26DA6F5B-FBF7-7762-E2C4-5F64589C6B1A}"/>
              </a:ext>
            </a:extLst>
          </p:cNvPr>
          <p:cNvSpPr txBox="1"/>
          <p:nvPr/>
        </p:nvSpPr>
        <p:spPr>
          <a:xfrm>
            <a:off x="663394" y="5281061"/>
            <a:ext cx="6461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difference is because of the basis functions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9A14CBE-551A-6529-09BA-CABC0356D9FF}"/>
              </a:ext>
            </a:extLst>
          </p:cNvPr>
          <p:cNvSpPr/>
          <p:nvPr/>
        </p:nvSpPr>
        <p:spPr>
          <a:xfrm>
            <a:off x="5505401" y="4255373"/>
            <a:ext cx="278633" cy="508434"/>
          </a:xfrm>
          <a:prstGeom prst="rect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7AC17DA-26CB-2235-886F-8C98DCCDE236}"/>
              </a:ext>
            </a:extLst>
          </p:cNvPr>
          <p:cNvSpPr txBox="1"/>
          <p:nvPr/>
        </p:nvSpPr>
        <p:spPr>
          <a:xfrm>
            <a:off x="6013546" y="4853150"/>
            <a:ext cx="33040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fundamental angular frequency, </a:t>
            </a:r>
            <a:r>
              <a:rPr lang="el-GR" sz="1600" dirty="0">
                <a:solidFill>
                  <a:srgbClr val="FF0000"/>
                </a:solidFill>
              </a:rPr>
              <a:t>ω</a:t>
            </a:r>
            <a:r>
              <a:rPr lang="en-US" sz="1600" baseline="-25000" dirty="0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1926ABE-8E22-A22E-8624-72DB2B64CEB6}"/>
              </a:ext>
            </a:extLst>
          </p:cNvPr>
          <p:cNvCxnSpPr>
            <a:cxnSpLocks/>
          </p:cNvCxnSpPr>
          <p:nvPr/>
        </p:nvCxnSpPr>
        <p:spPr>
          <a:xfrm flipH="1" flipV="1">
            <a:off x="5825746" y="4800993"/>
            <a:ext cx="141324" cy="1566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C6E0B0BB-7964-2F62-2CDD-8103D553759A}"/>
              </a:ext>
            </a:extLst>
          </p:cNvPr>
          <p:cNvSpPr txBox="1"/>
          <p:nvPr/>
        </p:nvSpPr>
        <p:spPr>
          <a:xfrm>
            <a:off x="11065210" y="2949904"/>
            <a:ext cx="545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k=0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2948957-CCDB-BDA2-942F-EC4128E4B2B5}"/>
              </a:ext>
            </a:extLst>
          </p:cNvPr>
          <p:cNvSpPr txBox="1"/>
          <p:nvPr/>
        </p:nvSpPr>
        <p:spPr>
          <a:xfrm>
            <a:off x="10916861" y="2448348"/>
            <a:ext cx="545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k=1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73E3F1F-94CE-A944-ADD6-1840F574FD73}"/>
              </a:ext>
            </a:extLst>
          </p:cNvPr>
          <p:cNvSpPr txBox="1"/>
          <p:nvPr/>
        </p:nvSpPr>
        <p:spPr>
          <a:xfrm>
            <a:off x="10519506" y="2105649"/>
            <a:ext cx="545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k=2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4B519DA-3E43-A917-4CB0-86C58BE56ABE}"/>
              </a:ext>
            </a:extLst>
          </p:cNvPr>
          <p:cNvSpPr txBox="1"/>
          <p:nvPr/>
        </p:nvSpPr>
        <p:spPr>
          <a:xfrm>
            <a:off x="9631989" y="2093586"/>
            <a:ext cx="545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k=3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8E573B-6919-176C-8B21-6F06932340E2}"/>
              </a:ext>
            </a:extLst>
          </p:cNvPr>
          <p:cNvSpPr txBox="1"/>
          <p:nvPr/>
        </p:nvSpPr>
        <p:spPr>
          <a:xfrm>
            <a:off x="9188231" y="2396000"/>
            <a:ext cx="545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k=4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3E75F5D-F5F9-72A5-0319-1FDFC6AB03FA}"/>
              </a:ext>
            </a:extLst>
          </p:cNvPr>
          <p:cNvSpPr txBox="1"/>
          <p:nvPr/>
        </p:nvSpPr>
        <p:spPr>
          <a:xfrm>
            <a:off x="9025346" y="2928181"/>
            <a:ext cx="545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k=5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BD2830-8671-4CBD-E3EE-EB2017C5BE15}"/>
              </a:ext>
            </a:extLst>
          </p:cNvPr>
          <p:cNvSpPr txBox="1"/>
          <p:nvPr/>
        </p:nvSpPr>
        <p:spPr>
          <a:xfrm>
            <a:off x="9188231" y="3468925"/>
            <a:ext cx="545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k=6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9C862DA-0DC1-03F6-EFFE-D49826A797B5}"/>
              </a:ext>
            </a:extLst>
          </p:cNvPr>
          <p:cNvSpPr txBox="1"/>
          <p:nvPr/>
        </p:nvSpPr>
        <p:spPr>
          <a:xfrm>
            <a:off x="9631989" y="3809822"/>
            <a:ext cx="545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k=7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181C6F3-391D-4345-D5E6-F4233419F51C}"/>
              </a:ext>
            </a:extLst>
          </p:cNvPr>
          <p:cNvSpPr txBox="1"/>
          <p:nvPr/>
        </p:nvSpPr>
        <p:spPr>
          <a:xfrm>
            <a:off x="10445332" y="3819163"/>
            <a:ext cx="545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k=8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D7A64FB-AE70-837D-AD13-649E4638F64F}"/>
              </a:ext>
            </a:extLst>
          </p:cNvPr>
          <p:cNvSpPr txBox="1"/>
          <p:nvPr/>
        </p:nvSpPr>
        <p:spPr>
          <a:xfrm>
            <a:off x="10916861" y="3466984"/>
            <a:ext cx="545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k=9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DE83D76-A235-1E21-9234-252B6C6C6321}"/>
              </a:ext>
            </a:extLst>
          </p:cNvPr>
          <p:cNvSpPr txBox="1"/>
          <p:nvPr/>
        </p:nvSpPr>
        <p:spPr>
          <a:xfrm>
            <a:off x="9298198" y="4248735"/>
            <a:ext cx="2260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no new basis functions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62EA57F-171B-1975-47A9-72F470C44B6B}"/>
              </a:ext>
            </a:extLst>
          </p:cNvPr>
          <p:cNvSpPr txBox="1"/>
          <p:nvPr/>
        </p:nvSpPr>
        <p:spPr>
          <a:xfrm>
            <a:off x="11566580" y="2965766"/>
            <a:ext cx="615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k=10</a:t>
            </a:r>
          </a:p>
        </p:txBody>
      </p:sp>
    </p:spTree>
    <p:extLst>
      <p:ext uri="{BB962C8B-B14F-4D97-AF65-F5344CB8AC3E}">
        <p14:creationId xmlns:p14="http://schemas.microsoft.com/office/powerpoint/2010/main" val="94734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3" grpId="0"/>
      <p:bldP spid="6" grpId="0"/>
      <p:bldP spid="9" grpId="0"/>
      <p:bldP spid="26" grpId="0"/>
      <p:bldP spid="27" grpId="0" animBg="1"/>
      <p:bldP spid="28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B68B9-4ABA-3564-AFC6-4B665C3DF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536A53A-758F-D430-8010-4959BBDA2C18}"/>
                  </a:ext>
                </a:extLst>
              </p:cNvPr>
              <p:cNvSpPr txBox="1"/>
              <p:nvPr/>
            </p:nvSpPr>
            <p:spPr>
              <a:xfrm>
                <a:off x="7429442" y="1514534"/>
                <a:ext cx="3312445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536A53A-758F-D430-8010-4959BBDA2C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442" y="1514534"/>
                <a:ext cx="3312445" cy="10388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0443DB1-A9B4-1712-39C9-549C33766A51}"/>
                  </a:ext>
                </a:extLst>
              </p:cNvPr>
              <p:cNvSpPr txBox="1"/>
              <p:nvPr/>
            </p:nvSpPr>
            <p:spPr>
              <a:xfrm>
                <a:off x="2951464" y="1503783"/>
                <a:ext cx="3520643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0443DB1-A9B4-1712-39C9-549C33766A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1464" y="1503783"/>
                <a:ext cx="3520643" cy="10388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838ED10B-C7EC-A434-163B-408269E80436}"/>
              </a:ext>
            </a:extLst>
          </p:cNvPr>
          <p:cNvSpPr txBox="1"/>
          <p:nvPr/>
        </p:nvSpPr>
        <p:spPr>
          <a:xfrm>
            <a:off x="693598" y="891064"/>
            <a:ext cx="994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How do we get the Fourier series coefficients?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F3FB03-44FB-AB3A-6C86-8B3B06B48550}"/>
              </a:ext>
            </a:extLst>
          </p:cNvPr>
          <p:cNvSpPr txBox="1"/>
          <p:nvPr/>
        </p:nvSpPr>
        <p:spPr>
          <a:xfrm>
            <a:off x="6096000" y="2711871"/>
            <a:ext cx="19675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normalization factor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FED424A-D869-81A1-18C7-5F689A42B26C}"/>
              </a:ext>
            </a:extLst>
          </p:cNvPr>
          <p:cNvSpPr txBox="1"/>
          <p:nvPr/>
        </p:nvSpPr>
        <p:spPr>
          <a:xfrm>
            <a:off x="572276" y="3760216"/>
            <a:ext cx="9600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coefficients are periodic (in </a:t>
            </a:r>
            <a:r>
              <a:rPr lang="en-US" sz="2400" i="1" dirty="0">
                <a:solidFill>
                  <a:srgbClr val="0070C0"/>
                </a:solidFill>
              </a:rPr>
              <a:t>k</a:t>
            </a:r>
            <a:r>
              <a:rPr lang="en-US" sz="2400" dirty="0">
                <a:solidFill>
                  <a:srgbClr val="0070C0"/>
                </a:solidFill>
              </a:rPr>
              <a:t>), but we only use one period of them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C3A104-986C-F4F2-37C9-B6213B6D248B}"/>
              </a:ext>
            </a:extLst>
          </p:cNvPr>
          <p:cNvSpPr txBox="1"/>
          <p:nvPr/>
        </p:nvSpPr>
        <p:spPr>
          <a:xfrm>
            <a:off x="635263" y="1897638"/>
            <a:ext cx="1917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Analysis equation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12C9B27-D705-775D-7210-CB2064306DC5}"/>
              </a:ext>
            </a:extLst>
          </p:cNvPr>
          <p:cNvCxnSpPr>
            <a:cxnSpLocks/>
          </p:cNvCxnSpPr>
          <p:nvPr/>
        </p:nvCxnSpPr>
        <p:spPr>
          <a:xfrm flipV="1">
            <a:off x="7898302" y="2431549"/>
            <a:ext cx="478054" cy="2900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185CA6-2E79-88D8-1A92-03C0097701D4}"/>
              </a:ext>
            </a:extLst>
          </p:cNvPr>
          <p:cNvCxnSpPr>
            <a:cxnSpLocks/>
          </p:cNvCxnSpPr>
          <p:nvPr/>
        </p:nvCxnSpPr>
        <p:spPr>
          <a:xfrm flipV="1">
            <a:off x="3755803" y="2457000"/>
            <a:ext cx="172111" cy="43255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128BB44-62B3-17BD-7332-471ADBB9D36C}"/>
              </a:ext>
            </a:extLst>
          </p:cNvPr>
          <p:cNvSpPr txBox="1"/>
          <p:nvPr/>
        </p:nvSpPr>
        <p:spPr>
          <a:xfrm>
            <a:off x="833298" y="4476181"/>
            <a:ext cx="27275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Alternate notation: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4ED1EF-961A-970B-69E4-45E8FA388BFA}"/>
              </a:ext>
            </a:extLst>
          </p:cNvPr>
          <p:cNvSpPr/>
          <p:nvPr/>
        </p:nvSpPr>
        <p:spPr>
          <a:xfrm>
            <a:off x="8376356" y="1609447"/>
            <a:ext cx="338666" cy="8221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C51BE9-A85F-457B-430D-CFCDC933042F}"/>
              </a:ext>
            </a:extLst>
          </p:cNvPr>
          <p:cNvSpPr txBox="1"/>
          <p:nvPr/>
        </p:nvSpPr>
        <p:spPr>
          <a:xfrm>
            <a:off x="8814519" y="1006703"/>
            <a:ext cx="1917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Synthesis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AA804D2-B859-2EB3-CC64-7494335C572E}"/>
                  </a:ext>
                </a:extLst>
              </p:cNvPr>
              <p:cNvSpPr txBox="1"/>
              <p:nvPr/>
            </p:nvSpPr>
            <p:spPr>
              <a:xfrm>
                <a:off x="3927914" y="1703990"/>
                <a:ext cx="296043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AA804D2-B859-2EB3-CC64-7494335C57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7914" y="1703990"/>
                <a:ext cx="296043" cy="6914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A6B4CA46-BA87-B82E-3B3D-540A1FBCEEB9}"/>
              </a:ext>
            </a:extLst>
          </p:cNvPr>
          <p:cNvSpPr txBox="1"/>
          <p:nvPr/>
        </p:nvSpPr>
        <p:spPr>
          <a:xfrm>
            <a:off x="2744274" y="2889227"/>
            <a:ext cx="19675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some people put the normalization factor here instead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EE52286-4A75-E051-6CA7-0F5C5824B1E7}"/>
              </a:ext>
            </a:extLst>
          </p:cNvPr>
          <p:cNvSpPr txBox="1"/>
          <p:nvPr/>
        </p:nvSpPr>
        <p:spPr>
          <a:xfrm>
            <a:off x="4850302" y="3343940"/>
            <a:ext cx="609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The normalization factor can go one place or the other, but not both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A617355-00C2-9811-556A-0FBE1926EBDA}"/>
              </a:ext>
            </a:extLst>
          </p:cNvPr>
          <p:cNvCxnSpPr>
            <a:cxnSpLocks/>
          </p:cNvCxnSpPr>
          <p:nvPr/>
        </p:nvCxnSpPr>
        <p:spPr>
          <a:xfrm flipV="1">
            <a:off x="1786939" y="2236192"/>
            <a:ext cx="1283639" cy="14463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7425423-7655-3700-BB2A-07A7D6925292}"/>
                  </a:ext>
                </a:extLst>
              </p:cNvPr>
              <p:cNvSpPr txBox="1"/>
              <p:nvPr/>
            </p:nvSpPr>
            <p:spPr>
              <a:xfrm>
                <a:off x="5372488" y="4364328"/>
                <a:ext cx="1643783" cy="535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7425423-7655-3700-BB2A-07A7D69252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2488" y="4364328"/>
                <a:ext cx="1643783" cy="53578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>
            <a:extLst>
              <a:ext uri="{FF2B5EF4-FFF2-40B4-BE49-F238E27FC236}">
                <a16:creationId xmlns:a16="http://schemas.microsoft.com/office/drawing/2014/main" id="{04F7C6BF-57E6-D855-1895-D25A015FA1F4}"/>
              </a:ext>
            </a:extLst>
          </p:cNvPr>
          <p:cNvSpPr txBox="1"/>
          <p:nvPr/>
        </p:nvSpPr>
        <p:spPr>
          <a:xfrm>
            <a:off x="3922345" y="4476181"/>
            <a:ext cx="1152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define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F09D6121-BC92-BAA6-2AE5-121335338A98}"/>
                  </a:ext>
                </a:extLst>
              </p:cNvPr>
              <p:cNvSpPr txBox="1"/>
              <p:nvPr/>
            </p:nvSpPr>
            <p:spPr>
              <a:xfrm>
                <a:off x="1967707" y="5226499"/>
                <a:ext cx="3229987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F09D6121-BC92-BAA6-2AE5-121335338A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7707" y="5226499"/>
                <a:ext cx="3229987" cy="10388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2439624-399F-DAAA-127E-F41958262A18}"/>
                  </a:ext>
                </a:extLst>
              </p:cNvPr>
              <p:cNvSpPr txBox="1"/>
              <p:nvPr/>
            </p:nvSpPr>
            <p:spPr>
              <a:xfrm>
                <a:off x="7440731" y="5206518"/>
                <a:ext cx="3341684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2439624-399F-DAAA-127E-F41958262A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0731" y="5206518"/>
                <a:ext cx="3341684" cy="103881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>
            <a:extLst>
              <a:ext uri="{FF2B5EF4-FFF2-40B4-BE49-F238E27FC236}">
                <a16:creationId xmlns:a16="http://schemas.microsoft.com/office/drawing/2014/main" id="{D679A7DF-3FBC-E06C-060F-CB13B9B1EA79}"/>
              </a:ext>
            </a:extLst>
          </p:cNvPr>
          <p:cNvSpPr txBox="1"/>
          <p:nvPr/>
        </p:nvSpPr>
        <p:spPr>
          <a:xfrm>
            <a:off x="450610" y="5121510"/>
            <a:ext cx="1917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Analysis equation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66C8A1F-B064-BAD5-63AA-2615BE26F268}"/>
              </a:ext>
            </a:extLst>
          </p:cNvPr>
          <p:cNvSpPr txBox="1"/>
          <p:nvPr/>
        </p:nvSpPr>
        <p:spPr>
          <a:xfrm>
            <a:off x="8063511" y="4730839"/>
            <a:ext cx="1917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Synthesis equation</a:t>
            </a:r>
          </a:p>
        </p:txBody>
      </p:sp>
    </p:spTree>
    <p:extLst>
      <p:ext uri="{BB962C8B-B14F-4D97-AF65-F5344CB8AC3E}">
        <p14:creationId xmlns:p14="http://schemas.microsoft.com/office/powerpoint/2010/main" val="407739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15" grpId="0"/>
      <p:bldP spid="24" grpId="0"/>
      <p:bldP spid="3" grpId="0"/>
      <p:bldP spid="26" grpId="0"/>
      <p:bldP spid="27" grpId="0" animBg="1"/>
      <p:bldP spid="27" grpId="1" animBg="1"/>
      <p:bldP spid="5" grpId="0"/>
      <p:bldP spid="18" grpId="0"/>
      <p:bldP spid="18" grpId="1"/>
      <p:bldP spid="25" grpId="0"/>
      <p:bldP spid="43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F3831-92FC-8AAE-3BB5-E98EF5453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4567215-5090-E5A7-B721-580368BBB363}"/>
                  </a:ext>
                </a:extLst>
              </p:cNvPr>
              <p:cNvSpPr txBox="1"/>
              <p:nvPr/>
            </p:nvSpPr>
            <p:spPr>
              <a:xfrm>
                <a:off x="6860255" y="1325642"/>
                <a:ext cx="3312445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4567215-5090-E5A7-B721-580368BBB3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0255" y="1325642"/>
                <a:ext cx="3312445" cy="10388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5829E1F-CF88-E822-5E86-38C14227F577}"/>
                  </a:ext>
                </a:extLst>
              </p:cNvPr>
              <p:cNvSpPr txBox="1"/>
              <p:nvPr/>
            </p:nvSpPr>
            <p:spPr>
              <a:xfrm>
                <a:off x="2565245" y="1355541"/>
                <a:ext cx="3520643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5829E1F-CF88-E822-5E86-38C14227F5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5245" y="1355541"/>
                <a:ext cx="3520643" cy="10388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6442481E-2793-26B1-6DBB-59BADC7E9032}"/>
              </a:ext>
            </a:extLst>
          </p:cNvPr>
          <p:cNvSpPr txBox="1"/>
          <p:nvPr/>
        </p:nvSpPr>
        <p:spPr>
          <a:xfrm>
            <a:off x="758479" y="703117"/>
            <a:ext cx="994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Formulas for Fourier series synthesis and analysis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43873B-85D1-5CE0-4DD7-61F8A88904C5}"/>
              </a:ext>
            </a:extLst>
          </p:cNvPr>
          <p:cNvSpPr txBox="1"/>
          <p:nvPr/>
        </p:nvSpPr>
        <p:spPr>
          <a:xfrm>
            <a:off x="2553527" y="3622963"/>
            <a:ext cx="7064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Both the coefficients and the sequence are periodic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026C5E-0E81-1293-3D4F-3BC051024B60}"/>
              </a:ext>
            </a:extLst>
          </p:cNvPr>
          <p:cNvSpPr txBox="1"/>
          <p:nvPr/>
        </p:nvSpPr>
        <p:spPr>
          <a:xfrm>
            <a:off x="491138" y="1536393"/>
            <a:ext cx="1917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Analysis equation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EA5B92B-F234-CDFC-0A36-BC286645EC37}"/>
              </a:ext>
            </a:extLst>
          </p:cNvPr>
          <p:cNvSpPr txBox="1"/>
          <p:nvPr/>
        </p:nvSpPr>
        <p:spPr>
          <a:xfrm>
            <a:off x="603954" y="2452172"/>
            <a:ext cx="780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1AC47A-8698-D7F7-B400-EEEF2A365DBB}"/>
              </a:ext>
            </a:extLst>
          </p:cNvPr>
          <p:cNvSpPr txBox="1"/>
          <p:nvPr/>
        </p:nvSpPr>
        <p:spPr>
          <a:xfrm>
            <a:off x="8814519" y="1006703"/>
            <a:ext cx="1917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Synthesis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E48E98E-E784-A89F-0DEA-35530993084D}"/>
                  </a:ext>
                </a:extLst>
              </p:cNvPr>
              <p:cNvSpPr txBox="1"/>
              <p:nvPr/>
            </p:nvSpPr>
            <p:spPr>
              <a:xfrm>
                <a:off x="628221" y="2866679"/>
                <a:ext cx="1643783" cy="535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E48E98E-E784-A89F-0DEA-3553099308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221" y="2866679"/>
                <a:ext cx="1643783" cy="5357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F716C54-486F-7CC1-490B-C324F89BF738}"/>
                  </a:ext>
                </a:extLst>
              </p:cNvPr>
              <p:cNvSpPr txBox="1"/>
              <p:nvPr/>
            </p:nvSpPr>
            <p:spPr>
              <a:xfrm>
                <a:off x="330200" y="4851574"/>
                <a:ext cx="11322563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</a:rPr>
                  <a:t>define the discrete Fourier transform,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𝑋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, of the finite length sequence,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, as one period of the discrete Fourier series that is formed by duplicating the finite length sequence</a:t>
                </a:r>
              </a:p>
              <a:p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F716C54-486F-7CC1-490B-C324F89BF7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00" y="4851574"/>
                <a:ext cx="11322563" cy="1569660"/>
              </a:xfrm>
              <a:prstGeom prst="rect">
                <a:avLst/>
              </a:prstGeom>
              <a:blipFill>
                <a:blip r:embed="rId5"/>
                <a:stretch>
                  <a:fillRect l="-807" t="-3113" r="-1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BE32ABE-A849-A9EE-FD64-ADE755059D66}"/>
                  </a:ext>
                </a:extLst>
              </p:cNvPr>
              <p:cNvSpPr txBox="1"/>
              <p:nvPr/>
            </p:nvSpPr>
            <p:spPr>
              <a:xfrm>
                <a:off x="3167278" y="2517035"/>
                <a:ext cx="3229987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BE32ABE-A849-A9EE-FD64-ADE755059D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278" y="2517035"/>
                <a:ext cx="3229987" cy="10388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B59E42E6-2E71-4E40-99FD-FD1B3F49B4B9}"/>
                  </a:ext>
                </a:extLst>
              </p:cNvPr>
              <p:cNvSpPr txBox="1"/>
              <p:nvPr/>
            </p:nvSpPr>
            <p:spPr>
              <a:xfrm>
                <a:off x="8063511" y="2525313"/>
                <a:ext cx="3341684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B59E42E6-2E71-4E40-99FD-FD1B3F49B4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3511" y="2525313"/>
                <a:ext cx="3341684" cy="103881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F7B22E24-032B-8C17-A355-544C31452492}"/>
              </a:ext>
            </a:extLst>
          </p:cNvPr>
          <p:cNvSpPr txBox="1"/>
          <p:nvPr/>
        </p:nvSpPr>
        <p:spPr>
          <a:xfrm>
            <a:off x="3942775" y="4176901"/>
            <a:ext cx="4908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but we only use one period of them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5C8EF4A-5916-4872-0EC2-EB56471A39B1}"/>
              </a:ext>
            </a:extLst>
          </p:cNvPr>
          <p:cNvCxnSpPr>
            <a:cxnSpLocks/>
          </p:cNvCxnSpPr>
          <p:nvPr/>
        </p:nvCxnSpPr>
        <p:spPr>
          <a:xfrm flipV="1">
            <a:off x="3115182" y="3093823"/>
            <a:ext cx="0" cy="5795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7B9814-14E1-D9A2-277D-0985EFF177C5}"/>
              </a:ext>
            </a:extLst>
          </p:cNvPr>
          <p:cNvCxnSpPr>
            <a:cxnSpLocks/>
          </p:cNvCxnSpPr>
          <p:nvPr/>
        </p:nvCxnSpPr>
        <p:spPr>
          <a:xfrm flipV="1">
            <a:off x="7797800" y="3112692"/>
            <a:ext cx="168782" cy="5102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452D905-12FE-EB77-0276-EAA4A1622ADE}"/>
              </a:ext>
            </a:extLst>
          </p:cNvPr>
          <p:cNvCxnSpPr>
            <a:cxnSpLocks/>
          </p:cNvCxnSpPr>
          <p:nvPr/>
        </p:nvCxnSpPr>
        <p:spPr>
          <a:xfrm flipV="1">
            <a:off x="4279900" y="3564124"/>
            <a:ext cx="152400" cy="6127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EF3FD3D-AC5F-B8A6-3549-DB5C8897D9C3}"/>
              </a:ext>
            </a:extLst>
          </p:cNvPr>
          <p:cNvCxnSpPr>
            <a:cxnSpLocks/>
          </p:cNvCxnSpPr>
          <p:nvPr/>
        </p:nvCxnSpPr>
        <p:spPr>
          <a:xfrm flipV="1">
            <a:off x="8682972" y="3593064"/>
            <a:ext cx="638828" cy="7613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416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47" grpId="0"/>
      <p:bldP spid="48" grpId="0"/>
      <p:bldP spid="49" grpId="0"/>
      <p:bldP spid="50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8F592-DA1B-CBCC-D912-6DAFFAC1A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C038AEF-3D0C-4E3A-B40F-0B70ED7CA9B1}"/>
                  </a:ext>
                </a:extLst>
              </p:cNvPr>
              <p:cNvSpPr txBox="1"/>
              <p:nvPr/>
            </p:nvSpPr>
            <p:spPr>
              <a:xfrm>
                <a:off x="1004978" y="1297570"/>
                <a:ext cx="3520643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C038AEF-3D0C-4E3A-B40F-0B70ED7CA9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978" y="1297570"/>
                <a:ext cx="3520643" cy="10388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0784039C-375E-77BB-70AD-102F7FD80EB1}"/>
              </a:ext>
            </a:extLst>
          </p:cNvPr>
          <p:cNvSpPr txBox="1"/>
          <p:nvPr/>
        </p:nvSpPr>
        <p:spPr>
          <a:xfrm>
            <a:off x="758479" y="703117"/>
            <a:ext cx="994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 1:  Calculating a Discrete Fourier Transform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5B27A8-0D71-2AE6-EE0C-C23160100DBA}"/>
              </a:ext>
            </a:extLst>
          </p:cNvPr>
          <p:cNvSpPr txBox="1"/>
          <p:nvPr/>
        </p:nvSpPr>
        <p:spPr>
          <a:xfrm>
            <a:off x="8051654" y="703116"/>
            <a:ext cx="3826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x[n] = { 1, 1, 1, 0, 1, 0, 0, 0}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F6B4A1-685D-3175-3846-FF98144834DF}"/>
              </a:ext>
            </a:extLst>
          </p:cNvPr>
          <p:cNvSpPr txBox="1"/>
          <p:nvPr/>
        </p:nvSpPr>
        <p:spPr>
          <a:xfrm>
            <a:off x="491138" y="1130342"/>
            <a:ext cx="1917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Analysis equation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CAEC99-2873-10AA-27EA-A90E12CA63A3}"/>
              </a:ext>
            </a:extLst>
          </p:cNvPr>
          <p:cNvSpPr txBox="1"/>
          <p:nvPr/>
        </p:nvSpPr>
        <p:spPr>
          <a:xfrm>
            <a:off x="10043404" y="2681099"/>
            <a:ext cx="966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N = 8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1C08A39-1DCE-8700-576A-F1846833BF59}"/>
              </a:ext>
            </a:extLst>
          </p:cNvPr>
          <p:cNvGrpSpPr/>
          <p:nvPr/>
        </p:nvGrpSpPr>
        <p:grpSpPr>
          <a:xfrm>
            <a:off x="8277287" y="1148145"/>
            <a:ext cx="3374954" cy="1532954"/>
            <a:chOff x="8277287" y="1148145"/>
            <a:chExt cx="3374954" cy="1532954"/>
          </a:xfrm>
        </p:grpSpPr>
        <p:graphicFrame>
          <p:nvGraphicFramePr>
            <p:cNvPr id="4" name="Chart 3">
              <a:extLst>
                <a:ext uri="{FF2B5EF4-FFF2-40B4-BE49-F238E27FC236}">
                  <a16:creationId xmlns:a16="http://schemas.microsoft.com/office/drawing/2014/main" id="{3FAC7603-9198-4828-874A-AA6EF35CC66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46588391"/>
                </p:ext>
              </p:extLst>
            </p:nvPr>
          </p:nvGraphicFramePr>
          <p:xfrm>
            <a:off x="8277287" y="1148145"/>
            <a:ext cx="3374954" cy="153295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0E4F8CA-2F03-E875-E41A-CEE37057FE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329144" y="1874947"/>
              <a:ext cx="0" cy="5120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A951A75-C84E-EB88-B95B-33A6146E0C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43404" y="1874946"/>
              <a:ext cx="0" cy="5120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E344469-9A3C-796C-0263-0B4E2188E6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72931" y="1874946"/>
              <a:ext cx="0" cy="5120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7B2F286-ABF2-D489-4958-E74698E89A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11210" y="1866804"/>
              <a:ext cx="0" cy="5120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04179BE-362E-525D-503C-3EB0D83C14E6}"/>
                  </a:ext>
                </a:extLst>
              </p:cNvPr>
              <p:cNvSpPr txBox="1"/>
              <p:nvPr/>
            </p:nvSpPr>
            <p:spPr>
              <a:xfrm>
                <a:off x="4782186" y="1384100"/>
                <a:ext cx="3293788" cy="8657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 </m:t>
                      </m:r>
                      <m:nary>
                        <m:naryPr>
                          <m:chr m:val="∑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0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04179BE-362E-525D-503C-3EB0D83C14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2186" y="1384100"/>
                <a:ext cx="3293788" cy="8657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16B033DE-6A17-DB45-B4D6-3234BE336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31947"/>
              </p:ext>
            </p:extLst>
          </p:nvPr>
        </p:nvGraphicFramePr>
        <p:xfrm>
          <a:off x="718186" y="2459754"/>
          <a:ext cx="8127999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318581714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9345400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6862182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8373829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24870560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9589220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45574835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5824809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513601975"/>
                    </a:ext>
                  </a:extLst>
                </a:gridCol>
              </a:tblGrid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0649847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k=0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8630259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2208724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3076996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6952360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8788377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4267085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234471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0074995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677331"/>
                  </a:ext>
                </a:extLst>
              </a:tr>
            </a:tbl>
          </a:graphicData>
        </a:graphic>
      </p:graphicFrame>
      <p:graphicFrame>
        <p:nvGraphicFramePr>
          <p:cNvPr id="21" name="Content Placeholder 3">
            <a:extLst>
              <a:ext uri="{FF2B5EF4-FFF2-40B4-BE49-F238E27FC236}">
                <a16:creationId xmlns:a16="http://schemas.microsoft.com/office/drawing/2014/main" id="{E6F19229-88D4-3D7A-91C3-076980389E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623861"/>
              </p:ext>
            </p:extLst>
          </p:nvPr>
        </p:nvGraphicFramePr>
        <p:xfrm>
          <a:off x="9329143" y="3436876"/>
          <a:ext cx="2569464" cy="2369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A2CF3020-08E7-A92C-EC3E-6720074FE012}"/>
              </a:ext>
            </a:extLst>
          </p:cNvPr>
          <p:cNvSpPr/>
          <p:nvPr/>
        </p:nvSpPr>
        <p:spPr>
          <a:xfrm>
            <a:off x="10064769" y="4201689"/>
            <a:ext cx="1124712" cy="11565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5762BE5-0975-AB08-75A0-85D86144DC5A}"/>
              </a:ext>
            </a:extLst>
          </p:cNvPr>
          <p:cNvCxnSpPr/>
          <p:nvPr/>
        </p:nvCxnSpPr>
        <p:spPr>
          <a:xfrm>
            <a:off x="10624457" y="4778829"/>
            <a:ext cx="56502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020AF16-2DBD-A13A-48A8-378953275E46}"/>
              </a:ext>
            </a:extLst>
          </p:cNvPr>
          <p:cNvSpPr txBox="1"/>
          <p:nvPr/>
        </p:nvSpPr>
        <p:spPr>
          <a:xfrm>
            <a:off x="1890004" y="2763868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5C67AB-CA5D-4463-3102-29DB15826434}"/>
              </a:ext>
            </a:extLst>
          </p:cNvPr>
          <p:cNvSpPr txBox="1"/>
          <p:nvPr/>
        </p:nvSpPr>
        <p:spPr>
          <a:xfrm>
            <a:off x="2765299" y="2763868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5C7B90E-9A46-49EE-B035-86E751183CB5}"/>
              </a:ext>
            </a:extLst>
          </p:cNvPr>
          <p:cNvSpPr txBox="1"/>
          <p:nvPr/>
        </p:nvSpPr>
        <p:spPr>
          <a:xfrm>
            <a:off x="3640594" y="2763866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152CB8-ACF9-4E59-8A23-DEF1E88B30C3}"/>
              </a:ext>
            </a:extLst>
          </p:cNvPr>
          <p:cNvSpPr txBox="1"/>
          <p:nvPr/>
        </p:nvSpPr>
        <p:spPr>
          <a:xfrm>
            <a:off x="4590077" y="2779043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2974CF3-C4CC-1B48-C1E1-A84BE389DF98}"/>
              </a:ext>
            </a:extLst>
          </p:cNvPr>
          <p:cNvSpPr txBox="1"/>
          <p:nvPr/>
        </p:nvSpPr>
        <p:spPr>
          <a:xfrm>
            <a:off x="6316780" y="2763867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8767989-4D83-0106-1934-0FC845D9811C}"/>
              </a:ext>
            </a:extLst>
          </p:cNvPr>
          <p:cNvSpPr txBox="1"/>
          <p:nvPr/>
        </p:nvSpPr>
        <p:spPr>
          <a:xfrm>
            <a:off x="5465372" y="2779043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2B359A6-6D06-B7F8-FF64-FB7A70EB8AC3}"/>
              </a:ext>
            </a:extLst>
          </p:cNvPr>
          <p:cNvSpPr txBox="1"/>
          <p:nvPr/>
        </p:nvSpPr>
        <p:spPr>
          <a:xfrm>
            <a:off x="7279748" y="2763865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72633FA-4525-4BD1-25B8-9701C18E5A38}"/>
              </a:ext>
            </a:extLst>
          </p:cNvPr>
          <p:cNvSpPr txBox="1"/>
          <p:nvPr/>
        </p:nvSpPr>
        <p:spPr>
          <a:xfrm>
            <a:off x="8178129" y="2779043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235884E-09B7-5AFA-B4DB-2ED8B76F3F3F}"/>
              </a:ext>
            </a:extLst>
          </p:cNvPr>
          <p:cNvSpPr txBox="1"/>
          <p:nvPr/>
        </p:nvSpPr>
        <p:spPr>
          <a:xfrm>
            <a:off x="1866918" y="3140871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940BFD7-2DE9-07CE-7D34-AE051AA649A5}"/>
              </a:ext>
            </a:extLst>
          </p:cNvPr>
          <p:cNvSpPr txBox="1"/>
          <p:nvPr/>
        </p:nvSpPr>
        <p:spPr>
          <a:xfrm>
            <a:off x="1890003" y="3520662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44DB173-1FAE-9E8F-6D55-741F780F11A6}"/>
              </a:ext>
            </a:extLst>
          </p:cNvPr>
          <p:cNvSpPr txBox="1"/>
          <p:nvPr/>
        </p:nvSpPr>
        <p:spPr>
          <a:xfrm>
            <a:off x="1877802" y="3853293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EC8FD7A-C043-A675-0C64-6B865E4BA8E3}"/>
              </a:ext>
            </a:extLst>
          </p:cNvPr>
          <p:cNvSpPr txBox="1"/>
          <p:nvPr/>
        </p:nvSpPr>
        <p:spPr>
          <a:xfrm>
            <a:off x="1890002" y="4237201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9B1B9E4-06F4-0D50-1F42-710219AA4FDB}"/>
              </a:ext>
            </a:extLst>
          </p:cNvPr>
          <p:cNvSpPr txBox="1"/>
          <p:nvPr/>
        </p:nvSpPr>
        <p:spPr>
          <a:xfrm>
            <a:off x="1899572" y="4612665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2BEE63D-1E57-6400-C29F-9391922E1C19}"/>
              </a:ext>
            </a:extLst>
          </p:cNvPr>
          <p:cNvSpPr txBox="1"/>
          <p:nvPr/>
        </p:nvSpPr>
        <p:spPr>
          <a:xfrm>
            <a:off x="1899572" y="4939192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41B969E-3F7E-FFBC-6C3E-5CA7392B0F18}"/>
              </a:ext>
            </a:extLst>
          </p:cNvPr>
          <p:cNvSpPr txBox="1"/>
          <p:nvPr/>
        </p:nvSpPr>
        <p:spPr>
          <a:xfrm>
            <a:off x="1920028" y="5329597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87AF51B-4998-0801-9DBB-6EFDD4895CCF}"/>
              </a:ext>
            </a:extLst>
          </p:cNvPr>
          <p:cNvCxnSpPr>
            <a:cxnSpLocks/>
          </p:cNvCxnSpPr>
          <p:nvPr/>
        </p:nvCxnSpPr>
        <p:spPr>
          <a:xfrm>
            <a:off x="10656901" y="4791302"/>
            <a:ext cx="353425" cy="37872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1FF6B16-8853-C1A0-8E8B-B7F418896939}"/>
                  </a:ext>
                </a:extLst>
              </p:cNvPr>
              <p:cNvSpPr txBox="1"/>
              <p:nvPr/>
            </p:nvSpPr>
            <p:spPr>
              <a:xfrm>
                <a:off x="11010326" y="5210777"/>
                <a:ext cx="996617" cy="4205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1FF6B16-8853-C1A0-8E8B-B7F4188969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10326" y="5210777"/>
                <a:ext cx="996617" cy="420564"/>
              </a:xfrm>
              <a:prstGeom prst="rect">
                <a:avLst/>
              </a:prstGeom>
              <a:blipFill>
                <a:blip r:embed="rId6"/>
                <a:stretch>
                  <a:fillRect t="-5797" b="-10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7728FEB-85DB-3624-D082-CCF4D3BDD3FF}"/>
                  </a:ext>
                </a:extLst>
              </p:cNvPr>
              <p:cNvSpPr txBox="1"/>
              <p:nvPr/>
            </p:nvSpPr>
            <p:spPr>
              <a:xfrm>
                <a:off x="2471085" y="3190238"/>
                <a:ext cx="996617" cy="3682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7728FEB-85DB-3624-D082-CCF4D3BDD3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1085" y="3190238"/>
                <a:ext cx="996617" cy="368242"/>
              </a:xfrm>
              <a:prstGeom prst="rect">
                <a:avLst/>
              </a:prstGeom>
              <a:blipFill>
                <a:blip r:embed="rId7"/>
                <a:stretch>
                  <a:fillRect t="-1639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Oval 52">
            <a:extLst>
              <a:ext uri="{FF2B5EF4-FFF2-40B4-BE49-F238E27FC236}">
                <a16:creationId xmlns:a16="http://schemas.microsoft.com/office/drawing/2014/main" id="{D52867D5-11AA-A066-F782-C7B6FFD807F1}"/>
              </a:ext>
            </a:extLst>
          </p:cNvPr>
          <p:cNvSpPr/>
          <p:nvPr/>
        </p:nvSpPr>
        <p:spPr>
          <a:xfrm>
            <a:off x="10573933" y="5302105"/>
            <a:ext cx="137160" cy="137160"/>
          </a:xfrm>
          <a:prstGeom prst="ellipse">
            <a:avLst/>
          </a:prstGeom>
          <a:noFill/>
          <a:ln w="254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0FE8315-29C1-8E07-F3B3-CD281AACF942}"/>
              </a:ext>
            </a:extLst>
          </p:cNvPr>
          <p:cNvSpPr txBox="1"/>
          <p:nvPr/>
        </p:nvSpPr>
        <p:spPr>
          <a:xfrm>
            <a:off x="3650996" y="3178769"/>
            <a:ext cx="456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-j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714B86F7-EDAA-D414-CC1B-3E854E210575}"/>
                  </a:ext>
                </a:extLst>
              </p:cNvPr>
              <p:cNvSpPr txBox="1"/>
              <p:nvPr/>
            </p:nvSpPr>
            <p:spPr>
              <a:xfrm>
                <a:off x="9596829" y="5204389"/>
                <a:ext cx="735625" cy="3076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200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 </m:t>
                    </m:r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714B86F7-EDAA-D414-CC1B-3E854E2105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6829" y="5204389"/>
                <a:ext cx="735625" cy="307648"/>
              </a:xfrm>
              <a:prstGeom prst="rect">
                <a:avLst/>
              </a:prstGeom>
              <a:blipFill>
                <a:blip r:embed="rId8"/>
                <a:stretch>
                  <a:fillRect l="-12397" t="-2000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>
            <a:extLst>
              <a:ext uri="{FF2B5EF4-FFF2-40B4-BE49-F238E27FC236}">
                <a16:creationId xmlns:a16="http://schemas.microsoft.com/office/drawing/2014/main" id="{5DE0F76E-9CEF-E3B5-1C81-63AC9B858675}"/>
              </a:ext>
            </a:extLst>
          </p:cNvPr>
          <p:cNvSpPr txBox="1"/>
          <p:nvPr/>
        </p:nvSpPr>
        <p:spPr>
          <a:xfrm>
            <a:off x="4583952" y="3169189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F922487D-62DA-CCCE-AFE2-E22AA86C8237}"/>
                  </a:ext>
                </a:extLst>
              </p:cNvPr>
              <p:cNvSpPr txBox="1"/>
              <p:nvPr/>
            </p:nvSpPr>
            <p:spPr>
              <a:xfrm>
                <a:off x="9694391" y="4647633"/>
                <a:ext cx="32361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1</a:t>
                </a: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F922487D-62DA-CCCE-AFE2-E22AA86C82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4391" y="4647633"/>
                <a:ext cx="323610" cy="276999"/>
              </a:xfrm>
              <a:prstGeom prst="rect">
                <a:avLst/>
              </a:prstGeom>
              <a:blipFill>
                <a:blip r:embed="rId9"/>
                <a:stretch>
                  <a:fillRect l="-9434" t="-26087" r="-30189" b="-5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>
            <a:extLst>
              <a:ext uri="{FF2B5EF4-FFF2-40B4-BE49-F238E27FC236}">
                <a16:creationId xmlns:a16="http://schemas.microsoft.com/office/drawing/2014/main" id="{D4E6C0E3-67A1-DBF0-7629-7454F98BBA70}"/>
              </a:ext>
            </a:extLst>
          </p:cNvPr>
          <p:cNvSpPr txBox="1"/>
          <p:nvPr/>
        </p:nvSpPr>
        <p:spPr>
          <a:xfrm>
            <a:off x="5397591" y="3169189"/>
            <a:ext cx="501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-1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792A996-AD53-D7A0-D61D-4ACD1C4E9517}"/>
              </a:ext>
            </a:extLst>
          </p:cNvPr>
          <p:cNvSpPr txBox="1"/>
          <p:nvPr/>
        </p:nvSpPr>
        <p:spPr>
          <a:xfrm>
            <a:off x="6293062" y="3140871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C3B7FB1-68E7-E66A-2E2B-4537BE5B23DA}"/>
              </a:ext>
            </a:extLst>
          </p:cNvPr>
          <p:cNvSpPr txBox="1"/>
          <p:nvPr/>
        </p:nvSpPr>
        <p:spPr>
          <a:xfrm>
            <a:off x="7256030" y="3140869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E1F9130-641A-F415-DCC2-8EA415136287}"/>
              </a:ext>
            </a:extLst>
          </p:cNvPr>
          <p:cNvSpPr txBox="1"/>
          <p:nvPr/>
        </p:nvSpPr>
        <p:spPr>
          <a:xfrm>
            <a:off x="8154411" y="3156047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50B5BC9F-8837-4531-2273-6B0AA00A2B2F}"/>
                  </a:ext>
                </a:extLst>
              </p:cNvPr>
              <p:cNvSpPr txBox="1"/>
              <p:nvPr/>
            </p:nvSpPr>
            <p:spPr>
              <a:xfrm>
                <a:off x="-23556" y="3505140"/>
                <a:ext cx="943358" cy="4360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50B5BC9F-8837-4531-2273-6B0AA00A2B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3556" y="3505140"/>
                <a:ext cx="943358" cy="43608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>
            <a:extLst>
              <a:ext uri="{FF2B5EF4-FFF2-40B4-BE49-F238E27FC236}">
                <a16:creationId xmlns:a16="http://schemas.microsoft.com/office/drawing/2014/main" id="{434FDA27-77E0-EADF-016A-41FA5D72204F}"/>
              </a:ext>
            </a:extLst>
          </p:cNvPr>
          <p:cNvSpPr txBox="1"/>
          <p:nvPr/>
        </p:nvSpPr>
        <p:spPr>
          <a:xfrm>
            <a:off x="2725333" y="3516445"/>
            <a:ext cx="456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-j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3517547-26AF-3C23-704D-E3849350D552}"/>
              </a:ext>
            </a:extLst>
          </p:cNvPr>
          <p:cNvSpPr txBox="1"/>
          <p:nvPr/>
        </p:nvSpPr>
        <p:spPr>
          <a:xfrm>
            <a:off x="3627278" y="3529643"/>
            <a:ext cx="456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E71691A-A85F-0277-E694-522F5E105470}"/>
              </a:ext>
            </a:extLst>
          </p:cNvPr>
          <p:cNvSpPr txBox="1"/>
          <p:nvPr/>
        </p:nvSpPr>
        <p:spPr>
          <a:xfrm>
            <a:off x="4604128" y="3513403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A2510C9-B650-B52B-DDD7-9A04B3F1D761}"/>
              </a:ext>
            </a:extLst>
          </p:cNvPr>
          <p:cNvSpPr txBox="1"/>
          <p:nvPr/>
        </p:nvSpPr>
        <p:spPr>
          <a:xfrm>
            <a:off x="5482924" y="3513402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8C1350B-405E-5228-85E6-D286E414F43E}"/>
              </a:ext>
            </a:extLst>
          </p:cNvPr>
          <p:cNvSpPr txBox="1"/>
          <p:nvPr/>
        </p:nvSpPr>
        <p:spPr>
          <a:xfrm>
            <a:off x="6319215" y="3495074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F8D311D-455B-1B65-883A-DBBAB4EAADD2}"/>
              </a:ext>
            </a:extLst>
          </p:cNvPr>
          <p:cNvSpPr txBox="1"/>
          <p:nvPr/>
        </p:nvSpPr>
        <p:spPr>
          <a:xfrm>
            <a:off x="7282183" y="3495072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58CB74E-C2C0-C6DD-BFB8-340C0E11D997}"/>
              </a:ext>
            </a:extLst>
          </p:cNvPr>
          <p:cNvSpPr txBox="1"/>
          <p:nvPr/>
        </p:nvSpPr>
        <p:spPr>
          <a:xfrm>
            <a:off x="8180564" y="3510250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6F5BBF30-D990-3A21-5467-4717AA171706}"/>
                  </a:ext>
                </a:extLst>
              </p:cNvPr>
              <p:cNvSpPr txBox="1"/>
              <p:nvPr/>
            </p:nvSpPr>
            <p:spPr>
              <a:xfrm>
                <a:off x="-3380" y="3919619"/>
                <a:ext cx="943358" cy="4630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6F5BBF30-D990-3A21-5467-4717AA1717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380" y="3919619"/>
                <a:ext cx="943358" cy="46301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03633BEB-04F8-EBA6-DCBC-D306610D8931}"/>
                  </a:ext>
                </a:extLst>
              </p:cNvPr>
              <p:cNvSpPr txBox="1"/>
              <p:nvPr/>
            </p:nvSpPr>
            <p:spPr>
              <a:xfrm>
                <a:off x="2606004" y="3956017"/>
                <a:ext cx="735625" cy="3076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200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 </m:t>
                    </m:r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03633BEB-04F8-EBA6-DCBC-D306610D89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6004" y="3956017"/>
                <a:ext cx="735625" cy="307648"/>
              </a:xfrm>
              <a:prstGeom prst="rect">
                <a:avLst/>
              </a:prstGeom>
              <a:blipFill>
                <a:blip r:embed="rId12"/>
                <a:stretch>
                  <a:fillRect l="-12397" t="-2000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>
            <a:extLst>
              <a:ext uri="{FF2B5EF4-FFF2-40B4-BE49-F238E27FC236}">
                <a16:creationId xmlns:a16="http://schemas.microsoft.com/office/drawing/2014/main" id="{40FFA60D-CEF1-D185-FECA-4FE0CB8AB72E}"/>
              </a:ext>
            </a:extLst>
          </p:cNvPr>
          <p:cNvSpPr txBox="1"/>
          <p:nvPr/>
        </p:nvSpPr>
        <p:spPr>
          <a:xfrm>
            <a:off x="3726949" y="3874422"/>
            <a:ext cx="380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j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DC2D9C8-8772-2F86-80A5-90F8A841E33C}"/>
              </a:ext>
            </a:extLst>
          </p:cNvPr>
          <p:cNvSpPr txBox="1"/>
          <p:nvPr/>
        </p:nvSpPr>
        <p:spPr>
          <a:xfrm>
            <a:off x="4614657" y="3903548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18CB2A3-8895-E0B7-BB09-82D8DBF58A0C}"/>
              </a:ext>
            </a:extLst>
          </p:cNvPr>
          <p:cNvSpPr txBox="1"/>
          <p:nvPr/>
        </p:nvSpPr>
        <p:spPr>
          <a:xfrm>
            <a:off x="5428296" y="3903548"/>
            <a:ext cx="501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-1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5F49912-8DF9-17CA-3DB5-EE4C627562FF}"/>
              </a:ext>
            </a:extLst>
          </p:cNvPr>
          <p:cNvSpPr txBox="1"/>
          <p:nvPr/>
        </p:nvSpPr>
        <p:spPr>
          <a:xfrm>
            <a:off x="6334590" y="3859271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6648367-1162-3859-EBE6-22F0B968A76D}"/>
              </a:ext>
            </a:extLst>
          </p:cNvPr>
          <p:cNvSpPr txBox="1"/>
          <p:nvPr/>
        </p:nvSpPr>
        <p:spPr>
          <a:xfrm>
            <a:off x="7297558" y="3859269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77C2BA6-0A90-EC65-EAF3-A5E55599D070}"/>
              </a:ext>
            </a:extLst>
          </p:cNvPr>
          <p:cNvSpPr txBox="1"/>
          <p:nvPr/>
        </p:nvSpPr>
        <p:spPr>
          <a:xfrm>
            <a:off x="8195939" y="3874447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C671F3DF-0DC6-E75C-122F-8BA8EA58D1D6}"/>
                  </a:ext>
                </a:extLst>
              </p:cNvPr>
              <p:cNvSpPr txBox="1"/>
              <p:nvPr/>
            </p:nvSpPr>
            <p:spPr>
              <a:xfrm>
                <a:off x="-23556" y="4365213"/>
                <a:ext cx="943358" cy="3177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C671F3DF-0DC6-E75C-122F-8BA8EA58D1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3556" y="4365213"/>
                <a:ext cx="943358" cy="317779"/>
              </a:xfrm>
              <a:prstGeom prst="rect">
                <a:avLst/>
              </a:prstGeom>
              <a:blipFill>
                <a:blip r:embed="rId13"/>
                <a:stretch>
                  <a:fillRect t="-3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TextBox 78">
            <a:extLst>
              <a:ext uri="{FF2B5EF4-FFF2-40B4-BE49-F238E27FC236}">
                <a16:creationId xmlns:a16="http://schemas.microsoft.com/office/drawing/2014/main" id="{CF113454-C465-FF2E-D407-6250D9A69771}"/>
              </a:ext>
            </a:extLst>
          </p:cNvPr>
          <p:cNvSpPr txBox="1"/>
          <p:nvPr/>
        </p:nvSpPr>
        <p:spPr>
          <a:xfrm>
            <a:off x="2669645" y="4236433"/>
            <a:ext cx="456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-1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BAC56F9-5AD6-3825-1E0D-FA492CFD3359}"/>
              </a:ext>
            </a:extLst>
          </p:cNvPr>
          <p:cNvSpPr txBox="1"/>
          <p:nvPr/>
        </p:nvSpPr>
        <p:spPr>
          <a:xfrm>
            <a:off x="3680181" y="4248658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A82067F-01F7-2554-F0CB-530FD632B388}"/>
              </a:ext>
            </a:extLst>
          </p:cNvPr>
          <p:cNvSpPr txBox="1"/>
          <p:nvPr/>
        </p:nvSpPr>
        <p:spPr>
          <a:xfrm>
            <a:off x="4604128" y="4221327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53A3908-EA23-7440-17DC-B7277D69F72A}"/>
              </a:ext>
            </a:extLst>
          </p:cNvPr>
          <p:cNvSpPr txBox="1"/>
          <p:nvPr/>
        </p:nvSpPr>
        <p:spPr>
          <a:xfrm>
            <a:off x="5482924" y="4257753"/>
            <a:ext cx="378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5DC0582-A8F4-5E77-59EB-1FD9935A2691}"/>
              </a:ext>
            </a:extLst>
          </p:cNvPr>
          <p:cNvSpPr txBox="1"/>
          <p:nvPr/>
        </p:nvSpPr>
        <p:spPr>
          <a:xfrm>
            <a:off x="6334590" y="4236273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D888898-A7BC-2E41-69CB-9830D21942C3}"/>
              </a:ext>
            </a:extLst>
          </p:cNvPr>
          <p:cNvSpPr txBox="1"/>
          <p:nvPr/>
        </p:nvSpPr>
        <p:spPr>
          <a:xfrm>
            <a:off x="7297558" y="4236271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DB8A5A2-2CDA-FBA9-C571-E21487859B9E}"/>
              </a:ext>
            </a:extLst>
          </p:cNvPr>
          <p:cNvSpPr txBox="1"/>
          <p:nvPr/>
        </p:nvSpPr>
        <p:spPr>
          <a:xfrm>
            <a:off x="8195939" y="4251449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A3EE2E0A-8526-7532-3B8F-674BEE1BDE6E}"/>
                  </a:ext>
                </a:extLst>
              </p:cNvPr>
              <p:cNvSpPr txBox="1"/>
              <p:nvPr/>
            </p:nvSpPr>
            <p:spPr>
              <a:xfrm>
                <a:off x="6643" y="4647633"/>
                <a:ext cx="943358" cy="4630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A3EE2E0A-8526-7532-3B8F-674BEE1BDE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" y="4647633"/>
                <a:ext cx="943358" cy="46301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12CBCBF7-C39B-CAAC-4DEF-3784CE620809}"/>
                  </a:ext>
                </a:extLst>
              </p:cNvPr>
              <p:cNvSpPr txBox="1"/>
              <p:nvPr/>
            </p:nvSpPr>
            <p:spPr>
              <a:xfrm>
                <a:off x="9252595" y="4063368"/>
                <a:ext cx="996617" cy="3682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12CBCBF7-C39B-CAAC-4DEF-3784CE620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2595" y="4063368"/>
                <a:ext cx="996617" cy="368242"/>
              </a:xfrm>
              <a:prstGeom prst="rect">
                <a:avLst/>
              </a:prstGeom>
              <a:blipFill>
                <a:blip r:embed="rId15"/>
                <a:stretch>
                  <a:fillRect t="-3333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054454D-AFEF-353B-C8DA-10C07CDBCA03}"/>
                  </a:ext>
                </a:extLst>
              </p:cNvPr>
              <p:cNvSpPr txBox="1"/>
              <p:nvPr/>
            </p:nvSpPr>
            <p:spPr>
              <a:xfrm>
                <a:off x="2412918" y="4641391"/>
                <a:ext cx="996617" cy="3682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054454D-AFEF-353B-C8DA-10C07CDBCA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918" y="4641391"/>
                <a:ext cx="996617" cy="368242"/>
              </a:xfrm>
              <a:prstGeom prst="rect">
                <a:avLst/>
              </a:prstGeom>
              <a:blipFill>
                <a:blip r:embed="rId16"/>
                <a:stretch>
                  <a:fillRect t="-1639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TextBox 88">
            <a:extLst>
              <a:ext uri="{FF2B5EF4-FFF2-40B4-BE49-F238E27FC236}">
                <a16:creationId xmlns:a16="http://schemas.microsoft.com/office/drawing/2014/main" id="{F7598CA8-9C07-95D8-5C9D-CA5D1A5E913D}"/>
              </a:ext>
            </a:extLst>
          </p:cNvPr>
          <p:cNvSpPr txBox="1"/>
          <p:nvPr/>
        </p:nvSpPr>
        <p:spPr>
          <a:xfrm>
            <a:off x="3650996" y="4547996"/>
            <a:ext cx="456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-j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32AB48F8-AD85-3C59-9E1C-7097C27B7328}"/>
                  </a:ext>
                </a:extLst>
              </p:cNvPr>
              <p:cNvSpPr txBox="1"/>
              <p:nvPr/>
            </p:nvSpPr>
            <p:spPr>
              <a:xfrm>
                <a:off x="10861193" y="4022966"/>
                <a:ext cx="996617" cy="3682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1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32AB48F8-AD85-3C59-9E1C-7097C27B73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1193" y="4022966"/>
                <a:ext cx="996617" cy="368242"/>
              </a:xfrm>
              <a:prstGeom prst="rect">
                <a:avLst/>
              </a:prstGeom>
              <a:blipFill>
                <a:blip r:embed="rId17"/>
                <a:stretch>
                  <a:fillRect t="-3333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TextBox 90">
            <a:extLst>
              <a:ext uri="{FF2B5EF4-FFF2-40B4-BE49-F238E27FC236}">
                <a16:creationId xmlns:a16="http://schemas.microsoft.com/office/drawing/2014/main" id="{C9560610-9EE6-4B65-B990-FF02CD3392B2}"/>
              </a:ext>
            </a:extLst>
          </p:cNvPr>
          <p:cNvSpPr txBox="1"/>
          <p:nvPr/>
        </p:nvSpPr>
        <p:spPr>
          <a:xfrm>
            <a:off x="4591055" y="4584145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FD7C9EF-129F-737C-CC69-273C14443195}"/>
              </a:ext>
            </a:extLst>
          </p:cNvPr>
          <p:cNvSpPr txBox="1"/>
          <p:nvPr/>
        </p:nvSpPr>
        <p:spPr>
          <a:xfrm>
            <a:off x="5404694" y="4584145"/>
            <a:ext cx="501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-1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E2EFBB5-B292-CF51-8CE7-CAB11371F5D1}"/>
              </a:ext>
            </a:extLst>
          </p:cNvPr>
          <p:cNvSpPr txBox="1"/>
          <p:nvPr/>
        </p:nvSpPr>
        <p:spPr>
          <a:xfrm>
            <a:off x="6329306" y="4580227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8D33DC1-041B-6CAF-3CE6-2C9A82B1F08C}"/>
              </a:ext>
            </a:extLst>
          </p:cNvPr>
          <p:cNvSpPr txBox="1"/>
          <p:nvPr/>
        </p:nvSpPr>
        <p:spPr>
          <a:xfrm>
            <a:off x="7292274" y="4580225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FE68570-9D6E-FB88-079E-2E920F47CA7C}"/>
              </a:ext>
            </a:extLst>
          </p:cNvPr>
          <p:cNvSpPr txBox="1"/>
          <p:nvPr/>
        </p:nvSpPr>
        <p:spPr>
          <a:xfrm>
            <a:off x="8190655" y="4595403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3F5A768-ED8B-78E5-C8DB-5FC9F5837120}"/>
                  </a:ext>
                </a:extLst>
              </p:cNvPr>
              <p:cNvSpPr txBox="1"/>
              <p:nvPr/>
            </p:nvSpPr>
            <p:spPr>
              <a:xfrm>
                <a:off x="-49559" y="5041890"/>
                <a:ext cx="943358" cy="4630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3F5A768-ED8B-78E5-C8DB-5FC9F5837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9559" y="5041890"/>
                <a:ext cx="943358" cy="46301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TextBox 96">
            <a:extLst>
              <a:ext uri="{FF2B5EF4-FFF2-40B4-BE49-F238E27FC236}">
                <a16:creationId xmlns:a16="http://schemas.microsoft.com/office/drawing/2014/main" id="{D3AE345D-F3B4-253E-68A4-ADD8115B8BC0}"/>
              </a:ext>
            </a:extLst>
          </p:cNvPr>
          <p:cNvSpPr txBox="1"/>
          <p:nvPr/>
        </p:nvSpPr>
        <p:spPr>
          <a:xfrm>
            <a:off x="2824117" y="4962518"/>
            <a:ext cx="380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j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D97D2B2-BEF5-8873-D8D4-CC7C8D05D8D9}"/>
              </a:ext>
            </a:extLst>
          </p:cNvPr>
          <p:cNvSpPr txBox="1"/>
          <p:nvPr/>
        </p:nvSpPr>
        <p:spPr>
          <a:xfrm>
            <a:off x="3637634" y="4962518"/>
            <a:ext cx="456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C519D8F-019E-4DEA-D05D-676E9693056F}"/>
              </a:ext>
            </a:extLst>
          </p:cNvPr>
          <p:cNvSpPr txBox="1"/>
          <p:nvPr/>
        </p:nvSpPr>
        <p:spPr>
          <a:xfrm>
            <a:off x="4578639" y="4955944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29D3CF6-4BE7-0ABA-5717-71C085203DE0}"/>
              </a:ext>
            </a:extLst>
          </p:cNvPr>
          <p:cNvSpPr txBox="1"/>
          <p:nvPr/>
        </p:nvSpPr>
        <p:spPr>
          <a:xfrm>
            <a:off x="5504417" y="4938350"/>
            <a:ext cx="378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4CBF03B-457A-D00E-ED96-3C86CB8615DA}"/>
              </a:ext>
            </a:extLst>
          </p:cNvPr>
          <p:cNvSpPr txBox="1"/>
          <p:nvPr/>
        </p:nvSpPr>
        <p:spPr>
          <a:xfrm>
            <a:off x="6353385" y="4929675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A2B12D2-7570-C51B-1C8C-8FDE69A87B66}"/>
              </a:ext>
            </a:extLst>
          </p:cNvPr>
          <p:cNvSpPr txBox="1"/>
          <p:nvPr/>
        </p:nvSpPr>
        <p:spPr>
          <a:xfrm>
            <a:off x="7316353" y="4929673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9BB1330E-8630-8065-95C8-650C85CD911D}"/>
              </a:ext>
            </a:extLst>
          </p:cNvPr>
          <p:cNvSpPr txBox="1"/>
          <p:nvPr/>
        </p:nvSpPr>
        <p:spPr>
          <a:xfrm>
            <a:off x="8214734" y="4944851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A5EA2F2C-F103-B424-6A05-81397AB77669}"/>
                  </a:ext>
                </a:extLst>
              </p:cNvPr>
              <p:cNvSpPr txBox="1"/>
              <p:nvPr/>
            </p:nvSpPr>
            <p:spPr>
              <a:xfrm>
                <a:off x="-23556" y="5414990"/>
                <a:ext cx="943358" cy="4450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A5EA2F2C-F103-B424-6A05-81397AB776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3556" y="5414990"/>
                <a:ext cx="943358" cy="44505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F4F9AC74-07BF-B109-91B6-7241FE264566}"/>
                  </a:ext>
                </a:extLst>
              </p:cNvPr>
              <p:cNvSpPr txBox="1"/>
              <p:nvPr/>
            </p:nvSpPr>
            <p:spPr>
              <a:xfrm>
                <a:off x="2573983" y="5380955"/>
                <a:ext cx="735625" cy="3076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200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F4F9AC74-07BF-B109-91B6-7241FE2645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3983" y="5380955"/>
                <a:ext cx="735625" cy="307648"/>
              </a:xfrm>
              <a:prstGeom prst="rect">
                <a:avLst/>
              </a:prstGeom>
              <a:blipFill>
                <a:blip r:embed="rId20"/>
                <a:stretch>
                  <a:fillRect l="-12397" t="-2000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TextBox 105">
            <a:extLst>
              <a:ext uri="{FF2B5EF4-FFF2-40B4-BE49-F238E27FC236}">
                <a16:creationId xmlns:a16="http://schemas.microsoft.com/office/drawing/2014/main" id="{56902EB0-C405-1294-4118-E2E370245385}"/>
              </a:ext>
            </a:extLst>
          </p:cNvPr>
          <p:cNvSpPr txBox="1"/>
          <p:nvPr/>
        </p:nvSpPr>
        <p:spPr>
          <a:xfrm>
            <a:off x="3715990" y="5322089"/>
            <a:ext cx="380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j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D05242B-C047-E62B-2372-41FD2ED3AE8F}"/>
              </a:ext>
            </a:extLst>
          </p:cNvPr>
          <p:cNvSpPr txBox="1"/>
          <p:nvPr/>
        </p:nvSpPr>
        <p:spPr>
          <a:xfrm>
            <a:off x="4591055" y="5335674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E13508D1-40F0-F181-5FF6-7DF9EF9FFB0A}"/>
              </a:ext>
            </a:extLst>
          </p:cNvPr>
          <p:cNvSpPr txBox="1"/>
          <p:nvPr/>
        </p:nvSpPr>
        <p:spPr>
          <a:xfrm>
            <a:off x="5404694" y="5335674"/>
            <a:ext cx="501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-1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01FA6F6-EE0E-E7CB-67BA-4187414B00D8}"/>
              </a:ext>
            </a:extLst>
          </p:cNvPr>
          <p:cNvSpPr txBox="1"/>
          <p:nvPr/>
        </p:nvSpPr>
        <p:spPr>
          <a:xfrm>
            <a:off x="6317788" y="5321426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402D1E8-A691-2A23-A92E-B2189E7EE51B}"/>
              </a:ext>
            </a:extLst>
          </p:cNvPr>
          <p:cNvSpPr txBox="1"/>
          <p:nvPr/>
        </p:nvSpPr>
        <p:spPr>
          <a:xfrm>
            <a:off x="7280756" y="5321424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D91E56F-0FE6-BCA2-C3DC-43C1163C46E8}"/>
              </a:ext>
            </a:extLst>
          </p:cNvPr>
          <p:cNvSpPr txBox="1"/>
          <p:nvPr/>
        </p:nvSpPr>
        <p:spPr>
          <a:xfrm>
            <a:off x="8179137" y="5336602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12566F6-119E-4CD5-DB87-A4DBD9B54182}"/>
              </a:ext>
            </a:extLst>
          </p:cNvPr>
          <p:cNvSpPr txBox="1"/>
          <p:nvPr/>
        </p:nvSpPr>
        <p:spPr>
          <a:xfrm>
            <a:off x="8893911" y="2779042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1EF44092-84F4-F6E3-5FF6-1EC7BDFD65AC}"/>
                  </a:ext>
                </a:extLst>
              </p:cNvPr>
              <p:cNvSpPr txBox="1"/>
              <p:nvPr/>
            </p:nvSpPr>
            <p:spPr>
              <a:xfrm>
                <a:off x="8824709" y="3190238"/>
                <a:ext cx="1288704" cy="3803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1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1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den>
                      </m:f>
                      <m:r>
                        <a:rPr lang="en-US" sz="11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1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𝒋</m:t>
                      </m:r>
                      <m:d>
                        <m:dPr>
                          <m:ctrlP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1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1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11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1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1EF44092-84F4-F6E3-5FF6-1EC7BDFD6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4709" y="3190238"/>
                <a:ext cx="1288704" cy="380361"/>
              </a:xfrm>
              <a:prstGeom prst="rect">
                <a:avLst/>
              </a:prstGeom>
              <a:blipFill>
                <a:blip r:embed="rId21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4" name="TextBox 113">
            <a:extLst>
              <a:ext uri="{FF2B5EF4-FFF2-40B4-BE49-F238E27FC236}">
                <a16:creationId xmlns:a16="http://schemas.microsoft.com/office/drawing/2014/main" id="{6124A32D-C9D9-53C9-673F-85463C9C26BB}"/>
              </a:ext>
            </a:extLst>
          </p:cNvPr>
          <p:cNvSpPr txBox="1"/>
          <p:nvPr/>
        </p:nvSpPr>
        <p:spPr>
          <a:xfrm>
            <a:off x="8873504" y="3529642"/>
            <a:ext cx="723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1-j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80D0B37D-2F08-5AFE-D107-82A04D877FCC}"/>
                  </a:ext>
                </a:extLst>
              </p:cNvPr>
              <p:cNvSpPr txBox="1"/>
              <p:nvPr/>
            </p:nvSpPr>
            <p:spPr>
              <a:xfrm>
                <a:off x="8548617" y="3923435"/>
                <a:ext cx="1365776" cy="3803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1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1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den>
                      </m:f>
                      <m:r>
                        <a:rPr lang="en-US" sz="11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1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𝒋</m:t>
                      </m:r>
                      <m:d>
                        <m:dPr>
                          <m:ctrlP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1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1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11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1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80D0B37D-2F08-5AFE-D107-82A04D877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8617" y="3923435"/>
                <a:ext cx="1365776" cy="380361"/>
              </a:xfrm>
              <a:prstGeom prst="rect">
                <a:avLst/>
              </a:prstGeom>
              <a:blipFill>
                <a:blip r:embed="rId22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TextBox 115">
            <a:extLst>
              <a:ext uri="{FF2B5EF4-FFF2-40B4-BE49-F238E27FC236}">
                <a16:creationId xmlns:a16="http://schemas.microsoft.com/office/drawing/2014/main" id="{6E5AAD49-546D-6054-1259-04B1C7564F3E}"/>
              </a:ext>
            </a:extLst>
          </p:cNvPr>
          <p:cNvSpPr txBox="1"/>
          <p:nvPr/>
        </p:nvSpPr>
        <p:spPr>
          <a:xfrm>
            <a:off x="8883317" y="4233012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2A9AC37-7B2E-542A-A325-FB27E00C1205}"/>
                  </a:ext>
                </a:extLst>
              </p:cNvPr>
              <p:cNvSpPr txBox="1"/>
              <p:nvPr/>
            </p:nvSpPr>
            <p:spPr>
              <a:xfrm>
                <a:off x="8606778" y="4621871"/>
                <a:ext cx="1288704" cy="3803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1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1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den>
                      </m:f>
                      <m:r>
                        <a:rPr lang="en-US" sz="11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1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𝒋</m:t>
                      </m:r>
                      <m:d>
                        <m:dPr>
                          <m:ctrlP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1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1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11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1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2A9AC37-7B2E-542A-A325-FB27E00C12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6778" y="4621871"/>
                <a:ext cx="1288704" cy="380361"/>
              </a:xfrm>
              <a:prstGeom prst="rect">
                <a:avLst/>
              </a:prstGeom>
              <a:blipFill>
                <a:blip r:embed="rId23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TextBox 117">
            <a:extLst>
              <a:ext uri="{FF2B5EF4-FFF2-40B4-BE49-F238E27FC236}">
                <a16:creationId xmlns:a16="http://schemas.microsoft.com/office/drawing/2014/main" id="{F9870A1B-FB1F-CFDD-7B22-9BDD2C54916B}"/>
              </a:ext>
            </a:extLst>
          </p:cNvPr>
          <p:cNvSpPr txBox="1"/>
          <p:nvPr/>
        </p:nvSpPr>
        <p:spPr>
          <a:xfrm>
            <a:off x="8800732" y="4993532"/>
            <a:ext cx="723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1+j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5670DAF7-15FE-2AFF-D366-BDC44111B6AA}"/>
                  </a:ext>
                </a:extLst>
              </p:cNvPr>
              <p:cNvSpPr txBox="1"/>
              <p:nvPr/>
            </p:nvSpPr>
            <p:spPr>
              <a:xfrm>
                <a:off x="8561468" y="5341580"/>
                <a:ext cx="1365776" cy="3803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1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1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den>
                      </m:f>
                      <m:r>
                        <a:rPr lang="en-US" sz="11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1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𝒋</m:t>
                      </m:r>
                      <m:d>
                        <m:dPr>
                          <m:ctrlP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1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1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1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11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1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5670DAF7-15FE-2AFF-D366-BDC44111B6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1468" y="5341580"/>
                <a:ext cx="1365776" cy="380361"/>
              </a:xfrm>
              <a:prstGeom prst="rect">
                <a:avLst/>
              </a:prstGeom>
              <a:blipFill>
                <a:blip r:embed="rId24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838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" grpId="0"/>
      <p:bldP spid="19" grpId="0"/>
      <p:bldGraphic spid="21" grpId="0">
        <p:bldAsOne/>
      </p:bldGraphic>
      <p:bldP spid="25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51" grpId="0"/>
      <p:bldP spid="52" grpId="0"/>
      <p:bldP spid="53" grpId="0" animBg="1"/>
      <p:bldP spid="54" grpId="0"/>
      <p:bldP spid="55" grpId="0"/>
      <p:bldP spid="55" grpId="1"/>
      <p:bldP spid="56" grpId="0"/>
      <p:bldP spid="57" grpId="0"/>
      <p:bldP spid="57" grpId="1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7" grpId="1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Props1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1EDCFB-9D20-4FFB-A249-2E0D191A30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1279d55e-478b-43fd-87f1-4707a791890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34237</TotalTime>
  <Words>666</Words>
  <Application>Microsoft Office PowerPoint</Application>
  <PresentationFormat>Widescreen</PresentationFormat>
  <Paragraphs>186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Office Theme</vt:lpstr>
      <vt:lpstr>Digital Signal Processing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198</cp:revision>
  <dcterms:created xsi:type="dcterms:W3CDTF">2025-08-19T14:43:44Z</dcterms:created>
  <dcterms:modified xsi:type="dcterms:W3CDTF">2025-10-15T22:15:50Z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