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9"/>
  </p:notesMasterIdLst>
  <p:sldIdLst>
    <p:sldId id="256" r:id="rId5"/>
    <p:sldId id="257" r:id="rId6"/>
    <p:sldId id="408" r:id="rId7"/>
    <p:sldId id="411" r:id="rId8"/>
    <p:sldId id="382" r:id="rId9"/>
    <p:sldId id="412" r:id="rId10"/>
    <p:sldId id="413" r:id="rId11"/>
    <p:sldId id="414" r:id="rId12"/>
    <p:sldId id="409" r:id="rId13"/>
    <p:sldId id="416" r:id="rId14"/>
    <p:sldId id="415" r:id="rId15"/>
    <p:sldId id="417" r:id="rId16"/>
    <p:sldId id="406" r:id="rId17"/>
    <p:sldId id="407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36817"/>
    <a:srgbClr val="BB5C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970" autoAdjust="0"/>
    <p:restoredTop sz="94660"/>
  </p:normalViewPr>
  <p:slideViewPr>
    <p:cSldViewPr snapToGrid="0">
      <p:cViewPr>
        <p:scale>
          <a:sx n="78" d="100"/>
          <a:sy n="78" d="100"/>
        </p:scale>
        <p:origin x="43" y="43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30" d="100"/>
        <a:sy n="130" d="100"/>
      </p:scale>
      <p:origin x="0" y="-8674"/>
    </p:cViewPr>
  </p:sorterViewPr>
  <p:notesViewPr>
    <p:cSldViewPr snapToGrid="0">
      <p:cViewPr varScale="1">
        <p:scale>
          <a:sx n="60" d="100"/>
          <a:sy n="60" d="100"/>
        </p:scale>
        <p:origin x="2150" y="3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D15192-7943-4A42-A379-7CD6D577F8FF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CC58C5-865D-4E33-9E63-56463C558B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24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EDE7DA-0640-2144-8BAA-3CBEAAAC34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C1DA76-D636-3B00-080F-2B5246C069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C476B5-6DD8-58AB-CF25-29988DE9B3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0C32DC-2B92-ECA3-8788-654E2171D6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4D184B-0987-6B39-BB25-F24A41876D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8898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D637A0-2CF1-7539-3E1A-B924F1032E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03B3F8-BEE0-8F3C-F4CA-E51FAF17EA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64B0A8-B04E-41BE-12F8-8C856A8AA4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B19E42-4E4C-CF4A-2FA5-1182008ACC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851D32-89DE-D2D4-BA9F-AB777F5557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8326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BA413A5-0DD4-83D2-6ACA-281B493196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7F0B4F2-40B4-77E5-AAA5-841A8E4576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58087B-86D1-DE9D-91F5-C1B70D6997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79A91A-DC93-C907-8277-A0223CB60D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DCA6BA2-CC28-45A7-B73F-7A61A93D0B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068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785F89-DBFA-8F07-0864-40107D6F33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FC301D-71B9-4B0D-E5FB-5FBFB5B924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69744F-A093-FB39-5BAD-34BC46AD95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DF1787-BE9C-6C15-3745-198C27B78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E0C829-AB9B-C47E-6C7D-4114862A4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4858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2F54D6-CC7B-03FD-7084-B849BC68CA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1BFAE6-0CC1-5E8A-B8E5-2ACE257468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B23A43-7F50-B435-29AF-119356A73B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63A4E5-63CC-B61A-BAE7-C079D5FC06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E44574-1B00-C8FC-D732-F8E8C1A771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520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C3AB51-A1FA-343F-1D2D-3170A0B5F0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E5FE4F-4AE1-1B23-ED97-DF264D6968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CA7DF80-66D1-16B8-4F55-1FD0B54C2C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259105E-4F6E-009E-8C44-8B24592219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D50E43-2B2C-1B77-52AE-97066C22C7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A54F31-16BC-616D-3E91-D6191E3313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965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19C69D-744B-BF46-9F88-5126B29B97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6DE5890-A3C4-B0F2-51B2-C6CD64E350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47491C-8AD0-75D5-1AF9-FAE89C8BA0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A8B89D3-45C6-96DF-6414-705EFDC7BD9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088D206-1B1D-4E15-A99B-4592AAAA276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185F6ED-6ACB-D959-FF74-724925F4A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2F783E3-39CF-F53B-A12B-77321C249D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5DEDB74-2B07-EE0E-65E1-2BEFC18321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776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1C0369-908F-36A8-B536-A6EEDD8ED2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9CC08F3-345D-71FA-ACF9-DD994A49BD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A70C2B6-DD96-F909-3D61-5B42195CAA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2740E2-43F1-CFD5-B3B9-B486D952D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3192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EB56811-506F-E771-EF27-D56D82FD9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E0B47C6-850E-BD6A-1302-3212A13259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2165D2A-5F0E-1A65-ACA5-BC3112C7D4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8896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FF0410-A84C-E8C5-8EEE-1D9C8F0882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98751D-1EA7-489A-4A4F-C401BCB760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4D99C26-127B-711F-2590-2DD087F825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E6DD3B-0B5F-5E10-CA26-334EC9D097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C11A5D5-AD0E-51C8-F8DE-AD1EF8B86E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D0C019-B586-5F99-A40C-CD35703E5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313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980068-1439-1DD6-682A-BD435A7698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1FE24A1-0298-5189-B96A-0F559CF39A9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95F308F-C9BB-58BE-BA21-F914ED27D8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138D647-789A-0185-4AA1-8739AAFCC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B69152-41B9-49EC-A3C2-544729AC2B58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303A0A-CE21-D900-FFA3-DAA061CB1A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6D9159-F98D-FFBD-3CA7-FCB91AE98A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38153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FF6691A-E557-28FA-1D4E-F7386E7730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AD14BD-3641-4540-4286-575565E6DB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9282F9-631E-312F-D602-EA82124D18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5B69152-41B9-49EC-A3C2-544729AC2B58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0CBF1E-D302-7BA0-F828-FC7D2AD28F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8F856B-BD38-586B-D30C-C473D06ECF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588F701-C20A-49CD-BF33-527C510403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152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9.png"/><Relationship Id="rId4" Type="http://schemas.openxmlformats.org/officeDocument/2006/relationships/image" Target="../media/image18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0BC184-1D81-A86B-31DF-68BF7F01B60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Digital Signal Processing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D8093E6-FFCF-CF12-D725-5C6D35641FF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Fall 2025</a:t>
            </a:r>
          </a:p>
        </p:txBody>
      </p:sp>
    </p:spTree>
    <p:extLst>
      <p:ext uri="{BB962C8B-B14F-4D97-AF65-F5344CB8AC3E}">
        <p14:creationId xmlns:p14="http://schemas.microsoft.com/office/powerpoint/2010/main" val="18095933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922EB8-1148-35C1-9A13-B9997F05E5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BF0BBAB-3210-0174-69A4-B0D2554EE133}"/>
              </a:ext>
            </a:extLst>
          </p:cNvPr>
          <p:cNvSpPr txBox="1"/>
          <p:nvPr/>
        </p:nvSpPr>
        <p:spPr>
          <a:xfrm>
            <a:off x="1310912" y="1501526"/>
            <a:ext cx="41930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Consider the equation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A718755-5EF7-A460-5765-947D032E5BE1}"/>
              </a:ext>
            </a:extLst>
          </p:cNvPr>
          <p:cNvSpPr txBox="1"/>
          <p:nvPr/>
        </p:nvSpPr>
        <p:spPr>
          <a:xfrm>
            <a:off x="4847303" y="1487582"/>
            <a:ext cx="67154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y[n] = 3 x[n]  + 2 x[n-1] –x[n-2]  – 2 y[ n – 1] + y[ n -2]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F976EA9-A789-8634-C012-6501E66953C7}"/>
              </a:ext>
            </a:extLst>
          </p:cNvPr>
          <p:cNvSpPr txBox="1"/>
          <p:nvPr/>
        </p:nvSpPr>
        <p:spPr>
          <a:xfrm>
            <a:off x="1162725" y="749043"/>
            <a:ext cx="69629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70C0"/>
                </a:solidFill>
              </a:rPr>
              <a:t>Signal Flow Graph Example 2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24E122BC-3F29-3505-7F49-1FC80AAFC458}"/>
              </a:ext>
            </a:extLst>
          </p:cNvPr>
          <p:cNvSpPr txBox="1"/>
          <p:nvPr/>
        </p:nvSpPr>
        <p:spPr>
          <a:xfrm>
            <a:off x="6883789" y="3728608"/>
            <a:ext cx="4424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–2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58DF1016-EC0A-6A12-D55F-7800543F30AC}"/>
              </a:ext>
            </a:extLst>
          </p:cNvPr>
          <p:cNvSpPr txBox="1"/>
          <p:nvPr/>
        </p:nvSpPr>
        <p:spPr>
          <a:xfrm>
            <a:off x="4180771" y="2401974"/>
            <a:ext cx="3748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3</a:t>
            </a: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B4A7BC63-75C2-5820-4B3D-9C77A9C78972}"/>
              </a:ext>
            </a:extLst>
          </p:cNvPr>
          <p:cNvGrpSpPr/>
          <p:nvPr/>
        </p:nvGrpSpPr>
        <p:grpSpPr>
          <a:xfrm>
            <a:off x="2291541" y="2714307"/>
            <a:ext cx="1280160" cy="153024"/>
            <a:chOff x="2957364" y="3216785"/>
            <a:chExt cx="1280160" cy="153024"/>
          </a:xfrm>
        </p:grpSpPr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838A3BCB-B34E-1DC7-36DE-A4D439580BF5}"/>
                </a:ext>
              </a:extLst>
            </p:cNvPr>
            <p:cNvCxnSpPr>
              <a:cxnSpLocks/>
            </p:cNvCxnSpPr>
            <p:nvPr/>
          </p:nvCxnSpPr>
          <p:spPr>
            <a:xfrm>
              <a:off x="2957364" y="3300569"/>
              <a:ext cx="1280160" cy="0"/>
            </a:xfrm>
            <a:prstGeom prst="straightConnector1">
              <a:avLst/>
            </a:prstGeom>
            <a:ln>
              <a:headEnd type="oval" w="lg" len="lg"/>
              <a:tail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DF0DC223-BAC4-5CAF-1B83-0238EC7D0D13}"/>
                </a:ext>
              </a:extLst>
            </p:cNvPr>
            <p:cNvGrpSpPr/>
            <p:nvPr/>
          </p:nvGrpSpPr>
          <p:grpSpPr>
            <a:xfrm>
              <a:off x="3462770" y="3216785"/>
              <a:ext cx="154534" cy="153024"/>
              <a:chOff x="5235858" y="2028616"/>
              <a:chExt cx="154534" cy="153024"/>
            </a:xfrm>
          </p:grpSpPr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8592CD67-15F5-29F4-595F-AA47CBBD6886}"/>
                  </a:ext>
                </a:extLst>
              </p:cNvPr>
              <p:cNvCxnSpPr/>
              <p:nvPr/>
            </p:nvCxnSpPr>
            <p:spPr>
              <a:xfrm>
                <a:off x="5235858" y="2028616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46CD671E-C984-0E5D-77B9-03CECDD565A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244088" y="2108488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5745B1B6-B884-AACF-1BC7-EB8308817B49}"/>
              </a:ext>
            </a:extLst>
          </p:cNvPr>
          <p:cNvGrpSpPr/>
          <p:nvPr/>
        </p:nvGrpSpPr>
        <p:grpSpPr>
          <a:xfrm>
            <a:off x="7427567" y="2716201"/>
            <a:ext cx="1280160" cy="153024"/>
            <a:chOff x="2957364" y="3216785"/>
            <a:chExt cx="1280160" cy="153024"/>
          </a:xfrm>
        </p:grpSpPr>
        <p:cxnSp>
          <p:nvCxnSpPr>
            <p:cNvPr id="49" name="Straight Arrow Connector 48">
              <a:extLst>
                <a:ext uri="{FF2B5EF4-FFF2-40B4-BE49-F238E27FC236}">
                  <a16:creationId xmlns:a16="http://schemas.microsoft.com/office/drawing/2014/main" id="{7D0EFB5D-C8DD-AFEB-662E-FFA5CA0404CF}"/>
                </a:ext>
              </a:extLst>
            </p:cNvPr>
            <p:cNvCxnSpPr>
              <a:cxnSpLocks/>
            </p:cNvCxnSpPr>
            <p:nvPr/>
          </p:nvCxnSpPr>
          <p:spPr>
            <a:xfrm>
              <a:off x="2957364" y="3300569"/>
              <a:ext cx="1280160" cy="0"/>
            </a:xfrm>
            <a:prstGeom prst="straightConnector1">
              <a:avLst/>
            </a:prstGeom>
            <a:ln>
              <a:headEnd type="oval" w="lg" len="lg"/>
              <a:tail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0" name="Group 49">
              <a:extLst>
                <a:ext uri="{FF2B5EF4-FFF2-40B4-BE49-F238E27FC236}">
                  <a16:creationId xmlns:a16="http://schemas.microsoft.com/office/drawing/2014/main" id="{8FCB66D3-1745-BF57-2C86-5A33F75110B5}"/>
                </a:ext>
              </a:extLst>
            </p:cNvPr>
            <p:cNvGrpSpPr/>
            <p:nvPr/>
          </p:nvGrpSpPr>
          <p:grpSpPr>
            <a:xfrm>
              <a:off x="3462770" y="3216785"/>
              <a:ext cx="154534" cy="153024"/>
              <a:chOff x="5235858" y="2028616"/>
              <a:chExt cx="154534" cy="153024"/>
            </a:xfrm>
          </p:grpSpPr>
          <p:cxnSp>
            <p:nvCxnSpPr>
              <p:cNvPr id="51" name="Straight Connector 50">
                <a:extLst>
                  <a:ext uri="{FF2B5EF4-FFF2-40B4-BE49-F238E27FC236}">
                    <a16:creationId xmlns:a16="http://schemas.microsoft.com/office/drawing/2014/main" id="{3BF2BDAF-5668-3482-04E5-DAFD52D7E04D}"/>
                  </a:ext>
                </a:extLst>
              </p:cNvPr>
              <p:cNvCxnSpPr/>
              <p:nvPr/>
            </p:nvCxnSpPr>
            <p:spPr>
              <a:xfrm>
                <a:off x="5235858" y="2028616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>
                <a:extLst>
                  <a:ext uri="{FF2B5EF4-FFF2-40B4-BE49-F238E27FC236}">
                    <a16:creationId xmlns:a16="http://schemas.microsoft.com/office/drawing/2014/main" id="{471C5ABC-3ABA-A258-6BE4-0718F00A81C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244088" y="2108488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027E9AF4-E594-64C8-58B9-17CAA3501285}"/>
              </a:ext>
            </a:extLst>
          </p:cNvPr>
          <p:cNvGrpSpPr/>
          <p:nvPr/>
        </p:nvGrpSpPr>
        <p:grpSpPr>
          <a:xfrm rot="5400000">
            <a:off x="6796735" y="3381112"/>
            <a:ext cx="1280160" cy="153024"/>
            <a:chOff x="2957364" y="3216785"/>
            <a:chExt cx="1280160" cy="153024"/>
          </a:xfrm>
        </p:grpSpPr>
        <p:cxnSp>
          <p:nvCxnSpPr>
            <p:cNvPr id="54" name="Straight Arrow Connector 53">
              <a:extLst>
                <a:ext uri="{FF2B5EF4-FFF2-40B4-BE49-F238E27FC236}">
                  <a16:creationId xmlns:a16="http://schemas.microsoft.com/office/drawing/2014/main" id="{27E79E68-9BF1-7273-01F8-89DF588B4A78}"/>
                </a:ext>
              </a:extLst>
            </p:cNvPr>
            <p:cNvCxnSpPr>
              <a:cxnSpLocks/>
            </p:cNvCxnSpPr>
            <p:nvPr/>
          </p:nvCxnSpPr>
          <p:spPr>
            <a:xfrm>
              <a:off x="2957364" y="3300569"/>
              <a:ext cx="1280160" cy="0"/>
            </a:xfrm>
            <a:prstGeom prst="straightConnector1">
              <a:avLst/>
            </a:prstGeom>
            <a:ln>
              <a:headEnd type="oval" w="lg" len="lg"/>
              <a:tail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5" name="Group 54">
              <a:extLst>
                <a:ext uri="{FF2B5EF4-FFF2-40B4-BE49-F238E27FC236}">
                  <a16:creationId xmlns:a16="http://schemas.microsoft.com/office/drawing/2014/main" id="{DF560330-20AA-220E-0AA1-6D6CF7550B04}"/>
                </a:ext>
              </a:extLst>
            </p:cNvPr>
            <p:cNvGrpSpPr/>
            <p:nvPr/>
          </p:nvGrpSpPr>
          <p:grpSpPr>
            <a:xfrm>
              <a:off x="3462770" y="3216785"/>
              <a:ext cx="154534" cy="153024"/>
              <a:chOff x="5235858" y="2028616"/>
              <a:chExt cx="154534" cy="153024"/>
            </a:xfrm>
          </p:grpSpPr>
          <p:cxnSp>
            <p:nvCxnSpPr>
              <p:cNvPr id="56" name="Straight Connector 55">
                <a:extLst>
                  <a:ext uri="{FF2B5EF4-FFF2-40B4-BE49-F238E27FC236}">
                    <a16:creationId xmlns:a16="http://schemas.microsoft.com/office/drawing/2014/main" id="{6CFC7DF9-332E-D8BE-DD27-0E622F6443F7}"/>
                  </a:ext>
                </a:extLst>
              </p:cNvPr>
              <p:cNvCxnSpPr/>
              <p:nvPr/>
            </p:nvCxnSpPr>
            <p:spPr>
              <a:xfrm>
                <a:off x="5235858" y="2028616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>
                <a:extLst>
                  <a:ext uri="{FF2B5EF4-FFF2-40B4-BE49-F238E27FC236}">
                    <a16:creationId xmlns:a16="http://schemas.microsoft.com/office/drawing/2014/main" id="{62C5FC88-0C4A-44E9-E56A-CEB9C8F5691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244088" y="2108488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58" name="TextBox 57">
                <a:extLst>
                  <a:ext uri="{FF2B5EF4-FFF2-40B4-BE49-F238E27FC236}">
                    <a16:creationId xmlns:a16="http://schemas.microsoft.com/office/drawing/2014/main" id="{C627BDA2-3ECA-2555-A2CE-4A7BC794FA93}"/>
                  </a:ext>
                </a:extLst>
              </p:cNvPr>
              <p:cNvSpPr txBox="1"/>
              <p:nvPr/>
            </p:nvSpPr>
            <p:spPr>
              <a:xfrm>
                <a:off x="7533825" y="3328183"/>
                <a:ext cx="39914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58" name="TextBox 57">
                <a:extLst>
                  <a:ext uri="{FF2B5EF4-FFF2-40B4-BE49-F238E27FC236}">
                    <a16:creationId xmlns:a16="http://schemas.microsoft.com/office/drawing/2014/main" id="{C627BDA2-3ECA-2555-A2CE-4A7BC794FA9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33825" y="3328183"/>
                <a:ext cx="399148" cy="276999"/>
              </a:xfrm>
              <a:prstGeom prst="rect">
                <a:avLst/>
              </a:prstGeom>
              <a:blipFill>
                <a:blip r:embed="rId2"/>
                <a:stretch>
                  <a:fillRect l="-9231" t="-2222" r="-61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9" name="TextBox 58">
            <a:extLst>
              <a:ext uri="{FF2B5EF4-FFF2-40B4-BE49-F238E27FC236}">
                <a16:creationId xmlns:a16="http://schemas.microsoft.com/office/drawing/2014/main" id="{5D802FD0-380F-BF72-3D5E-8BC286281BC8}"/>
              </a:ext>
            </a:extLst>
          </p:cNvPr>
          <p:cNvSpPr txBox="1"/>
          <p:nvPr/>
        </p:nvSpPr>
        <p:spPr>
          <a:xfrm>
            <a:off x="1647354" y="2502157"/>
            <a:ext cx="6035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X[z]</a:t>
            </a:r>
            <a:endParaRPr lang="en-US" sz="2000" baseline="-25000" dirty="0">
              <a:solidFill>
                <a:srgbClr val="0070C0"/>
              </a:solidFill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BB556079-9208-C525-7A03-95FC08CEE0F4}"/>
              </a:ext>
            </a:extLst>
          </p:cNvPr>
          <p:cNvSpPr txBox="1"/>
          <p:nvPr/>
        </p:nvSpPr>
        <p:spPr>
          <a:xfrm>
            <a:off x="8862680" y="2619963"/>
            <a:ext cx="6035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Y[z]</a:t>
            </a:r>
            <a:endParaRPr lang="en-US" sz="2000" baseline="-25000" dirty="0">
              <a:solidFill>
                <a:srgbClr val="0070C0"/>
              </a:solidFill>
            </a:endParaRPr>
          </a:p>
        </p:txBody>
      </p:sp>
      <p:grpSp>
        <p:nvGrpSpPr>
          <p:cNvPr id="67" name="Group 66">
            <a:extLst>
              <a:ext uri="{FF2B5EF4-FFF2-40B4-BE49-F238E27FC236}">
                <a16:creationId xmlns:a16="http://schemas.microsoft.com/office/drawing/2014/main" id="{B8B6D455-CE60-F42A-A0BC-2367A6E0CCA6}"/>
              </a:ext>
            </a:extLst>
          </p:cNvPr>
          <p:cNvGrpSpPr/>
          <p:nvPr/>
        </p:nvGrpSpPr>
        <p:grpSpPr>
          <a:xfrm rot="16200000" flipV="1">
            <a:off x="4233239" y="4680305"/>
            <a:ext cx="1280160" cy="153024"/>
            <a:chOff x="2957364" y="3216785"/>
            <a:chExt cx="1280160" cy="153024"/>
          </a:xfrm>
        </p:grpSpPr>
        <p:cxnSp>
          <p:nvCxnSpPr>
            <p:cNvPr id="68" name="Straight Arrow Connector 67">
              <a:extLst>
                <a:ext uri="{FF2B5EF4-FFF2-40B4-BE49-F238E27FC236}">
                  <a16:creationId xmlns:a16="http://schemas.microsoft.com/office/drawing/2014/main" id="{C33796BB-502C-B56C-2E46-BF8158E66370}"/>
                </a:ext>
              </a:extLst>
            </p:cNvPr>
            <p:cNvCxnSpPr>
              <a:cxnSpLocks/>
            </p:cNvCxnSpPr>
            <p:nvPr/>
          </p:nvCxnSpPr>
          <p:spPr>
            <a:xfrm>
              <a:off x="2957364" y="3300569"/>
              <a:ext cx="1280160" cy="0"/>
            </a:xfrm>
            <a:prstGeom prst="straightConnector1">
              <a:avLst/>
            </a:prstGeom>
            <a:ln>
              <a:headEnd type="oval" w="lg" len="lg"/>
              <a:tail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9" name="Group 68">
              <a:extLst>
                <a:ext uri="{FF2B5EF4-FFF2-40B4-BE49-F238E27FC236}">
                  <a16:creationId xmlns:a16="http://schemas.microsoft.com/office/drawing/2014/main" id="{C03CAD59-D784-AC3E-D3B4-9001059C728B}"/>
                </a:ext>
              </a:extLst>
            </p:cNvPr>
            <p:cNvGrpSpPr/>
            <p:nvPr/>
          </p:nvGrpSpPr>
          <p:grpSpPr>
            <a:xfrm>
              <a:off x="3462770" y="3216785"/>
              <a:ext cx="154534" cy="153024"/>
              <a:chOff x="5235858" y="2028616"/>
              <a:chExt cx="154534" cy="153024"/>
            </a:xfrm>
          </p:grpSpPr>
          <p:cxnSp>
            <p:nvCxnSpPr>
              <p:cNvPr id="70" name="Straight Connector 69">
                <a:extLst>
                  <a:ext uri="{FF2B5EF4-FFF2-40B4-BE49-F238E27FC236}">
                    <a16:creationId xmlns:a16="http://schemas.microsoft.com/office/drawing/2014/main" id="{2596AC35-F9F9-9570-1280-333FE4400082}"/>
                  </a:ext>
                </a:extLst>
              </p:cNvPr>
              <p:cNvCxnSpPr/>
              <p:nvPr/>
            </p:nvCxnSpPr>
            <p:spPr>
              <a:xfrm>
                <a:off x="5235858" y="2028616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>
                <a:extLst>
                  <a:ext uri="{FF2B5EF4-FFF2-40B4-BE49-F238E27FC236}">
                    <a16:creationId xmlns:a16="http://schemas.microsoft.com/office/drawing/2014/main" id="{5083901D-CE11-37B3-2567-42963C4FA5A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244088" y="2108488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77" name="TextBox 76">
                <a:extLst>
                  <a:ext uri="{FF2B5EF4-FFF2-40B4-BE49-F238E27FC236}">
                    <a16:creationId xmlns:a16="http://schemas.microsoft.com/office/drawing/2014/main" id="{BF1728AF-8102-9670-8D24-056AB4895B84}"/>
                  </a:ext>
                </a:extLst>
              </p:cNvPr>
              <p:cNvSpPr txBox="1"/>
              <p:nvPr/>
            </p:nvSpPr>
            <p:spPr>
              <a:xfrm>
                <a:off x="3655387" y="4559629"/>
                <a:ext cx="39914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77" name="TextBox 76">
                <a:extLst>
                  <a:ext uri="{FF2B5EF4-FFF2-40B4-BE49-F238E27FC236}">
                    <a16:creationId xmlns:a16="http://schemas.microsoft.com/office/drawing/2014/main" id="{BF1728AF-8102-9670-8D24-056AB4895B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5387" y="4559629"/>
                <a:ext cx="399148" cy="276999"/>
              </a:xfrm>
              <a:prstGeom prst="rect">
                <a:avLst/>
              </a:prstGeom>
              <a:blipFill>
                <a:blip r:embed="rId3"/>
                <a:stretch>
                  <a:fillRect l="-9231" t="-2222" r="-61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9" name="TextBox 78">
            <a:extLst>
              <a:ext uri="{FF2B5EF4-FFF2-40B4-BE49-F238E27FC236}">
                <a16:creationId xmlns:a16="http://schemas.microsoft.com/office/drawing/2014/main" id="{7AC30B61-336F-F1D8-841A-53452F6AA44F}"/>
              </a:ext>
            </a:extLst>
          </p:cNvPr>
          <p:cNvSpPr txBox="1"/>
          <p:nvPr/>
        </p:nvSpPr>
        <p:spPr>
          <a:xfrm>
            <a:off x="6529955" y="4995741"/>
            <a:ext cx="3748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5667D268-682C-FBB9-D71B-04F809EF89E7}"/>
              </a:ext>
            </a:extLst>
          </p:cNvPr>
          <p:cNvSpPr txBox="1"/>
          <p:nvPr/>
        </p:nvSpPr>
        <p:spPr>
          <a:xfrm>
            <a:off x="4847303" y="2040492"/>
            <a:ext cx="69022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Y[z] = 3 X[z] + 2 z</a:t>
            </a:r>
            <a:r>
              <a:rPr lang="en-US" sz="2400" baseline="30000" dirty="0"/>
              <a:t>-1</a:t>
            </a:r>
            <a:r>
              <a:rPr lang="en-US" sz="2400" dirty="0"/>
              <a:t> X[z] – z</a:t>
            </a:r>
            <a:r>
              <a:rPr lang="en-US" sz="2400" baseline="30000" dirty="0"/>
              <a:t>-2</a:t>
            </a:r>
            <a:r>
              <a:rPr lang="en-US" sz="2400" dirty="0"/>
              <a:t> X[z] – 2 z</a:t>
            </a:r>
            <a:r>
              <a:rPr lang="en-US" sz="2400" baseline="30000" dirty="0"/>
              <a:t>-1</a:t>
            </a:r>
            <a:r>
              <a:rPr lang="en-US" sz="2400" dirty="0"/>
              <a:t> Y[z] + z</a:t>
            </a:r>
            <a:r>
              <a:rPr lang="en-US" sz="2400" baseline="30000" dirty="0"/>
              <a:t>-2  </a:t>
            </a:r>
            <a:r>
              <a:rPr lang="en-US" sz="2400" dirty="0"/>
              <a:t>Y[z]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F05FDC90-0887-A25C-F8E4-E5DDBD2A7597}"/>
              </a:ext>
            </a:extLst>
          </p:cNvPr>
          <p:cNvGrpSpPr/>
          <p:nvPr/>
        </p:nvGrpSpPr>
        <p:grpSpPr>
          <a:xfrm>
            <a:off x="3565794" y="2708319"/>
            <a:ext cx="1280160" cy="153024"/>
            <a:chOff x="2957364" y="3216785"/>
            <a:chExt cx="1280160" cy="153024"/>
          </a:xfrm>
        </p:grpSpPr>
        <p:cxnSp>
          <p:nvCxnSpPr>
            <p:cNvPr id="3" name="Straight Arrow Connector 2">
              <a:extLst>
                <a:ext uri="{FF2B5EF4-FFF2-40B4-BE49-F238E27FC236}">
                  <a16:creationId xmlns:a16="http://schemas.microsoft.com/office/drawing/2014/main" id="{41A37B8D-50CA-2148-2AC7-FD30AFD589BB}"/>
                </a:ext>
              </a:extLst>
            </p:cNvPr>
            <p:cNvCxnSpPr>
              <a:cxnSpLocks/>
            </p:cNvCxnSpPr>
            <p:nvPr/>
          </p:nvCxnSpPr>
          <p:spPr>
            <a:xfrm>
              <a:off x="2957364" y="3300569"/>
              <a:ext cx="1280160" cy="0"/>
            </a:xfrm>
            <a:prstGeom prst="straightConnector1">
              <a:avLst/>
            </a:prstGeom>
            <a:ln>
              <a:headEnd type="oval" w="lg" len="lg"/>
              <a:tail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43458FDD-2A30-B98D-8837-0B2895D90609}"/>
                </a:ext>
              </a:extLst>
            </p:cNvPr>
            <p:cNvGrpSpPr/>
            <p:nvPr/>
          </p:nvGrpSpPr>
          <p:grpSpPr>
            <a:xfrm>
              <a:off x="3462770" y="3216785"/>
              <a:ext cx="154534" cy="153024"/>
              <a:chOff x="5235858" y="2028616"/>
              <a:chExt cx="154534" cy="153024"/>
            </a:xfrm>
          </p:grpSpPr>
          <p:cxnSp>
            <p:nvCxnSpPr>
              <p:cNvPr id="7" name="Straight Connector 6">
                <a:extLst>
                  <a:ext uri="{FF2B5EF4-FFF2-40B4-BE49-F238E27FC236}">
                    <a16:creationId xmlns:a16="http://schemas.microsoft.com/office/drawing/2014/main" id="{664EA123-F144-484E-80FE-8EEFE8D1D7EF}"/>
                  </a:ext>
                </a:extLst>
              </p:cNvPr>
              <p:cNvCxnSpPr/>
              <p:nvPr/>
            </p:nvCxnSpPr>
            <p:spPr>
              <a:xfrm>
                <a:off x="5235858" y="2028616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" name="Straight Connector 9">
                <a:extLst>
                  <a:ext uri="{FF2B5EF4-FFF2-40B4-BE49-F238E27FC236}">
                    <a16:creationId xmlns:a16="http://schemas.microsoft.com/office/drawing/2014/main" id="{1DECFE2D-97FA-9AB9-A64B-5616E6D72B2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244088" y="2108488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237100B0-0E3E-C1AB-ADAE-AA10E306739F}"/>
              </a:ext>
            </a:extLst>
          </p:cNvPr>
          <p:cNvGrpSpPr/>
          <p:nvPr/>
        </p:nvGrpSpPr>
        <p:grpSpPr>
          <a:xfrm rot="5400000">
            <a:off x="2945055" y="3377599"/>
            <a:ext cx="1280160" cy="153024"/>
            <a:chOff x="2957364" y="3216785"/>
            <a:chExt cx="1280160" cy="153024"/>
          </a:xfrm>
        </p:grpSpPr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17C93EE5-1EC3-C1C9-CDBE-E249351161EC}"/>
                </a:ext>
              </a:extLst>
            </p:cNvPr>
            <p:cNvCxnSpPr>
              <a:cxnSpLocks/>
            </p:cNvCxnSpPr>
            <p:nvPr/>
          </p:nvCxnSpPr>
          <p:spPr>
            <a:xfrm>
              <a:off x="2957364" y="3300569"/>
              <a:ext cx="1280160" cy="0"/>
            </a:xfrm>
            <a:prstGeom prst="straightConnector1">
              <a:avLst/>
            </a:prstGeom>
            <a:ln>
              <a:headEnd type="oval" w="lg" len="lg"/>
              <a:tail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6833869C-3B1B-FF98-6FFB-7AC782A93224}"/>
                </a:ext>
              </a:extLst>
            </p:cNvPr>
            <p:cNvGrpSpPr/>
            <p:nvPr/>
          </p:nvGrpSpPr>
          <p:grpSpPr>
            <a:xfrm>
              <a:off x="3462770" y="3216785"/>
              <a:ext cx="154534" cy="153024"/>
              <a:chOff x="5235858" y="2028616"/>
              <a:chExt cx="154534" cy="153024"/>
            </a:xfrm>
          </p:grpSpPr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E33398BB-7A50-B2AC-9F0A-890FA2CD8832}"/>
                  </a:ext>
                </a:extLst>
              </p:cNvPr>
              <p:cNvCxnSpPr/>
              <p:nvPr/>
            </p:nvCxnSpPr>
            <p:spPr>
              <a:xfrm>
                <a:off x="5235858" y="2028616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0BA7AACF-F9A7-931F-4EC6-845D730DA0E9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244088" y="2108488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49CE3E86-CFF8-1ADD-2263-057C3CEC1F89}"/>
              </a:ext>
            </a:extLst>
          </p:cNvPr>
          <p:cNvGrpSpPr/>
          <p:nvPr/>
        </p:nvGrpSpPr>
        <p:grpSpPr>
          <a:xfrm rot="5400000">
            <a:off x="2950543" y="4657759"/>
            <a:ext cx="1280160" cy="153024"/>
            <a:chOff x="2957364" y="3216785"/>
            <a:chExt cx="1280160" cy="153024"/>
          </a:xfrm>
        </p:grpSpPr>
        <p:cxnSp>
          <p:nvCxnSpPr>
            <p:cNvPr id="19" name="Straight Arrow Connector 18">
              <a:extLst>
                <a:ext uri="{FF2B5EF4-FFF2-40B4-BE49-F238E27FC236}">
                  <a16:creationId xmlns:a16="http://schemas.microsoft.com/office/drawing/2014/main" id="{BEBA36AA-6FCE-14A4-D1AA-0D4647EB153C}"/>
                </a:ext>
              </a:extLst>
            </p:cNvPr>
            <p:cNvCxnSpPr>
              <a:cxnSpLocks/>
            </p:cNvCxnSpPr>
            <p:nvPr/>
          </p:nvCxnSpPr>
          <p:spPr>
            <a:xfrm>
              <a:off x="2957364" y="3300569"/>
              <a:ext cx="1280160" cy="0"/>
            </a:xfrm>
            <a:prstGeom prst="straightConnector1">
              <a:avLst/>
            </a:prstGeom>
            <a:ln>
              <a:headEnd type="oval" w="lg" len="lg"/>
              <a:tail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7C53AF93-E9C7-97E0-050C-465D187DDC72}"/>
                </a:ext>
              </a:extLst>
            </p:cNvPr>
            <p:cNvGrpSpPr/>
            <p:nvPr/>
          </p:nvGrpSpPr>
          <p:grpSpPr>
            <a:xfrm>
              <a:off x="3462770" y="3216785"/>
              <a:ext cx="154534" cy="153024"/>
              <a:chOff x="5235858" y="2028616"/>
              <a:chExt cx="154534" cy="153024"/>
            </a:xfrm>
          </p:grpSpPr>
          <p:cxnSp>
            <p:nvCxnSpPr>
              <p:cNvPr id="21" name="Straight Connector 20">
                <a:extLst>
                  <a:ext uri="{FF2B5EF4-FFF2-40B4-BE49-F238E27FC236}">
                    <a16:creationId xmlns:a16="http://schemas.microsoft.com/office/drawing/2014/main" id="{16D3C347-EC9C-BE66-A724-4DB5972EF82C}"/>
                  </a:ext>
                </a:extLst>
              </p:cNvPr>
              <p:cNvCxnSpPr/>
              <p:nvPr/>
            </p:nvCxnSpPr>
            <p:spPr>
              <a:xfrm>
                <a:off x="5235858" y="2028616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F07C2BA0-ECFE-93F6-7C70-77EDE722F60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244088" y="2108488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4538D023-7572-B3E1-2E7F-89D1D6204A4F}"/>
              </a:ext>
            </a:extLst>
          </p:cNvPr>
          <p:cNvGrpSpPr/>
          <p:nvPr/>
        </p:nvGrpSpPr>
        <p:grpSpPr>
          <a:xfrm>
            <a:off x="3577863" y="4011980"/>
            <a:ext cx="1280160" cy="153024"/>
            <a:chOff x="2957364" y="3216785"/>
            <a:chExt cx="1280160" cy="153024"/>
          </a:xfrm>
        </p:grpSpPr>
        <p:cxnSp>
          <p:nvCxnSpPr>
            <p:cNvPr id="25" name="Straight Arrow Connector 24">
              <a:extLst>
                <a:ext uri="{FF2B5EF4-FFF2-40B4-BE49-F238E27FC236}">
                  <a16:creationId xmlns:a16="http://schemas.microsoft.com/office/drawing/2014/main" id="{3B7161DA-6D96-3505-91EF-BC6FAB6A25C0}"/>
                </a:ext>
              </a:extLst>
            </p:cNvPr>
            <p:cNvCxnSpPr>
              <a:cxnSpLocks/>
            </p:cNvCxnSpPr>
            <p:nvPr/>
          </p:nvCxnSpPr>
          <p:spPr>
            <a:xfrm>
              <a:off x="2957364" y="3300569"/>
              <a:ext cx="1280160" cy="0"/>
            </a:xfrm>
            <a:prstGeom prst="straightConnector1">
              <a:avLst/>
            </a:prstGeom>
            <a:ln>
              <a:headEnd type="oval" w="lg" len="lg"/>
              <a:tail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8BCD35F8-78D7-1E37-2386-F46BC01C85D9}"/>
                </a:ext>
              </a:extLst>
            </p:cNvPr>
            <p:cNvGrpSpPr/>
            <p:nvPr/>
          </p:nvGrpSpPr>
          <p:grpSpPr>
            <a:xfrm>
              <a:off x="3462770" y="3216785"/>
              <a:ext cx="154534" cy="153024"/>
              <a:chOff x="5235858" y="2028616"/>
              <a:chExt cx="154534" cy="153024"/>
            </a:xfrm>
          </p:grpSpPr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18CADBF6-7CBB-8481-2FBB-E2884C57A848}"/>
                  </a:ext>
                </a:extLst>
              </p:cNvPr>
              <p:cNvCxnSpPr/>
              <p:nvPr/>
            </p:nvCxnSpPr>
            <p:spPr>
              <a:xfrm>
                <a:off x="5235858" y="2028616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3E2EDAD0-0CBE-0833-0704-E60FB87C700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244088" y="2108488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3CCF887F-E327-1245-EC5C-1151D6F5FA9F}"/>
              </a:ext>
            </a:extLst>
          </p:cNvPr>
          <p:cNvGrpSpPr/>
          <p:nvPr/>
        </p:nvGrpSpPr>
        <p:grpSpPr>
          <a:xfrm>
            <a:off x="3593983" y="5287227"/>
            <a:ext cx="1280160" cy="153024"/>
            <a:chOff x="2957364" y="3216785"/>
            <a:chExt cx="1280160" cy="153024"/>
          </a:xfrm>
        </p:grpSpPr>
        <p:cxnSp>
          <p:nvCxnSpPr>
            <p:cNvPr id="30" name="Straight Arrow Connector 29">
              <a:extLst>
                <a:ext uri="{FF2B5EF4-FFF2-40B4-BE49-F238E27FC236}">
                  <a16:creationId xmlns:a16="http://schemas.microsoft.com/office/drawing/2014/main" id="{97EFDFA4-4955-8EF8-CA46-75C5755409D0}"/>
                </a:ext>
              </a:extLst>
            </p:cNvPr>
            <p:cNvCxnSpPr>
              <a:cxnSpLocks/>
            </p:cNvCxnSpPr>
            <p:nvPr/>
          </p:nvCxnSpPr>
          <p:spPr>
            <a:xfrm>
              <a:off x="2957364" y="3300569"/>
              <a:ext cx="1280160" cy="0"/>
            </a:xfrm>
            <a:prstGeom prst="straightConnector1">
              <a:avLst/>
            </a:prstGeom>
            <a:ln>
              <a:headEnd type="oval" w="lg" len="lg"/>
              <a:tail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2" name="Group 31">
              <a:extLst>
                <a:ext uri="{FF2B5EF4-FFF2-40B4-BE49-F238E27FC236}">
                  <a16:creationId xmlns:a16="http://schemas.microsoft.com/office/drawing/2014/main" id="{0CE23493-09E5-4AD2-4AC3-AA9C1274392B}"/>
                </a:ext>
              </a:extLst>
            </p:cNvPr>
            <p:cNvGrpSpPr/>
            <p:nvPr/>
          </p:nvGrpSpPr>
          <p:grpSpPr>
            <a:xfrm>
              <a:off x="3462770" y="3216785"/>
              <a:ext cx="154534" cy="153024"/>
              <a:chOff x="5235858" y="2028616"/>
              <a:chExt cx="154534" cy="153024"/>
            </a:xfrm>
          </p:grpSpPr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AFB8AB1B-84CE-AB2C-1B06-CF830B12A361}"/>
                  </a:ext>
                </a:extLst>
              </p:cNvPr>
              <p:cNvCxnSpPr/>
              <p:nvPr/>
            </p:nvCxnSpPr>
            <p:spPr>
              <a:xfrm>
                <a:off x="5235858" y="2028616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F9AE2195-F757-62C1-C6FF-1E814E822EE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244088" y="2108488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41C1B427-5B2E-ABCF-FA2E-CFE10EDF50CD}"/>
                  </a:ext>
                </a:extLst>
              </p:cNvPr>
              <p:cNvSpPr txBox="1"/>
              <p:nvPr/>
            </p:nvSpPr>
            <p:spPr>
              <a:xfrm>
                <a:off x="3726438" y="3287959"/>
                <a:ext cx="39914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40" name="TextBox 39">
                <a:extLst>
                  <a:ext uri="{FF2B5EF4-FFF2-40B4-BE49-F238E27FC236}">
                    <a16:creationId xmlns:a16="http://schemas.microsoft.com/office/drawing/2014/main" id="{41C1B427-5B2E-ABCF-FA2E-CFE10EDF50C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26438" y="3287959"/>
                <a:ext cx="399148" cy="276999"/>
              </a:xfrm>
              <a:prstGeom prst="rect">
                <a:avLst/>
              </a:prstGeom>
              <a:blipFill>
                <a:blip r:embed="rId4"/>
                <a:stretch>
                  <a:fillRect l="-9091" r="-45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2" name="Group 41">
            <a:extLst>
              <a:ext uri="{FF2B5EF4-FFF2-40B4-BE49-F238E27FC236}">
                <a16:creationId xmlns:a16="http://schemas.microsoft.com/office/drawing/2014/main" id="{F1F1E017-0A41-892A-0672-415C3ADD906E}"/>
              </a:ext>
            </a:extLst>
          </p:cNvPr>
          <p:cNvGrpSpPr/>
          <p:nvPr/>
        </p:nvGrpSpPr>
        <p:grpSpPr>
          <a:xfrm rot="16200000" flipV="1">
            <a:off x="4234440" y="3367128"/>
            <a:ext cx="1280160" cy="153024"/>
            <a:chOff x="2957364" y="3216785"/>
            <a:chExt cx="1280160" cy="153024"/>
          </a:xfrm>
        </p:grpSpPr>
        <p:cxnSp>
          <p:nvCxnSpPr>
            <p:cNvPr id="46" name="Straight Arrow Connector 45">
              <a:extLst>
                <a:ext uri="{FF2B5EF4-FFF2-40B4-BE49-F238E27FC236}">
                  <a16:creationId xmlns:a16="http://schemas.microsoft.com/office/drawing/2014/main" id="{CF7295A1-967E-5006-5335-865BFE774E30}"/>
                </a:ext>
              </a:extLst>
            </p:cNvPr>
            <p:cNvCxnSpPr>
              <a:cxnSpLocks/>
            </p:cNvCxnSpPr>
            <p:nvPr/>
          </p:nvCxnSpPr>
          <p:spPr>
            <a:xfrm>
              <a:off x="2957364" y="3300569"/>
              <a:ext cx="1280160" cy="0"/>
            </a:xfrm>
            <a:prstGeom prst="straightConnector1">
              <a:avLst/>
            </a:prstGeom>
            <a:ln>
              <a:headEnd type="oval" w="lg" len="lg"/>
              <a:tail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6" name="Group 65">
              <a:extLst>
                <a:ext uri="{FF2B5EF4-FFF2-40B4-BE49-F238E27FC236}">
                  <a16:creationId xmlns:a16="http://schemas.microsoft.com/office/drawing/2014/main" id="{3ECE0B21-BEB6-1D18-FCF7-DF1E9A38EC09}"/>
                </a:ext>
              </a:extLst>
            </p:cNvPr>
            <p:cNvGrpSpPr/>
            <p:nvPr/>
          </p:nvGrpSpPr>
          <p:grpSpPr>
            <a:xfrm>
              <a:off x="3462770" y="3216785"/>
              <a:ext cx="154534" cy="153024"/>
              <a:chOff x="5235858" y="2028616"/>
              <a:chExt cx="154534" cy="153024"/>
            </a:xfrm>
          </p:grpSpPr>
          <p:cxnSp>
            <p:nvCxnSpPr>
              <p:cNvPr id="87" name="Straight Connector 86">
                <a:extLst>
                  <a:ext uri="{FF2B5EF4-FFF2-40B4-BE49-F238E27FC236}">
                    <a16:creationId xmlns:a16="http://schemas.microsoft.com/office/drawing/2014/main" id="{EC8A5AFA-839A-5CAB-100B-4004C61C0896}"/>
                  </a:ext>
                </a:extLst>
              </p:cNvPr>
              <p:cNvCxnSpPr/>
              <p:nvPr/>
            </p:nvCxnSpPr>
            <p:spPr>
              <a:xfrm>
                <a:off x="5235858" y="2028616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85DDF613-36BC-4C21-E182-4BE2731DF42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244088" y="2108488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89" name="Group 88">
            <a:extLst>
              <a:ext uri="{FF2B5EF4-FFF2-40B4-BE49-F238E27FC236}">
                <a16:creationId xmlns:a16="http://schemas.microsoft.com/office/drawing/2014/main" id="{76C30779-DBBE-DBFD-5857-34A58CEC9CD8}"/>
              </a:ext>
            </a:extLst>
          </p:cNvPr>
          <p:cNvGrpSpPr/>
          <p:nvPr/>
        </p:nvGrpSpPr>
        <p:grpSpPr>
          <a:xfrm>
            <a:off x="4858023" y="2724104"/>
            <a:ext cx="1280160" cy="153024"/>
            <a:chOff x="2957364" y="3216785"/>
            <a:chExt cx="1280160" cy="153024"/>
          </a:xfrm>
        </p:grpSpPr>
        <p:cxnSp>
          <p:nvCxnSpPr>
            <p:cNvPr id="90" name="Straight Arrow Connector 89">
              <a:extLst>
                <a:ext uri="{FF2B5EF4-FFF2-40B4-BE49-F238E27FC236}">
                  <a16:creationId xmlns:a16="http://schemas.microsoft.com/office/drawing/2014/main" id="{53BD8FB6-2776-2646-FA9D-597705571C9C}"/>
                </a:ext>
              </a:extLst>
            </p:cNvPr>
            <p:cNvCxnSpPr>
              <a:cxnSpLocks/>
            </p:cNvCxnSpPr>
            <p:nvPr/>
          </p:nvCxnSpPr>
          <p:spPr>
            <a:xfrm>
              <a:off x="2957364" y="3300569"/>
              <a:ext cx="1280160" cy="0"/>
            </a:xfrm>
            <a:prstGeom prst="straightConnector1">
              <a:avLst/>
            </a:prstGeom>
            <a:ln>
              <a:headEnd type="oval" w="lg" len="lg"/>
              <a:tail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1" name="Group 90">
              <a:extLst>
                <a:ext uri="{FF2B5EF4-FFF2-40B4-BE49-F238E27FC236}">
                  <a16:creationId xmlns:a16="http://schemas.microsoft.com/office/drawing/2014/main" id="{86235ECD-8436-A03D-CC4F-4C8167D4F57E}"/>
                </a:ext>
              </a:extLst>
            </p:cNvPr>
            <p:cNvGrpSpPr/>
            <p:nvPr/>
          </p:nvGrpSpPr>
          <p:grpSpPr>
            <a:xfrm>
              <a:off x="3462770" y="3216785"/>
              <a:ext cx="154534" cy="153024"/>
              <a:chOff x="5235858" y="2028616"/>
              <a:chExt cx="154534" cy="153024"/>
            </a:xfrm>
          </p:grpSpPr>
          <p:cxnSp>
            <p:nvCxnSpPr>
              <p:cNvPr id="92" name="Straight Connector 91">
                <a:extLst>
                  <a:ext uri="{FF2B5EF4-FFF2-40B4-BE49-F238E27FC236}">
                    <a16:creationId xmlns:a16="http://schemas.microsoft.com/office/drawing/2014/main" id="{A9CA1615-4FAA-33EE-2F72-FB410E8625E6}"/>
                  </a:ext>
                </a:extLst>
              </p:cNvPr>
              <p:cNvCxnSpPr/>
              <p:nvPr/>
            </p:nvCxnSpPr>
            <p:spPr>
              <a:xfrm>
                <a:off x="5235858" y="2028616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Straight Connector 92">
                <a:extLst>
                  <a:ext uri="{FF2B5EF4-FFF2-40B4-BE49-F238E27FC236}">
                    <a16:creationId xmlns:a16="http://schemas.microsoft.com/office/drawing/2014/main" id="{3E6C1CC4-03B8-F56E-42DF-EF6DE6F16E1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244088" y="2108488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94" name="Group 93">
            <a:extLst>
              <a:ext uri="{FF2B5EF4-FFF2-40B4-BE49-F238E27FC236}">
                <a16:creationId xmlns:a16="http://schemas.microsoft.com/office/drawing/2014/main" id="{996675FB-1C44-9969-D9A9-A01A968BA0D3}"/>
              </a:ext>
            </a:extLst>
          </p:cNvPr>
          <p:cNvGrpSpPr/>
          <p:nvPr/>
        </p:nvGrpSpPr>
        <p:grpSpPr>
          <a:xfrm>
            <a:off x="6130596" y="2728932"/>
            <a:ext cx="1280160" cy="153024"/>
            <a:chOff x="2957364" y="3216785"/>
            <a:chExt cx="1280160" cy="153024"/>
          </a:xfrm>
        </p:grpSpPr>
        <p:cxnSp>
          <p:nvCxnSpPr>
            <p:cNvPr id="95" name="Straight Arrow Connector 94">
              <a:extLst>
                <a:ext uri="{FF2B5EF4-FFF2-40B4-BE49-F238E27FC236}">
                  <a16:creationId xmlns:a16="http://schemas.microsoft.com/office/drawing/2014/main" id="{46A4140F-0FF4-50BB-77FA-2DE57E44C3B1}"/>
                </a:ext>
              </a:extLst>
            </p:cNvPr>
            <p:cNvCxnSpPr>
              <a:cxnSpLocks/>
            </p:cNvCxnSpPr>
            <p:nvPr/>
          </p:nvCxnSpPr>
          <p:spPr>
            <a:xfrm>
              <a:off x="2957364" y="3300569"/>
              <a:ext cx="1280160" cy="0"/>
            </a:xfrm>
            <a:prstGeom prst="straightConnector1">
              <a:avLst/>
            </a:prstGeom>
            <a:ln>
              <a:headEnd type="oval" w="lg" len="lg"/>
              <a:tail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96" name="Group 95">
              <a:extLst>
                <a:ext uri="{FF2B5EF4-FFF2-40B4-BE49-F238E27FC236}">
                  <a16:creationId xmlns:a16="http://schemas.microsoft.com/office/drawing/2014/main" id="{8F8DFAE6-820B-4550-612B-0479A166D29C}"/>
                </a:ext>
              </a:extLst>
            </p:cNvPr>
            <p:cNvGrpSpPr/>
            <p:nvPr/>
          </p:nvGrpSpPr>
          <p:grpSpPr>
            <a:xfrm>
              <a:off x="3462770" y="3216785"/>
              <a:ext cx="154534" cy="153024"/>
              <a:chOff x="5235858" y="2028616"/>
              <a:chExt cx="154534" cy="153024"/>
            </a:xfrm>
          </p:grpSpPr>
          <p:cxnSp>
            <p:nvCxnSpPr>
              <p:cNvPr id="97" name="Straight Connector 96">
                <a:extLst>
                  <a:ext uri="{FF2B5EF4-FFF2-40B4-BE49-F238E27FC236}">
                    <a16:creationId xmlns:a16="http://schemas.microsoft.com/office/drawing/2014/main" id="{2CA45663-B4F2-1B51-5999-A7454793E219}"/>
                  </a:ext>
                </a:extLst>
              </p:cNvPr>
              <p:cNvCxnSpPr/>
              <p:nvPr/>
            </p:nvCxnSpPr>
            <p:spPr>
              <a:xfrm>
                <a:off x="5235858" y="2028616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8" name="Straight Connector 97">
                <a:extLst>
                  <a:ext uri="{FF2B5EF4-FFF2-40B4-BE49-F238E27FC236}">
                    <a16:creationId xmlns:a16="http://schemas.microsoft.com/office/drawing/2014/main" id="{713A41E9-0135-1442-65D7-448A12DEB9E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244088" y="2108488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99" name="Group 98">
            <a:extLst>
              <a:ext uri="{FF2B5EF4-FFF2-40B4-BE49-F238E27FC236}">
                <a16:creationId xmlns:a16="http://schemas.microsoft.com/office/drawing/2014/main" id="{CEB006C8-8454-3112-3D77-9497F03F1ADE}"/>
              </a:ext>
            </a:extLst>
          </p:cNvPr>
          <p:cNvGrpSpPr/>
          <p:nvPr/>
        </p:nvGrpSpPr>
        <p:grpSpPr>
          <a:xfrm rot="5400000">
            <a:off x="6800095" y="4681125"/>
            <a:ext cx="1280160" cy="153024"/>
            <a:chOff x="2957364" y="3216785"/>
            <a:chExt cx="1280160" cy="153024"/>
          </a:xfrm>
        </p:grpSpPr>
        <p:cxnSp>
          <p:nvCxnSpPr>
            <p:cNvPr id="100" name="Straight Arrow Connector 99">
              <a:extLst>
                <a:ext uri="{FF2B5EF4-FFF2-40B4-BE49-F238E27FC236}">
                  <a16:creationId xmlns:a16="http://schemas.microsoft.com/office/drawing/2014/main" id="{F1B47950-F9CB-5888-46F5-557AC28D248C}"/>
                </a:ext>
              </a:extLst>
            </p:cNvPr>
            <p:cNvCxnSpPr>
              <a:cxnSpLocks/>
            </p:cNvCxnSpPr>
            <p:nvPr/>
          </p:nvCxnSpPr>
          <p:spPr>
            <a:xfrm>
              <a:off x="2957364" y="3300569"/>
              <a:ext cx="1280160" cy="0"/>
            </a:xfrm>
            <a:prstGeom prst="straightConnector1">
              <a:avLst/>
            </a:prstGeom>
            <a:ln>
              <a:headEnd type="oval" w="lg" len="lg"/>
              <a:tail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1" name="Group 100">
              <a:extLst>
                <a:ext uri="{FF2B5EF4-FFF2-40B4-BE49-F238E27FC236}">
                  <a16:creationId xmlns:a16="http://schemas.microsoft.com/office/drawing/2014/main" id="{134B66FF-A8EC-918C-CC15-16675CA6C91E}"/>
                </a:ext>
              </a:extLst>
            </p:cNvPr>
            <p:cNvGrpSpPr/>
            <p:nvPr/>
          </p:nvGrpSpPr>
          <p:grpSpPr>
            <a:xfrm>
              <a:off x="3462770" y="3216785"/>
              <a:ext cx="154534" cy="153024"/>
              <a:chOff x="5235858" y="2028616"/>
              <a:chExt cx="154534" cy="153024"/>
            </a:xfrm>
          </p:grpSpPr>
          <p:cxnSp>
            <p:nvCxnSpPr>
              <p:cNvPr id="102" name="Straight Connector 101">
                <a:extLst>
                  <a:ext uri="{FF2B5EF4-FFF2-40B4-BE49-F238E27FC236}">
                    <a16:creationId xmlns:a16="http://schemas.microsoft.com/office/drawing/2014/main" id="{8D1E5B61-0434-B592-8628-F66996B7D281}"/>
                  </a:ext>
                </a:extLst>
              </p:cNvPr>
              <p:cNvCxnSpPr/>
              <p:nvPr/>
            </p:nvCxnSpPr>
            <p:spPr>
              <a:xfrm>
                <a:off x="5235858" y="2028616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Straight Connector 102">
                <a:extLst>
                  <a:ext uri="{FF2B5EF4-FFF2-40B4-BE49-F238E27FC236}">
                    <a16:creationId xmlns:a16="http://schemas.microsoft.com/office/drawing/2014/main" id="{3EF15426-F8AE-9A7F-71BE-CE93F48F3A1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244088" y="2108488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04" name="Group 103">
            <a:extLst>
              <a:ext uri="{FF2B5EF4-FFF2-40B4-BE49-F238E27FC236}">
                <a16:creationId xmlns:a16="http://schemas.microsoft.com/office/drawing/2014/main" id="{18E670D1-AA6B-C0B2-A8D0-2FB75485A375}"/>
              </a:ext>
            </a:extLst>
          </p:cNvPr>
          <p:cNvGrpSpPr/>
          <p:nvPr/>
        </p:nvGrpSpPr>
        <p:grpSpPr>
          <a:xfrm rot="16200000" flipV="1">
            <a:off x="5505943" y="4696764"/>
            <a:ext cx="1280160" cy="153024"/>
            <a:chOff x="2957364" y="3216785"/>
            <a:chExt cx="1280160" cy="153024"/>
          </a:xfrm>
        </p:grpSpPr>
        <p:cxnSp>
          <p:nvCxnSpPr>
            <p:cNvPr id="105" name="Straight Arrow Connector 104">
              <a:extLst>
                <a:ext uri="{FF2B5EF4-FFF2-40B4-BE49-F238E27FC236}">
                  <a16:creationId xmlns:a16="http://schemas.microsoft.com/office/drawing/2014/main" id="{B912612A-6F73-FDEF-4B59-D452DC507184}"/>
                </a:ext>
              </a:extLst>
            </p:cNvPr>
            <p:cNvCxnSpPr>
              <a:cxnSpLocks/>
            </p:cNvCxnSpPr>
            <p:nvPr/>
          </p:nvCxnSpPr>
          <p:spPr>
            <a:xfrm>
              <a:off x="2957364" y="3300569"/>
              <a:ext cx="1280160" cy="0"/>
            </a:xfrm>
            <a:prstGeom prst="straightConnector1">
              <a:avLst/>
            </a:prstGeom>
            <a:ln>
              <a:headEnd type="oval" w="lg" len="lg"/>
              <a:tail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6" name="Group 105">
              <a:extLst>
                <a:ext uri="{FF2B5EF4-FFF2-40B4-BE49-F238E27FC236}">
                  <a16:creationId xmlns:a16="http://schemas.microsoft.com/office/drawing/2014/main" id="{BC14EE64-D251-826E-EF5C-4DAE83526AF0}"/>
                </a:ext>
              </a:extLst>
            </p:cNvPr>
            <p:cNvGrpSpPr/>
            <p:nvPr/>
          </p:nvGrpSpPr>
          <p:grpSpPr>
            <a:xfrm>
              <a:off x="3462770" y="3216785"/>
              <a:ext cx="154534" cy="153024"/>
              <a:chOff x="5235858" y="2028616"/>
              <a:chExt cx="154534" cy="153024"/>
            </a:xfrm>
          </p:grpSpPr>
          <p:cxnSp>
            <p:nvCxnSpPr>
              <p:cNvPr id="107" name="Straight Connector 106">
                <a:extLst>
                  <a:ext uri="{FF2B5EF4-FFF2-40B4-BE49-F238E27FC236}">
                    <a16:creationId xmlns:a16="http://schemas.microsoft.com/office/drawing/2014/main" id="{95222840-2A32-4853-FD5B-6F9B1B0BDD76}"/>
                  </a:ext>
                </a:extLst>
              </p:cNvPr>
              <p:cNvCxnSpPr/>
              <p:nvPr/>
            </p:nvCxnSpPr>
            <p:spPr>
              <a:xfrm>
                <a:off x="5235858" y="2028616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8" name="Straight Connector 107">
                <a:extLst>
                  <a:ext uri="{FF2B5EF4-FFF2-40B4-BE49-F238E27FC236}">
                    <a16:creationId xmlns:a16="http://schemas.microsoft.com/office/drawing/2014/main" id="{876EF23D-8D3F-5996-7E13-AD0CD933000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244088" y="2108488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09" name="Group 108">
            <a:extLst>
              <a:ext uri="{FF2B5EF4-FFF2-40B4-BE49-F238E27FC236}">
                <a16:creationId xmlns:a16="http://schemas.microsoft.com/office/drawing/2014/main" id="{5C6754F5-9707-2F9E-3FDE-276DE0200FC6}"/>
              </a:ext>
            </a:extLst>
          </p:cNvPr>
          <p:cNvGrpSpPr/>
          <p:nvPr/>
        </p:nvGrpSpPr>
        <p:grpSpPr>
          <a:xfrm rot="16200000" flipV="1">
            <a:off x="5507144" y="3383587"/>
            <a:ext cx="1280160" cy="153024"/>
            <a:chOff x="2957364" y="3216785"/>
            <a:chExt cx="1280160" cy="153024"/>
          </a:xfrm>
        </p:grpSpPr>
        <p:cxnSp>
          <p:nvCxnSpPr>
            <p:cNvPr id="110" name="Straight Arrow Connector 109">
              <a:extLst>
                <a:ext uri="{FF2B5EF4-FFF2-40B4-BE49-F238E27FC236}">
                  <a16:creationId xmlns:a16="http://schemas.microsoft.com/office/drawing/2014/main" id="{2720DBB2-B48E-1A6A-C2FA-AE1AD016C43E}"/>
                </a:ext>
              </a:extLst>
            </p:cNvPr>
            <p:cNvCxnSpPr>
              <a:cxnSpLocks/>
            </p:cNvCxnSpPr>
            <p:nvPr/>
          </p:nvCxnSpPr>
          <p:spPr>
            <a:xfrm>
              <a:off x="2957364" y="3300569"/>
              <a:ext cx="1280160" cy="0"/>
            </a:xfrm>
            <a:prstGeom prst="straightConnector1">
              <a:avLst/>
            </a:prstGeom>
            <a:ln>
              <a:headEnd type="oval" w="lg" len="lg"/>
              <a:tail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1" name="Group 110">
              <a:extLst>
                <a:ext uri="{FF2B5EF4-FFF2-40B4-BE49-F238E27FC236}">
                  <a16:creationId xmlns:a16="http://schemas.microsoft.com/office/drawing/2014/main" id="{28BAC625-9588-89D1-4306-BC698FFC33E1}"/>
                </a:ext>
              </a:extLst>
            </p:cNvPr>
            <p:cNvGrpSpPr/>
            <p:nvPr/>
          </p:nvGrpSpPr>
          <p:grpSpPr>
            <a:xfrm>
              <a:off x="3462770" y="3216785"/>
              <a:ext cx="154534" cy="153024"/>
              <a:chOff x="5235858" y="2028616"/>
              <a:chExt cx="154534" cy="153024"/>
            </a:xfrm>
          </p:grpSpPr>
          <p:cxnSp>
            <p:nvCxnSpPr>
              <p:cNvPr id="112" name="Straight Connector 111">
                <a:extLst>
                  <a:ext uri="{FF2B5EF4-FFF2-40B4-BE49-F238E27FC236}">
                    <a16:creationId xmlns:a16="http://schemas.microsoft.com/office/drawing/2014/main" id="{532278ED-1088-44E6-0FE5-16EE4419157E}"/>
                  </a:ext>
                </a:extLst>
              </p:cNvPr>
              <p:cNvCxnSpPr/>
              <p:nvPr/>
            </p:nvCxnSpPr>
            <p:spPr>
              <a:xfrm>
                <a:off x="5235858" y="2028616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3" name="Straight Connector 112">
                <a:extLst>
                  <a:ext uri="{FF2B5EF4-FFF2-40B4-BE49-F238E27FC236}">
                    <a16:creationId xmlns:a16="http://schemas.microsoft.com/office/drawing/2014/main" id="{288E95D7-355C-5D53-2FC2-4ECCD209D06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244088" y="2108488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14" name="Group 113">
            <a:extLst>
              <a:ext uri="{FF2B5EF4-FFF2-40B4-BE49-F238E27FC236}">
                <a16:creationId xmlns:a16="http://schemas.microsoft.com/office/drawing/2014/main" id="{440F8A8C-5C72-F5E4-D8AB-5FB56B64F453}"/>
              </a:ext>
            </a:extLst>
          </p:cNvPr>
          <p:cNvGrpSpPr/>
          <p:nvPr/>
        </p:nvGrpSpPr>
        <p:grpSpPr>
          <a:xfrm flipH="1">
            <a:off x="6138752" y="4024136"/>
            <a:ext cx="1280160" cy="153024"/>
            <a:chOff x="2957364" y="3216785"/>
            <a:chExt cx="1280160" cy="153024"/>
          </a:xfrm>
        </p:grpSpPr>
        <p:cxnSp>
          <p:nvCxnSpPr>
            <p:cNvPr id="115" name="Straight Arrow Connector 114">
              <a:extLst>
                <a:ext uri="{FF2B5EF4-FFF2-40B4-BE49-F238E27FC236}">
                  <a16:creationId xmlns:a16="http://schemas.microsoft.com/office/drawing/2014/main" id="{FD18E46C-86D6-D27E-9E07-3D9AB60F8197}"/>
                </a:ext>
              </a:extLst>
            </p:cNvPr>
            <p:cNvCxnSpPr>
              <a:cxnSpLocks/>
            </p:cNvCxnSpPr>
            <p:nvPr/>
          </p:nvCxnSpPr>
          <p:spPr>
            <a:xfrm>
              <a:off x="2957364" y="3300569"/>
              <a:ext cx="1280160" cy="0"/>
            </a:xfrm>
            <a:prstGeom prst="straightConnector1">
              <a:avLst/>
            </a:prstGeom>
            <a:ln>
              <a:headEnd type="oval" w="lg" len="lg"/>
              <a:tail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6" name="Group 115">
              <a:extLst>
                <a:ext uri="{FF2B5EF4-FFF2-40B4-BE49-F238E27FC236}">
                  <a16:creationId xmlns:a16="http://schemas.microsoft.com/office/drawing/2014/main" id="{7CD45313-71BD-E97C-1A28-6A48CFB4B77D}"/>
                </a:ext>
              </a:extLst>
            </p:cNvPr>
            <p:cNvGrpSpPr/>
            <p:nvPr/>
          </p:nvGrpSpPr>
          <p:grpSpPr>
            <a:xfrm>
              <a:off x="3462770" y="3216785"/>
              <a:ext cx="154534" cy="153024"/>
              <a:chOff x="5235858" y="2028616"/>
              <a:chExt cx="154534" cy="153024"/>
            </a:xfrm>
          </p:grpSpPr>
          <p:cxnSp>
            <p:nvCxnSpPr>
              <p:cNvPr id="117" name="Straight Connector 116">
                <a:extLst>
                  <a:ext uri="{FF2B5EF4-FFF2-40B4-BE49-F238E27FC236}">
                    <a16:creationId xmlns:a16="http://schemas.microsoft.com/office/drawing/2014/main" id="{6A2D5DF9-C63C-49A2-221A-FC51A0B5BA4B}"/>
                  </a:ext>
                </a:extLst>
              </p:cNvPr>
              <p:cNvCxnSpPr/>
              <p:nvPr/>
            </p:nvCxnSpPr>
            <p:spPr>
              <a:xfrm>
                <a:off x="5235858" y="2028616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Straight Connector 117">
                <a:extLst>
                  <a:ext uri="{FF2B5EF4-FFF2-40B4-BE49-F238E27FC236}">
                    <a16:creationId xmlns:a16="http://schemas.microsoft.com/office/drawing/2014/main" id="{9DCFBAB4-4830-AD26-487F-F79C112E897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244088" y="2108488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19" name="Group 118">
            <a:extLst>
              <a:ext uri="{FF2B5EF4-FFF2-40B4-BE49-F238E27FC236}">
                <a16:creationId xmlns:a16="http://schemas.microsoft.com/office/drawing/2014/main" id="{084753E2-1587-32AE-AE46-835BC254E0C8}"/>
              </a:ext>
            </a:extLst>
          </p:cNvPr>
          <p:cNvGrpSpPr/>
          <p:nvPr/>
        </p:nvGrpSpPr>
        <p:grpSpPr>
          <a:xfrm flipH="1">
            <a:off x="6144615" y="5315979"/>
            <a:ext cx="1280160" cy="153024"/>
            <a:chOff x="2957364" y="3216785"/>
            <a:chExt cx="1280160" cy="153024"/>
          </a:xfrm>
        </p:grpSpPr>
        <p:cxnSp>
          <p:nvCxnSpPr>
            <p:cNvPr id="120" name="Straight Arrow Connector 119">
              <a:extLst>
                <a:ext uri="{FF2B5EF4-FFF2-40B4-BE49-F238E27FC236}">
                  <a16:creationId xmlns:a16="http://schemas.microsoft.com/office/drawing/2014/main" id="{E7825530-D334-F3C6-4EDC-F1A82E988378}"/>
                </a:ext>
              </a:extLst>
            </p:cNvPr>
            <p:cNvCxnSpPr>
              <a:cxnSpLocks/>
            </p:cNvCxnSpPr>
            <p:nvPr/>
          </p:nvCxnSpPr>
          <p:spPr>
            <a:xfrm>
              <a:off x="2957364" y="3300569"/>
              <a:ext cx="1280160" cy="0"/>
            </a:xfrm>
            <a:prstGeom prst="straightConnector1">
              <a:avLst/>
            </a:prstGeom>
            <a:ln>
              <a:headEnd type="oval" w="lg" len="lg"/>
              <a:tail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21" name="Group 120">
              <a:extLst>
                <a:ext uri="{FF2B5EF4-FFF2-40B4-BE49-F238E27FC236}">
                  <a16:creationId xmlns:a16="http://schemas.microsoft.com/office/drawing/2014/main" id="{F0E5DE56-712B-5311-5FB4-007A29582446}"/>
                </a:ext>
              </a:extLst>
            </p:cNvPr>
            <p:cNvGrpSpPr/>
            <p:nvPr/>
          </p:nvGrpSpPr>
          <p:grpSpPr>
            <a:xfrm>
              <a:off x="3462770" y="3216785"/>
              <a:ext cx="154534" cy="153024"/>
              <a:chOff x="5235858" y="2028616"/>
              <a:chExt cx="154534" cy="153024"/>
            </a:xfrm>
          </p:grpSpPr>
          <p:cxnSp>
            <p:nvCxnSpPr>
              <p:cNvPr id="122" name="Straight Connector 121">
                <a:extLst>
                  <a:ext uri="{FF2B5EF4-FFF2-40B4-BE49-F238E27FC236}">
                    <a16:creationId xmlns:a16="http://schemas.microsoft.com/office/drawing/2014/main" id="{2F7B2240-F1DC-69A4-C70C-FC71ECD0AA14}"/>
                  </a:ext>
                </a:extLst>
              </p:cNvPr>
              <p:cNvCxnSpPr/>
              <p:nvPr/>
            </p:nvCxnSpPr>
            <p:spPr>
              <a:xfrm>
                <a:off x="5235858" y="2028616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" name="Straight Connector 122">
                <a:extLst>
                  <a:ext uri="{FF2B5EF4-FFF2-40B4-BE49-F238E27FC236}">
                    <a16:creationId xmlns:a16="http://schemas.microsoft.com/office/drawing/2014/main" id="{237753F1-518E-6B8B-F569-20A71F1B560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244088" y="2108488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124" name="TextBox 123">
                <a:extLst>
                  <a:ext uri="{FF2B5EF4-FFF2-40B4-BE49-F238E27FC236}">
                    <a16:creationId xmlns:a16="http://schemas.microsoft.com/office/drawing/2014/main" id="{3C454D5F-A6B4-C226-7B44-02569300E29D}"/>
                  </a:ext>
                </a:extLst>
              </p:cNvPr>
              <p:cNvSpPr txBox="1"/>
              <p:nvPr/>
            </p:nvSpPr>
            <p:spPr>
              <a:xfrm>
                <a:off x="7606977" y="4466505"/>
                <a:ext cx="39914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124" name="TextBox 123">
                <a:extLst>
                  <a:ext uri="{FF2B5EF4-FFF2-40B4-BE49-F238E27FC236}">
                    <a16:creationId xmlns:a16="http://schemas.microsoft.com/office/drawing/2014/main" id="{3C454D5F-A6B4-C226-7B44-02569300E29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06977" y="4466505"/>
                <a:ext cx="399148" cy="276999"/>
              </a:xfrm>
              <a:prstGeom prst="rect">
                <a:avLst/>
              </a:prstGeom>
              <a:blipFill>
                <a:blip r:embed="rId5"/>
                <a:stretch>
                  <a:fillRect l="-9231" t="-2222" r="-61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5" name="TextBox 124">
            <a:extLst>
              <a:ext uri="{FF2B5EF4-FFF2-40B4-BE49-F238E27FC236}">
                <a16:creationId xmlns:a16="http://schemas.microsoft.com/office/drawing/2014/main" id="{16475DB5-A652-720F-F040-D1ACA4D5D41B}"/>
              </a:ext>
            </a:extLst>
          </p:cNvPr>
          <p:cNvSpPr txBox="1"/>
          <p:nvPr/>
        </p:nvSpPr>
        <p:spPr>
          <a:xfrm>
            <a:off x="4146955" y="3724252"/>
            <a:ext cx="4424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2</a:t>
            </a:r>
          </a:p>
        </p:txBody>
      </p:sp>
      <p:sp>
        <p:nvSpPr>
          <p:cNvPr id="126" name="TextBox 125">
            <a:extLst>
              <a:ext uri="{FF2B5EF4-FFF2-40B4-BE49-F238E27FC236}">
                <a16:creationId xmlns:a16="http://schemas.microsoft.com/office/drawing/2014/main" id="{4E9312EF-7BF7-827A-B4FA-9679797B5A4B}"/>
              </a:ext>
            </a:extLst>
          </p:cNvPr>
          <p:cNvSpPr txBox="1"/>
          <p:nvPr/>
        </p:nvSpPr>
        <p:spPr>
          <a:xfrm>
            <a:off x="4024449" y="4965585"/>
            <a:ext cx="4424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-1</a:t>
            </a:r>
          </a:p>
        </p:txBody>
      </p:sp>
    </p:spTree>
    <p:extLst>
      <p:ext uri="{BB962C8B-B14F-4D97-AF65-F5344CB8AC3E}">
        <p14:creationId xmlns:p14="http://schemas.microsoft.com/office/powerpoint/2010/main" val="2865301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38" grpId="0"/>
      <p:bldP spid="58" grpId="0"/>
      <p:bldP spid="59" grpId="0"/>
      <p:bldP spid="60" grpId="0"/>
      <p:bldP spid="77" grpId="0"/>
      <p:bldP spid="79" grpId="0"/>
      <p:bldP spid="81" grpId="0"/>
      <p:bldP spid="40" grpId="0"/>
      <p:bldP spid="124" grpId="0"/>
      <p:bldP spid="125" grpId="0"/>
      <p:bldP spid="12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F9EE8F-FEA9-0731-F374-8CB1161198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73C0C2-4A81-3A24-D972-C2D0D045AD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058885"/>
            <a:ext cx="10515600" cy="311807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dirty="0"/>
              <a:t>Practice Problems</a:t>
            </a:r>
          </a:p>
        </p:txBody>
      </p:sp>
    </p:spTree>
    <p:extLst>
      <p:ext uri="{BB962C8B-B14F-4D97-AF65-F5344CB8AC3E}">
        <p14:creationId xmlns:p14="http://schemas.microsoft.com/office/powerpoint/2010/main" val="30017098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4003C5-1327-4FFB-AD84-CE0388D0E6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571C03C-E06C-57D1-F7D6-5DC13904E7DA}"/>
              </a:ext>
            </a:extLst>
          </p:cNvPr>
          <p:cNvSpPr txBox="1"/>
          <p:nvPr/>
        </p:nvSpPr>
        <p:spPr>
          <a:xfrm>
            <a:off x="1310912" y="1501526"/>
            <a:ext cx="94160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Make a signal flow graph for the system described by the equation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54EB1B0-1F87-F5DB-25CF-22667AFEE473}"/>
              </a:ext>
            </a:extLst>
          </p:cNvPr>
          <p:cNvSpPr txBox="1"/>
          <p:nvPr/>
        </p:nvSpPr>
        <p:spPr>
          <a:xfrm>
            <a:off x="2536722" y="2967335"/>
            <a:ext cx="72955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y[n] = 2 x[n] – 6 x[n-1] + 2 x[n-3]  – 4 y[ n – 2] + y[ n -3]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902A131-89EB-EB4E-AADA-A00AC4F054A4}"/>
              </a:ext>
            </a:extLst>
          </p:cNvPr>
          <p:cNvSpPr txBox="1"/>
          <p:nvPr/>
        </p:nvSpPr>
        <p:spPr>
          <a:xfrm>
            <a:off x="1162725" y="749043"/>
            <a:ext cx="69629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70C0"/>
                </a:solidFill>
              </a:rPr>
              <a:t>Practice Problem 1</a:t>
            </a:r>
          </a:p>
        </p:txBody>
      </p:sp>
    </p:spTree>
    <p:extLst>
      <p:ext uri="{BB962C8B-B14F-4D97-AF65-F5344CB8AC3E}">
        <p14:creationId xmlns:p14="http://schemas.microsoft.com/office/powerpoint/2010/main" val="383812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DDEF68-DABA-DD80-C5B8-FFF79662B5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E486E2-79EC-7B05-7B1F-A80F6FB089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5271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71DE62-2AC5-A1E1-E2DB-29F7AAE0D5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8B2C5D-66E0-F3DD-85B3-C8DF9E111E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6274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73C0C2-4A81-3A24-D972-C2D0D045AD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29542"/>
            <a:ext cx="10515600" cy="82731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4400" dirty="0"/>
              <a:t>Signal Flow Graphs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A815489-D848-5261-3B34-5C76E0F3E0E6}"/>
              </a:ext>
            </a:extLst>
          </p:cNvPr>
          <p:cNvSpPr txBox="1"/>
          <p:nvPr/>
        </p:nvSpPr>
        <p:spPr>
          <a:xfrm>
            <a:off x="4022271" y="3156857"/>
            <a:ext cx="41474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How to visualize equations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5FDF686-6C91-F80A-E684-7AB7A354F2F6}"/>
              </a:ext>
            </a:extLst>
          </p:cNvPr>
          <p:cNvSpPr txBox="1"/>
          <p:nvPr/>
        </p:nvSpPr>
        <p:spPr>
          <a:xfrm>
            <a:off x="3428999" y="3910458"/>
            <a:ext cx="55517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Showing relationships between variables</a:t>
            </a:r>
          </a:p>
        </p:txBody>
      </p:sp>
    </p:spTree>
    <p:extLst>
      <p:ext uri="{BB962C8B-B14F-4D97-AF65-F5344CB8AC3E}">
        <p14:creationId xmlns:p14="http://schemas.microsoft.com/office/powerpoint/2010/main" val="28370580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E2F06B-CBC7-CBD1-FABC-A67C6CF416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BE77ECA3-4EDA-46EC-42C3-76F790D9AE0A}"/>
              </a:ext>
            </a:extLst>
          </p:cNvPr>
          <p:cNvSpPr txBox="1"/>
          <p:nvPr/>
        </p:nvSpPr>
        <p:spPr>
          <a:xfrm>
            <a:off x="1356976" y="789029"/>
            <a:ext cx="101130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0070C0"/>
                </a:solidFill>
              </a:rPr>
              <a:t>Linear Constant Coefficient Difference Equations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36CB618F-AEC7-1912-BA22-E2213E0EFE53}"/>
                  </a:ext>
                </a:extLst>
              </p:cNvPr>
              <p:cNvSpPr txBox="1"/>
              <p:nvPr/>
            </p:nvSpPr>
            <p:spPr>
              <a:xfrm>
                <a:off x="1356976" y="1526221"/>
                <a:ext cx="6925066" cy="11311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chr m:val="∑"/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=0</m:t>
                          </m:r>
                        </m:sub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</m:sup>
                        <m:e>
                          <m:sSub>
                            <m:sSubPr>
                              <m:ctrlP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b>
                          </m:sSub>
                          <m:r>
                            <a:rPr lang="en-US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[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]</m:t>
                          </m:r>
                        </m:e>
                      </m:nary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400" i="1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=0</m:t>
                          </m:r>
                        </m:sub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𝑀</m:t>
                          </m:r>
                        </m:sup>
                        <m:e>
                          <m:sSub>
                            <m:sSubPr>
                              <m:ctrlPr>
                                <a:rPr lang="en-US" sz="24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b>
                          </m:sSub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[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]</m:t>
                          </m:r>
                        </m:e>
                      </m:nary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36CB618F-AEC7-1912-BA22-E2213E0EFE5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56976" y="1526221"/>
                <a:ext cx="6925066" cy="113114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5" name="TextBox 34">
            <a:extLst>
              <a:ext uri="{FF2B5EF4-FFF2-40B4-BE49-F238E27FC236}">
                <a16:creationId xmlns:a16="http://schemas.microsoft.com/office/drawing/2014/main" id="{24139546-B63A-154F-777C-7881F37CD0B5}"/>
              </a:ext>
            </a:extLst>
          </p:cNvPr>
          <p:cNvSpPr txBox="1"/>
          <p:nvPr/>
        </p:nvSpPr>
        <p:spPr>
          <a:xfrm>
            <a:off x="1356976" y="2798537"/>
            <a:ext cx="42270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This can be written in different ways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EDF45EF6-A73B-F9E7-28D0-91A74021A5F9}"/>
              </a:ext>
            </a:extLst>
          </p:cNvPr>
          <p:cNvSpPr txBox="1"/>
          <p:nvPr/>
        </p:nvSpPr>
        <p:spPr>
          <a:xfrm>
            <a:off x="8072019" y="2886940"/>
            <a:ext cx="29470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Coefficients normalized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CB9F0001-C4D1-6C83-69D4-45FE1FF4460D}"/>
                  </a:ext>
                </a:extLst>
              </p:cNvPr>
              <p:cNvSpPr txBox="1"/>
              <p:nvPr/>
            </p:nvSpPr>
            <p:spPr>
              <a:xfrm>
                <a:off x="1257249" y="3298505"/>
                <a:ext cx="6925066" cy="11311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 </m:t>
                      </m:r>
                      <m:nary>
                        <m:naryPr>
                          <m:chr m:val="∑"/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=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𝑁</m:t>
                          </m:r>
                        </m:sup>
                        <m:e>
                          <m:sSub>
                            <m:sSubPr>
                              <m:ctrlPr>
                                <a:rPr lang="en-US" sz="240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b>
                          </m:sSub>
                          <m:r>
                            <a:rPr lang="en-US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[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]</m:t>
                          </m:r>
                        </m:e>
                      </m:nary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400" i="1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=0</m:t>
                          </m:r>
                        </m:sub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𝑀</m:t>
                          </m:r>
                        </m:sup>
                        <m:e>
                          <m:sSub>
                            <m:sSubPr>
                              <m:ctrlPr>
                                <a:rPr lang="en-US" sz="240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b>
                          </m:sSub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[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]</m:t>
                          </m:r>
                        </m:e>
                      </m:nary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CB9F0001-C4D1-6C83-69D4-45FE1FF4460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7249" y="3298505"/>
                <a:ext cx="6925066" cy="113114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B0E0835C-1035-3306-FEDF-B38FEF99BDEA}"/>
                  </a:ext>
                </a:extLst>
              </p:cNvPr>
              <p:cNvSpPr txBox="1"/>
              <p:nvPr/>
            </p:nvSpPr>
            <p:spPr>
              <a:xfrm>
                <a:off x="8282042" y="3304978"/>
                <a:ext cx="1883166" cy="67165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</m:sub>
                      </m:sSub>
                      <m:r>
                        <a:rPr lang="en-US" sz="20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000" dirty="0"/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B0E0835C-1035-3306-FEDF-B38FEF99BDE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82042" y="3304978"/>
                <a:ext cx="1883166" cy="67165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087A79C-A16F-C63E-0E3E-BB3AE3EAB5CF}"/>
                  </a:ext>
                </a:extLst>
              </p:cNvPr>
              <p:cNvSpPr txBox="1"/>
              <p:nvPr/>
            </p:nvSpPr>
            <p:spPr>
              <a:xfrm>
                <a:off x="9884732" y="3236265"/>
                <a:ext cx="1883166" cy="72891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  <m:sub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</m:sub>
                      </m:sSub>
                      <m:r>
                        <a:rPr lang="en-US" sz="2000" i="1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000" b="0" i="1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US" sz="20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0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en-US" sz="20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b>
                          </m:sSub>
                        </m:num>
                        <m:den>
                          <m:sSub>
                            <m:sSubPr>
                              <m:ctrlPr>
                                <a:rPr lang="en-US" sz="2000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000" i="1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US" sz="20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000" dirty="0"/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087A79C-A16F-C63E-0E3E-BB3AE3EAB5C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84732" y="3236265"/>
                <a:ext cx="1883166" cy="72891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59311528-EFFC-6E5C-51A3-2815F1E7FF50}"/>
                  </a:ext>
                </a:extLst>
              </p:cNvPr>
              <p:cNvSpPr txBox="1"/>
              <p:nvPr/>
            </p:nvSpPr>
            <p:spPr>
              <a:xfrm>
                <a:off x="577438" y="439238"/>
                <a:ext cx="1883166" cy="4755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𝑵</m:t>
                          </m:r>
                        </m:e>
                        <m:sup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𝒕𝒉</m:t>
                          </m:r>
                        </m:sup>
                      </m:sSup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𝒐𝒓𝒅𝒆𝒓</m:t>
                      </m:r>
                    </m:oMath>
                  </m:oMathPara>
                </a14:m>
                <a:endParaRPr lang="en-US" sz="2400" b="1" dirty="0"/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59311528-EFFC-6E5C-51A3-2815F1E7FF5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7438" y="439238"/>
                <a:ext cx="1883166" cy="47557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7B5DF263-5CD2-20A7-4CEC-588F37D40B41}"/>
                  </a:ext>
                </a:extLst>
              </p:cNvPr>
              <p:cNvSpPr txBox="1"/>
              <p:nvPr/>
            </p:nvSpPr>
            <p:spPr>
              <a:xfrm>
                <a:off x="1257249" y="4738630"/>
                <a:ext cx="6925066" cy="11311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 </m:t>
                      </m:r>
                      <m:nary>
                        <m:naryPr>
                          <m:chr m:val="∑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400" i="1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=0</m:t>
                          </m:r>
                        </m:sub>
                        <m: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𝑀</m:t>
                          </m:r>
                        </m:sup>
                        <m:e>
                          <m:sSub>
                            <m:sSubPr>
                              <m:ctrlPr>
                                <a:rPr lang="en-US" sz="240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b>
                          </m:sSub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[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]</m:t>
                          </m:r>
                        </m:e>
                      </m:nary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nary>
                        <m:naryPr>
                          <m:chr m:val="∑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400" i="1"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𝑁</m:t>
                          </m:r>
                        </m:sup>
                        <m:e>
                          <m:sSub>
                            <m:sSubPr>
                              <m:ctrlP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b>
                          </m:sSub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[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]</m:t>
                          </m:r>
                        </m:e>
                      </m:nary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7B5DF263-5CD2-20A7-4CEC-588F37D40B4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7249" y="4738630"/>
                <a:ext cx="6925066" cy="1131143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4A7A3F2F-8E6D-AB54-114D-39AB1D5CED7A}"/>
                  </a:ext>
                </a:extLst>
              </p:cNvPr>
              <p:cNvSpPr txBox="1"/>
              <p:nvPr/>
            </p:nvSpPr>
            <p:spPr>
              <a:xfrm>
                <a:off x="9223625" y="4754789"/>
                <a:ext cx="1883166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</m:sub>
                      </m:sSub>
                      <m:r>
                        <a:rPr lang="en-US" sz="20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=−</m:t>
                      </m:r>
                      <m:sSub>
                        <m:sSubPr>
                          <m:ctrlP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sz="2000" i="1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</m:sub>
                      </m:sSub>
                    </m:oMath>
                  </m:oMathPara>
                </a14:m>
                <a:endParaRPr lang="en-US" sz="2000" dirty="0"/>
              </a:p>
            </p:txBody>
          </p:sp>
        </mc:Choice>
        <mc:Fallback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4A7A3F2F-8E6D-AB54-114D-39AB1D5CED7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23625" y="4754789"/>
                <a:ext cx="1883166" cy="400110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D06260AA-419A-9407-DB05-37FB1A7745A7}"/>
                  </a:ext>
                </a:extLst>
              </p:cNvPr>
              <p:cNvSpPr txBox="1"/>
              <p:nvPr/>
            </p:nvSpPr>
            <p:spPr>
              <a:xfrm>
                <a:off x="5881959" y="5104146"/>
                <a:ext cx="428081" cy="400110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00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  <m:sub>
                          <m:r>
                            <a:rPr lang="en-US" sz="2000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</m:sub>
                      </m:sSub>
                    </m:oMath>
                  </m:oMathPara>
                </a14:m>
                <a:endParaRPr lang="en-US" sz="2000" dirty="0"/>
              </a:p>
            </p:txBody>
          </p:sp>
        </mc:Choice>
        <mc:Fallback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D06260AA-419A-9407-DB05-37FB1A7745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81959" y="5104146"/>
                <a:ext cx="428081" cy="400110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C6213CD4-2920-385D-0406-26FEA30DF6D9}"/>
                  </a:ext>
                </a:extLst>
              </p:cNvPr>
              <p:cNvSpPr txBox="1"/>
              <p:nvPr/>
            </p:nvSpPr>
            <p:spPr>
              <a:xfrm>
                <a:off x="5092860" y="5120670"/>
                <a:ext cx="254644" cy="461665"/>
              </a:xfrm>
              <a:prstGeom prst="rect">
                <a:avLst/>
              </a:prstGeom>
              <a:solidFill>
                <a:schemeClr val="bg1"/>
              </a:solidFill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C6213CD4-2920-385D-0406-26FEA30DF6D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92860" y="5120670"/>
                <a:ext cx="254644" cy="461665"/>
              </a:xfrm>
              <a:prstGeom prst="rect">
                <a:avLst/>
              </a:prstGeom>
              <a:blipFill>
                <a:blip r:embed="rId10"/>
                <a:stretch>
                  <a:fillRect l="-2381" r="-6190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64551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5" grpId="0"/>
      <p:bldP spid="36" grpId="0"/>
      <p:bldP spid="2" grpId="0"/>
      <p:bldP spid="3" grpId="0"/>
      <p:bldP spid="4" grpId="0"/>
      <p:bldP spid="6" grpId="0"/>
      <p:bldP spid="7" grpId="0"/>
      <p:bldP spid="8" grpId="0"/>
      <p:bldP spid="10" grpId="0"/>
      <p:bldP spid="1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5EEFEA-AA09-0662-6892-2D5F898997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3817ECF-DE58-DF3C-5079-895CC7154BA8}"/>
              </a:ext>
            </a:extLst>
          </p:cNvPr>
          <p:cNvSpPr txBox="1"/>
          <p:nvPr/>
        </p:nvSpPr>
        <p:spPr>
          <a:xfrm>
            <a:off x="1356976" y="789029"/>
            <a:ext cx="101130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solidFill>
                  <a:srgbClr val="0070C0"/>
                </a:solidFill>
              </a:rPr>
              <a:t>Linear Constant Coefficient Difference Equations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93B40EDD-7D88-B23A-6F71-2E3792D87554}"/>
                  </a:ext>
                </a:extLst>
              </p:cNvPr>
              <p:cNvSpPr txBox="1"/>
              <p:nvPr/>
            </p:nvSpPr>
            <p:spPr>
              <a:xfrm>
                <a:off x="577438" y="439238"/>
                <a:ext cx="1883166" cy="47557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𝑵</m:t>
                          </m:r>
                        </m:e>
                        <m:sup>
                          <m:r>
                            <a:rPr lang="en-US" sz="2400" b="1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𝒕𝒉</m:t>
                          </m:r>
                        </m:sup>
                      </m:sSup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1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𝒐𝒓𝒅𝒆𝒓</m:t>
                      </m:r>
                    </m:oMath>
                  </m:oMathPara>
                </a14:m>
                <a:endParaRPr lang="en-US" sz="2400" b="1" dirty="0"/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93B40EDD-7D88-B23A-6F71-2E3792D8755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7438" y="439238"/>
                <a:ext cx="1883166" cy="47557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024BAC7-CE4E-638F-DA9D-8BFBA80FD637}"/>
                  </a:ext>
                </a:extLst>
              </p:cNvPr>
              <p:cNvSpPr txBox="1"/>
              <p:nvPr/>
            </p:nvSpPr>
            <p:spPr>
              <a:xfrm>
                <a:off x="2183223" y="1435360"/>
                <a:ext cx="6925066" cy="11311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𝑦</m:t>
                      </m:r>
                      <m:d>
                        <m:dPr>
                          <m:begChr m:val="["/>
                          <m:endChr m:val="]"/>
                          <m:ctrlPr>
                            <a:rPr lang="en-US" sz="2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 </m:t>
                      </m:r>
                      <m:nary>
                        <m:naryPr>
                          <m:chr m:val="∑"/>
                          <m:ctrlPr>
                            <a:rPr lang="en-US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=0</m:t>
                          </m:r>
                        </m:sub>
                        <m:sup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𝑀</m:t>
                          </m:r>
                        </m:sup>
                        <m:e>
                          <m:sSub>
                            <m:sSubPr>
                              <m:ctrlPr>
                                <a:rPr lang="en-US" sz="240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b>
                          </m:sSub>
                          <m:r>
                            <a:rPr lang="en-US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24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[</m:t>
                          </m:r>
                          <m:r>
                            <a:rPr lang="en-US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]</m:t>
                          </m:r>
                        </m:e>
                      </m:nary>
                      <m:r>
                        <a:rPr lang="en-US" sz="24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</m:t>
                      </m:r>
                      <m:nary>
                        <m:naryPr>
                          <m:chr m:val="∑"/>
                          <m:ctrlPr>
                            <a:rPr lang="en-US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=1</m:t>
                          </m:r>
                        </m:sub>
                        <m:sup>
                          <m:r>
                            <a:rPr lang="en-US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𝑁</m:t>
                          </m:r>
                        </m:sup>
                        <m:e>
                          <m:sSub>
                            <m:sSubPr>
                              <m:ctrlPr>
                                <a:rPr lang="en-US" sz="24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US" sz="2400" i="1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b>
                          </m:sSub>
                          <m:r>
                            <a:rPr lang="en-US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∙</m:t>
                          </m:r>
                          <m:r>
                            <a:rPr lang="en-US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[</m:t>
                          </m:r>
                          <m:r>
                            <a:rPr lang="en-US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  <m:r>
                            <a:rPr lang="en-US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sz="2400" i="1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]</m:t>
                          </m:r>
                        </m:e>
                      </m:nary>
                    </m:oMath>
                  </m:oMathPara>
                </a14:m>
                <a:endParaRPr lang="en-US" sz="240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1024BAC7-CE4E-638F-DA9D-8BFBA80FD63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83223" y="1435360"/>
                <a:ext cx="6925066" cy="113114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>
            <a:extLst>
              <a:ext uri="{FF2B5EF4-FFF2-40B4-BE49-F238E27FC236}">
                <a16:creationId xmlns:a16="http://schemas.microsoft.com/office/drawing/2014/main" id="{AE90805C-A63F-967F-CBE4-E0757678F766}"/>
              </a:ext>
            </a:extLst>
          </p:cNvPr>
          <p:cNvSpPr txBox="1"/>
          <p:nvPr/>
        </p:nvSpPr>
        <p:spPr>
          <a:xfrm>
            <a:off x="1519022" y="3324719"/>
            <a:ext cx="49396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What do we need to do to calculate y[n] ?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7EDD34C-2E04-5947-DA6A-15AC47705525}"/>
              </a:ext>
            </a:extLst>
          </p:cNvPr>
          <p:cNvSpPr txBox="1"/>
          <p:nvPr/>
        </p:nvSpPr>
        <p:spPr>
          <a:xfrm>
            <a:off x="6759615" y="3324719"/>
            <a:ext cx="37733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What information do we need? 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A2854741-63CC-8659-CA07-AF19C03389DF}"/>
              </a:ext>
            </a:extLst>
          </p:cNvPr>
          <p:cNvSpPr/>
          <p:nvPr/>
        </p:nvSpPr>
        <p:spPr>
          <a:xfrm>
            <a:off x="4795184" y="1816133"/>
            <a:ext cx="1235227" cy="461665"/>
          </a:xfrm>
          <a:prstGeom prst="rect">
            <a:avLst/>
          </a:prstGeom>
          <a:solidFill>
            <a:srgbClr val="FFFF00">
              <a:alpha val="3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24AB48F-6292-53D3-9FAF-87A9B17BB5A2}"/>
              </a:ext>
            </a:extLst>
          </p:cNvPr>
          <p:cNvSpPr txBox="1"/>
          <p:nvPr/>
        </p:nvSpPr>
        <p:spPr>
          <a:xfrm>
            <a:off x="7690390" y="3821939"/>
            <a:ext cx="18828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We need inputs 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4AB0F4E-13C2-66BB-AE69-7A415677B1D4}"/>
              </a:ext>
            </a:extLst>
          </p:cNvPr>
          <p:cNvSpPr txBox="1"/>
          <p:nvPr/>
        </p:nvSpPr>
        <p:spPr>
          <a:xfrm>
            <a:off x="8166881" y="4222049"/>
            <a:ext cx="18828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Current inputs 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D00C3F2-E14A-4BB0-3EF9-1ED2D1D81EC9}"/>
              </a:ext>
            </a:extLst>
          </p:cNvPr>
          <p:cNvSpPr txBox="1"/>
          <p:nvPr/>
        </p:nvSpPr>
        <p:spPr>
          <a:xfrm>
            <a:off x="8166881" y="4622159"/>
            <a:ext cx="188281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Past inputs 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C5C3C0AB-96C9-3B65-A11F-DAA48F42AADF}"/>
              </a:ext>
            </a:extLst>
          </p:cNvPr>
          <p:cNvSpPr txBox="1"/>
          <p:nvPr/>
        </p:nvSpPr>
        <p:spPr>
          <a:xfrm>
            <a:off x="7690389" y="5119379"/>
            <a:ext cx="284257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We need past outputs 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AD104ECB-03BB-56A0-97A2-60E01D33FE15}"/>
              </a:ext>
            </a:extLst>
          </p:cNvPr>
          <p:cNvSpPr txBox="1"/>
          <p:nvPr/>
        </p:nvSpPr>
        <p:spPr>
          <a:xfrm>
            <a:off x="7690389" y="5719544"/>
            <a:ext cx="284257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We need coefficients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C3407AAC-3592-2695-DD76-713A2EB152A7}"/>
              </a:ext>
            </a:extLst>
          </p:cNvPr>
          <p:cNvSpPr txBox="1"/>
          <p:nvPr/>
        </p:nvSpPr>
        <p:spPr>
          <a:xfrm>
            <a:off x="2090171" y="3767047"/>
            <a:ext cx="34425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We need to multiply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A66B70D-06FF-568B-EB61-F9CA91DED404}"/>
              </a:ext>
            </a:extLst>
          </p:cNvPr>
          <p:cNvSpPr txBox="1"/>
          <p:nvPr/>
        </p:nvSpPr>
        <p:spPr>
          <a:xfrm>
            <a:off x="2090171" y="4361520"/>
            <a:ext cx="34425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We need to add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B113728A-8D94-BC4E-5105-9D38264C16D5}"/>
              </a:ext>
            </a:extLst>
          </p:cNvPr>
          <p:cNvSpPr txBox="1"/>
          <p:nvPr/>
        </p:nvSpPr>
        <p:spPr>
          <a:xfrm>
            <a:off x="2090171" y="4902093"/>
            <a:ext cx="35814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We need to delay information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8D3A784-FB79-1E67-40B1-153EBF9755A4}"/>
              </a:ext>
            </a:extLst>
          </p:cNvPr>
          <p:cNvSpPr txBox="1"/>
          <p:nvPr/>
        </p:nvSpPr>
        <p:spPr>
          <a:xfrm>
            <a:off x="2628369" y="5366043"/>
            <a:ext cx="340204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save present inputs/outputs for future calculations</a:t>
            </a:r>
          </a:p>
        </p:txBody>
      </p:sp>
      <p:grpSp>
        <p:nvGrpSpPr>
          <p:cNvPr id="29" name="Group 28">
            <a:extLst>
              <a:ext uri="{FF2B5EF4-FFF2-40B4-BE49-F238E27FC236}">
                <a16:creationId xmlns:a16="http://schemas.microsoft.com/office/drawing/2014/main" id="{599350D1-F38E-178B-4BA1-28A214213639}"/>
              </a:ext>
            </a:extLst>
          </p:cNvPr>
          <p:cNvGrpSpPr/>
          <p:nvPr/>
        </p:nvGrpSpPr>
        <p:grpSpPr>
          <a:xfrm>
            <a:off x="8240188" y="4706791"/>
            <a:ext cx="1229828" cy="261178"/>
            <a:chOff x="8240188" y="4706791"/>
            <a:chExt cx="1229828" cy="261178"/>
          </a:xfrm>
        </p:grpSpPr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6FB7847F-1DE7-C742-C9CE-57A65D44510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8240188" y="4716441"/>
              <a:ext cx="1227903" cy="251528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B8670C8A-0300-5442-EB3F-45A61191E02F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8242113" y="4706791"/>
              <a:ext cx="1227903" cy="251528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CBB5D9AE-24C4-95EA-93A0-E1E90B7F2935}"/>
              </a:ext>
            </a:extLst>
          </p:cNvPr>
          <p:cNvGrpSpPr/>
          <p:nvPr/>
        </p:nvGrpSpPr>
        <p:grpSpPr>
          <a:xfrm>
            <a:off x="7748251" y="5222323"/>
            <a:ext cx="2495343" cy="200055"/>
            <a:chOff x="8240188" y="4706791"/>
            <a:chExt cx="1234492" cy="261178"/>
          </a:xfrm>
        </p:grpSpPr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E3447C5A-8F32-0398-7DC8-79400213B72B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8240188" y="4716441"/>
              <a:ext cx="1227903" cy="251528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EE7700CC-7380-EC77-3D1B-DE5A8B9AAD7F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8246777" y="4706791"/>
              <a:ext cx="1227903" cy="251528"/>
            </a:xfrm>
            <a:prstGeom prst="line">
              <a:avLst/>
            </a:prstGeom>
            <a:ln w="25400"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3" name="Rectangle 32">
            <a:extLst>
              <a:ext uri="{FF2B5EF4-FFF2-40B4-BE49-F238E27FC236}">
                <a16:creationId xmlns:a16="http://schemas.microsoft.com/office/drawing/2014/main" id="{F1F0EA77-D72A-D9A8-BFD2-1D093DCB69DA}"/>
              </a:ext>
            </a:extLst>
          </p:cNvPr>
          <p:cNvSpPr/>
          <p:nvPr/>
        </p:nvSpPr>
        <p:spPr>
          <a:xfrm>
            <a:off x="7297244" y="1816132"/>
            <a:ext cx="1235227" cy="461665"/>
          </a:xfrm>
          <a:prstGeom prst="rect">
            <a:avLst/>
          </a:prstGeom>
          <a:solidFill>
            <a:srgbClr val="FFFF00">
              <a:alpha val="3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853CCA4F-D9CA-1ABA-5AFA-2304163428F8}"/>
              </a:ext>
            </a:extLst>
          </p:cNvPr>
          <p:cNvSpPr/>
          <p:nvPr/>
        </p:nvSpPr>
        <p:spPr>
          <a:xfrm>
            <a:off x="6759615" y="1831056"/>
            <a:ext cx="449367" cy="461665"/>
          </a:xfrm>
          <a:prstGeom prst="rect">
            <a:avLst/>
          </a:prstGeom>
          <a:solidFill>
            <a:srgbClr val="FF0000">
              <a:alpha val="3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061662A9-4157-EDA4-145E-FE883B5DB5A6}"/>
              </a:ext>
            </a:extLst>
          </p:cNvPr>
          <p:cNvSpPr/>
          <p:nvPr/>
        </p:nvSpPr>
        <p:spPr>
          <a:xfrm>
            <a:off x="4257555" y="1811615"/>
            <a:ext cx="449367" cy="461665"/>
          </a:xfrm>
          <a:prstGeom prst="rect">
            <a:avLst/>
          </a:prstGeom>
          <a:solidFill>
            <a:srgbClr val="FF0000">
              <a:alpha val="37000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Left Brace 37">
            <a:extLst>
              <a:ext uri="{FF2B5EF4-FFF2-40B4-BE49-F238E27FC236}">
                <a16:creationId xmlns:a16="http://schemas.microsoft.com/office/drawing/2014/main" id="{63B92606-4F96-5410-9A92-02662CCFD448}"/>
              </a:ext>
            </a:extLst>
          </p:cNvPr>
          <p:cNvSpPr/>
          <p:nvPr/>
        </p:nvSpPr>
        <p:spPr>
          <a:xfrm>
            <a:off x="1829341" y="3789499"/>
            <a:ext cx="334876" cy="1490252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B912C719-395C-D0FB-E156-D164573FAD6D}"/>
              </a:ext>
            </a:extLst>
          </p:cNvPr>
          <p:cNvSpPr txBox="1"/>
          <p:nvPr/>
        </p:nvSpPr>
        <p:spPr>
          <a:xfrm>
            <a:off x="807020" y="3540048"/>
            <a:ext cx="677108" cy="2185179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</a:rPr>
              <a:t>We want a graphical way to represent these</a:t>
            </a:r>
          </a:p>
        </p:txBody>
      </p:sp>
    </p:spTree>
    <p:extLst>
      <p:ext uri="{BB962C8B-B14F-4D97-AF65-F5344CB8AC3E}">
        <p14:creationId xmlns:p14="http://schemas.microsoft.com/office/powerpoint/2010/main" val="1991876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5" grpId="0" animBg="1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33" grpId="0" animBg="1"/>
      <p:bldP spid="34" grpId="0" animBg="1"/>
      <p:bldP spid="37" grpId="0" animBg="1"/>
      <p:bldP spid="38" grpId="0" animBg="1"/>
      <p:bldP spid="3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865E75-5F8B-5876-12F6-F53874CC4D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29BFC6A4-AB95-2A75-66E9-A9866A87D595}"/>
              </a:ext>
            </a:extLst>
          </p:cNvPr>
          <p:cNvSpPr txBox="1"/>
          <p:nvPr/>
        </p:nvSpPr>
        <p:spPr>
          <a:xfrm>
            <a:off x="1162725" y="749043"/>
            <a:ext cx="69629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70C0"/>
                </a:solidFill>
              </a:rPr>
              <a:t>Block Diagram Representation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9CC2E23E-D51A-5E67-399B-70F10D1320ED}"/>
              </a:ext>
            </a:extLst>
          </p:cNvPr>
          <p:cNvSpPr txBox="1"/>
          <p:nvPr/>
        </p:nvSpPr>
        <p:spPr>
          <a:xfrm>
            <a:off x="2203161" y="1735876"/>
            <a:ext cx="263059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We need to multiply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709A94D6-3851-9183-96CF-0537472F1C47}"/>
              </a:ext>
            </a:extLst>
          </p:cNvPr>
          <p:cNvSpPr txBox="1"/>
          <p:nvPr/>
        </p:nvSpPr>
        <p:spPr>
          <a:xfrm>
            <a:off x="2203161" y="2813789"/>
            <a:ext cx="21285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We need to add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E6323B93-05F6-34FE-FFB4-7D4B11778ECF}"/>
              </a:ext>
            </a:extLst>
          </p:cNvPr>
          <p:cNvSpPr txBox="1"/>
          <p:nvPr/>
        </p:nvSpPr>
        <p:spPr>
          <a:xfrm>
            <a:off x="2203161" y="4342742"/>
            <a:ext cx="35814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We need to delay information</a:t>
            </a:r>
          </a:p>
        </p:txBody>
      </p: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59CDA61F-10CA-CDC1-C8AE-60E0DB485A4C}"/>
              </a:ext>
            </a:extLst>
          </p:cNvPr>
          <p:cNvCxnSpPr/>
          <p:nvPr/>
        </p:nvCxnSpPr>
        <p:spPr>
          <a:xfrm>
            <a:off x="6849587" y="1935931"/>
            <a:ext cx="1672937" cy="0"/>
          </a:xfrm>
          <a:prstGeom prst="straightConnector1">
            <a:avLst/>
          </a:prstGeom>
          <a:ln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id="{C6F81146-961C-13CC-410A-109456BDCD35}"/>
              </a:ext>
            </a:extLst>
          </p:cNvPr>
          <p:cNvSpPr txBox="1"/>
          <p:nvPr/>
        </p:nvSpPr>
        <p:spPr>
          <a:xfrm>
            <a:off x="6120467" y="1735876"/>
            <a:ext cx="7291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x[n]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367D8A41-4C96-81EF-12DA-E8A2CE2DF6F6}"/>
              </a:ext>
            </a:extLst>
          </p:cNvPr>
          <p:cNvSpPr txBox="1"/>
          <p:nvPr/>
        </p:nvSpPr>
        <p:spPr>
          <a:xfrm>
            <a:off x="7464809" y="1569698"/>
            <a:ext cx="4424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a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852787C4-2C17-EFC7-55EE-41E7AB7DFD90}"/>
              </a:ext>
            </a:extLst>
          </p:cNvPr>
          <p:cNvSpPr txBox="1"/>
          <p:nvPr/>
        </p:nvSpPr>
        <p:spPr>
          <a:xfrm>
            <a:off x="8777076" y="1735876"/>
            <a:ext cx="102353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a ∙ x[n]</a:t>
            </a:r>
          </a:p>
        </p:txBody>
      </p:sp>
      <p:grpSp>
        <p:nvGrpSpPr>
          <p:cNvPr id="44" name="Group 43">
            <a:extLst>
              <a:ext uri="{FF2B5EF4-FFF2-40B4-BE49-F238E27FC236}">
                <a16:creationId xmlns:a16="http://schemas.microsoft.com/office/drawing/2014/main" id="{CE32AA67-CCD6-CECB-79D8-399973C91E00}"/>
              </a:ext>
            </a:extLst>
          </p:cNvPr>
          <p:cNvGrpSpPr/>
          <p:nvPr/>
        </p:nvGrpSpPr>
        <p:grpSpPr>
          <a:xfrm>
            <a:off x="7537985" y="2659870"/>
            <a:ext cx="472787" cy="523220"/>
            <a:chOff x="7642513" y="3367441"/>
            <a:chExt cx="472787" cy="523220"/>
          </a:xfrm>
        </p:grpSpPr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ED6257E2-335B-EB39-4497-BBCA532AA863}"/>
                </a:ext>
              </a:extLst>
            </p:cNvPr>
            <p:cNvSpPr/>
            <p:nvPr/>
          </p:nvSpPr>
          <p:spPr>
            <a:xfrm>
              <a:off x="7642513" y="3429000"/>
              <a:ext cx="442492" cy="400103"/>
            </a:xfrm>
            <a:prstGeom prst="ellipse">
              <a:avLst/>
            </a:prstGeom>
            <a:noFill/>
            <a:ln w="2540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164AACBD-9815-7E53-2D41-352F2DC533CE}"/>
                </a:ext>
              </a:extLst>
            </p:cNvPr>
            <p:cNvSpPr txBox="1"/>
            <p:nvPr/>
          </p:nvSpPr>
          <p:spPr>
            <a:xfrm>
              <a:off x="7672808" y="3367441"/>
              <a:ext cx="44249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solidFill>
                    <a:srgbClr val="0070C0"/>
                  </a:solidFill>
                </a:rPr>
                <a:t>+</a:t>
              </a:r>
            </a:p>
          </p:txBody>
        </p:sp>
      </p:grp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FE9BD4D2-2793-04C1-3468-C4E0D3151D3A}"/>
              </a:ext>
            </a:extLst>
          </p:cNvPr>
          <p:cNvCxnSpPr>
            <a:cxnSpLocks/>
          </p:cNvCxnSpPr>
          <p:nvPr/>
        </p:nvCxnSpPr>
        <p:spPr>
          <a:xfrm>
            <a:off x="6514481" y="2921480"/>
            <a:ext cx="1002722" cy="0"/>
          </a:xfrm>
          <a:prstGeom prst="straightConnector1">
            <a:avLst/>
          </a:prstGeom>
          <a:ln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B33965E4-CEE9-E01E-1BE8-B1447B76F0DE}"/>
              </a:ext>
            </a:extLst>
          </p:cNvPr>
          <p:cNvCxnSpPr>
            <a:cxnSpLocks/>
          </p:cNvCxnSpPr>
          <p:nvPr/>
        </p:nvCxnSpPr>
        <p:spPr>
          <a:xfrm flipV="1">
            <a:off x="7757200" y="3153072"/>
            <a:ext cx="0" cy="621879"/>
          </a:xfrm>
          <a:prstGeom prst="straightConnector1">
            <a:avLst/>
          </a:prstGeom>
          <a:ln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8554E98A-F5CE-D2F3-7CE3-ACD599FB3EFB}"/>
              </a:ext>
            </a:extLst>
          </p:cNvPr>
          <p:cNvCxnSpPr>
            <a:cxnSpLocks/>
          </p:cNvCxnSpPr>
          <p:nvPr/>
        </p:nvCxnSpPr>
        <p:spPr>
          <a:xfrm>
            <a:off x="8021163" y="2925258"/>
            <a:ext cx="1002722" cy="0"/>
          </a:xfrm>
          <a:prstGeom prst="straightConnector1">
            <a:avLst/>
          </a:prstGeom>
          <a:ln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TextBox 49">
            <a:extLst>
              <a:ext uri="{FF2B5EF4-FFF2-40B4-BE49-F238E27FC236}">
                <a16:creationId xmlns:a16="http://schemas.microsoft.com/office/drawing/2014/main" id="{E348AFFD-D7A0-FCDA-C84F-EBFC091BE52B}"/>
              </a:ext>
            </a:extLst>
          </p:cNvPr>
          <p:cNvSpPr txBox="1"/>
          <p:nvPr/>
        </p:nvSpPr>
        <p:spPr>
          <a:xfrm>
            <a:off x="6111708" y="2721422"/>
            <a:ext cx="4424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x</a:t>
            </a:r>
            <a:r>
              <a:rPr lang="en-US" sz="2000" baseline="-25000" dirty="0">
                <a:solidFill>
                  <a:srgbClr val="0070C0"/>
                </a:solidFill>
              </a:rPr>
              <a:t>1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38F0DFD5-ADCF-BE51-A9CE-7DFE63471BC5}"/>
              </a:ext>
            </a:extLst>
          </p:cNvPr>
          <p:cNvSpPr txBox="1"/>
          <p:nvPr/>
        </p:nvSpPr>
        <p:spPr>
          <a:xfrm>
            <a:off x="7578670" y="3702870"/>
            <a:ext cx="44249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x</a:t>
            </a:r>
            <a:r>
              <a:rPr lang="en-US" sz="2000" baseline="-25000" dirty="0">
                <a:solidFill>
                  <a:srgbClr val="0070C0"/>
                </a:solidFill>
              </a:rPr>
              <a:t>2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F5CCE3F4-C44E-AF97-3EEB-5CCF49F05BF6}"/>
              </a:ext>
            </a:extLst>
          </p:cNvPr>
          <p:cNvSpPr txBox="1"/>
          <p:nvPr/>
        </p:nvSpPr>
        <p:spPr>
          <a:xfrm>
            <a:off x="9100977" y="2721421"/>
            <a:ext cx="9075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x</a:t>
            </a:r>
            <a:r>
              <a:rPr lang="en-US" sz="2000" baseline="-25000" dirty="0">
                <a:solidFill>
                  <a:srgbClr val="0070C0"/>
                </a:solidFill>
              </a:rPr>
              <a:t>1</a:t>
            </a:r>
            <a:r>
              <a:rPr lang="en-US" sz="2000" dirty="0">
                <a:solidFill>
                  <a:srgbClr val="0070C0"/>
                </a:solidFill>
              </a:rPr>
              <a:t> + x</a:t>
            </a:r>
            <a:r>
              <a:rPr lang="en-US" sz="2000" baseline="-25000" dirty="0">
                <a:solidFill>
                  <a:srgbClr val="0070C0"/>
                </a:solidFill>
              </a:rPr>
              <a:t>2</a:t>
            </a:r>
          </a:p>
        </p:txBody>
      </p: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958451E8-D14C-8FEA-113B-EBA9F65BE82B}"/>
              </a:ext>
            </a:extLst>
          </p:cNvPr>
          <p:cNvCxnSpPr>
            <a:cxnSpLocks/>
          </p:cNvCxnSpPr>
          <p:nvPr/>
        </p:nvCxnSpPr>
        <p:spPr>
          <a:xfrm>
            <a:off x="6473795" y="4739074"/>
            <a:ext cx="1002722" cy="0"/>
          </a:xfrm>
          <a:prstGeom prst="straightConnector1">
            <a:avLst/>
          </a:prstGeom>
          <a:ln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B18C47B6-8087-62DB-5853-4AF1CF0247B3}"/>
              </a:ext>
            </a:extLst>
          </p:cNvPr>
          <p:cNvCxnSpPr>
            <a:cxnSpLocks/>
          </p:cNvCxnSpPr>
          <p:nvPr/>
        </p:nvCxnSpPr>
        <p:spPr>
          <a:xfrm>
            <a:off x="8010772" y="4739073"/>
            <a:ext cx="1002722" cy="0"/>
          </a:xfrm>
          <a:prstGeom prst="straightConnector1">
            <a:avLst/>
          </a:prstGeom>
          <a:ln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Rectangle 54">
            <a:extLst>
              <a:ext uri="{FF2B5EF4-FFF2-40B4-BE49-F238E27FC236}">
                <a16:creationId xmlns:a16="http://schemas.microsoft.com/office/drawing/2014/main" id="{C58669D6-95E8-E054-CAA6-EDA3F85AC192}"/>
              </a:ext>
            </a:extLst>
          </p:cNvPr>
          <p:cNvSpPr/>
          <p:nvPr/>
        </p:nvSpPr>
        <p:spPr>
          <a:xfrm>
            <a:off x="7455516" y="4493616"/>
            <a:ext cx="545963" cy="490915"/>
          </a:xfrm>
          <a:prstGeom prst="rect">
            <a:avLst/>
          </a:prstGeom>
          <a:noFill/>
          <a:ln>
            <a:solidFill>
              <a:schemeClr val="accent1">
                <a:shade val="1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5706532C-9D41-145D-8A79-5813ABFFB234}"/>
                  </a:ext>
                </a:extLst>
              </p:cNvPr>
              <p:cNvSpPr txBox="1"/>
              <p:nvPr/>
            </p:nvSpPr>
            <p:spPr>
              <a:xfrm>
                <a:off x="7537985" y="4586155"/>
                <a:ext cx="39914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p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en-US" dirty="0"/>
              </a:p>
            </p:txBody>
          </p:sp>
        </mc:Choice>
        <mc:Fallback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5706532C-9D41-145D-8A79-5813ABFFB23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37985" y="4586155"/>
                <a:ext cx="399148" cy="276999"/>
              </a:xfrm>
              <a:prstGeom prst="rect">
                <a:avLst/>
              </a:prstGeom>
              <a:blipFill>
                <a:blip r:embed="rId2"/>
                <a:stretch>
                  <a:fillRect l="-9231" r="-61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8" name="TextBox 57">
            <a:extLst>
              <a:ext uri="{FF2B5EF4-FFF2-40B4-BE49-F238E27FC236}">
                <a16:creationId xmlns:a16="http://schemas.microsoft.com/office/drawing/2014/main" id="{DF3FEA30-D811-A44C-70BE-EF5ACEF2A8D9}"/>
              </a:ext>
            </a:extLst>
          </p:cNvPr>
          <p:cNvSpPr txBox="1"/>
          <p:nvPr/>
        </p:nvSpPr>
        <p:spPr>
          <a:xfrm>
            <a:off x="5909904" y="4542797"/>
            <a:ext cx="7291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x[n]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F74BEEA5-0140-6F95-F8F0-4E41A7C2B223}"/>
              </a:ext>
            </a:extLst>
          </p:cNvPr>
          <p:cNvSpPr txBox="1"/>
          <p:nvPr/>
        </p:nvSpPr>
        <p:spPr>
          <a:xfrm>
            <a:off x="9013493" y="4539018"/>
            <a:ext cx="10235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x[n-1]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96716073-E0DC-905B-0D71-71CCEABCCE2C}"/>
              </a:ext>
            </a:extLst>
          </p:cNvPr>
          <p:cNvSpPr txBox="1"/>
          <p:nvPr/>
        </p:nvSpPr>
        <p:spPr>
          <a:xfrm>
            <a:off x="6096000" y="5188365"/>
            <a:ext cx="6564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X[z]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130FFA70-1F96-9622-86F8-CBAA7D39F096}"/>
              </a:ext>
            </a:extLst>
          </p:cNvPr>
          <p:cNvSpPr txBox="1"/>
          <p:nvPr/>
        </p:nvSpPr>
        <p:spPr>
          <a:xfrm>
            <a:off x="9043005" y="5186335"/>
            <a:ext cx="10235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z</a:t>
            </a:r>
            <a:r>
              <a:rPr lang="en-US" sz="2000" baseline="30000" dirty="0">
                <a:solidFill>
                  <a:srgbClr val="0070C0"/>
                </a:solidFill>
              </a:rPr>
              <a:t>-1</a:t>
            </a:r>
            <a:r>
              <a:rPr lang="en-US" sz="2000" dirty="0">
                <a:solidFill>
                  <a:srgbClr val="0070C0"/>
                </a:solidFill>
              </a:rPr>
              <a:t> ∙X[z]</a:t>
            </a:r>
          </a:p>
        </p:txBody>
      </p:sp>
    </p:spTree>
    <p:extLst>
      <p:ext uri="{BB962C8B-B14F-4D97-AF65-F5344CB8AC3E}">
        <p14:creationId xmlns:p14="http://schemas.microsoft.com/office/powerpoint/2010/main" val="915133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1" grpId="0"/>
      <p:bldP spid="22" grpId="0"/>
      <p:bldP spid="39" grpId="0"/>
      <p:bldP spid="40" grpId="0"/>
      <p:bldP spid="41" grpId="0"/>
      <p:bldP spid="50" grpId="0"/>
      <p:bldP spid="51" grpId="0"/>
      <p:bldP spid="52" grpId="0"/>
      <p:bldP spid="55" grpId="0" animBg="1"/>
      <p:bldP spid="57" grpId="0"/>
      <p:bldP spid="58" grpId="0"/>
      <p:bldP spid="59" grpId="0"/>
      <p:bldP spid="60" grpId="0"/>
      <p:bldP spid="6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980243-51CA-3644-4B75-F7DDBFB688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3B5A3B57-1052-6177-A8CD-52415B402637}"/>
              </a:ext>
            </a:extLst>
          </p:cNvPr>
          <p:cNvSpPr txBox="1"/>
          <p:nvPr/>
        </p:nvSpPr>
        <p:spPr>
          <a:xfrm>
            <a:off x="1162726" y="1955556"/>
            <a:ext cx="41930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Consider the equation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46E4993-35CE-0D95-DF30-4147BA2E1EA8}"/>
              </a:ext>
            </a:extLst>
          </p:cNvPr>
          <p:cNvSpPr txBox="1"/>
          <p:nvPr/>
        </p:nvSpPr>
        <p:spPr>
          <a:xfrm>
            <a:off x="5355771" y="1955556"/>
            <a:ext cx="45134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y[n] = 3 x[n]  – 2 y[ n – 1] + y[ n -2]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456C12A-D029-FA60-675F-31104A9D2078}"/>
              </a:ext>
            </a:extLst>
          </p:cNvPr>
          <p:cNvSpPr txBox="1"/>
          <p:nvPr/>
        </p:nvSpPr>
        <p:spPr>
          <a:xfrm>
            <a:off x="1162725" y="749043"/>
            <a:ext cx="69629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70C0"/>
                </a:solidFill>
              </a:rPr>
              <a:t>Block Diagram Representation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1E88ADC6-1660-CC0A-BAE6-4AFD591D13E0}"/>
              </a:ext>
            </a:extLst>
          </p:cNvPr>
          <p:cNvGrpSpPr/>
          <p:nvPr/>
        </p:nvGrpSpPr>
        <p:grpSpPr>
          <a:xfrm>
            <a:off x="3980868" y="3038959"/>
            <a:ext cx="472787" cy="523220"/>
            <a:chOff x="7642513" y="3367441"/>
            <a:chExt cx="472787" cy="523220"/>
          </a:xfrm>
        </p:grpSpPr>
        <p:sp>
          <p:nvSpPr>
            <p:cNvPr id="3" name="Oval 2">
              <a:extLst>
                <a:ext uri="{FF2B5EF4-FFF2-40B4-BE49-F238E27FC236}">
                  <a16:creationId xmlns:a16="http://schemas.microsoft.com/office/drawing/2014/main" id="{9D64B39C-5316-7B30-734A-9B4212DB4C15}"/>
                </a:ext>
              </a:extLst>
            </p:cNvPr>
            <p:cNvSpPr/>
            <p:nvPr/>
          </p:nvSpPr>
          <p:spPr>
            <a:xfrm>
              <a:off x="7642513" y="3429000"/>
              <a:ext cx="442492" cy="400103"/>
            </a:xfrm>
            <a:prstGeom prst="ellipse">
              <a:avLst/>
            </a:prstGeom>
            <a:noFill/>
            <a:ln w="2540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D632B34D-94EB-DE67-1014-81A80DC2D82C}"/>
                </a:ext>
              </a:extLst>
            </p:cNvPr>
            <p:cNvSpPr txBox="1"/>
            <p:nvPr/>
          </p:nvSpPr>
          <p:spPr>
            <a:xfrm>
              <a:off x="7672808" y="3367441"/>
              <a:ext cx="44249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solidFill>
                    <a:srgbClr val="0070C0"/>
                  </a:solidFill>
                </a:rPr>
                <a:t>+</a:t>
              </a:r>
            </a:p>
          </p:txBody>
        </p:sp>
      </p:grp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4D471279-5765-4448-0F19-C48E8B2D2395}"/>
              </a:ext>
            </a:extLst>
          </p:cNvPr>
          <p:cNvCxnSpPr>
            <a:cxnSpLocks/>
          </p:cNvCxnSpPr>
          <p:nvPr/>
        </p:nvCxnSpPr>
        <p:spPr>
          <a:xfrm>
            <a:off x="2957364" y="3300569"/>
            <a:ext cx="1002722" cy="0"/>
          </a:xfrm>
          <a:prstGeom prst="straightConnector1">
            <a:avLst/>
          </a:prstGeom>
          <a:ln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18CE387D-4805-7A3A-A978-7CBA9A7890DC}"/>
              </a:ext>
            </a:extLst>
          </p:cNvPr>
          <p:cNvCxnSpPr>
            <a:cxnSpLocks/>
          </p:cNvCxnSpPr>
          <p:nvPr/>
        </p:nvCxnSpPr>
        <p:spPr>
          <a:xfrm flipV="1">
            <a:off x="4200083" y="3532161"/>
            <a:ext cx="0" cy="1163020"/>
          </a:xfrm>
          <a:prstGeom prst="straightConnector1">
            <a:avLst/>
          </a:prstGeom>
          <a:ln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0041D0A3-5F77-E71D-413E-A2FBCCAE0AA6}"/>
              </a:ext>
            </a:extLst>
          </p:cNvPr>
          <p:cNvCxnSpPr>
            <a:cxnSpLocks/>
          </p:cNvCxnSpPr>
          <p:nvPr/>
        </p:nvCxnSpPr>
        <p:spPr>
          <a:xfrm>
            <a:off x="4421514" y="3304347"/>
            <a:ext cx="5405137" cy="0"/>
          </a:xfrm>
          <a:prstGeom prst="straightConnector1">
            <a:avLst/>
          </a:prstGeom>
          <a:ln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C2640DEC-D004-596D-7CDC-B9FCBE8F4D19}"/>
              </a:ext>
            </a:extLst>
          </p:cNvPr>
          <p:cNvSpPr txBox="1"/>
          <p:nvPr/>
        </p:nvSpPr>
        <p:spPr>
          <a:xfrm>
            <a:off x="2393497" y="3100511"/>
            <a:ext cx="6035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x[n]</a:t>
            </a:r>
            <a:endParaRPr lang="en-US" sz="2000" baseline="-25000" dirty="0">
              <a:solidFill>
                <a:srgbClr val="0070C0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AF41C5C-4B85-830E-BCF9-9102981C7574}"/>
              </a:ext>
            </a:extLst>
          </p:cNvPr>
          <p:cNvSpPr txBox="1"/>
          <p:nvPr/>
        </p:nvSpPr>
        <p:spPr>
          <a:xfrm>
            <a:off x="9869183" y="3100511"/>
            <a:ext cx="7291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y[n]</a:t>
            </a: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9EA851A6-EC63-8D51-DA7D-F5CC211FB82F}"/>
              </a:ext>
            </a:extLst>
          </p:cNvPr>
          <p:cNvCxnSpPr>
            <a:cxnSpLocks/>
          </p:cNvCxnSpPr>
          <p:nvPr/>
        </p:nvCxnSpPr>
        <p:spPr>
          <a:xfrm>
            <a:off x="8773758" y="3300566"/>
            <a:ext cx="0" cy="621879"/>
          </a:xfrm>
          <a:prstGeom prst="straightConnector1">
            <a:avLst/>
          </a:prstGeom>
          <a:ln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7" name="Group 16">
            <a:extLst>
              <a:ext uri="{FF2B5EF4-FFF2-40B4-BE49-F238E27FC236}">
                <a16:creationId xmlns:a16="http://schemas.microsoft.com/office/drawing/2014/main" id="{203C438A-0434-B92B-2B64-E430D06A9675}"/>
              </a:ext>
            </a:extLst>
          </p:cNvPr>
          <p:cNvGrpSpPr/>
          <p:nvPr/>
        </p:nvGrpSpPr>
        <p:grpSpPr>
          <a:xfrm>
            <a:off x="8520872" y="3932493"/>
            <a:ext cx="545963" cy="490915"/>
            <a:chOff x="7455516" y="4493616"/>
            <a:chExt cx="545963" cy="490915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8E79D6F6-9A90-BB42-46FD-9AC9556D06A4}"/>
                </a:ext>
              </a:extLst>
            </p:cNvPr>
            <p:cNvSpPr/>
            <p:nvPr/>
          </p:nvSpPr>
          <p:spPr>
            <a:xfrm>
              <a:off x="7455516" y="4493616"/>
              <a:ext cx="545963" cy="490915"/>
            </a:xfrm>
            <a:prstGeom prst="rect">
              <a:avLst/>
            </a:prstGeom>
            <a:noFill/>
            <a:ln>
              <a:solidFill>
                <a:schemeClr val="accent1">
                  <a:shade val="1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6" name="TextBox 15">
                  <a:extLst>
                    <a:ext uri="{FF2B5EF4-FFF2-40B4-BE49-F238E27FC236}">
                      <a16:creationId xmlns:a16="http://schemas.microsoft.com/office/drawing/2014/main" id="{BC76B21A-253E-8E6D-A30D-9412C6445F3C}"/>
                    </a:ext>
                  </a:extLst>
                </p:cNvPr>
                <p:cNvSpPr txBox="1"/>
                <p:nvPr/>
              </p:nvSpPr>
              <p:spPr>
                <a:xfrm>
                  <a:off x="7537985" y="4586155"/>
                  <a:ext cx="399148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𝑧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</m:oMath>
                    </m:oMathPara>
                  </a14:m>
                  <a:endParaRPr lang="en-US" dirty="0"/>
                </a:p>
              </p:txBody>
            </p:sp>
          </mc:Choice>
          <mc:Fallback>
            <p:sp>
              <p:nvSpPr>
                <p:cNvPr id="16" name="TextBox 15">
                  <a:extLst>
                    <a:ext uri="{FF2B5EF4-FFF2-40B4-BE49-F238E27FC236}">
                      <a16:creationId xmlns:a16="http://schemas.microsoft.com/office/drawing/2014/main" id="{BC76B21A-253E-8E6D-A30D-9412C6445F3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537985" y="4586155"/>
                  <a:ext cx="399148" cy="276999"/>
                </a:xfrm>
                <a:prstGeom prst="rect">
                  <a:avLst/>
                </a:prstGeom>
                <a:blipFill>
                  <a:blip r:embed="rId2"/>
                  <a:stretch>
                    <a:fillRect l="-9091" r="-454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C9A7EB2E-44D8-F0F9-4709-83A32A3AEE0D}"/>
              </a:ext>
            </a:extLst>
          </p:cNvPr>
          <p:cNvCxnSpPr>
            <a:cxnSpLocks/>
          </p:cNvCxnSpPr>
          <p:nvPr/>
        </p:nvCxnSpPr>
        <p:spPr>
          <a:xfrm>
            <a:off x="8773758" y="4419626"/>
            <a:ext cx="0" cy="621879"/>
          </a:xfrm>
          <a:prstGeom prst="straightConnector1">
            <a:avLst/>
          </a:prstGeom>
          <a:ln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9" name="Group 18">
            <a:extLst>
              <a:ext uri="{FF2B5EF4-FFF2-40B4-BE49-F238E27FC236}">
                <a16:creationId xmlns:a16="http://schemas.microsoft.com/office/drawing/2014/main" id="{BDAE022A-318D-E714-16E7-B4C2E3304ADB}"/>
              </a:ext>
            </a:extLst>
          </p:cNvPr>
          <p:cNvGrpSpPr/>
          <p:nvPr/>
        </p:nvGrpSpPr>
        <p:grpSpPr>
          <a:xfrm>
            <a:off x="8520872" y="5051553"/>
            <a:ext cx="545963" cy="490915"/>
            <a:chOff x="7455516" y="4493616"/>
            <a:chExt cx="545963" cy="490915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414BB0A0-9CE8-23BC-5E8B-3BE0AE75373D}"/>
                </a:ext>
              </a:extLst>
            </p:cNvPr>
            <p:cNvSpPr/>
            <p:nvPr/>
          </p:nvSpPr>
          <p:spPr>
            <a:xfrm>
              <a:off x="7455516" y="4493616"/>
              <a:ext cx="545963" cy="490915"/>
            </a:xfrm>
            <a:prstGeom prst="rect">
              <a:avLst/>
            </a:prstGeom>
            <a:noFill/>
            <a:ln>
              <a:solidFill>
                <a:schemeClr val="accent1">
                  <a:shade val="15000"/>
                </a:schemeClr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1" name="TextBox 20">
                  <a:extLst>
                    <a:ext uri="{FF2B5EF4-FFF2-40B4-BE49-F238E27FC236}">
                      <a16:creationId xmlns:a16="http://schemas.microsoft.com/office/drawing/2014/main" id="{BB53C48F-B0A4-7088-F43B-2ADA21D0C9CE}"/>
                    </a:ext>
                  </a:extLst>
                </p:cNvPr>
                <p:cNvSpPr txBox="1"/>
                <p:nvPr/>
              </p:nvSpPr>
              <p:spPr>
                <a:xfrm>
                  <a:off x="7537985" y="4586155"/>
                  <a:ext cx="399148" cy="276999"/>
                </a:xfrm>
                <a:prstGeom prst="rect">
                  <a:avLst/>
                </a:prstGeom>
                <a:noFill/>
              </p:spPr>
              <p:txBody>
                <a:bodyPr wrap="none" lIns="0" tIns="0" rIns="0" bIns="0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𝑧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−1</m:t>
                            </m:r>
                          </m:sup>
                        </m:sSup>
                      </m:oMath>
                    </m:oMathPara>
                  </a14:m>
                  <a:endParaRPr lang="en-US" dirty="0"/>
                </a:p>
              </p:txBody>
            </p:sp>
          </mc:Choice>
          <mc:Fallback>
            <p:sp>
              <p:nvSpPr>
                <p:cNvPr id="21" name="TextBox 20">
                  <a:extLst>
                    <a:ext uri="{FF2B5EF4-FFF2-40B4-BE49-F238E27FC236}">
                      <a16:creationId xmlns:a16="http://schemas.microsoft.com/office/drawing/2014/main" id="{BB53C48F-B0A4-7088-F43B-2ADA21D0C9CE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537985" y="4586155"/>
                  <a:ext cx="399148" cy="276999"/>
                </a:xfrm>
                <a:prstGeom prst="rect">
                  <a:avLst/>
                </a:prstGeom>
                <a:blipFill>
                  <a:blip r:embed="rId3"/>
                  <a:stretch>
                    <a:fillRect l="-9091" t="-2222" r="-4545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22" name="TextBox 21">
            <a:extLst>
              <a:ext uri="{FF2B5EF4-FFF2-40B4-BE49-F238E27FC236}">
                <a16:creationId xmlns:a16="http://schemas.microsoft.com/office/drawing/2014/main" id="{29D5BAEC-9E40-F1A8-CD28-31AD2A580AFD}"/>
              </a:ext>
            </a:extLst>
          </p:cNvPr>
          <p:cNvSpPr txBox="1"/>
          <p:nvPr/>
        </p:nvSpPr>
        <p:spPr>
          <a:xfrm>
            <a:off x="9005356" y="4506802"/>
            <a:ext cx="9540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y[n-1]</a:t>
            </a:r>
          </a:p>
        </p:txBody>
      </p: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6FD34056-4E13-B0ED-4604-6531B739A104}"/>
              </a:ext>
            </a:extLst>
          </p:cNvPr>
          <p:cNvCxnSpPr>
            <a:cxnSpLocks/>
          </p:cNvCxnSpPr>
          <p:nvPr/>
        </p:nvCxnSpPr>
        <p:spPr>
          <a:xfrm>
            <a:off x="8773758" y="5538686"/>
            <a:ext cx="0" cy="621879"/>
          </a:xfrm>
          <a:prstGeom prst="straightConnector1">
            <a:avLst/>
          </a:prstGeom>
          <a:ln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1A64A9F8-6DDE-B11E-74AB-E2F07FDCB048}"/>
              </a:ext>
            </a:extLst>
          </p:cNvPr>
          <p:cNvSpPr txBox="1"/>
          <p:nvPr/>
        </p:nvSpPr>
        <p:spPr>
          <a:xfrm>
            <a:off x="9066835" y="5625862"/>
            <a:ext cx="9540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y[n-2]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4D2F59FD-764D-C136-C6F4-A7D0587380D8}"/>
              </a:ext>
            </a:extLst>
          </p:cNvPr>
          <p:cNvGrpSpPr/>
          <p:nvPr/>
        </p:nvGrpSpPr>
        <p:grpSpPr>
          <a:xfrm>
            <a:off x="6407113" y="4419626"/>
            <a:ext cx="472787" cy="523220"/>
            <a:chOff x="7642513" y="3367441"/>
            <a:chExt cx="472787" cy="523220"/>
          </a:xfrm>
        </p:grpSpPr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D195E49A-959E-57F6-F191-6CAD630EE372}"/>
                </a:ext>
              </a:extLst>
            </p:cNvPr>
            <p:cNvSpPr/>
            <p:nvPr/>
          </p:nvSpPr>
          <p:spPr>
            <a:xfrm>
              <a:off x="7642513" y="3429000"/>
              <a:ext cx="442492" cy="400103"/>
            </a:xfrm>
            <a:prstGeom prst="ellipse">
              <a:avLst/>
            </a:prstGeom>
            <a:noFill/>
            <a:ln w="2540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CA8E4C42-18FF-25D3-346C-66223126497A}"/>
                </a:ext>
              </a:extLst>
            </p:cNvPr>
            <p:cNvSpPr txBox="1"/>
            <p:nvPr/>
          </p:nvSpPr>
          <p:spPr>
            <a:xfrm>
              <a:off x="7672808" y="3367441"/>
              <a:ext cx="442492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solidFill>
                    <a:srgbClr val="0070C0"/>
                  </a:solidFill>
                </a:rPr>
                <a:t>+</a:t>
              </a:r>
            </a:p>
          </p:txBody>
        </p:sp>
      </p:grp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33CE105D-EE36-98D4-95AC-F936D0B772DE}"/>
              </a:ext>
            </a:extLst>
          </p:cNvPr>
          <p:cNvCxnSpPr>
            <a:cxnSpLocks/>
          </p:cNvCxnSpPr>
          <p:nvPr/>
        </p:nvCxnSpPr>
        <p:spPr>
          <a:xfrm flipV="1">
            <a:off x="6628359" y="4881288"/>
            <a:ext cx="0" cy="1279277"/>
          </a:xfrm>
          <a:prstGeom prst="straightConnector1">
            <a:avLst/>
          </a:prstGeom>
          <a:ln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53003789-C50F-7C1F-706E-388E41208136}"/>
              </a:ext>
            </a:extLst>
          </p:cNvPr>
          <p:cNvCxnSpPr>
            <a:cxnSpLocks/>
          </p:cNvCxnSpPr>
          <p:nvPr/>
        </p:nvCxnSpPr>
        <p:spPr>
          <a:xfrm flipH="1">
            <a:off x="6643507" y="6160565"/>
            <a:ext cx="2130251" cy="0"/>
          </a:xfrm>
          <a:prstGeom prst="straightConnector1">
            <a:avLst/>
          </a:prstGeom>
          <a:ln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56281B48-E8B4-E8CA-6B0E-BB9313197B39}"/>
              </a:ext>
            </a:extLst>
          </p:cNvPr>
          <p:cNvCxnSpPr>
            <a:cxnSpLocks/>
          </p:cNvCxnSpPr>
          <p:nvPr/>
        </p:nvCxnSpPr>
        <p:spPr>
          <a:xfrm flipH="1">
            <a:off x="6866784" y="4695181"/>
            <a:ext cx="1906974" cy="0"/>
          </a:xfrm>
          <a:prstGeom prst="straightConnector1">
            <a:avLst/>
          </a:prstGeom>
          <a:ln>
            <a:tailEnd type="triangl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B2626CE4-C203-21FC-D638-839AFF9E08EA}"/>
              </a:ext>
            </a:extLst>
          </p:cNvPr>
          <p:cNvCxnSpPr>
            <a:cxnSpLocks/>
          </p:cNvCxnSpPr>
          <p:nvPr/>
        </p:nvCxnSpPr>
        <p:spPr>
          <a:xfrm>
            <a:off x="8771977" y="5538686"/>
            <a:ext cx="0" cy="621879"/>
          </a:xfrm>
          <a:prstGeom prst="straightConnector1">
            <a:avLst/>
          </a:prstGeom>
          <a:ln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TextBox 36">
            <a:extLst>
              <a:ext uri="{FF2B5EF4-FFF2-40B4-BE49-F238E27FC236}">
                <a16:creationId xmlns:a16="http://schemas.microsoft.com/office/drawing/2014/main" id="{00A5E774-7C78-1C6D-1DE0-9DAC75FF7F4F}"/>
              </a:ext>
            </a:extLst>
          </p:cNvPr>
          <p:cNvSpPr txBox="1"/>
          <p:nvPr/>
        </p:nvSpPr>
        <p:spPr>
          <a:xfrm>
            <a:off x="7391233" y="4330455"/>
            <a:ext cx="4424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–2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F32F7F58-5543-B66C-986E-906364620E54}"/>
              </a:ext>
            </a:extLst>
          </p:cNvPr>
          <p:cNvSpPr txBox="1"/>
          <p:nvPr/>
        </p:nvSpPr>
        <p:spPr>
          <a:xfrm>
            <a:off x="3186191" y="2965092"/>
            <a:ext cx="4424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3</a:t>
            </a:r>
          </a:p>
        </p:txBody>
      </p: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B178B954-B515-9054-193C-79800AD0C9AD}"/>
              </a:ext>
            </a:extLst>
          </p:cNvPr>
          <p:cNvCxnSpPr>
            <a:cxnSpLocks/>
          </p:cNvCxnSpPr>
          <p:nvPr/>
        </p:nvCxnSpPr>
        <p:spPr>
          <a:xfrm flipH="1">
            <a:off x="4200083" y="4681236"/>
            <a:ext cx="2207030" cy="0"/>
          </a:xfrm>
          <a:prstGeom prst="straightConnector1">
            <a:avLst/>
          </a:prstGeom>
          <a:ln>
            <a:tailEnd type="none" w="lg" len="lg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TextBox 41">
            <a:extLst>
              <a:ext uri="{FF2B5EF4-FFF2-40B4-BE49-F238E27FC236}">
                <a16:creationId xmlns:a16="http://schemas.microsoft.com/office/drawing/2014/main" id="{A38B1114-6CD7-3E54-49A4-AFAA76FAD403}"/>
              </a:ext>
            </a:extLst>
          </p:cNvPr>
          <p:cNvSpPr txBox="1"/>
          <p:nvPr/>
        </p:nvSpPr>
        <p:spPr>
          <a:xfrm>
            <a:off x="3654400" y="5020981"/>
            <a:ext cx="20975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– 2y[n-2] + y[n-2]</a:t>
            </a:r>
          </a:p>
        </p:txBody>
      </p:sp>
    </p:spTree>
    <p:extLst>
      <p:ext uri="{BB962C8B-B14F-4D97-AF65-F5344CB8AC3E}">
        <p14:creationId xmlns:p14="http://schemas.microsoft.com/office/powerpoint/2010/main" val="2339373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11" grpId="0"/>
      <p:bldP spid="13" grpId="0"/>
      <p:bldP spid="22" grpId="0"/>
      <p:bldP spid="24" grpId="0"/>
      <p:bldP spid="37" grpId="0"/>
      <p:bldP spid="38" grpId="0"/>
      <p:bldP spid="4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66D864-4B8A-103C-690B-B7A88DCB9E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B54B7360-5585-D16A-F0EA-E97593ADC09F}"/>
              </a:ext>
            </a:extLst>
          </p:cNvPr>
          <p:cNvSpPr txBox="1"/>
          <p:nvPr/>
        </p:nvSpPr>
        <p:spPr>
          <a:xfrm>
            <a:off x="1385464" y="783884"/>
            <a:ext cx="69629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70C0"/>
                </a:solidFill>
              </a:rPr>
              <a:t>Signal Flow Graphs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3F4516D-F4AB-DCDE-7033-A6CE265B4D75}"/>
              </a:ext>
            </a:extLst>
          </p:cNvPr>
          <p:cNvSpPr txBox="1"/>
          <p:nvPr/>
        </p:nvSpPr>
        <p:spPr>
          <a:xfrm>
            <a:off x="2824812" y="2655037"/>
            <a:ext cx="6035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x[n]</a:t>
            </a:r>
            <a:endParaRPr lang="en-US" sz="2000" baseline="-25000" dirty="0">
              <a:solidFill>
                <a:srgbClr val="0070C0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2B22A9D-AEBA-260F-923A-6543BC2D150F}"/>
              </a:ext>
            </a:extLst>
          </p:cNvPr>
          <p:cNvSpPr txBox="1"/>
          <p:nvPr/>
        </p:nvSpPr>
        <p:spPr>
          <a:xfrm>
            <a:off x="7884859" y="2727617"/>
            <a:ext cx="7291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y[n]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5A8F57D7-567C-D1D8-9A8A-BA9AFE1ED057}"/>
              </a:ext>
            </a:extLst>
          </p:cNvPr>
          <p:cNvSpPr txBox="1"/>
          <p:nvPr/>
        </p:nvSpPr>
        <p:spPr>
          <a:xfrm>
            <a:off x="4196745" y="2393117"/>
            <a:ext cx="44248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7030A0"/>
                </a:solidFill>
              </a:rPr>
              <a:t>a</a:t>
            </a:r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B6CB47C4-D139-3021-4CA9-C38418280A21}"/>
              </a:ext>
            </a:extLst>
          </p:cNvPr>
          <p:cNvGrpSpPr/>
          <p:nvPr/>
        </p:nvGrpSpPr>
        <p:grpSpPr>
          <a:xfrm>
            <a:off x="4866947" y="2801287"/>
            <a:ext cx="1544156" cy="153024"/>
            <a:chOff x="4644208" y="2027564"/>
            <a:chExt cx="1544156" cy="153024"/>
          </a:xfrm>
        </p:grpSpPr>
        <p:cxnSp>
          <p:nvCxnSpPr>
            <p:cNvPr id="29" name="Straight Arrow Connector 28">
              <a:extLst>
                <a:ext uri="{FF2B5EF4-FFF2-40B4-BE49-F238E27FC236}">
                  <a16:creationId xmlns:a16="http://schemas.microsoft.com/office/drawing/2014/main" id="{85B94871-FE16-EE1F-843D-70DB909D0708}"/>
                </a:ext>
              </a:extLst>
            </p:cNvPr>
            <p:cNvCxnSpPr>
              <a:cxnSpLocks/>
            </p:cNvCxnSpPr>
            <p:nvPr/>
          </p:nvCxnSpPr>
          <p:spPr>
            <a:xfrm>
              <a:off x="4644208" y="2083567"/>
              <a:ext cx="1544156" cy="33973"/>
            </a:xfrm>
            <a:prstGeom prst="straightConnector1">
              <a:avLst/>
            </a:prstGeom>
            <a:ln>
              <a:headEnd type="oval" w="lg" len="lg"/>
              <a:tailEnd type="non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5" name="Group 34">
              <a:extLst>
                <a:ext uri="{FF2B5EF4-FFF2-40B4-BE49-F238E27FC236}">
                  <a16:creationId xmlns:a16="http://schemas.microsoft.com/office/drawing/2014/main" id="{8BAF25F8-9EAC-40DB-503F-7B133385E5BA}"/>
                </a:ext>
              </a:extLst>
            </p:cNvPr>
            <p:cNvGrpSpPr/>
            <p:nvPr/>
          </p:nvGrpSpPr>
          <p:grpSpPr>
            <a:xfrm>
              <a:off x="5343134" y="2027564"/>
              <a:ext cx="154534" cy="153024"/>
              <a:chOff x="5235858" y="2028616"/>
              <a:chExt cx="154534" cy="153024"/>
            </a:xfrm>
          </p:grpSpPr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2A27F411-3832-4AF8-A1B4-C36FD7499C92}"/>
                  </a:ext>
                </a:extLst>
              </p:cNvPr>
              <p:cNvCxnSpPr/>
              <p:nvPr/>
            </p:nvCxnSpPr>
            <p:spPr>
              <a:xfrm>
                <a:off x="5235858" y="2028616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1DB45F35-FB09-6777-2AD3-29B4EAE3B799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244088" y="2108488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1" name="Group 40">
            <a:extLst>
              <a:ext uri="{FF2B5EF4-FFF2-40B4-BE49-F238E27FC236}">
                <a16:creationId xmlns:a16="http://schemas.microsoft.com/office/drawing/2014/main" id="{679BD605-CAE8-AFF9-1ABD-9DBB09CD90C1}"/>
              </a:ext>
            </a:extLst>
          </p:cNvPr>
          <p:cNvGrpSpPr/>
          <p:nvPr/>
        </p:nvGrpSpPr>
        <p:grpSpPr>
          <a:xfrm>
            <a:off x="6476815" y="2830363"/>
            <a:ext cx="1225416" cy="145494"/>
            <a:chOff x="4644208" y="2008622"/>
            <a:chExt cx="1225416" cy="145494"/>
          </a:xfrm>
        </p:grpSpPr>
        <p:cxnSp>
          <p:nvCxnSpPr>
            <p:cNvPr id="43" name="Straight Arrow Connector 42">
              <a:extLst>
                <a:ext uri="{FF2B5EF4-FFF2-40B4-BE49-F238E27FC236}">
                  <a16:creationId xmlns:a16="http://schemas.microsoft.com/office/drawing/2014/main" id="{B5E896C8-A2EB-DACA-E005-522EAE674E41}"/>
                </a:ext>
              </a:extLst>
            </p:cNvPr>
            <p:cNvCxnSpPr>
              <a:cxnSpLocks/>
            </p:cNvCxnSpPr>
            <p:nvPr/>
          </p:nvCxnSpPr>
          <p:spPr>
            <a:xfrm>
              <a:off x="4644208" y="2083567"/>
              <a:ext cx="1225416" cy="0"/>
            </a:xfrm>
            <a:prstGeom prst="straightConnector1">
              <a:avLst/>
            </a:prstGeom>
            <a:ln>
              <a:headEnd type="oval" w="lg" len="lg"/>
              <a:tail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4" name="Group 43">
              <a:extLst>
                <a:ext uri="{FF2B5EF4-FFF2-40B4-BE49-F238E27FC236}">
                  <a16:creationId xmlns:a16="http://schemas.microsoft.com/office/drawing/2014/main" id="{69FD3AB4-AB84-8D2F-59C9-360B798DE370}"/>
                </a:ext>
              </a:extLst>
            </p:cNvPr>
            <p:cNvGrpSpPr/>
            <p:nvPr/>
          </p:nvGrpSpPr>
          <p:grpSpPr>
            <a:xfrm>
              <a:off x="5201121" y="2008622"/>
              <a:ext cx="153578" cy="145494"/>
              <a:chOff x="5093845" y="2009674"/>
              <a:chExt cx="153578" cy="145494"/>
            </a:xfrm>
          </p:grpSpPr>
          <p:cxnSp>
            <p:nvCxnSpPr>
              <p:cNvPr id="45" name="Straight Connector 44">
                <a:extLst>
                  <a:ext uri="{FF2B5EF4-FFF2-40B4-BE49-F238E27FC236}">
                    <a16:creationId xmlns:a16="http://schemas.microsoft.com/office/drawing/2014/main" id="{7905E046-01B7-7784-56D2-9EC691576E76}"/>
                  </a:ext>
                </a:extLst>
              </p:cNvPr>
              <p:cNvCxnSpPr/>
              <p:nvPr/>
            </p:nvCxnSpPr>
            <p:spPr>
              <a:xfrm>
                <a:off x="5093845" y="2009674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>
                <a:extLst>
                  <a:ext uri="{FF2B5EF4-FFF2-40B4-BE49-F238E27FC236}">
                    <a16:creationId xmlns:a16="http://schemas.microsoft.com/office/drawing/2014/main" id="{5985413E-03A6-ADF2-E88A-C923D6799B09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101119" y="2082016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DC369E4B-6449-1B90-2E42-514BB9199CA6}"/>
              </a:ext>
            </a:extLst>
          </p:cNvPr>
          <p:cNvGrpSpPr/>
          <p:nvPr/>
        </p:nvGrpSpPr>
        <p:grpSpPr>
          <a:xfrm rot="3000000">
            <a:off x="4653537" y="3262296"/>
            <a:ext cx="1225416" cy="145494"/>
            <a:chOff x="4644208" y="2008622"/>
            <a:chExt cx="1225416" cy="145494"/>
          </a:xfrm>
        </p:grpSpPr>
        <p:cxnSp>
          <p:nvCxnSpPr>
            <p:cNvPr id="49" name="Straight Arrow Connector 48">
              <a:extLst>
                <a:ext uri="{FF2B5EF4-FFF2-40B4-BE49-F238E27FC236}">
                  <a16:creationId xmlns:a16="http://schemas.microsoft.com/office/drawing/2014/main" id="{A5BA2C0F-1C98-ECC1-CB17-FDED3AAAB331}"/>
                </a:ext>
              </a:extLst>
            </p:cNvPr>
            <p:cNvCxnSpPr>
              <a:cxnSpLocks/>
            </p:cNvCxnSpPr>
            <p:nvPr/>
          </p:nvCxnSpPr>
          <p:spPr>
            <a:xfrm>
              <a:off x="4644208" y="2083567"/>
              <a:ext cx="1225416" cy="0"/>
            </a:xfrm>
            <a:prstGeom prst="straightConnector1">
              <a:avLst/>
            </a:prstGeom>
            <a:ln>
              <a:headEnd type="oval" w="lg" len="lg"/>
              <a:tailEnd type="non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0" name="Group 49">
              <a:extLst>
                <a:ext uri="{FF2B5EF4-FFF2-40B4-BE49-F238E27FC236}">
                  <a16:creationId xmlns:a16="http://schemas.microsoft.com/office/drawing/2014/main" id="{FD92847D-2885-7C0E-8727-CFEF0F666A9C}"/>
                </a:ext>
              </a:extLst>
            </p:cNvPr>
            <p:cNvGrpSpPr/>
            <p:nvPr/>
          </p:nvGrpSpPr>
          <p:grpSpPr>
            <a:xfrm>
              <a:off x="5201121" y="2008622"/>
              <a:ext cx="153578" cy="145494"/>
              <a:chOff x="5093845" y="2009674"/>
              <a:chExt cx="153578" cy="145494"/>
            </a:xfrm>
          </p:grpSpPr>
          <p:cxnSp>
            <p:nvCxnSpPr>
              <p:cNvPr id="51" name="Straight Connector 50">
                <a:extLst>
                  <a:ext uri="{FF2B5EF4-FFF2-40B4-BE49-F238E27FC236}">
                    <a16:creationId xmlns:a16="http://schemas.microsoft.com/office/drawing/2014/main" id="{4EEBCD64-28CE-4B6B-CC7D-128AB1013913}"/>
                  </a:ext>
                </a:extLst>
              </p:cNvPr>
              <p:cNvCxnSpPr/>
              <p:nvPr/>
            </p:nvCxnSpPr>
            <p:spPr>
              <a:xfrm>
                <a:off x="5093845" y="2009674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>
                <a:extLst>
                  <a:ext uri="{FF2B5EF4-FFF2-40B4-BE49-F238E27FC236}">
                    <a16:creationId xmlns:a16="http://schemas.microsoft.com/office/drawing/2014/main" id="{0E5EC3E7-BD7C-DF9E-0FEB-544DF02CE92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101119" y="2082016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B0AA3CDD-1017-A7C0-FD21-81DE6EAC0765}"/>
              </a:ext>
            </a:extLst>
          </p:cNvPr>
          <p:cNvGrpSpPr/>
          <p:nvPr/>
        </p:nvGrpSpPr>
        <p:grpSpPr>
          <a:xfrm rot="18734315">
            <a:off x="5453063" y="3276495"/>
            <a:ext cx="1171499" cy="196240"/>
            <a:chOff x="4644208" y="2008622"/>
            <a:chExt cx="1225416" cy="145494"/>
          </a:xfrm>
        </p:grpSpPr>
        <p:cxnSp>
          <p:nvCxnSpPr>
            <p:cNvPr id="54" name="Straight Arrow Connector 53">
              <a:extLst>
                <a:ext uri="{FF2B5EF4-FFF2-40B4-BE49-F238E27FC236}">
                  <a16:creationId xmlns:a16="http://schemas.microsoft.com/office/drawing/2014/main" id="{84010C75-7E19-C1F0-FACE-DF1CC6674DCD}"/>
                </a:ext>
              </a:extLst>
            </p:cNvPr>
            <p:cNvCxnSpPr>
              <a:cxnSpLocks/>
            </p:cNvCxnSpPr>
            <p:nvPr/>
          </p:nvCxnSpPr>
          <p:spPr>
            <a:xfrm>
              <a:off x="4644208" y="2083567"/>
              <a:ext cx="1225416" cy="0"/>
            </a:xfrm>
            <a:prstGeom prst="straightConnector1">
              <a:avLst/>
            </a:prstGeom>
            <a:ln>
              <a:headEnd type="oval" w="lg" len="lg"/>
              <a:tailEnd type="non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5" name="Group 54">
              <a:extLst>
                <a:ext uri="{FF2B5EF4-FFF2-40B4-BE49-F238E27FC236}">
                  <a16:creationId xmlns:a16="http://schemas.microsoft.com/office/drawing/2014/main" id="{48B91342-A7C7-AAD6-B7CE-AFB7625507BC}"/>
                </a:ext>
              </a:extLst>
            </p:cNvPr>
            <p:cNvGrpSpPr/>
            <p:nvPr/>
          </p:nvGrpSpPr>
          <p:grpSpPr>
            <a:xfrm>
              <a:off x="5201121" y="2008622"/>
              <a:ext cx="153578" cy="145494"/>
              <a:chOff x="5093845" y="2009674"/>
              <a:chExt cx="153578" cy="145494"/>
            </a:xfrm>
          </p:grpSpPr>
          <p:cxnSp>
            <p:nvCxnSpPr>
              <p:cNvPr id="56" name="Straight Connector 55">
                <a:extLst>
                  <a:ext uri="{FF2B5EF4-FFF2-40B4-BE49-F238E27FC236}">
                    <a16:creationId xmlns:a16="http://schemas.microsoft.com/office/drawing/2014/main" id="{AED5BBA8-6995-CCDA-DA16-7559AF994C47}"/>
                  </a:ext>
                </a:extLst>
              </p:cNvPr>
              <p:cNvCxnSpPr/>
              <p:nvPr/>
            </p:nvCxnSpPr>
            <p:spPr>
              <a:xfrm>
                <a:off x="5093845" y="2009674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>
                <a:extLst>
                  <a:ext uri="{FF2B5EF4-FFF2-40B4-BE49-F238E27FC236}">
                    <a16:creationId xmlns:a16="http://schemas.microsoft.com/office/drawing/2014/main" id="{7F5ABC4E-0D5F-2D22-C39F-E56B27AD3433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101119" y="2082016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58" name="TextBox 57">
            <a:extLst>
              <a:ext uri="{FF2B5EF4-FFF2-40B4-BE49-F238E27FC236}">
                <a16:creationId xmlns:a16="http://schemas.microsoft.com/office/drawing/2014/main" id="{CC01D217-95D7-110D-D29E-E4554BCF1F92}"/>
              </a:ext>
            </a:extLst>
          </p:cNvPr>
          <p:cNvSpPr txBox="1"/>
          <p:nvPr/>
        </p:nvSpPr>
        <p:spPr>
          <a:xfrm>
            <a:off x="7788265" y="2367278"/>
            <a:ext cx="15104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sink node</a:t>
            </a:r>
            <a:endParaRPr lang="en-US" baseline="-25000" dirty="0">
              <a:solidFill>
                <a:srgbClr val="0070C0"/>
              </a:solidFill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4FCBCD98-D03D-30A3-9E8D-3023A251A398}"/>
              </a:ext>
            </a:extLst>
          </p:cNvPr>
          <p:cNvSpPr txBox="1"/>
          <p:nvPr/>
        </p:nvSpPr>
        <p:spPr>
          <a:xfrm>
            <a:off x="2824812" y="2258013"/>
            <a:ext cx="15104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source node</a:t>
            </a:r>
            <a:endParaRPr lang="en-US" baseline="-25000" dirty="0">
              <a:solidFill>
                <a:srgbClr val="0070C0"/>
              </a:solidFill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95D541F0-BB0C-14D6-BF67-0CA2166B75DD}"/>
              </a:ext>
            </a:extLst>
          </p:cNvPr>
          <p:cNvSpPr txBox="1"/>
          <p:nvPr/>
        </p:nvSpPr>
        <p:spPr>
          <a:xfrm>
            <a:off x="5489926" y="1036844"/>
            <a:ext cx="46717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nodes connected by directed branches</a:t>
            </a:r>
            <a:endParaRPr lang="en-US" baseline="-25000" dirty="0">
              <a:solidFill>
                <a:srgbClr val="0070C0"/>
              </a:solidFill>
            </a:endParaRPr>
          </a:p>
        </p:txBody>
      </p:sp>
      <p:grpSp>
        <p:nvGrpSpPr>
          <p:cNvPr id="63" name="Group 62">
            <a:extLst>
              <a:ext uri="{FF2B5EF4-FFF2-40B4-BE49-F238E27FC236}">
                <a16:creationId xmlns:a16="http://schemas.microsoft.com/office/drawing/2014/main" id="{56A1A7B3-33FE-8190-6F39-732D2D732A80}"/>
              </a:ext>
            </a:extLst>
          </p:cNvPr>
          <p:cNvGrpSpPr/>
          <p:nvPr/>
        </p:nvGrpSpPr>
        <p:grpSpPr>
          <a:xfrm>
            <a:off x="3641531" y="2777817"/>
            <a:ext cx="1225416" cy="153024"/>
            <a:chOff x="3418792" y="2004094"/>
            <a:chExt cx="1225416" cy="153024"/>
          </a:xfrm>
        </p:grpSpPr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7576A8A4-24B6-FD4D-A5C6-4AB2C6BE2EDF}"/>
                </a:ext>
              </a:extLst>
            </p:cNvPr>
            <p:cNvCxnSpPr>
              <a:cxnSpLocks/>
            </p:cNvCxnSpPr>
            <p:nvPr/>
          </p:nvCxnSpPr>
          <p:spPr>
            <a:xfrm>
              <a:off x="3418792" y="2081369"/>
              <a:ext cx="1225416" cy="0"/>
            </a:xfrm>
            <a:prstGeom prst="straightConnector1">
              <a:avLst/>
            </a:prstGeom>
            <a:ln>
              <a:headEnd type="oval" w="lg" len="lg"/>
              <a:tailEnd type="none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B367FB4E-7D3E-46BE-BAD0-AAD3C5C26B18}"/>
                </a:ext>
              </a:extLst>
            </p:cNvPr>
            <p:cNvCxnSpPr/>
            <p:nvPr/>
          </p:nvCxnSpPr>
          <p:spPr>
            <a:xfrm>
              <a:off x="3944633" y="2004094"/>
              <a:ext cx="146304" cy="73152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DD1FEFCD-27F4-82BC-0C5D-1C985089B78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952863" y="2083966"/>
              <a:ext cx="146304" cy="73152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4" name="TextBox 63">
            <a:extLst>
              <a:ext uri="{FF2B5EF4-FFF2-40B4-BE49-F238E27FC236}">
                <a16:creationId xmlns:a16="http://schemas.microsoft.com/office/drawing/2014/main" id="{0166B345-364A-58A5-6BE9-66BFA65B2C5B}"/>
              </a:ext>
            </a:extLst>
          </p:cNvPr>
          <p:cNvSpPr txBox="1"/>
          <p:nvPr/>
        </p:nvSpPr>
        <p:spPr>
          <a:xfrm>
            <a:off x="737351" y="3159487"/>
            <a:ext cx="15104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nodes are labelled</a:t>
            </a:r>
            <a:endParaRPr lang="en-US" baseline="-25000" dirty="0">
              <a:solidFill>
                <a:srgbClr val="0070C0"/>
              </a:solidFill>
            </a:endParaRP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3BB4C917-1036-49DB-8C5A-4CD3B4924822}"/>
              </a:ext>
            </a:extLst>
          </p:cNvPr>
          <p:cNvSpPr txBox="1"/>
          <p:nvPr/>
        </p:nvSpPr>
        <p:spPr>
          <a:xfrm>
            <a:off x="2782739" y="3353398"/>
            <a:ext cx="9101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node a</a:t>
            </a:r>
            <a:endParaRPr lang="en-US" baseline="-25000" dirty="0">
              <a:solidFill>
                <a:srgbClr val="FF0000"/>
              </a:solidFill>
            </a:endParaRPr>
          </a:p>
        </p:txBody>
      </p:sp>
      <p:sp>
        <p:nvSpPr>
          <p:cNvPr id="67" name="Freeform: Shape 66">
            <a:extLst>
              <a:ext uri="{FF2B5EF4-FFF2-40B4-BE49-F238E27FC236}">
                <a16:creationId xmlns:a16="http://schemas.microsoft.com/office/drawing/2014/main" id="{5CF51009-87DB-07A7-9509-87BD757E7C4D}"/>
              </a:ext>
            </a:extLst>
          </p:cNvPr>
          <p:cNvSpPr/>
          <p:nvPr/>
        </p:nvSpPr>
        <p:spPr>
          <a:xfrm>
            <a:off x="3626065" y="3012093"/>
            <a:ext cx="125056" cy="462801"/>
          </a:xfrm>
          <a:custGeom>
            <a:avLst/>
            <a:gdLst>
              <a:gd name="connsiteX0" fmla="*/ 0 w 121946"/>
              <a:gd name="connsiteY0" fmla="*/ 444616 h 444616"/>
              <a:gd name="connsiteX1" fmla="*/ 117446 w 121946"/>
              <a:gd name="connsiteY1" fmla="*/ 276836 h 444616"/>
              <a:gd name="connsiteX2" fmla="*/ 92279 w 121946"/>
              <a:gd name="connsiteY2" fmla="*/ 75500 h 444616"/>
              <a:gd name="connsiteX3" fmla="*/ 41945 w 121946"/>
              <a:gd name="connsiteY3" fmla="*/ 0 h 4446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46" h="444616">
                <a:moveTo>
                  <a:pt x="0" y="444616"/>
                </a:moveTo>
                <a:cubicBezTo>
                  <a:pt x="51033" y="391485"/>
                  <a:pt x="102066" y="338355"/>
                  <a:pt x="117446" y="276836"/>
                </a:cubicBezTo>
                <a:cubicBezTo>
                  <a:pt x="132826" y="215317"/>
                  <a:pt x="104862" y="121639"/>
                  <a:pt x="92279" y="75500"/>
                </a:cubicBezTo>
                <a:cubicBezTo>
                  <a:pt x="79696" y="29361"/>
                  <a:pt x="60820" y="14680"/>
                  <a:pt x="41945" y="0"/>
                </a:cubicBezTo>
              </a:path>
            </a:pathLst>
          </a:custGeom>
          <a:noFill/>
          <a:ln>
            <a:solidFill>
              <a:srgbClr val="FF0000"/>
            </a:solidFill>
            <a:tailEnd type="triangl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4AF574B5-2A4A-DDBC-4D08-387B55C242A2}"/>
              </a:ext>
            </a:extLst>
          </p:cNvPr>
          <p:cNvSpPr txBox="1"/>
          <p:nvPr/>
        </p:nvSpPr>
        <p:spPr>
          <a:xfrm>
            <a:off x="3890521" y="3456710"/>
            <a:ext cx="9101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node b</a:t>
            </a:r>
            <a:endParaRPr lang="en-US" baseline="-25000" dirty="0">
              <a:solidFill>
                <a:srgbClr val="FF0000"/>
              </a:solidFill>
            </a:endParaRPr>
          </a:p>
        </p:txBody>
      </p:sp>
      <p:sp>
        <p:nvSpPr>
          <p:cNvPr id="69" name="Freeform: Shape 68">
            <a:extLst>
              <a:ext uri="{FF2B5EF4-FFF2-40B4-BE49-F238E27FC236}">
                <a16:creationId xmlns:a16="http://schemas.microsoft.com/office/drawing/2014/main" id="{9C7F7927-ADC7-EBCB-171D-44AB6EF8E0D1}"/>
              </a:ext>
            </a:extLst>
          </p:cNvPr>
          <p:cNvSpPr/>
          <p:nvPr/>
        </p:nvSpPr>
        <p:spPr>
          <a:xfrm>
            <a:off x="4684700" y="3000985"/>
            <a:ext cx="187249" cy="577221"/>
          </a:xfrm>
          <a:custGeom>
            <a:avLst/>
            <a:gdLst>
              <a:gd name="connsiteX0" fmla="*/ 0 w 121946"/>
              <a:gd name="connsiteY0" fmla="*/ 444616 h 444616"/>
              <a:gd name="connsiteX1" fmla="*/ 117446 w 121946"/>
              <a:gd name="connsiteY1" fmla="*/ 276836 h 444616"/>
              <a:gd name="connsiteX2" fmla="*/ 92279 w 121946"/>
              <a:gd name="connsiteY2" fmla="*/ 75500 h 444616"/>
              <a:gd name="connsiteX3" fmla="*/ 41945 w 121946"/>
              <a:gd name="connsiteY3" fmla="*/ 0 h 444616"/>
              <a:gd name="connsiteX0" fmla="*/ 0 w 143448"/>
              <a:gd name="connsiteY0" fmla="*/ 545978 h 545978"/>
              <a:gd name="connsiteX1" fmla="*/ 117446 w 143448"/>
              <a:gd name="connsiteY1" fmla="*/ 378198 h 545978"/>
              <a:gd name="connsiteX2" fmla="*/ 92279 w 143448"/>
              <a:gd name="connsiteY2" fmla="*/ 176862 h 545978"/>
              <a:gd name="connsiteX3" fmla="*/ 140542 w 143448"/>
              <a:gd name="connsiteY3" fmla="*/ 0 h 545978"/>
              <a:gd name="connsiteX0" fmla="*/ 0 w 159882"/>
              <a:gd name="connsiteY0" fmla="*/ 545978 h 545978"/>
              <a:gd name="connsiteX1" fmla="*/ 117446 w 159882"/>
              <a:gd name="connsiteY1" fmla="*/ 378198 h 545978"/>
              <a:gd name="connsiteX2" fmla="*/ 156581 w 159882"/>
              <a:gd name="connsiteY2" fmla="*/ 176862 h 545978"/>
              <a:gd name="connsiteX3" fmla="*/ 140542 w 159882"/>
              <a:gd name="connsiteY3" fmla="*/ 0 h 545978"/>
              <a:gd name="connsiteX0" fmla="*/ 0 w 160112"/>
              <a:gd name="connsiteY0" fmla="*/ 537531 h 537531"/>
              <a:gd name="connsiteX1" fmla="*/ 117446 w 160112"/>
              <a:gd name="connsiteY1" fmla="*/ 369751 h 537531"/>
              <a:gd name="connsiteX2" fmla="*/ 156581 w 160112"/>
              <a:gd name="connsiteY2" fmla="*/ 168415 h 537531"/>
              <a:gd name="connsiteX3" fmla="*/ 153403 w 160112"/>
              <a:gd name="connsiteY3" fmla="*/ 0 h 537531"/>
              <a:gd name="connsiteX0" fmla="*/ 0 w 159440"/>
              <a:gd name="connsiteY0" fmla="*/ 537531 h 537531"/>
              <a:gd name="connsiteX1" fmla="*/ 117446 w 159440"/>
              <a:gd name="connsiteY1" fmla="*/ 369751 h 537531"/>
              <a:gd name="connsiteX2" fmla="*/ 152294 w 159440"/>
              <a:gd name="connsiteY2" fmla="*/ 151521 h 537531"/>
              <a:gd name="connsiteX3" fmla="*/ 153403 w 159440"/>
              <a:gd name="connsiteY3" fmla="*/ 0 h 537531"/>
              <a:gd name="connsiteX0" fmla="*/ 0 w 167015"/>
              <a:gd name="connsiteY0" fmla="*/ 550201 h 550201"/>
              <a:gd name="connsiteX1" fmla="*/ 117446 w 167015"/>
              <a:gd name="connsiteY1" fmla="*/ 382421 h 550201"/>
              <a:gd name="connsiteX2" fmla="*/ 152294 w 167015"/>
              <a:gd name="connsiteY2" fmla="*/ 164191 h 550201"/>
              <a:gd name="connsiteX3" fmla="*/ 161976 w 167015"/>
              <a:gd name="connsiteY3" fmla="*/ 0 h 550201"/>
              <a:gd name="connsiteX0" fmla="*/ 0 w 176113"/>
              <a:gd name="connsiteY0" fmla="*/ 550201 h 550201"/>
              <a:gd name="connsiteX1" fmla="*/ 117446 w 176113"/>
              <a:gd name="connsiteY1" fmla="*/ 382421 h 550201"/>
              <a:gd name="connsiteX2" fmla="*/ 173728 w 176113"/>
              <a:gd name="connsiteY2" fmla="*/ 159968 h 550201"/>
              <a:gd name="connsiteX3" fmla="*/ 161976 w 176113"/>
              <a:gd name="connsiteY3" fmla="*/ 0 h 550201"/>
              <a:gd name="connsiteX0" fmla="*/ 0 w 186992"/>
              <a:gd name="connsiteY0" fmla="*/ 554540 h 554540"/>
              <a:gd name="connsiteX1" fmla="*/ 117446 w 186992"/>
              <a:gd name="connsiteY1" fmla="*/ 386760 h 554540"/>
              <a:gd name="connsiteX2" fmla="*/ 173728 w 186992"/>
              <a:gd name="connsiteY2" fmla="*/ 164307 h 554540"/>
              <a:gd name="connsiteX3" fmla="*/ 181791 w 186992"/>
              <a:gd name="connsiteY3" fmla="*/ 0 h 554540"/>
              <a:gd name="connsiteX0" fmla="*/ 0 w 182135"/>
              <a:gd name="connsiteY0" fmla="*/ 554540 h 554540"/>
              <a:gd name="connsiteX1" fmla="*/ 117446 w 182135"/>
              <a:gd name="connsiteY1" fmla="*/ 386760 h 554540"/>
              <a:gd name="connsiteX2" fmla="*/ 173728 w 182135"/>
              <a:gd name="connsiteY2" fmla="*/ 164307 h 554540"/>
              <a:gd name="connsiteX3" fmla="*/ 181791 w 182135"/>
              <a:gd name="connsiteY3" fmla="*/ 0 h 554540"/>
              <a:gd name="connsiteX0" fmla="*/ 0 w 182593"/>
              <a:gd name="connsiteY0" fmla="*/ 554540 h 554540"/>
              <a:gd name="connsiteX1" fmla="*/ 117446 w 182593"/>
              <a:gd name="connsiteY1" fmla="*/ 386760 h 554540"/>
              <a:gd name="connsiteX2" fmla="*/ 173728 w 182593"/>
              <a:gd name="connsiteY2" fmla="*/ 164307 h 554540"/>
              <a:gd name="connsiteX3" fmla="*/ 181791 w 182593"/>
              <a:gd name="connsiteY3" fmla="*/ 0 h 554540"/>
              <a:gd name="connsiteX0" fmla="*/ 0 w 182593"/>
              <a:gd name="connsiteY0" fmla="*/ 554540 h 554540"/>
              <a:gd name="connsiteX1" fmla="*/ 117446 w 182593"/>
              <a:gd name="connsiteY1" fmla="*/ 386760 h 554540"/>
              <a:gd name="connsiteX2" fmla="*/ 173728 w 182593"/>
              <a:gd name="connsiteY2" fmla="*/ 164307 h 554540"/>
              <a:gd name="connsiteX3" fmla="*/ 181791 w 182593"/>
              <a:gd name="connsiteY3" fmla="*/ 0 h 5545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82593" h="554540">
                <a:moveTo>
                  <a:pt x="0" y="554540"/>
                </a:moveTo>
                <a:cubicBezTo>
                  <a:pt x="51033" y="501409"/>
                  <a:pt x="88491" y="451799"/>
                  <a:pt x="117446" y="386760"/>
                </a:cubicBezTo>
                <a:cubicBezTo>
                  <a:pt x="146401" y="321721"/>
                  <a:pt x="168698" y="219122"/>
                  <a:pt x="173728" y="164307"/>
                </a:cubicBezTo>
                <a:cubicBezTo>
                  <a:pt x="176557" y="109492"/>
                  <a:pt x="185255" y="36370"/>
                  <a:pt x="181791" y="0"/>
                </a:cubicBezTo>
              </a:path>
            </a:pathLst>
          </a:custGeom>
          <a:noFill/>
          <a:ln>
            <a:solidFill>
              <a:srgbClr val="FF0000"/>
            </a:solidFill>
            <a:tailEnd type="triangl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4C47D13D-53A6-A1A4-70CC-45A279F6E3B2}"/>
              </a:ext>
            </a:extLst>
          </p:cNvPr>
          <p:cNvSpPr txBox="1"/>
          <p:nvPr/>
        </p:nvSpPr>
        <p:spPr>
          <a:xfrm>
            <a:off x="4810290" y="4314055"/>
            <a:ext cx="9101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node c</a:t>
            </a:r>
            <a:endParaRPr lang="en-US" baseline="-25000" dirty="0">
              <a:solidFill>
                <a:srgbClr val="FF0000"/>
              </a:solidFill>
            </a:endParaRPr>
          </a:p>
        </p:txBody>
      </p:sp>
      <p:sp>
        <p:nvSpPr>
          <p:cNvPr id="71" name="Freeform: Shape 70">
            <a:extLst>
              <a:ext uri="{FF2B5EF4-FFF2-40B4-BE49-F238E27FC236}">
                <a16:creationId xmlns:a16="http://schemas.microsoft.com/office/drawing/2014/main" id="{E991E492-3640-B289-866A-5D031CC6C881}"/>
              </a:ext>
            </a:extLst>
          </p:cNvPr>
          <p:cNvSpPr/>
          <p:nvPr/>
        </p:nvSpPr>
        <p:spPr>
          <a:xfrm>
            <a:off x="5653616" y="3972750"/>
            <a:ext cx="125056" cy="462801"/>
          </a:xfrm>
          <a:custGeom>
            <a:avLst/>
            <a:gdLst>
              <a:gd name="connsiteX0" fmla="*/ 0 w 121946"/>
              <a:gd name="connsiteY0" fmla="*/ 444616 h 444616"/>
              <a:gd name="connsiteX1" fmla="*/ 117446 w 121946"/>
              <a:gd name="connsiteY1" fmla="*/ 276836 h 444616"/>
              <a:gd name="connsiteX2" fmla="*/ 92279 w 121946"/>
              <a:gd name="connsiteY2" fmla="*/ 75500 h 444616"/>
              <a:gd name="connsiteX3" fmla="*/ 41945 w 121946"/>
              <a:gd name="connsiteY3" fmla="*/ 0 h 4446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46" h="444616">
                <a:moveTo>
                  <a:pt x="0" y="444616"/>
                </a:moveTo>
                <a:cubicBezTo>
                  <a:pt x="51033" y="391485"/>
                  <a:pt x="102066" y="338355"/>
                  <a:pt x="117446" y="276836"/>
                </a:cubicBezTo>
                <a:cubicBezTo>
                  <a:pt x="132826" y="215317"/>
                  <a:pt x="104862" y="121639"/>
                  <a:pt x="92279" y="75500"/>
                </a:cubicBezTo>
                <a:cubicBezTo>
                  <a:pt x="79696" y="29361"/>
                  <a:pt x="60820" y="14680"/>
                  <a:pt x="41945" y="0"/>
                </a:cubicBezTo>
              </a:path>
            </a:pathLst>
          </a:custGeom>
          <a:noFill/>
          <a:ln>
            <a:solidFill>
              <a:srgbClr val="FF0000"/>
            </a:solidFill>
            <a:tailEnd type="triangl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44B51B17-E2AC-F193-5DEE-0496B1640D3A}"/>
              </a:ext>
            </a:extLst>
          </p:cNvPr>
          <p:cNvSpPr txBox="1"/>
          <p:nvPr/>
        </p:nvSpPr>
        <p:spPr>
          <a:xfrm>
            <a:off x="6996047" y="3833391"/>
            <a:ext cx="9101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node e</a:t>
            </a:r>
            <a:endParaRPr lang="en-US" baseline="-25000" dirty="0">
              <a:solidFill>
                <a:srgbClr val="FF0000"/>
              </a:solidFill>
            </a:endParaRPr>
          </a:p>
        </p:txBody>
      </p:sp>
      <p:sp>
        <p:nvSpPr>
          <p:cNvPr id="73" name="Freeform: Shape 72">
            <a:extLst>
              <a:ext uri="{FF2B5EF4-FFF2-40B4-BE49-F238E27FC236}">
                <a16:creationId xmlns:a16="http://schemas.microsoft.com/office/drawing/2014/main" id="{E826B86E-DADA-C497-10CD-9D38553436BF}"/>
              </a:ext>
            </a:extLst>
          </p:cNvPr>
          <p:cNvSpPr/>
          <p:nvPr/>
        </p:nvSpPr>
        <p:spPr>
          <a:xfrm>
            <a:off x="7766775" y="3127727"/>
            <a:ext cx="118084" cy="844677"/>
          </a:xfrm>
          <a:custGeom>
            <a:avLst/>
            <a:gdLst>
              <a:gd name="connsiteX0" fmla="*/ 0 w 121946"/>
              <a:gd name="connsiteY0" fmla="*/ 444616 h 444616"/>
              <a:gd name="connsiteX1" fmla="*/ 117446 w 121946"/>
              <a:gd name="connsiteY1" fmla="*/ 276836 h 444616"/>
              <a:gd name="connsiteX2" fmla="*/ 92279 w 121946"/>
              <a:gd name="connsiteY2" fmla="*/ 75500 h 444616"/>
              <a:gd name="connsiteX3" fmla="*/ 41945 w 121946"/>
              <a:gd name="connsiteY3" fmla="*/ 0 h 444616"/>
              <a:gd name="connsiteX0" fmla="*/ 70793 w 192739"/>
              <a:gd name="connsiteY0" fmla="*/ 794658 h 794658"/>
              <a:gd name="connsiteX1" fmla="*/ 188239 w 192739"/>
              <a:gd name="connsiteY1" fmla="*/ 626878 h 794658"/>
              <a:gd name="connsiteX2" fmla="*/ 163072 w 192739"/>
              <a:gd name="connsiteY2" fmla="*/ 425542 h 794658"/>
              <a:gd name="connsiteX3" fmla="*/ 0 w 192739"/>
              <a:gd name="connsiteY3" fmla="*/ 0 h 794658"/>
              <a:gd name="connsiteX0" fmla="*/ 70793 w 190874"/>
              <a:gd name="connsiteY0" fmla="*/ 794658 h 794658"/>
              <a:gd name="connsiteX1" fmla="*/ 188239 w 190874"/>
              <a:gd name="connsiteY1" fmla="*/ 626878 h 794658"/>
              <a:gd name="connsiteX2" fmla="*/ 149406 w 190874"/>
              <a:gd name="connsiteY2" fmla="*/ 290911 h 794658"/>
              <a:gd name="connsiteX3" fmla="*/ 0 w 190874"/>
              <a:gd name="connsiteY3" fmla="*/ 0 h 794658"/>
              <a:gd name="connsiteX0" fmla="*/ 70793 w 154750"/>
              <a:gd name="connsiteY0" fmla="*/ 794658 h 794658"/>
              <a:gd name="connsiteX1" fmla="*/ 136994 w 154750"/>
              <a:gd name="connsiteY1" fmla="*/ 616781 h 794658"/>
              <a:gd name="connsiteX2" fmla="*/ 149406 w 154750"/>
              <a:gd name="connsiteY2" fmla="*/ 290911 h 794658"/>
              <a:gd name="connsiteX3" fmla="*/ 0 w 154750"/>
              <a:gd name="connsiteY3" fmla="*/ 0 h 794658"/>
              <a:gd name="connsiteX0" fmla="*/ 16132 w 156875"/>
              <a:gd name="connsiteY0" fmla="*/ 811487 h 811487"/>
              <a:gd name="connsiteX1" fmla="*/ 136994 w 156875"/>
              <a:gd name="connsiteY1" fmla="*/ 616781 h 811487"/>
              <a:gd name="connsiteX2" fmla="*/ 149406 w 156875"/>
              <a:gd name="connsiteY2" fmla="*/ 290911 h 811487"/>
              <a:gd name="connsiteX3" fmla="*/ 0 w 156875"/>
              <a:gd name="connsiteY3" fmla="*/ 0 h 811487"/>
              <a:gd name="connsiteX0" fmla="*/ 16132 w 156875"/>
              <a:gd name="connsiteY0" fmla="*/ 811487 h 811487"/>
              <a:gd name="connsiteX1" fmla="*/ 136994 w 156875"/>
              <a:gd name="connsiteY1" fmla="*/ 616781 h 811487"/>
              <a:gd name="connsiteX2" fmla="*/ 149406 w 156875"/>
              <a:gd name="connsiteY2" fmla="*/ 290911 h 811487"/>
              <a:gd name="connsiteX3" fmla="*/ 0 w 156875"/>
              <a:gd name="connsiteY3" fmla="*/ 0 h 811487"/>
              <a:gd name="connsiteX0" fmla="*/ 16132 w 151785"/>
              <a:gd name="connsiteY0" fmla="*/ 811487 h 811487"/>
              <a:gd name="connsiteX1" fmla="*/ 99414 w 151785"/>
              <a:gd name="connsiteY1" fmla="*/ 566294 h 811487"/>
              <a:gd name="connsiteX2" fmla="*/ 149406 w 151785"/>
              <a:gd name="connsiteY2" fmla="*/ 290911 h 811487"/>
              <a:gd name="connsiteX3" fmla="*/ 0 w 151785"/>
              <a:gd name="connsiteY3" fmla="*/ 0 h 811487"/>
              <a:gd name="connsiteX0" fmla="*/ 16132 w 149406"/>
              <a:gd name="connsiteY0" fmla="*/ 811487 h 811487"/>
              <a:gd name="connsiteX1" fmla="*/ 99414 w 149406"/>
              <a:gd name="connsiteY1" fmla="*/ 566294 h 811487"/>
              <a:gd name="connsiteX2" fmla="*/ 149406 w 149406"/>
              <a:gd name="connsiteY2" fmla="*/ 290911 h 811487"/>
              <a:gd name="connsiteX3" fmla="*/ 0 w 149406"/>
              <a:gd name="connsiteY3" fmla="*/ 0 h 811487"/>
              <a:gd name="connsiteX0" fmla="*/ 16132 w 108409"/>
              <a:gd name="connsiteY0" fmla="*/ 811487 h 811487"/>
              <a:gd name="connsiteX1" fmla="*/ 99414 w 108409"/>
              <a:gd name="connsiteY1" fmla="*/ 566294 h 811487"/>
              <a:gd name="connsiteX2" fmla="*/ 108409 w 108409"/>
              <a:gd name="connsiteY2" fmla="*/ 290911 h 811487"/>
              <a:gd name="connsiteX3" fmla="*/ 0 w 108409"/>
              <a:gd name="connsiteY3" fmla="*/ 0 h 811487"/>
              <a:gd name="connsiteX0" fmla="*/ 16132 w 115148"/>
              <a:gd name="connsiteY0" fmla="*/ 811487 h 811487"/>
              <a:gd name="connsiteX1" fmla="*/ 99414 w 115148"/>
              <a:gd name="connsiteY1" fmla="*/ 566294 h 811487"/>
              <a:gd name="connsiteX2" fmla="*/ 108409 w 115148"/>
              <a:gd name="connsiteY2" fmla="*/ 290911 h 811487"/>
              <a:gd name="connsiteX3" fmla="*/ 0 w 115148"/>
              <a:gd name="connsiteY3" fmla="*/ 0 h 8114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5148" h="811487">
                <a:moveTo>
                  <a:pt x="16132" y="811487"/>
                </a:moveTo>
                <a:cubicBezTo>
                  <a:pt x="53500" y="728064"/>
                  <a:pt x="84035" y="653057"/>
                  <a:pt x="99414" y="566294"/>
                </a:cubicBezTo>
                <a:cubicBezTo>
                  <a:pt x="114794" y="479531"/>
                  <a:pt x="120992" y="370708"/>
                  <a:pt x="108409" y="290911"/>
                </a:cubicBezTo>
                <a:cubicBezTo>
                  <a:pt x="95826" y="244772"/>
                  <a:pt x="18875" y="14680"/>
                  <a:pt x="0" y="0"/>
                </a:cubicBezTo>
              </a:path>
            </a:pathLst>
          </a:custGeom>
          <a:noFill/>
          <a:ln>
            <a:solidFill>
              <a:srgbClr val="FF0000"/>
            </a:solidFill>
            <a:tailEnd type="triangl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6B6B4B2A-BF8D-E982-AA56-61134FF27F73}"/>
              </a:ext>
            </a:extLst>
          </p:cNvPr>
          <p:cNvSpPr txBox="1"/>
          <p:nvPr/>
        </p:nvSpPr>
        <p:spPr>
          <a:xfrm>
            <a:off x="6179406" y="3589301"/>
            <a:ext cx="9101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node d</a:t>
            </a:r>
            <a:endParaRPr lang="en-US" baseline="-25000" dirty="0">
              <a:solidFill>
                <a:srgbClr val="FF0000"/>
              </a:solidFill>
            </a:endParaRPr>
          </a:p>
        </p:txBody>
      </p:sp>
      <p:sp>
        <p:nvSpPr>
          <p:cNvPr id="75" name="Freeform: Shape 74">
            <a:extLst>
              <a:ext uri="{FF2B5EF4-FFF2-40B4-BE49-F238E27FC236}">
                <a16:creationId xmlns:a16="http://schemas.microsoft.com/office/drawing/2014/main" id="{AE7AADCF-A2E7-D6A4-EC35-AFAB7131F479}"/>
              </a:ext>
            </a:extLst>
          </p:cNvPr>
          <p:cNvSpPr/>
          <p:nvPr/>
        </p:nvSpPr>
        <p:spPr>
          <a:xfrm>
            <a:off x="6627815" y="3037791"/>
            <a:ext cx="273880" cy="616950"/>
          </a:xfrm>
          <a:custGeom>
            <a:avLst/>
            <a:gdLst>
              <a:gd name="connsiteX0" fmla="*/ 0 w 121946"/>
              <a:gd name="connsiteY0" fmla="*/ 444616 h 444616"/>
              <a:gd name="connsiteX1" fmla="*/ 117446 w 121946"/>
              <a:gd name="connsiteY1" fmla="*/ 276836 h 444616"/>
              <a:gd name="connsiteX2" fmla="*/ 92279 w 121946"/>
              <a:gd name="connsiteY2" fmla="*/ 75500 h 444616"/>
              <a:gd name="connsiteX3" fmla="*/ 41945 w 121946"/>
              <a:gd name="connsiteY3" fmla="*/ 0 h 444616"/>
              <a:gd name="connsiteX0" fmla="*/ 0 w 260747"/>
              <a:gd name="connsiteY0" fmla="*/ 390763 h 390763"/>
              <a:gd name="connsiteX1" fmla="*/ 247266 w 260747"/>
              <a:gd name="connsiteY1" fmla="*/ 276836 h 390763"/>
              <a:gd name="connsiteX2" fmla="*/ 222099 w 260747"/>
              <a:gd name="connsiteY2" fmla="*/ 75500 h 390763"/>
              <a:gd name="connsiteX3" fmla="*/ 171765 w 260747"/>
              <a:gd name="connsiteY3" fmla="*/ 0 h 390763"/>
              <a:gd name="connsiteX0" fmla="*/ 0 w 260747"/>
              <a:gd name="connsiteY0" fmla="*/ 390763 h 390763"/>
              <a:gd name="connsiteX1" fmla="*/ 247266 w 260747"/>
              <a:gd name="connsiteY1" fmla="*/ 276836 h 390763"/>
              <a:gd name="connsiteX2" fmla="*/ 222099 w 260747"/>
              <a:gd name="connsiteY2" fmla="*/ 75500 h 390763"/>
              <a:gd name="connsiteX3" fmla="*/ 171765 w 260747"/>
              <a:gd name="connsiteY3" fmla="*/ 0 h 390763"/>
              <a:gd name="connsiteX0" fmla="*/ 255275 w 516022"/>
              <a:gd name="connsiteY0" fmla="*/ 592709 h 592709"/>
              <a:gd name="connsiteX1" fmla="*/ 502541 w 516022"/>
              <a:gd name="connsiteY1" fmla="*/ 478782 h 592709"/>
              <a:gd name="connsiteX2" fmla="*/ 477374 w 516022"/>
              <a:gd name="connsiteY2" fmla="*/ 277446 h 592709"/>
              <a:gd name="connsiteX3" fmla="*/ 0 w 516022"/>
              <a:gd name="connsiteY3" fmla="*/ 0 h 592709"/>
              <a:gd name="connsiteX0" fmla="*/ 255275 w 502568"/>
              <a:gd name="connsiteY0" fmla="*/ 592709 h 592709"/>
              <a:gd name="connsiteX1" fmla="*/ 502541 w 502568"/>
              <a:gd name="connsiteY1" fmla="*/ 478782 h 592709"/>
              <a:gd name="connsiteX2" fmla="*/ 272394 w 502568"/>
              <a:gd name="connsiteY2" fmla="*/ 233690 h 592709"/>
              <a:gd name="connsiteX3" fmla="*/ 0 w 502568"/>
              <a:gd name="connsiteY3" fmla="*/ 0 h 592709"/>
              <a:gd name="connsiteX0" fmla="*/ 255275 w 285075"/>
              <a:gd name="connsiteY0" fmla="*/ 592709 h 592709"/>
              <a:gd name="connsiteX1" fmla="*/ 283897 w 285075"/>
              <a:gd name="connsiteY1" fmla="*/ 448490 h 592709"/>
              <a:gd name="connsiteX2" fmla="*/ 272394 w 285075"/>
              <a:gd name="connsiteY2" fmla="*/ 233690 h 592709"/>
              <a:gd name="connsiteX3" fmla="*/ 0 w 285075"/>
              <a:gd name="connsiteY3" fmla="*/ 0 h 592709"/>
              <a:gd name="connsiteX0" fmla="*/ 255275 w 284068"/>
              <a:gd name="connsiteY0" fmla="*/ 592709 h 592709"/>
              <a:gd name="connsiteX1" fmla="*/ 283897 w 284068"/>
              <a:gd name="connsiteY1" fmla="*/ 448490 h 592709"/>
              <a:gd name="connsiteX2" fmla="*/ 241647 w 284068"/>
              <a:gd name="connsiteY2" fmla="*/ 213496 h 592709"/>
              <a:gd name="connsiteX3" fmla="*/ 0 w 284068"/>
              <a:gd name="connsiteY3" fmla="*/ 0 h 592709"/>
              <a:gd name="connsiteX0" fmla="*/ 255275 w 284068"/>
              <a:gd name="connsiteY0" fmla="*/ 592709 h 592709"/>
              <a:gd name="connsiteX1" fmla="*/ 283897 w 284068"/>
              <a:gd name="connsiteY1" fmla="*/ 448490 h 592709"/>
              <a:gd name="connsiteX2" fmla="*/ 241647 w 284068"/>
              <a:gd name="connsiteY2" fmla="*/ 213496 h 592709"/>
              <a:gd name="connsiteX3" fmla="*/ 0 w 284068"/>
              <a:gd name="connsiteY3" fmla="*/ 0 h 592709"/>
              <a:gd name="connsiteX0" fmla="*/ 255275 w 264544"/>
              <a:gd name="connsiteY0" fmla="*/ 592709 h 592709"/>
              <a:gd name="connsiteX1" fmla="*/ 263400 w 264544"/>
              <a:gd name="connsiteY1" fmla="*/ 421565 h 592709"/>
              <a:gd name="connsiteX2" fmla="*/ 241647 w 264544"/>
              <a:gd name="connsiteY2" fmla="*/ 213496 h 592709"/>
              <a:gd name="connsiteX3" fmla="*/ 0 w 264544"/>
              <a:gd name="connsiteY3" fmla="*/ 0 h 592709"/>
              <a:gd name="connsiteX0" fmla="*/ 255275 w 263487"/>
              <a:gd name="connsiteY0" fmla="*/ 592709 h 592709"/>
              <a:gd name="connsiteX1" fmla="*/ 263400 w 263487"/>
              <a:gd name="connsiteY1" fmla="*/ 421565 h 592709"/>
              <a:gd name="connsiteX2" fmla="*/ 241647 w 263487"/>
              <a:gd name="connsiteY2" fmla="*/ 213496 h 592709"/>
              <a:gd name="connsiteX3" fmla="*/ 0 w 263487"/>
              <a:gd name="connsiteY3" fmla="*/ 0 h 592709"/>
              <a:gd name="connsiteX0" fmla="*/ 255275 w 266058"/>
              <a:gd name="connsiteY0" fmla="*/ 592709 h 592709"/>
              <a:gd name="connsiteX1" fmla="*/ 263400 w 266058"/>
              <a:gd name="connsiteY1" fmla="*/ 421565 h 592709"/>
              <a:gd name="connsiteX2" fmla="*/ 221149 w 266058"/>
              <a:gd name="connsiteY2" fmla="*/ 203398 h 592709"/>
              <a:gd name="connsiteX3" fmla="*/ 0 w 266058"/>
              <a:gd name="connsiteY3" fmla="*/ 0 h 592709"/>
              <a:gd name="connsiteX0" fmla="*/ 255275 w 267069"/>
              <a:gd name="connsiteY0" fmla="*/ 592709 h 592709"/>
              <a:gd name="connsiteX1" fmla="*/ 263400 w 267069"/>
              <a:gd name="connsiteY1" fmla="*/ 421565 h 592709"/>
              <a:gd name="connsiteX2" fmla="*/ 207484 w 267069"/>
              <a:gd name="connsiteY2" fmla="*/ 203398 h 592709"/>
              <a:gd name="connsiteX3" fmla="*/ 0 w 267069"/>
              <a:gd name="connsiteY3" fmla="*/ 0 h 592709"/>
              <a:gd name="connsiteX0" fmla="*/ 255275 w 267069"/>
              <a:gd name="connsiteY0" fmla="*/ 592709 h 592709"/>
              <a:gd name="connsiteX1" fmla="*/ 263400 w 267069"/>
              <a:gd name="connsiteY1" fmla="*/ 421565 h 592709"/>
              <a:gd name="connsiteX2" fmla="*/ 207484 w 267069"/>
              <a:gd name="connsiteY2" fmla="*/ 203398 h 592709"/>
              <a:gd name="connsiteX3" fmla="*/ 0 w 267069"/>
              <a:gd name="connsiteY3" fmla="*/ 0 h 5927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67069" h="592709">
                <a:moveTo>
                  <a:pt x="255275" y="592709"/>
                </a:moveTo>
                <a:cubicBezTo>
                  <a:pt x="265313" y="512652"/>
                  <a:pt x="271365" y="486450"/>
                  <a:pt x="263400" y="421565"/>
                </a:cubicBezTo>
                <a:cubicBezTo>
                  <a:pt x="255435" y="356680"/>
                  <a:pt x="233732" y="263000"/>
                  <a:pt x="207484" y="203398"/>
                </a:cubicBezTo>
                <a:cubicBezTo>
                  <a:pt x="174403" y="150528"/>
                  <a:pt x="18875" y="14680"/>
                  <a:pt x="0" y="0"/>
                </a:cubicBezTo>
              </a:path>
            </a:pathLst>
          </a:custGeom>
          <a:noFill/>
          <a:ln>
            <a:solidFill>
              <a:srgbClr val="FF0000"/>
            </a:solidFill>
            <a:tailEnd type="triangl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0D3092A5-FEE3-CB0C-A74B-A1F1C69D8F96}"/>
              </a:ext>
            </a:extLst>
          </p:cNvPr>
          <p:cNvSpPr txBox="1"/>
          <p:nvPr/>
        </p:nvSpPr>
        <p:spPr>
          <a:xfrm>
            <a:off x="6199091" y="2048096"/>
            <a:ext cx="12254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branch bd</a:t>
            </a:r>
            <a:endParaRPr lang="en-US" baseline="-25000" dirty="0">
              <a:solidFill>
                <a:srgbClr val="FF0000"/>
              </a:solidFill>
            </a:endParaRPr>
          </a:p>
        </p:txBody>
      </p:sp>
      <p:sp>
        <p:nvSpPr>
          <p:cNvPr id="77" name="TextBox 76">
            <a:extLst>
              <a:ext uri="{FF2B5EF4-FFF2-40B4-BE49-F238E27FC236}">
                <a16:creationId xmlns:a16="http://schemas.microsoft.com/office/drawing/2014/main" id="{F11735D1-D02A-A2C6-6683-F1DDC56AFFF7}"/>
              </a:ext>
            </a:extLst>
          </p:cNvPr>
          <p:cNvSpPr txBox="1"/>
          <p:nvPr/>
        </p:nvSpPr>
        <p:spPr>
          <a:xfrm>
            <a:off x="1183536" y="4322755"/>
            <a:ext cx="25050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Each node has an associated variable</a:t>
            </a:r>
            <a:endParaRPr lang="en-US" baseline="-25000" dirty="0">
              <a:solidFill>
                <a:srgbClr val="0070C0"/>
              </a:solidFill>
            </a:endParaRP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4FF7D359-E937-2C2A-CDCB-FA88C6701863}"/>
              </a:ext>
            </a:extLst>
          </p:cNvPr>
          <p:cNvSpPr txBox="1"/>
          <p:nvPr/>
        </p:nvSpPr>
        <p:spPr>
          <a:xfrm>
            <a:off x="4692395" y="2416308"/>
            <a:ext cx="5379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W</a:t>
            </a:r>
            <a:r>
              <a:rPr lang="en-US" baseline="-25000" dirty="0">
                <a:solidFill>
                  <a:srgbClr val="0070C0"/>
                </a:solidFill>
              </a:rPr>
              <a:t>b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AFFD2EF1-8FD3-7D89-4DFF-D9E30F9A75FF}"/>
              </a:ext>
            </a:extLst>
          </p:cNvPr>
          <p:cNvSpPr txBox="1"/>
          <p:nvPr/>
        </p:nvSpPr>
        <p:spPr>
          <a:xfrm>
            <a:off x="6260532" y="2451695"/>
            <a:ext cx="5379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W</a:t>
            </a:r>
            <a:r>
              <a:rPr lang="en-US" baseline="-25000" dirty="0">
                <a:solidFill>
                  <a:srgbClr val="0070C0"/>
                </a:solidFill>
              </a:rPr>
              <a:t>d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54ED27B1-366E-AA2D-BABB-052AF6CE1BA3}"/>
              </a:ext>
            </a:extLst>
          </p:cNvPr>
          <p:cNvSpPr txBox="1"/>
          <p:nvPr/>
        </p:nvSpPr>
        <p:spPr>
          <a:xfrm>
            <a:off x="5685702" y="3648725"/>
            <a:ext cx="5379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0070C0"/>
                </a:solidFill>
              </a:rPr>
              <a:t>W</a:t>
            </a:r>
            <a:r>
              <a:rPr lang="en-US" baseline="-25000" dirty="0" err="1">
                <a:solidFill>
                  <a:srgbClr val="0070C0"/>
                </a:solidFill>
              </a:rPr>
              <a:t>c</a:t>
            </a:r>
            <a:endParaRPr lang="en-US" baseline="-25000" dirty="0">
              <a:solidFill>
                <a:srgbClr val="0070C0"/>
              </a:solidFill>
            </a:endParaRPr>
          </a:p>
        </p:txBody>
      </p:sp>
      <p:cxnSp>
        <p:nvCxnSpPr>
          <p:cNvPr id="82" name="Straight Arrow Connector 81">
            <a:extLst>
              <a:ext uri="{FF2B5EF4-FFF2-40B4-BE49-F238E27FC236}">
                <a16:creationId xmlns:a16="http://schemas.microsoft.com/office/drawing/2014/main" id="{AFF0A0DE-7B3E-2964-9FDD-EBF01A5887BB}"/>
              </a:ext>
            </a:extLst>
          </p:cNvPr>
          <p:cNvCxnSpPr/>
          <p:nvPr/>
        </p:nvCxnSpPr>
        <p:spPr>
          <a:xfrm flipH="1">
            <a:off x="6007227" y="2356986"/>
            <a:ext cx="253305" cy="420831"/>
          </a:xfrm>
          <a:prstGeom prst="straightConnector1">
            <a:avLst/>
          </a:prstGeom>
          <a:ln w="15875">
            <a:solidFill>
              <a:srgbClr val="FF0000"/>
            </a:solidFill>
            <a:tailEnd type="triangle" w="med" len="med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3" name="TextBox 82">
            <a:extLst>
              <a:ext uri="{FF2B5EF4-FFF2-40B4-BE49-F238E27FC236}">
                <a16:creationId xmlns:a16="http://schemas.microsoft.com/office/drawing/2014/main" id="{7A7E14CE-EBED-17E1-4BD7-80D505093849}"/>
              </a:ext>
            </a:extLst>
          </p:cNvPr>
          <p:cNvSpPr txBox="1"/>
          <p:nvPr/>
        </p:nvSpPr>
        <p:spPr>
          <a:xfrm>
            <a:off x="4778324" y="1762261"/>
            <a:ext cx="20886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network  nodes</a:t>
            </a:r>
            <a:endParaRPr lang="en-US" baseline="-25000" dirty="0">
              <a:solidFill>
                <a:srgbClr val="0070C0"/>
              </a:solidFill>
            </a:endParaRP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009E751F-DF4D-4FAA-D5E2-7893A425717F}"/>
              </a:ext>
            </a:extLst>
          </p:cNvPr>
          <p:cNvSpPr txBox="1"/>
          <p:nvPr/>
        </p:nvSpPr>
        <p:spPr>
          <a:xfrm>
            <a:off x="8538945" y="1457948"/>
            <a:ext cx="347419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We can refer to branches by the labels of the nodes that they originate from and terminate at</a:t>
            </a:r>
            <a:endParaRPr lang="en-US" baseline="-25000" dirty="0">
              <a:solidFill>
                <a:srgbClr val="0070C0"/>
              </a:solidFill>
            </a:endParaRP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EC62740B-B3E8-40F0-B755-BBBC353369E9}"/>
              </a:ext>
            </a:extLst>
          </p:cNvPr>
          <p:cNvSpPr txBox="1"/>
          <p:nvPr/>
        </p:nvSpPr>
        <p:spPr>
          <a:xfrm>
            <a:off x="1193229" y="5212109"/>
            <a:ext cx="41900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Each branch has an input and an output</a:t>
            </a:r>
            <a:endParaRPr lang="en-US" baseline="-25000" dirty="0">
              <a:solidFill>
                <a:srgbClr val="0070C0"/>
              </a:solidFill>
            </a:endParaRP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7B38B421-2FB6-A82D-3771-1629A015F296}"/>
              </a:ext>
            </a:extLst>
          </p:cNvPr>
          <p:cNvSpPr txBox="1"/>
          <p:nvPr/>
        </p:nvSpPr>
        <p:spPr>
          <a:xfrm>
            <a:off x="1588625" y="5708822"/>
            <a:ext cx="41900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The input is the variable associated with the node where the branch starts</a:t>
            </a:r>
            <a:endParaRPr lang="en-US" baseline="-25000" dirty="0">
              <a:solidFill>
                <a:srgbClr val="0070C0"/>
              </a:solidFill>
            </a:endParaRP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8E436613-78A9-07AA-C160-6D5FF79F1BA3}"/>
              </a:ext>
            </a:extLst>
          </p:cNvPr>
          <p:cNvSpPr txBox="1"/>
          <p:nvPr/>
        </p:nvSpPr>
        <p:spPr>
          <a:xfrm>
            <a:off x="5822666" y="4761473"/>
            <a:ext cx="45669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The output is a function of the input variable</a:t>
            </a:r>
            <a:endParaRPr lang="en-US" baseline="-25000" dirty="0">
              <a:solidFill>
                <a:srgbClr val="0070C0"/>
              </a:solidFill>
            </a:endParaRP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53F3EB49-90DC-88EB-4EC4-4F21483CBB3B}"/>
              </a:ext>
            </a:extLst>
          </p:cNvPr>
          <p:cNvSpPr txBox="1"/>
          <p:nvPr/>
        </p:nvSpPr>
        <p:spPr>
          <a:xfrm>
            <a:off x="5930313" y="5234031"/>
            <a:ext cx="45669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The transmittance or gain of the branches can be indicated by a value by the branch</a:t>
            </a:r>
            <a:endParaRPr lang="en-US" baseline="-25000" dirty="0">
              <a:solidFill>
                <a:srgbClr val="0070C0"/>
              </a:solidFill>
            </a:endParaRP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76A939CF-8D55-239E-7F26-A839572B0D72}"/>
              </a:ext>
            </a:extLst>
          </p:cNvPr>
          <p:cNvSpPr txBox="1"/>
          <p:nvPr/>
        </p:nvSpPr>
        <p:spPr>
          <a:xfrm>
            <a:off x="5926518" y="5855111"/>
            <a:ext cx="456697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The node value is the sum of the outputs of the branches that end at the node</a:t>
            </a:r>
            <a:endParaRPr lang="en-US" baseline="-25000" dirty="0">
              <a:solidFill>
                <a:srgbClr val="0070C0"/>
              </a:solidFill>
            </a:endParaRP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848B4CA1-D653-D914-2901-5B64A6D3FBFD}"/>
              </a:ext>
            </a:extLst>
          </p:cNvPr>
          <p:cNvSpPr txBox="1"/>
          <p:nvPr/>
        </p:nvSpPr>
        <p:spPr>
          <a:xfrm>
            <a:off x="2042740" y="1544769"/>
            <a:ext cx="180239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7030A0"/>
                </a:solidFill>
              </a:rPr>
              <a:t>W</a:t>
            </a:r>
            <a:r>
              <a:rPr lang="en-US" sz="2400" baseline="-25000" dirty="0">
                <a:solidFill>
                  <a:srgbClr val="7030A0"/>
                </a:solidFill>
              </a:rPr>
              <a:t>b</a:t>
            </a:r>
            <a:r>
              <a:rPr lang="en-US" sz="2400" dirty="0">
                <a:solidFill>
                  <a:srgbClr val="7030A0"/>
                </a:solidFill>
              </a:rPr>
              <a:t> = a ∙ x[n]</a:t>
            </a:r>
            <a:endParaRPr lang="en-US" sz="2400" baseline="-250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78488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3" grpId="0"/>
      <p:bldP spid="37" grpId="0"/>
      <p:bldP spid="58" grpId="0"/>
      <p:bldP spid="59" grpId="0"/>
      <p:bldP spid="60" grpId="0"/>
      <p:bldP spid="64" grpId="0"/>
      <p:bldP spid="65" grpId="0"/>
      <p:bldP spid="67" grpId="0" animBg="1"/>
      <p:bldP spid="68" grpId="0"/>
      <p:bldP spid="69" grpId="0" animBg="1"/>
      <p:bldP spid="70" grpId="0"/>
      <p:bldP spid="71" grpId="0" animBg="1"/>
      <p:bldP spid="72" grpId="0"/>
      <p:bldP spid="73" grpId="0" animBg="1"/>
      <p:bldP spid="74" grpId="0"/>
      <p:bldP spid="75" grpId="0" animBg="1"/>
      <p:bldP spid="76" grpId="0"/>
      <p:bldP spid="77" grpId="0"/>
      <p:bldP spid="78" grpId="0"/>
      <p:bldP spid="79" grpId="0"/>
      <p:bldP spid="80" grpId="0"/>
      <p:bldP spid="83" grpId="0"/>
      <p:bldP spid="84" grpId="0"/>
      <p:bldP spid="85" grpId="0"/>
      <p:bldP spid="86" grpId="0"/>
      <p:bldP spid="87" grpId="0"/>
      <p:bldP spid="88" grpId="0"/>
      <p:bldP spid="89" grpId="0"/>
      <p:bldP spid="9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85F079-573E-1425-B102-469550C790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B15B0FD-0D3C-7422-DCA2-1D9F6C09A5C7}"/>
              </a:ext>
            </a:extLst>
          </p:cNvPr>
          <p:cNvSpPr txBox="1"/>
          <p:nvPr/>
        </p:nvSpPr>
        <p:spPr>
          <a:xfrm>
            <a:off x="1310912" y="1501526"/>
            <a:ext cx="419304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0070C0"/>
                </a:solidFill>
              </a:rPr>
              <a:t>Consider the equation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0F47CCE-AA9A-16F2-C708-BD054477C40B}"/>
              </a:ext>
            </a:extLst>
          </p:cNvPr>
          <p:cNvSpPr txBox="1"/>
          <p:nvPr/>
        </p:nvSpPr>
        <p:spPr>
          <a:xfrm>
            <a:off x="5303598" y="1487582"/>
            <a:ext cx="45134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y[n] = 3 x[n]  – 2 y[ n – 1] + y[ n -2]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7BC6B16-0C48-AAD9-F834-16B3CD299A1E}"/>
              </a:ext>
            </a:extLst>
          </p:cNvPr>
          <p:cNvSpPr txBox="1"/>
          <p:nvPr/>
        </p:nvSpPr>
        <p:spPr>
          <a:xfrm>
            <a:off x="1162725" y="749043"/>
            <a:ext cx="696296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0070C0"/>
                </a:solidFill>
              </a:rPr>
              <a:t>Signal Flow Graph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C8CE5B4-1A54-1A02-A711-B5CD1990DACA}"/>
              </a:ext>
            </a:extLst>
          </p:cNvPr>
          <p:cNvSpPr txBox="1"/>
          <p:nvPr/>
        </p:nvSpPr>
        <p:spPr>
          <a:xfrm>
            <a:off x="2319700" y="3100511"/>
            <a:ext cx="6035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x[n]</a:t>
            </a:r>
            <a:endParaRPr lang="en-US" sz="2000" baseline="-25000" dirty="0">
              <a:solidFill>
                <a:srgbClr val="0070C0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A305EF2-5CEA-3388-CCE2-31122EAEE0E1}"/>
              </a:ext>
            </a:extLst>
          </p:cNvPr>
          <p:cNvSpPr txBox="1"/>
          <p:nvPr/>
        </p:nvSpPr>
        <p:spPr>
          <a:xfrm>
            <a:off x="10128214" y="3100511"/>
            <a:ext cx="72912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y[n]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976330A9-D2B8-B631-DC01-5B259D77BF12}"/>
              </a:ext>
            </a:extLst>
          </p:cNvPr>
          <p:cNvSpPr txBox="1"/>
          <p:nvPr/>
        </p:nvSpPr>
        <p:spPr>
          <a:xfrm>
            <a:off x="9217775" y="4467561"/>
            <a:ext cx="14586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>
                <a:solidFill>
                  <a:srgbClr val="7030A0"/>
                </a:solidFill>
              </a:rPr>
              <a:t>W</a:t>
            </a:r>
            <a:r>
              <a:rPr lang="en-US" sz="2000" baseline="-25000" dirty="0" err="1">
                <a:solidFill>
                  <a:srgbClr val="7030A0"/>
                </a:solidFill>
              </a:rPr>
              <a:t>c</a:t>
            </a:r>
            <a:r>
              <a:rPr lang="en-US" sz="2000" dirty="0">
                <a:solidFill>
                  <a:srgbClr val="7030A0"/>
                </a:solidFill>
              </a:rPr>
              <a:t> = z</a:t>
            </a:r>
            <a:r>
              <a:rPr lang="en-US" sz="2000" baseline="30000" dirty="0">
                <a:solidFill>
                  <a:srgbClr val="7030A0"/>
                </a:solidFill>
              </a:rPr>
              <a:t>-1</a:t>
            </a:r>
            <a:r>
              <a:rPr lang="en-US" sz="2000" dirty="0">
                <a:solidFill>
                  <a:srgbClr val="7030A0"/>
                </a:solidFill>
              </a:rPr>
              <a:t> Y(z)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D8D9CE25-75BE-DB91-6B62-10FEE3A12A14}"/>
              </a:ext>
            </a:extLst>
          </p:cNvPr>
          <p:cNvSpPr txBox="1"/>
          <p:nvPr/>
        </p:nvSpPr>
        <p:spPr>
          <a:xfrm>
            <a:off x="6717547" y="3711737"/>
            <a:ext cx="4424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–2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CEA5B0A4-88D5-D62F-0010-EF9981240714}"/>
              </a:ext>
            </a:extLst>
          </p:cNvPr>
          <p:cNvSpPr txBox="1"/>
          <p:nvPr/>
        </p:nvSpPr>
        <p:spPr>
          <a:xfrm>
            <a:off x="3471000" y="2872099"/>
            <a:ext cx="3748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3</a:t>
            </a:r>
          </a:p>
        </p:txBody>
      </p:sp>
      <p:grpSp>
        <p:nvGrpSpPr>
          <p:cNvPr id="35" name="Group 34">
            <a:extLst>
              <a:ext uri="{FF2B5EF4-FFF2-40B4-BE49-F238E27FC236}">
                <a16:creationId xmlns:a16="http://schemas.microsoft.com/office/drawing/2014/main" id="{607D5F46-1B69-B2F4-755A-BE09AB935351}"/>
              </a:ext>
            </a:extLst>
          </p:cNvPr>
          <p:cNvGrpSpPr/>
          <p:nvPr/>
        </p:nvGrpSpPr>
        <p:grpSpPr>
          <a:xfrm>
            <a:off x="2957364" y="3216785"/>
            <a:ext cx="1280160" cy="153024"/>
            <a:chOff x="2957364" y="3216785"/>
            <a:chExt cx="1280160" cy="153024"/>
          </a:xfrm>
        </p:grpSpPr>
        <p:cxnSp>
          <p:nvCxnSpPr>
            <p:cNvPr id="6" name="Straight Arrow Connector 5">
              <a:extLst>
                <a:ext uri="{FF2B5EF4-FFF2-40B4-BE49-F238E27FC236}">
                  <a16:creationId xmlns:a16="http://schemas.microsoft.com/office/drawing/2014/main" id="{46E3BF7B-9E40-656B-2FDB-EE5BB9EDAB1F}"/>
                </a:ext>
              </a:extLst>
            </p:cNvPr>
            <p:cNvCxnSpPr>
              <a:cxnSpLocks/>
            </p:cNvCxnSpPr>
            <p:nvPr/>
          </p:nvCxnSpPr>
          <p:spPr>
            <a:xfrm>
              <a:off x="2957364" y="3300569"/>
              <a:ext cx="1280160" cy="0"/>
            </a:xfrm>
            <a:prstGeom prst="straightConnector1">
              <a:avLst/>
            </a:prstGeom>
            <a:ln>
              <a:headEnd type="oval" w="lg" len="lg"/>
              <a:tail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1" name="Group 30">
              <a:extLst>
                <a:ext uri="{FF2B5EF4-FFF2-40B4-BE49-F238E27FC236}">
                  <a16:creationId xmlns:a16="http://schemas.microsoft.com/office/drawing/2014/main" id="{A170AC4A-EC9D-5C26-FB8D-8A7FAD17AA78}"/>
                </a:ext>
              </a:extLst>
            </p:cNvPr>
            <p:cNvGrpSpPr/>
            <p:nvPr/>
          </p:nvGrpSpPr>
          <p:grpSpPr>
            <a:xfrm>
              <a:off x="3462770" y="3216785"/>
              <a:ext cx="154534" cy="153024"/>
              <a:chOff x="5235858" y="2028616"/>
              <a:chExt cx="154534" cy="153024"/>
            </a:xfrm>
          </p:grpSpPr>
          <p:cxnSp>
            <p:nvCxnSpPr>
              <p:cNvPr id="33" name="Straight Connector 32">
                <a:extLst>
                  <a:ext uri="{FF2B5EF4-FFF2-40B4-BE49-F238E27FC236}">
                    <a16:creationId xmlns:a16="http://schemas.microsoft.com/office/drawing/2014/main" id="{B583094B-DBFE-D807-12F1-B47E14ABD53B}"/>
                  </a:ext>
                </a:extLst>
              </p:cNvPr>
              <p:cNvCxnSpPr/>
              <p:nvPr/>
            </p:nvCxnSpPr>
            <p:spPr>
              <a:xfrm>
                <a:off x="5235858" y="2028616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A4D58762-2099-A89B-1FC8-51F010C05439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244088" y="2108488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7" name="Group 46">
            <a:extLst>
              <a:ext uri="{FF2B5EF4-FFF2-40B4-BE49-F238E27FC236}">
                <a16:creationId xmlns:a16="http://schemas.microsoft.com/office/drawing/2014/main" id="{96C1899D-6EA1-051F-AD8B-446FA76D36E5}"/>
              </a:ext>
            </a:extLst>
          </p:cNvPr>
          <p:cNvGrpSpPr/>
          <p:nvPr/>
        </p:nvGrpSpPr>
        <p:grpSpPr>
          <a:xfrm>
            <a:off x="4237523" y="3230865"/>
            <a:ext cx="4517136" cy="153024"/>
            <a:chOff x="4421513" y="2880472"/>
            <a:chExt cx="4517136" cy="153024"/>
          </a:xfrm>
        </p:grpSpPr>
        <p:cxnSp>
          <p:nvCxnSpPr>
            <p:cNvPr id="41" name="Straight Arrow Connector 40">
              <a:extLst>
                <a:ext uri="{FF2B5EF4-FFF2-40B4-BE49-F238E27FC236}">
                  <a16:creationId xmlns:a16="http://schemas.microsoft.com/office/drawing/2014/main" id="{FE6F095F-6428-5942-B3F6-89E1CEFBA0B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421513" y="2951531"/>
              <a:ext cx="4517136" cy="0"/>
            </a:xfrm>
            <a:prstGeom prst="straightConnector1">
              <a:avLst/>
            </a:prstGeom>
            <a:ln>
              <a:headEnd type="oval" w="lg" len="lg"/>
              <a:tail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3" name="Group 42">
              <a:extLst>
                <a:ext uri="{FF2B5EF4-FFF2-40B4-BE49-F238E27FC236}">
                  <a16:creationId xmlns:a16="http://schemas.microsoft.com/office/drawing/2014/main" id="{8EA57B9A-5C90-0399-3F17-51E139C51DC8}"/>
                </a:ext>
              </a:extLst>
            </p:cNvPr>
            <p:cNvGrpSpPr/>
            <p:nvPr/>
          </p:nvGrpSpPr>
          <p:grpSpPr>
            <a:xfrm>
              <a:off x="6628359" y="2880472"/>
              <a:ext cx="154534" cy="153024"/>
              <a:chOff x="5235858" y="2028616"/>
              <a:chExt cx="154534" cy="153024"/>
            </a:xfrm>
          </p:grpSpPr>
          <p:cxnSp>
            <p:nvCxnSpPr>
              <p:cNvPr id="44" name="Straight Connector 43">
                <a:extLst>
                  <a:ext uri="{FF2B5EF4-FFF2-40B4-BE49-F238E27FC236}">
                    <a16:creationId xmlns:a16="http://schemas.microsoft.com/office/drawing/2014/main" id="{8DA87F73-1035-F39B-1F69-23B0195F4C67}"/>
                  </a:ext>
                </a:extLst>
              </p:cNvPr>
              <p:cNvCxnSpPr/>
              <p:nvPr/>
            </p:nvCxnSpPr>
            <p:spPr>
              <a:xfrm>
                <a:off x="5235858" y="2028616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>
                <a:extLst>
                  <a:ext uri="{FF2B5EF4-FFF2-40B4-BE49-F238E27FC236}">
                    <a16:creationId xmlns:a16="http://schemas.microsoft.com/office/drawing/2014/main" id="{72B57D6E-7EAB-4FFC-15A3-DEF36E32C14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244088" y="2108488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90657C8C-53AA-4371-905F-42A64DF29517}"/>
              </a:ext>
            </a:extLst>
          </p:cNvPr>
          <p:cNvGrpSpPr/>
          <p:nvPr/>
        </p:nvGrpSpPr>
        <p:grpSpPr>
          <a:xfrm>
            <a:off x="8771977" y="3208087"/>
            <a:ext cx="1280160" cy="153024"/>
            <a:chOff x="2957364" y="3216785"/>
            <a:chExt cx="1280160" cy="153024"/>
          </a:xfrm>
        </p:grpSpPr>
        <p:cxnSp>
          <p:nvCxnSpPr>
            <p:cNvPr id="49" name="Straight Arrow Connector 48">
              <a:extLst>
                <a:ext uri="{FF2B5EF4-FFF2-40B4-BE49-F238E27FC236}">
                  <a16:creationId xmlns:a16="http://schemas.microsoft.com/office/drawing/2014/main" id="{EB585CCD-3777-3F99-03E2-433C0F783B25}"/>
                </a:ext>
              </a:extLst>
            </p:cNvPr>
            <p:cNvCxnSpPr>
              <a:cxnSpLocks/>
            </p:cNvCxnSpPr>
            <p:nvPr/>
          </p:nvCxnSpPr>
          <p:spPr>
            <a:xfrm>
              <a:off x="2957364" y="3300569"/>
              <a:ext cx="1280160" cy="0"/>
            </a:xfrm>
            <a:prstGeom prst="straightConnector1">
              <a:avLst/>
            </a:prstGeom>
            <a:ln>
              <a:headEnd type="oval" w="lg" len="lg"/>
              <a:tail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0" name="Group 49">
              <a:extLst>
                <a:ext uri="{FF2B5EF4-FFF2-40B4-BE49-F238E27FC236}">
                  <a16:creationId xmlns:a16="http://schemas.microsoft.com/office/drawing/2014/main" id="{1910C513-DB99-7939-8A9A-4DBF16CC1B46}"/>
                </a:ext>
              </a:extLst>
            </p:cNvPr>
            <p:cNvGrpSpPr/>
            <p:nvPr/>
          </p:nvGrpSpPr>
          <p:grpSpPr>
            <a:xfrm>
              <a:off x="3462770" y="3216785"/>
              <a:ext cx="154534" cy="153024"/>
              <a:chOff x="5235858" y="2028616"/>
              <a:chExt cx="154534" cy="153024"/>
            </a:xfrm>
          </p:grpSpPr>
          <p:cxnSp>
            <p:nvCxnSpPr>
              <p:cNvPr id="51" name="Straight Connector 50">
                <a:extLst>
                  <a:ext uri="{FF2B5EF4-FFF2-40B4-BE49-F238E27FC236}">
                    <a16:creationId xmlns:a16="http://schemas.microsoft.com/office/drawing/2014/main" id="{D44F8E69-7B38-3505-0923-54AD02131099}"/>
                  </a:ext>
                </a:extLst>
              </p:cNvPr>
              <p:cNvCxnSpPr/>
              <p:nvPr/>
            </p:nvCxnSpPr>
            <p:spPr>
              <a:xfrm>
                <a:off x="5235858" y="2028616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>
                <a:extLst>
                  <a:ext uri="{FF2B5EF4-FFF2-40B4-BE49-F238E27FC236}">
                    <a16:creationId xmlns:a16="http://schemas.microsoft.com/office/drawing/2014/main" id="{9B3460F9-81CA-2B87-870A-95ED56FA5C5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244088" y="2108488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53" name="Group 52">
            <a:extLst>
              <a:ext uri="{FF2B5EF4-FFF2-40B4-BE49-F238E27FC236}">
                <a16:creationId xmlns:a16="http://schemas.microsoft.com/office/drawing/2014/main" id="{860F2592-4F28-BE61-B36E-8295A1F08632}"/>
              </a:ext>
            </a:extLst>
          </p:cNvPr>
          <p:cNvGrpSpPr/>
          <p:nvPr/>
        </p:nvGrpSpPr>
        <p:grpSpPr>
          <a:xfrm rot="5400000">
            <a:off x="8123169" y="3851527"/>
            <a:ext cx="1280160" cy="153024"/>
            <a:chOff x="2957364" y="3216785"/>
            <a:chExt cx="1280160" cy="153024"/>
          </a:xfrm>
        </p:grpSpPr>
        <p:cxnSp>
          <p:nvCxnSpPr>
            <p:cNvPr id="54" name="Straight Arrow Connector 53">
              <a:extLst>
                <a:ext uri="{FF2B5EF4-FFF2-40B4-BE49-F238E27FC236}">
                  <a16:creationId xmlns:a16="http://schemas.microsoft.com/office/drawing/2014/main" id="{6104D324-ABBE-32F0-5D1D-C8331DDEA9B5}"/>
                </a:ext>
              </a:extLst>
            </p:cNvPr>
            <p:cNvCxnSpPr>
              <a:cxnSpLocks/>
            </p:cNvCxnSpPr>
            <p:nvPr/>
          </p:nvCxnSpPr>
          <p:spPr>
            <a:xfrm>
              <a:off x="2957364" y="3300569"/>
              <a:ext cx="1280160" cy="0"/>
            </a:xfrm>
            <a:prstGeom prst="straightConnector1">
              <a:avLst/>
            </a:prstGeom>
            <a:ln>
              <a:headEnd type="oval" w="lg" len="lg"/>
              <a:tail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5" name="Group 54">
              <a:extLst>
                <a:ext uri="{FF2B5EF4-FFF2-40B4-BE49-F238E27FC236}">
                  <a16:creationId xmlns:a16="http://schemas.microsoft.com/office/drawing/2014/main" id="{5EC46B2C-23C4-C7FB-C3D1-F01B42274AC6}"/>
                </a:ext>
              </a:extLst>
            </p:cNvPr>
            <p:cNvGrpSpPr/>
            <p:nvPr/>
          </p:nvGrpSpPr>
          <p:grpSpPr>
            <a:xfrm>
              <a:off x="3462770" y="3216785"/>
              <a:ext cx="154534" cy="153024"/>
              <a:chOff x="5235858" y="2028616"/>
              <a:chExt cx="154534" cy="153024"/>
            </a:xfrm>
          </p:grpSpPr>
          <p:cxnSp>
            <p:nvCxnSpPr>
              <p:cNvPr id="56" name="Straight Connector 55">
                <a:extLst>
                  <a:ext uri="{FF2B5EF4-FFF2-40B4-BE49-F238E27FC236}">
                    <a16:creationId xmlns:a16="http://schemas.microsoft.com/office/drawing/2014/main" id="{E43F4D94-A325-B4AA-54AA-673A63C79BF6}"/>
                  </a:ext>
                </a:extLst>
              </p:cNvPr>
              <p:cNvCxnSpPr/>
              <p:nvPr/>
            </p:nvCxnSpPr>
            <p:spPr>
              <a:xfrm>
                <a:off x="5235858" y="2028616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7" name="Straight Connector 56">
                <a:extLst>
                  <a:ext uri="{FF2B5EF4-FFF2-40B4-BE49-F238E27FC236}">
                    <a16:creationId xmlns:a16="http://schemas.microsoft.com/office/drawing/2014/main" id="{86DEC0A2-644A-2458-E011-DB39BD33E0D9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244088" y="2108488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58" name="TextBox 57">
                <a:extLst>
                  <a:ext uri="{FF2B5EF4-FFF2-40B4-BE49-F238E27FC236}">
                    <a16:creationId xmlns:a16="http://schemas.microsoft.com/office/drawing/2014/main" id="{20CA092A-460F-2F60-322A-2D36DEB8CE9F}"/>
                  </a:ext>
                </a:extLst>
              </p:cNvPr>
              <p:cNvSpPr txBox="1"/>
              <p:nvPr/>
            </p:nvSpPr>
            <p:spPr>
              <a:xfrm>
                <a:off x="8939609" y="3654865"/>
                <a:ext cx="39914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58" name="TextBox 57">
                <a:extLst>
                  <a:ext uri="{FF2B5EF4-FFF2-40B4-BE49-F238E27FC236}">
                    <a16:creationId xmlns:a16="http://schemas.microsoft.com/office/drawing/2014/main" id="{20CA092A-460F-2F60-322A-2D36DEB8CE9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39609" y="3654865"/>
                <a:ext cx="399148" cy="276999"/>
              </a:xfrm>
              <a:prstGeom prst="rect">
                <a:avLst/>
              </a:prstGeom>
              <a:blipFill>
                <a:blip r:embed="rId2"/>
                <a:stretch>
                  <a:fillRect l="-9091" t="-2222" r="-45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9" name="TextBox 58">
            <a:extLst>
              <a:ext uri="{FF2B5EF4-FFF2-40B4-BE49-F238E27FC236}">
                <a16:creationId xmlns:a16="http://schemas.microsoft.com/office/drawing/2014/main" id="{AD740D46-9038-2EFB-D91F-F102E8553F7C}"/>
              </a:ext>
            </a:extLst>
          </p:cNvPr>
          <p:cNvSpPr txBox="1"/>
          <p:nvPr/>
        </p:nvSpPr>
        <p:spPr>
          <a:xfrm>
            <a:off x="2353776" y="2611196"/>
            <a:ext cx="6035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X[z]</a:t>
            </a:r>
            <a:endParaRPr lang="en-US" sz="2000" baseline="-25000" dirty="0">
              <a:solidFill>
                <a:srgbClr val="0070C0"/>
              </a:solidFill>
            </a:endParaRP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24BC6DD3-C6E2-C8AB-D96E-08DCA9171DD7}"/>
              </a:ext>
            </a:extLst>
          </p:cNvPr>
          <p:cNvSpPr txBox="1"/>
          <p:nvPr/>
        </p:nvSpPr>
        <p:spPr>
          <a:xfrm>
            <a:off x="10128214" y="2722048"/>
            <a:ext cx="6035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0070C0"/>
                </a:solidFill>
              </a:rPr>
              <a:t>Y[z]</a:t>
            </a:r>
            <a:endParaRPr lang="en-US" sz="2000" baseline="-25000" dirty="0">
              <a:solidFill>
                <a:srgbClr val="0070C0"/>
              </a:solidFill>
            </a:endParaRPr>
          </a:p>
        </p:txBody>
      </p:sp>
      <p:grpSp>
        <p:nvGrpSpPr>
          <p:cNvPr id="61" name="Group 60">
            <a:extLst>
              <a:ext uri="{FF2B5EF4-FFF2-40B4-BE49-F238E27FC236}">
                <a16:creationId xmlns:a16="http://schemas.microsoft.com/office/drawing/2014/main" id="{8D3B8001-0DDA-E8FD-1A0E-6E5CE171FC87}"/>
              </a:ext>
            </a:extLst>
          </p:cNvPr>
          <p:cNvGrpSpPr/>
          <p:nvPr/>
        </p:nvGrpSpPr>
        <p:grpSpPr>
          <a:xfrm rot="11719970">
            <a:off x="4248780" y="3257756"/>
            <a:ext cx="4493585" cy="1364631"/>
            <a:chOff x="4343757" y="2261328"/>
            <a:chExt cx="4493585" cy="1364631"/>
          </a:xfrm>
        </p:grpSpPr>
        <p:cxnSp>
          <p:nvCxnSpPr>
            <p:cNvPr id="62" name="Straight Arrow Connector 61">
              <a:extLst>
                <a:ext uri="{FF2B5EF4-FFF2-40B4-BE49-F238E27FC236}">
                  <a16:creationId xmlns:a16="http://schemas.microsoft.com/office/drawing/2014/main" id="{6E8F5B1B-2A9D-5117-8AE4-F6869CA982C9}"/>
                </a:ext>
              </a:extLst>
            </p:cNvPr>
            <p:cNvCxnSpPr>
              <a:cxnSpLocks/>
            </p:cNvCxnSpPr>
            <p:nvPr/>
          </p:nvCxnSpPr>
          <p:spPr>
            <a:xfrm rot="9797984" flipH="1" flipV="1">
              <a:off x="4343757" y="2261328"/>
              <a:ext cx="4493585" cy="1364631"/>
            </a:xfrm>
            <a:prstGeom prst="straightConnector1">
              <a:avLst/>
            </a:prstGeom>
            <a:ln>
              <a:headEnd type="oval" w="lg" len="lg"/>
              <a:tail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3" name="Group 62">
              <a:extLst>
                <a:ext uri="{FF2B5EF4-FFF2-40B4-BE49-F238E27FC236}">
                  <a16:creationId xmlns:a16="http://schemas.microsoft.com/office/drawing/2014/main" id="{745FD5F7-C184-C36B-992E-8D1ACDC705AB}"/>
                </a:ext>
              </a:extLst>
            </p:cNvPr>
            <p:cNvGrpSpPr/>
            <p:nvPr/>
          </p:nvGrpSpPr>
          <p:grpSpPr>
            <a:xfrm>
              <a:off x="6628359" y="2880472"/>
              <a:ext cx="154534" cy="153024"/>
              <a:chOff x="5235858" y="2028616"/>
              <a:chExt cx="154534" cy="153024"/>
            </a:xfrm>
          </p:grpSpPr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FC80692A-1764-7B40-C024-69FABA522D16}"/>
                  </a:ext>
                </a:extLst>
              </p:cNvPr>
              <p:cNvCxnSpPr/>
              <p:nvPr/>
            </p:nvCxnSpPr>
            <p:spPr>
              <a:xfrm>
                <a:off x="5235858" y="2028616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>
                <a:extLst>
                  <a:ext uri="{FF2B5EF4-FFF2-40B4-BE49-F238E27FC236}">
                    <a16:creationId xmlns:a16="http://schemas.microsoft.com/office/drawing/2014/main" id="{D38EFF9F-F690-366E-2C2C-91D51FBEB0D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244088" y="2108488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67" name="Group 66">
            <a:extLst>
              <a:ext uri="{FF2B5EF4-FFF2-40B4-BE49-F238E27FC236}">
                <a16:creationId xmlns:a16="http://schemas.microsoft.com/office/drawing/2014/main" id="{9E1FA313-2F1C-F331-7BBF-19C6DEC8F088}"/>
              </a:ext>
            </a:extLst>
          </p:cNvPr>
          <p:cNvGrpSpPr/>
          <p:nvPr/>
        </p:nvGrpSpPr>
        <p:grpSpPr>
          <a:xfrm rot="16200000" flipV="1">
            <a:off x="3597009" y="3874305"/>
            <a:ext cx="1280160" cy="153024"/>
            <a:chOff x="2957364" y="3216785"/>
            <a:chExt cx="1280160" cy="153024"/>
          </a:xfrm>
        </p:grpSpPr>
        <p:cxnSp>
          <p:nvCxnSpPr>
            <p:cNvPr id="68" name="Straight Arrow Connector 67">
              <a:extLst>
                <a:ext uri="{FF2B5EF4-FFF2-40B4-BE49-F238E27FC236}">
                  <a16:creationId xmlns:a16="http://schemas.microsoft.com/office/drawing/2014/main" id="{1D0B848D-74F4-E2FF-271E-44F56AC1B095}"/>
                </a:ext>
              </a:extLst>
            </p:cNvPr>
            <p:cNvCxnSpPr>
              <a:cxnSpLocks/>
            </p:cNvCxnSpPr>
            <p:nvPr/>
          </p:nvCxnSpPr>
          <p:spPr>
            <a:xfrm>
              <a:off x="2957364" y="3300569"/>
              <a:ext cx="1280160" cy="0"/>
            </a:xfrm>
            <a:prstGeom prst="straightConnector1">
              <a:avLst/>
            </a:prstGeom>
            <a:ln>
              <a:headEnd type="oval" w="lg" len="lg"/>
              <a:tail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9" name="Group 68">
              <a:extLst>
                <a:ext uri="{FF2B5EF4-FFF2-40B4-BE49-F238E27FC236}">
                  <a16:creationId xmlns:a16="http://schemas.microsoft.com/office/drawing/2014/main" id="{8F343748-A138-1AE7-6EBF-87CFC2B9DFD9}"/>
                </a:ext>
              </a:extLst>
            </p:cNvPr>
            <p:cNvGrpSpPr/>
            <p:nvPr/>
          </p:nvGrpSpPr>
          <p:grpSpPr>
            <a:xfrm>
              <a:off x="3462770" y="3216785"/>
              <a:ext cx="154534" cy="153024"/>
              <a:chOff x="5235858" y="2028616"/>
              <a:chExt cx="154534" cy="153024"/>
            </a:xfrm>
          </p:grpSpPr>
          <p:cxnSp>
            <p:nvCxnSpPr>
              <p:cNvPr id="70" name="Straight Connector 69">
                <a:extLst>
                  <a:ext uri="{FF2B5EF4-FFF2-40B4-BE49-F238E27FC236}">
                    <a16:creationId xmlns:a16="http://schemas.microsoft.com/office/drawing/2014/main" id="{1E9F39D2-8CFB-FF8A-73AE-1DF5555B7554}"/>
                  </a:ext>
                </a:extLst>
              </p:cNvPr>
              <p:cNvCxnSpPr/>
              <p:nvPr/>
            </p:nvCxnSpPr>
            <p:spPr>
              <a:xfrm>
                <a:off x="5235858" y="2028616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1" name="Straight Connector 70">
                <a:extLst>
                  <a:ext uri="{FF2B5EF4-FFF2-40B4-BE49-F238E27FC236}">
                    <a16:creationId xmlns:a16="http://schemas.microsoft.com/office/drawing/2014/main" id="{29F61805-F3D6-6D97-67B3-8874668F0D5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244088" y="2108488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72" name="Group 71">
            <a:extLst>
              <a:ext uri="{FF2B5EF4-FFF2-40B4-BE49-F238E27FC236}">
                <a16:creationId xmlns:a16="http://schemas.microsoft.com/office/drawing/2014/main" id="{0AD38949-99F9-BA1E-E317-CA390B8670BD}"/>
              </a:ext>
            </a:extLst>
          </p:cNvPr>
          <p:cNvGrpSpPr/>
          <p:nvPr/>
        </p:nvGrpSpPr>
        <p:grpSpPr>
          <a:xfrm flipH="1">
            <a:off x="4241300" y="4493829"/>
            <a:ext cx="4498848" cy="153024"/>
            <a:chOff x="4414865" y="2534669"/>
            <a:chExt cx="4498848" cy="153024"/>
          </a:xfrm>
        </p:grpSpPr>
        <p:cxnSp>
          <p:nvCxnSpPr>
            <p:cNvPr id="73" name="Straight Arrow Connector 72">
              <a:extLst>
                <a:ext uri="{FF2B5EF4-FFF2-40B4-BE49-F238E27FC236}">
                  <a16:creationId xmlns:a16="http://schemas.microsoft.com/office/drawing/2014/main" id="{EEB22BC7-363B-E3F3-9EB6-3169350D1C8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414865" y="2612297"/>
              <a:ext cx="4498848" cy="0"/>
            </a:xfrm>
            <a:prstGeom prst="straightConnector1">
              <a:avLst/>
            </a:prstGeom>
            <a:ln>
              <a:headEnd type="oval" w="lg" len="lg"/>
              <a:tailEnd type="oval" w="lg" len="lg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74" name="Group 73">
              <a:extLst>
                <a:ext uri="{FF2B5EF4-FFF2-40B4-BE49-F238E27FC236}">
                  <a16:creationId xmlns:a16="http://schemas.microsoft.com/office/drawing/2014/main" id="{4C79DE61-069A-B664-C785-2B467153C080}"/>
                </a:ext>
              </a:extLst>
            </p:cNvPr>
            <p:cNvGrpSpPr/>
            <p:nvPr/>
          </p:nvGrpSpPr>
          <p:grpSpPr>
            <a:xfrm>
              <a:off x="6628359" y="2534669"/>
              <a:ext cx="154534" cy="153024"/>
              <a:chOff x="5235858" y="1682813"/>
              <a:chExt cx="154534" cy="153024"/>
            </a:xfrm>
          </p:grpSpPr>
          <p:cxnSp>
            <p:nvCxnSpPr>
              <p:cNvPr id="75" name="Straight Connector 74">
                <a:extLst>
                  <a:ext uri="{FF2B5EF4-FFF2-40B4-BE49-F238E27FC236}">
                    <a16:creationId xmlns:a16="http://schemas.microsoft.com/office/drawing/2014/main" id="{391CE1CA-C5F9-DD88-2E48-2F2327C7D468}"/>
                  </a:ext>
                </a:extLst>
              </p:cNvPr>
              <p:cNvCxnSpPr/>
              <p:nvPr/>
            </p:nvCxnSpPr>
            <p:spPr>
              <a:xfrm>
                <a:off x="5235858" y="1682813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>
                <a:extLst>
                  <a:ext uri="{FF2B5EF4-FFF2-40B4-BE49-F238E27FC236}">
                    <a16:creationId xmlns:a16="http://schemas.microsoft.com/office/drawing/2014/main" id="{C8795D0F-8BC5-966D-6DA0-0DA9532A208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244088" y="1762685"/>
                <a:ext cx="146304" cy="73152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77" name="TextBox 76">
                <a:extLst>
                  <a:ext uri="{FF2B5EF4-FFF2-40B4-BE49-F238E27FC236}">
                    <a16:creationId xmlns:a16="http://schemas.microsoft.com/office/drawing/2014/main" id="{C2543257-EC68-1074-FADB-34950BF553F4}"/>
                  </a:ext>
                </a:extLst>
              </p:cNvPr>
              <p:cNvSpPr txBox="1"/>
              <p:nvPr/>
            </p:nvSpPr>
            <p:spPr>
              <a:xfrm>
                <a:off x="5868963" y="4294763"/>
                <a:ext cx="399148" cy="27699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p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−1</m:t>
                          </m:r>
                        </m:sup>
                      </m:sSup>
                    </m:oMath>
                  </m:oMathPara>
                </a14:m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77" name="TextBox 76">
                <a:extLst>
                  <a:ext uri="{FF2B5EF4-FFF2-40B4-BE49-F238E27FC236}">
                    <a16:creationId xmlns:a16="http://schemas.microsoft.com/office/drawing/2014/main" id="{C2543257-EC68-1074-FADB-34950BF553F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68963" y="4294763"/>
                <a:ext cx="399148" cy="276999"/>
              </a:xfrm>
              <a:prstGeom prst="rect">
                <a:avLst/>
              </a:prstGeom>
              <a:blipFill>
                <a:blip r:embed="rId3"/>
                <a:stretch>
                  <a:fillRect l="-9231" t="-2222" r="-615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8" name="TextBox 77">
            <a:extLst>
              <a:ext uri="{FF2B5EF4-FFF2-40B4-BE49-F238E27FC236}">
                <a16:creationId xmlns:a16="http://schemas.microsoft.com/office/drawing/2014/main" id="{8FD79A95-F3D1-1D35-0215-C0FC586B1834}"/>
              </a:ext>
            </a:extLst>
          </p:cNvPr>
          <p:cNvSpPr txBox="1"/>
          <p:nvPr/>
        </p:nvSpPr>
        <p:spPr>
          <a:xfrm>
            <a:off x="6375395" y="2830451"/>
            <a:ext cx="3748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79" name="TextBox 78">
            <a:extLst>
              <a:ext uri="{FF2B5EF4-FFF2-40B4-BE49-F238E27FC236}">
                <a16:creationId xmlns:a16="http://schemas.microsoft.com/office/drawing/2014/main" id="{02ADE22D-4A20-2F8A-E303-2BF216B94B2D}"/>
              </a:ext>
            </a:extLst>
          </p:cNvPr>
          <p:cNvSpPr txBox="1"/>
          <p:nvPr/>
        </p:nvSpPr>
        <p:spPr>
          <a:xfrm>
            <a:off x="3873560" y="3763878"/>
            <a:ext cx="3748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80" name="TextBox 79">
            <a:extLst>
              <a:ext uri="{FF2B5EF4-FFF2-40B4-BE49-F238E27FC236}">
                <a16:creationId xmlns:a16="http://schemas.microsoft.com/office/drawing/2014/main" id="{B40C319F-8D99-73FE-9E26-2491A3E31795}"/>
              </a:ext>
            </a:extLst>
          </p:cNvPr>
          <p:cNvSpPr txBox="1"/>
          <p:nvPr/>
        </p:nvSpPr>
        <p:spPr>
          <a:xfrm>
            <a:off x="9312335" y="2848915"/>
            <a:ext cx="3748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1</a:t>
            </a:r>
          </a:p>
        </p:txBody>
      </p:sp>
      <p:sp>
        <p:nvSpPr>
          <p:cNvPr id="81" name="TextBox 80">
            <a:extLst>
              <a:ext uri="{FF2B5EF4-FFF2-40B4-BE49-F238E27FC236}">
                <a16:creationId xmlns:a16="http://schemas.microsoft.com/office/drawing/2014/main" id="{EEAF32E8-4799-ABE3-A40F-23858386B0ED}"/>
              </a:ext>
            </a:extLst>
          </p:cNvPr>
          <p:cNvSpPr txBox="1"/>
          <p:nvPr/>
        </p:nvSpPr>
        <p:spPr>
          <a:xfrm>
            <a:off x="5263161" y="2157445"/>
            <a:ext cx="546863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Y[z] = 3 X[z]  – 2 z</a:t>
            </a:r>
            <a:r>
              <a:rPr lang="en-US" sz="2400" baseline="30000" dirty="0"/>
              <a:t>-1</a:t>
            </a:r>
            <a:r>
              <a:rPr lang="en-US" sz="2400" dirty="0"/>
              <a:t> Y[z] + z</a:t>
            </a:r>
            <a:r>
              <a:rPr lang="en-US" sz="2400" baseline="30000" dirty="0"/>
              <a:t>-2  </a:t>
            </a:r>
            <a:r>
              <a:rPr lang="en-US" sz="2400" dirty="0"/>
              <a:t>Y[z]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172B5E84-4D30-CD60-D0B8-3F1606E4A7E6}"/>
              </a:ext>
            </a:extLst>
          </p:cNvPr>
          <p:cNvSpPr txBox="1"/>
          <p:nvPr/>
        </p:nvSpPr>
        <p:spPr>
          <a:xfrm>
            <a:off x="4106065" y="2867331"/>
            <a:ext cx="3748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</a:rPr>
              <a:t>a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2B051366-2937-5BA1-5070-B0662CB09230}"/>
              </a:ext>
            </a:extLst>
          </p:cNvPr>
          <p:cNvSpPr txBox="1"/>
          <p:nvPr/>
        </p:nvSpPr>
        <p:spPr>
          <a:xfrm>
            <a:off x="8573898" y="2824026"/>
            <a:ext cx="3748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</a:rPr>
              <a:t>b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A12288C8-7EEA-F129-D50E-A349D70A0350}"/>
              </a:ext>
            </a:extLst>
          </p:cNvPr>
          <p:cNvSpPr txBox="1"/>
          <p:nvPr/>
        </p:nvSpPr>
        <p:spPr>
          <a:xfrm>
            <a:off x="8839967" y="4373646"/>
            <a:ext cx="3748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</a:rPr>
              <a:t>c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1AE43A4E-0DD3-EFD4-18DF-B39C8368EC68}"/>
              </a:ext>
            </a:extLst>
          </p:cNvPr>
          <p:cNvSpPr txBox="1"/>
          <p:nvPr/>
        </p:nvSpPr>
        <p:spPr>
          <a:xfrm>
            <a:off x="3865592" y="4425886"/>
            <a:ext cx="37485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</a:rPr>
              <a:t>d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B12B08C2-6C99-45EE-4884-967E0A580E4B}"/>
              </a:ext>
            </a:extLst>
          </p:cNvPr>
          <p:cNvSpPr txBox="1"/>
          <p:nvPr/>
        </p:nvSpPr>
        <p:spPr>
          <a:xfrm>
            <a:off x="3116540" y="4994961"/>
            <a:ext cx="145863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7030A0"/>
                </a:solidFill>
              </a:rPr>
              <a:t>W</a:t>
            </a:r>
            <a:r>
              <a:rPr lang="en-US" sz="2000" baseline="-25000" dirty="0">
                <a:solidFill>
                  <a:srgbClr val="7030A0"/>
                </a:solidFill>
              </a:rPr>
              <a:t>d</a:t>
            </a:r>
            <a:r>
              <a:rPr lang="en-US" sz="2000" dirty="0">
                <a:solidFill>
                  <a:srgbClr val="7030A0"/>
                </a:solidFill>
              </a:rPr>
              <a:t> = z</a:t>
            </a:r>
            <a:r>
              <a:rPr lang="en-US" sz="2000" baseline="30000" dirty="0">
                <a:solidFill>
                  <a:srgbClr val="7030A0"/>
                </a:solidFill>
              </a:rPr>
              <a:t>-2</a:t>
            </a:r>
            <a:r>
              <a:rPr lang="en-US" sz="2000" dirty="0">
                <a:solidFill>
                  <a:srgbClr val="7030A0"/>
                </a:solidFill>
              </a:rPr>
              <a:t> Y(z)</a:t>
            </a:r>
          </a:p>
        </p:txBody>
      </p:sp>
    </p:spTree>
    <p:extLst>
      <p:ext uri="{BB962C8B-B14F-4D97-AF65-F5344CB8AC3E}">
        <p14:creationId xmlns:p14="http://schemas.microsoft.com/office/powerpoint/2010/main" val="3945841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8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1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4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11" grpId="0"/>
      <p:bldP spid="11" grpId="1"/>
      <p:bldP spid="13" grpId="0"/>
      <p:bldP spid="13" grpId="1"/>
      <p:bldP spid="22" grpId="0"/>
      <p:bldP spid="37" grpId="0"/>
      <p:bldP spid="38" grpId="0"/>
      <p:bldP spid="58" grpId="0"/>
      <p:bldP spid="59" grpId="0"/>
      <p:bldP spid="60" grpId="0"/>
      <p:bldP spid="77" grpId="0"/>
      <p:bldP spid="78" grpId="0"/>
      <p:bldP spid="78" grpId="1"/>
      <p:bldP spid="79" grpId="0"/>
      <p:bldP spid="79" grpId="1"/>
      <p:bldP spid="80" grpId="0"/>
      <p:bldP spid="80" grpId="1"/>
      <p:bldP spid="81" grpId="0"/>
      <p:bldP spid="82" grpId="0"/>
      <p:bldP spid="83" grpId="0"/>
      <p:bldP spid="84" grpId="0"/>
      <p:bldP spid="85" grpId="0"/>
      <p:bldP spid="8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9EAD83-C494-26D0-FBAB-41E588416D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5496EE-74D1-EE56-2693-D6D262DB5A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9427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9297D293406034BB339CD3F58C62B1E" ma:contentTypeVersion="11" ma:contentTypeDescription="Create a new document." ma:contentTypeScope="" ma:versionID="c4119d7395d7331c8dde5d80206eb3dc">
  <xsd:schema xmlns:xsd="http://www.w3.org/2001/XMLSchema" xmlns:xs="http://www.w3.org/2001/XMLSchema" xmlns:p="http://schemas.microsoft.com/office/2006/metadata/properties" xmlns:ns3="1279d55e-478b-43fd-87f1-4707a791890e" targetNamespace="http://schemas.microsoft.com/office/2006/metadata/properties" ma:root="true" ma:fieldsID="0bf4a8304fed9a175eb6359e2421b139" ns3:_="">
    <xsd:import namespace="1279d55e-478b-43fd-87f1-4707a791890e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MediaServiceSearchProperties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SystemTags" minOccurs="0"/>
                <xsd:element ref="ns3:MediaServiceOCR" minOccurs="0"/>
                <xsd:element ref="ns3:MediaLengthInSeconds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279d55e-478b-43fd-87f1-4707a791890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ystemTags" ma:index="15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18" nillable="true" ma:displayName="_activity" ma:hidden="true" ma:internalName="_activity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1279d55e-478b-43fd-87f1-4707a791890e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094EB6A-0685-4AA9-9854-DDA6D48F6D4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279d55e-478b-43fd-87f1-4707a791890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151EDCFB-9D20-4FFB-A249-2E0D191A3082}">
  <ds:schemaRefs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http://www.w3.org/XML/1998/namespace"/>
    <ds:schemaRef ds:uri="http://purl.org/dc/terms/"/>
    <ds:schemaRef ds:uri="http://purl.org/dc/dcmitype/"/>
    <ds:schemaRef ds:uri="1279d55e-478b-43fd-87f1-4707a791890e"/>
    <ds:schemaRef ds:uri="http://schemas.microsoft.com/office/infopath/2007/PartnerControls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1CD308E8-BCBE-48F7-8E52-FD89CFB0D1D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33743</TotalTime>
  <Words>635</Words>
  <Application>Microsoft Office PowerPoint</Application>
  <PresentationFormat>Widescreen</PresentationFormat>
  <Paragraphs>128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Aptos</vt:lpstr>
      <vt:lpstr>Aptos Display</vt:lpstr>
      <vt:lpstr>Arial</vt:lpstr>
      <vt:lpstr>Cambria Math</vt:lpstr>
      <vt:lpstr>Office Theme</vt:lpstr>
      <vt:lpstr>Digital Signal Processing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Kendall Stephenson</dc:creator>
  <cp:lastModifiedBy>Kendall Stephenson</cp:lastModifiedBy>
  <cp:revision>184</cp:revision>
  <dcterms:created xsi:type="dcterms:W3CDTF">2025-08-19T14:43:44Z</dcterms:created>
  <dcterms:modified xsi:type="dcterms:W3CDTF">2025-10-16T22:45:46Z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0x010100C9297D293406034BB339CD3F58C62B1E</vt:lpwstr>
  </property>
</Properties>
</file>