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EB59E-E876-4732-A1FA-1686A859D7F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6226F-A9D6-4909-B950-19559A1D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0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0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0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925A-09B4-45FC-9C00-C92FBD81929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>
              <a:defRPr/>
            </a:pPr>
            <a:r>
              <a:rPr dirty="0" smtClean="0"/>
              <a:t>CSC314 Day </a:t>
            </a:r>
            <a:r>
              <a:rPr dirty="0" smtClean="0"/>
              <a:t>1</a:t>
            </a:r>
            <a:r>
              <a:rPr lang="en-US" dirty="0"/>
              <a:t>6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Transaction processing</a:t>
            </a:r>
          </a:p>
          <a:p>
            <a:pPr>
              <a:defRPr/>
            </a:pPr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23343-53CA-4037-B65C-764AD0F9816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1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dirty="0" smtClean="0"/>
              <a:t>Locking Mechanisms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Locking level: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Database–used during database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Table–used for bulk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Block or page–very commonly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Record–only requested row; fairly commonly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Field–requires significant overhead; impractical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Types of locks: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Shared lock–Read but no update permitted.  Used when just reading to prevent another user from placing an exclusive lock on the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Exclusive lock–No access permitted.  Used when preparing to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CC0C8-4841-41D1-94A4-CD116E7287C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/>
              <a:t>Deadlock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772400" cy="1219200"/>
          </a:xfrm>
        </p:spPr>
        <p:txBody>
          <a:bodyPr/>
          <a:lstStyle/>
          <a:p>
            <a:pPr eaLnBrk="1" hangingPunct="1"/>
            <a:r>
              <a:rPr lang="en-US" sz="2400" smtClean="0"/>
              <a:t>An impasse that results when two or more transactions have locked common resources, and each waits for the other to unlock their resources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18624-5BB8-40B8-829A-B2383568FD1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0" y="2506663"/>
            <a:ext cx="355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11-12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The problem of deadlock</a:t>
            </a: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76200" y="3794125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John and Marsha will wait forever for each other to release their locked resources!</a:t>
            </a:r>
          </a:p>
        </p:txBody>
      </p:sp>
      <p:pic>
        <p:nvPicPr>
          <p:cNvPr id="51207" name="Picture 7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0"/>
            <a:ext cx="52006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2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Managing Deadlock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Deadlock prevention: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Lock all records required at the beginning of a transaction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Two-phase locking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300" smtClean="0"/>
              <a:t>Growing phase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300" smtClean="0"/>
              <a:t>Shrinking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May be difficult to determine all needed resources in advance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Deadlock Resolution: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Allow deadlocks to 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Mechanisms for detecting and breaking them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Resource usage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543FC-8BAC-4567-B180-9BACA1E08C4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Versioning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Optimistic approach to concurrency control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Instead of locking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Assumption is that simultaneous updates will be infrequent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transaction can attempt an update as it wishes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system will reject an update when it senses a conflict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of rollback and commit for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DCD22-804F-44C2-9C55-959D901300B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5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792163"/>
            <a:ext cx="6548437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DBE82-D5EC-467B-908C-9DA984D274D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2209800" y="296863"/>
            <a:ext cx="4926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11-14 The use of versioning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2346325" y="5554663"/>
            <a:ext cx="451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Better performance than locking</a:t>
            </a:r>
          </a:p>
        </p:txBody>
      </p:sp>
      <p:sp>
        <p:nvSpPr>
          <p:cNvPr id="5427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AD7E1F8-46F2-4243-B66C-7E18D96B5C6B}" type="slidenum">
              <a:rPr lang="en-US" sz="1200">
                <a:solidFill>
                  <a:srgbClr val="D38E27"/>
                </a:solidFill>
              </a:rPr>
              <a:pPr algn="r" eaLnBrk="1" hangingPunct="1"/>
              <a:t>14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dirty="0" smtClean="0"/>
              <a:t>Data Dictionaries and Repositories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Data dictionary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Documents data elements of a database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System catalog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System-created database that describes all database objects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Information Repository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Stores metadata describing data and data processing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Information Repository Dictionary System (IRDS)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Software tool managing/controlling access to information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BE734-B3A8-4644-A52D-4319D666DF3D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1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66788"/>
            <a:ext cx="6934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1E18A-BAE0-416D-9AF7-7E488CA3032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838200" y="160338"/>
            <a:ext cx="807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11-15 Three components of the repository system architecture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5562600" y="1065213"/>
            <a:ext cx="23018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990000"/>
                </a:solidFill>
                <a:cs typeface="Tahoma" pitchFamily="34" charset="0"/>
              </a:rPr>
              <a:t>A schema of the repository information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7162800" y="2590800"/>
            <a:ext cx="1295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990000"/>
                </a:solidFill>
                <a:cs typeface="Tahoma" pitchFamily="34" charset="0"/>
              </a:rPr>
              <a:t>Software that manages the repository objects</a:t>
            </a:r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5486400" y="530225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990000"/>
                </a:solidFill>
                <a:cs typeface="Tahoma" pitchFamily="34" charset="0"/>
              </a:rPr>
              <a:t>Where repository objects are stored</a:t>
            </a:r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1447800" y="5989638"/>
            <a:ext cx="289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000" b="1">
                <a:solidFill>
                  <a:srgbClr val="990000"/>
                </a:solidFill>
                <a:cs typeface="Tahoma" pitchFamily="34" charset="0"/>
              </a:rPr>
              <a:t>Source</a:t>
            </a:r>
            <a:r>
              <a:rPr lang="en-US" sz="1000">
                <a:solidFill>
                  <a:srgbClr val="990000"/>
                </a:solidFill>
                <a:cs typeface="Tahoma" pitchFamily="34" charset="0"/>
              </a:rPr>
              <a:t>: based on Bernstein, 1996.</a:t>
            </a:r>
          </a:p>
        </p:txBody>
      </p:sp>
      <p:sp>
        <p:nvSpPr>
          <p:cNvPr id="56329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80798F07-F4A3-4D5E-893B-E2231DE6A264}" type="slidenum">
              <a:rPr lang="en-US" sz="1200">
                <a:solidFill>
                  <a:srgbClr val="D38E27"/>
                </a:solidFill>
              </a:rPr>
              <a:pPr algn="r" eaLnBrk="1" hangingPunct="1"/>
              <a:t>16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Database Performance Tuning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DBMS Installation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Setting installation parameters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Memory and Storage Space Usage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Set cache levels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Choose background processes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Data archiving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Input/output (I/O) Contention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Use striping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Distribution of heavily accessed files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CPU Usage –  </a:t>
            </a:r>
            <a:r>
              <a:rPr lang="en-US" sz="2400" dirty="0" smtClean="0"/>
              <a:t>Monitor CPU load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Application tuning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Modification of SQL code in applications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Use of heartbeat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F344F-D47D-46C4-8522-B0F7FFE80BA0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Cost of Downtime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2491D-EEAF-4DD1-9D84-5B430FC1829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8372" name="Rectangle 7"/>
          <p:cNvSpPr>
            <a:spLocks noChangeArrowheads="1"/>
          </p:cNvSpPr>
          <p:nvPr/>
        </p:nvSpPr>
        <p:spPr bwMode="auto">
          <a:xfrm>
            <a:off x="2362200" y="55626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990000"/>
                </a:solidFill>
              </a:rPr>
              <a:t>Downtime is expensive</a:t>
            </a:r>
          </a:p>
        </p:txBody>
      </p:sp>
      <p:pic>
        <p:nvPicPr>
          <p:cNvPr id="58373" name="Picture 6" descr="Nona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5016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20925"/>
            <a:ext cx="4648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0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371600"/>
          </a:xfrm>
        </p:spPr>
        <p:txBody>
          <a:bodyPr/>
          <a:lstStyle/>
          <a:p>
            <a:pPr>
              <a:defRPr/>
            </a:pPr>
            <a:r>
              <a:rPr dirty="0" smtClean="0"/>
              <a:t>Data Availability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382000" cy="5029200"/>
          </a:xfrm>
        </p:spPr>
        <p:txBody>
          <a:bodyPr/>
          <a:lstStyle/>
          <a:p>
            <a:pPr eaLnBrk="1" hangingPunct="1"/>
            <a:r>
              <a:rPr lang="en-US" smtClean="0"/>
              <a:t>How to ensure availability</a:t>
            </a:r>
          </a:p>
          <a:p>
            <a:pPr lvl="1" eaLnBrk="1" hangingPunct="1"/>
            <a:r>
              <a:rPr lang="en-US" smtClean="0"/>
              <a:t>Hardware failures–provide redundancy for fault tolerance</a:t>
            </a:r>
          </a:p>
          <a:p>
            <a:pPr lvl="1" eaLnBrk="1" hangingPunct="1"/>
            <a:r>
              <a:rPr lang="en-US" smtClean="0"/>
              <a:t>Loss of data–database mirroring</a:t>
            </a:r>
          </a:p>
          <a:p>
            <a:pPr lvl="1" eaLnBrk="1" hangingPunct="1"/>
            <a:r>
              <a:rPr lang="en-US" smtClean="0"/>
              <a:t>Human error–standard operating procedures, training, documentation</a:t>
            </a:r>
          </a:p>
          <a:p>
            <a:pPr lvl="1" eaLnBrk="1" hangingPunct="1"/>
            <a:r>
              <a:rPr lang="en-US" smtClean="0"/>
              <a:t>Maintenance downtime–automated and non-disruptive maintenance utilities</a:t>
            </a:r>
          </a:p>
          <a:p>
            <a:pPr lvl="1" eaLnBrk="1" hangingPunct="1"/>
            <a:r>
              <a:rPr lang="en-US" smtClean="0"/>
              <a:t>Network problems–careful traffic monitoring, firewalls, and routers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F8547-3AB2-40A8-8F09-4C318FC984B7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pPr>
              <a:defRPr/>
            </a:pPr>
            <a:r>
              <a:rPr dirty="0" smtClean="0"/>
              <a:t>Transaction </a:t>
            </a:r>
            <a:r>
              <a:rPr sz="4800" dirty="0" smtClean="0"/>
              <a:t>ACID</a:t>
            </a:r>
            <a:r>
              <a:rPr dirty="0" smtClean="0"/>
              <a:t> Properties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Atomic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Transaction cannot be subdivided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Consistent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Constraints don’t change from before transaction to after transaction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Isolated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Database changes not revealed to users until after transaction has completed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Durable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Database changes are permanent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DEA8-A4A6-4848-B4B5-64F7D2BAB94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A7986-41B2-4519-B8A8-59F6083E6EE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712913" y="261938"/>
            <a:ext cx="5343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11-9 Basic recovery techniques</a:t>
            </a:r>
          </a:p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 a) Rollback</a:t>
            </a:r>
          </a:p>
        </p:txBody>
      </p:sp>
      <p:pic>
        <p:nvPicPr>
          <p:cNvPr id="43012" name="Picture 4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404938"/>
            <a:ext cx="859155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DAED8553-F603-461E-AAAF-E14154603D4E}" type="slidenum">
              <a:rPr lang="en-US" sz="1200">
                <a:solidFill>
                  <a:srgbClr val="D38E27"/>
                </a:solidFill>
              </a:rPr>
              <a:pPr algn="r" eaLnBrk="1" hangingPunct="1"/>
              <a:t>3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A85E9-8B00-4534-87D2-1E61CC9B1FB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490663" y="69850"/>
            <a:ext cx="6338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11-9 Basic recovery techniques (cont.)</a:t>
            </a:r>
          </a:p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b) Rollforward</a:t>
            </a:r>
          </a:p>
        </p:txBody>
      </p:sp>
      <p:pic>
        <p:nvPicPr>
          <p:cNvPr id="44036" name="Picture 4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90650"/>
            <a:ext cx="86487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98D75B2-9C4E-4AD4-A28D-7A0492F77C1F}" type="slidenum">
              <a:rPr lang="en-US" sz="1200">
                <a:solidFill>
                  <a:srgbClr val="D38E27"/>
                </a:solidFill>
              </a:rPr>
              <a:pPr algn="r" eaLnBrk="1" hangingPunct="1"/>
              <a:t>4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7E8-2782-4952-AD6E-F815136B934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5059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550"/>
            <a:ext cx="91440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2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Control concurrent Access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i="1" dirty="0" smtClean="0"/>
              <a:t>Problem</a:t>
            </a:r>
            <a:r>
              <a:rPr lang="en-US" sz="3600" dirty="0" smtClean="0"/>
              <a:t>–in a multi-user environment, simultaneous access to data can result in interference and data loss (lost update problem)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i="1" dirty="0" smtClean="0"/>
              <a:t>Solution</a:t>
            </a:r>
            <a:r>
              <a:rPr lang="en-US" sz="3600" dirty="0" smtClean="0"/>
              <a:t>–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Concurrency Control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/>
              <a:t>The process of managing simultaneous operations against a database so that data integrity is maintained and the operations do not interfere with each other in a multi-user environment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E805C-A613-4B97-88EF-2F75F1081AD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86D8C-E4BA-4384-A853-391190C28BD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533400" y="609600"/>
            <a:ext cx="832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11-10  Lost update (no concurrency control in effect)</a:t>
            </a:r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687388" y="5402263"/>
            <a:ext cx="807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Simultaneous access causes updates to cancel each other.</a:t>
            </a:r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827088" y="5783263"/>
            <a:ext cx="7446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A similar problem is the </a:t>
            </a:r>
            <a:r>
              <a:rPr lang="en-US" sz="2400" b="1">
                <a:solidFill>
                  <a:srgbClr val="990000"/>
                </a:solidFill>
                <a:cs typeface="Tahoma" pitchFamily="34" charset="0"/>
              </a:rPr>
              <a:t>inconsistent read</a:t>
            </a:r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 problem.</a:t>
            </a:r>
          </a:p>
        </p:txBody>
      </p:sp>
      <p:pic>
        <p:nvPicPr>
          <p:cNvPr id="47110" name="Picture 6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5233988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3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dirty="0" smtClean="0"/>
              <a:t>Concurrency Control Techniques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Serializability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Finish one transaction before starting another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Locking Mechanisms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most  common way of achieving serialization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 that is retrieved for the purpose of updating is locked for the updater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other user can perform update until unlocked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36C4B-BD6D-41AE-B4CA-C52A93A65E7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1829E-162E-4822-AF69-09E63368FC0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746125" y="144463"/>
            <a:ext cx="793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11-11: Updates with locking (concurrency control)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611313" y="5791200"/>
            <a:ext cx="600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990000"/>
                </a:solidFill>
                <a:cs typeface="Tahoma" pitchFamily="34" charset="0"/>
              </a:rPr>
              <a:t>This prevents the lost update problem</a:t>
            </a:r>
          </a:p>
        </p:txBody>
      </p:sp>
      <p:pic>
        <p:nvPicPr>
          <p:cNvPr id="49157" name="Picture 5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518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531113F6-CB24-4ADA-A0D4-0AD3ADF333FA}" type="slidenum">
              <a:rPr lang="en-US" sz="1200">
                <a:solidFill>
                  <a:srgbClr val="D38E27"/>
                </a:solidFill>
              </a:rPr>
              <a:pPr algn="r" eaLnBrk="1" hangingPunct="1"/>
              <a:t>9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663</Words>
  <Application>Microsoft Office PowerPoint</Application>
  <PresentationFormat>On-screen Show (4:3)</PresentationFormat>
  <Paragraphs>138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CSC314 Day 16</vt:lpstr>
      <vt:lpstr>Transaction ACID Properties</vt:lpstr>
      <vt:lpstr>PowerPoint Presentation</vt:lpstr>
      <vt:lpstr>PowerPoint Presentation</vt:lpstr>
      <vt:lpstr>PowerPoint Presentation</vt:lpstr>
      <vt:lpstr>Control concurrent Access</vt:lpstr>
      <vt:lpstr>PowerPoint Presentation</vt:lpstr>
      <vt:lpstr>Concurrency Control Techniques</vt:lpstr>
      <vt:lpstr>PowerPoint Presentation</vt:lpstr>
      <vt:lpstr>Locking Mechanisms</vt:lpstr>
      <vt:lpstr>Deadlock</vt:lpstr>
      <vt:lpstr>Managing Deadlock</vt:lpstr>
      <vt:lpstr>Versioning</vt:lpstr>
      <vt:lpstr>PowerPoint Presentation</vt:lpstr>
      <vt:lpstr>Data Dictionaries and Repositories</vt:lpstr>
      <vt:lpstr>PowerPoint Presentation</vt:lpstr>
      <vt:lpstr>Database Performance Tuning</vt:lpstr>
      <vt:lpstr>Cost of Downtime</vt:lpstr>
      <vt:lpstr>Data Availability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deLaubenfels</dc:creator>
  <cp:lastModifiedBy>Tony deLaubenfels</cp:lastModifiedBy>
  <cp:revision>2</cp:revision>
  <dcterms:created xsi:type="dcterms:W3CDTF">2013-05-02T13:42:10Z</dcterms:created>
  <dcterms:modified xsi:type="dcterms:W3CDTF">2013-05-06T13:35:59Z</dcterms:modified>
</cp:coreProperties>
</file>