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66"/>
  </p:notesMasterIdLst>
  <p:handoutMasterIdLst>
    <p:handoutMasterId r:id="rId67"/>
  </p:handoutMasterIdLst>
  <p:sldIdLst>
    <p:sldId id="256" r:id="rId2"/>
    <p:sldId id="260" r:id="rId3"/>
    <p:sldId id="261" r:id="rId4"/>
    <p:sldId id="343" r:id="rId5"/>
    <p:sldId id="326" r:id="rId6"/>
    <p:sldId id="340" r:id="rId7"/>
    <p:sldId id="266" r:id="rId8"/>
    <p:sldId id="267" r:id="rId9"/>
    <p:sldId id="268" r:id="rId10"/>
    <p:sldId id="269" r:id="rId11"/>
    <p:sldId id="270" r:id="rId12"/>
    <p:sldId id="284" r:id="rId13"/>
    <p:sldId id="285" r:id="rId14"/>
    <p:sldId id="286" r:id="rId15"/>
    <p:sldId id="271" r:id="rId16"/>
    <p:sldId id="287" r:id="rId17"/>
    <p:sldId id="272" r:id="rId18"/>
    <p:sldId id="273" r:id="rId19"/>
    <p:sldId id="274" r:id="rId20"/>
    <p:sldId id="288" r:id="rId21"/>
    <p:sldId id="275" r:id="rId22"/>
    <p:sldId id="289" r:id="rId23"/>
    <p:sldId id="276" r:id="rId24"/>
    <p:sldId id="290" r:id="rId25"/>
    <p:sldId id="277" r:id="rId26"/>
    <p:sldId id="291" r:id="rId27"/>
    <p:sldId id="292" r:id="rId28"/>
    <p:sldId id="344" r:id="rId29"/>
    <p:sldId id="293" r:id="rId30"/>
    <p:sldId id="278" r:id="rId31"/>
    <p:sldId id="279" r:id="rId32"/>
    <p:sldId id="336" r:id="rId33"/>
    <p:sldId id="337" r:id="rId34"/>
    <p:sldId id="282" r:id="rId35"/>
    <p:sldId id="283" r:id="rId36"/>
    <p:sldId id="345" r:id="rId37"/>
    <p:sldId id="258" r:id="rId38"/>
    <p:sldId id="263" r:id="rId39"/>
    <p:sldId id="294" r:id="rId40"/>
    <p:sldId id="330" r:id="rId41"/>
    <p:sldId id="299" r:id="rId42"/>
    <p:sldId id="301" r:id="rId43"/>
    <p:sldId id="264" r:id="rId44"/>
    <p:sldId id="338" r:id="rId45"/>
    <p:sldId id="339" r:id="rId46"/>
    <p:sldId id="331" r:id="rId47"/>
    <p:sldId id="302" r:id="rId48"/>
    <p:sldId id="305" r:id="rId49"/>
    <p:sldId id="333" r:id="rId50"/>
    <p:sldId id="300" r:id="rId51"/>
    <p:sldId id="310" r:id="rId52"/>
    <p:sldId id="311" r:id="rId53"/>
    <p:sldId id="312" r:id="rId54"/>
    <p:sldId id="314" r:id="rId55"/>
    <p:sldId id="317" r:id="rId56"/>
    <p:sldId id="313" r:id="rId57"/>
    <p:sldId id="316" r:id="rId58"/>
    <p:sldId id="341" r:id="rId59"/>
    <p:sldId id="306" r:id="rId60"/>
    <p:sldId id="334" r:id="rId61"/>
    <p:sldId id="335" r:id="rId62"/>
    <p:sldId id="325" r:id="rId63"/>
    <p:sldId id="342" r:id="rId64"/>
    <p:sldId id="259"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 Fox" initials="C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5A28"/>
    <a:srgbClr val="1811A9"/>
    <a:srgbClr val="2117E7"/>
    <a:srgbClr val="1E15D7"/>
    <a:srgbClr val="E0AA62"/>
    <a:srgbClr val="1A12BC"/>
    <a:srgbClr val="4840EC"/>
    <a:srgbClr val="7973F5"/>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7"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12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12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12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0169EC3-5B01-41FF-8E7B-14FBFBEC05FE}" type="slidenum">
              <a:rPr lang="en-US"/>
              <a:pPr>
                <a:defRPr/>
              </a:pPr>
              <a:t>‹#›</a:t>
            </a:fld>
            <a:endParaRPr lang="en-US" dirty="0"/>
          </a:p>
        </p:txBody>
      </p:sp>
    </p:spTree>
    <p:extLst>
      <p:ext uri="{BB962C8B-B14F-4D97-AF65-F5344CB8AC3E}">
        <p14:creationId xmlns:p14="http://schemas.microsoft.com/office/powerpoint/2010/main" val="1180238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DE203C9-2CA7-4BF3-8BDA-9313A9FD8BE9}" type="slidenum">
              <a:rPr lang="en-US"/>
              <a:pPr>
                <a:defRPr/>
              </a:pPr>
              <a:t>‹#›</a:t>
            </a:fld>
            <a:endParaRPr lang="en-US" dirty="0"/>
          </a:p>
        </p:txBody>
      </p:sp>
    </p:spTree>
    <p:extLst>
      <p:ext uri="{BB962C8B-B14F-4D97-AF65-F5344CB8AC3E}">
        <p14:creationId xmlns:p14="http://schemas.microsoft.com/office/powerpoint/2010/main" val="33230621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3C8081-C642-4E16-9B66-86EA2C79B615}" type="slidenum">
              <a:rPr lang="en-US" smtClean="0"/>
              <a:pPr eaLnBrk="1" hangingPunct="1"/>
              <a:t>1</a:t>
            </a:fld>
            <a:endParaRPr lang="en-US" dirty="0"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536517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AB21FF-0A24-42B3-BC78-274093D96107}" type="slidenum">
              <a:rPr lang="en-US" smtClean="0"/>
              <a:pPr eaLnBrk="1" hangingPunct="1"/>
              <a:t>10</a:t>
            </a:fld>
            <a:endParaRPr lang="en-US" dirty="0" smtClean="0"/>
          </a:p>
        </p:txBody>
      </p:sp>
    </p:spTree>
    <p:extLst>
      <p:ext uri="{BB962C8B-B14F-4D97-AF65-F5344CB8AC3E}">
        <p14:creationId xmlns:p14="http://schemas.microsoft.com/office/powerpoint/2010/main" val="1745570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0159D6-90E9-4EB8-B1A0-675A46364C69}" type="slidenum">
              <a:rPr lang="en-US" smtClean="0"/>
              <a:pPr eaLnBrk="1" hangingPunct="1"/>
              <a:t>11</a:t>
            </a:fld>
            <a:endParaRPr lang="en-US" dirty="0" smtClean="0"/>
          </a:p>
        </p:txBody>
      </p:sp>
    </p:spTree>
    <p:extLst>
      <p:ext uri="{BB962C8B-B14F-4D97-AF65-F5344CB8AC3E}">
        <p14:creationId xmlns:p14="http://schemas.microsoft.com/office/powerpoint/2010/main" val="2584188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194D0D-83A0-453B-9088-0473940C24D2}" type="slidenum">
              <a:rPr lang="en-US" smtClean="0"/>
              <a:pPr eaLnBrk="1" hangingPunct="1"/>
              <a:t>12</a:t>
            </a:fld>
            <a:endParaRPr lang="en-US" dirty="0" smtClean="0"/>
          </a:p>
        </p:txBody>
      </p:sp>
    </p:spTree>
    <p:extLst>
      <p:ext uri="{BB962C8B-B14F-4D97-AF65-F5344CB8AC3E}">
        <p14:creationId xmlns:p14="http://schemas.microsoft.com/office/powerpoint/2010/main" val="423717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9E3CD7-CBF0-46D6-90EE-0B1D4FC02B4F}" type="slidenum">
              <a:rPr lang="en-US" smtClean="0"/>
              <a:pPr eaLnBrk="1" hangingPunct="1"/>
              <a:t>13</a:t>
            </a:fld>
            <a:endParaRPr lang="en-US" dirty="0" smtClean="0"/>
          </a:p>
        </p:txBody>
      </p:sp>
    </p:spTree>
    <p:extLst>
      <p:ext uri="{BB962C8B-B14F-4D97-AF65-F5344CB8AC3E}">
        <p14:creationId xmlns:p14="http://schemas.microsoft.com/office/powerpoint/2010/main" val="3884400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7DC5BF-2D47-448F-953D-8AACB6A06D9F}" type="slidenum">
              <a:rPr lang="en-US" smtClean="0"/>
              <a:pPr eaLnBrk="1" hangingPunct="1"/>
              <a:t>14</a:t>
            </a:fld>
            <a:endParaRPr lang="en-US" dirty="0" smtClean="0"/>
          </a:p>
        </p:txBody>
      </p:sp>
    </p:spTree>
    <p:extLst>
      <p:ext uri="{BB962C8B-B14F-4D97-AF65-F5344CB8AC3E}">
        <p14:creationId xmlns:p14="http://schemas.microsoft.com/office/powerpoint/2010/main" val="41172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715B14-83BC-4208-8FE6-C9525867C801}" type="slidenum">
              <a:rPr lang="en-US" smtClean="0"/>
              <a:pPr eaLnBrk="1" hangingPunct="1"/>
              <a:t>15</a:t>
            </a:fld>
            <a:endParaRPr lang="en-US" dirty="0" smtClean="0"/>
          </a:p>
        </p:txBody>
      </p:sp>
    </p:spTree>
    <p:extLst>
      <p:ext uri="{BB962C8B-B14F-4D97-AF65-F5344CB8AC3E}">
        <p14:creationId xmlns:p14="http://schemas.microsoft.com/office/powerpoint/2010/main" val="1592209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1FD94C-5AFA-4B67-8F9F-04B41E8FFA72}" type="slidenum">
              <a:rPr lang="en-US" smtClean="0"/>
              <a:pPr eaLnBrk="1" hangingPunct="1"/>
              <a:t>16</a:t>
            </a:fld>
            <a:endParaRPr lang="en-US" dirty="0" smtClean="0"/>
          </a:p>
        </p:txBody>
      </p:sp>
    </p:spTree>
    <p:extLst>
      <p:ext uri="{BB962C8B-B14F-4D97-AF65-F5344CB8AC3E}">
        <p14:creationId xmlns:p14="http://schemas.microsoft.com/office/powerpoint/2010/main" val="426150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CCDB29-CAED-440B-8F3D-80457982870D}" type="slidenum">
              <a:rPr lang="en-US" smtClean="0"/>
              <a:pPr eaLnBrk="1" hangingPunct="1"/>
              <a:t>17</a:t>
            </a:fld>
            <a:endParaRPr lang="en-US" dirty="0" smtClean="0"/>
          </a:p>
        </p:txBody>
      </p:sp>
    </p:spTree>
    <p:extLst>
      <p:ext uri="{BB962C8B-B14F-4D97-AF65-F5344CB8AC3E}">
        <p14:creationId xmlns:p14="http://schemas.microsoft.com/office/powerpoint/2010/main" val="2780484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4D1D514-ECE2-47D2-8C00-EFF0B9FB155B}" type="slidenum">
              <a:rPr lang="en-US" smtClean="0"/>
              <a:pPr eaLnBrk="1" hangingPunct="1"/>
              <a:t>18</a:t>
            </a:fld>
            <a:endParaRPr lang="en-US" dirty="0" smtClean="0"/>
          </a:p>
        </p:txBody>
      </p:sp>
    </p:spTree>
    <p:extLst>
      <p:ext uri="{BB962C8B-B14F-4D97-AF65-F5344CB8AC3E}">
        <p14:creationId xmlns:p14="http://schemas.microsoft.com/office/powerpoint/2010/main" val="2417522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96E9E8-C32E-4D79-9617-BF94D64D3D7D}" type="slidenum">
              <a:rPr lang="en-US" smtClean="0"/>
              <a:pPr eaLnBrk="1" hangingPunct="1"/>
              <a:t>19</a:t>
            </a:fld>
            <a:endParaRPr lang="en-US" dirty="0" smtClean="0"/>
          </a:p>
        </p:txBody>
      </p:sp>
    </p:spTree>
    <p:extLst>
      <p:ext uri="{BB962C8B-B14F-4D97-AF65-F5344CB8AC3E}">
        <p14:creationId xmlns:p14="http://schemas.microsoft.com/office/powerpoint/2010/main" val="45676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3C2517-8298-48D2-8963-A05FADB69FCC}" type="slidenum">
              <a:rPr lang="en-US" smtClean="0"/>
              <a:pPr eaLnBrk="1" hangingPunct="1"/>
              <a:t>2</a:t>
            </a:fld>
            <a:endParaRPr lang="en-US" dirty="0" smtClean="0"/>
          </a:p>
        </p:txBody>
      </p:sp>
    </p:spTree>
    <p:extLst>
      <p:ext uri="{BB962C8B-B14F-4D97-AF65-F5344CB8AC3E}">
        <p14:creationId xmlns:p14="http://schemas.microsoft.com/office/powerpoint/2010/main" val="342007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EEE054-5F24-44B7-A825-D8F6A212BD24}" type="slidenum">
              <a:rPr lang="en-US" smtClean="0"/>
              <a:pPr eaLnBrk="1" hangingPunct="1"/>
              <a:t>20</a:t>
            </a:fld>
            <a:endParaRPr lang="en-US" dirty="0" smtClean="0"/>
          </a:p>
        </p:txBody>
      </p:sp>
    </p:spTree>
    <p:extLst>
      <p:ext uri="{BB962C8B-B14F-4D97-AF65-F5344CB8AC3E}">
        <p14:creationId xmlns:p14="http://schemas.microsoft.com/office/powerpoint/2010/main" val="2158187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A75F5B-8A73-4A3C-9C76-8D92CF6FD8B6}" type="slidenum">
              <a:rPr lang="en-US" smtClean="0"/>
              <a:pPr eaLnBrk="1" hangingPunct="1"/>
              <a:t>21</a:t>
            </a:fld>
            <a:endParaRPr lang="en-US" dirty="0" smtClean="0"/>
          </a:p>
        </p:txBody>
      </p:sp>
    </p:spTree>
    <p:extLst>
      <p:ext uri="{BB962C8B-B14F-4D97-AF65-F5344CB8AC3E}">
        <p14:creationId xmlns:p14="http://schemas.microsoft.com/office/powerpoint/2010/main" val="3313008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CAFC8E-6764-4059-AF16-A95C0D5BEEB8}" type="slidenum">
              <a:rPr lang="en-US" smtClean="0"/>
              <a:pPr eaLnBrk="1" hangingPunct="1"/>
              <a:t>22</a:t>
            </a:fld>
            <a:endParaRPr lang="en-US" dirty="0" smtClean="0"/>
          </a:p>
        </p:txBody>
      </p:sp>
    </p:spTree>
    <p:extLst>
      <p:ext uri="{BB962C8B-B14F-4D97-AF65-F5344CB8AC3E}">
        <p14:creationId xmlns:p14="http://schemas.microsoft.com/office/powerpoint/2010/main" val="1573271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702B438-285F-4A61-8042-0018905B1385}" type="slidenum">
              <a:rPr lang="en-US" smtClean="0"/>
              <a:pPr eaLnBrk="1" hangingPunct="1"/>
              <a:t>23</a:t>
            </a:fld>
            <a:endParaRPr lang="en-US" dirty="0" smtClean="0"/>
          </a:p>
        </p:txBody>
      </p:sp>
    </p:spTree>
    <p:extLst>
      <p:ext uri="{BB962C8B-B14F-4D97-AF65-F5344CB8AC3E}">
        <p14:creationId xmlns:p14="http://schemas.microsoft.com/office/powerpoint/2010/main" val="4283348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368DAC-70C5-42C7-869B-F01A0F3923E0}" type="slidenum">
              <a:rPr lang="en-US" smtClean="0"/>
              <a:pPr eaLnBrk="1" hangingPunct="1"/>
              <a:t>24</a:t>
            </a:fld>
            <a:endParaRPr lang="en-US" dirty="0" smtClean="0"/>
          </a:p>
        </p:txBody>
      </p:sp>
    </p:spTree>
    <p:extLst>
      <p:ext uri="{BB962C8B-B14F-4D97-AF65-F5344CB8AC3E}">
        <p14:creationId xmlns:p14="http://schemas.microsoft.com/office/powerpoint/2010/main" val="109443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CD476-6F2A-4ED4-9CCA-20FC78F48C80}" type="slidenum">
              <a:rPr lang="en-US" smtClean="0"/>
              <a:pPr eaLnBrk="1" hangingPunct="1"/>
              <a:t>25</a:t>
            </a:fld>
            <a:endParaRPr lang="en-US" dirty="0" smtClean="0"/>
          </a:p>
        </p:txBody>
      </p:sp>
    </p:spTree>
    <p:extLst>
      <p:ext uri="{BB962C8B-B14F-4D97-AF65-F5344CB8AC3E}">
        <p14:creationId xmlns:p14="http://schemas.microsoft.com/office/powerpoint/2010/main" val="1299864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7937F0-7281-4B5A-9A24-89B2CC8A4528}" type="slidenum">
              <a:rPr lang="en-US" smtClean="0"/>
              <a:pPr eaLnBrk="1" hangingPunct="1"/>
              <a:t>26</a:t>
            </a:fld>
            <a:endParaRPr lang="en-US" dirty="0" smtClean="0"/>
          </a:p>
        </p:txBody>
      </p:sp>
    </p:spTree>
    <p:extLst>
      <p:ext uri="{BB962C8B-B14F-4D97-AF65-F5344CB8AC3E}">
        <p14:creationId xmlns:p14="http://schemas.microsoft.com/office/powerpoint/2010/main" val="890595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C5227D-7B92-4C30-BBA0-A865F6850013}" type="slidenum">
              <a:rPr lang="en-US" smtClean="0"/>
              <a:pPr eaLnBrk="1" hangingPunct="1"/>
              <a:t>27</a:t>
            </a:fld>
            <a:endParaRPr lang="en-US" dirty="0" smtClean="0"/>
          </a:p>
        </p:txBody>
      </p:sp>
    </p:spTree>
    <p:extLst>
      <p:ext uri="{BB962C8B-B14F-4D97-AF65-F5344CB8AC3E}">
        <p14:creationId xmlns:p14="http://schemas.microsoft.com/office/powerpoint/2010/main" val="1693132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CD476-6F2A-4ED4-9CCA-20FC78F48C80}" type="slidenum">
              <a:rPr lang="en-US" smtClean="0"/>
              <a:pPr eaLnBrk="1" hangingPunct="1"/>
              <a:t>28</a:t>
            </a:fld>
            <a:endParaRPr lang="en-US" dirty="0" smtClean="0"/>
          </a:p>
        </p:txBody>
      </p:sp>
    </p:spTree>
    <p:extLst>
      <p:ext uri="{BB962C8B-B14F-4D97-AF65-F5344CB8AC3E}">
        <p14:creationId xmlns:p14="http://schemas.microsoft.com/office/powerpoint/2010/main" val="2715489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55457B-07F2-4D13-99B7-409F674E01D3}" type="slidenum">
              <a:rPr lang="en-US" smtClean="0"/>
              <a:pPr eaLnBrk="1" hangingPunct="1"/>
              <a:t>29</a:t>
            </a:fld>
            <a:endParaRPr lang="en-US" dirty="0" smtClean="0"/>
          </a:p>
        </p:txBody>
      </p:sp>
    </p:spTree>
    <p:extLst>
      <p:ext uri="{BB962C8B-B14F-4D97-AF65-F5344CB8AC3E}">
        <p14:creationId xmlns:p14="http://schemas.microsoft.com/office/powerpoint/2010/main" val="30152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016526-F609-42A8-97A5-9861C9753EC8}" type="slidenum">
              <a:rPr lang="en-US" smtClean="0"/>
              <a:pPr eaLnBrk="1" hangingPunct="1"/>
              <a:t>3</a:t>
            </a:fld>
            <a:endParaRPr lang="en-US" dirty="0" smtClean="0"/>
          </a:p>
        </p:txBody>
      </p:sp>
    </p:spTree>
    <p:extLst>
      <p:ext uri="{BB962C8B-B14F-4D97-AF65-F5344CB8AC3E}">
        <p14:creationId xmlns:p14="http://schemas.microsoft.com/office/powerpoint/2010/main" val="2622124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C5F25E-2889-42D1-9AFE-A649D44EA3FE}" type="slidenum">
              <a:rPr lang="en-US" smtClean="0"/>
              <a:pPr eaLnBrk="1" hangingPunct="1"/>
              <a:t>30</a:t>
            </a:fld>
            <a:endParaRPr lang="en-US" dirty="0" smtClean="0"/>
          </a:p>
        </p:txBody>
      </p:sp>
    </p:spTree>
    <p:extLst>
      <p:ext uri="{BB962C8B-B14F-4D97-AF65-F5344CB8AC3E}">
        <p14:creationId xmlns:p14="http://schemas.microsoft.com/office/powerpoint/2010/main" val="954795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EB6BE5-0614-492F-9170-17DBE293AA54}" type="slidenum">
              <a:rPr lang="en-US" smtClean="0"/>
              <a:pPr eaLnBrk="1" hangingPunct="1"/>
              <a:t>31</a:t>
            </a:fld>
            <a:endParaRPr lang="en-US" dirty="0" smtClean="0"/>
          </a:p>
        </p:txBody>
      </p:sp>
    </p:spTree>
    <p:extLst>
      <p:ext uri="{BB962C8B-B14F-4D97-AF65-F5344CB8AC3E}">
        <p14:creationId xmlns:p14="http://schemas.microsoft.com/office/powerpoint/2010/main" val="3263537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64DF3E3-C650-4159-BC87-AE0C3AF6FB1E}" type="slidenum">
              <a:rPr lang="en-US" smtClean="0"/>
              <a:pPr eaLnBrk="1" hangingPunct="1"/>
              <a:t>32</a:t>
            </a:fld>
            <a:endParaRPr lang="en-US" dirty="0" smtClean="0"/>
          </a:p>
        </p:txBody>
      </p:sp>
    </p:spTree>
    <p:extLst>
      <p:ext uri="{BB962C8B-B14F-4D97-AF65-F5344CB8AC3E}">
        <p14:creationId xmlns:p14="http://schemas.microsoft.com/office/powerpoint/2010/main" val="4044129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CAEE2F-3E37-48C0-9843-3A87CC797690}" type="slidenum">
              <a:rPr lang="en-US" smtClean="0"/>
              <a:pPr eaLnBrk="1" hangingPunct="1"/>
              <a:t>33</a:t>
            </a:fld>
            <a:endParaRPr lang="en-US" dirty="0" smtClean="0"/>
          </a:p>
        </p:txBody>
      </p:sp>
    </p:spTree>
    <p:extLst>
      <p:ext uri="{BB962C8B-B14F-4D97-AF65-F5344CB8AC3E}">
        <p14:creationId xmlns:p14="http://schemas.microsoft.com/office/powerpoint/2010/main" val="2950279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2F2690-2FE2-4C48-B1B2-7DEAE2A765CF}" type="slidenum">
              <a:rPr lang="en-US" smtClean="0"/>
              <a:pPr eaLnBrk="1" hangingPunct="1"/>
              <a:t>34</a:t>
            </a:fld>
            <a:endParaRPr lang="en-US" dirty="0" smtClean="0"/>
          </a:p>
        </p:txBody>
      </p:sp>
    </p:spTree>
    <p:extLst>
      <p:ext uri="{BB962C8B-B14F-4D97-AF65-F5344CB8AC3E}">
        <p14:creationId xmlns:p14="http://schemas.microsoft.com/office/powerpoint/2010/main" val="3920731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0574EA-E84D-437C-BEEE-C5D16E1AF87F}" type="slidenum">
              <a:rPr lang="en-US" smtClean="0"/>
              <a:pPr eaLnBrk="1" hangingPunct="1"/>
              <a:t>35</a:t>
            </a:fld>
            <a:endParaRPr lang="en-US" dirty="0" smtClean="0"/>
          </a:p>
        </p:txBody>
      </p:sp>
    </p:spTree>
    <p:extLst>
      <p:ext uri="{BB962C8B-B14F-4D97-AF65-F5344CB8AC3E}">
        <p14:creationId xmlns:p14="http://schemas.microsoft.com/office/powerpoint/2010/main" val="2124913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0574EA-E84D-437C-BEEE-C5D16E1AF87F}" type="slidenum">
              <a:rPr lang="en-US" smtClean="0"/>
              <a:pPr eaLnBrk="1" hangingPunct="1"/>
              <a:t>36</a:t>
            </a:fld>
            <a:endParaRPr lang="en-US" dirty="0" smtClean="0"/>
          </a:p>
        </p:txBody>
      </p:sp>
    </p:spTree>
    <p:extLst>
      <p:ext uri="{BB962C8B-B14F-4D97-AF65-F5344CB8AC3E}">
        <p14:creationId xmlns:p14="http://schemas.microsoft.com/office/powerpoint/2010/main" val="1029199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E597A1-2B48-4EF9-9D76-F048F68A89C1}" type="slidenum">
              <a:rPr lang="en-US" smtClean="0"/>
              <a:pPr eaLnBrk="1" hangingPunct="1"/>
              <a:t>37</a:t>
            </a:fld>
            <a:endParaRPr lang="en-US" dirty="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695625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F8DE28-EB24-4B6C-AC91-90C50BF8437C}" type="slidenum">
              <a:rPr lang="en-US" smtClean="0"/>
              <a:pPr eaLnBrk="1" hangingPunct="1"/>
              <a:t>38</a:t>
            </a:fld>
            <a:endParaRPr lang="en-US" dirty="0" smtClean="0"/>
          </a:p>
        </p:txBody>
      </p:sp>
    </p:spTree>
    <p:extLst>
      <p:ext uri="{BB962C8B-B14F-4D97-AF65-F5344CB8AC3E}">
        <p14:creationId xmlns:p14="http://schemas.microsoft.com/office/powerpoint/2010/main" val="2009084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20F9B5-DB99-4ECA-9B7A-4EDA1528DF5D}" type="slidenum">
              <a:rPr lang="en-US" smtClean="0"/>
              <a:pPr eaLnBrk="1" hangingPunct="1"/>
              <a:t>39</a:t>
            </a:fld>
            <a:endParaRPr lang="en-US" dirty="0" smtClean="0"/>
          </a:p>
        </p:txBody>
      </p:sp>
    </p:spTree>
    <p:extLst>
      <p:ext uri="{BB962C8B-B14F-4D97-AF65-F5344CB8AC3E}">
        <p14:creationId xmlns:p14="http://schemas.microsoft.com/office/powerpoint/2010/main" val="2746120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94C80D-D2DD-4A1D-970F-5578964FA82C}" type="slidenum">
              <a:rPr lang="en-US"/>
              <a:pPr eaLnBrk="1" hangingPunct="1"/>
              <a:t>4</a:t>
            </a:fld>
            <a:endParaRPr lang="en-US" dirty="0"/>
          </a:p>
        </p:txBody>
      </p:sp>
    </p:spTree>
    <p:extLst>
      <p:ext uri="{BB962C8B-B14F-4D97-AF65-F5344CB8AC3E}">
        <p14:creationId xmlns:p14="http://schemas.microsoft.com/office/powerpoint/2010/main" val="2155585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F8DE28-EB24-4B6C-AC91-90C50BF8437C}" type="slidenum">
              <a:rPr lang="en-US" smtClean="0"/>
              <a:pPr eaLnBrk="1" hangingPunct="1"/>
              <a:t>40</a:t>
            </a:fld>
            <a:endParaRPr lang="en-US" dirty="0" smtClean="0"/>
          </a:p>
        </p:txBody>
      </p:sp>
    </p:spTree>
    <p:extLst>
      <p:ext uri="{BB962C8B-B14F-4D97-AF65-F5344CB8AC3E}">
        <p14:creationId xmlns:p14="http://schemas.microsoft.com/office/powerpoint/2010/main" val="3098712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FB840D-BB9A-4C93-B19F-0BF869122E88}" type="slidenum">
              <a:rPr lang="en-US" smtClean="0"/>
              <a:pPr eaLnBrk="1" hangingPunct="1"/>
              <a:t>41</a:t>
            </a:fld>
            <a:endParaRPr lang="en-US" dirty="0" smtClean="0"/>
          </a:p>
        </p:txBody>
      </p:sp>
    </p:spTree>
    <p:extLst>
      <p:ext uri="{BB962C8B-B14F-4D97-AF65-F5344CB8AC3E}">
        <p14:creationId xmlns:p14="http://schemas.microsoft.com/office/powerpoint/2010/main" val="922815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831250-0F2E-4C44-9539-21D06FCA3681}" type="slidenum">
              <a:rPr lang="en-US" smtClean="0"/>
              <a:pPr eaLnBrk="1" hangingPunct="1"/>
              <a:t>42</a:t>
            </a:fld>
            <a:endParaRPr lang="en-US" dirty="0" smtClean="0"/>
          </a:p>
        </p:txBody>
      </p:sp>
    </p:spTree>
    <p:extLst>
      <p:ext uri="{BB962C8B-B14F-4D97-AF65-F5344CB8AC3E}">
        <p14:creationId xmlns:p14="http://schemas.microsoft.com/office/powerpoint/2010/main" val="1986653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713F52-AA3F-462C-BBF7-0EDCD97079B9}" type="slidenum">
              <a:rPr lang="en-US" smtClean="0"/>
              <a:pPr eaLnBrk="1" hangingPunct="1"/>
              <a:t>43</a:t>
            </a:fld>
            <a:endParaRPr lang="en-US" dirty="0" smtClean="0"/>
          </a:p>
        </p:txBody>
      </p:sp>
    </p:spTree>
    <p:extLst>
      <p:ext uri="{BB962C8B-B14F-4D97-AF65-F5344CB8AC3E}">
        <p14:creationId xmlns:p14="http://schemas.microsoft.com/office/powerpoint/2010/main" val="3916356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B6C981-EABA-42A6-BB54-91E93368F549}" type="slidenum">
              <a:rPr lang="en-US" smtClean="0"/>
              <a:pPr eaLnBrk="1" hangingPunct="1"/>
              <a:t>44</a:t>
            </a:fld>
            <a:endParaRPr lang="en-US" dirty="0" smtClean="0"/>
          </a:p>
        </p:txBody>
      </p:sp>
    </p:spTree>
    <p:extLst>
      <p:ext uri="{BB962C8B-B14F-4D97-AF65-F5344CB8AC3E}">
        <p14:creationId xmlns:p14="http://schemas.microsoft.com/office/powerpoint/2010/main" val="4177786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3904FE-D5ED-499E-83C5-B3749986A1B8}" type="slidenum">
              <a:rPr lang="en-US" smtClean="0"/>
              <a:pPr eaLnBrk="1" hangingPunct="1"/>
              <a:t>45</a:t>
            </a:fld>
            <a:endParaRPr lang="en-US" dirty="0" smtClean="0"/>
          </a:p>
        </p:txBody>
      </p:sp>
    </p:spTree>
    <p:extLst>
      <p:ext uri="{BB962C8B-B14F-4D97-AF65-F5344CB8AC3E}">
        <p14:creationId xmlns:p14="http://schemas.microsoft.com/office/powerpoint/2010/main" val="234466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713F52-AA3F-462C-BBF7-0EDCD97079B9}" type="slidenum">
              <a:rPr lang="en-US" smtClean="0"/>
              <a:pPr eaLnBrk="1" hangingPunct="1"/>
              <a:t>46</a:t>
            </a:fld>
            <a:endParaRPr lang="en-US" dirty="0" smtClean="0"/>
          </a:p>
        </p:txBody>
      </p:sp>
    </p:spTree>
    <p:extLst>
      <p:ext uri="{BB962C8B-B14F-4D97-AF65-F5344CB8AC3E}">
        <p14:creationId xmlns:p14="http://schemas.microsoft.com/office/powerpoint/2010/main" val="196336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973263-327B-451D-84FA-F45893DF34A4}" type="slidenum">
              <a:rPr lang="en-US" smtClean="0"/>
              <a:pPr eaLnBrk="1" hangingPunct="1"/>
              <a:t>47</a:t>
            </a:fld>
            <a:endParaRPr lang="en-US" dirty="0" smtClean="0"/>
          </a:p>
        </p:txBody>
      </p:sp>
    </p:spTree>
    <p:extLst>
      <p:ext uri="{BB962C8B-B14F-4D97-AF65-F5344CB8AC3E}">
        <p14:creationId xmlns:p14="http://schemas.microsoft.com/office/powerpoint/2010/main" val="441358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3904FE-D5ED-499E-83C5-B3749986A1B8}" type="slidenum">
              <a:rPr lang="en-US" smtClean="0"/>
              <a:pPr eaLnBrk="1" hangingPunct="1"/>
              <a:t>48</a:t>
            </a:fld>
            <a:endParaRPr lang="en-US" dirty="0" smtClean="0"/>
          </a:p>
        </p:txBody>
      </p:sp>
    </p:spTree>
    <p:extLst>
      <p:ext uri="{BB962C8B-B14F-4D97-AF65-F5344CB8AC3E}">
        <p14:creationId xmlns:p14="http://schemas.microsoft.com/office/powerpoint/2010/main" val="30930302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713F52-AA3F-462C-BBF7-0EDCD97079B9}" type="slidenum">
              <a:rPr lang="en-US" smtClean="0"/>
              <a:pPr eaLnBrk="1" hangingPunct="1"/>
              <a:t>49</a:t>
            </a:fld>
            <a:endParaRPr lang="en-US" dirty="0" smtClean="0"/>
          </a:p>
        </p:txBody>
      </p:sp>
    </p:spTree>
    <p:extLst>
      <p:ext uri="{BB962C8B-B14F-4D97-AF65-F5344CB8AC3E}">
        <p14:creationId xmlns:p14="http://schemas.microsoft.com/office/powerpoint/2010/main" val="2147658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D204E1-9DC5-435E-8383-0B2DFB58AF13}" type="slidenum">
              <a:rPr lang="en-US" smtClean="0"/>
              <a:pPr eaLnBrk="1" hangingPunct="1"/>
              <a:t>5</a:t>
            </a:fld>
            <a:endParaRPr lang="en-US" dirty="0" smtClean="0"/>
          </a:p>
        </p:txBody>
      </p:sp>
    </p:spTree>
    <p:extLst>
      <p:ext uri="{BB962C8B-B14F-4D97-AF65-F5344CB8AC3E}">
        <p14:creationId xmlns:p14="http://schemas.microsoft.com/office/powerpoint/2010/main" val="375048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9716D2-10AC-4255-857A-C285EB67ECFA}" type="slidenum">
              <a:rPr lang="en-US" smtClean="0"/>
              <a:pPr eaLnBrk="1" hangingPunct="1"/>
              <a:t>50</a:t>
            </a:fld>
            <a:endParaRPr lang="en-US" dirty="0" smtClean="0"/>
          </a:p>
        </p:txBody>
      </p:sp>
    </p:spTree>
    <p:extLst>
      <p:ext uri="{BB962C8B-B14F-4D97-AF65-F5344CB8AC3E}">
        <p14:creationId xmlns:p14="http://schemas.microsoft.com/office/powerpoint/2010/main" val="4293606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409D1A-8F52-4D8B-B72B-3CA13ABE8EDC}" type="slidenum">
              <a:rPr lang="en-US" smtClean="0"/>
              <a:pPr eaLnBrk="1" hangingPunct="1"/>
              <a:t>51</a:t>
            </a:fld>
            <a:endParaRPr lang="en-US" dirty="0" smtClean="0"/>
          </a:p>
        </p:txBody>
      </p:sp>
    </p:spTree>
    <p:extLst>
      <p:ext uri="{BB962C8B-B14F-4D97-AF65-F5344CB8AC3E}">
        <p14:creationId xmlns:p14="http://schemas.microsoft.com/office/powerpoint/2010/main" val="2311433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059ABC-A5EC-4C7D-B0C2-D1F66B665F13}" type="slidenum">
              <a:rPr lang="en-US" smtClean="0"/>
              <a:pPr eaLnBrk="1" hangingPunct="1"/>
              <a:t>52</a:t>
            </a:fld>
            <a:endParaRPr lang="en-US" dirty="0" smtClean="0"/>
          </a:p>
        </p:txBody>
      </p:sp>
    </p:spTree>
    <p:extLst>
      <p:ext uri="{BB962C8B-B14F-4D97-AF65-F5344CB8AC3E}">
        <p14:creationId xmlns:p14="http://schemas.microsoft.com/office/powerpoint/2010/main" val="18176976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E9AE74-F74B-4E9D-8845-BE5A3D7B3FCF}" type="slidenum">
              <a:rPr lang="en-US" smtClean="0"/>
              <a:pPr eaLnBrk="1" hangingPunct="1"/>
              <a:t>53</a:t>
            </a:fld>
            <a:endParaRPr lang="en-US" dirty="0" smtClean="0"/>
          </a:p>
        </p:txBody>
      </p:sp>
    </p:spTree>
    <p:extLst>
      <p:ext uri="{BB962C8B-B14F-4D97-AF65-F5344CB8AC3E}">
        <p14:creationId xmlns:p14="http://schemas.microsoft.com/office/powerpoint/2010/main" val="42339127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5A3C53-2031-4B5B-A5F6-686F40000B5E}" type="slidenum">
              <a:rPr lang="en-US" smtClean="0"/>
              <a:pPr eaLnBrk="1" hangingPunct="1"/>
              <a:t>54</a:t>
            </a:fld>
            <a:endParaRPr lang="en-US" dirty="0" smtClean="0"/>
          </a:p>
        </p:txBody>
      </p:sp>
    </p:spTree>
    <p:extLst>
      <p:ext uri="{BB962C8B-B14F-4D97-AF65-F5344CB8AC3E}">
        <p14:creationId xmlns:p14="http://schemas.microsoft.com/office/powerpoint/2010/main" val="42517947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9C0E71-51D1-4C18-8B47-89880F5C49A2}" type="slidenum">
              <a:rPr lang="en-US" smtClean="0"/>
              <a:pPr eaLnBrk="1" hangingPunct="1"/>
              <a:t>55</a:t>
            </a:fld>
            <a:endParaRPr lang="en-US" dirty="0" smtClean="0"/>
          </a:p>
        </p:txBody>
      </p:sp>
    </p:spTree>
    <p:extLst>
      <p:ext uri="{BB962C8B-B14F-4D97-AF65-F5344CB8AC3E}">
        <p14:creationId xmlns:p14="http://schemas.microsoft.com/office/powerpoint/2010/main" val="38173937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37D218-8FD4-4652-BBB2-F5B78ED54073}" type="slidenum">
              <a:rPr lang="en-US" smtClean="0"/>
              <a:pPr eaLnBrk="1" hangingPunct="1"/>
              <a:t>56</a:t>
            </a:fld>
            <a:endParaRPr lang="en-US" dirty="0" smtClean="0"/>
          </a:p>
        </p:txBody>
      </p:sp>
    </p:spTree>
    <p:extLst>
      <p:ext uri="{BB962C8B-B14F-4D97-AF65-F5344CB8AC3E}">
        <p14:creationId xmlns:p14="http://schemas.microsoft.com/office/powerpoint/2010/main" val="950619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77934D-D2CE-4773-BBB2-F7C6B333D0CF}" type="slidenum">
              <a:rPr lang="en-US" smtClean="0"/>
              <a:pPr eaLnBrk="1" hangingPunct="1"/>
              <a:t>57</a:t>
            </a:fld>
            <a:endParaRPr lang="en-US" dirty="0" smtClean="0"/>
          </a:p>
        </p:txBody>
      </p:sp>
    </p:spTree>
    <p:extLst>
      <p:ext uri="{BB962C8B-B14F-4D97-AF65-F5344CB8AC3E}">
        <p14:creationId xmlns:p14="http://schemas.microsoft.com/office/powerpoint/2010/main" val="3944339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F4FABD-7640-4915-A336-6C17CD0B41BF}" type="slidenum">
              <a:rPr lang="en-US" smtClean="0"/>
              <a:pPr eaLnBrk="1" hangingPunct="1"/>
              <a:t>58</a:t>
            </a:fld>
            <a:endParaRPr lang="en-US" dirty="0" smtClean="0"/>
          </a:p>
        </p:txBody>
      </p:sp>
    </p:spTree>
    <p:extLst>
      <p:ext uri="{BB962C8B-B14F-4D97-AF65-F5344CB8AC3E}">
        <p14:creationId xmlns:p14="http://schemas.microsoft.com/office/powerpoint/2010/main" val="11851735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0C3BEBD-5DF1-43C4-9ABE-AECE90715AC7}" type="slidenum">
              <a:rPr lang="en-US" smtClean="0"/>
              <a:pPr eaLnBrk="1" hangingPunct="1"/>
              <a:t>59</a:t>
            </a:fld>
            <a:endParaRPr lang="en-US" dirty="0" smtClean="0"/>
          </a:p>
        </p:txBody>
      </p:sp>
    </p:spTree>
    <p:extLst>
      <p:ext uri="{BB962C8B-B14F-4D97-AF65-F5344CB8AC3E}">
        <p14:creationId xmlns:p14="http://schemas.microsoft.com/office/powerpoint/2010/main" val="400509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C4F5F9-8D55-4DB5-B90D-0580DAFF4010}" type="slidenum">
              <a:rPr lang="en-US" smtClean="0"/>
              <a:pPr eaLnBrk="1" hangingPunct="1"/>
              <a:t>6</a:t>
            </a:fld>
            <a:endParaRPr lang="en-US" dirty="0" smtClean="0"/>
          </a:p>
        </p:txBody>
      </p:sp>
    </p:spTree>
    <p:extLst>
      <p:ext uri="{BB962C8B-B14F-4D97-AF65-F5344CB8AC3E}">
        <p14:creationId xmlns:p14="http://schemas.microsoft.com/office/powerpoint/2010/main" val="23582448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0C3BEBD-5DF1-43C4-9ABE-AECE90715AC7}" type="slidenum">
              <a:rPr lang="en-US" smtClean="0"/>
              <a:pPr eaLnBrk="1" hangingPunct="1"/>
              <a:t>60</a:t>
            </a:fld>
            <a:endParaRPr lang="en-US" dirty="0" smtClean="0"/>
          </a:p>
        </p:txBody>
      </p:sp>
    </p:spTree>
    <p:extLst>
      <p:ext uri="{BB962C8B-B14F-4D97-AF65-F5344CB8AC3E}">
        <p14:creationId xmlns:p14="http://schemas.microsoft.com/office/powerpoint/2010/main" val="1821735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713F52-AA3F-462C-BBF7-0EDCD97079B9}" type="slidenum">
              <a:rPr lang="en-US" smtClean="0"/>
              <a:pPr eaLnBrk="1" hangingPunct="1"/>
              <a:t>61</a:t>
            </a:fld>
            <a:endParaRPr lang="en-US" dirty="0" smtClean="0"/>
          </a:p>
        </p:txBody>
      </p:sp>
    </p:spTree>
    <p:extLst>
      <p:ext uri="{BB962C8B-B14F-4D97-AF65-F5344CB8AC3E}">
        <p14:creationId xmlns:p14="http://schemas.microsoft.com/office/powerpoint/2010/main" val="11974785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FE3BFD-90FF-436B-9C7E-CDEAA80E807F}" type="slidenum">
              <a:rPr lang="en-US" smtClean="0"/>
              <a:pPr eaLnBrk="1" hangingPunct="1"/>
              <a:t>62</a:t>
            </a:fld>
            <a:endParaRPr lang="en-US" dirty="0" smtClean="0"/>
          </a:p>
        </p:txBody>
      </p:sp>
    </p:spTree>
    <p:extLst>
      <p:ext uri="{BB962C8B-B14F-4D97-AF65-F5344CB8AC3E}">
        <p14:creationId xmlns:p14="http://schemas.microsoft.com/office/powerpoint/2010/main" val="21605525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152525" y="692150"/>
            <a:ext cx="4554538" cy="3416300"/>
          </a:xfrm>
          <a:ln/>
        </p:spPr>
      </p:sp>
      <p:sp>
        <p:nvSpPr>
          <p:cNvPr id="14643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3" tIns="44448" rIns="90483" bIns="44448"/>
          <a:lstStyle/>
          <a:p>
            <a:endParaRPr lang="en-US" dirty="0" smtClean="0"/>
          </a:p>
        </p:txBody>
      </p:sp>
    </p:spTree>
    <p:extLst>
      <p:ext uri="{BB962C8B-B14F-4D97-AF65-F5344CB8AC3E}">
        <p14:creationId xmlns:p14="http://schemas.microsoft.com/office/powerpoint/2010/main" val="21088102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39F534-4F41-4449-A637-FF93AEF4061F}" type="slidenum">
              <a:rPr lang="en-US" smtClean="0"/>
              <a:pPr eaLnBrk="1" hangingPunct="1"/>
              <a:t>64</a:t>
            </a:fld>
            <a:endParaRPr lang="en-US" dirty="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871286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12B959-E185-40C3-825A-0911883EE862}" type="slidenum">
              <a:rPr lang="en-US" smtClean="0"/>
              <a:pPr eaLnBrk="1" hangingPunct="1"/>
              <a:t>7</a:t>
            </a:fld>
            <a:endParaRPr lang="en-US" dirty="0" smtClean="0"/>
          </a:p>
        </p:txBody>
      </p:sp>
    </p:spTree>
    <p:extLst>
      <p:ext uri="{BB962C8B-B14F-4D97-AF65-F5344CB8AC3E}">
        <p14:creationId xmlns:p14="http://schemas.microsoft.com/office/powerpoint/2010/main" val="752665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581023-F6F7-4F3F-BB41-21D379A2221B}" type="slidenum">
              <a:rPr lang="en-US" smtClean="0"/>
              <a:pPr eaLnBrk="1" hangingPunct="1"/>
              <a:t>8</a:t>
            </a:fld>
            <a:endParaRPr lang="en-US" dirty="0" smtClean="0"/>
          </a:p>
        </p:txBody>
      </p:sp>
    </p:spTree>
    <p:extLst>
      <p:ext uri="{BB962C8B-B14F-4D97-AF65-F5344CB8AC3E}">
        <p14:creationId xmlns:p14="http://schemas.microsoft.com/office/powerpoint/2010/main" val="3670562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A751F2-8750-4C6D-BD27-8E3FA43400A4}" type="slidenum">
              <a:rPr lang="en-US" smtClean="0"/>
              <a:pPr eaLnBrk="1" hangingPunct="1"/>
              <a:t>9</a:t>
            </a:fld>
            <a:endParaRPr lang="en-US" dirty="0" smtClean="0"/>
          </a:p>
        </p:txBody>
      </p:sp>
    </p:spTree>
    <p:extLst>
      <p:ext uri="{BB962C8B-B14F-4D97-AF65-F5344CB8AC3E}">
        <p14:creationId xmlns:p14="http://schemas.microsoft.com/office/powerpoint/2010/main" val="1546409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130425"/>
            <a:ext cx="7315200" cy="1470025"/>
          </a:xfrm>
        </p:spPr>
        <p:txBody>
          <a:bodyPr/>
          <a:lstStyle>
            <a:lvl1pPr>
              <a:defRPr>
                <a:solidFill>
                  <a:srgbClr val="4F622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47800" y="3886200"/>
            <a:ext cx="7315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KROENKE and AUER -  DATABASE CONCEPTS (7th Edition)                                                                     Copyright © 2015 Pearson Educations, Inc. Publishing as Prentice Hall</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US" smtClean="0"/>
              <a:t>6-</a:t>
            </a:r>
            <a:fld id="{ECEBBE09-77A1-4806-8B74-8F19006E0A97}" type="slidenum">
              <a:rPr lang="en-US" smtClean="0"/>
              <a:pPr>
                <a:defRPr/>
              </a:pPr>
              <a:t>‹#›</a:t>
            </a:fld>
            <a:endParaRPr lang="en-US" dirty="0"/>
          </a:p>
        </p:txBody>
      </p:sp>
    </p:spTree>
    <p:extLst>
      <p:ext uri="{BB962C8B-B14F-4D97-AF65-F5344CB8AC3E}">
        <p14:creationId xmlns:p14="http://schemas.microsoft.com/office/powerpoint/2010/main" val="31742554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KROENKE and AUER -  DATABASE CONCEPTS (7th Edition)                                                                     Copyright © 2015 Pearson Educations, Inc. Publishing as Prentice Hall</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US" smtClean="0"/>
              <a:t>6-</a:t>
            </a:r>
            <a:fld id="{A266380A-5BBF-48C9-AE99-27E8C66CCE79}" type="slidenum">
              <a:rPr lang="en-US" smtClean="0"/>
              <a:pPr>
                <a:defRPr/>
              </a:pPr>
              <a:t>‹#›</a:t>
            </a:fld>
            <a:endParaRPr lang="en-US" dirty="0"/>
          </a:p>
        </p:txBody>
      </p:sp>
    </p:spTree>
    <p:extLst>
      <p:ext uri="{BB962C8B-B14F-4D97-AF65-F5344CB8AC3E}">
        <p14:creationId xmlns:p14="http://schemas.microsoft.com/office/powerpoint/2010/main" val="301462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274638"/>
            <a:ext cx="1809750" cy="5973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274638"/>
            <a:ext cx="527685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KROENKE and AUER -  DATABASE CONCEPTS (7th Edition)                                                                     Copyright © 2015 Pearson Educations, Inc. Publishing as Prentice Hall</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US" smtClean="0"/>
              <a:t>6-</a:t>
            </a:r>
            <a:fld id="{1A41FB19-5C65-4480-B006-CDF307F39644}" type="slidenum">
              <a:rPr lang="en-US" smtClean="0"/>
              <a:pPr>
                <a:defRPr/>
              </a:pPr>
              <a:t>‹#›</a:t>
            </a:fld>
            <a:endParaRPr lang="en-US" dirty="0"/>
          </a:p>
        </p:txBody>
      </p:sp>
    </p:spTree>
    <p:extLst>
      <p:ext uri="{BB962C8B-B14F-4D97-AF65-F5344CB8AC3E}">
        <p14:creationId xmlns:p14="http://schemas.microsoft.com/office/powerpoint/2010/main" val="286983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KROENKE and AUER -  DATABASE CONCEPTS (7th Edition)                                                                     Copyright © 2015 Pearson Educations, Inc. Publishing as Prentice Hall</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US" smtClean="0"/>
              <a:t>6-</a:t>
            </a:r>
            <a:fld id="{46075BA6-F87A-49D2-843A-8E140F8AADFF}" type="slidenum">
              <a:rPr lang="en-US" smtClean="0"/>
              <a:pPr>
                <a:defRPr/>
              </a:pPr>
              <a:t>‹#›</a:t>
            </a:fld>
            <a:endParaRPr lang="en-US" dirty="0"/>
          </a:p>
        </p:txBody>
      </p:sp>
    </p:spTree>
    <p:extLst>
      <p:ext uri="{BB962C8B-B14F-4D97-AF65-F5344CB8AC3E}">
        <p14:creationId xmlns:p14="http://schemas.microsoft.com/office/powerpoint/2010/main" val="16736161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KROENKE and AUER -  DATABASE CONCEPTS (7th Edition)                                                                     Copyright © 2015 Pearson Educations, Inc. Publishing as Prentice Hall</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US" smtClean="0"/>
              <a:t>6-</a:t>
            </a:r>
            <a:fld id="{733B5C5A-3779-4144-87E1-4532512DB240}" type="slidenum">
              <a:rPr lang="en-US" smtClean="0"/>
              <a:pPr>
                <a:defRPr/>
              </a:pPr>
              <a:t>‹#›</a:t>
            </a:fld>
            <a:endParaRPr lang="en-US" dirty="0"/>
          </a:p>
        </p:txBody>
      </p:sp>
    </p:spTree>
    <p:extLst>
      <p:ext uri="{BB962C8B-B14F-4D97-AF65-F5344CB8AC3E}">
        <p14:creationId xmlns:p14="http://schemas.microsoft.com/office/powerpoint/2010/main" val="4157203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1600200"/>
            <a:ext cx="3543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1600200"/>
            <a:ext cx="3543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KROENKE and AUER -  DATABASE CONCEPTS (7th Edition)                                                                     Copyright © 2015 Pearson Educations, Inc. Publishing as Prentice Hall</a:t>
            </a: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r>
              <a:rPr lang="en-US" smtClean="0"/>
              <a:t>6-</a:t>
            </a:r>
            <a:fld id="{1B7ABBFB-86FD-4409-8596-9FFA44B90896}" type="slidenum">
              <a:rPr lang="en-US" smtClean="0"/>
              <a:pPr>
                <a:defRPr/>
              </a:pPr>
              <a:t>‹#›</a:t>
            </a:fld>
            <a:endParaRPr lang="en-US" dirty="0"/>
          </a:p>
        </p:txBody>
      </p:sp>
    </p:spTree>
    <p:extLst>
      <p:ext uri="{BB962C8B-B14F-4D97-AF65-F5344CB8AC3E}">
        <p14:creationId xmlns:p14="http://schemas.microsoft.com/office/powerpoint/2010/main" val="598655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smtClean="0"/>
              <a:t>KROENKE and AUER -  DATABASE CONCEPTS (7th Edition)                                                                     Copyright © 2015 Pearson Educations, Inc. Publishing as Prentice Hall</a:t>
            </a: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r>
              <a:rPr lang="en-US" smtClean="0"/>
              <a:t>6-</a:t>
            </a:r>
            <a:fld id="{78A781AD-2EC2-4FED-BC0F-55F7FCC721D6}" type="slidenum">
              <a:rPr lang="en-US" smtClean="0"/>
              <a:pPr>
                <a:defRPr/>
              </a:pPr>
              <a:t>‹#›</a:t>
            </a:fld>
            <a:endParaRPr lang="en-US" dirty="0"/>
          </a:p>
        </p:txBody>
      </p:sp>
    </p:spTree>
    <p:extLst>
      <p:ext uri="{BB962C8B-B14F-4D97-AF65-F5344CB8AC3E}">
        <p14:creationId xmlns:p14="http://schemas.microsoft.com/office/powerpoint/2010/main" val="225318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t>KROENKE and AUER -  DATABASE CONCEPTS (7th Edition)                                                                     Copyright © 2015 Pearson Educations, Inc. Publishing as Prentice Hall</a:t>
            </a: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r>
              <a:rPr lang="en-US" smtClean="0"/>
              <a:t>6-</a:t>
            </a:r>
            <a:fld id="{2002034C-F68A-4A3D-8738-794D2F73FE25}" type="slidenum">
              <a:rPr lang="en-US" smtClean="0"/>
              <a:pPr>
                <a:defRPr/>
              </a:pPr>
              <a:t>‹#›</a:t>
            </a:fld>
            <a:endParaRPr lang="en-US" dirty="0"/>
          </a:p>
        </p:txBody>
      </p:sp>
    </p:spTree>
    <p:extLst>
      <p:ext uri="{BB962C8B-B14F-4D97-AF65-F5344CB8AC3E}">
        <p14:creationId xmlns:p14="http://schemas.microsoft.com/office/powerpoint/2010/main" val="27944166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smtClean="0"/>
              <a:t>KROENKE and AUER -  DATABASE CONCEPTS (7th Edition)                                                                     Copyright © 2015 Pearson Educations, Inc. Publishing as Prentice Hall</a:t>
            </a: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r>
              <a:rPr lang="en-US" smtClean="0"/>
              <a:t>6-</a:t>
            </a:r>
            <a:fld id="{1D6130D9-88AE-4083-95F9-FEFD76A09CB6}" type="slidenum">
              <a:rPr lang="en-US" smtClean="0"/>
              <a:pPr>
                <a:defRPr/>
              </a:pPr>
              <a:t>‹#›</a:t>
            </a:fld>
            <a:endParaRPr lang="en-US" dirty="0"/>
          </a:p>
        </p:txBody>
      </p:sp>
    </p:spTree>
    <p:extLst>
      <p:ext uri="{BB962C8B-B14F-4D97-AF65-F5344CB8AC3E}">
        <p14:creationId xmlns:p14="http://schemas.microsoft.com/office/powerpoint/2010/main" val="4237520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KROENKE and AUER -  DATABASE CONCEPTS (7th Edition)                                                                     Copyright © 2015 Pearson Educations, Inc. Publishing as Prentice Hall</a:t>
            </a: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r>
              <a:rPr lang="en-US" smtClean="0"/>
              <a:t>6-</a:t>
            </a:r>
            <a:fld id="{DF295D59-8ECD-4081-BE6D-FB195193D962}" type="slidenum">
              <a:rPr lang="en-US" smtClean="0"/>
              <a:pPr>
                <a:defRPr/>
              </a:pPr>
              <a:t>‹#›</a:t>
            </a:fld>
            <a:endParaRPr lang="en-US" dirty="0"/>
          </a:p>
        </p:txBody>
      </p:sp>
    </p:spTree>
    <p:extLst>
      <p:ext uri="{BB962C8B-B14F-4D97-AF65-F5344CB8AC3E}">
        <p14:creationId xmlns:p14="http://schemas.microsoft.com/office/powerpoint/2010/main" val="1902864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KROENKE and AUER -  DATABASE CONCEPTS (7th Edition)                                                                     Copyright © 2015 Pearson Educations, Inc. Publishing as Prentice Hall</a:t>
            </a: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r>
              <a:rPr lang="en-US" smtClean="0"/>
              <a:t>6-</a:t>
            </a:r>
            <a:fld id="{5B969097-F8DD-454B-A078-2431AC8356DE}" type="slidenum">
              <a:rPr lang="en-US" smtClean="0"/>
              <a:pPr>
                <a:defRPr/>
              </a:pPr>
              <a:t>‹#›</a:t>
            </a:fld>
            <a:endParaRPr lang="en-US" dirty="0"/>
          </a:p>
        </p:txBody>
      </p:sp>
    </p:spTree>
    <p:extLst>
      <p:ext uri="{BB962C8B-B14F-4D97-AF65-F5344CB8AC3E}">
        <p14:creationId xmlns:p14="http://schemas.microsoft.com/office/powerpoint/2010/main" val="182951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stretch>
            <a:fillRect/>
          </a:stretch>
        </p:blipFill>
        <p:spPr>
          <a:xfrm>
            <a:off x="152400" y="228600"/>
            <a:ext cx="1216103" cy="1216103"/>
          </a:xfrm>
          <a:prstGeom prst="rect">
            <a:avLst/>
          </a:prstGeom>
        </p:spPr>
      </p:pic>
      <p:sp>
        <p:nvSpPr>
          <p:cNvPr id="1027" name="Rectangle 2"/>
          <p:cNvSpPr>
            <a:spLocks noGrp="1" noChangeArrowheads="1"/>
          </p:cNvSpPr>
          <p:nvPr>
            <p:ph type="title"/>
          </p:nvPr>
        </p:nvSpPr>
        <p:spPr bwMode="auto">
          <a:xfrm>
            <a:off x="1447800" y="274638"/>
            <a:ext cx="7239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1447800" y="1600200"/>
            <a:ext cx="7239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9" name="Rectangle 5"/>
          <p:cNvSpPr>
            <a:spLocks noGrp="1" noChangeArrowheads="1"/>
          </p:cNvSpPr>
          <p:nvPr>
            <p:ph type="ftr" sz="quarter" idx="3"/>
          </p:nvPr>
        </p:nvSpPr>
        <p:spPr bwMode="auto">
          <a:xfrm>
            <a:off x="1447800" y="6324600"/>
            <a:ext cx="51816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aseline="0" smtClean="0">
                <a:solidFill>
                  <a:srgbClr val="4F6228"/>
                </a:solidFill>
                <a:latin typeface="Lucida Sans" pitchFamily="34" charset="0"/>
                <a:cs typeface="+mn-cs"/>
              </a:defRPr>
            </a:lvl1pPr>
          </a:lstStyle>
          <a:p>
            <a:pPr>
              <a:defRPr/>
            </a:pPr>
            <a:r>
              <a:rPr lang="en-US" smtClean="0"/>
              <a:t>KROENKE and AUER -  DATABASE CONCEPTS (7th Edition)                                                                     Copyright © 2015 Pearson Educations, Inc. Publishing as Prentice Hall</a:t>
            </a:r>
            <a:endParaRPr lang="en-US" dirty="0"/>
          </a:p>
        </p:txBody>
      </p:sp>
      <p:sp>
        <p:nvSpPr>
          <p:cNvPr id="1030" name="Rectangle 6"/>
          <p:cNvSpPr>
            <a:spLocks noGrp="1" noChangeArrowheads="1"/>
          </p:cNvSpPr>
          <p:nvPr>
            <p:ph type="sldNum" sz="quarter" idx="4"/>
          </p:nvPr>
        </p:nvSpPr>
        <p:spPr bwMode="auto">
          <a:xfrm>
            <a:off x="7848600" y="6400800"/>
            <a:ext cx="990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smtClean="0">
                <a:solidFill>
                  <a:srgbClr val="4F6228"/>
                </a:solidFill>
                <a:latin typeface="Lucida Sans" pitchFamily="34" charset="0"/>
                <a:cs typeface="+mn-cs"/>
              </a:defRPr>
            </a:lvl1pPr>
          </a:lstStyle>
          <a:p>
            <a:pPr>
              <a:defRPr/>
            </a:pPr>
            <a:r>
              <a:rPr lang="en-US" smtClean="0"/>
              <a:t>6-</a:t>
            </a:r>
            <a:fld id="{EA891C6B-09D8-4F75-A4B1-493787379835}" type="slidenum">
              <a:rPr lang="en-US" smtClean="0"/>
              <a:pPr>
                <a:defRPr/>
              </a:pPr>
              <a:t>‹#›</a:t>
            </a:fld>
            <a:endParaRPr lang="en-US" dirty="0"/>
          </a:p>
        </p:txBody>
      </p:sp>
      <p:sp>
        <p:nvSpPr>
          <p:cNvPr id="1034" name="Rectangle 10"/>
          <p:cNvSpPr>
            <a:spLocks noChangeArrowheads="1"/>
          </p:cNvSpPr>
          <p:nvPr/>
        </p:nvSpPr>
        <p:spPr bwMode="auto">
          <a:xfrm>
            <a:off x="152400" y="1600200"/>
            <a:ext cx="1219200" cy="5105400"/>
          </a:xfrm>
          <a:prstGeom prst="rect">
            <a:avLst/>
          </a:prstGeom>
          <a:solidFill>
            <a:srgbClr val="4F6228"/>
          </a:solidFill>
          <a:ln w="9525">
            <a:solidFill>
              <a:schemeClr val="tx1"/>
            </a:solidFill>
            <a:miter lim="800000"/>
            <a:headEnd/>
            <a:tailEnd/>
          </a:ln>
          <a:effectLst/>
        </p:spPr>
        <p:txBody>
          <a:bodyPr wrap="none" anchor="ctr"/>
          <a:lstStyle/>
          <a:p>
            <a:pPr>
              <a:defRPr/>
            </a:pPr>
            <a:endParaRPr lang="en-US">
              <a:cs typeface="+mn-cs"/>
            </a:endParaRPr>
          </a:p>
        </p:txBody>
      </p:sp>
      <p:sp>
        <p:nvSpPr>
          <p:cNvPr id="1035" name="Line 11"/>
          <p:cNvSpPr>
            <a:spLocks noChangeShapeType="1"/>
          </p:cNvSpPr>
          <p:nvPr/>
        </p:nvSpPr>
        <p:spPr bwMode="auto">
          <a:xfrm>
            <a:off x="152400" y="1524000"/>
            <a:ext cx="8763000" cy="0"/>
          </a:xfrm>
          <a:prstGeom prst="line">
            <a:avLst/>
          </a:prstGeom>
          <a:noFill/>
          <a:ln w="63500">
            <a:solidFill>
              <a:srgbClr val="4F6228"/>
            </a:solidFill>
            <a:round/>
            <a:headEnd/>
            <a:tailEnd/>
          </a:ln>
          <a:effectLst/>
        </p:spPr>
        <p:txBody>
          <a:bodyPr/>
          <a:lstStyle/>
          <a:p>
            <a:pPr>
              <a:defRPr/>
            </a:pPr>
            <a:endParaRPr lang="en-US">
              <a:cs typeface="+mn-cs"/>
            </a:endParaRPr>
          </a:p>
        </p:txBody>
      </p:sp>
    </p:spTree>
    <p:extLst>
      <p:ext uri="{BB962C8B-B14F-4D97-AF65-F5344CB8AC3E}">
        <p14:creationId xmlns:p14="http://schemas.microsoft.com/office/powerpoint/2010/main" val="2622993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dt="0"/>
  <p:txStyles>
    <p:titleStyle>
      <a:lvl1pPr algn="ctr" rtl="0" eaLnBrk="1" fontAlgn="base" hangingPunct="1">
        <a:spcBef>
          <a:spcPct val="0"/>
        </a:spcBef>
        <a:spcAft>
          <a:spcPct val="0"/>
        </a:spcAft>
        <a:defRPr sz="4400">
          <a:solidFill>
            <a:srgbClr val="4F6228"/>
          </a:solidFill>
          <a:latin typeface="+mj-lt"/>
          <a:ea typeface="+mj-ea"/>
          <a:cs typeface="+mj-cs"/>
        </a:defRPr>
      </a:lvl1pPr>
      <a:lvl2pPr algn="ctr" rtl="0" eaLnBrk="1" fontAlgn="base" hangingPunct="1">
        <a:spcBef>
          <a:spcPct val="0"/>
        </a:spcBef>
        <a:spcAft>
          <a:spcPct val="0"/>
        </a:spcAft>
        <a:defRPr sz="4400">
          <a:solidFill>
            <a:srgbClr val="003399"/>
          </a:solidFill>
          <a:latin typeface="Arial" charset="0"/>
        </a:defRPr>
      </a:lvl2pPr>
      <a:lvl3pPr algn="ctr" rtl="0" eaLnBrk="1" fontAlgn="base" hangingPunct="1">
        <a:spcBef>
          <a:spcPct val="0"/>
        </a:spcBef>
        <a:spcAft>
          <a:spcPct val="0"/>
        </a:spcAft>
        <a:defRPr sz="4400">
          <a:solidFill>
            <a:srgbClr val="003399"/>
          </a:solidFill>
          <a:latin typeface="Arial" charset="0"/>
        </a:defRPr>
      </a:lvl3pPr>
      <a:lvl4pPr algn="ctr" rtl="0" eaLnBrk="1" fontAlgn="base" hangingPunct="1">
        <a:spcBef>
          <a:spcPct val="0"/>
        </a:spcBef>
        <a:spcAft>
          <a:spcPct val="0"/>
        </a:spcAft>
        <a:defRPr sz="4400">
          <a:solidFill>
            <a:srgbClr val="003399"/>
          </a:solidFill>
          <a:latin typeface="Arial" charset="0"/>
        </a:defRPr>
      </a:lvl4pPr>
      <a:lvl5pPr algn="ctr" rtl="0" eaLnBrk="1" fontAlgn="base" hangingPunct="1">
        <a:spcBef>
          <a:spcPct val="0"/>
        </a:spcBef>
        <a:spcAft>
          <a:spcPct val="0"/>
        </a:spcAft>
        <a:defRPr sz="4400">
          <a:solidFill>
            <a:srgbClr val="003399"/>
          </a:solidFill>
          <a:latin typeface="Arial" charset="0"/>
        </a:defRPr>
      </a:lvl5pPr>
      <a:lvl6pPr marL="457200" algn="ctr" rtl="0" eaLnBrk="1" fontAlgn="base" hangingPunct="1">
        <a:spcBef>
          <a:spcPct val="0"/>
        </a:spcBef>
        <a:spcAft>
          <a:spcPct val="0"/>
        </a:spcAft>
        <a:defRPr sz="4400">
          <a:solidFill>
            <a:srgbClr val="993300"/>
          </a:solidFill>
          <a:latin typeface="Arial" charset="0"/>
        </a:defRPr>
      </a:lvl6pPr>
      <a:lvl7pPr marL="914400" algn="ctr" rtl="0" eaLnBrk="1" fontAlgn="base" hangingPunct="1">
        <a:spcBef>
          <a:spcPct val="0"/>
        </a:spcBef>
        <a:spcAft>
          <a:spcPct val="0"/>
        </a:spcAft>
        <a:defRPr sz="4400">
          <a:solidFill>
            <a:srgbClr val="993300"/>
          </a:solidFill>
          <a:latin typeface="Arial" charset="0"/>
        </a:defRPr>
      </a:lvl7pPr>
      <a:lvl8pPr marL="1371600" algn="ctr" rtl="0" eaLnBrk="1" fontAlgn="base" hangingPunct="1">
        <a:spcBef>
          <a:spcPct val="0"/>
        </a:spcBef>
        <a:spcAft>
          <a:spcPct val="0"/>
        </a:spcAft>
        <a:defRPr sz="4400">
          <a:solidFill>
            <a:srgbClr val="993300"/>
          </a:solidFill>
          <a:latin typeface="Arial" charset="0"/>
        </a:defRPr>
      </a:lvl8pPr>
      <a:lvl9pPr marL="1828800" algn="ctr" rtl="0" eaLnBrk="1" fontAlgn="base" hangingPunct="1">
        <a:spcBef>
          <a:spcPct val="0"/>
        </a:spcBef>
        <a:spcAft>
          <a:spcPct val="0"/>
        </a:spcAft>
        <a:defRPr sz="4400">
          <a:solidFill>
            <a:srgbClr val="993300"/>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cid:3287383400_2177562"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tretch>
            <a:fillRect/>
          </a:stretch>
        </p:blipFill>
        <p:spPr>
          <a:xfrm>
            <a:off x="1524000" y="3124200"/>
            <a:ext cx="7391400" cy="3604260"/>
          </a:xfrm>
          <a:prstGeom prst="rect">
            <a:avLst/>
          </a:prstGeom>
        </p:spPr>
      </p:pic>
      <p:sp>
        <p:nvSpPr>
          <p:cNvPr id="3075" name="Rectangle 13"/>
          <p:cNvSpPr>
            <a:spLocks noGrp="1" noChangeArrowheads="1"/>
          </p:cNvSpPr>
          <p:nvPr>
            <p:ph type="ctrTitle"/>
          </p:nvPr>
        </p:nvSpPr>
        <p:spPr>
          <a:xfrm>
            <a:off x="1676400" y="2209800"/>
            <a:ext cx="7239000" cy="762000"/>
          </a:xfrm>
        </p:spPr>
        <p:txBody>
          <a:bodyPr/>
          <a:lstStyle/>
          <a:p>
            <a:pPr eaLnBrk="1" hangingPunct="1"/>
            <a:r>
              <a:rPr lang="en-US" dirty="0" smtClean="0">
                <a:solidFill>
                  <a:schemeClr val="tx1">
                    <a:lumMod val="65000"/>
                    <a:lumOff val="35000"/>
                  </a:schemeClr>
                </a:solidFill>
              </a:rPr>
              <a:t>Database Administration</a:t>
            </a:r>
          </a:p>
        </p:txBody>
      </p:sp>
      <p:sp>
        <p:nvSpPr>
          <p:cNvPr id="3076" name="Rectangle 14"/>
          <p:cNvSpPr>
            <a:spLocks noGrp="1" noChangeArrowheads="1"/>
          </p:cNvSpPr>
          <p:nvPr>
            <p:ph type="subTitle" idx="1"/>
          </p:nvPr>
        </p:nvSpPr>
        <p:spPr>
          <a:xfrm>
            <a:off x="1676400" y="1676400"/>
            <a:ext cx="7239000" cy="533400"/>
          </a:xfrm>
        </p:spPr>
        <p:txBody>
          <a:bodyPr/>
          <a:lstStyle/>
          <a:p>
            <a:pPr eaLnBrk="1" hangingPunct="1">
              <a:lnSpc>
                <a:spcPct val="90000"/>
              </a:lnSpc>
            </a:pPr>
            <a:r>
              <a:rPr lang="en-US" dirty="0" smtClean="0">
                <a:solidFill>
                  <a:srgbClr val="C00000"/>
                </a:solidFill>
              </a:rPr>
              <a:t>Chapter Six</a:t>
            </a:r>
          </a:p>
        </p:txBody>
      </p:sp>
      <p:sp>
        <p:nvSpPr>
          <p:cNvPr id="3077" name="Text Box 17"/>
          <p:cNvSpPr txBox="1">
            <a:spLocks noChangeArrowheads="1"/>
          </p:cNvSpPr>
          <p:nvPr/>
        </p:nvSpPr>
        <p:spPr bwMode="auto">
          <a:xfrm>
            <a:off x="1600200" y="228600"/>
            <a:ext cx="7315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dirty="0">
                <a:solidFill>
                  <a:srgbClr val="C00000"/>
                </a:solidFill>
                <a:latin typeface="Lucida Sans" pitchFamily="34" charset="0"/>
              </a:rPr>
              <a:t>DAVID M. KROENKE and DAVID J. AUER </a:t>
            </a:r>
          </a:p>
          <a:p>
            <a:pPr algn="ctr" eaLnBrk="1" hangingPunct="1">
              <a:spcBef>
                <a:spcPct val="50000"/>
              </a:spcBef>
            </a:pPr>
            <a:r>
              <a:rPr lang="en-US" sz="2800" dirty="0">
                <a:solidFill>
                  <a:srgbClr val="4F5A28"/>
                </a:solidFill>
                <a:latin typeface="Lucida Sans" pitchFamily="34" charset="0"/>
              </a:rPr>
              <a:t>DATABASE CONCEPTS, </a:t>
            </a:r>
            <a:r>
              <a:rPr lang="en-US" sz="2800" dirty="0" smtClean="0">
                <a:solidFill>
                  <a:srgbClr val="4F5A28"/>
                </a:solidFill>
                <a:latin typeface="Lucida Sans" pitchFamily="34" charset="0"/>
              </a:rPr>
              <a:t>7</a:t>
            </a:r>
            <a:r>
              <a:rPr lang="en-US" sz="2800" baseline="30000" dirty="0" smtClean="0">
                <a:solidFill>
                  <a:srgbClr val="4F5A28"/>
                </a:solidFill>
                <a:latin typeface="Lucida Sans" pitchFamily="34" charset="0"/>
              </a:rPr>
              <a:t>th</a:t>
            </a:r>
            <a:r>
              <a:rPr lang="en-US" sz="2800" dirty="0" smtClean="0">
                <a:solidFill>
                  <a:srgbClr val="4F5A28"/>
                </a:solidFill>
                <a:latin typeface="Lucida Sans" pitchFamily="34" charset="0"/>
              </a:rPr>
              <a:t> </a:t>
            </a:r>
            <a:r>
              <a:rPr lang="en-US" sz="2800" dirty="0">
                <a:solidFill>
                  <a:srgbClr val="4F5A28"/>
                </a:solidFill>
                <a:latin typeface="Lucida Sans" pitchFamily="34" charset="0"/>
              </a:rPr>
              <a:t>Edition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447800" y="274638"/>
            <a:ext cx="7239000" cy="1096962"/>
          </a:xfrm>
        </p:spPr>
        <p:txBody>
          <a:bodyPr/>
          <a:lstStyle/>
          <a:p>
            <a:pPr eaLnBrk="1" hangingPunct="1"/>
            <a:r>
              <a:rPr lang="en-US" dirty="0" smtClean="0"/>
              <a:t>Concurrency Control (continued)</a:t>
            </a:r>
          </a:p>
        </p:txBody>
      </p:sp>
      <p:sp>
        <p:nvSpPr>
          <p:cNvPr id="13315" name="Rectangle 3"/>
          <p:cNvSpPr>
            <a:spLocks noGrp="1" noChangeArrowheads="1"/>
          </p:cNvSpPr>
          <p:nvPr>
            <p:ph idx="1"/>
          </p:nvPr>
        </p:nvSpPr>
        <p:spPr/>
        <p:txBody>
          <a:bodyPr/>
          <a:lstStyle/>
          <a:p>
            <a:pPr eaLnBrk="1" hangingPunct="1">
              <a:lnSpc>
                <a:spcPct val="90000"/>
              </a:lnSpc>
            </a:pPr>
            <a:r>
              <a:rPr lang="en-US" sz="2800" dirty="0" smtClean="0"/>
              <a:t>Interdependency</a:t>
            </a:r>
          </a:p>
          <a:p>
            <a:pPr lvl="1" eaLnBrk="1" hangingPunct="1">
              <a:lnSpc>
                <a:spcPct val="90000"/>
              </a:lnSpc>
            </a:pPr>
            <a:r>
              <a:rPr lang="en-US" sz="2400" dirty="0" smtClean="0"/>
              <a:t>Changes required by one user may impact others.</a:t>
            </a:r>
          </a:p>
          <a:p>
            <a:pPr eaLnBrk="1" hangingPunct="1">
              <a:lnSpc>
                <a:spcPct val="90000"/>
              </a:lnSpc>
            </a:pPr>
            <a:r>
              <a:rPr lang="en-US" sz="2800" dirty="0" smtClean="0"/>
              <a:t>Concurrency</a:t>
            </a:r>
          </a:p>
          <a:p>
            <a:pPr lvl="1" eaLnBrk="1" hangingPunct="1">
              <a:lnSpc>
                <a:spcPct val="90000"/>
              </a:lnSpc>
            </a:pPr>
            <a:r>
              <a:rPr lang="en-US" sz="2400" dirty="0" smtClean="0"/>
              <a:t>People or applications may try to update the same information at the same time.</a:t>
            </a:r>
          </a:p>
          <a:p>
            <a:pPr eaLnBrk="1" hangingPunct="1">
              <a:lnSpc>
                <a:spcPct val="90000"/>
              </a:lnSpc>
            </a:pPr>
            <a:r>
              <a:rPr lang="en-US" sz="2800" dirty="0" smtClean="0"/>
              <a:t>Record retention</a:t>
            </a:r>
          </a:p>
          <a:p>
            <a:pPr lvl="1" eaLnBrk="1" hangingPunct="1">
              <a:lnSpc>
                <a:spcPct val="90000"/>
              </a:lnSpc>
            </a:pPr>
            <a:r>
              <a:rPr lang="en-US" sz="2400" dirty="0" smtClean="0"/>
              <a:t>When information should be discarded</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10</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smtClean="0"/>
              <a:t>Need for Atomic Transactions</a:t>
            </a:r>
          </a:p>
        </p:txBody>
      </p:sp>
      <p:sp>
        <p:nvSpPr>
          <p:cNvPr id="14339" name="Rectangle 3"/>
          <p:cNvSpPr>
            <a:spLocks noGrp="1" noChangeArrowheads="1"/>
          </p:cNvSpPr>
          <p:nvPr>
            <p:ph idx="1"/>
          </p:nvPr>
        </p:nvSpPr>
        <p:spPr/>
        <p:txBody>
          <a:bodyPr/>
          <a:lstStyle/>
          <a:p>
            <a:pPr eaLnBrk="1" hangingPunct="1">
              <a:lnSpc>
                <a:spcPct val="90000"/>
              </a:lnSpc>
            </a:pPr>
            <a:r>
              <a:rPr lang="en-US" sz="2800" dirty="0" smtClean="0"/>
              <a:t>A database operation typically involves several transactions.</a:t>
            </a:r>
          </a:p>
          <a:p>
            <a:pPr eaLnBrk="1" hangingPunct="1">
              <a:lnSpc>
                <a:spcPct val="90000"/>
              </a:lnSpc>
            </a:pPr>
            <a:r>
              <a:rPr lang="en-US" sz="2800" dirty="0" smtClean="0"/>
              <a:t>These transactions are </a:t>
            </a:r>
            <a:r>
              <a:rPr lang="en-US" sz="2800" i="1" dirty="0" smtClean="0"/>
              <a:t>atomic</a:t>
            </a:r>
            <a:r>
              <a:rPr lang="en-US" sz="2800" dirty="0" smtClean="0"/>
              <a:t> and are sometimes called </a:t>
            </a:r>
            <a:r>
              <a:rPr lang="en-US" sz="2800" b="1" dirty="0" smtClean="0"/>
              <a:t>logical units of work (LUW).</a:t>
            </a:r>
            <a:endParaRPr lang="en-US" sz="2800" dirty="0" smtClean="0"/>
          </a:p>
          <a:p>
            <a:pPr eaLnBrk="1" hangingPunct="1">
              <a:lnSpc>
                <a:spcPct val="90000"/>
              </a:lnSpc>
            </a:pPr>
            <a:r>
              <a:rPr lang="en-US" sz="2800" dirty="0" smtClean="0"/>
              <a:t>Before an operation is </a:t>
            </a:r>
            <a:r>
              <a:rPr lang="en-US" sz="2800" i="1" dirty="0" smtClean="0"/>
              <a:t>committed</a:t>
            </a:r>
            <a:r>
              <a:rPr lang="en-US" sz="2800" dirty="0" smtClean="0"/>
              <a:t> to the database, all LUWs must be successfully completed.</a:t>
            </a:r>
          </a:p>
          <a:p>
            <a:pPr lvl="1" eaLnBrk="1" hangingPunct="1">
              <a:lnSpc>
                <a:spcPct val="90000"/>
              </a:lnSpc>
            </a:pPr>
            <a:r>
              <a:rPr lang="en-US" sz="2400" dirty="0" smtClean="0"/>
              <a:t>If one or more LUW is unsuccessful, a </a:t>
            </a:r>
            <a:r>
              <a:rPr lang="en-US" sz="2400" i="1" dirty="0" smtClean="0"/>
              <a:t>rollback</a:t>
            </a:r>
            <a:r>
              <a:rPr lang="en-US" sz="2400" dirty="0" smtClean="0"/>
              <a:t> is performed and no changes are saved to the database.</a:t>
            </a:r>
          </a:p>
          <a:p>
            <a:pPr eaLnBrk="1" hangingPunct="1">
              <a:lnSpc>
                <a:spcPct val="90000"/>
              </a:lnSpc>
            </a:pPr>
            <a:endParaRPr lang="en-US" sz="2800"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11</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9331" y="1676400"/>
            <a:ext cx="5409269"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2" name="Rectangle 2"/>
          <p:cNvSpPr>
            <a:spLocks noGrp="1" noChangeArrowheads="1"/>
          </p:cNvSpPr>
          <p:nvPr>
            <p:ph type="title"/>
          </p:nvPr>
        </p:nvSpPr>
        <p:spPr>
          <a:xfrm>
            <a:off x="1447800" y="274638"/>
            <a:ext cx="7391400" cy="1143000"/>
          </a:xfrm>
        </p:spPr>
        <p:txBody>
          <a:bodyPr/>
          <a:lstStyle/>
          <a:p>
            <a:pPr eaLnBrk="1" hangingPunct="1"/>
            <a:r>
              <a:rPr lang="en-US" dirty="0" smtClean="0"/>
              <a:t>Transaction Example I</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12</a:t>
            </a:fld>
            <a:endParaRPr lang="en-US" dirty="0"/>
          </a:p>
        </p:txBody>
      </p:sp>
      <p:sp>
        <p:nvSpPr>
          <p:cNvPr id="6" name="Rectangle 5"/>
          <p:cNvSpPr/>
          <p:nvPr/>
        </p:nvSpPr>
        <p:spPr>
          <a:xfrm>
            <a:off x="1524000" y="5638800"/>
            <a:ext cx="7391400" cy="646331"/>
          </a:xfrm>
          <a:prstGeom prst="rect">
            <a:avLst/>
          </a:prstGeom>
        </p:spPr>
        <p:txBody>
          <a:bodyPr wrap="square">
            <a:spAutoFit/>
          </a:bodyPr>
          <a:lstStyle/>
          <a:p>
            <a:r>
              <a:rPr lang="en-US" dirty="0" smtClean="0"/>
              <a:t>Figure 6-3:  Comparison of the Results of Applying Serial Actions Versus a Multiple-Step Transaction</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1019" y="1676399"/>
            <a:ext cx="5235181"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Rectangle 2"/>
          <p:cNvSpPr>
            <a:spLocks noGrp="1" noChangeArrowheads="1"/>
          </p:cNvSpPr>
          <p:nvPr>
            <p:ph type="title"/>
          </p:nvPr>
        </p:nvSpPr>
        <p:spPr>
          <a:xfrm>
            <a:off x="1447800" y="274638"/>
            <a:ext cx="7391400" cy="1143000"/>
          </a:xfrm>
        </p:spPr>
        <p:txBody>
          <a:bodyPr/>
          <a:lstStyle/>
          <a:p>
            <a:pPr eaLnBrk="1" hangingPunct="1"/>
            <a:r>
              <a:rPr lang="en-US" dirty="0" smtClean="0"/>
              <a:t>Transaction Example II</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13</a:t>
            </a:fld>
            <a:endParaRPr lang="en-US" dirty="0"/>
          </a:p>
        </p:txBody>
      </p:sp>
      <p:sp>
        <p:nvSpPr>
          <p:cNvPr id="6" name="Rectangle 5"/>
          <p:cNvSpPr/>
          <p:nvPr/>
        </p:nvSpPr>
        <p:spPr>
          <a:xfrm>
            <a:off x="1524000" y="5638800"/>
            <a:ext cx="7315200" cy="646331"/>
          </a:xfrm>
          <a:prstGeom prst="rect">
            <a:avLst/>
          </a:prstGeom>
        </p:spPr>
        <p:txBody>
          <a:bodyPr wrap="square">
            <a:spAutoFit/>
          </a:bodyPr>
          <a:lstStyle/>
          <a:p>
            <a:r>
              <a:rPr lang="en-US" dirty="0" smtClean="0"/>
              <a:t>Figure 6-3: Comparison of the Results of Applying Serial Actions Versus a Multiple-Step Transaction (Cont’d)</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177" y="1600202"/>
            <a:ext cx="5732823" cy="441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2"/>
          <p:cNvSpPr>
            <a:spLocks noGrp="1" noChangeArrowheads="1"/>
          </p:cNvSpPr>
          <p:nvPr>
            <p:ph type="title"/>
          </p:nvPr>
        </p:nvSpPr>
        <p:spPr>
          <a:xfrm>
            <a:off x="1447800" y="274638"/>
            <a:ext cx="7391400" cy="1143000"/>
          </a:xfrm>
        </p:spPr>
        <p:txBody>
          <a:bodyPr/>
          <a:lstStyle/>
          <a:p>
            <a:pPr eaLnBrk="1" hangingPunct="1"/>
            <a:r>
              <a:rPr lang="en-US" sz="3600" dirty="0" smtClean="0"/>
              <a:t>Concurrent Processing Example</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14</a:t>
            </a:fld>
            <a:endParaRPr lang="en-US" dirty="0"/>
          </a:p>
        </p:txBody>
      </p:sp>
      <p:sp>
        <p:nvSpPr>
          <p:cNvPr id="6" name="Rectangle 5"/>
          <p:cNvSpPr/>
          <p:nvPr/>
        </p:nvSpPr>
        <p:spPr>
          <a:xfrm>
            <a:off x="1524000" y="5955269"/>
            <a:ext cx="7315200" cy="361945"/>
          </a:xfrm>
          <a:prstGeom prst="rect">
            <a:avLst/>
          </a:prstGeom>
        </p:spPr>
        <p:txBody>
          <a:bodyPr wrap="square">
            <a:spAutoFit/>
          </a:bodyPr>
          <a:lstStyle/>
          <a:p>
            <a:r>
              <a:rPr lang="en-US" dirty="0" smtClean="0"/>
              <a:t>Figure 6-4:  Example of Concurrent  Processing of Two Users’ Tasks</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0" y="228600"/>
            <a:ext cx="7315200" cy="990600"/>
          </a:xfrm>
        </p:spPr>
        <p:txBody>
          <a:bodyPr/>
          <a:lstStyle/>
          <a:p>
            <a:pPr eaLnBrk="1" hangingPunct="1"/>
            <a:r>
              <a:rPr lang="en-US" dirty="0" smtClean="0"/>
              <a:t>Lost Update Problem</a:t>
            </a:r>
          </a:p>
        </p:txBody>
      </p:sp>
      <p:sp>
        <p:nvSpPr>
          <p:cNvPr id="18435" name="Rectangle 3"/>
          <p:cNvSpPr>
            <a:spLocks noGrp="1" noChangeArrowheads="1"/>
          </p:cNvSpPr>
          <p:nvPr>
            <p:ph idx="1"/>
          </p:nvPr>
        </p:nvSpPr>
        <p:spPr>
          <a:xfrm>
            <a:off x="1447800" y="1676400"/>
            <a:ext cx="7467600" cy="2514600"/>
          </a:xfrm>
        </p:spPr>
        <p:txBody>
          <a:bodyPr/>
          <a:lstStyle/>
          <a:p>
            <a:pPr eaLnBrk="1" hangingPunct="1"/>
            <a:r>
              <a:rPr lang="en-US" dirty="0" smtClean="0"/>
              <a:t>If two or more users are attempting to update the same piece of data at the same time, it is possible that one update may overwrite the other update</a:t>
            </a:r>
          </a:p>
          <a:p>
            <a:pPr eaLnBrk="1" hangingPunct="1"/>
            <a:endParaRPr lang="en-US"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15</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5"/>
            <a:ext cx="6726526" cy="438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Rectangle 2"/>
          <p:cNvSpPr>
            <a:spLocks noGrp="1" noChangeArrowheads="1"/>
          </p:cNvSpPr>
          <p:nvPr>
            <p:ph type="title"/>
          </p:nvPr>
        </p:nvSpPr>
        <p:spPr>
          <a:xfrm>
            <a:off x="1447800" y="274638"/>
            <a:ext cx="7315200" cy="1143000"/>
          </a:xfrm>
        </p:spPr>
        <p:txBody>
          <a:bodyPr/>
          <a:lstStyle/>
          <a:p>
            <a:pPr eaLnBrk="1" hangingPunct="1"/>
            <a:r>
              <a:rPr lang="en-US" sz="4000" dirty="0" smtClean="0"/>
              <a:t>Lost Update Problem Example</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16</a:t>
            </a:fld>
            <a:endParaRPr lang="en-US" dirty="0"/>
          </a:p>
        </p:txBody>
      </p:sp>
      <p:sp>
        <p:nvSpPr>
          <p:cNvPr id="6" name="Rectangle 5"/>
          <p:cNvSpPr/>
          <p:nvPr/>
        </p:nvSpPr>
        <p:spPr>
          <a:xfrm>
            <a:off x="2590800" y="5955268"/>
            <a:ext cx="5715000" cy="369332"/>
          </a:xfrm>
          <a:prstGeom prst="rect">
            <a:avLst/>
          </a:prstGeom>
        </p:spPr>
        <p:txBody>
          <a:bodyPr wrap="square">
            <a:spAutoFit/>
          </a:bodyPr>
          <a:lstStyle/>
          <a:p>
            <a:r>
              <a:rPr lang="en-US" dirty="0" smtClean="0"/>
              <a:t>Figure 6-5:  Example of the Lost Update Problem</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smtClean="0"/>
              <a:t>Concurrency Issues</a:t>
            </a:r>
          </a:p>
        </p:txBody>
      </p:sp>
      <p:sp>
        <p:nvSpPr>
          <p:cNvPr id="20483" name="Rectangle 3"/>
          <p:cNvSpPr>
            <a:spLocks noGrp="1" noChangeArrowheads="1"/>
          </p:cNvSpPr>
          <p:nvPr>
            <p:ph idx="1"/>
          </p:nvPr>
        </p:nvSpPr>
        <p:spPr/>
        <p:txBody>
          <a:bodyPr/>
          <a:lstStyle/>
          <a:p>
            <a:pPr eaLnBrk="1" hangingPunct="1"/>
            <a:r>
              <a:rPr lang="en-US" sz="2800" b="1" dirty="0" smtClean="0"/>
              <a:t>Dirty reads</a:t>
            </a:r>
          </a:p>
          <a:p>
            <a:pPr lvl="1" eaLnBrk="1" hangingPunct="1"/>
            <a:r>
              <a:rPr lang="en-US" sz="2400" dirty="0" smtClean="0"/>
              <a:t>The transaction reads a changed record that has not been committed to the database.</a:t>
            </a:r>
          </a:p>
          <a:p>
            <a:pPr eaLnBrk="1" hangingPunct="1"/>
            <a:r>
              <a:rPr lang="en-US" sz="2800" b="1" dirty="0" smtClean="0"/>
              <a:t>Inconsistent reads</a:t>
            </a:r>
          </a:p>
          <a:p>
            <a:pPr lvl="1" eaLnBrk="1" hangingPunct="1"/>
            <a:r>
              <a:rPr lang="en-US" sz="2400" dirty="0" smtClean="0"/>
              <a:t>The transaction re-reads a data set and finds that the data has changed.</a:t>
            </a:r>
          </a:p>
          <a:p>
            <a:pPr eaLnBrk="1" hangingPunct="1"/>
            <a:r>
              <a:rPr lang="en-US" sz="2800" b="1" dirty="0" smtClean="0"/>
              <a:t>Phantom reads</a:t>
            </a:r>
          </a:p>
          <a:p>
            <a:pPr lvl="1" eaLnBrk="1" hangingPunct="1"/>
            <a:r>
              <a:rPr lang="en-US" sz="2400" dirty="0" smtClean="0"/>
              <a:t>The transaction re-reads a data set and finds that a new record has been added.</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17</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47800" y="228600"/>
            <a:ext cx="7391400" cy="1143000"/>
          </a:xfrm>
        </p:spPr>
        <p:txBody>
          <a:bodyPr/>
          <a:lstStyle/>
          <a:p>
            <a:pPr eaLnBrk="1" hangingPunct="1"/>
            <a:r>
              <a:rPr lang="en-US" dirty="0" smtClean="0"/>
              <a:t>Resource Locking </a:t>
            </a:r>
          </a:p>
        </p:txBody>
      </p:sp>
      <p:sp>
        <p:nvSpPr>
          <p:cNvPr id="21507" name="Rectangle 3"/>
          <p:cNvSpPr>
            <a:spLocks noGrp="1" noChangeArrowheads="1"/>
          </p:cNvSpPr>
          <p:nvPr>
            <p:ph idx="1"/>
          </p:nvPr>
        </p:nvSpPr>
        <p:spPr>
          <a:xfrm>
            <a:off x="1447800" y="1600200"/>
            <a:ext cx="7164388" cy="3767138"/>
          </a:xfrm>
        </p:spPr>
        <p:txBody>
          <a:bodyPr/>
          <a:lstStyle/>
          <a:p>
            <a:pPr eaLnBrk="1" hangingPunct="1"/>
            <a:r>
              <a:rPr lang="en-US" dirty="0" smtClean="0"/>
              <a:t>To avoid concurrency issues, resource locking will disallow transactions from reading, modifying and/or writing to a data set that has been </a:t>
            </a:r>
            <a:r>
              <a:rPr lang="en-US" i="1" dirty="0" smtClean="0"/>
              <a:t>locked.</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18</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447800" y="228600"/>
            <a:ext cx="7391400" cy="1143000"/>
          </a:xfrm>
        </p:spPr>
        <p:txBody>
          <a:bodyPr/>
          <a:lstStyle/>
          <a:p>
            <a:pPr eaLnBrk="1" hangingPunct="1"/>
            <a:r>
              <a:rPr lang="en-US" dirty="0" smtClean="0"/>
              <a:t>Implicit versus Explicit Resource Locking</a:t>
            </a:r>
          </a:p>
        </p:txBody>
      </p:sp>
      <p:sp>
        <p:nvSpPr>
          <p:cNvPr id="22531" name="Rectangle 3"/>
          <p:cNvSpPr>
            <a:spLocks noGrp="1" noChangeArrowheads="1"/>
          </p:cNvSpPr>
          <p:nvPr>
            <p:ph idx="1"/>
          </p:nvPr>
        </p:nvSpPr>
        <p:spPr>
          <a:xfrm>
            <a:off x="1447800" y="1676400"/>
            <a:ext cx="7391400" cy="3352800"/>
          </a:xfrm>
        </p:spPr>
        <p:txBody>
          <a:bodyPr/>
          <a:lstStyle/>
          <a:p>
            <a:pPr eaLnBrk="1" hangingPunct="1"/>
            <a:r>
              <a:rPr lang="en-US" b="1" dirty="0" smtClean="0"/>
              <a:t>Implicit locks</a:t>
            </a:r>
            <a:r>
              <a:rPr lang="en-US" dirty="0" smtClean="0"/>
              <a:t> are issued automatically by the DBMS based on an activity.</a:t>
            </a:r>
          </a:p>
          <a:p>
            <a:pPr eaLnBrk="1" hangingPunct="1"/>
            <a:r>
              <a:rPr lang="en-US" b="1" dirty="0" smtClean="0"/>
              <a:t>Explicit locks</a:t>
            </a:r>
            <a:r>
              <a:rPr lang="en-US" dirty="0" smtClean="0"/>
              <a:t> are issued by users requesting exclusive rights to the data.</a:t>
            </a:r>
          </a:p>
          <a:p>
            <a:pPr eaLnBrk="1" hangingPunct="1"/>
            <a:endParaRPr lang="en-US"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19</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smtClean="0"/>
              <a:t>Chapter Objectives</a:t>
            </a:r>
          </a:p>
        </p:txBody>
      </p:sp>
      <p:sp>
        <p:nvSpPr>
          <p:cNvPr id="4099" name="Rectangle 3"/>
          <p:cNvSpPr>
            <a:spLocks noGrp="1" noChangeArrowheads="1"/>
          </p:cNvSpPr>
          <p:nvPr>
            <p:ph idx="1"/>
          </p:nvPr>
        </p:nvSpPr>
        <p:spPr/>
        <p:txBody>
          <a:bodyPr/>
          <a:lstStyle/>
          <a:p>
            <a:pPr eaLnBrk="1" hangingPunct="1"/>
            <a:r>
              <a:rPr lang="en-US" sz="2400" dirty="0" smtClean="0"/>
              <a:t>Understand the need for and importance of database administration</a:t>
            </a:r>
          </a:p>
          <a:p>
            <a:pPr eaLnBrk="1" hangingPunct="1"/>
            <a:r>
              <a:rPr lang="en-US" sz="2400" dirty="0" smtClean="0"/>
              <a:t>Learn different ways of processing a database</a:t>
            </a:r>
          </a:p>
          <a:p>
            <a:pPr eaLnBrk="1" hangingPunct="1"/>
            <a:r>
              <a:rPr lang="en-US" sz="2400" dirty="0" smtClean="0"/>
              <a:t>Understand the need for concurrency control, security, and backup and recovery</a:t>
            </a:r>
          </a:p>
          <a:p>
            <a:pPr eaLnBrk="1" hangingPunct="1"/>
            <a:r>
              <a:rPr lang="en-US" sz="2400" spc="-20" dirty="0" smtClean="0"/>
              <a:t>Learn about  typical problems that can occur when multiple users process a database concurrently</a:t>
            </a:r>
          </a:p>
          <a:p>
            <a:pPr eaLnBrk="1" hangingPunct="1"/>
            <a:r>
              <a:rPr lang="en-US" sz="2400" dirty="0" smtClean="0"/>
              <a:t>Understand the use of locking and the problem of deadlock</a:t>
            </a:r>
          </a:p>
          <a:p>
            <a:r>
              <a:rPr lang="en-US" sz="2400" dirty="0"/>
              <a:t>Learn the difference between optimistic and pessimistic </a:t>
            </a:r>
            <a:r>
              <a:rPr lang="en-US" sz="2400" dirty="0" smtClean="0"/>
              <a:t>locking</a:t>
            </a:r>
            <a:endParaRPr lang="en-US" sz="2400" dirty="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2</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057" y="1600209"/>
            <a:ext cx="4751743" cy="433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Rectangle 2"/>
          <p:cNvSpPr>
            <a:spLocks noGrp="1" noChangeArrowheads="1"/>
          </p:cNvSpPr>
          <p:nvPr>
            <p:ph type="title"/>
          </p:nvPr>
        </p:nvSpPr>
        <p:spPr>
          <a:xfrm>
            <a:off x="1447800" y="274638"/>
            <a:ext cx="7315200" cy="1143000"/>
          </a:xfrm>
        </p:spPr>
        <p:txBody>
          <a:bodyPr/>
          <a:lstStyle/>
          <a:p>
            <a:pPr eaLnBrk="1" hangingPunct="1"/>
            <a:r>
              <a:rPr lang="en-US" sz="3600" dirty="0" smtClean="0"/>
              <a:t>Concurrent Processing with Explicit Locking Example</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20</a:t>
            </a:fld>
            <a:endParaRPr lang="en-US" dirty="0"/>
          </a:p>
        </p:txBody>
      </p:sp>
      <p:sp>
        <p:nvSpPr>
          <p:cNvPr id="6" name="Rectangle 5"/>
          <p:cNvSpPr/>
          <p:nvPr/>
        </p:nvSpPr>
        <p:spPr>
          <a:xfrm>
            <a:off x="1828800" y="5955268"/>
            <a:ext cx="7010400" cy="369332"/>
          </a:xfrm>
          <a:prstGeom prst="rect">
            <a:avLst/>
          </a:prstGeom>
        </p:spPr>
        <p:txBody>
          <a:bodyPr wrap="square">
            <a:spAutoFit/>
          </a:bodyPr>
          <a:lstStyle/>
          <a:p>
            <a:r>
              <a:rPr lang="en-US" dirty="0" smtClean="0"/>
              <a:t>Figure 6-6:  Example of Concurrent  Processing with Explicit Locks</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47800" y="228600"/>
            <a:ext cx="7391400" cy="990600"/>
          </a:xfrm>
        </p:spPr>
        <p:txBody>
          <a:bodyPr/>
          <a:lstStyle/>
          <a:p>
            <a:pPr eaLnBrk="1" hangingPunct="1"/>
            <a:r>
              <a:rPr lang="en-US" dirty="0" smtClean="0"/>
              <a:t>Serializable Transactions </a:t>
            </a:r>
          </a:p>
        </p:txBody>
      </p:sp>
      <p:sp>
        <p:nvSpPr>
          <p:cNvPr id="24579" name="Rectangle 3"/>
          <p:cNvSpPr>
            <a:spLocks noGrp="1" noChangeArrowheads="1"/>
          </p:cNvSpPr>
          <p:nvPr>
            <p:ph idx="1"/>
          </p:nvPr>
        </p:nvSpPr>
        <p:spPr>
          <a:xfrm>
            <a:off x="1447800" y="1676400"/>
            <a:ext cx="7391400" cy="4419600"/>
          </a:xfrm>
        </p:spPr>
        <p:txBody>
          <a:bodyPr/>
          <a:lstStyle/>
          <a:p>
            <a:pPr eaLnBrk="1" hangingPunct="1"/>
            <a:r>
              <a:rPr lang="en-US" sz="2800" dirty="0" smtClean="0"/>
              <a:t>When two or more transactions are processed concurrently, the results in the database should be logically consistent with the results that would have been achieved had the transactions been processed in an </a:t>
            </a:r>
            <a:r>
              <a:rPr lang="en-US" sz="2800" i="1" dirty="0" smtClean="0"/>
              <a:t>arbitrary serial fashion.</a:t>
            </a:r>
            <a:endParaRPr lang="en-US" sz="2800" dirty="0" smtClean="0"/>
          </a:p>
          <a:p>
            <a:pPr eaLnBrk="1" hangingPunct="1"/>
            <a:r>
              <a:rPr lang="en-US" sz="2800" dirty="0" smtClean="0"/>
              <a:t>A scheme for processing concurrent transactions in this way is said to be </a:t>
            </a:r>
            <a:r>
              <a:rPr lang="en-US" sz="2800" b="1" dirty="0" smtClean="0"/>
              <a:t>serializable.</a:t>
            </a:r>
            <a:endParaRPr lang="en-US" sz="2800" dirty="0" smtClean="0"/>
          </a:p>
          <a:p>
            <a:pPr eaLnBrk="1" hangingPunct="1"/>
            <a:endParaRPr lang="en-US" sz="2800"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21</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447800" y="381000"/>
            <a:ext cx="7391400" cy="990600"/>
          </a:xfrm>
        </p:spPr>
        <p:txBody>
          <a:bodyPr/>
          <a:lstStyle/>
          <a:p>
            <a:pPr eaLnBrk="1" hangingPunct="1"/>
            <a:r>
              <a:rPr lang="en-US" dirty="0" smtClean="0"/>
              <a:t>Two-Phased Locking</a:t>
            </a:r>
          </a:p>
        </p:txBody>
      </p:sp>
      <p:sp>
        <p:nvSpPr>
          <p:cNvPr id="25603" name="Rectangle 3"/>
          <p:cNvSpPr>
            <a:spLocks noGrp="1" noChangeArrowheads="1"/>
          </p:cNvSpPr>
          <p:nvPr>
            <p:ph idx="1"/>
          </p:nvPr>
        </p:nvSpPr>
        <p:spPr>
          <a:xfrm>
            <a:off x="1447800" y="1676400"/>
            <a:ext cx="7391400" cy="4419600"/>
          </a:xfrm>
        </p:spPr>
        <p:txBody>
          <a:bodyPr/>
          <a:lstStyle/>
          <a:p>
            <a:pPr eaLnBrk="1" hangingPunct="1"/>
            <a:r>
              <a:rPr lang="en-US" sz="2800" dirty="0" smtClean="0"/>
              <a:t>One way to achieve serializable transactions is by using </a:t>
            </a:r>
            <a:r>
              <a:rPr lang="en-US" sz="2800" i="1" dirty="0" smtClean="0"/>
              <a:t>two-phased locking</a:t>
            </a:r>
            <a:r>
              <a:rPr lang="en-US" sz="2800" dirty="0" smtClean="0"/>
              <a:t>.</a:t>
            </a:r>
          </a:p>
          <a:p>
            <a:pPr eaLnBrk="1" hangingPunct="1"/>
            <a:r>
              <a:rPr lang="en-US" sz="2800" b="1" dirty="0" smtClean="0"/>
              <a:t>Two-phased locking </a:t>
            </a:r>
            <a:r>
              <a:rPr lang="en-US" sz="2800" dirty="0" smtClean="0"/>
              <a:t>lets locks be obtained and released as they are needed.</a:t>
            </a:r>
          </a:p>
          <a:p>
            <a:pPr lvl="1" eaLnBrk="1" hangingPunct="1"/>
            <a:r>
              <a:rPr lang="en-US" sz="2400" dirty="0" smtClean="0"/>
              <a:t>A </a:t>
            </a:r>
            <a:r>
              <a:rPr lang="en-US" sz="2400" b="1" dirty="0" smtClean="0"/>
              <a:t>growing phase</a:t>
            </a:r>
            <a:r>
              <a:rPr lang="en-US" sz="2400" dirty="0" smtClean="0"/>
              <a:t>, when the transaction continues to request additional locks</a:t>
            </a:r>
          </a:p>
          <a:p>
            <a:pPr lvl="1" eaLnBrk="1" hangingPunct="1"/>
            <a:r>
              <a:rPr lang="en-US" sz="2400" dirty="0" smtClean="0"/>
              <a:t>A </a:t>
            </a:r>
            <a:r>
              <a:rPr lang="en-US" sz="2400" b="1" dirty="0" smtClean="0"/>
              <a:t>shrinking phase</a:t>
            </a:r>
            <a:r>
              <a:rPr lang="en-US" sz="2400" dirty="0" smtClean="0"/>
              <a:t>, when the transaction begins to release the locks</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22</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Deadlock</a:t>
            </a:r>
          </a:p>
        </p:txBody>
      </p:sp>
      <p:sp>
        <p:nvSpPr>
          <p:cNvPr id="26627" name="Rectangle 3"/>
          <p:cNvSpPr>
            <a:spLocks noGrp="1" noChangeArrowheads="1"/>
          </p:cNvSpPr>
          <p:nvPr>
            <p:ph idx="1"/>
          </p:nvPr>
        </p:nvSpPr>
        <p:spPr/>
        <p:txBody>
          <a:bodyPr/>
          <a:lstStyle/>
          <a:p>
            <a:pPr eaLnBrk="1" hangingPunct="1">
              <a:lnSpc>
                <a:spcPct val="90000"/>
              </a:lnSpc>
            </a:pPr>
            <a:r>
              <a:rPr lang="en-US" dirty="0" smtClean="0"/>
              <a:t>As a transaction begins to lock resources, it may have to wait for a particular resource to be released by another transaction. </a:t>
            </a:r>
          </a:p>
          <a:p>
            <a:pPr eaLnBrk="1" hangingPunct="1">
              <a:lnSpc>
                <a:spcPct val="90000"/>
              </a:lnSpc>
            </a:pPr>
            <a:r>
              <a:rPr lang="en-US" dirty="0" smtClean="0"/>
              <a:t>On occasions, two transactions may indefinitely wait on each another to release resources</a:t>
            </a:r>
            <a:r>
              <a:rPr lang="en-US" dirty="0" smtClean="0">
                <a:cs typeface="Arial" charset="0"/>
              </a:rPr>
              <a:t>—</a:t>
            </a:r>
            <a:r>
              <a:rPr lang="en-US" dirty="0" smtClean="0"/>
              <a:t>This condition is known as a</a:t>
            </a:r>
            <a:r>
              <a:rPr lang="en-US" b="1" dirty="0" smtClean="0"/>
              <a:t> deadlock</a:t>
            </a:r>
            <a:r>
              <a:rPr lang="en-US" dirty="0" smtClean="0"/>
              <a:t> or the </a:t>
            </a:r>
            <a:r>
              <a:rPr lang="en-US" b="1" dirty="0" smtClean="0"/>
              <a:t>deadly embrace</a:t>
            </a:r>
            <a:r>
              <a:rPr lang="en-US" dirty="0" smtClean="0"/>
              <a:t>.</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23</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38302"/>
            <a:ext cx="6198955" cy="4334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Rectangle 2"/>
          <p:cNvSpPr>
            <a:spLocks noGrp="1" noChangeArrowheads="1"/>
          </p:cNvSpPr>
          <p:nvPr>
            <p:ph type="title"/>
          </p:nvPr>
        </p:nvSpPr>
        <p:spPr>
          <a:xfrm>
            <a:off x="1447800" y="274638"/>
            <a:ext cx="7315200" cy="1143000"/>
          </a:xfrm>
        </p:spPr>
        <p:txBody>
          <a:bodyPr/>
          <a:lstStyle/>
          <a:p>
            <a:pPr eaLnBrk="1" hangingPunct="1"/>
            <a:r>
              <a:rPr lang="en-US" sz="3600" dirty="0" smtClean="0"/>
              <a:t>Deadlock Example</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24</a:t>
            </a:fld>
            <a:endParaRPr lang="en-US" dirty="0"/>
          </a:p>
        </p:txBody>
      </p:sp>
      <p:sp>
        <p:nvSpPr>
          <p:cNvPr id="6" name="Rectangle 5"/>
          <p:cNvSpPr/>
          <p:nvPr/>
        </p:nvSpPr>
        <p:spPr>
          <a:xfrm>
            <a:off x="3200400" y="5943600"/>
            <a:ext cx="3608680" cy="369332"/>
          </a:xfrm>
          <a:prstGeom prst="rect">
            <a:avLst/>
          </a:prstGeom>
        </p:spPr>
        <p:txBody>
          <a:bodyPr wrap="none">
            <a:spAutoFit/>
          </a:bodyPr>
          <a:lstStyle/>
          <a:p>
            <a:r>
              <a:rPr lang="en-US" dirty="0" smtClean="0"/>
              <a:t>Figure 6-7:  Example of Deadlock</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47800" y="274638"/>
            <a:ext cx="7391400" cy="1096962"/>
          </a:xfrm>
        </p:spPr>
        <p:txBody>
          <a:bodyPr/>
          <a:lstStyle/>
          <a:p>
            <a:pPr eaLnBrk="1" hangingPunct="1"/>
            <a:r>
              <a:rPr lang="en-US" sz="3600" dirty="0" smtClean="0"/>
              <a:t>Optimistic Locking versus Pessimistic Locking</a:t>
            </a:r>
          </a:p>
        </p:txBody>
      </p:sp>
      <p:sp>
        <p:nvSpPr>
          <p:cNvPr id="28675" name="Rectangle 3"/>
          <p:cNvSpPr>
            <a:spLocks noGrp="1" noChangeArrowheads="1"/>
          </p:cNvSpPr>
          <p:nvPr>
            <p:ph sz="half" idx="1"/>
          </p:nvPr>
        </p:nvSpPr>
        <p:spPr>
          <a:xfrm>
            <a:off x="1447800" y="1600200"/>
            <a:ext cx="3548063" cy="4648200"/>
          </a:xfrm>
        </p:spPr>
        <p:txBody>
          <a:bodyPr/>
          <a:lstStyle/>
          <a:p>
            <a:pPr eaLnBrk="1" hangingPunct="1"/>
            <a:r>
              <a:rPr lang="en-US" sz="2400" b="1" dirty="0" smtClean="0"/>
              <a:t>Optimistic Locking</a:t>
            </a:r>
            <a:r>
              <a:rPr lang="en-US" sz="2400" dirty="0" smtClean="0"/>
              <a:t> </a:t>
            </a:r>
          </a:p>
          <a:p>
            <a:pPr lvl="1" eaLnBrk="1" hangingPunct="1"/>
            <a:r>
              <a:rPr lang="en-US" dirty="0" smtClean="0"/>
              <a:t>Read data</a:t>
            </a:r>
          </a:p>
          <a:p>
            <a:pPr lvl="1" eaLnBrk="1" hangingPunct="1"/>
            <a:r>
              <a:rPr lang="en-US" dirty="0" smtClean="0"/>
              <a:t>Process transaction</a:t>
            </a:r>
          </a:p>
          <a:p>
            <a:pPr lvl="1" eaLnBrk="1" hangingPunct="1"/>
            <a:r>
              <a:rPr lang="en-US" dirty="0" smtClean="0"/>
              <a:t>Issue update</a:t>
            </a:r>
          </a:p>
          <a:p>
            <a:pPr lvl="1" eaLnBrk="1" hangingPunct="1"/>
            <a:r>
              <a:rPr lang="en-US" dirty="0" smtClean="0"/>
              <a:t>Look for conflict</a:t>
            </a:r>
          </a:p>
          <a:p>
            <a:pPr lvl="1" eaLnBrk="1" hangingPunct="1"/>
            <a:r>
              <a:rPr lang="en-US" sz="2000" b="1" dirty="0" smtClean="0">
                <a:solidFill>
                  <a:srgbClr val="C00000"/>
                </a:solidFill>
              </a:rPr>
              <a:t>IF</a:t>
            </a:r>
            <a:r>
              <a:rPr lang="en-US" sz="2000" dirty="0" smtClean="0"/>
              <a:t> no conflict occurred</a:t>
            </a:r>
          </a:p>
          <a:p>
            <a:pPr marL="914400" lvl="2" indent="0">
              <a:buNone/>
            </a:pPr>
            <a:r>
              <a:rPr lang="en-US" b="1" dirty="0" smtClean="0">
                <a:solidFill>
                  <a:srgbClr val="C00000"/>
                </a:solidFill>
              </a:rPr>
              <a:t>THEN</a:t>
            </a:r>
            <a:r>
              <a:rPr lang="en-US" dirty="0" smtClean="0"/>
              <a:t> commit  transaction</a:t>
            </a:r>
          </a:p>
          <a:p>
            <a:pPr lvl="1"/>
            <a:r>
              <a:rPr lang="en-US" sz="2000" b="1" dirty="0" smtClean="0">
                <a:solidFill>
                  <a:srgbClr val="C00000"/>
                </a:solidFill>
              </a:rPr>
              <a:t>ELSE</a:t>
            </a:r>
            <a:r>
              <a:rPr lang="en-US" sz="2000" dirty="0" smtClean="0"/>
              <a:t> rollback </a:t>
            </a:r>
            <a:r>
              <a:rPr lang="en-US" sz="2000" dirty="0"/>
              <a:t>and repeat transaction</a:t>
            </a:r>
          </a:p>
          <a:p>
            <a:pPr lvl="1" eaLnBrk="1" hangingPunct="1"/>
            <a:endParaRPr lang="en-US" dirty="0" smtClean="0"/>
          </a:p>
          <a:p>
            <a:pPr eaLnBrk="1" hangingPunct="1"/>
            <a:endParaRPr lang="en-US" dirty="0" smtClean="0"/>
          </a:p>
        </p:txBody>
      </p:sp>
      <p:sp>
        <p:nvSpPr>
          <p:cNvPr id="28676" name="Rectangle 4"/>
          <p:cNvSpPr>
            <a:spLocks noGrp="1" noChangeArrowheads="1"/>
          </p:cNvSpPr>
          <p:nvPr>
            <p:ph sz="half" idx="2"/>
          </p:nvPr>
        </p:nvSpPr>
        <p:spPr>
          <a:xfrm>
            <a:off x="5138738" y="1600200"/>
            <a:ext cx="3548062" cy="4648200"/>
          </a:xfrm>
        </p:spPr>
        <p:txBody>
          <a:bodyPr/>
          <a:lstStyle/>
          <a:p>
            <a:pPr eaLnBrk="1" hangingPunct="1"/>
            <a:r>
              <a:rPr lang="en-US" sz="2400" b="1" dirty="0" smtClean="0"/>
              <a:t>Pessimistic Locking</a:t>
            </a:r>
          </a:p>
          <a:p>
            <a:pPr lvl="1" eaLnBrk="1" hangingPunct="1"/>
            <a:r>
              <a:rPr lang="en-US" dirty="0" smtClean="0"/>
              <a:t>Lock required resources</a:t>
            </a:r>
          </a:p>
          <a:p>
            <a:pPr lvl="1" eaLnBrk="1" hangingPunct="1"/>
            <a:r>
              <a:rPr lang="en-US" dirty="0" smtClean="0"/>
              <a:t>Read data</a:t>
            </a:r>
          </a:p>
          <a:p>
            <a:pPr lvl="1" eaLnBrk="1" hangingPunct="1"/>
            <a:r>
              <a:rPr lang="en-US" dirty="0" smtClean="0"/>
              <a:t>Process transaction</a:t>
            </a:r>
          </a:p>
          <a:p>
            <a:pPr lvl="1" eaLnBrk="1" hangingPunct="1"/>
            <a:r>
              <a:rPr lang="en-US" dirty="0" smtClean="0"/>
              <a:t>Issue commit</a:t>
            </a:r>
          </a:p>
          <a:p>
            <a:pPr lvl="1" eaLnBrk="1" hangingPunct="1"/>
            <a:r>
              <a:rPr lang="en-US" dirty="0" smtClean="0"/>
              <a:t>Release locks</a:t>
            </a:r>
          </a:p>
        </p:txBody>
      </p:sp>
      <p:sp>
        <p:nvSpPr>
          <p:cNvPr id="2" name="Slide Number Placeholder 1"/>
          <p:cNvSpPr>
            <a:spLocks noGrp="1"/>
          </p:cNvSpPr>
          <p:nvPr>
            <p:ph type="sldNum" sz="quarter" idx="11"/>
          </p:nvPr>
        </p:nvSpPr>
        <p:spPr/>
        <p:txBody>
          <a:bodyPr/>
          <a:lstStyle/>
          <a:p>
            <a:pPr>
              <a:defRPr/>
            </a:pPr>
            <a:r>
              <a:rPr lang="en-US" dirty="0" smtClean="0"/>
              <a:t>6-</a:t>
            </a:r>
            <a:fld id="{1B7ABBFB-86FD-4409-8596-9FFA44B90896}" type="slidenum">
              <a:rPr lang="en-US" smtClean="0"/>
              <a:pPr>
                <a:defRPr/>
              </a:pPr>
              <a:t>25</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00201"/>
            <a:ext cx="4909525" cy="441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Rectangle 2"/>
          <p:cNvSpPr>
            <a:spLocks noGrp="1" noChangeArrowheads="1"/>
          </p:cNvSpPr>
          <p:nvPr>
            <p:ph type="title"/>
          </p:nvPr>
        </p:nvSpPr>
        <p:spPr>
          <a:xfrm>
            <a:off x="1447800" y="274638"/>
            <a:ext cx="7315200" cy="1143000"/>
          </a:xfrm>
        </p:spPr>
        <p:txBody>
          <a:bodyPr/>
          <a:lstStyle/>
          <a:p>
            <a:pPr eaLnBrk="1" hangingPunct="1"/>
            <a:r>
              <a:rPr lang="en-US" sz="3600" dirty="0" smtClean="0"/>
              <a:t>Optimistic Locking Example</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26</a:t>
            </a:fld>
            <a:endParaRPr lang="en-US" dirty="0"/>
          </a:p>
        </p:txBody>
      </p:sp>
      <p:sp>
        <p:nvSpPr>
          <p:cNvPr id="6" name="Rectangle 5"/>
          <p:cNvSpPr/>
          <p:nvPr/>
        </p:nvSpPr>
        <p:spPr>
          <a:xfrm>
            <a:off x="2667000" y="5955268"/>
            <a:ext cx="4876800" cy="369332"/>
          </a:xfrm>
          <a:prstGeom prst="rect">
            <a:avLst/>
          </a:prstGeom>
        </p:spPr>
        <p:txBody>
          <a:bodyPr wrap="square">
            <a:spAutoFit/>
          </a:bodyPr>
          <a:lstStyle/>
          <a:p>
            <a:r>
              <a:rPr lang="en-US" dirty="0" smtClean="0"/>
              <a:t>Figure 6-8:   Example of Optimistic Locking</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303" y="1600202"/>
            <a:ext cx="5853897" cy="441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2"/>
          <p:cNvSpPr>
            <a:spLocks noGrp="1" noChangeArrowheads="1"/>
          </p:cNvSpPr>
          <p:nvPr>
            <p:ph type="title"/>
          </p:nvPr>
        </p:nvSpPr>
        <p:spPr>
          <a:xfrm>
            <a:off x="1447800" y="274638"/>
            <a:ext cx="7315200" cy="1143000"/>
          </a:xfrm>
        </p:spPr>
        <p:txBody>
          <a:bodyPr/>
          <a:lstStyle/>
          <a:p>
            <a:pPr eaLnBrk="1" hangingPunct="1"/>
            <a:r>
              <a:rPr lang="en-US" sz="3600" dirty="0" smtClean="0"/>
              <a:t>Pessimistic Locking Example</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27</a:t>
            </a:fld>
            <a:endParaRPr lang="en-US" dirty="0"/>
          </a:p>
        </p:txBody>
      </p:sp>
      <p:sp>
        <p:nvSpPr>
          <p:cNvPr id="6" name="Rectangle 5"/>
          <p:cNvSpPr/>
          <p:nvPr/>
        </p:nvSpPr>
        <p:spPr>
          <a:xfrm>
            <a:off x="2819400" y="6008132"/>
            <a:ext cx="4724400" cy="369332"/>
          </a:xfrm>
          <a:prstGeom prst="rect">
            <a:avLst/>
          </a:prstGeom>
        </p:spPr>
        <p:txBody>
          <a:bodyPr wrap="square">
            <a:spAutoFit/>
          </a:bodyPr>
          <a:lstStyle/>
          <a:p>
            <a:r>
              <a:rPr lang="en-US" dirty="0" smtClean="0"/>
              <a:t>Figure 6-9:  Example of Pessimistic Locking</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47800" y="274638"/>
            <a:ext cx="7391400" cy="1096962"/>
          </a:xfrm>
        </p:spPr>
        <p:txBody>
          <a:bodyPr/>
          <a:lstStyle/>
          <a:p>
            <a:pPr eaLnBrk="1" hangingPunct="1"/>
            <a:r>
              <a:rPr lang="en-US" sz="2800" dirty="0" smtClean="0"/>
              <a:t>SQL Transaction Control Language (TLC)</a:t>
            </a:r>
          </a:p>
        </p:txBody>
      </p:sp>
      <p:sp>
        <p:nvSpPr>
          <p:cNvPr id="28675" name="Rectangle 3"/>
          <p:cNvSpPr>
            <a:spLocks noGrp="1" noChangeArrowheads="1"/>
          </p:cNvSpPr>
          <p:nvPr>
            <p:ph sz="half" idx="1"/>
          </p:nvPr>
        </p:nvSpPr>
        <p:spPr>
          <a:xfrm>
            <a:off x="1447800" y="1600200"/>
            <a:ext cx="7391400" cy="4648200"/>
          </a:xfrm>
        </p:spPr>
        <p:txBody>
          <a:bodyPr/>
          <a:lstStyle/>
          <a:p>
            <a:pPr eaLnBrk="1" hangingPunct="1"/>
            <a:r>
              <a:rPr lang="en-US" sz="2400" dirty="0" smtClean="0"/>
              <a:t>The </a:t>
            </a:r>
            <a:r>
              <a:rPr lang="en-US" sz="2400" b="1" dirty="0" smtClean="0"/>
              <a:t>SQL BEGIN TRANSACTION </a:t>
            </a:r>
            <a:r>
              <a:rPr lang="en-US" sz="2400" dirty="0" smtClean="0"/>
              <a:t>statement</a:t>
            </a:r>
          </a:p>
          <a:p>
            <a:r>
              <a:rPr lang="en-US" sz="2400" dirty="0"/>
              <a:t>The </a:t>
            </a:r>
            <a:r>
              <a:rPr lang="en-US" sz="2400" b="1" dirty="0"/>
              <a:t>SQL </a:t>
            </a:r>
            <a:r>
              <a:rPr lang="en-US" sz="2400" b="1" dirty="0" smtClean="0"/>
              <a:t>COMMIT </a:t>
            </a:r>
            <a:r>
              <a:rPr lang="en-US" sz="2400" b="1" dirty="0"/>
              <a:t>TRANSACTION </a:t>
            </a:r>
            <a:r>
              <a:rPr lang="en-US" sz="2400" dirty="0"/>
              <a:t>statement</a:t>
            </a:r>
          </a:p>
          <a:p>
            <a:r>
              <a:rPr lang="en-US" sz="2400" dirty="0"/>
              <a:t>The </a:t>
            </a:r>
            <a:r>
              <a:rPr lang="en-US" sz="2400" b="1" dirty="0"/>
              <a:t>SQL </a:t>
            </a:r>
            <a:r>
              <a:rPr lang="en-US" sz="2400" b="1" dirty="0" smtClean="0"/>
              <a:t>ROLLBACK </a:t>
            </a:r>
            <a:r>
              <a:rPr lang="en-US" sz="2400" b="1" dirty="0"/>
              <a:t>TRANSACTION </a:t>
            </a:r>
            <a:r>
              <a:rPr lang="en-US" sz="2400" dirty="0" smtClean="0"/>
              <a:t>statement</a:t>
            </a:r>
          </a:p>
          <a:p>
            <a:pPr marL="0" indent="0" algn="ctr">
              <a:buNone/>
            </a:pPr>
            <a:r>
              <a:rPr lang="en-US" sz="2000" dirty="0" smtClean="0"/>
              <a:t>NOTE: Exact SQL syntax varies between DBMS products.</a:t>
            </a:r>
            <a:endParaRPr lang="en-US" sz="2400" dirty="0" smtClean="0"/>
          </a:p>
          <a:p>
            <a:pPr eaLnBrk="1" hangingPunct="1"/>
            <a:endParaRPr lang="en-US" dirty="0" smtClean="0"/>
          </a:p>
        </p:txBody>
      </p:sp>
      <p:sp>
        <p:nvSpPr>
          <p:cNvPr id="2" name="Slide Number Placeholder 1"/>
          <p:cNvSpPr>
            <a:spLocks noGrp="1"/>
          </p:cNvSpPr>
          <p:nvPr>
            <p:ph type="sldNum" sz="quarter" idx="11"/>
          </p:nvPr>
        </p:nvSpPr>
        <p:spPr/>
        <p:txBody>
          <a:bodyPr/>
          <a:lstStyle/>
          <a:p>
            <a:pPr>
              <a:defRPr/>
            </a:pPr>
            <a:r>
              <a:rPr lang="en-US" dirty="0" smtClean="0"/>
              <a:t>6-</a:t>
            </a:r>
            <a:fld id="{1B7ABBFB-86FD-4409-8596-9FFA44B90896}" type="slidenum">
              <a:rPr lang="en-US" smtClean="0"/>
              <a:pPr>
                <a:defRPr/>
              </a:pPr>
              <a:t>28</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extLst>
      <p:ext uri="{BB962C8B-B14F-4D97-AF65-F5344CB8AC3E}">
        <p14:creationId xmlns:p14="http://schemas.microsoft.com/office/powerpoint/2010/main" val="3797547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072" y="1600203"/>
            <a:ext cx="4255728" cy="441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Rectangle 2"/>
          <p:cNvSpPr>
            <a:spLocks noGrp="1" noChangeArrowheads="1"/>
          </p:cNvSpPr>
          <p:nvPr>
            <p:ph type="title"/>
          </p:nvPr>
        </p:nvSpPr>
        <p:spPr>
          <a:xfrm>
            <a:off x="1447800" y="274638"/>
            <a:ext cx="7315200" cy="1143000"/>
          </a:xfrm>
        </p:spPr>
        <p:txBody>
          <a:bodyPr/>
          <a:lstStyle/>
          <a:p>
            <a:pPr eaLnBrk="1" hangingPunct="1"/>
            <a:r>
              <a:rPr lang="en-US" sz="2800" dirty="0" smtClean="0"/>
              <a:t>Marking Transaction Boundaries Example</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29</a:t>
            </a:fld>
            <a:endParaRPr lang="en-US" dirty="0"/>
          </a:p>
        </p:txBody>
      </p:sp>
      <p:sp>
        <p:nvSpPr>
          <p:cNvPr id="6" name="Rectangle 5"/>
          <p:cNvSpPr/>
          <p:nvPr/>
        </p:nvSpPr>
        <p:spPr>
          <a:xfrm>
            <a:off x="1981200" y="5943600"/>
            <a:ext cx="6096000" cy="369332"/>
          </a:xfrm>
          <a:prstGeom prst="rect">
            <a:avLst/>
          </a:prstGeom>
        </p:spPr>
        <p:txBody>
          <a:bodyPr wrap="square">
            <a:spAutoFit/>
          </a:bodyPr>
          <a:lstStyle/>
          <a:p>
            <a:r>
              <a:rPr lang="en-US" dirty="0" smtClean="0"/>
              <a:t>Figure 6-10:  Example of Marking Transaction Boundaries</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447800" y="274638"/>
            <a:ext cx="7239000" cy="1096962"/>
          </a:xfrm>
        </p:spPr>
        <p:txBody>
          <a:bodyPr/>
          <a:lstStyle/>
          <a:p>
            <a:pPr eaLnBrk="1" hangingPunct="1"/>
            <a:r>
              <a:rPr lang="en-US" dirty="0" smtClean="0"/>
              <a:t>Chapter Objectives (Cont’d)</a:t>
            </a:r>
          </a:p>
        </p:txBody>
      </p:sp>
      <p:sp>
        <p:nvSpPr>
          <p:cNvPr id="5123" name="Rectangle 3"/>
          <p:cNvSpPr>
            <a:spLocks noGrp="1" noChangeArrowheads="1"/>
          </p:cNvSpPr>
          <p:nvPr>
            <p:ph idx="1"/>
          </p:nvPr>
        </p:nvSpPr>
        <p:spPr/>
        <p:txBody>
          <a:bodyPr/>
          <a:lstStyle/>
          <a:p>
            <a:pPr eaLnBrk="1" hangingPunct="1">
              <a:lnSpc>
                <a:spcPct val="90000"/>
              </a:lnSpc>
            </a:pPr>
            <a:r>
              <a:rPr lang="en-US" sz="2400" dirty="0" smtClean="0"/>
              <a:t>Know the meaning of </a:t>
            </a:r>
            <a:r>
              <a:rPr lang="en-US" sz="2400" i="1" dirty="0" smtClean="0"/>
              <a:t>ACID transaction</a:t>
            </a:r>
          </a:p>
          <a:p>
            <a:pPr eaLnBrk="1" hangingPunct="1">
              <a:lnSpc>
                <a:spcPct val="90000"/>
              </a:lnSpc>
            </a:pPr>
            <a:r>
              <a:rPr lang="en-US" sz="2400" dirty="0" smtClean="0"/>
              <a:t>Learn the four 1992 ANSI standard isolation levels</a:t>
            </a:r>
          </a:p>
          <a:p>
            <a:pPr eaLnBrk="1" hangingPunct="1">
              <a:lnSpc>
                <a:spcPct val="90000"/>
              </a:lnSpc>
            </a:pPr>
            <a:r>
              <a:rPr lang="en-US" sz="2400" dirty="0" smtClean="0"/>
              <a:t>Understand the need for security and specific tasks for improving database security </a:t>
            </a:r>
          </a:p>
          <a:p>
            <a:pPr eaLnBrk="1" hangingPunct="1">
              <a:lnSpc>
                <a:spcPct val="90000"/>
              </a:lnSpc>
            </a:pPr>
            <a:r>
              <a:rPr lang="en-US" sz="2400" dirty="0" smtClean="0"/>
              <a:t>Know the difference between recovery via reprocessing and recovery via rollback/</a:t>
            </a:r>
            <a:r>
              <a:rPr lang="en-US" sz="2400" dirty="0" err="1" smtClean="0"/>
              <a:t>rollforward</a:t>
            </a:r>
            <a:endParaRPr lang="en-US" sz="2400" dirty="0" smtClean="0"/>
          </a:p>
          <a:p>
            <a:pPr>
              <a:lnSpc>
                <a:spcPct val="90000"/>
              </a:lnSpc>
            </a:pPr>
            <a:r>
              <a:rPr lang="en-US" sz="2400" dirty="0"/>
              <a:t>Understand the nature of the tasks required for recovery using rollback/</a:t>
            </a:r>
            <a:r>
              <a:rPr lang="en-US" sz="2400" dirty="0" err="1"/>
              <a:t>rollforward</a:t>
            </a:r>
            <a:endParaRPr lang="en-US" sz="2400" dirty="0"/>
          </a:p>
          <a:p>
            <a:pPr eaLnBrk="1" hangingPunct="1">
              <a:lnSpc>
                <a:spcPct val="90000"/>
              </a:lnSpc>
            </a:pPr>
            <a:r>
              <a:rPr lang="en-US" sz="2400" dirty="0" smtClean="0"/>
              <a:t>Know basic administrative and management DBA functions</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3</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dirty="0" smtClean="0"/>
              <a:t>Consistent Transactions</a:t>
            </a:r>
          </a:p>
        </p:txBody>
      </p:sp>
      <p:sp>
        <p:nvSpPr>
          <p:cNvPr id="32771" name="Rectangle 3"/>
          <p:cNvSpPr>
            <a:spLocks noGrp="1" noChangeArrowheads="1"/>
          </p:cNvSpPr>
          <p:nvPr>
            <p:ph idx="1"/>
          </p:nvPr>
        </p:nvSpPr>
        <p:spPr/>
        <p:txBody>
          <a:bodyPr/>
          <a:lstStyle/>
          <a:p>
            <a:pPr eaLnBrk="1" hangingPunct="1"/>
            <a:r>
              <a:rPr lang="en-US" dirty="0" smtClean="0"/>
              <a:t>Consistent transactions are often referred to by the acronym </a:t>
            </a:r>
            <a:r>
              <a:rPr lang="en-US" i="1" dirty="0" smtClean="0"/>
              <a:t>ACID.</a:t>
            </a:r>
            <a:r>
              <a:rPr lang="en-US" dirty="0" smtClean="0"/>
              <a:t> </a:t>
            </a:r>
          </a:p>
          <a:p>
            <a:pPr lvl="1" eaLnBrk="1" hangingPunct="1"/>
            <a:r>
              <a:rPr lang="en-US" u="sng" dirty="0" smtClean="0"/>
              <a:t>A</a:t>
            </a:r>
            <a:r>
              <a:rPr lang="en-US" dirty="0" smtClean="0"/>
              <a:t>tomic</a:t>
            </a:r>
          </a:p>
          <a:p>
            <a:pPr lvl="1" eaLnBrk="1" hangingPunct="1"/>
            <a:r>
              <a:rPr lang="en-US" u="sng" dirty="0" smtClean="0"/>
              <a:t>C</a:t>
            </a:r>
            <a:r>
              <a:rPr lang="en-US" dirty="0" smtClean="0"/>
              <a:t>onsistent</a:t>
            </a:r>
          </a:p>
          <a:p>
            <a:pPr lvl="1" eaLnBrk="1" hangingPunct="1"/>
            <a:r>
              <a:rPr lang="en-US" u="sng" dirty="0" smtClean="0"/>
              <a:t>I</a:t>
            </a:r>
            <a:r>
              <a:rPr lang="en-US" dirty="0" smtClean="0"/>
              <a:t>solated</a:t>
            </a:r>
          </a:p>
          <a:p>
            <a:pPr lvl="1" eaLnBrk="1" hangingPunct="1"/>
            <a:r>
              <a:rPr lang="en-US" u="sng" dirty="0" smtClean="0"/>
              <a:t>D</a:t>
            </a:r>
            <a:r>
              <a:rPr lang="en-US" dirty="0" smtClean="0"/>
              <a:t>urable</a:t>
            </a:r>
          </a:p>
          <a:p>
            <a:pPr eaLnBrk="1" hangingPunct="1"/>
            <a:endParaRPr lang="en-US"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30</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dirty="0" smtClean="0"/>
              <a:t>ACID: Atomic</a:t>
            </a:r>
          </a:p>
        </p:txBody>
      </p:sp>
      <p:sp>
        <p:nvSpPr>
          <p:cNvPr id="33795" name="Rectangle 3"/>
          <p:cNvSpPr>
            <a:spLocks noGrp="1" noChangeArrowheads="1"/>
          </p:cNvSpPr>
          <p:nvPr>
            <p:ph idx="1"/>
          </p:nvPr>
        </p:nvSpPr>
        <p:spPr/>
        <p:txBody>
          <a:bodyPr/>
          <a:lstStyle/>
          <a:p>
            <a:pPr eaLnBrk="1" hangingPunct="1">
              <a:lnSpc>
                <a:spcPct val="90000"/>
              </a:lnSpc>
            </a:pPr>
            <a:r>
              <a:rPr lang="en-US" dirty="0" smtClean="0"/>
              <a:t>An </a:t>
            </a:r>
            <a:r>
              <a:rPr lang="en-US" b="1" dirty="0" smtClean="0"/>
              <a:t>atomic </a:t>
            </a:r>
            <a:r>
              <a:rPr lang="en-US" dirty="0" smtClean="0"/>
              <a:t>transaction is one in which all of the database actions occur or none of them do.</a:t>
            </a:r>
          </a:p>
          <a:p>
            <a:pPr eaLnBrk="1" hangingPunct="1">
              <a:lnSpc>
                <a:spcPct val="90000"/>
              </a:lnSpc>
            </a:pPr>
            <a:r>
              <a:rPr lang="en-US" dirty="0" smtClean="0"/>
              <a:t>A transaction consists of a series of steps.  Each step must be successful for the transaction to be saved.</a:t>
            </a:r>
          </a:p>
          <a:p>
            <a:pPr eaLnBrk="1" hangingPunct="1">
              <a:lnSpc>
                <a:spcPct val="90000"/>
              </a:lnSpc>
            </a:pPr>
            <a:r>
              <a:rPr lang="en-US" dirty="0" smtClean="0"/>
              <a:t>This ensures that the transaction completes everything it intended to do before saving the changes.</a:t>
            </a:r>
          </a:p>
          <a:p>
            <a:pPr eaLnBrk="1" hangingPunct="1">
              <a:lnSpc>
                <a:spcPct val="90000"/>
              </a:lnSpc>
            </a:pPr>
            <a:endParaRPr lang="en-US"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31</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dirty="0" smtClean="0"/>
              <a:t>ACID: Consistent</a:t>
            </a:r>
          </a:p>
        </p:txBody>
      </p:sp>
      <p:sp>
        <p:nvSpPr>
          <p:cNvPr id="35843" name="Rectangle 3"/>
          <p:cNvSpPr>
            <a:spLocks noGrp="1" noChangeArrowheads="1"/>
          </p:cNvSpPr>
          <p:nvPr>
            <p:ph idx="1"/>
          </p:nvPr>
        </p:nvSpPr>
        <p:spPr/>
        <p:txBody>
          <a:bodyPr/>
          <a:lstStyle/>
          <a:p>
            <a:pPr eaLnBrk="1" hangingPunct="1"/>
            <a:r>
              <a:rPr lang="en-US" dirty="0" smtClean="0"/>
              <a:t>No other transactions are permitted on the records until the current transaction finishes.</a:t>
            </a:r>
          </a:p>
          <a:p>
            <a:pPr eaLnBrk="1" hangingPunct="1"/>
            <a:r>
              <a:rPr lang="en-US" dirty="0" smtClean="0"/>
              <a:t>This ensures that the transaction integrity has </a:t>
            </a:r>
            <a:r>
              <a:rPr lang="en-US" b="1" dirty="0" smtClean="0"/>
              <a:t>statement level consistency</a:t>
            </a:r>
            <a:r>
              <a:rPr lang="en-US" i="1" dirty="0" smtClean="0"/>
              <a:t> </a:t>
            </a:r>
            <a:r>
              <a:rPr lang="en-US" dirty="0" smtClean="0"/>
              <a:t>among all records.</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32</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dirty="0" smtClean="0"/>
              <a:t>ACID: Isolation</a:t>
            </a:r>
          </a:p>
        </p:txBody>
      </p:sp>
      <p:sp>
        <p:nvSpPr>
          <p:cNvPr id="36867" name="Rectangle 3"/>
          <p:cNvSpPr>
            <a:spLocks noGrp="1" noChangeArrowheads="1"/>
          </p:cNvSpPr>
          <p:nvPr>
            <p:ph idx="1"/>
          </p:nvPr>
        </p:nvSpPr>
        <p:spPr/>
        <p:txBody>
          <a:bodyPr/>
          <a:lstStyle/>
          <a:p>
            <a:pPr eaLnBrk="1" hangingPunct="1"/>
            <a:r>
              <a:rPr lang="en-US" sz="2800" dirty="0" smtClean="0"/>
              <a:t>Within multiuser environments, different transactions may be operating on the same data. </a:t>
            </a:r>
          </a:p>
          <a:p>
            <a:pPr eaLnBrk="1" hangingPunct="1"/>
            <a:r>
              <a:rPr lang="en-US" sz="2800" dirty="0" smtClean="0"/>
              <a:t>As such, the sequencing of uncommitted updates, rollbacks, and commits continuously change the data content.</a:t>
            </a:r>
          </a:p>
          <a:p>
            <a:pPr eaLnBrk="1" hangingPunct="1"/>
            <a:r>
              <a:rPr lang="en-US" sz="2800" dirty="0" smtClean="0"/>
              <a:t>The 1992 ANSI SQL standard defines four </a:t>
            </a:r>
            <a:r>
              <a:rPr lang="en-US" sz="2800" b="1" dirty="0" smtClean="0"/>
              <a:t>isolation levels</a:t>
            </a:r>
            <a:r>
              <a:rPr lang="en-US" sz="2800" dirty="0" smtClean="0"/>
              <a:t> that specify which of the concurrency control problems are allowed to occur.</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33</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447800" y="152400"/>
            <a:ext cx="7467600" cy="1295400"/>
          </a:xfrm>
        </p:spPr>
        <p:txBody>
          <a:bodyPr/>
          <a:lstStyle/>
          <a:p>
            <a:pPr eaLnBrk="1" hangingPunct="1"/>
            <a:r>
              <a:rPr lang="en-US" dirty="0" smtClean="0"/>
              <a:t>ACID: Durable</a:t>
            </a:r>
          </a:p>
        </p:txBody>
      </p:sp>
      <p:sp>
        <p:nvSpPr>
          <p:cNvPr id="34819" name="Rectangle 3"/>
          <p:cNvSpPr>
            <a:spLocks noGrp="1" noChangeArrowheads="1"/>
          </p:cNvSpPr>
          <p:nvPr>
            <p:ph idx="1"/>
          </p:nvPr>
        </p:nvSpPr>
        <p:spPr>
          <a:xfrm>
            <a:off x="1447800" y="1676400"/>
            <a:ext cx="7394575" cy="2892425"/>
          </a:xfrm>
        </p:spPr>
        <p:txBody>
          <a:bodyPr/>
          <a:lstStyle/>
          <a:p>
            <a:pPr eaLnBrk="1" hangingPunct="1"/>
            <a:r>
              <a:rPr lang="en-US" dirty="0" smtClean="0"/>
              <a:t>A </a:t>
            </a:r>
            <a:r>
              <a:rPr lang="en-US" b="1" dirty="0" smtClean="0"/>
              <a:t>durable</a:t>
            </a:r>
            <a:r>
              <a:rPr lang="en-US" dirty="0" smtClean="0"/>
              <a:t> transaction is one in which all committed changes are permanent.</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34</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1447800" y="274638"/>
            <a:ext cx="7391400" cy="1143000"/>
          </a:xfrm>
        </p:spPr>
        <p:txBody>
          <a:bodyPr/>
          <a:lstStyle/>
          <a:p>
            <a:pPr eaLnBrk="1" hangingPunct="1"/>
            <a:r>
              <a:rPr lang="en-US" sz="3600" dirty="0" smtClean="0"/>
              <a:t>Summary of Data Read Problems</a:t>
            </a:r>
          </a:p>
        </p:txBody>
      </p:sp>
      <p:sp>
        <p:nvSpPr>
          <p:cNvPr id="2" name="Slide Number Placeholder 1"/>
          <p:cNvSpPr>
            <a:spLocks noGrp="1"/>
          </p:cNvSpPr>
          <p:nvPr>
            <p:ph type="sldNum" sz="quarter" idx="11"/>
          </p:nvPr>
        </p:nvSpPr>
        <p:spPr/>
        <p:txBody>
          <a:bodyPr/>
          <a:lstStyle/>
          <a:p>
            <a:pPr>
              <a:defRPr/>
            </a:pPr>
            <a:r>
              <a:rPr lang="en-US" dirty="0" smtClean="0"/>
              <a:t>6-</a:t>
            </a:r>
            <a:fld id="{2002034C-F68A-4A3D-8738-794D2F73FE25}" type="slidenum">
              <a:rPr lang="en-US" smtClean="0"/>
              <a:pPr>
                <a:defRPr/>
              </a:pPr>
              <a:t>35</a:t>
            </a:fld>
            <a:endParaRPr lang="en-US" dirty="0"/>
          </a:p>
        </p:txBody>
      </p:sp>
      <p:sp>
        <p:nvSpPr>
          <p:cNvPr id="6" name="Rectangle 5"/>
          <p:cNvSpPr/>
          <p:nvPr/>
        </p:nvSpPr>
        <p:spPr>
          <a:xfrm>
            <a:off x="2960246" y="5867400"/>
            <a:ext cx="4989379" cy="369332"/>
          </a:xfrm>
          <a:prstGeom prst="rect">
            <a:avLst/>
          </a:prstGeom>
        </p:spPr>
        <p:txBody>
          <a:bodyPr wrap="none">
            <a:spAutoFit/>
          </a:bodyPr>
          <a:lstStyle/>
          <a:p>
            <a:r>
              <a:rPr lang="en-US" dirty="0" smtClean="0"/>
              <a:t>Figure 6-11:  Summary of Data Read Problems</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pic>
        <p:nvPicPr>
          <p:cNvPr id="3" name="Picture 2"/>
          <p:cNvPicPr>
            <a:picLocks noChangeAspect="1"/>
          </p:cNvPicPr>
          <p:nvPr/>
        </p:nvPicPr>
        <p:blipFill>
          <a:blip r:embed="rId3"/>
          <a:stretch>
            <a:fillRect/>
          </a:stretch>
        </p:blipFill>
        <p:spPr>
          <a:xfrm>
            <a:off x="1447800" y="1600199"/>
            <a:ext cx="7391400" cy="312428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518" y="1600200"/>
            <a:ext cx="7517882" cy="185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Rectangle 2"/>
          <p:cNvSpPr>
            <a:spLocks noGrp="1" noChangeArrowheads="1"/>
          </p:cNvSpPr>
          <p:nvPr>
            <p:ph type="title"/>
          </p:nvPr>
        </p:nvSpPr>
        <p:spPr>
          <a:xfrm>
            <a:off x="1447800" y="274638"/>
            <a:ext cx="7391400" cy="1143000"/>
          </a:xfrm>
        </p:spPr>
        <p:txBody>
          <a:bodyPr/>
          <a:lstStyle/>
          <a:p>
            <a:pPr eaLnBrk="1" hangingPunct="1"/>
            <a:r>
              <a:rPr lang="en-US" sz="3600" dirty="0" smtClean="0"/>
              <a:t>1992 ANSI SQL Isolation levels</a:t>
            </a:r>
          </a:p>
        </p:txBody>
      </p:sp>
      <p:sp>
        <p:nvSpPr>
          <p:cNvPr id="2" name="Slide Number Placeholder 1"/>
          <p:cNvSpPr>
            <a:spLocks noGrp="1"/>
          </p:cNvSpPr>
          <p:nvPr>
            <p:ph type="sldNum" sz="quarter" idx="11"/>
          </p:nvPr>
        </p:nvSpPr>
        <p:spPr/>
        <p:txBody>
          <a:bodyPr/>
          <a:lstStyle/>
          <a:p>
            <a:pPr>
              <a:defRPr/>
            </a:pPr>
            <a:r>
              <a:rPr lang="en-US" dirty="0" smtClean="0"/>
              <a:t>6-</a:t>
            </a:r>
            <a:fld id="{2002034C-F68A-4A3D-8738-794D2F73FE25}" type="slidenum">
              <a:rPr lang="en-US" smtClean="0"/>
              <a:pPr>
                <a:defRPr/>
              </a:pPr>
              <a:t>36</a:t>
            </a:fld>
            <a:endParaRPr lang="en-US" dirty="0"/>
          </a:p>
        </p:txBody>
      </p:sp>
      <p:sp>
        <p:nvSpPr>
          <p:cNvPr id="6" name="Rectangle 5"/>
          <p:cNvSpPr/>
          <p:nvPr/>
        </p:nvSpPr>
        <p:spPr>
          <a:xfrm>
            <a:off x="2960246" y="5867400"/>
            <a:ext cx="4583306" cy="369332"/>
          </a:xfrm>
          <a:prstGeom prst="rect">
            <a:avLst/>
          </a:prstGeom>
        </p:spPr>
        <p:txBody>
          <a:bodyPr wrap="none">
            <a:spAutoFit/>
          </a:bodyPr>
          <a:lstStyle/>
          <a:p>
            <a:r>
              <a:rPr lang="en-US" dirty="0" smtClean="0"/>
              <a:t>Figure 6-12:  Summary of Isolation Levels</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extLst>
      <p:ext uri="{BB962C8B-B14F-4D97-AF65-F5344CB8AC3E}">
        <p14:creationId xmlns:p14="http://schemas.microsoft.com/office/powerpoint/2010/main" val="7595735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t>Cursors</a:t>
            </a:r>
          </a:p>
        </p:txBody>
      </p:sp>
      <p:sp>
        <p:nvSpPr>
          <p:cNvPr id="38915" name="Rectangle 3"/>
          <p:cNvSpPr>
            <a:spLocks noGrp="1" noChangeArrowheads="1"/>
          </p:cNvSpPr>
          <p:nvPr>
            <p:ph idx="1"/>
          </p:nvPr>
        </p:nvSpPr>
        <p:spPr/>
        <p:txBody>
          <a:bodyPr/>
          <a:lstStyle/>
          <a:p>
            <a:pPr eaLnBrk="1" hangingPunct="1"/>
            <a:r>
              <a:rPr lang="en-US" dirty="0" smtClean="0"/>
              <a:t>A </a:t>
            </a:r>
            <a:r>
              <a:rPr lang="en-US" b="1" dirty="0" smtClean="0"/>
              <a:t>cursor</a:t>
            </a:r>
            <a:r>
              <a:rPr lang="en-US" dirty="0" smtClean="0"/>
              <a:t> is a pointer into a set of rows that are the result set from an SQL SELECT statement.</a:t>
            </a:r>
          </a:p>
          <a:p>
            <a:pPr eaLnBrk="1" hangingPunct="1"/>
            <a:r>
              <a:rPr lang="en-US" dirty="0" smtClean="0"/>
              <a:t>Cursors are usually defined using SELECT statements. </a:t>
            </a:r>
          </a:p>
          <a:p>
            <a:pPr eaLnBrk="1" hangingPunct="1">
              <a:buFontTx/>
              <a:buNone/>
            </a:pPr>
            <a:r>
              <a:rPr lang="en-US" sz="2000" b="1" dirty="0" smtClean="0">
                <a:latin typeface="Courier New" pitchFamily="49" charset="0"/>
              </a:rPr>
              <a:t>	</a:t>
            </a:r>
          </a:p>
          <a:p>
            <a:pPr eaLnBrk="1" hangingPunct="1">
              <a:buFontTx/>
              <a:buNone/>
            </a:pPr>
            <a:r>
              <a:rPr lang="en-US" sz="2000" b="1" dirty="0" smtClean="0">
                <a:latin typeface="Courier New" pitchFamily="49" charset="0"/>
              </a:rPr>
              <a:t>	</a:t>
            </a:r>
            <a:r>
              <a:rPr lang="en-US" sz="2000" b="1" dirty="0" smtClean="0">
                <a:solidFill>
                  <a:srgbClr val="1811A9"/>
                </a:solidFill>
                <a:latin typeface="Courier New" pitchFamily="49" charset="0"/>
              </a:rPr>
              <a:t>DECLARE CURSOR TransCursor AS</a:t>
            </a:r>
          </a:p>
          <a:p>
            <a:pPr eaLnBrk="1" hangingPunct="1">
              <a:buFontTx/>
              <a:buNone/>
            </a:pPr>
            <a:r>
              <a:rPr lang="en-US" sz="2000" b="1" dirty="0" smtClean="0">
                <a:solidFill>
                  <a:srgbClr val="1811A9"/>
                </a:solidFill>
                <a:latin typeface="Courier New" pitchFamily="49" charset="0"/>
              </a:rPr>
              <a:t>		    SELECT *</a:t>
            </a:r>
          </a:p>
          <a:p>
            <a:pPr eaLnBrk="1" hangingPunct="1">
              <a:buFontTx/>
              <a:buNone/>
            </a:pPr>
            <a:r>
              <a:rPr lang="en-US" sz="2000" b="1" dirty="0" smtClean="0">
                <a:solidFill>
                  <a:srgbClr val="1811A9"/>
                </a:solidFill>
                <a:latin typeface="Courier New" pitchFamily="49" charset="0"/>
              </a:rPr>
              <a:t>		    FROM   SALE_TRANSACTION</a:t>
            </a:r>
          </a:p>
          <a:p>
            <a:pPr eaLnBrk="1" hangingPunct="1">
              <a:buFontTx/>
              <a:buNone/>
            </a:pPr>
            <a:r>
              <a:rPr lang="en-US" sz="2000" b="1" dirty="0" smtClean="0">
                <a:solidFill>
                  <a:srgbClr val="1811A9"/>
                </a:solidFill>
                <a:latin typeface="Courier New" pitchFamily="49" charset="0"/>
              </a:rPr>
              <a:t>		    WHERE  PurchasePrice &gt; '10000';</a:t>
            </a:r>
          </a:p>
          <a:p>
            <a:pPr eaLnBrk="1" hangingPunct="1"/>
            <a:endParaRPr lang="en-US" sz="2000" b="1" dirty="0" smtClean="0">
              <a:solidFill>
                <a:srgbClr val="993300"/>
              </a:solidFill>
              <a:latin typeface="Courier New" pitchFamily="49" charset="0"/>
            </a:endParaRP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37</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dirty="0" smtClean="0"/>
              <a:t>Cursor Types</a:t>
            </a:r>
          </a:p>
        </p:txBody>
      </p:sp>
      <p:sp>
        <p:nvSpPr>
          <p:cNvPr id="39939" name="Rectangle 3"/>
          <p:cNvSpPr>
            <a:spLocks noGrp="1" noChangeArrowheads="1"/>
          </p:cNvSpPr>
          <p:nvPr>
            <p:ph idx="1"/>
          </p:nvPr>
        </p:nvSpPr>
        <p:spPr/>
        <p:txBody>
          <a:bodyPr/>
          <a:lstStyle/>
          <a:p>
            <a:pPr eaLnBrk="1" hangingPunct="1"/>
            <a:r>
              <a:rPr lang="en-US" b="1" dirty="0" smtClean="0"/>
              <a:t>Forward only</a:t>
            </a:r>
            <a:r>
              <a:rPr lang="en-US" dirty="0" smtClean="0"/>
              <a:t> or </a:t>
            </a:r>
            <a:r>
              <a:rPr lang="en-US" b="1" dirty="0" smtClean="0"/>
              <a:t>scrollable</a:t>
            </a:r>
          </a:p>
          <a:p>
            <a:pPr eaLnBrk="1" hangingPunct="1"/>
            <a:r>
              <a:rPr lang="en-US" dirty="0" smtClean="0"/>
              <a:t>In SQL Server, for forward only </a:t>
            </a:r>
            <a:r>
              <a:rPr lang="en-US" i="1" dirty="0" smtClean="0"/>
              <a:t>or</a:t>
            </a:r>
            <a:r>
              <a:rPr lang="en-US" dirty="0" smtClean="0"/>
              <a:t> scrollable cursors, there are three types:</a:t>
            </a:r>
          </a:p>
          <a:p>
            <a:pPr lvl="1" eaLnBrk="1" hangingPunct="1"/>
            <a:r>
              <a:rPr lang="en-US" dirty="0" smtClean="0"/>
              <a:t>Static cursor</a:t>
            </a:r>
          </a:p>
          <a:p>
            <a:pPr lvl="1" eaLnBrk="1" hangingPunct="1"/>
            <a:r>
              <a:rPr lang="en-US" dirty="0" smtClean="0"/>
              <a:t>Keyset cursor</a:t>
            </a:r>
          </a:p>
          <a:p>
            <a:pPr lvl="1" eaLnBrk="1" hangingPunct="1"/>
            <a:r>
              <a:rPr lang="en-US" dirty="0" smtClean="0"/>
              <a:t>Dynamic cursor</a:t>
            </a:r>
          </a:p>
          <a:p>
            <a:r>
              <a:rPr lang="en-US" dirty="0" smtClean="0"/>
              <a:t>Other DBMS products may define a different set of cursors.</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38</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001" y="1600203"/>
            <a:ext cx="4479199" cy="431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Rectangle 2"/>
          <p:cNvSpPr>
            <a:spLocks noGrp="1" noChangeArrowheads="1"/>
          </p:cNvSpPr>
          <p:nvPr>
            <p:ph type="title"/>
          </p:nvPr>
        </p:nvSpPr>
        <p:spPr/>
        <p:txBody>
          <a:bodyPr/>
          <a:lstStyle/>
          <a:p>
            <a:pPr eaLnBrk="1" hangingPunct="1"/>
            <a:r>
              <a:rPr lang="en-US" sz="4000" dirty="0" smtClean="0"/>
              <a:t>Summary of </a:t>
            </a:r>
            <a:r>
              <a:rPr lang="en-US" sz="3600" dirty="0" smtClean="0"/>
              <a:t>Cursor Types</a:t>
            </a:r>
            <a:endParaRPr lang="en-US" sz="4000"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39</a:t>
            </a:fld>
            <a:endParaRPr lang="en-US" dirty="0"/>
          </a:p>
        </p:txBody>
      </p:sp>
      <p:sp>
        <p:nvSpPr>
          <p:cNvPr id="6" name="Rectangle 5"/>
          <p:cNvSpPr/>
          <p:nvPr/>
        </p:nvSpPr>
        <p:spPr>
          <a:xfrm>
            <a:off x="2971800" y="5955268"/>
            <a:ext cx="4572000" cy="369332"/>
          </a:xfrm>
          <a:prstGeom prst="rect">
            <a:avLst/>
          </a:prstGeom>
        </p:spPr>
        <p:txBody>
          <a:bodyPr>
            <a:spAutoFit/>
          </a:bodyPr>
          <a:lstStyle/>
          <a:p>
            <a:r>
              <a:rPr lang="en-US" dirty="0" smtClean="0"/>
              <a:t>Figure 6-13:  Summary of Cursor Types</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r>
              <a:rPr lang="en-US" sz="3200" dirty="0" smtClean="0"/>
              <a:t>Heather Sweeney Designs:</a:t>
            </a:r>
            <a:br>
              <a:rPr lang="en-US" sz="3200" dirty="0" smtClean="0"/>
            </a:br>
            <a:r>
              <a:rPr lang="en-US" sz="3600" dirty="0" smtClean="0"/>
              <a:t>Database Design</a:t>
            </a:r>
          </a:p>
        </p:txBody>
      </p:sp>
      <p:sp>
        <p:nvSpPr>
          <p:cNvPr id="2" name="Slide Number Placeholder 1"/>
          <p:cNvSpPr>
            <a:spLocks noGrp="1"/>
          </p:cNvSpPr>
          <p:nvPr>
            <p:ph type="sldNum" sz="quarter" idx="11"/>
          </p:nvPr>
        </p:nvSpPr>
        <p:spPr/>
        <p:txBody>
          <a:bodyPr/>
          <a:lstStyle/>
          <a:p>
            <a:pPr>
              <a:defRPr/>
            </a:pPr>
            <a:r>
              <a:rPr lang="en-US" dirty="0" smtClean="0"/>
              <a:t>5-</a:t>
            </a:r>
            <a:fld id="{E0EC9899-720A-4B22-8215-3CC5A508E521}" type="slidenum">
              <a:rPr lang="en-US" smtClean="0"/>
              <a:pPr>
                <a:defRPr/>
              </a:pPr>
              <a:t>4</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 Inc. Publishing as Prentice Hall</a:t>
            </a:r>
            <a:endParaRPr lang="en-US" dirty="0"/>
          </a:p>
        </p:txBody>
      </p:sp>
      <p:pic>
        <p:nvPicPr>
          <p:cNvPr id="3" name="Picture 2"/>
          <p:cNvPicPr>
            <a:picLocks noChangeAspect="1"/>
          </p:cNvPicPr>
          <p:nvPr/>
        </p:nvPicPr>
        <p:blipFill>
          <a:blip r:embed="rId3"/>
          <a:stretch>
            <a:fillRect/>
          </a:stretch>
        </p:blipFill>
        <p:spPr>
          <a:xfrm>
            <a:off x="2400086" y="1600202"/>
            <a:ext cx="5372314" cy="4341870"/>
          </a:xfrm>
          <a:prstGeom prst="rect">
            <a:avLst/>
          </a:prstGeom>
        </p:spPr>
      </p:pic>
    </p:spTree>
    <p:extLst>
      <p:ext uri="{BB962C8B-B14F-4D97-AF65-F5344CB8AC3E}">
        <p14:creationId xmlns:p14="http://schemas.microsoft.com/office/powerpoint/2010/main" val="42098010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dirty="0" smtClean="0"/>
              <a:t>A Note on Cursor Types</a:t>
            </a:r>
          </a:p>
        </p:txBody>
      </p:sp>
      <p:sp>
        <p:nvSpPr>
          <p:cNvPr id="39939" name="Rectangle 3"/>
          <p:cNvSpPr>
            <a:spLocks noGrp="1" noChangeArrowheads="1"/>
          </p:cNvSpPr>
          <p:nvPr>
            <p:ph idx="1"/>
          </p:nvPr>
        </p:nvSpPr>
        <p:spPr/>
        <p:txBody>
          <a:bodyPr/>
          <a:lstStyle/>
          <a:p>
            <a:r>
              <a:rPr lang="en-US" dirty="0" smtClean="0"/>
              <a:t>Other DBMS products may define a different set of cursors.</a:t>
            </a:r>
          </a:p>
          <a:p>
            <a:r>
              <a:rPr lang="en-US" dirty="0" smtClean="0"/>
              <a:t>In this case, the forward only cursor is considered a separate cursor type, and only a scrollable cursor may be static, keyset, or dynamic.</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40</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extLst>
      <p:ext uri="{BB962C8B-B14F-4D97-AF65-F5344CB8AC3E}">
        <p14:creationId xmlns:p14="http://schemas.microsoft.com/office/powerpoint/2010/main" val="16349055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733800"/>
            <a:ext cx="758613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2"/>
          <p:cNvSpPr>
            <a:spLocks noGrp="1" noChangeArrowheads="1"/>
          </p:cNvSpPr>
          <p:nvPr>
            <p:ph type="title"/>
          </p:nvPr>
        </p:nvSpPr>
        <p:spPr>
          <a:xfrm>
            <a:off x="1447800" y="228600"/>
            <a:ext cx="7391400" cy="990600"/>
          </a:xfrm>
        </p:spPr>
        <p:txBody>
          <a:bodyPr/>
          <a:lstStyle/>
          <a:p>
            <a:pPr eaLnBrk="1" hangingPunct="1"/>
            <a:r>
              <a:rPr lang="en-US" dirty="0" smtClean="0"/>
              <a:t>Database Security</a:t>
            </a:r>
          </a:p>
        </p:txBody>
      </p:sp>
      <p:sp>
        <p:nvSpPr>
          <p:cNvPr id="41988" name="Rectangle 3"/>
          <p:cNvSpPr>
            <a:spLocks noGrp="1" noChangeArrowheads="1"/>
          </p:cNvSpPr>
          <p:nvPr>
            <p:ph idx="1"/>
          </p:nvPr>
        </p:nvSpPr>
        <p:spPr>
          <a:xfrm>
            <a:off x="1447800" y="1679575"/>
            <a:ext cx="7164388" cy="2206625"/>
          </a:xfrm>
        </p:spPr>
        <p:txBody>
          <a:bodyPr/>
          <a:lstStyle/>
          <a:p>
            <a:pPr eaLnBrk="1" hangingPunct="1"/>
            <a:r>
              <a:rPr lang="en-US" b="1" dirty="0" smtClean="0"/>
              <a:t>Database Security</a:t>
            </a:r>
            <a:r>
              <a:rPr lang="en-US" dirty="0" smtClean="0"/>
              <a:t> strives to ensure that</a:t>
            </a:r>
          </a:p>
          <a:p>
            <a:pPr lvl="1" eaLnBrk="1" hangingPunct="1"/>
            <a:r>
              <a:rPr lang="en-US" dirty="0" smtClean="0"/>
              <a:t>Only </a:t>
            </a:r>
            <a:r>
              <a:rPr lang="en-US" b="1" dirty="0" smtClean="0"/>
              <a:t>authenticated</a:t>
            </a:r>
            <a:r>
              <a:rPr lang="en-US" dirty="0" smtClean="0"/>
              <a:t> users  </a:t>
            </a:r>
          </a:p>
          <a:p>
            <a:pPr lvl="1" eaLnBrk="1" hangingPunct="1"/>
            <a:r>
              <a:rPr lang="en-US" dirty="0" smtClean="0"/>
              <a:t>Perform </a:t>
            </a:r>
            <a:r>
              <a:rPr lang="en-US" b="1" dirty="0" smtClean="0"/>
              <a:t>authorized </a:t>
            </a:r>
            <a:r>
              <a:rPr lang="en-US" dirty="0" smtClean="0"/>
              <a:t>activities </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41</a:t>
            </a:fld>
            <a:endParaRPr lang="en-US" dirty="0"/>
          </a:p>
        </p:txBody>
      </p:sp>
      <p:sp>
        <p:nvSpPr>
          <p:cNvPr id="7" name="Rectangle 6"/>
          <p:cNvSpPr/>
          <p:nvPr/>
        </p:nvSpPr>
        <p:spPr>
          <a:xfrm>
            <a:off x="1752600" y="5955268"/>
            <a:ext cx="7162800" cy="369332"/>
          </a:xfrm>
          <a:prstGeom prst="rect">
            <a:avLst/>
          </a:prstGeom>
        </p:spPr>
        <p:txBody>
          <a:bodyPr wrap="square">
            <a:spAutoFit/>
          </a:bodyPr>
          <a:lstStyle/>
          <a:p>
            <a:r>
              <a:rPr lang="en-US" dirty="0" smtClean="0"/>
              <a:t>Figure 6-14:  Database Security  Authentication and  Authorization</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447800" y="274638"/>
            <a:ext cx="7239000" cy="1096962"/>
          </a:xfrm>
        </p:spPr>
        <p:txBody>
          <a:bodyPr/>
          <a:lstStyle/>
          <a:p>
            <a:pPr eaLnBrk="1" hangingPunct="1"/>
            <a:r>
              <a:rPr lang="en-US" dirty="0" smtClean="0"/>
              <a:t>Processing Rights and Responsibilities</a:t>
            </a:r>
          </a:p>
        </p:txBody>
      </p:sp>
      <p:sp>
        <p:nvSpPr>
          <p:cNvPr id="43011" name="Rectangle 3"/>
          <p:cNvSpPr>
            <a:spLocks noGrp="1" noChangeArrowheads="1"/>
          </p:cNvSpPr>
          <p:nvPr>
            <p:ph idx="1"/>
          </p:nvPr>
        </p:nvSpPr>
        <p:spPr/>
        <p:txBody>
          <a:bodyPr/>
          <a:lstStyle/>
          <a:p>
            <a:pPr eaLnBrk="1" hangingPunct="1"/>
            <a:r>
              <a:rPr lang="en-US" dirty="0" smtClean="0"/>
              <a:t>Processing rights define who is permitted to do what and when.</a:t>
            </a:r>
          </a:p>
          <a:p>
            <a:pPr eaLnBrk="1" hangingPunct="1"/>
            <a:r>
              <a:rPr lang="en-US" dirty="0" smtClean="0"/>
              <a:t>The individuals performing these activities have full responsibility for the implications of their actions.</a:t>
            </a:r>
          </a:p>
          <a:p>
            <a:pPr eaLnBrk="1" hangingPunct="1"/>
            <a:r>
              <a:rPr lang="en-US" dirty="0" smtClean="0"/>
              <a:t>Individuals are identified by a username and a password.</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42</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519" y="1600200"/>
            <a:ext cx="7517882" cy="3872306"/>
          </a:xfrm>
          <a:prstGeom prst="rect">
            <a:avLst/>
          </a:prstGeom>
        </p:spPr>
      </p:pic>
      <p:sp>
        <p:nvSpPr>
          <p:cNvPr id="44035" name="Rectangle 2"/>
          <p:cNvSpPr>
            <a:spLocks noGrp="1" noChangeArrowheads="1"/>
          </p:cNvSpPr>
          <p:nvPr>
            <p:ph type="title"/>
          </p:nvPr>
        </p:nvSpPr>
        <p:spPr/>
        <p:txBody>
          <a:bodyPr/>
          <a:lstStyle/>
          <a:p>
            <a:pPr eaLnBrk="1" hangingPunct="1"/>
            <a:r>
              <a:rPr lang="en-US" sz="2800" dirty="0" smtClean="0"/>
              <a:t>User Accounts in SQL Server 2014:</a:t>
            </a:r>
            <a:r>
              <a:rPr lang="en-US" sz="3200" dirty="0" smtClean="0"/>
              <a:t/>
            </a:r>
            <a:br>
              <a:rPr lang="en-US" sz="3200" dirty="0" smtClean="0"/>
            </a:br>
            <a:r>
              <a:rPr lang="en-US" sz="2400" dirty="0" smtClean="0"/>
              <a:t>Server Login Account</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43</a:t>
            </a:fld>
            <a:endParaRPr lang="en-US" dirty="0"/>
          </a:p>
        </p:txBody>
      </p:sp>
      <p:sp>
        <p:nvSpPr>
          <p:cNvPr id="6" name="Rectangle 5"/>
          <p:cNvSpPr/>
          <p:nvPr/>
        </p:nvSpPr>
        <p:spPr>
          <a:xfrm>
            <a:off x="2562935" y="5943600"/>
            <a:ext cx="5365571" cy="369332"/>
          </a:xfrm>
          <a:prstGeom prst="rect">
            <a:avLst/>
          </a:prstGeom>
        </p:spPr>
        <p:txBody>
          <a:bodyPr wrap="none">
            <a:spAutoFit/>
          </a:bodyPr>
          <a:lstStyle/>
          <a:p>
            <a:r>
              <a:rPr lang="en-US" dirty="0" smtClean="0"/>
              <a:t>Figure 6-15:  Creating the Database Server Login</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7385990" cy="435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Rectangle 2"/>
          <p:cNvSpPr>
            <a:spLocks noGrp="1" noChangeArrowheads="1"/>
          </p:cNvSpPr>
          <p:nvPr>
            <p:ph type="title"/>
          </p:nvPr>
        </p:nvSpPr>
        <p:spPr/>
        <p:txBody>
          <a:bodyPr/>
          <a:lstStyle/>
          <a:p>
            <a:pPr eaLnBrk="1" hangingPunct="1"/>
            <a:r>
              <a:rPr lang="en-US" dirty="0" smtClean="0"/>
              <a:t>A Model of DBMS Security</a:t>
            </a:r>
          </a:p>
        </p:txBody>
      </p:sp>
      <p:sp>
        <p:nvSpPr>
          <p:cNvPr id="2" name="Slide Number Placeholder 1"/>
          <p:cNvSpPr>
            <a:spLocks noGrp="1"/>
          </p:cNvSpPr>
          <p:nvPr>
            <p:ph type="sldNum" sz="quarter" idx="11"/>
          </p:nvPr>
        </p:nvSpPr>
        <p:spPr/>
        <p:txBody>
          <a:bodyPr/>
          <a:lstStyle/>
          <a:p>
            <a:pPr>
              <a:defRPr/>
            </a:pPr>
            <a:r>
              <a:rPr lang="en-US" dirty="0" smtClean="0"/>
              <a:t>6-</a:t>
            </a:r>
            <a:fld id="{2002034C-F68A-4A3D-8738-794D2F73FE25}" type="slidenum">
              <a:rPr lang="en-US" smtClean="0"/>
              <a:pPr>
                <a:defRPr/>
              </a:pPr>
              <a:t>44</a:t>
            </a:fld>
            <a:endParaRPr lang="en-US" dirty="0"/>
          </a:p>
        </p:txBody>
      </p:sp>
      <p:sp>
        <p:nvSpPr>
          <p:cNvPr id="6" name="Rectangle 5"/>
          <p:cNvSpPr/>
          <p:nvPr/>
        </p:nvSpPr>
        <p:spPr>
          <a:xfrm>
            <a:off x="3048000" y="5955268"/>
            <a:ext cx="4267200" cy="369332"/>
          </a:xfrm>
          <a:prstGeom prst="rect">
            <a:avLst/>
          </a:prstGeom>
        </p:spPr>
        <p:txBody>
          <a:bodyPr wrap="square">
            <a:spAutoFit/>
          </a:bodyPr>
          <a:lstStyle/>
          <a:p>
            <a:r>
              <a:rPr lang="en-US" dirty="0" smtClean="0"/>
              <a:t>Figure 6-16:  A Model of DBMS Security</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C:\Users\auer\Auer-Projects\Kroenke-Auer-Projects\Kroenke-Auer-DBC-e04\DBC-e04-Images\Chapter06\Fig6-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600200"/>
            <a:ext cx="74676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p:cNvSpPr>
            <a:spLocks noGrp="1" noChangeArrowheads="1"/>
          </p:cNvSpPr>
          <p:nvPr>
            <p:ph type="title"/>
          </p:nvPr>
        </p:nvSpPr>
        <p:spPr/>
        <p:txBody>
          <a:bodyPr/>
          <a:lstStyle/>
          <a:p>
            <a:pPr eaLnBrk="1" hangingPunct="1"/>
            <a:r>
              <a:rPr lang="en-US" sz="3600" dirty="0" smtClean="0"/>
              <a:t>Processing Rights at</a:t>
            </a:r>
            <a:br>
              <a:rPr lang="en-US" sz="3600" dirty="0" smtClean="0"/>
            </a:br>
            <a:r>
              <a:rPr lang="en-US" sz="3600" dirty="0" smtClean="0"/>
              <a:t>Heather Sweeney Designs</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45</a:t>
            </a:fld>
            <a:endParaRPr lang="en-US" dirty="0"/>
          </a:p>
        </p:txBody>
      </p:sp>
      <p:sp>
        <p:nvSpPr>
          <p:cNvPr id="6" name="Rectangle 5"/>
          <p:cNvSpPr/>
          <p:nvPr/>
        </p:nvSpPr>
        <p:spPr>
          <a:xfrm>
            <a:off x="2057400" y="5943600"/>
            <a:ext cx="6553200" cy="369332"/>
          </a:xfrm>
          <a:prstGeom prst="rect">
            <a:avLst/>
          </a:prstGeom>
        </p:spPr>
        <p:txBody>
          <a:bodyPr wrap="square">
            <a:spAutoFit/>
          </a:bodyPr>
          <a:lstStyle/>
          <a:p>
            <a:r>
              <a:rPr lang="en-US" dirty="0" smtClean="0"/>
              <a:t>Figure 6-17:  Processing Rights at Heather Sweeney Designs</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extLst>
      <p:ext uri="{BB962C8B-B14F-4D97-AF65-F5344CB8AC3E}">
        <p14:creationId xmlns:p14="http://schemas.microsoft.com/office/powerpoint/2010/main" val="32691044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518" y="1611392"/>
            <a:ext cx="7534737" cy="3875008"/>
          </a:xfrm>
          <a:prstGeom prst="rect">
            <a:avLst/>
          </a:prstGeom>
        </p:spPr>
      </p:pic>
      <p:sp>
        <p:nvSpPr>
          <p:cNvPr id="44035" name="Rectangle 2"/>
          <p:cNvSpPr>
            <a:spLocks noGrp="1" noChangeArrowheads="1"/>
          </p:cNvSpPr>
          <p:nvPr>
            <p:ph type="title"/>
          </p:nvPr>
        </p:nvSpPr>
        <p:spPr/>
        <p:txBody>
          <a:bodyPr/>
          <a:lstStyle/>
          <a:p>
            <a:pPr eaLnBrk="1" hangingPunct="1"/>
            <a:r>
              <a:rPr lang="en-US" sz="2800" dirty="0" smtClean="0"/>
              <a:t>User Accounts in SQL Server 2014:</a:t>
            </a:r>
            <a:r>
              <a:rPr lang="en-US" sz="3200" dirty="0" smtClean="0"/>
              <a:t/>
            </a:r>
            <a:br>
              <a:rPr lang="en-US" sz="3200" dirty="0" smtClean="0"/>
            </a:br>
            <a:r>
              <a:rPr lang="en-US" sz="2400" dirty="0" smtClean="0"/>
              <a:t>Database User</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46</a:t>
            </a:fld>
            <a:endParaRPr lang="en-US" dirty="0"/>
          </a:p>
        </p:txBody>
      </p:sp>
      <p:sp>
        <p:nvSpPr>
          <p:cNvPr id="6" name="Rectangle 5"/>
          <p:cNvSpPr/>
          <p:nvPr/>
        </p:nvSpPr>
        <p:spPr>
          <a:xfrm>
            <a:off x="2667000" y="5943600"/>
            <a:ext cx="5224507" cy="369332"/>
          </a:xfrm>
          <a:prstGeom prst="rect">
            <a:avLst/>
          </a:prstGeom>
        </p:spPr>
        <p:txBody>
          <a:bodyPr wrap="none">
            <a:spAutoFit/>
          </a:bodyPr>
          <a:lstStyle/>
          <a:p>
            <a:r>
              <a:rPr lang="en-US" dirty="0" smtClean="0"/>
              <a:t>Figure 6-18:  Creating the Database User Name</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extLst>
      <p:ext uri="{BB962C8B-B14F-4D97-AF65-F5344CB8AC3E}">
        <p14:creationId xmlns:p14="http://schemas.microsoft.com/office/powerpoint/2010/main" val="2140782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447800" y="274638"/>
            <a:ext cx="7239000" cy="1096962"/>
          </a:xfrm>
        </p:spPr>
        <p:txBody>
          <a:bodyPr/>
          <a:lstStyle/>
          <a:p>
            <a:pPr eaLnBrk="1" hangingPunct="1"/>
            <a:r>
              <a:rPr lang="en-US" dirty="0" smtClean="0"/>
              <a:t>Granting Permissions</a:t>
            </a:r>
          </a:p>
        </p:txBody>
      </p:sp>
      <p:sp>
        <p:nvSpPr>
          <p:cNvPr id="45059" name="Rectangle 3"/>
          <p:cNvSpPr>
            <a:spLocks noGrp="1" noChangeArrowheads="1"/>
          </p:cNvSpPr>
          <p:nvPr>
            <p:ph idx="1"/>
          </p:nvPr>
        </p:nvSpPr>
        <p:spPr/>
        <p:txBody>
          <a:bodyPr/>
          <a:lstStyle/>
          <a:p>
            <a:pPr eaLnBrk="1" hangingPunct="1"/>
            <a:r>
              <a:rPr lang="en-US" sz="2800" dirty="0" smtClean="0"/>
              <a:t>Database users are known as an individual and as a member of one or more roles.</a:t>
            </a:r>
          </a:p>
          <a:p>
            <a:pPr eaLnBrk="1" hangingPunct="1"/>
            <a:r>
              <a:rPr lang="en-US" sz="2800" dirty="0" smtClean="0"/>
              <a:t>Granting access and processing rights/privileges may be granted to an individual and/or a role.</a:t>
            </a:r>
          </a:p>
          <a:p>
            <a:pPr eaLnBrk="1" hangingPunct="1"/>
            <a:r>
              <a:rPr lang="en-US" sz="2800" dirty="0" smtClean="0"/>
              <a:t>Users possess the compilation of rights granted to the individual and all the roles for which they are members.</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47</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742" y="1600201"/>
            <a:ext cx="6142858" cy="440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2"/>
          <p:cNvSpPr>
            <a:spLocks noGrp="1" noChangeArrowheads="1"/>
          </p:cNvSpPr>
          <p:nvPr>
            <p:ph type="title"/>
          </p:nvPr>
        </p:nvSpPr>
        <p:spPr/>
        <p:txBody>
          <a:bodyPr/>
          <a:lstStyle/>
          <a:p>
            <a:pPr eaLnBrk="1" hangingPunct="1"/>
            <a:r>
              <a:rPr lang="en-US" sz="3600" dirty="0" smtClean="0"/>
              <a:t>SQL Server 2014</a:t>
            </a:r>
            <a:br>
              <a:rPr lang="en-US" sz="3600" dirty="0" smtClean="0"/>
            </a:br>
            <a:r>
              <a:rPr lang="en-US" sz="3600" dirty="0" smtClean="0"/>
              <a:t>Fixed Database Roles</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48</a:t>
            </a:fld>
            <a:endParaRPr lang="en-US" dirty="0"/>
          </a:p>
        </p:txBody>
      </p:sp>
      <p:sp>
        <p:nvSpPr>
          <p:cNvPr id="6" name="Rectangle 5"/>
          <p:cNvSpPr/>
          <p:nvPr/>
        </p:nvSpPr>
        <p:spPr>
          <a:xfrm>
            <a:off x="2456125" y="5955268"/>
            <a:ext cx="5215915" cy="369332"/>
          </a:xfrm>
          <a:prstGeom prst="rect">
            <a:avLst/>
          </a:prstGeom>
        </p:spPr>
        <p:txBody>
          <a:bodyPr wrap="none">
            <a:spAutoFit/>
          </a:bodyPr>
          <a:lstStyle/>
          <a:p>
            <a:r>
              <a:rPr lang="en-US" dirty="0" smtClean="0"/>
              <a:t>Figure 6-19:  SQL Server Fixed Database Roles</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518" y="1600200"/>
            <a:ext cx="7533811" cy="3874532"/>
          </a:xfrm>
          <a:prstGeom prst="rect">
            <a:avLst/>
          </a:prstGeom>
        </p:spPr>
      </p:pic>
      <p:sp>
        <p:nvSpPr>
          <p:cNvPr id="44035" name="Rectangle 2"/>
          <p:cNvSpPr>
            <a:spLocks noGrp="1" noChangeArrowheads="1"/>
          </p:cNvSpPr>
          <p:nvPr>
            <p:ph type="title"/>
          </p:nvPr>
        </p:nvSpPr>
        <p:spPr/>
        <p:txBody>
          <a:bodyPr/>
          <a:lstStyle/>
          <a:p>
            <a:pPr eaLnBrk="1" hangingPunct="1"/>
            <a:r>
              <a:rPr lang="en-US" sz="2800" dirty="0" smtClean="0"/>
              <a:t>Assigning HSD-Database-User to the</a:t>
            </a:r>
            <a:br>
              <a:rPr lang="en-US" sz="2800" dirty="0" smtClean="0"/>
            </a:br>
            <a:r>
              <a:rPr lang="en-US" sz="2800" dirty="0" smtClean="0"/>
              <a:t>SQL Server 2014 db_datareader Role</a:t>
            </a:r>
            <a:endParaRPr lang="en-US" sz="2400"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49</a:t>
            </a:fld>
            <a:endParaRPr lang="en-US" dirty="0"/>
          </a:p>
        </p:txBody>
      </p:sp>
      <p:sp>
        <p:nvSpPr>
          <p:cNvPr id="7" name="Rectangle 6"/>
          <p:cNvSpPr/>
          <p:nvPr/>
        </p:nvSpPr>
        <p:spPr>
          <a:xfrm>
            <a:off x="1524000" y="5715000"/>
            <a:ext cx="7620000" cy="369332"/>
          </a:xfrm>
          <a:prstGeom prst="rect">
            <a:avLst/>
          </a:prstGeom>
        </p:spPr>
        <p:txBody>
          <a:bodyPr wrap="square">
            <a:spAutoFit/>
          </a:bodyPr>
          <a:lstStyle/>
          <a:p>
            <a:r>
              <a:rPr lang="en-US" dirty="0" smtClean="0"/>
              <a:t>Figure 6-20:  Assigning HSD-Database-User to the db_datareader Role</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extLst>
      <p:ext uri="{BB962C8B-B14F-4D97-AF65-F5344CB8AC3E}">
        <p14:creationId xmlns:p14="http://schemas.microsoft.com/office/powerpoint/2010/main" val="3930391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519" y="1625986"/>
            <a:ext cx="7517882" cy="4101729"/>
          </a:xfrm>
          <a:prstGeom prst="rect">
            <a:avLst/>
          </a:prstGeom>
        </p:spPr>
      </p:pic>
      <p:sp>
        <p:nvSpPr>
          <p:cNvPr id="8194" name="Rectangle 2"/>
          <p:cNvSpPr>
            <a:spLocks noGrp="1" noChangeArrowheads="1"/>
          </p:cNvSpPr>
          <p:nvPr>
            <p:ph type="title"/>
          </p:nvPr>
        </p:nvSpPr>
        <p:spPr/>
        <p:txBody>
          <a:bodyPr/>
          <a:lstStyle/>
          <a:p>
            <a:pPr eaLnBrk="1" hangingPunct="1"/>
            <a:r>
              <a:rPr lang="en-US" altLang="ja-JP" sz="3200" dirty="0" smtClean="0">
                <a:ea typeface="ＭＳ Ｐゴシック" charset="-128"/>
              </a:rPr>
              <a:t>Heather Sweeney Designs:</a:t>
            </a:r>
            <a:br>
              <a:rPr lang="en-US" altLang="ja-JP" sz="3200" dirty="0" smtClean="0">
                <a:ea typeface="ＭＳ Ｐゴシック" charset="-128"/>
              </a:rPr>
            </a:br>
            <a:r>
              <a:rPr lang="en-US" altLang="ja-JP" sz="2400" dirty="0" smtClean="0">
                <a:ea typeface="ＭＳ Ｐゴシック" charset="-128"/>
              </a:rPr>
              <a:t>HSD Database in Microsoft SQL Server 2014 </a:t>
            </a:r>
            <a:endParaRPr lang="en-US" sz="2400"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5</a:t>
            </a:fld>
            <a:endParaRPr lang="en-US" dirty="0"/>
          </a:p>
        </p:txBody>
      </p:sp>
      <p:sp>
        <p:nvSpPr>
          <p:cNvPr id="6" name="Rectangle 5"/>
          <p:cNvSpPr/>
          <p:nvPr/>
        </p:nvSpPr>
        <p:spPr>
          <a:xfrm>
            <a:off x="1828800" y="5943600"/>
            <a:ext cx="6629400" cy="369332"/>
          </a:xfrm>
          <a:prstGeom prst="rect">
            <a:avLst/>
          </a:prstGeom>
        </p:spPr>
        <p:txBody>
          <a:bodyPr wrap="square">
            <a:spAutoFit/>
          </a:bodyPr>
          <a:lstStyle/>
          <a:p>
            <a:r>
              <a:rPr lang="en-US" dirty="0" smtClean="0"/>
              <a:t>Figure 6-1:  The HSD Database in Microsoft SQL Server 2014</a:t>
            </a:r>
          </a:p>
        </p:txBody>
      </p:sp>
      <p:sp>
        <p:nvSpPr>
          <p:cNvPr id="5" name="Footer Placeholder 4"/>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dirty="0" smtClean="0"/>
              <a:t>Database Security Guidelines</a:t>
            </a:r>
          </a:p>
        </p:txBody>
      </p:sp>
      <p:sp>
        <p:nvSpPr>
          <p:cNvPr id="48131" name="Rectangle 3"/>
          <p:cNvSpPr>
            <a:spLocks noGrp="1" noChangeArrowheads="1"/>
          </p:cNvSpPr>
          <p:nvPr>
            <p:ph idx="1"/>
          </p:nvPr>
        </p:nvSpPr>
        <p:spPr/>
        <p:txBody>
          <a:bodyPr/>
          <a:lstStyle/>
          <a:p>
            <a:pPr eaLnBrk="1" hangingPunct="1"/>
            <a:r>
              <a:rPr lang="en-US" sz="2800" dirty="0" smtClean="0"/>
              <a:t>Run the DBMS behind a firewall.</a:t>
            </a:r>
          </a:p>
          <a:p>
            <a:pPr eaLnBrk="1" hangingPunct="1"/>
            <a:r>
              <a:rPr lang="en-US" sz="2800" dirty="0" smtClean="0"/>
              <a:t>Apply the latest operating system and DBMS service packs and patches.</a:t>
            </a:r>
          </a:p>
          <a:p>
            <a:pPr eaLnBrk="1" hangingPunct="1"/>
            <a:r>
              <a:rPr lang="en-US" sz="2800" dirty="0" smtClean="0"/>
              <a:t>Limit DBMS functionality to needed features.</a:t>
            </a:r>
          </a:p>
          <a:p>
            <a:pPr eaLnBrk="1" hangingPunct="1"/>
            <a:r>
              <a:rPr lang="en-US" sz="2800" dirty="0" smtClean="0"/>
              <a:t>Protect the computer that runs the DBMS.</a:t>
            </a:r>
          </a:p>
          <a:p>
            <a:pPr eaLnBrk="1" hangingPunct="1"/>
            <a:r>
              <a:rPr lang="en-US" sz="2800" dirty="0" smtClean="0"/>
              <a:t>Manage accounts and passwords.</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50</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447800" y="274638"/>
            <a:ext cx="7239000" cy="1096962"/>
          </a:xfrm>
        </p:spPr>
        <p:txBody>
          <a:bodyPr/>
          <a:lstStyle/>
          <a:p>
            <a:pPr eaLnBrk="1" hangingPunct="1"/>
            <a:r>
              <a:rPr lang="en-US" dirty="0" smtClean="0"/>
              <a:t>Database Backup and Recovery</a:t>
            </a:r>
          </a:p>
        </p:txBody>
      </p:sp>
      <p:sp>
        <p:nvSpPr>
          <p:cNvPr id="49155" name="Rectangle 3"/>
          <p:cNvSpPr>
            <a:spLocks noGrp="1" noChangeArrowheads="1"/>
          </p:cNvSpPr>
          <p:nvPr>
            <p:ph idx="1"/>
          </p:nvPr>
        </p:nvSpPr>
        <p:spPr>
          <a:xfrm>
            <a:off x="1447800" y="1600200"/>
            <a:ext cx="7164388" cy="4648200"/>
          </a:xfrm>
        </p:spPr>
        <p:txBody>
          <a:bodyPr/>
          <a:lstStyle/>
          <a:p>
            <a:pPr eaLnBrk="1" hangingPunct="1"/>
            <a:r>
              <a:rPr lang="en-US" sz="2800" dirty="0" smtClean="0"/>
              <a:t>Common causes of database failures</a:t>
            </a:r>
          </a:p>
          <a:p>
            <a:pPr lvl="1" eaLnBrk="1" hangingPunct="1"/>
            <a:r>
              <a:rPr lang="en-US" sz="2400" dirty="0" smtClean="0"/>
              <a:t>Hardware failures</a:t>
            </a:r>
          </a:p>
          <a:p>
            <a:pPr lvl="1" eaLnBrk="1" hangingPunct="1"/>
            <a:r>
              <a:rPr lang="en-US" sz="2400" dirty="0" smtClean="0"/>
              <a:t>Programming bugs</a:t>
            </a:r>
          </a:p>
          <a:p>
            <a:pPr lvl="1" eaLnBrk="1" hangingPunct="1"/>
            <a:r>
              <a:rPr lang="en-US" sz="2400" dirty="0" smtClean="0"/>
              <a:t>Human errors/mistakes</a:t>
            </a:r>
          </a:p>
          <a:p>
            <a:pPr lvl="1" eaLnBrk="1" hangingPunct="1"/>
            <a:r>
              <a:rPr lang="en-US" sz="2400" dirty="0" smtClean="0"/>
              <a:t>Malicious actions</a:t>
            </a:r>
            <a:r>
              <a:rPr lang="en-US" dirty="0" smtClean="0"/>
              <a:t> </a:t>
            </a:r>
          </a:p>
          <a:p>
            <a:pPr eaLnBrk="1" hangingPunct="1"/>
            <a:r>
              <a:rPr lang="en-US" sz="2800" dirty="0" smtClean="0"/>
              <a:t>As these issues are impossible to completely avoid, recovery procedures are essential.</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51</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dirty="0" smtClean="0"/>
              <a:t>Recovery via Reprocessing</a:t>
            </a:r>
          </a:p>
        </p:txBody>
      </p:sp>
      <p:sp>
        <p:nvSpPr>
          <p:cNvPr id="50179" name="Rectangle 3"/>
          <p:cNvSpPr>
            <a:spLocks noGrp="1" noChangeArrowheads="1"/>
          </p:cNvSpPr>
          <p:nvPr>
            <p:ph idx="1"/>
          </p:nvPr>
        </p:nvSpPr>
        <p:spPr/>
        <p:txBody>
          <a:bodyPr/>
          <a:lstStyle/>
          <a:p>
            <a:pPr eaLnBrk="1" hangingPunct="1">
              <a:lnSpc>
                <a:spcPct val="90000"/>
              </a:lnSpc>
            </a:pPr>
            <a:r>
              <a:rPr lang="en-US" sz="2800" dirty="0" smtClean="0"/>
              <a:t>In </a:t>
            </a:r>
            <a:r>
              <a:rPr lang="en-US" sz="2800" b="1" dirty="0" smtClean="0"/>
              <a:t>reprocessing</a:t>
            </a:r>
            <a:r>
              <a:rPr lang="en-US" sz="2800" dirty="0" smtClean="0"/>
              <a:t>, all activities since the backup was performed are redone.</a:t>
            </a:r>
          </a:p>
          <a:p>
            <a:pPr eaLnBrk="1" hangingPunct="1">
              <a:lnSpc>
                <a:spcPct val="90000"/>
              </a:lnSpc>
            </a:pPr>
            <a:r>
              <a:rPr lang="en-US" sz="2800" dirty="0" smtClean="0"/>
              <a:t>This is a brunt-force technique. </a:t>
            </a:r>
          </a:p>
          <a:p>
            <a:pPr eaLnBrk="1" hangingPunct="1">
              <a:lnSpc>
                <a:spcPct val="90000"/>
              </a:lnSpc>
            </a:pPr>
            <a:r>
              <a:rPr lang="en-US" sz="2800" dirty="0" smtClean="0"/>
              <a:t>This procedure is costly in the effort involved in re-entering the data.</a:t>
            </a:r>
          </a:p>
          <a:p>
            <a:pPr eaLnBrk="1" hangingPunct="1">
              <a:lnSpc>
                <a:spcPct val="90000"/>
              </a:lnSpc>
            </a:pPr>
            <a:r>
              <a:rPr lang="en-US" sz="2800" dirty="0" smtClean="0"/>
              <a:t>This procedure is risky in that human error is likely and in that paper record-keeping may not be accurate.</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52</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447800" y="152400"/>
            <a:ext cx="7391400" cy="1219200"/>
          </a:xfrm>
        </p:spPr>
        <p:txBody>
          <a:bodyPr/>
          <a:lstStyle/>
          <a:p>
            <a:pPr eaLnBrk="1" hangingPunct="1"/>
            <a:r>
              <a:rPr lang="en-US" dirty="0" smtClean="0"/>
              <a:t>Recovery via</a:t>
            </a:r>
            <a:br>
              <a:rPr lang="en-US" dirty="0" smtClean="0"/>
            </a:br>
            <a:r>
              <a:rPr lang="en-US" dirty="0" smtClean="0"/>
              <a:t>Rollback and Rollforward</a:t>
            </a:r>
          </a:p>
        </p:txBody>
      </p:sp>
      <p:sp>
        <p:nvSpPr>
          <p:cNvPr id="51203" name="Rectangle 3"/>
          <p:cNvSpPr>
            <a:spLocks noGrp="1" noChangeArrowheads="1"/>
          </p:cNvSpPr>
          <p:nvPr>
            <p:ph idx="1"/>
          </p:nvPr>
        </p:nvSpPr>
        <p:spPr>
          <a:xfrm>
            <a:off x="1447800" y="1600200"/>
            <a:ext cx="7097713" cy="4419600"/>
          </a:xfrm>
        </p:spPr>
        <p:txBody>
          <a:bodyPr/>
          <a:lstStyle/>
          <a:p>
            <a:pPr eaLnBrk="1" hangingPunct="1">
              <a:lnSpc>
                <a:spcPct val="80000"/>
              </a:lnSpc>
            </a:pPr>
            <a:r>
              <a:rPr lang="en-US" sz="2400" dirty="0" smtClean="0"/>
              <a:t>Most database management systems provide a mechanism to record activities into a </a:t>
            </a:r>
            <a:r>
              <a:rPr lang="en-US" sz="2400" b="1" dirty="0" smtClean="0"/>
              <a:t>log file.</a:t>
            </a:r>
          </a:p>
          <a:p>
            <a:pPr lvl="1" eaLnBrk="1" hangingPunct="1">
              <a:lnSpc>
                <a:spcPct val="80000"/>
              </a:lnSpc>
            </a:pPr>
            <a:r>
              <a:rPr lang="en-US" sz="2000" dirty="0" smtClean="0"/>
              <a:t>To undo a transaction the log must contain a copy of every database record before it was changed.</a:t>
            </a:r>
          </a:p>
          <a:p>
            <a:pPr lvl="2" eaLnBrk="1" hangingPunct="1">
              <a:lnSpc>
                <a:spcPct val="80000"/>
              </a:lnSpc>
            </a:pPr>
            <a:r>
              <a:rPr lang="en-US" sz="1800" dirty="0" smtClean="0"/>
              <a:t>Such records are called </a:t>
            </a:r>
            <a:r>
              <a:rPr lang="en-US" sz="1800" b="1" dirty="0" smtClean="0"/>
              <a:t>before-images.</a:t>
            </a:r>
            <a:endParaRPr lang="en-US" sz="1800" dirty="0" smtClean="0"/>
          </a:p>
          <a:p>
            <a:pPr lvl="2" eaLnBrk="1" hangingPunct="1">
              <a:lnSpc>
                <a:spcPct val="80000"/>
              </a:lnSpc>
            </a:pPr>
            <a:r>
              <a:rPr lang="en-US" sz="1800" dirty="0" smtClean="0"/>
              <a:t>A transaction is undone by applying before-images of all its changes to the database.</a:t>
            </a:r>
            <a:endParaRPr lang="en-US" sz="1400" dirty="0" smtClean="0"/>
          </a:p>
          <a:p>
            <a:pPr lvl="1" eaLnBrk="1" hangingPunct="1">
              <a:lnSpc>
                <a:spcPct val="80000"/>
              </a:lnSpc>
            </a:pPr>
            <a:r>
              <a:rPr lang="en-US" sz="2000" dirty="0" smtClean="0"/>
              <a:t>To redo a transaction the log must contain a copy of every database record (or page) after it was changed.</a:t>
            </a:r>
          </a:p>
          <a:p>
            <a:pPr lvl="2" eaLnBrk="1" hangingPunct="1">
              <a:lnSpc>
                <a:spcPct val="80000"/>
              </a:lnSpc>
            </a:pPr>
            <a:r>
              <a:rPr lang="en-US" sz="1800" dirty="0" smtClean="0"/>
              <a:t>These records are called </a:t>
            </a:r>
            <a:r>
              <a:rPr lang="en-US" sz="1800" b="1" dirty="0" smtClean="0"/>
              <a:t>after-images.</a:t>
            </a:r>
            <a:endParaRPr lang="en-US" sz="1800" dirty="0" smtClean="0"/>
          </a:p>
          <a:p>
            <a:pPr lvl="2" eaLnBrk="1" hangingPunct="1">
              <a:lnSpc>
                <a:spcPct val="80000"/>
              </a:lnSpc>
            </a:pPr>
            <a:r>
              <a:rPr lang="en-US" sz="1800" dirty="0" smtClean="0"/>
              <a:t>A transaction is redone by applying after-images of all its changes to the database.</a:t>
            </a:r>
          </a:p>
          <a:p>
            <a:pPr eaLnBrk="1" hangingPunct="1">
              <a:lnSpc>
                <a:spcPct val="80000"/>
              </a:lnSpc>
            </a:pPr>
            <a:r>
              <a:rPr lang="en-US" sz="2400" dirty="0" smtClean="0"/>
              <a:t>The log file is then used for recovery via </a:t>
            </a:r>
            <a:r>
              <a:rPr lang="en-US" sz="2400" i="1" dirty="0" smtClean="0"/>
              <a:t>rollback</a:t>
            </a:r>
            <a:r>
              <a:rPr lang="en-US" sz="2400" dirty="0" smtClean="0"/>
              <a:t> or </a:t>
            </a:r>
            <a:r>
              <a:rPr lang="en-US" sz="2400" i="1" dirty="0" smtClean="0"/>
              <a:t>rollforward.</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53</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smtClean="0"/>
              <a:t>Rollback</a:t>
            </a:r>
          </a:p>
        </p:txBody>
      </p:sp>
      <p:sp>
        <p:nvSpPr>
          <p:cNvPr id="53251" name="Rectangle 3"/>
          <p:cNvSpPr>
            <a:spLocks noGrp="1" noChangeArrowheads="1"/>
          </p:cNvSpPr>
          <p:nvPr>
            <p:ph idx="1"/>
          </p:nvPr>
        </p:nvSpPr>
        <p:spPr/>
        <p:txBody>
          <a:bodyPr/>
          <a:lstStyle/>
          <a:p>
            <a:pPr eaLnBrk="1" hangingPunct="1">
              <a:lnSpc>
                <a:spcPct val="90000"/>
              </a:lnSpc>
            </a:pPr>
            <a:r>
              <a:rPr lang="en-US" b="1" dirty="0" smtClean="0"/>
              <a:t>Rollback</a:t>
            </a:r>
          </a:p>
          <a:p>
            <a:pPr lvl="1" eaLnBrk="1" hangingPunct="1">
              <a:lnSpc>
                <a:spcPct val="90000"/>
              </a:lnSpc>
            </a:pPr>
            <a:r>
              <a:rPr lang="en-US" dirty="0" smtClean="0"/>
              <a:t>Log files save activities in sequence order.</a:t>
            </a:r>
          </a:p>
          <a:p>
            <a:pPr lvl="1" eaLnBrk="1" hangingPunct="1">
              <a:lnSpc>
                <a:spcPct val="90000"/>
              </a:lnSpc>
            </a:pPr>
            <a:r>
              <a:rPr lang="en-US" dirty="0" smtClean="0"/>
              <a:t>It is possible to undo activities in reverse order that they were originally executed.</a:t>
            </a:r>
          </a:p>
          <a:p>
            <a:pPr lvl="1" eaLnBrk="1" hangingPunct="1">
              <a:lnSpc>
                <a:spcPct val="90000"/>
              </a:lnSpc>
            </a:pPr>
            <a:r>
              <a:rPr lang="en-US" dirty="0" smtClean="0"/>
              <a:t>This is performed to correct/undo erroneous or malicious transaction(s) after a database is recovered from a full backup.</a:t>
            </a:r>
          </a:p>
          <a:p>
            <a:pPr eaLnBrk="1" hangingPunct="1">
              <a:lnSpc>
                <a:spcPct val="90000"/>
              </a:lnSpc>
            </a:pPr>
            <a:endParaRPr lang="en-US"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54</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8" y="1617659"/>
            <a:ext cx="7455671" cy="398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Rectangle 2"/>
          <p:cNvSpPr>
            <a:spLocks noGrp="1" noChangeArrowheads="1"/>
          </p:cNvSpPr>
          <p:nvPr>
            <p:ph type="title"/>
          </p:nvPr>
        </p:nvSpPr>
        <p:spPr/>
        <p:txBody>
          <a:bodyPr/>
          <a:lstStyle/>
          <a:p>
            <a:pPr eaLnBrk="1" hangingPunct="1"/>
            <a:r>
              <a:rPr lang="en-US" dirty="0" smtClean="0"/>
              <a:t>Rollback Example</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55</a:t>
            </a:fld>
            <a:endParaRPr lang="en-US" dirty="0"/>
          </a:p>
        </p:txBody>
      </p:sp>
      <p:sp>
        <p:nvSpPr>
          <p:cNvPr id="7" name="Rectangle 6"/>
          <p:cNvSpPr/>
          <p:nvPr/>
        </p:nvSpPr>
        <p:spPr>
          <a:xfrm>
            <a:off x="2743200" y="6019800"/>
            <a:ext cx="4572000" cy="369332"/>
          </a:xfrm>
          <a:prstGeom prst="rect">
            <a:avLst/>
          </a:prstGeom>
        </p:spPr>
        <p:txBody>
          <a:bodyPr>
            <a:spAutoFit/>
          </a:bodyPr>
          <a:lstStyle/>
          <a:p>
            <a:r>
              <a:rPr lang="en-US" dirty="0" smtClean="0"/>
              <a:t>Figure 6-22:  Undo and Redo Transactions</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Rollforward</a:t>
            </a:r>
          </a:p>
        </p:txBody>
      </p:sp>
      <p:sp>
        <p:nvSpPr>
          <p:cNvPr id="55299" name="Rectangle 3"/>
          <p:cNvSpPr>
            <a:spLocks noGrp="1" noChangeArrowheads="1"/>
          </p:cNvSpPr>
          <p:nvPr>
            <p:ph idx="1"/>
          </p:nvPr>
        </p:nvSpPr>
        <p:spPr/>
        <p:txBody>
          <a:bodyPr/>
          <a:lstStyle/>
          <a:p>
            <a:pPr eaLnBrk="1" hangingPunct="1"/>
            <a:r>
              <a:rPr lang="en-US" dirty="0" smtClean="0"/>
              <a:t>Rollforward</a:t>
            </a:r>
          </a:p>
          <a:p>
            <a:pPr lvl="1" eaLnBrk="1" hangingPunct="1"/>
            <a:r>
              <a:rPr lang="en-US" dirty="0" smtClean="0"/>
              <a:t>Activities recorded in the log files may be replayed.</a:t>
            </a:r>
          </a:p>
          <a:p>
            <a:pPr lvl="1" eaLnBrk="1" hangingPunct="1"/>
            <a:r>
              <a:rPr lang="en-US" dirty="0" smtClean="0"/>
              <a:t>In doing so, all activities are re-applied to the database.</a:t>
            </a:r>
          </a:p>
          <a:p>
            <a:pPr lvl="1" eaLnBrk="1" hangingPunct="1"/>
            <a:r>
              <a:rPr lang="en-US" dirty="0" smtClean="0"/>
              <a:t>This procedure is used to resynchronize restored database data by adding transactions to the last full backup.</a:t>
            </a:r>
            <a:endParaRPr lang="en-US" b="1"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56</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2" y="1600202"/>
            <a:ext cx="7455671" cy="3766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Rectangle 2"/>
          <p:cNvSpPr>
            <a:spLocks noGrp="1" noChangeArrowheads="1"/>
          </p:cNvSpPr>
          <p:nvPr>
            <p:ph type="title"/>
          </p:nvPr>
        </p:nvSpPr>
        <p:spPr/>
        <p:txBody>
          <a:bodyPr/>
          <a:lstStyle/>
          <a:p>
            <a:pPr eaLnBrk="1" hangingPunct="1"/>
            <a:r>
              <a:rPr lang="en-US" dirty="0" smtClean="0"/>
              <a:t>Rollforward Example</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57</a:t>
            </a:fld>
            <a:endParaRPr lang="en-US" dirty="0"/>
          </a:p>
        </p:txBody>
      </p:sp>
      <p:sp>
        <p:nvSpPr>
          <p:cNvPr id="6" name="Rectangle 5"/>
          <p:cNvSpPr/>
          <p:nvPr/>
        </p:nvSpPr>
        <p:spPr>
          <a:xfrm>
            <a:off x="2714244" y="5943600"/>
            <a:ext cx="6172200" cy="381000"/>
          </a:xfrm>
          <a:prstGeom prst="rect">
            <a:avLst/>
          </a:prstGeom>
        </p:spPr>
        <p:txBody>
          <a:bodyPr wrap="square">
            <a:spAutoFit/>
          </a:bodyPr>
          <a:lstStyle/>
          <a:p>
            <a:r>
              <a:rPr lang="en-US" dirty="0" smtClean="0"/>
              <a:t>Figure 6-22:  Undo and Redo Transactions (Cont’d)</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59" y="1600202"/>
            <a:ext cx="6462741" cy="443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Rectangle 2"/>
          <p:cNvSpPr>
            <a:spLocks noGrp="1" noChangeArrowheads="1"/>
          </p:cNvSpPr>
          <p:nvPr>
            <p:ph type="title"/>
          </p:nvPr>
        </p:nvSpPr>
        <p:spPr/>
        <p:txBody>
          <a:bodyPr/>
          <a:lstStyle/>
          <a:p>
            <a:pPr eaLnBrk="1" hangingPunct="1"/>
            <a:r>
              <a:rPr lang="en-US" dirty="0" smtClean="0"/>
              <a:t>Example Transaction Log</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58</a:t>
            </a:fld>
            <a:endParaRPr lang="en-US" dirty="0"/>
          </a:p>
        </p:txBody>
      </p:sp>
      <p:sp>
        <p:nvSpPr>
          <p:cNvPr id="6" name="Rectangle 5"/>
          <p:cNvSpPr/>
          <p:nvPr/>
        </p:nvSpPr>
        <p:spPr>
          <a:xfrm>
            <a:off x="3048000" y="6006913"/>
            <a:ext cx="4648200" cy="369332"/>
          </a:xfrm>
          <a:prstGeom prst="rect">
            <a:avLst/>
          </a:prstGeom>
        </p:spPr>
        <p:txBody>
          <a:bodyPr wrap="square">
            <a:spAutoFit/>
          </a:bodyPr>
          <a:lstStyle/>
          <a:p>
            <a:r>
              <a:rPr lang="en-US" dirty="0" smtClean="0"/>
              <a:t>Figure 6-23:  Transaction Log Example</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580" y="1620847"/>
            <a:ext cx="4939020" cy="4443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Rectangle 2"/>
          <p:cNvSpPr>
            <a:spLocks noGrp="1" noChangeArrowheads="1"/>
          </p:cNvSpPr>
          <p:nvPr>
            <p:ph type="title"/>
          </p:nvPr>
        </p:nvSpPr>
        <p:spPr/>
        <p:txBody>
          <a:bodyPr/>
          <a:lstStyle/>
          <a:p>
            <a:pPr eaLnBrk="1" hangingPunct="1"/>
            <a:r>
              <a:rPr lang="en-US" dirty="0" smtClean="0"/>
              <a:t>Recovery Example I</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59</a:t>
            </a:fld>
            <a:endParaRPr lang="en-US" dirty="0"/>
          </a:p>
        </p:txBody>
      </p:sp>
      <p:sp>
        <p:nvSpPr>
          <p:cNvPr id="6" name="Rectangle 5"/>
          <p:cNvSpPr/>
          <p:nvPr/>
        </p:nvSpPr>
        <p:spPr>
          <a:xfrm>
            <a:off x="3429000" y="6019800"/>
            <a:ext cx="3621504" cy="369332"/>
          </a:xfrm>
          <a:prstGeom prst="rect">
            <a:avLst/>
          </a:prstGeom>
        </p:spPr>
        <p:txBody>
          <a:bodyPr wrap="none">
            <a:spAutoFit/>
          </a:bodyPr>
          <a:lstStyle/>
          <a:p>
            <a:r>
              <a:rPr lang="en-US" dirty="0" smtClean="0"/>
              <a:t>Figure 6-24:  Recovery Example</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1616989"/>
            <a:ext cx="7347700" cy="3564612"/>
          </a:xfrm>
          <a:prstGeom prst="rect">
            <a:avLst/>
          </a:prstGeom>
        </p:spPr>
      </p:pic>
      <p:sp>
        <p:nvSpPr>
          <p:cNvPr id="9219" name="Rectangle 2"/>
          <p:cNvSpPr>
            <a:spLocks noGrp="1" noChangeArrowheads="1"/>
          </p:cNvSpPr>
          <p:nvPr>
            <p:ph type="title"/>
          </p:nvPr>
        </p:nvSpPr>
        <p:spPr/>
        <p:txBody>
          <a:bodyPr/>
          <a:lstStyle/>
          <a:p>
            <a:pPr eaLnBrk="1" hangingPunct="1"/>
            <a:r>
              <a:rPr lang="en-US" altLang="ja-JP" sz="3200" dirty="0" smtClean="0">
                <a:ea typeface="ＭＳ Ｐゴシック" charset="-128"/>
              </a:rPr>
              <a:t>Heather Sweeney Designs:</a:t>
            </a:r>
            <a:br>
              <a:rPr lang="en-US" altLang="ja-JP" sz="3200" dirty="0" smtClean="0">
                <a:ea typeface="ＭＳ Ｐゴシック" charset="-128"/>
              </a:rPr>
            </a:br>
            <a:r>
              <a:rPr lang="en-US" altLang="ja-JP" sz="2400" dirty="0" smtClean="0">
                <a:ea typeface="ＭＳ Ｐゴシック" charset="-128"/>
              </a:rPr>
              <a:t>HSD Database Diagram in SQL Server 2012 </a:t>
            </a:r>
            <a:endParaRPr lang="en-US" sz="2400"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6</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274" y="1600207"/>
            <a:ext cx="4998526" cy="4413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Rectangle 2"/>
          <p:cNvSpPr>
            <a:spLocks noGrp="1" noChangeArrowheads="1"/>
          </p:cNvSpPr>
          <p:nvPr>
            <p:ph type="title"/>
          </p:nvPr>
        </p:nvSpPr>
        <p:spPr/>
        <p:txBody>
          <a:bodyPr/>
          <a:lstStyle/>
          <a:p>
            <a:pPr eaLnBrk="1" hangingPunct="1"/>
            <a:r>
              <a:rPr lang="en-US" dirty="0" smtClean="0"/>
              <a:t>Recovery Example I</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60</a:t>
            </a:fld>
            <a:endParaRPr lang="en-US" dirty="0"/>
          </a:p>
        </p:txBody>
      </p:sp>
      <p:sp>
        <p:nvSpPr>
          <p:cNvPr id="6" name="Rectangle 5"/>
          <p:cNvSpPr/>
          <p:nvPr/>
        </p:nvSpPr>
        <p:spPr>
          <a:xfrm>
            <a:off x="3048000" y="6019800"/>
            <a:ext cx="4570482" cy="369332"/>
          </a:xfrm>
          <a:prstGeom prst="rect">
            <a:avLst/>
          </a:prstGeom>
        </p:spPr>
        <p:txBody>
          <a:bodyPr wrap="none">
            <a:spAutoFit/>
          </a:bodyPr>
          <a:lstStyle/>
          <a:p>
            <a:r>
              <a:rPr lang="en-US" dirty="0" smtClean="0"/>
              <a:t>Figure 6-24:  Recovery Example  (Cont’d)</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extLst>
      <p:ext uri="{BB962C8B-B14F-4D97-AF65-F5344CB8AC3E}">
        <p14:creationId xmlns:p14="http://schemas.microsoft.com/office/powerpoint/2010/main" val="9024624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518" y="1616989"/>
            <a:ext cx="7517882" cy="4114001"/>
          </a:xfrm>
          <a:prstGeom prst="rect">
            <a:avLst/>
          </a:prstGeom>
        </p:spPr>
      </p:pic>
      <p:sp>
        <p:nvSpPr>
          <p:cNvPr id="44035" name="Rectangle 2"/>
          <p:cNvSpPr>
            <a:spLocks noGrp="1" noChangeArrowheads="1"/>
          </p:cNvSpPr>
          <p:nvPr>
            <p:ph type="title"/>
          </p:nvPr>
        </p:nvSpPr>
        <p:spPr/>
        <p:txBody>
          <a:bodyPr/>
          <a:lstStyle/>
          <a:p>
            <a:pPr eaLnBrk="1" hangingPunct="1"/>
            <a:r>
              <a:rPr lang="en-US" sz="2800" dirty="0" smtClean="0"/>
              <a:t>Backing Up the HSD Database</a:t>
            </a:r>
            <a:br>
              <a:rPr lang="en-US" sz="2800" dirty="0" smtClean="0"/>
            </a:br>
            <a:r>
              <a:rPr lang="en-US" sz="2800" dirty="0" smtClean="0"/>
              <a:t>Microsoft SQL Server 2014</a:t>
            </a:r>
            <a:endParaRPr lang="en-US" sz="2400" dirty="0" smtClean="0"/>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61</a:t>
            </a:fld>
            <a:endParaRPr lang="en-US" dirty="0"/>
          </a:p>
        </p:txBody>
      </p:sp>
      <p:sp>
        <p:nvSpPr>
          <p:cNvPr id="8" name="Rectangle 7"/>
          <p:cNvSpPr/>
          <p:nvPr/>
        </p:nvSpPr>
        <p:spPr>
          <a:xfrm>
            <a:off x="3048000" y="5943600"/>
            <a:ext cx="4852610" cy="369332"/>
          </a:xfrm>
          <a:prstGeom prst="rect">
            <a:avLst/>
          </a:prstGeom>
        </p:spPr>
        <p:txBody>
          <a:bodyPr wrap="none">
            <a:spAutoFit/>
          </a:bodyPr>
          <a:lstStyle/>
          <a:p>
            <a:r>
              <a:rPr lang="en-US" dirty="0" smtClean="0"/>
              <a:t>Figure 6-25:  Backing Up the HSD Database</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extLst>
      <p:ext uri="{BB962C8B-B14F-4D97-AF65-F5344CB8AC3E}">
        <p14:creationId xmlns:p14="http://schemas.microsoft.com/office/powerpoint/2010/main" val="42869463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3600" dirty="0" smtClean="0"/>
              <a:t>Additional DBA Responsibilities</a:t>
            </a:r>
          </a:p>
        </p:txBody>
      </p:sp>
      <p:sp>
        <p:nvSpPr>
          <p:cNvPr id="58371" name="Rectangle 3"/>
          <p:cNvSpPr>
            <a:spLocks noGrp="1" noChangeArrowheads="1"/>
          </p:cNvSpPr>
          <p:nvPr>
            <p:ph idx="1"/>
          </p:nvPr>
        </p:nvSpPr>
        <p:spPr/>
        <p:txBody>
          <a:bodyPr/>
          <a:lstStyle/>
          <a:p>
            <a:pPr eaLnBrk="1" hangingPunct="1">
              <a:lnSpc>
                <a:spcPct val="80000"/>
              </a:lnSpc>
            </a:pPr>
            <a:r>
              <a:rPr lang="en-US" sz="2000" dirty="0" smtClean="0"/>
              <a:t>The DBA needs to ensure that a system exists to gather and record user reported errors and other problems.</a:t>
            </a:r>
          </a:p>
          <a:p>
            <a:pPr lvl="1" eaLnBrk="1" hangingPunct="1">
              <a:lnSpc>
                <a:spcPct val="80000"/>
              </a:lnSpc>
            </a:pPr>
            <a:r>
              <a:rPr lang="en-US" sz="1800" dirty="0" smtClean="0"/>
              <a:t>A means needs to be devised to prioritize those errors and problems and to ensure that they are corrected accordingly .</a:t>
            </a:r>
          </a:p>
          <a:p>
            <a:pPr eaLnBrk="1" hangingPunct="1">
              <a:lnSpc>
                <a:spcPct val="80000"/>
              </a:lnSpc>
            </a:pPr>
            <a:r>
              <a:rPr lang="en-US" sz="2000" dirty="0" smtClean="0"/>
              <a:t>The DBA needs to create and manage a process for controlling the database configuration.</a:t>
            </a:r>
          </a:p>
          <a:p>
            <a:pPr lvl="1" eaLnBrk="1" hangingPunct="1">
              <a:lnSpc>
                <a:spcPct val="80000"/>
              </a:lnSpc>
            </a:pPr>
            <a:r>
              <a:rPr lang="en-US" sz="1800" dirty="0" smtClean="0"/>
              <a:t>Procedures for recording change requests</a:t>
            </a:r>
          </a:p>
          <a:p>
            <a:pPr lvl="1" eaLnBrk="1" hangingPunct="1">
              <a:lnSpc>
                <a:spcPct val="80000"/>
              </a:lnSpc>
            </a:pPr>
            <a:r>
              <a:rPr lang="en-US" sz="1800" dirty="0" smtClean="0"/>
              <a:t>Conducting user and developer reviews of such requests</a:t>
            </a:r>
          </a:p>
          <a:p>
            <a:pPr lvl="1" eaLnBrk="1" hangingPunct="1">
              <a:lnSpc>
                <a:spcPct val="80000"/>
              </a:lnSpc>
            </a:pPr>
            <a:r>
              <a:rPr lang="en-US" sz="1800" dirty="0" smtClean="0"/>
              <a:t>Creating projects and tasks</a:t>
            </a:r>
          </a:p>
          <a:p>
            <a:pPr eaLnBrk="1" hangingPunct="1">
              <a:lnSpc>
                <a:spcPct val="80000"/>
              </a:lnSpc>
            </a:pPr>
            <a:r>
              <a:rPr lang="en-US" sz="2000" dirty="0" smtClean="0"/>
              <a:t>The DBA is responsible for ensuring that appropriate documentation is maintained.</a:t>
            </a:r>
          </a:p>
          <a:p>
            <a:pPr lvl="1" eaLnBrk="1" hangingPunct="1">
              <a:lnSpc>
                <a:spcPct val="80000"/>
              </a:lnSpc>
            </a:pPr>
            <a:r>
              <a:rPr lang="en-US" sz="1800" dirty="0" smtClean="0"/>
              <a:t>Database structure</a:t>
            </a:r>
          </a:p>
          <a:p>
            <a:pPr lvl="1" eaLnBrk="1" hangingPunct="1">
              <a:lnSpc>
                <a:spcPct val="80000"/>
              </a:lnSpc>
            </a:pPr>
            <a:r>
              <a:rPr lang="en-US" sz="1800" dirty="0" smtClean="0"/>
              <a:t>Concurrency control</a:t>
            </a:r>
          </a:p>
          <a:p>
            <a:pPr lvl="1" eaLnBrk="1" hangingPunct="1">
              <a:lnSpc>
                <a:spcPct val="80000"/>
              </a:lnSpc>
            </a:pPr>
            <a:r>
              <a:rPr lang="en-US" sz="1800" dirty="0" smtClean="0"/>
              <a:t>Security</a:t>
            </a:r>
          </a:p>
          <a:p>
            <a:pPr lvl="1" eaLnBrk="1" hangingPunct="1">
              <a:lnSpc>
                <a:spcPct val="80000"/>
              </a:lnSpc>
            </a:pPr>
            <a:r>
              <a:rPr lang="en-US" sz="1800" dirty="0" smtClean="0"/>
              <a:t>Backup and recovery</a:t>
            </a:r>
          </a:p>
          <a:p>
            <a:pPr lvl="1" eaLnBrk="1" hangingPunct="1">
              <a:lnSpc>
                <a:spcPct val="80000"/>
              </a:lnSpc>
            </a:pPr>
            <a:r>
              <a:rPr lang="en-US" sz="1800" dirty="0" smtClean="0"/>
              <a:t>Applications used</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62</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5410" name="Picture 2" descr="cid:3287383400_2177562"/>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676400" y="1600200"/>
            <a:ext cx="6861175" cy="2238375"/>
          </a:xfrm>
          <a:prstGeom prst="rect">
            <a:avLst/>
          </a:prstGeom>
          <a:solidFill>
            <a:schemeClr val="hlink"/>
          </a:solidFill>
          <a:ln w="9525">
            <a:solidFill>
              <a:schemeClr val="bg1"/>
            </a:solidFill>
            <a:miter lim="800000"/>
            <a:headEnd/>
            <a:tailEnd/>
          </a:ln>
        </p:spPr>
      </p:pic>
      <p:sp>
        <p:nvSpPr>
          <p:cNvPr id="145411" name="Rectangle 3"/>
          <p:cNvSpPr>
            <a:spLocks noChangeArrowheads="1"/>
          </p:cNvSpPr>
          <p:nvPr/>
        </p:nvSpPr>
        <p:spPr bwMode="auto">
          <a:xfrm>
            <a:off x="1912938" y="3844925"/>
            <a:ext cx="6697662"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99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1600" dirty="0">
                <a:solidFill>
                  <a:srgbClr val="000000"/>
                </a:solidFill>
                <a:cs typeface="Times New Roman" pitchFamily="18" charset="0"/>
              </a:rPr>
              <a:t>All rights reserved. No part of this publication may be reproduced, stored in a retrieval system, or transmitted, in any form or by any means, electronic, mechanical, photocopying, recording, or otherwise, without the prior written permission of the publisher. Printed in the United States of America.</a:t>
            </a:r>
          </a:p>
        </p:txBody>
      </p:sp>
      <p:sp>
        <p:nvSpPr>
          <p:cNvPr id="5" name="Rectangle 5"/>
          <p:cNvSpPr txBox="1">
            <a:spLocks noGrp="1" noChangeArrowheads="1"/>
          </p:cNvSpPr>
          <p:nvPr/>
        </p:nvSpPr>
        <p:spPr bwMode="auto">
          <a:xfrm>
            <a:off x="1905000" y="5410200"/>
            <a:ext cx="6858000" cy="609600"/>
          </a:xfrm>
          <a:prstGeom prst="rect">
            <a:avLst/>
          </a:prstGeom>
          <a:noFill/>
          <a:ln>
            <a:miter lim="800000"/>
            <a:headEnd/>
            <a:tailEnd/>
          </a:ln>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solidFill>
                  <a:srgbClr val="000000"/>
                </a:solidFill>
                <a:latin typeface="Tahoma" charset="0"/>
                <a:cs typeface="Arial" charset="0"/>
              </a:rPr>
              <a:t>Copyright © </a:t>
            </a:r>
            <a:r>
              <a:rPr lang="en-US" dirty="0" smtClean="0">
                <a:solidFill>
                  <a:srgbClr val="000000"/>
                </a:solidFill>
                <a:latin typeface="Tahoma" charset="0"/>
                <a:cs typeface="Arial" charset="0"/>
              </a:rPr>
              <a:t>2015 </a:t>
            </a:r>
            <a:r>
              <a:rPr lang="en-US" dirty="0">
                <a:solidFill>
                  <a:srgbClr val="000000"/>
                </a:solidFill>
                <a:latin typeface="Tahoma" charset="0"/>
                <a:cs typeface="Arial" charset="0"/>
              </a:rPr>
              <a:t>Pearson Education, Inc.  </a:t>
            </a:r>
          </a:p>
          <a:p>
            <a:pPr algn="ctr" eaLnBrk="1" hangingPunct="1"/>
            <a:r>
              <a:rPr lang="en-US" dirty="0">
                <a:solidFill>
                  <a:srgbClr val="000000"/>
                </a:solidFill>
                <a:latin typeface="Tahoma" charset="0"/>
                <a:cs typeface="Arial" charset="0"/>
              </a:rPr>
              <a:t>Publishing as Prentice Hall</a:t>
            </a:r>
            <a:endParaRPr lang="en-US" dirty="0">
              <a:solidFill>
                <a:srgbClr val="000000"/>
              </a:solidFill>
              <a:cs typeface="Arial" charset="0"/>
            </a:endParaRPr>
          </a:p>
        </p:txBody>
      </p:sp>
      <p:sp>
        <p:nvSpPr>
          <p:cNvPr id="6" name="Text Box 4"/>
          <p:cNvSpPr txBox="1">
            <a:spLocks noChangeArrowheads="1"/>
          </p:cNvSpPr>
          <p:nvPr/>
        </p:nvSpPr>
        <p:spPr bwMode="auto">
          <a:xfrm>
            <a:off x="1600200" y="228600"/>
            <a:ext cx="7315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dirty="0">
                <a:solidFill>
                  <a:srgbClr val="C00000"/>
                </a:solidFill>
                <a:latin typeface="Lucida Sans" pitchFamily="34" charset="0"/>
              </a:rPr>
              <a:t>DAVID M. KROENKE and DAVID J. AUER </a:t>
            </a:r>
          </a:p>
          <a:p>
            <a:pPr algn="ctr" eaLnBrk="1" hangingPunct="1">
              <a:spcBef>
                <a:spcPct val="50000"/>
              </a:spcBef>
            </a:pPr>
            <a:r>
              <a:rPr lang="en-US" sz="2800" dirty="0">
                <a:solidFill>
                  <a:srgbClr val="4F5A28"/>
                </a:solidFill>
                <a:latin typeface="Lucida Sans" pitchFamily="34" charset="0"/>
              </a:rPr>
              <a:t>DATABASE CONCEPTS, </a:t>
            </a:r>
            <a:r>
              <a:rPr lang="en-US" sz="2800" dirty="0" smtClean="0">
                <a:solidFill>
                  <a:srgbClr val="4F5A28"/>
                </a:solidFill>
                <a:latin typeface="Lucida Sans" pitchFamily="34" charset="0"/>
              </a:rPr>
              <a:t>7</a:t>
            </a:r>
            <a:r>
              <a:rPr lang="en-US" sz="2800" baseline="30000" dirty="0" smtClean="0">
                <a:solidFill>
                  <a:srgbClr val="4F5A28"/>
                </a:solidFill>
                <a:latin typeface="Lucida Sans" pitchFamily="34" charset="0"/>
              </a:rPr>
              <a:t>th</a:t>
            </a:r>
            <a:r>
              <a:rPr lang="en-US" sz="2800" dirty="0" smtClean="0">
                <a:solidFill>
                  <a:srgbClr val="4F5A28"/>
                </a:solidFill>
                <a:latin typeface="Lucida Sans" pitchFamily="34" charset="0"/>
              </a:rPr>
              <a:t> </a:t>
            </a:r>
            <a:r>
              <a:rPr lang="en-US" sz="2800" dirty="0">
                <a:solidFill>
                  <a:srgbClr val="4F5A28"/>
                </a:solidFill>
                <a:latin typeface="Lucida Sans" pitchFamily="34" charset="0"/>
              </a:rPr>
              <a:t>Edition</a:t>
            </a:r>
          </a:p>
        </p:txBody>
      </p:sp>
    </p:spTree>
    <p:extLst>
      <p:ext uri="{BB962C8B-B14F-4D97-AF65-F5344CB8AC3E}">
        <p14:creationId xmlns:p14="http://schemas.microsoft.com/office/powerpoint/2010/main" val="237649147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tretch>
            <a:fillRect/>
          </a:stretch>
        </p:blipFill>
        <p:spPr>
          <a:xfrm>
            <a:off x="1524000" y="3124200"/>
            <a:ext cx="7391400" cy="3604260"/>
          </a:xfrm>
          <a:prstGeom prst="rect">
            <a:avLst/>
          </a:prstGeom>
        </p:spPr>
      </p:pic>
      <p:sp>
        <p:nvSpPr>
          <p:cNvPr id="66563" name="Rectangle 2"/>
          <p:cNvSpPr>
            <a:spLocks noGrp="1" noChangeArrowheads="1"/>
          </p:cNvSpPr>
          <p:nvPr>
            <p:ph type="ctrTitle"/>
          </p:nvPr>
        </p:nvSpPr>
        <p:spPr>
          <a:xfrm>
            <a:off x="1676400" y="2209800"/>
            <a:ext cx="7239000" cy="762000"/>
          </a:xfrm>
        </p:spPr>
        <p:txBody>
          <a:bodyPr/>
          <a:lstStyle/>
          <a:p>
            <a:pPr eaLnBrk="1" hangingPunct="1"/>
            <a:r>
              <a:rPr lang="en-US" dirty="0" smtClean="0">
                <a:solidFill>
                  <a:schemeClr val="tx1">
                    <a:lumMod val="65000"/>
                    <a:lumOff val="35000"/>
                  </a:schemeClr>
                </a:solidFill>
              </a:rPr>
              <a:t>Database Administration</a:t>
            </a:r>
          </a:p>
        </p:txBody>
      </p:sp>
      <p:sp>
        <p:nvSpPr>
          <p:cNvPr id="66564" name="Rectangle 3"/>
          <p:cNvSpPr>
            <a:spLocks noGrp="1" noChangeArrowheads="1"/>
          </p:cNvSpPr>
          <p:nvPr>
            <p:ph type="subTitle" idx="1"/>
          </p:nvPr>
        </p:nvSpPr>
        <p:spPr>
          <a:xfrm>
            <a:off x="1676400" y="1676400"/>
            <a:ext cx="7239000" cy="533400"/>
          </a:xfrm>
        </p:spPr>
        <p:txBody>
          <a:bodyPr/>
          <a:lstStyle/>
          <a:p>
            <a:pPr eaLnBrk="1" hangingPunct="1">
              <a:lnSpc>
                <a:spcPct val="90000"/>
              </a:lnSpc>
            </a:pPr>
            <a:r>
              <a:rPr lang="en-US" dirty="0" smtClean="0">
                <a:solidFill>
                  <a:srgbClr val="C00000"/>
                </a:solidFill>
              </a:rPr>
              <a:t>End of Presentation on Chapter Six</a:t>
            </a:r>
          </a:p>
        </p:txBody>
      </p:sp>
      <p:sp>
        <p:nvSpPr>
          <p:cNvPr id="66565" name="Text Box 4"/>
          <p:cNvSpPr txBox="1">
            <a:spLocks noChangeArrowheads="1"/>
          </p:cNvSpPr>
          <p:nvPr/>
        </p:nvSpPr>
        <p:spPr bwMode="auto">
          <a:xfrm>
            <a:off x="1600200" y="228600"/>
            <a:ext cx="7315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dirty="0">
                <a:solidFill>
                  <a:srgbClr val="C00000"/>
                </a:solidFill>
                <a:latin typeface="Lucida Sans" pitchFamily="34" charset="0"/>
              </a:rPr>
              <a:t>DAVID M. KROENKE and DAVID J. AUER </a:t>
            </a:r>
          </a:p>
          <a:p>
            <a:pPr algn="ctr" eaLnBrk="1" hangingPunct="1">
              <a:spcBef>
                <a:spcPct val="50000"/>
              </a:spcBef>
            </a:pPr>
            <a:r>
              <a:rPr lang="en-US" sz="2800" dirty="0">
                <a:solidFill>
                  <a:srgbClr val="4F5A28"/>
                </a:solidFill>
                <a:latin typeface="Lucida Sans" pitchFamily="34" charset="0"/>
              </a:rPr>
              <a:t>DATABASE CONCEPTS, </a:t>
            </a:r>
            <a:r>
              <a:rPr lang="en-US" sz="2800" dirty="0" smtClean="0">
                <a:solidFill>
                  <a:srgbClr val="4F5A28"/>
                </a:solidFill>
                <a:latin typeface="Lucida Sans" pitchFamily="34" charset="0"/>
              </a:rPr>
              <a:t>7</a:t>
            </a:r>
            <a:r>
              <a:rPr lang="en-US" sz="2800" baseline="30000" dirty="0" smtClean="0">
                <a:solidFill>
                  <a:srgbClr val="4F5A28"/>
                </a:solidFill>
                <a:latin typeface="Lucida Sans" pitchFamily="34" charset="0"/>
              </a:rPr>
              <a:t>th</a:t>
            </a:r>
            <a:r>
              <a:rPr lang="en-US" sz="2800" dirty="0" smtClean="0">
                <a:solidFill>
                  <a:srgbClr val="4F5A28"/>
                </a:solidFill>
                <a:latin typeface="Lucida Sans" pitchFamily="34" charset="0"/>
              </a:rPr>
              <a:t> </a:t>
            </a:r>
            <a:r>
              <a:rPr lang="en-US" sz="2800" dirty="0">
                <a:solidFill>
                  <a:srgbClr val="4F5A28"/>
                </a:solidFill>
                <a:latin typeface="Lucida Sans" pitchFamily="34" charset="0"/>
              </a:rPr>
              <a:t>Edition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00202"/>
            <a:ext cx="5492351" cy="432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2" name="Rectangle 2"/>
          <p:cNvSpPr>
            <a:spLocks noGrp="1" noChangeArrowheads="1"/>
          </p:cNvSpPr>
          <p:nvPr>
            <p:ph type="title"/>
          </p:nvPr>
        </p:nvSpPr>
        <p:spPr/>
        <p:txBody>
          <a:bodyPr/>
          <a:lstStyle/>
          <a:p>
            <a:pPr eaLnBrk="1" hangingPunct="1"/>
            <a:r>
              <a:rPr lang="en-US" sz="4000" dirty="0" smtClean="0"/>
              <a:t>The Database Processing Environment</a:t>
            </a:r>
          </a:p>
        </p:txBody>
      </p:sp>
      <p:sp>
        <p:nvSpPr>
          <p:cNvPr id="2" name="Slide Number Placeholder 1"/>
          <p:cNvSpPr>
            <a:spLocks noGrp="1"/>
          </p:cNvSpPr>
          <p:nvPr>
            <p:ph type="sldNum" sz="quarter" idx="11"/>
          </p:nvPr>
        </p:nvSpPr>
        <p:spPr/>
        <p:txBody>
          <a:bodyPr/>
          <a:lstStyle/>
          <a:p>
            <a:pPr>
              <a:defRPr/>
            </a:pPr>
            <a:r>
              <a:rPr lang="en-US" dirty="0" smtClean="0"/>
              <a:t>6-</a:t>
            </a:r>
            <a:fld id="{2002034C-F68A-4A3D-8738-794D2F73FE25}" type="slidenum">
              <a:rPr lang="en-US" smtClean="0"/>
              <a:pPr>
                <a:defRPr/>
              </a:pPr>
              <a:t>7</a:t>
            </a:fld>
            <a:endParaRPr lang="en-US" dirty="0"/>
          </a:p>
        </p:txBody>
      </p:sp>
      <p:sp>
        <p:nvSpPr>
          <p:cNvPr id="6" name="Rectangle 5"/>
          <p:cNvSpPr/>
          <p:nvPr/>
        </p:nvSpPr>
        <p:spPr>
          <a:xfrm>
            <a:off x="2514600" y="5943600"/>
            <a:ext cx="5943600" cy="369332"/>
          </a:xfrm>
          <a:prstGeom prst="rect">
            <a:avLst/>
          </a:prstGeom>
        </p:spPr>
        <p:txBody>
          <a:bodyPr wrap="square">
            <a:spAutoFit/>
          </a:bodyPr>
          <a:lstStyle/>
          <a:p>
            <a:r>
              <a:rPr lang="en-US" dirty="0" smtClean="0"/>
              <a:t>Figure 6-2:  The Database  Processing Environment</a:t>
            </a:r>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3600" dirty="0" smtClean="0"/>
              <a:t>Control, Security and Reliability</a:t>
            </a:r>
          </a:p>
        </p:txBody>
      </p:sp>
      <p:sp>
        <p:nvSpPr>
          <p:cNvPr id="11267" name="Rectangle 3"/>
          <p:cNvSpPr>
            <a:spLocks noGrp="1" noChangeArrowheads="1"/>
          </p:cNvSpPr>
          <p:nvPr>
            <p:ph idx="1"/>
          </p:nvPr>
        </p:nvSpPr>
        <p:spPr/>
        <p:txBody>
          <a:bodyPr/>
          <a:lstStyle/>
          <a:p>
            <a:pPr eaLnBrk="1" hangingPunct="1"/>
            <a:r>
              <a:rPr lang="en-US" dirty="0" smtClean="0"/>
              <a:t>Three necessary database administration functions are:</a:t>
            </a:r>
          </a:p>
          <a:p>
            <a:pPr lvl="1" eaLnBrk="1" hangingPunct="1"/>
            <a:r>
              <a:rPr lang="en-US" dirty="0" smtClean="0"/>
              <a:t>Concurrency control</a:t>
            </a:r>
          </a:p>
          <a:p>
            <a:pPr lvl="1" eaLnBrk="1" hangingPunct="1"/>
            <a:r>
              <a:rPr lang="en-US" dirty="0" smtClean="0"/>
              <a:t>Security</a:t>
            </a:r>
          </a:p>
          <a:p>
            <a:pPr lvl="1" eaLnBrk="1" hangingPunct="1"/>
            <a:r>
              <a:rPr lang="en-US" dirty="0" smtClean="0"/>
              <a:t>Backup and Recovery</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8</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274638"/>
            <a:ext cx="7239000" cy="1096962"/>
          </a:xfrm>
        </p:spPr>
        <p:txBody>
          <a:bodyPr/>
          <a:lstStyle/>
          <a:p>
            <a:pPr eaLnBrk="1" hangingPunct="1"/>
            <a:r>
              <a:rPr lang="en-US" dirty="0" smtClean="0"/>
              <a:t>Concurrency Control</a:t>
            </a:r>
          </a:p>
        </p:txBody>
      </p:sp>
      <p:sp>
        <p:nvSpPr>
          <p:cNvPr id="12291" name="Rectangle 3"/>
          <p:cNvSpPr>
            <a:spLocks noGrp="1" noChangeArrowheads="1"/>
          </p:cNvSpPr>
          <p:nvPr>
            <p:ph idx="1"/>
          </p:nvPr>
        </p:nvSpPr>
        <p:spPr/>
        <p:txBody>
          <a:bodyPr/>
          <a:lstStyle/>
          <a:p>
            <a:pPr eaLnBrk="1" hangingPunct="1">
              <a:lnSpc>
                <a:spcPct val="80000"/>
              </a:lnSpc>
            </a:pPr>
            <a:r>
              <a:rPr lang="en-US" sz="2800" b="1" dirty="0" smtClean="0"/>
              <a:t>Concurrency control</a:t>
            </a:r>
            <a:r>
              <a:rPr lang="en-US" sz="2800" dirty="0" smtClean="0"/>
              <a:t> ensures that one user’s actions do not adversely impact another user’s actions.</a:t>
            </a:r>
          </a:p>
          <a:p>
            <a:pPr eaLnBrk="1" hangingPunct="1">
              <a:lnSpc>
                <a:spcPct val="80000"/>
              </a:lnSpc>
            </a:pPr>
            <a:r>
              <a:rPr lang="en-US" sz="2800" dirty="0" smtClean="0"/>
              <a:t>At the core of concurrency is accessibility.</a:t>
            </a:r>
          </a:p>
          <a:p>
            <a:pPr eaLnBrk="1" hangingPunct="1">
              <a:lnSpc>
                <a:spcPct val="80000"/>
              </a:lnSpc>
            </a:pPr>
            <a:r>
              <a:rPr lang="en-US" sz="2800" dirty="0" smtClean="0"/>
              <a:t>In one extreme, data becomes inaccessible once a user touches the data.</a:t>
            </a:r>
          </a:p>
          <a:p>
            <a:pPr lvl="1" eaLnBrk="1" hangingPunct="1">
              <a:lnSpc>
                <a:spcPct val="80000"/>
              </a:lnSpc>
            </a:pPr>
            <a:r>
              <a:rPr lang="en-US" sz="2400" dirty="0" smtClean="0"/>
              <a:t>This ensures that data that is being considered for update is not shown.</a:t>
            </a:r>
          </a:p>
          <a:p>
            <a:pPr eaLnBrk="1" hangingPunct="1">
              <a:lnSpc>
                <a:spcPct val="80000"/>
              </a:lnSpc>
            </a:pPr>
            <a:r>
              <a:rPr lang="en-US" sz="2800" dirty="0" smtClean="0"/>
              <a:t>In the other extreme, data is always readable.</a:t>
            </a:r>
          </a:p>
          <a:p>
            <a:pPr lvl="1" eaLnBrk="1" hangingPunct="1">
              <a:lnSpc>
                <a:spcPct val="80000"/>
              </a:lnSpc>
            </a:pPr>
            <a:r>
              <a:rPr lang="en-US" sz="2400" dirty="0" smtClean="0"/>
              <a:t>The data is even readable when it is locked for update.</a:t>
            </a:r>
          </a:p>
        </p:txBody>
      </p:sp>
      <p:sp>
        <p:nvSpPr>
          <p:cNvPr id="2" name="Slide Number Placeholder 1"/>
          <p:cNvSpPr>
            <a:spLocks noGrp="1"/>
          </p:cNvSpPr>
          <p:nvPr>
            <p:ph type="sldNum" sz="quarter" idx="11"/>
          </p:nvPr>
        </p:nvSpPr>
        <p:spPr/>
        <p:txBody>
          <a:bodyPr/>
          <a:lstStyle/>
          <a:p>
            <a:pPr>
              <a:defRPr/>
            </a:pPr>
            <a:r>
              <a:rPr lang="en-US" dirty="0" smtClean="0"/>
              <a:t>6-</a:t>
            </a:r>
            <a:fld id="{46075BA6-F87A-49D2-843A-8E140F8AADFF}" type="slidenum">
              <a:rPr lang="en-US" smtClean="0"/>
              <a:pPr>
                <a:defRPr/>
              </a:pPr>
              <a:t>9</a:t>
            </a:fld>
            <a:endParaRPr lang="en-US" dirty="0"/>
          </a:p>
        </p:txBody>
      </p:sp>
      <p:sp>
        <p:nvSpPr>
          <p:cNvPr id="4" name="Footer Placeholder 3"/>
          <p:cNvSpPr>
            <a:spLocks noGrp="1"/>
          </p:cNvSpPr>
          <p:nvPr>
            <p:ph type="ftr" sz="quarter" idx="10"/>
          </p:nvPr>
        </p:nvSpPr>
        <p:spPr/>
        <p:txBody>
          <a:bodyPr/>
          <a:lstStyle/>
          <a:p>
            <a:pPr>
              <a:defRPr/>
            </a:pPr>
            <a:r>
              <a:rPr lang="en-US" smtClean="0"/>
              <a:t>KROENKE and AUER -  DATABASE CONCEPTS (7th Edition)                                                                     Copyright © 2015 Pearson Educations, Inc. Publishing as Prentice Hall</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BC-e07-Theme-v0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BC-e07-Theme-v01" id="{004201C7-B1AA-4647-BFED-7D1418999474}" vid="{12D99A93-3DA1-4FC7-B753-C650C35980D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DBC-e07-Theme-v01</Template>
  <TotalTime>1928</TotalTime>
  <Words>3449</Words>
  <Application>Microsoft Office PowerPoint</Application>
  <PresentationFormat>On-screen Show (4:3)</PresentationFormat>
  <Paragraphs>435</Paragraphs>
  <Slides>64</Slides>
  <Notes>64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ＭＳ Ｐゴシック</vt:lpstr>
      <vt:lpstr>Arial</vt:lpstr>
      <vt:lpstr>Courier New</vt:lpstr>
      <vt:lpstr>Lucida Sans</vt:lpstr>
      <vt:lpstr>Tahoma</vt:lpstr>
      <vt:lpstr>Times New Roman</vt:lpstr>
      <vt:lpstr>DBC-e07-Theme-v01</vt:lpstr>
      <vt:lpstr>Database Administration</vt:lpstr>
      <vt:lpstr>Chapter Objectives</vt:lpstr>
      <vt:lpstr>Chapter Objectives (Cont’d)</vt:lpstr>
      <vt:lpstr>Heather Sweeney Designs: Database Design</vt:lpstr>
      <vt:lpstr>Heather Sweeney Designs: HSD Database in Microsoft SQL Server 2014 </vt:lpstr>
      <vt:lpstr>Heather Sweeney Designs: HSD Database Diagram in SQL Server 2012 </vt:lpstr>
      <vt:lpstr>The Database Processing Environment</vt:lpstr>
      <vt:lpstr>Control, Security and Reliability</vt:lpstr>
      <vt:lpstr>Concurrency Control</vt:lpstr>
      <vt:lpstr>Concurrency Control (continued)</vt:lpstr>
      <vt:lpstr>Need for Atomic Transactions</vt:lpstr>
      <vt:lpstr>Transaction Example I</vt:lpstr>
      <vt:lpstr>Transaction Example II</vt:lpstr>
      <vt:lpstr>Concurrent Processing Example</vt:lpstr>
      <vt:lpstr>Lost Update Problem</vt:lpstr>
      <vt:lpstr>Lost Update Problem Example</vt:lpstr>
      <vt:lpstr>Concurrency Issues</vt:lpstr>
      <vt:lpstr>Resource Locking </vt:lpstr>
      <vt:lpstr>Implicit versus Explicit Resource Locking</vt:lpstr>
      <vt:lpstr>Concurrent Processing with Explicit Locking Example</vt:lpstr>
      <vt:lpstr>Serializable Transactions </vt:lpstr>
      <vt:lpstr>Two-Phased Locking</vt:lpstr>
      <vt:lpstr>Deadlock</vt:lpstr>
      <vt:lpstr>Deadlock Example</vt:lpstr>
      <vt:lpstr>Optimistic Locking versus Pessimistic Locking</vt:lpstr>
      <vt:lpstr>Optimistic Locking Example</vt:lpstr>
      <vt:lpstr>Pessimistic Locking Example</vt:lpstr>
      <vt:lpstr>SQL Transaction Control Language (TLC)</vt:lpstr>
      <vt:lpstr>Marking Transaction Boundaries Example</vt:lpstr>
      <vt:lpstr>Consistent Transactions</vt:lpstr>
      <vt:lpstr>ACID: Atomic</vt:lpstr>
      <vt:lpstr>ACID: Consistent</vt:lpstr>
      <vt:lpstr>ACID: Isolation</vt:lpstr>
      <vt:lpstr>ACID: Durable</vt:lpstr>
      <vt:lpstr>Summary of Data Read Problems</vt:lpstr>
      <vt:lpstr>1992 ANSI SQL Isolation levels</vt:lpstr>
      <vt:lpstr>Cursors</vt:lpstr>
      <vt:lpstr>Cursor Types</vt:lpstr>
      <vt:lpstr>Summary of Cursor Types</vt:lpstr>
      <vt:lpstr>A Note on Cursor Types</vt:lpstr>
      <vt:lpstr>Database Security</vt:lpstr>
      <vt:lpstr>Processing Rights and Responsibilities</vt:lpstr>
      <vt:lpstr>User Accounts in SQL Server 2014: Server Login Account</vt:lpstr>
      <vt:lpstr>A Model of DBMS Security</vt:lpstr>
      <vt:lpstr>Processing Rights at Heather Sweeney Designs</vt:lpstr>
      <vt:lpstr>User Accounts in SQL Server 2014: Database User</vt:lpstr>
      <vt:lpstr>Granting Permissions</vt:lpstr>
      <vt:lpstr>SQL Server 2014 Fixed Database Roles</vt:lpstr>
      <vt:lpstr>Assigning HSD-Database-User to the SQL Server 2014 db_datareader Role</vt:lpstr>
      <vt:lpstr>Database Security Guidelines</vt:lpstr>
      <vt:lpstr>Database Backup and Recovery</vt:lpstr>
      <vt:lpstr>Recovery via Reprocessing</vt:lpstr>
      <vt:lpstr>Recovery via Rollback and Rollforward</vt:lpstr>
      <vt:lpstr>Rollback</vt:lpstr>
      <vt:lpstr>Rollback Example</vt:lpstr>
      <vt:lpstr>Rollforward</vt:lpstr>
      <vt:lpstr>Rollforward Example</vt:lpstr>
      <vt:lpstr>Example Transaction Log</vt:lpstr>
      <vt:lpstr>Recovery Example I</vt:lpstr>
      <vt:lpstr>Recovery Example I</vt:lpstr>
      <vt:lpstr>Backing Up the HSD Database Microsoft SQL Server 2014</vt:lpstr>
      <vt:lpstr>Additional DBA Responsibilities</vt:lpstr>
      <vt:lpstr>PowerPoint Presentation</vt:lpstr>
      <vt:lpstr>Database Administration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DBC-e07-Chapter-06-PPT</dc:title>
  <dc:creator>David J. Auer</dc:creator>
  <cp:lastModifiedBy>Kim Norbuta</cp:lastModifiedBy>
  <cp:revision>140</cp:revision>
  <dcterms:created xsi:type="dcterms:W3CDTF">2010-07-09T15:49:05Z</dcterms:created>
  <dcterms:modified xsi:type="dcterms:W3CDTF">2014-08-23T12:38:35Z</dcterms:modified>
</cp:coreProperties>
</file>