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6"/>
  </p:notesMasterIdLst>
  <p:handoutMasterIdLst>
    <p:handoutMasterId r:id="rId47"/>
  </p:handoutMasterIdLst>
  <p:sldIdLst>
    <p:sldId id="256" r:id="rId2"/>
    <p:sldId id="257" r:id="rId3"/>
    <p:sldId id="360" r:id="rId4"/>
    <p:sldId id="359" r:id="rId5"/>
    <p:sldId id="377" r:id="rId6"/>
    <p:sldId id="378" r:id="rId7"/>
    <p:sldId id="277" r:id="rId8"/>
    <p:sldId id="294"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19" r:id="rId23"/>
    <p:sldId id="320" r:id="rId24"/>
    <p:sldId id="356" r:id="rId25"/>
    <p:sldId id="357" r:id="rId26"/>
    <p:sldId id="321" r:id="rId27"/>
    <p:sldId id="343" r:id="rId28"/>
    <p:sldId id="344" r:id="rId29"/>
    <p:sldId id="361" r:id="rId30"/>
    <p:sldId id="362" r:id="rId31"/>
    <p:sldId id="375" r:id="rId32"/>
    <p:sldId id="363" r:id="rId33"/>
    <p:sldId id="364" r:id="rId34"/>
    <p:sldId id="365" r:id="rId35"/>
    <p:sldId id="366" r:id="rId36"/>
    <p:sldId id="367" r:id="rId37"/>
    <p:sldId id="368" r:id="rId38"/>
    <p:sldId id="371" r:id="rId39"/>
    <p:sldId id="372" r:id="rId40"/>
    <p:sldId id="373" r:id="rId41"/>
    <p:sldId id="379" r:id="rId42"/>
    <p:sldId id="374" r:id="rId43"/>
    <p:sldId id="376" r:id="rId44"/>
    <p:sldId id="259"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A28"/>
    <a:srgbClr val="1811A9"/>
    <a:srgbClr val="1A12BC"/>
    <a:srgbClr val="2117E7"/>
    <a:srgbClr val="E0AA62"/>
    <a:srgbClr val="1E15D7"/>
    <a:srgbClr val="4840EC"/>
    <a:srgbClr val="7973F5"/>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5" autoAdjust="0"/>
    <p:restoredTop sz="99820" autoAdjust="0"/>
  </p:normalViewPr>
  <p:slideViewPr>
    <p:cSldViewPr>
      <p:cViewPr varScale="1">
        <p:scale>
          <a:sx n="74" d="100"/>
          <a:sy n="74" d="100"/>
        </p:scale>
        <p:origin x="130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22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22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22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FEDA5EC-826A-496A-B9ED-3098D4D5095B}" type="slidenum">
              <a:rPr lang="en-US"/>
              <a:pPr>
                <a:defRPr/>
              </a:pPr>
              <a:t>‹#›</a:t>
            </a:fld>
            <a:endParaRPr lang="en-US" dirty="0"/>
          </a:p>
        </p:txBody>
      </p:sp>
    </p:spTree>
    <p:extLst>
      <p:ext uri="{BB962C8B-B14F-4D97-AF65-F5344CB8AC3E}">
        <p14:creationId xmlns:p14="http://schemas.microsoft.com/office/powerpoint/2010/main" val="74070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4E8333C-1C31-458C-A3AE-565BC8BFC7CD}" type="slidenum">
              <a:rPr lang="en-US"/>
              <a:pPr>
                <a:defRPr/>
              </a:pPr>
              <a:t>‹#›</a:t>
            </a:fld>
            <a:endParaRPr lang="en-US" dirty="0"/>
          </a:p>
        </p:txBody>
      </p:sp>
    </p:spTree>
    <p:extLst>
      <p:ext uri="{BB962C8B-B14F-4D97-AF65-F5344CB8AC3E}">
        <p14:creationId xmlns:p14="http://schemas.microsoft.com/office/powerpoint/2010/main" val="2366856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F7822F-0ADC-44F4-869A-164394CE62EC}" type="slidenum">
              <a:rPr lang="en-US" smtClean="0"/>
              <a:pPr eaLnBrk="1" hangingPunct="1"/>
              <a:t>1</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9749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5EAE0C-7016-40DF-ADC0-C20D5B7F6930}" type="slidenum">
              <a:rPr lang="en-US" smtClean="0"/>
              <a:pPr eaLnBrk="1" hangingPunct="1"/>
              <a:t>12</a:t>
            </a:fld>
            <a:endParaRPr lang="en-US" dirty="0" smtClean="0"/>
          </a:p>
        </p:txBody>
      </p:sp>
    </p:spTree>
    <p:extLst>
      <p:ext uri="{BB962C8B-B14F-4D97-AF65-F5344CB8AC3E}">
        <p14:creationId xmlns:p14="http://schemas.microsoft.com/office/powerpoint/2010/main" val="2603697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041CFC-8A30-441F-85CC-78AF2397AC7E}" type="slidenum">
              <a:rPr lang="en-US" smtClean="0"/>
              <a:pPr eaLnBrk="1" hangingPunct="1"/>
              <a:t>13</a:t>
            </a:fld>
            <a:endParaRPr lang="en-US" dirty="0" smtClean="0"/>
          </a:p>
        </p:txBody>
      </p:sp>
    </p:spTree>
    <p:extLst>
      <p:ext uri="{BB962C8B-B14F-4D97-AF65-F5344CB8AC3E}">
        <p14:creationId xmlns:p14="http://schemas.microsoft.com/office/powerpoint/2010/main" val="1582615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69381F-636B-430B-9669-0C799D110A27}" type="slidenum">
              <a:rPr lang="en-US" smtClean="0"/>
              <a:pPr eaLnBrk="1" hangingPunct="1"/>
              <a:t>14</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91869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1A42C0-8F71-41D5-B604-8EB005EFE279}" type="slidenum">
              <a:rPr lang="en-US" smtClean="0"/>
              <a:pPr eaLnBrk="1" hangingPunct="1"/>
              <a:t>15</a:t>
            </a:fld>
            <a:endParaRPr lang="en-US" dirty="0" smtClean="0"/>
          </a:p>
        </p:txBody>
      </p:sp>
    </p:spTree>
    <p:extLst>
      <p:ext uri="{BB962C8B-B14F-4D97-AF65-F5344CB8AC3E}">
        <p14:creationId xmlns:p14="http://schemas.microsoft.com/office/powerpoint/2010/main" val="1796334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679DEB-9BE1-4E5A-90C9-50B13E691F6F}" type="slidenum">
              <a:rPr lang="en-US" smtClean="0"/>
              <a:pPr eaLnBrk="1" hangingPunct="1"/>
              <a:t>16</a:t>
            </a:fld>
            <a:endParaRPr lang="en-US" dirty="0" smtClean="0"/>
          </a:p>
        </p:txBody>
      </p:sp>
    </p:spTree>
    <p:extLst>
      <p:ext uri="{BB962C8B-B14F-4D97-AF65-F5344CB8AC3E}">
        <p14:creationId xmlns:p14="http://schemas.microsoft.com/office/powerpoint/2010/main" val="926078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A6F957-71B1-407C-B5B1-7E4AAAE94D2E}" type="slidenum">
              <a:rPr lang="en-US" smtClean="0"/>
              <a:pPr eaLnBrk="1" hangingPunct="1"/>
              <a:t>17</a:t>
            </a:fld>
            <a:endParaRPr lang="en-US" dirty="0" smtClean="0"/>
          </a:p>
        </p:txBody>
      </p:sp>
    </p:spTree>
    <p:extLst>
      <p:ext uri="{BB962C8B-B14F-4D97-AF65-F5344CB8AC3E}">
        <p14:creationId xmlns:p14="http://schemas.microsoft.com/office/powerpoint/2010/main" val="3108355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2B109D-09F3-46C7-BB44-4F0F64B3EF22}" type="slidenum">
              <a:rPr lang="en-US" smtClean="0"/>
              <a:pPr eaLnBrk="1" hangingPunct="1"/>
              <a:t>18</a:t>
            </a:fld>
            <a:endParaRPr lang="en-US" dirty="0" smtClean="0"/>
          </a:p>
        </p:txBody>
      </p:sp>
    </p:spTree>
    <p:extLst>
      <p:ext uri="{BB962C8B-B14F-4D97-AF65-F5344CB8AC3E}">
        <p14:creationId xmlns:p14="http://schemas.microsoft.com/office/powerpoint/2010/main" val="214759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B3C7A8-4170-4029-802B-6489AF771C59}" type="slidenum">
              <a:rPr lang="en-US" smtClean="0"/>
              <a:pPr eaLnBrk="1" hangingPunct="1"/>
              <a:t>19</a:t>
            </a:fld>
            <a:endParaRPr lang="en-US" dirty="0" smtClean="0"/>
          </a:p>
        </p:txBody>
      </p:sp>
    </p:spTree>
    <p:extLst>
      <p:ext uri="{BB962C8B-B14F-4D97-AF65-F5344CB8AC3E}">
        <p14:creationId xmlns:p14="http://schemas.microsoft.com/office/powerpoint/2010/main" val="3017675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FFB021-5B66-4593-9EBC-B766D45CA3E3}" type="slidenum">
              <a:rPr lang="en-US" smtClean="0"/>
              <a:pPr eaLnBrk="1" hangingPunct="1"/>
              <a:t>20</a:t>
            </a:fld>
            <a:endParaRPr lang="en-US" dirty="0" smtClean="0"/>
          </a:p>
        </p:txBody>
      </p:sp>
    </p:spTree>
    <p:extLst>
      <p:ext uri="{BB962C8B-B14F-4D97-AF65-F5344CB8AC3E}">
        <p14:creationId xmlns:p14="http://schemas.microsoft.com/office/powerpoint/2010/main" val="88537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FDD93D-CA0D-47DF-B228-C914DF3170DE}" type="slidenum">
              <a:rPr lang="en-US" smtClean="0"/>
              <a:pPr eaLnBrk="1" hangingPunct="1"/>
              <a:t>21</a:t>
            </a:fld>
            <a:endParaRPr lang="en-US" dirty="0" smtClean="0"/>
          </a:p>
        </p:txBody>
      </p:sp>
    </p:spTree>
    <p:extLst>
      <p:ext uri="{BB962C8B-B14F-4D97-AF65-F5344CB8AC3E}">
        <p14:creationId xmlns:p14="http://schemas.microsoft.com/office/powerpoint/2010/main" val="83422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97772A-6696-4105-87CB-67A7C2C259D3}" type="slidenum">
              <a:rPr lang="en-US" smtClean="0"/>
              <a:pPr eaLnBrk="1" hangingPunct="1"/>
              <a:t>2</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352655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DEAB30-CA50-4D67-85E2-B7622D174B29}" type="slidenum">
              <a:rPr lang="en-US" smtClean="0"/>
              <a:pPr eaLnBrk="1" hangingPunct="1"/>
              <a:t>22</a:t>
            </a:fld>
            <a:endParaRPr lang="en-US" dirty="0" smtClean="0"/>
          </a:p>
        </p:txBody>
      </p:sp>
    </p:spTree>
    <p:extLst>
      <p:ext uri="{BB962C8B-B14F-4D97-AF65-F5344CB8AC3E}">
        <p14:creationId xmlns:p14="http://schemas.microsoft.com/office/powerpoint/2010/main" val="854005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F480F9-075B-4435-8B1D-27FF95E9A157}" type="slidenum">
              <a:rPr lang="en-US" smtClean="0"/>
              <a:pPr eaLnBrk="1" hangingPunct="1"/>
              <a:t>23</a:t>
            </a:fld>
            <a:endParaRPr lang="en-US" dirty="0" smtClean="0"/>
          </a:p>
        </p:txBody>
      </p:sp>
    </p:spTree>
    <p:extLst>
      <p:ext uri="{BB962C8B-B14F-4D97-AF65-F5344CB8AC3E}">
        <p14:creationId xmlns:p14="http://schemas.microsoft.com/office/powerpoint/2010/main" val="2795483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F480F9-075B-4435-8B1D-27FF95E9A157}" type="slidenum">
              <a:rPr lang="en-US" smtClean="0"/>
              <a:pPr eaLnBrk="1" hangingPunct="1"/>
              <a:t>24</a:t>
            </a:fld>
            <a:endParaRPr lang="en-US" dirty="0" smtClean="0"/>
          </a:p>
        </p:txBody>
      </p:sp>
    </p:spTree>
    <p:extLst>
      <p:ext uri="{BB962C8B-B14F-4D97-AF65-F5344CB8AC3E}">
        <p14:creationId xmlns:p14="http://schemas.microsoft.com/office/powerpoint/2010/main" val="307542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2F480F9-075B-4435-8B1D-27FF95E9A157}" type="slidenum">
              <a:rPr lang="en-US" smtClean="0"/>
              <a:pPr eaLnBrk="1" hangingPunct="1"/>
              <a:t>25</a:t>
            </a:fld>
            <a:endParaRPr lang="en-US" dirty="0" smtClean="0"/>
          </a:p>
        </p:txBody>
      </p:sp>
    </p:spTree>
    <p:extLst>
      <p:ext uri="{BB962C8B-B14F-4D97-AF65-F5344CB8AC3E}">
        <p14:creationId xmlns:p14="http://schemas.microsoft.com/office/powerpoint/2010/main" val="3208186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CDD30D-1BD2-419E-8324-661516C2D16D}" type="slidenum">
              <a:rPr lang="en-US" smtClean="0"/>
              <a:pPr eaLnBrk="1" hangingPunct="1"/>
              <a:t>26</a:t>
            </a:fld>
            <a:endParaRPr lang="en-US" dirty="0" smtClean="0"/>
          </a:p>
        </p:txBody>
      </p:sp>
    </p:spTree>
    <p:extLst>
      <p:ext uri="{BB962C8B-B14F-4D97-AF65-F5344CB8AC3E}">
        <p14:creationId xmlns:p14="http://schemas.microsoft.com/office/powerpoint/2010/main" val="29574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6CFC7F-F9C9-46DF-B2B8-1A3A095CB0BE}" type="slidenum">
              <a:rPr lang="en-US" smtClean="0"/>
              <a:pPr eaLnBrk="1" hangingPunct="1"/>
              <a:t>27</a:t>
            </a:fld>
            <a:endParaRPr lang="en-US" dirty="0" smtClean="0"/>
          </a:p>
        </p:txBody>
      </p:sp>
    </p:spTree>
    <p:extLst>
      <p:ext uri="{BB962C8B-B14F-4D97-AF65-F5344CB8AC3E}">
        <p14:creationId xmlns:p14="http://schemas.microsoft.com/office/powerpoint/2010/main" val="1009921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428503D-F36F-4770-B780-6A4C04D7A459}" type="slidenum">
              <a:rPr lang="en-US" smtClean="0"/>
              <a:pPr eaLnBrk="1" hangingPunct="1"/>
              <a:t>28</a:t>
            </a:fld>
            <a:endParaRPr lang="en-US" dirty="0" smtClean="0"/>
          </a:p>
        </p:txBody>
      </p:sp>
    </p:spTree>
    <p:extLst>
      <p:ext uri="{BB962C8B-B14F-4D97-AF65-F5344CB8AC3E}">
        <p14:creationId xmlns:p14="http://schemas.microsoft.com/office/powerpoint/2010/main" val="1268306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E54511-5481-45B3-9120-4FD1F5E464BA}" type="slidenum">
              <a:rPr lang="en-US" smtClean="0"/>
              <a:pPr eaLnBrk="1" hangingPunct="1"/>
              <a:t>29</a:t>
            </a:fld>
            <a:endParaRPr lang="en-US" dirty="0" smtClean="0"/>
          </a:p>
        </p:txBody>
      </p:sp>
    </p:spTree>
    <p:extLst>
      <p:ext uri="{BB962C8B-B14F-4D97-AF65-F5344CB8AC3E}">
        <p14:creationId xmlns:p14="http://schemas.microsoft.com/office/powerpoint/2010/main" val="2655575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A6975E-7439-415C-9401-EE73BA769FC9}" type="slidenum">
              <a:rPr lang="en-US" smtClean="0"/>
              <a:pPr eaLnBrk="1" hangingPunct="1"/>
              <a:t>30</a:t>
            </a:fld>
            <a:endParaRPr lang="en-US" dirty="0" smtClean="0"/>
          </a:p>
        </p:txBody>
      </p:sp>
    </p:spTree>
    <p:extLst>
      <p:ext uri="{BB962C8B-B14F-4D97-AF65-F5344CB8AC3E}">
        <p14:creationId xmlns:p14="http://schemas.microsoft.com/office/powerpoint/2010/main" val="1828178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DFD227-749C-43D2-8C28-81E9546F5C86}" type="slidenum">
              <a:rPr lang="en-US" smtClean="0"/>
              <a:pPr eaLnBrk="1" hangingPunct="1"/>
              <a:t>32</a:t>
            </a:fld>
            <a:endParaRPr lang="en-US" dirty="0" smtClean="0"/>
          </a:p>
        </p:txBody>
      </p:sp>
    </p:spTree>
    <p:extLst>
      <p:ext uri="{BB962C8B-B14F-4D97-AF65-F5344CB8AC3E}">
        <p14:creationId xmlns:p14="http://schemas.microsoft.com/office/powerpoint/2010/main" val="273891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94C80D-D2DD-4A1D-970F-5578964FA82C}" type="slidenum">
              <a:rPr lang="en-US"/>
              <a:pPr eaLnBrk="1" hangingPunct="1"/>
              <a:t>5</a:t>
            </a:fld>
            <a:endParaRPr lang="en-US" dirty="0"/>
          </a:p>
        </p:txBody>
      </p:sp>
    </p:spTree>
    <p:extLst>
      <p:ext uri="{BB962C8B-B14F-4D97-AF65-F5344CB8AC3E}">
        <p14:creationId xmlns:p14="http://schemas.microsoft.com/office/powerpoint/2010/main" val="802562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3C39C2-7A61-4545-A0F1-4CD733F8A5D3}" type="slidenum">
              <a:rPr lang="en-US" smtClean="0"/>
              <a:pPr eaLnBrk="1" hangingPunct="1"/>
              <a:t>33</a:t>
            </a:fld>
            <a:endParaRPr lang="en-US" dirty="0" smtClean="0"/>
          </a:p>
        </p:txBody>
      </p:sp>
    </p:spTree>
    <p:extLst>
      <p:ext uri="{BB962C8B-B14F-4D97-AF65-F5344CB8AC3E}">
        <p14:creationId xmlns:p14="http://schemas.microsoft.com/office/powerpoint/2010/main" val="2490767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3223F25-F73D-4C3A-8710-02F6A16F4CEB}" type="slidenum">
              <a:rPr lang="en-US" smtClean="0"/>
              <a:pPr eaLnBrk="1" hangingPunct="1"/>
              <a:t>34</a:t>
            </a:fld>
            <a:endParaRPr lang="en-US" dirty="0" smtClean="0"/>
          </a:p>
        </p:txBody>
      </p:sp>
    </p:spTree>
    <p:extLst>
      <p:ext uri="{BB962C8B-B14F-4D97-AF65-F5344CB8AC3E}">
        <p14:creationId xmlns:p14="http://schemas.microsoft.com/office/powerpoint/2010/main" val="2027335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F770E9C-D6E7-467F-9641-657B89A2BE9B}" type="slidenum">
              <a:rPr lang="en-US" smtClean="0"/>
              <a:pPr eaLnBrk="1" hangingPunct="1"/>
              <a:t>35</a:t>
            </a:fld>
            <a:endParaRPr lang="en-US" dirty="0" smtClean="0"/>
          </a:p>
        </p:txBody>
      </p:sp>
    </p:spTree>
    <p:extLst>
      <p:ext uri="{BB962C8B-B14F-4D97-AF65-F5344CB8AC3E}">
        <p14:creationId xmlns:p14="http://schemas.microsoft.com/office/powerpoint/2010/main" val="1746828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5F91E5-1B2B-4FB3-993E-29C24CB2D23C}" type="slidenum">
              <a:rPr lang="en-US" smtClean="0"/>
              <a:pPr eaLnBrk="1" hangingPunct="1"/>
              <a:t>36</a:t>
            </a:fld>
            <a:endParaRPr lang="en-US" dirty="0" smtClean="0"/>
          </a:p>
        </p:txBody>
      </p:sp>
    </p:spTree>
    <p:extLst>
      <p:ext uri="{BB962C8B-B14F-4D97-AF65-F5344CB8AC3E}">
        <p14:creationId xmlns:p14="http://schemas.microsoft.com/office/powerpoint/2010/main" val="4003851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2AB598-72EE-4787-80B0-D4246703547A}" type="slidenum">
              <a:rPr lang="en-US" smtClean="0"/>
              <a:pPr eaLnBrk="1" hangingPunct="1"/>
              <a:t>37</a:t>
            </a:fld>
            <a:endParaRPr lang="en-US" dirty="0" smtClean="0"/>
          </a:p>
        </p:txBody>
      </p:sp>
    </p:spTree>
    <p:extLst>
      <p:ext uri="{BB962C8B-B14F-4D97-AF65-F5344CB8AC3E}">
        <p14:creationId xmlns:p14="http://schemas.microsoft.com/office/powerpoint/2010/main" val="1609024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52525" y="692150"/>
            <a:ext cx="4554538" cy="3416300"/>
          </a:xfrm>
          <a:ln/>
        </p:spPr>
      </p:sp>
      <p:sp>
        <p:nvSpPr>
          <p:cNvPr id="9625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lstStyle/>
          <a:p>
            <a:endParaRPr lang="en-US" dirty="0" smtClean="0"/>
          </a:p>
        </p:txBody>
      </p:sp>
    </p:spTree>
    <p:extLst>
      <p:ext uri="{BB962C8B-B14F-4D97-AF65-F5344CB8AC3E}">
        <p14:creationId xmlns:p14="http://schemas.microsoft.com/office/powerpoint/2010/main" val="541502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3CCE33-FE05-4E6C-A60E-C0B91D6D343D}" type="slidenum">
              <a:rPr lang="en-US" smtClean="0"/>
              <a:pPr eaLnBrk="1" hangingPunct="1"/>
              <a:t>44</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2706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C4F5F9-8D55-4DB5-B90D-0580DAFF4010}" type="slidenum">
              <a:rPr lang="en-US" smtClean="0"/>
              <a:pPr eaLnBrk="1" hangingPunct="1"/>
              <a:t>6</a:t>
            </a:fld>
            <a:endParaRPr lang="en-US" dirty="0" smtClean="0"/>
          </a:p>
        </p:txBody>
      </p:sp>
    </p:spTree>
    <p:extLst>
      <p:ext uri="{BB962C8B-B14F-4D97-AF65-F5344CB8AC3E}">
        <p14:creationId xmlns:p14="http://schemas.microsoft.com/office/powerpoint/2010/main" val="57095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B04E2E-A910-43FE-B227-AD29078276DB}" type="slidenum">
              <a:rPr lang="en-US" smtClean="0"/>
              <a:pPr eaLnBrk="1" hangingPunct="1"/>
              <a:t>7</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75524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5FA27A-A975-4BA9-B858-6435978E797E}" type="slidenum">
              <a:rPr lang="en-US" smtClean="0"/>
              <a:pPr eaLnBrk="1" hangingPunct="1"/>
              <a:t>8</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045224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EE3BE1-2C68-450D-8583-2195F9C283A8}" type="slidenum">
              <a:rPr lang="en-US" smtClean="0"/>
              <a:pPr eaLnBrk="1" hangingPunct="1"/>
              <a:t>9</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92781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FAB615-D945-4B1E-B12B-3FBA3F8AD9C8}" type="slidenum">
              <a:rPr lang="en-US" smtClean="0"/>
              <a:pPr eaLnBrk="1" hangingPunct="1"/>
              <a:t>10</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71364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E5AC50-0854-4799-8961-3312698D712D}" type="slidenum">
              <a:rPr lang="en-US" smtClean="0"/>
              <a:pPr eaLnBrk="1" hangingPunct="1"/>
              <a:t>11</a:t>
            </a:fld>
            <a:endParaRPr lang="en-US" dirty="0" smtClean="0"/>
          </a:p>
        </p:txBody>
      </p:sp>
    </p:spTree>
    <p:extLst>
      <p:ext uri="{BB962C8B-B14F-4D97-AF65-F5344CB8AC3E}">
        <p14:creationId xmlns:p14="http://schemas.microsoft.com/office/powerpoint/2010/main" val="427338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25"/>
            <a:ext cx="7315200" cy="1470025"/>
          </a:xfrm>
        </p:spPr>
        <p:txBody>
          <a:bodyPr/>
          <a:lstStyle>
            <a:lvl1pPr>
              <a:defRPr>
                <a:solidFill>
                  <a:srgbClr val="4F6228"/>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886200"/>
            <a:ext cx="7315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8-</a:t>
            </a:r>
            <a:fld id="{3F692FE2-E317-4E12-8AAA-1C9F4B8EF8BE}" type="slidenum">
              <a:rPr lang="en-US" smtClean="0"/>
              <a:pPr>
                <a:defRPr/>
              </a:pPr>
              <a:t>‹#›</a:t>
            </a:fld>
            <a:endParaRPr lang="en-US" dirty="0"/>
          </a:p>
        </p:txBody>
      </p:sp>
    </p:spTree>
    <p:extLst>
      <p:ext uri="{BB962C8B-B14F-4D97-AF65-F5344CB8AC3E}">
        <p14:creationId xmlns:p14="http://schemas.microsoft.com/office/powerpoint/2010/main" val="18074548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7-</a:t>
            </a:r>
            <a:fld id="{2FF95918-2BB0-43C6-9B48-2056D888946C}" type="slidenum">
              <a:rPr lang="en-US" smtClean="0"/>
              <a:pPr>
                <a:defRPr/>
              </a:pPr>
              <a:t>‹#›</a:t>
            </a:fld>
            <a:endParaRPr lang="en-US" dirty="0"/>
          </a:p>
        </p:txBody>
      </p:sp>
    </p:spTree>
    <p:extLst>
      <p:ext uri="{BB962C8B-B14F-4D97-AF65-F5344CB8AC3E}">
        <p14:creationId xmlns:p14="http://schemas.microsoft.com/office/powerpoint/2010/main" val="88292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7-</a:t>
            </a:r>
            <a:fld id="{FE443675-AD1D-4283-88EA-1536942603F6}" type="slidenum">
              <a:rPr lang="en-US" smtClean="0"/>
              <a:pPr>
                <a:defRPr/>
              </a:pPr>
              <a:t>‹#›</a:t>
            </a:fld>
            <a:endParaRPr lang="en-US" dirty="0"/>
          </a:p>
        </p:txBody>
      </p:sp>
    </p:spTree>
    <p:extLst>
      <p:ext uri="{BB962C8B-B14F-4D97-AF65-F5344CB8AC3E}">
        <p14:creationId xmlns:p14="http://schemas.microsoft.com/office/powerpoint/2010/main" val="311203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8-</a:t>
            </a:r>
            <a:fld id="{97AAD205-A1C9-40D8-8B73-BB063C0CB2BA}" type="slidenum">
              <a:rPr lang="en-US" smtClean="0"/>
              <a:pPr>
                <a:defRPr/>
              </a:pPr>
              <a:t>‹#›</a:t>
            </a:fld>
            <a:endParaRPr lang="en-US" dirty="0"/>
          </a:p>
        </p:txBody>
      </p:sp>
    </p:spTree>
    <p:extLst>
      <p:ext uri="{BB962C8B-B14F-4D97-AF65-F5344CB8AC3E}">
        <p14:creationId xmlns:p14="http://schemas.microsoft.com/office/powerpoint/2010/main" val="759869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US" smtClean="0"/>
              <a:t>8-</a:t>
            </a:r>
            <a:fld id="{8DEA76CF-917E-4A3B-885E-61D3023F07DA}" type="slidenum">
              <a:rPr lang="en-US" smtClean="0"/>
              <a:pPr>
                <a:defRPr/>
              </a:pPr>
              <a:t>‹#›</a:t>
            </a:fld>
            <a:endParaRPr lang="en-US" dirty="0"/>
          </a:p>
        </p:txBody>
      </p:sp>
    </p:spTree>
    <p:extLst>
      <p:ext uri="{BB962C8B-B14F-4D97-AF65-F5344CB8AC3E}">
        <p14:creationId xmlns:p14="http://schemas.microsoft.com/office/powerpoint/2010/main" val="425486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3500" y="1600200"/>
            <a:ext cx="35433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8-</a:t>
            </a:r>
            <a:fld id="{887D38A7-1BD0-4241-B79F-F21C79BA0FD7}" type="slidenum">
              <a:rPr lang="en-US" smtClean="0"/>
              <a:pPr>
                <a:defRPr/>
              </a:pPr>
              <a:t>‹#›</a:t>
            </a:fld>
            <a:endParaRPr lang="en-US" dirty="0"/>
          </a:p>
        </p:txBody>
      </p:sp>
    </p:spTree>
    <p:extLst>
      <p:ext uri="{BB962C8B-B14F-4D97-AF65-F5344CB8AC3E}">
        <p14:creationId xmlns:p14="http://schemas.microsoft.com/office/powerpoint/2010/main" val="119643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r>
              <a:rPr lang="en-US" smtClean="0"/>
              <a:t>7-</a:t>
            </a:r>
            <a:fld id="{60885C91-6B03-49B2-AD67-6952946AD51C}" type="slidenum">
              <a:rPr lang="en-US" smtClean="0"/>
              <a:pPr>
                <a:defRPr/>
              </a:pPr>
              <a:t>‹#›</a:t>
            </a:fld>
            <a:endParaRPr lang="en-US" dirty="0"/>
          </a:p>
        </p:txBody>
      </p:sp>
    </p:spTree>
    <p:extLst>
      <p:ext uri="{BB962C8B-B14F-4D97-AF65-F5344CB8AC3E}">
        <p14:creationId xmlns:p14="http://schemas.microsoft.com/office/powerpoint/2010/main" val="406500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r>
              <a:rPr lang="en-US" smtClean="0"/>
              <a:t>8-</a:t>
            </a:r>
            <a:fld id="{0D6367C5-51B4-45A4-8567-9B0573A02BFC}" type="slidenum">
              <a:rPr lang="en-US" smtClean="0"/>
              <a:pPr>
                <a:defRPr/>
              </a:pPr>
              <a:t>‹#›</a:t>
            </a:fld>
            <a:endParaRPr lang="en-US" dirty="0"/>
          </a:p>
        </p:txBody>
      </p:sp>
    </p:spTree>
    <p:extLst>
      <p:ext uri="{BB962C8B-B14F-4D97-AF65-F5344CB8AC3E}">
        <p14:creationId xmlns:p14="http://schemas.microsoft.com/office/powerpoint/2010/main" val="20951844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r>
              <a:rPr lang="en-US" smtClean="0"/>
              <a:t>8-</a:t>
            </a:r>
            <a:fld id="{62BCD795-8905-41C5-A543-9F804645BD0E}" type="slidenum">
              <a:rPr lang="en-US" smtClean="0"/>
              <a:pPr>
                <a:defRPr/>
              </a:pPr>
              <a:t>‹#›</a:t>
            </a:fld>
            <a:endParaRPr lang="en-US" dirty="0"/>
          </a:p>
        </p:txBody>
      </p:sp>
    </p:spTree>
    <p:extLst>
      <p:ext uri="{BB962C8B-B14F-4D97-AF65-F5344CB8AC3E}">
        <p14:creationId xmlns:p14="http://schemas.microsoft.com/office/powerpoint/2010/main" val="3619313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7-</a:t>
            </a:r>
            <a:fld id="{C128C284-BAA0-4543-8C40-9F3FEB1430BC}" type="slidenum">
              <a:rPr lang="en-US" smtClean="0"/>
              <a:pPr>
                <a:defRPr/>
              </a:pPr>
              <a:t>‹#›</a:t>
            </a:fld>
            <a:endParaRPr lang="en-US" dirty="0"/>
          </a:p>
        </p:txBody>
      </p:sp>
    </p:spTree>
    <p:extLst>
      <p:ext uri="{BB962C8B-B14F-4D97-AF65-F5344CB8AC3E}">
        <p14:creationId xmlns:p14="http://schemas.microsoft.com/office/powerpoint/2010/main" val="362838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KROENKE and AUER -  DATABASE CONCEPTS (7th Edition)                                                                    Copyright © 2015 Pearson Education, Inc. Publishing as Prentice Hall</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r>
              <a:rPr lang="en-US" smtClean="0"/>
              <a:t>7-</a:t>
            </a:r>
            <a:fld id="{CBECD419-9A8A-4C67-B3D4-5BBF49F3F8D9}" type="slidenum">
              <a:rPr lang="en-US" smtClean="0"/>
              <a:pPr>
                <a:defRPr/>
              </a:pPr>
              <a:t>‹#›</a:t>
            </a:fld>
            <a:endParaRPr lang="en-US" dirty="0"/>
          </a:p>
        </p:txBody>
      </p:sp>
    </p:spTree>
    <p:extLst>
      <p:ext uri="{BB962C8B-B14F-4D97-AF65-F5344CB8AC3E}">
        <p14:creationId xmlns:p14="http://schemas.microsoft.com/office/powerpoint/2010/main" val="380507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stretch>
            <a:fillRect/>
          </a:stretch>
        </p:blipFill>
        <p:spPr>
          <a:xfrm>
            <a:off x="152400" y="228600"/>
            <a:ext cx="1216103" cy="1216103"/>
          </a:xfrm>
          <a:prstGeom prst="rect">
            <a:avLst/>
          </a:prstGeom>
        </p:spPr>
      </p:pic>
      <p:sp>
        <p:nvSpPr>
          <p:cNvPr id="1027" name="Rectangle 2"/>
          <p:cNvSpPr>
            <a:spLocks noGrp="1" noChangeArrowheads="1"/>
          </p:cNvSpPr>
          <p:nvPr>
            <p:ph type="title"/>
          </p:nvPr>
        </p:nvSpPr>
        <p:spPr bwMode="auto">
          <a:xfrm>
            <a:off x="1447800" y="274638"/>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1447800" y="1600200"/>
            <a:ext cx="7239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1447800" y="6324600"/>
            <a:ext cx="51816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aseline="0" smtClean="0">
                <a:solidFill>
                  <a:srgbClr val="4F6228"/>
                </a:solidFill>
                <a:latin typeface="Lucida Sans" pitchFamily="34" charset="0"/>
                <a:cs typeface="+mn-cs"/>
              </a:defRPr>
            </a:lvl1pPr>
          </a:lstStyle>
          <a:p>
            <a:pPr>
              <a:defRPr/>
            </a:pPr>
            <a:r>
              <a:rPr lang="en-US" smtClean="0"/>
              <a:t>KROENKE and AUER -  DATABASE CONCEPTS (7th Edition)                                                                    Copyright © 2015 Pearson Education, Inc. Publishing as Prentice Hall</a:t>
            </a:r>
            <a:endParaRPr lang="en-US" dirty="0"/>
          </a:p>
        </p:txBody>
      </p:sp>
      <p:sp>
        <p:nvSpPr>
          <p:cNvPr id="1030" name="Rectangle 6"/>
          <p:cNvSpPr>
            <a:spLocks noGrp="1" noChangeArrowheads="1"/>
          </p:cNvSpPr>
          <p:nvPr>
            <p:ph type="sldNum" sz="quarter" idx="4"/>
          </p:nvPr>
        </p:nvSpPr>
        <p:spPr bwMode="auto">
          <a:xfrm>
            <a:off x="7848600" y="6400800"/>
            <a:ext cx="990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aseline="0" smtClean="0">
                <a:solidFill>
                  <a:srgbClr val="4F6228"/>
                </a:solidFill>
                <a:latin typeface="Lucida Sans" pitchFamily="34" charset="0"/>
                <a:cs typeface="+mn-cs"/>
              </a:defRPr>
            </a:lvl1pPr>
          </a:lstStyle>
          <a:p>
            <a:pPr>
              <a:defRPr/>
            </a:pPr>
            <a:r>
              <a:rPr lang="en-US" smtClean="0"/>
              <a:t>8-</a:t>
            </a:r>
            <a:fld id="{392EF991-6FAC-4A7C-AB81-027D963FC3F3}" type="slidenum">
              <a:rPr lang="en-US" smtClean="0"/>
              <a:pPr>
                <a:defRPr/>
              </a:pPr>
              <a:t>‹#›</a:t>
            </a:fld>
            <a:endParaRPr lang="en-US" dirty="0"/>
          </a:p>
        </p:txBody>
      </p:sp>
      <p:sp>
        <p:nvSpPr>
          <p:cNvPr id="1034" name="Rectangle 10"/>
          <p:cNvSpPr>
            <a:spLocks noChangeArrowheads="1"/>
          </p:cNvSpPr>
          <p:nvPr/>
        </p:nvSpPr>
        <p:spPr bwMode="auto">
          <a:xfrm>
            <a:off x="152400" y="1600200"/>
            <a:ext cx="1219200" cy="5105400"/>
          </a:xfrm>
          <a:prstGeom prst="rect">
            <a:avLst/>
          </a:prstGeom>
          <a:solidFill>
            <a:srgbClr val="4F6228"/>
          </a:solidFill>
          <a:ln w="9525">
            <a:solidFill>
              <a:schemeClr val="tx1"/>
            </a:solidFill>
            <a:miter lim="800000"/>
            <a:headEnd/>
            <a:tailEnd/>
          </a:ln>
          <a:effectLst/>
        </p:spPr>
        <p:txBody>
          <a:bodyPr wrap="none" anchor="ctr"/>
          <a:lstStyle/>
          <a:p>
            <a:pPr>
              <a:defRPr/>
            </a:pPr>
            <a:endParaRPr lang="en-US">
              <a:cs typeface="+mn-cs"/>
            </a:endParaRPr>
          </a:p>
        </p:txBody>
      </p:sp>
      <p:sp>
        <p:nvSpPr>
          <p:cNvPr id="1035" name="Line 11"/>
          <p:cNvSpPr>
            <a:spLocks noChangeShapeType="1"/>
          </p:cNvSpPr>
          <p:nvPr/>
        </p:nvSpPr>
        <p:spPr bwMode="auto">
          <a:xfrm>
            <a:off x="152400" y="1524000"/>
            <a:ext cx="8763000" cy="0"/>
          </a:xfrm>
          <a:prstGeom prst="line">
            <a:avLst/>
          </a:prstGeom>
          <a:noFill/>
          <a:ln w="63500">
            <a:solidFill>
              <a:srgbClr val="4F6228"/>
            </a:solidFill>
            <a:round/>
            <a:headEnd/>
            <a:tailEnd/>
          </a:ln>
          <a:effectLst/>
        </p:spPr>
        <p:txBody>
          <a:bodyPr/>
          <a:lstStyle/>
          <a:p>
            <a:pPr>
              <a:defRPr/>
            </a:pPr>
            <a:endParaRPr lang="en-US">
              <a:cs typeface="+mn-cs"/>
            </a:endParaRPr>
          </a:p>
        </p:txBody>
      </p:sp>
    </p:spTree>
    <p:extLst>
      <p:ext uri="{BB962C8B-B14F-4D97-AF65-F5344CB8AC3E}">
        <p14:creationId xmlns:p14="http://schemas.microsoft.com/office/powerpoint/2010/main" val="1009662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a:solidFill>
            <a:srgbClr val="4F6228"/>
          </a:solidFill>
          <a:latin typeface="+mj-lt"/>
          <a:ea typeface="+mj-ea"/>
          <a:cs typeface="+mj-cs"/>
        </a:defRPr>
      </a:lvl1pPr>
      <a:lvl2pPr algn="ctr" rtl="0" eaLnBrk="1" fontAlgn="base" hangingPunct="1">
        <a:spcBef>
          <a:spcPct val="0"/>
        </a:spcBef>
        <a:spcAft>
          <a:spcPct val="0"/>
        </a:spcAft>
        <a:defRPr sz="4400">
          <a:solidFill>
            <a:srgbClr val="003399"/>
          </a:solidFill>
          <a:latin typeface="Arial" charset="0"/>
        </a:defRPr>
      </a:lvl2pPr>
      <a:lvl3pPr algn="ctr" rtl="0" eaLnBrk="1" fontAlgn="base" hangingPunct="1">
        <a:spcBef>
          <a:spcPct val="0"/>
        </a:spcBef>
        <a:spcAft>
          <a:spcPct val="0"/>
        </a:spcAft>
        <a:defRPr sz="4400">
          <a:solidFill>
            <a:srgbClr val="003399"/>
          </a:solidFill>
          <a:latin typeface="Arial" charset="0"/>
        </a:defRPr>
      </a:lvl3pPr>
      <a:lvl4pPr algn="ctr" rtl="0" eaLnBrk="1" fontAlgn="base" hangingPunct="1">
        <a:spcBef>
          <a:spcPct val="0"/>
        </a:spcBef>
        <a:spcAft>
          <a:spcPct val="0"/>
        </a:spcAft>
        <a:defRPr sz="4400">
          <a:solidFill>
            <a:srgbClr val="003399"/>
          </a:solidFill>
          <a:latin typeface="Arial" charset="0"/>
        </a:defRPr>
      </a:lvl4pPr>
      <a:lvl5pPr algn="ctr" rtl="0" eaLnBrk="1" fontAlgn="base" hangingPunct="1">
        <a:spcBef>
          <a:spcPct val="0"/>
        </a:spcBef>
        <a:spcAft>
          <a:spcPct val="0"/>
        </a:spcAft>
        <a:defRPr sz="4400">
          <a:solidFill>
            <a:srgbClr val="003399"/>
          </a:solidFill>
          <a:latin typeface="Arial" charset="0"/>
        </a:defRPr>
      </a:lvl5pPr>
      <a:lvl6pPr marL="457200" algn="ctr" rtl="0" eaLnBrk="1" fontAlgn="base" hangingPunct="1">
        <a:spcBef>
          <a:spcPct val="0"/>
        </a:spcBef>
        <a:spcAft>
          <a:spcPct val="0"/>
        </a:spcAft>
        <a:defRPr sz="4400">
          <a:solidFill>
            <a:srgbClr val="993300"/>
          </a:solidFill>
          <a:latin typeface="Arial" charset="0"/>
        </a:defRPr>
      </a:lvl6pPr>
      <a:lvl7pPr marL="914400" algn="ctr" rtl="0" eaLnBrk="1" fontAlgn="base" hangingPunct="1">
        <a:spcBef>
          <a:spcPct val="0"/>
        </a:spcBef>
        <a:spcAft>
          <a:spcPct val="0"/>
        </a:spcAft>
        <a:defRPr sz="4400">
          <a:solidFill>
            <a:srgbClr val="993300"/>
          </a:solidFill>
          <a:latin typeface="Arial" charset="0"/>
        </a:defRPr>
      </a:lvl7pPr>
      <a:lvl8pPr marL="1371600" algn="ctr" rtl="0" eaLnBrk="1" fontAlgn="base" hangingPunct="1">
        <a:spcBef>
          <a:spcPct val="0"/>
        </a:spcBef>
        <a:spcAft>
          <a:spcPct val="0"/>
        </a:spcAft>
        <a:defRPr sz="4400">
          <a:solidFill>
            <a:srgbClr val="993300"/>
          </a:solidFill>
          <a:latin typeface="Arial" charset="0"/>
        </a:defRPr>
      </a:lvl8pPr>
      <a:lvl9pPr marL="1828800" algn="ctr" rtl="0" eaLnBrk="1" fontAlgn="base" hangingPunct="1">
        <a:spcBef>
          <a:spcPct val="0"/>
        </a:spcBef>
        <a:spcAft>
          <a:spcPct val="0"/>
        </a:spcAft>
        <a:defRPr sz="4400">
          <a:solidFill>
            <a:srgbClr val="9933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oe@somewhere.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cid:3287383400_2177562"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1524000" y="3124200"/>
            <a:ext cx="7391400" cy="3604260"/>
          </a:xfrm>
          <a:prstGeom prst="rect">
            <a:avLst/>
          </a:prstGeom>
        </p:spPr>
      </p:pic>
      <p:sp>
        <p:nvSpPr>
          <p:cNvPr id="8195" name="Rectangle 13"/>
          <p:cNvSpPr>
            <a:spLocks noGrp="1" noChangeArrowheads="1"/>
          </p:cNvSpPr>
          <p:nvPr>
            <p:ph type="ctrTitle"/>
          </p:nvPr>
        </p:nvSpPr>
        <p:spPr>
          <a:xfrm>
            <a:off x="1676400" y="2209800"/>
            <a:ext cx="7239000" cy="762000"/>
          </a:xfrm>
        </p:spPr>
        <p:txBody>
          <a:bodyPr/>
          <a:lstStyle/>
          <a:p>
            <a:r>
              <a:rPr lang="en-US" sz="2800" b="1" dirty="0">
                <a:solidFill>
                  <a:schemeClr val="tx1">
                    <a:lumMod val="65000"/>
                    <a:lumOff val="35000"/>
                  </a:schemeClr>
                </a:solidFill>
              </a:rPr>
              <a:t>Big Data, Data Warehouses, and</a:t>
            </a:r>
            <a:br>
              <a:rPr lang="en-US" sz="2800" b="1" dirty="0">
                <a:solidFill>
                  <a:schemeClr val="tx1">
                    <a:lumMod val="65000"/>
                    <a:lumOff val="35000"/>
                  </a:schemeClr>
                </a:solidFill>
              </a:rPr>
            </a:br>
            <a:r>
              <a:rPr lang="en-US" sz="2800" b="1" dirty="0">
                <a:solidFill>
                  <a:schemeClr val="tx1">
                    <a:lumMod val="65000"/>
                    <a:lumOff val="35000"/>
                  </a:schemeClr>
                </a:solidFill>
              </a:rPr>
              <a:t>Business Intelligence Systems</a:t>
            </a:r>
            <a:endParaRPr lang="en-US" sz="2800" b="1" dirty="0" smtClean="0">
              <a:solidFill>
                <a:schemeClr val="tx1">
                  <a:lumMod val="65000"/>
                  <a:lumOff val="35000"/>
                </a:schemeClr>
              </a:solidFill>
            </a:endParaRPr>
          </a:p>
        </p:txBody>
      </p:sp>
      <p:sp>
        <p:nvSpPr>
          <p:cNvPr id="8196" name="Rectangle 14"/>
          <p:cNvSpPr>
            <a:spLocks noGrp="1" noChangeArrowheads="1"/>
          </p:cNvSpPr>
          <p:nvPr>
            <p:ph type="subTitle" idx="1"/>
          </p:nvPr>
        </p:nvSpPr>
        <p:spPr>
          <a:xfrm>
            <a:off x="1676400" y="1676400"/>
            <a:ext cx="7239000" cy="533400"/>
          </a:xfrm>
        </p:spPr>
        <p:txBody>
          <a:bodyPr/>
          <a:lstStyle/>
          <a:p>
            <a:pPr eaLnBrk="1" hangingPunct="1">
              <a:lnSpc>
                <a:spcPct val="90000"/>
              </a:lnSpc>
            </a:pPr>
            <a:r>
              <a:rPr lang="en-US" dirty="0" smtClean="0">
                <a:solidFill>
                  <a:srgbClr val="C00000"/>
                </a:solidFill>
              </a:rPr>
              <a:t>Chapter Eight</a:t>
            </a:r>
          </a:p>
        </p:txBody>
      </p:sp>
      <p:sp>
        <p:nvSpPr>
          <p:cNvPr id="8197" name="Text Box 17"/>
          <p:cNvSpPr txBox="1">
            <a:spLocks noChangeArrowheads="1"/>
          </p:cNvSpPr>
          <p:nvPr/>
        </p:nvSpPr>
        <p:spPr bwMode="auto">
          <a:xfrm>
            <a:off x="1600200" y="228600"/>
            <a:ext cx="7315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C00000"/>
                </a:solidFill>
                <a:latin typeface="Lucida Sans" pitchFamily="34" charset="0"/>
              </a:rPr>
              <a:t>DAVID M. KROENKE and DAVID J. AUER </a:t>
            </a:r>
          </a:p>
          <a:p>
            <a:pPr algn="ctr" eaLnBrk="1" hangingPunct="1">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210" y="1622861"/>
            <a:ext cx="7385990" cy="310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p:cNvSpPr>
            <a:spLocks noGrp="1" noChangeArrowheads="1"/>
          </p:cNvSpPr>
          <p:nvPr>
            <p:ph type="title"/>
          </p:nvPr>
        </p:nvSpPr>
        <p:spPr/>
        <p:txBody>
          <a:bodyPr/>
          <a:lstStyle/>
          <a:p>
            <a:pPr eaLnBrk="1" hangingPunct="1"/>
            <a:r>
              <a:rPr lang="en-US" sz="3600" dirty="0" smtClean="0"/>
              <a:t>Components of a</a:t>
            </a:r>
            <a:br>
              <a:rPr lang="en-US" sz="3600" dirty="0" smtClean="0"/>
            </a:br>
            <a:r>
              <a:rPr lang="en-US" sz="3600" dirty="0" smtClean="0"/>
              <a:t>Data Warehouse</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10</a:t>
            </a:fld>
            <a:endParaRPr lang="en-US" dirty="0"/>
          </a:p>
        </p:txBody>
      </p:sp>
      <p:sp>
        <p:nvSpPr>
          <p:cNvPr id="6" name="Rectangle 5"/>
          <p:cNvSpPr/>
          <p:nvPr/>
        </p:nvSpPr>
        <p:spPr>
          <a:xfrm>
            <a:off x="2895600" y="5867400"/>
            <a:ext cx="4972259" cy="369332"/>
          </a:xfrm>
          <a:prstGeom prst="rect">
            <a:avLst/>
          </a:prstGeom>
        </p:spPr>
        <p:txBody>
          <a:bodyPr wrap="none">
            <a:spAutoFit/>
          </a:bodyPr>
          <a:lstStyle/>
          <a:p>
            <a:r>
              <a:rPr lang="en-US" dirty="0" smtClean="0"/>
              <a:t>Figure 8-5:  Components of a Data Warehouse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3600" dirty="0" smtClean="0"/>
              <a:t>Problems with Operational Data</a:t>
            </a:r>
          </a:p>
        </p:txBody>
      </p:sp>
      <p:sp>
        <p:nvSpPr>
          <p:cNvPr id="16387" name="Content Placeholder 2"/>
          <p:cNvSpPr>
            <a:spLocks noGrp="1"/>
          </p:cNvSpPr>
          <p:nvPr>
            <p:ph idx="1"/>
          </p:nvPr>
        </p:nvSpPr>
        <p:spPr/>
        <p:txBody>
          <a:bodyPr/>
          <a:lstStyle/>
          <a:p>
            <a:pPr eaLnBrk="1" hangingPunct="1"/>
            <a:r>
              <a:rPr lang="en-US" dirty="0" smtClean="0"/>
              <a:t>“Dirty Data”</a:t>
            </a:r>
          </a:p>
          <a:p>
            <a:pPr lvl="1" eaLnBrk="1" hangingPunct="1"/>
            <a:r>
              <a:rPr lang="en-US" dirty="0" smtClean="0"/>
              <a:t>Example – “G” for Gender</a:t>
            </a:r>
          </a:p>
          <a:p>
            <a:pPr lvl="1" eaLnBrk="1" hangingPunct="1"/>
            <a:r>
              <a:rPr lang="en-US" dirty="0" smtClean="0"/>
              <a:t>Example – “213” for Age</a:t>
            </a:r>
          </a:p>
          <a:p>
            <a:pPr eaLnBrk="1" hangingPunct="1"/>
            <a:r>
              <a:rPr lang="en-US" dirty="0" smtClean="0"/>
              <a:t>Missing Values</a:t>
            </a:r>
          </a:p>
          <a:p>
            <a:pPr eaLnBrk="1" hangingPunct="1"/>
            <a:r>
              <a:rPr lang="en-US" dirty="0" smtClean="0"/>
              <a:t>Inconsistent Data</a:t>
            </a:r>
          </a:p>
          <a:p>
            <a:pPr lvl="1" eaLnBrk="1" hangingPunct="1"/>
            <a:r>
              <a:rPr lang="en-US" dirty="0" smtClean="0"/>
              <a:t>Example – data that has changed, such as a customer’s phone number</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11</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z="3600" dirty="0" smtClean="0"/>
              <a:t>Problems with Operational Data </a:t>
            </a:r>
            <a:r>
              <a:rPr lang="en-US" sz="2400" dirty="0" smtClean="0"/>
              <a:t>(Continued)</a:t>
            </a:r>
          </a:p>
        </p:txBody>
      </p:sp>
      <p:sp>
        <p:nvSpPr>
          <p:cNvPr id="17411" name="Content Placeholder 2"/>
          <p:cNvSpPr>
            <a:spLocks noGrp="1"/>
          </p:cNvSpPr>
          <p:nvPr>
            <p:ph idx="1"/>
          </p:nvPr>
        </p:nvSpPr>
        <p:spPr/>
        <p:txBody>
          <a:bodyPr/>
          <a:lstStyle/>
          <a:p>
            <a:pPr eaLnBrk="1" hangingPunct="1"/>
            <a:r>
              <a:rPr lang="en-US" dirty="0" smtClean="0"/>
              <a:t>Nonintegrated Data</a:t>
            </a:r>
          </a:p>
          <a:p>
            <a:pPr lvl="1" eaLnBrk="1" hangingPunct="1"/>
            <a:r>
              <a:rPr lang="en-US" dirty="0" smtClean="0"/>
              <a:t>Example – data from two or more sources that need to be combined</a:t>
            </a:r>
          </a:p>
          <a:p>
            <a:pPr eaLnBrk="1" hangingPunct="1"/>
            <a:r>
              <a:rPr lang="en-US" dirty="0" smtClean="0"/>
              <a:t>Incorrect Format</a:t>
            </a:r>
          </a:p>
          <a:p>
            <a:pPr lvl="1" eaLnBrk="1" hangingPunct="1"/>
            <a:r>
              <a:rPr lang="en-US" dirty="0" smtClean="0"/>
              <a:t>Example – time data in hours when needed in minutes</a:t>
            </a:r>
          </a:p>
          <a:p>
            <a:pPr eaLnBrk="1" hangingPunct="1"/>
            <a:r>
              <a:rPr lang="en-US" dirty="0" smtClean="0"/>
              <a:t>Too Much Data</a:t>
            </a:r>
          </a:p>
          <a:p>
            <a:pPr lvl="1" eaLnBrk="1" hangingPunct="1"/>
            <a:r>
              <a:rPr lang="en-US" dirty="0" smtClean="0"/>
              <a:t>Example – An excess number of columns</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12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z="3600" dirty="0" smtClean="0"/>
              <a:t>ETL Data Transformation</a:t>
            </a:r>
            <a:endParaRPr lang="en-US" sz="2400" dirty="0" smtClean="0"/>
          </a:p>
        </p:txBody>
      </p:sp>
      <p:sp>
        <p:nvSpPr>
          <p:cNvPr id="18435" name="Content Placeholder 2"/>
          <p:cNvSpPr>
            <a:spLocks noGrp="1"/>
          </p:cNvSpPr>
          <p:nvPr>
            <p:ph idx="1"/>
          </p:nvPr>
        </p:nvSpPr>
        <p:spPr/>
        <p:txBody>
          <a:bodyPr/>
          <a:lstStyle/>
          <a:p>
            <a:pPr eaLnBrk="1" hangingPunct="1"/>
            <a:r>
              <a:rPr lang="en-US" dirty="0" smtClean="0"/>
              <a:t>Data may need to be transformed for use in a data warehouse.</a:t>
            </a:r>
          </a:p>
          <a:p>
            <a:pPr lvl="1" eaLnBrk="1" hangingPunct="1"/>
            <a:r>
              <a:rPr lang="en-US" dirty="0" smtClean="0"/>
              <a:t>Example</a:t>
            </a:r>
          </a:p>
          <a:p>
            <a:pPr lvl="2" eaLnBrk="1" hangingPunct="1"/>
            <a:r>
              <a:rPr lang="en-US" dirty="0" smtClean="0"/>
              <a:t>{CountryCode </a:t>
            </a:r>
            <a:r>
              <a:rPr lang="en-US" dirty="0" smtClean="0">
                <a:sym typeface="Wingdings" pitchFamily="2" charset="2"/>
              </a:rPr>
              <a:t> CountryName}</a:t>
            </a:r>
          </a:p>
          <a:p>
            <a:pPr lvl="2" eaLnBrk="1" hangingPunct="1"/>
            <a:r>
              <a:rPr lang="en-US" dirty="0" smtClean="0">
                <a:sym typeface="Wingdings" pitchFamily="2" charset="2"/>
              </a:rPr>
              <a:t>“US”  “United States”</a:t>
            </a:r>
          </a:p>
          <a:p>
            <a:pPr lvl="1" eaLnBrk="1" hangingPunct="1"/>
            <a:r>
              <a:rPr lang="en-US" dirty="0" smtClean="0"/>
              <a:t>Example</a:t>
            </a:r>
          </a:p>
          <a:p>
            <a:pPr lvl="2" eaLnBrk="1" hangingPunct="1"/>
            <a:r>
              <a:rPr lang="en-US" dirty="0" smtClean="0"/>
              <a:t>Email address to Email domain</a:t>
            </a:r>
          </a:p>
          <a:p>
            <a:pPr lvl="2" eaLnBrk="1" hangingPunct="1"/>
            <a:r>
              <a:rPr lang="en-US" dirty="0" smtClean="0">
                <a:hlinkClick r:id="rId3"/>
              </a:rPr>
              <a:t>joe@somewhere.com</a:t>
            </a:r>
            <a:r>
              <a:rPr lang="en-US" dirty="0" smtClean="0"/>
              <a:t> </a:t>
            </a:r>
            <a:r>
              <a:rPr lang="en-US" dirty="0" smtClean="0">
                <a:sym typeface="Wingdings" pitchFamily="2" charset="2"/>
              </a:rPr>
              <a:t> “somewhere.com”</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13</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41934"/>
            <a:ext cx="7385990" cy="384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9" name="Rectangle 2"/>
          <p:cNvSpPr>
            <a:spLocks noGrp="1" noChangeArrowheads="1"/>
          </p:cNvSpPr>
          <p:nvPr>
            <p:ph type="title"/>
          </p:nvPr>
        </p:nvSpPr>
        <p:spPr/>
        <p:txBody>
          <a:bodyPr/>
          <a:lstStyle/>
          <a:p>
            <a:pPr eaLnBrk="1" hangingPunct="1"/>
            <a:r>
              <a:rPr lang="en-US" sz="3600" dirty="0" smtClean="0"/>
              <a:t>Characteristics of a</a:t>
            </a:r>
            <a:br>
              <a:rPr lang="en-US" sz="3600" dirty="0" smtClean="0"/>
            </a:br>
            <a:r>
              <a:rPr lang="en-US" sz="3600" dirty="0" smtClean="0"/>
              <a:t>Data Mart</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14</a:t>
            </a:fld>
            <a:endParaRPr lang="en-US" dirty="0"/>
          </a:p>
        </p:txBody>
      </p:sp>
      <p:sp>
        <p:nvSpPr>
          <p:cNvPr id="6" name="Rectangle 5"/>
          <p:cNvSpPr/>
          <p:nvPr/>
        </p:nvSpPr>
        <p:spPr>
          <a:xfrm>
            <a:off x="2727531" y="5951425"/>
            <a:ext cx="4908138" cy="369332"/>
          </a:xfrm>
          <a:prstGeom prst="rect">
            <a:avLst/>
          </a:prstGeom>
        </p:spPr>
        <p:txBody>
          <a:bodyPr wrap="none">
            <a:spAutoFit/>
          </a:bodyPr>
          <a:lstStyle/>
          <a:p>
            <a:r>
              <a:rPr lang="en-US" dirty="0" smtClean="0"/>
              <a:t>Figure 8-6:  Data Warehouses and Data Marts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z="3600" dirty="0" smtClean="0"/>
              <a:t>Enterprise Data Warehouse (EDW) Architecture</a:t>
            </a:r>
          </a:p>
        </p:txBody>
      </p:sp>
      <p:sp>
        <p:nvSpPr>
          <p:cNvPr id="20483" name="Content Placeholder 2"/>
          <p:cNvSpPr>
            <a:spLocks noGrp="1"/>
          </p:cNvSpPr>
          <p:nvPr>
            <p:ph idx="1"/>
          </p:nvPr>
        </p:nvSpPr>
        <p:spPr/>
        <p:txBody>
          <a:bodyPr/>
          <a:lstStyle/>
          <a:p>
            <a:pPr eaLnBrk="1" hangingPunct="1"/>
            <a:r>
              <a:rPr lang="en-US" dirty="0" smtClean="0"/>
              <a:t>Combines the data warehouse structure and the data mart structures shown above</a:t>
            </a:r>
          </a:p>
          <a:p>
            <a:pPr eaLnBrk="1" hangingPunct="1"/>
            <a:r>
              <a:rPr lang="en-US" dirty="0" smtClean="0"/>
              <a:t>Expensive to create, staff and operate</a:t>
            </a:r>
          </a:p>
          <a:p>
            <a:pPr eaLnBrk="1" hangingPunct="1"/>
            <a:r>
              <a:rPr lang="en-US" dirty="0" smtClean="0"/>
              <a:t>Smaller organizations use subsets of the EDW architecture</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15</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smtClean="0"/>
              <a:t>Dimensional Databases</a:t>
            </a:r>
          </a:p>
        </p:txBody>
      </p:sp>
      <p:sp>
        <p:nvSpPr>
          <p:cNvPr id="21507" name="Content Placeholder 2"/>
          <p:cNvSpPr>
            <a:spLocks noGrp="1"/>
          </p:cNvSpPr>
          <p:nvPr>
            <p:ph idx="1"/>
          </p:nvPr>
        </p:nvSpPr>
        <p:spPr>
          <a:xfrm>
            <a:off x="1524000" y="1676400"/>
            <a:ext cx="7239000" cy="2971800"/>
          </a:xfrm>
        </p:spPr>
        <p:txBody>
          <a:bodyPr/>
          <a:lstStyle/>
          <a:p>
            <a:pPr eaLnBrk="1" hangingPunct="1"/>
            <a:r>
              <a:rPr lang="en-US" sz="2800" dirty="0" smtClean="0"/>
              <a:t>A non-normalized database structure used for data warehouses</a:t>
            </a:r>
          </a:p>
          <a:p>
            <a:pPr eaLnBrk="1" hangingPunct="1"/>
            <a:r>
              <a:rPr lang="en-US" sz="2800" dirty="0" smtClean="0"/>
              <a:t>May use slowly changing dimensions</a:t>
            </a:r>
          </a:p>
          <a:p>
            <a:pPr lvl="1" eaLnBrk="1" hangingPunct="1"/>
            <a:r>
              <a:rPr lang="en-US" sz="2400" dirty="0" smtClean="0"/>
              <a:t>Values change infrequently</a:t>
            </a:r>
          </a:p>
          <a:p>
            <a:pPr lvl="2" eaLnBrk="1" hangingPunct="1"/>
            <a:r>
              <a:rPr lang="en-US" sz="2000" dirty="0" smtClean="0"/>
              <a:t>Phone Number</a:t>
            </a:r>
          </a:p>
          <a:p>
            <a:pPr lvl="2" eaLnBrk="1" hangingPunct="1"/>
            <a:r>
              <a:rPr lang="en-US" sz="2000" dirty="0" smtClean="0"/>
              <a:t>Address</a:t>
            </a:r>
          </a:p>
          <a:p>
            <a:pPr eaLnBrk="1" hangingPunct="1"/>
            <a:r>
              <a:rPr lang="en-US" sz="2800" dirty="0" smtClean="0"/>
              <a:t>Use a Date or Time dimension</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16</a:t>
            </a:fld>
            <a:endParaRPr lang="en-US" dirty="0"/>
          </a:p>
        </p:txBody>
      </p:sp>
      <p:pic>
        <p:nvPicPr>
          <p:cNvPr id="21510" name="Picture 2" descr="C:\Users\auer\Auer-Projects\Kroenke-Auer-Projects\Kroenke-Auer-DBC-e04\DBC-e04-Images\Chapter08\Fig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2725" y="4806950"/>
            <a:ext cx="7356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447800" y="5791200"/>
            <a:ext cx="7543800" cy="369332"/>
          </a:xfrm>
          <a:prstGeom prst="rect">
            <a:avLst/>
          </a:prstGeom>
        </p:spPr>
        <p:txBody>
          <a:bodyPr wrap="square">
            <a:spAutoFit/>
          </a:bodyPr>
          <a:lstStyle/>
          <a:p>
            <a:r>
              <a:rPr lang="en-US" dirty="0" smtClean="0"/>
              <a:t>Figure 8-7:  Characteristics of Operational and Dimensional Databases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210" y="1622861"/>
            <a:ext cx="7385990" cy="310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0" name="Title 1"/>
          <p:cNvSpPr>
            <a:spLocks noGrp="1"/>
          </p:cNvSpPr>
          <p:nvPr>
            <p:ph type="title"/>
          </p:nvPr>
        </p:nvSpPr>
        <p:spPr/>
        <p:txBody>
          <a:bodyPr/>
          <a:lstStyle/>
          <a:p>
            <a:pPr eaLnBrk="1" hangingPunct="1"/>
            <a:r>
              <a:rPr lang="en-US" dirty="0" smtClean="0"/>
              <a:t>Star Schema</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17</a:t>
            </a:fld>
            <a:endParaRPr lang="en-US" dirty="0"/>
          </a:p>
        </p:txBody>
      </p:sp>
      <p:sp>
        <p:nvSpPr>
          <p:cNvPr id="6" name="Rectangle 5"/>
          <p:cNvSpPr/>
          <p:nvPr/>
        </p:nvSpPr>
        <p:spPr>
          <a:xfrm>
            <a:off x="3657600" y="5867400"/>
            <a:ext cx="3219792" cy="369332"/>
          </a:xfrm>
          <a:prstGeom prst="rect">
            <a:avLst/>
          </a:prstGeom>
        </p:spPr>
        <p:txBody>
          <a:bodyPr wrap="none">
            <a:spAutoFit/>
          </a:bodyPr>
          <a:lstStyle/>
          <a:p>
            <a:r>
              <a:rPr lang="en-US" dirty="0" smtClean="0"/>
              <a:t>Figure 8-8:  The Star Schema</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7800" y="1611087"/>
            <a:ext cx="7433608" cy="4212573"/>
          </a:xfrm>
          <a:prstGeom prst="rect">
            <a:avLst/>
          </a:prstGeom>
        </p:spPr>
      </p:pic>
      <p:sp>
        <p:nvSpPr>
          <p:cNvPr id="23554" name="Title 1"/>
          <p:cNvSpPr>
            <a:spLocks noGrp="1"/>
          </p:cNvSpPr>
          <p:nvPr>
            <p:ph type="title"/>
          </p:nvPr>
        </p:nvSpPr>
        <p:spPr/>
        <p:txBody>
          <a:bodyPr/>
          <a:lstStyle/>
          <a:p>
            <a:pPr eaLnBrk="1" hangingPunct="1"/>
            <a:r>
              <a:rPr lang="en-US" dirty="0" smtClean="0"/>
              <a:t>HSD-DW Star Schema</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18</a:t>
            </a:fld>
            <a:endParaRPr lang="en-US" dirty="0"/>
          </a:p>
        </p:txBody>
      </p:sp>
      <p:sp>
        <p:nvSpPr>
          <p:cNvPr id="6" name="Rectangle 5"/>
          <p:cNvSpPr/>
          <p:nvPr/>
        </p:nvSpPr>
        <p:spPr>
          <a:xfrm>
            <a:off x="2971800" y="5943600"/>
            <a:ext cx="4232890" cy="369332"/>
          </a:xfrm>
          <a:prstGeom prst="rect">
            <a:avLst/>
          </a:prstGeom>
        </p:spPr>
        <p:txBody>
          <a:bodyPr wrap="none">
            <a:spAutoFit/>
          </a:bodyPr>
          <a:lstStyle/>
          <a:p>
            <a:r>
              <a:rPr lang="en-US" dirty="0" smtClean="0"/>
              <a:t>Figure 8-9:  The HSD-DW Star Schema</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518" y="1619249"/>
            <a:ext cx="7517882" cy="138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Title 1"/>
          <p:cNvSpPr>
            <a:spLocks noGrp="1"/>
          </p:cNvSpPr>
          <p:nvPr>
            <p:ph type="title"/>
          </p:nvPr>
        </p:nvSpPr>
        <p:spPr/>
        <p:txBody>
          <a:bodyPr/>
          <a:lstStyle/>
          <a:p>
            <a:pPr eaLnBrk="1" hangingPunct="1"/>
            <a:r>
              <a:rPr lang="en-US" dirty="0" smtClean="0"/>
              <a:t>Two-Dimensional Matrix</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19</a:t>
            </a:fld>
            <a:endParaRPr lang="en-US" dirty="0"/>
          </a:p>
        </p:txBody>
      </p:sp>
      <p:sp>
        <p:nvSpPr>
          <p:cNvPr id="6" name="Rectangle 5"/>
          <p:cNvSpPr/>
          <p:nvPr/>
        </p:nvSpPr>
        <p:spPr>
          <a:xfrm>
            <a:off x="2101023" y="5602069"/>
            <a:ext cx="6096003" cy="646331"/>
          </a:xfrm>
          <a:prstGeom prst="rect">
            <a:avLst/>
          </a:prstGeom>
        </p:spPr>
        <p:txBody>
          <a:bodyPr wrap="square">
            <a:spAutoFit/>
          </a:bodyPr>
          <a:lstStyle/>
          <a:p>
            <a:r>
              <a:rPr lang="en-US" dirty="0" smtClean="0"/>
              <a:t>Figure 8-13:</a:t>
            </a:r>
            <a:br>
              <a:rPr lang="en-US" dirty="0" smtClean="0"/>
            </a:br>
            <a:r>
              <a:rPr lang="en-US" dirty="0" smtClean="0"/>
              <a:t>The Two-Dimensional ProductNumber–CustomerID Matrix</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Chapter Objectives</a:t>
            </a:r>
          </a:p>
        </p:txBody>
      </p:sp>
      <p:sp>
        <p:nvSpPr>
          <p:cNvPr id="9219" name="Rectangle 3"/>
          <p:cNvSpPr>
            <a:spLocks noGrp="1" noChangeArrowheads="1"/>
          </p:cNvSpPr>
          <p:nvPr>
            <p:ph idx="1"/>
          </p:nvPr>
        </p:nvSpPr>
        <p:spPr/>
        <p:txBody>
          <a:bodyPr/>
          <a:lstStyle/>
          <a:p>
            <a:pPr eaLnBrk="1" hangingPunct="1">
              <a:lnSpc>
                <a:spcPct val="90000"/>
              </a:lnSpc>
            </a:pPr>
            <a:r>
              <a:rPr lang="en-US" sz="2400" dirty="0" smtClean="0"/>
              <a:t>Learn the basic concepts of Big Data, structured storage, and the MapReduce process</a:t>
            </a:r>
          </a:p>
          <a:p>
            <a:pPr eaLnBrk="1" hangingPunct="1">
              <a:lnSpc>
                <a:spcPct val="90000"/>
              </a:lnSpc>
            </a:pPr>
            <a:r>
              <a:rPr lang="en-US" sz="2400" dirty="0" smtClean="0"/>
              <a:t>Learn the basic concepts of data warehouses and data marts</a:t>
            </a:r>
          </a:p>
          <a:p>
            <a:pPr eaLnBrk="1" hangingPunct="1">
              <a:lnSpc>
                <a:spcPct val="90000"/>
              </a:lnSpc>
            </a:pPr>
            <a:r>
              <a:rPr lang="en-US" sz="2400" dirty="0" smtClean="0"/>
              <a:t>Learn the basic concepts of dimensional databases</a:t>
            </a:r>
          </a:p>
          <a:p>
            <a:pPr eaLnBrk="1" hangingPunct="1">
              <a:lnSpc>
                <a:spcPct val="90000"/>
              </a:lnSpc>
            </a:pPr>
            <a:r>
              <a:rPr lang="en-US" sz="2400" dirty="0" smtClean="0"/>
              <a:t>Learn the basic concepts of business intelligence (BI) systems</a:t>
            </a:r>
          </a:p>
          <a:p>
            <a:pPr eaLnBrk="1" hangingPunct="1">
              <a:lnSpc>
                <a:spcPct val="90000"/>
              </a:lnSpc>
            </a:pPr>
            <a:r>
              <a:rPr lang="en-US" sz="2400" dirty="0" smtClean="0"/>
              <a:t>Learn the basic concepts of Online Analytical Processing (OLAP)</a:t>
            </a:r>
          </a:p>
          <a:p>
            <a:pPr eaLnBrk="1" hangingPunct="1">
              <a:lnSpc>
                <a:spcPct val="90000"/>
              </a:lnSpc>
              <a:buFont typeface="Symbol" pitchFamily="18" charset="2"/>
              <a:buChar char=""/>
            </a:pPr>
            <a:endParaRPr lang="en-US" sz="2800" dirty="0" smtClean="0"/>
          </a:p>
          <a:p>
            <a:pPr eaLnBrk="1" hangingPunct="1">
              <a:lnSpc>
                <a:spcPct val="90000"/>
              </a:lnSpc>
              <a:buFontTx/>
              <a:buNone/>
            </a:pPr>
            <a:endParaRPr lang="en-US" sz="2400" dirty="0" smtClean="0"/>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518" y="1600200"/>
            <a:ext cx="7517882" cy="3252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Title 1"/>
          <p:cNvSpPr>
            <a:spLocks noGrp="1"/>
          </p:cNvSpPr>
          <p:nvPr>
            <p:ph type="title"/>
          </p:nvPr>
        </p:nvSpPr>
        <p:spPr/>
        <p:txBody>
          <a:bodyPr/>
          <a:lstStyle/>
          <a:p>
            <a:pPr eaLnBrk="1" hangingPunct="1"/>
            <a:r>
              <a:rPr lang="en-US" dirty="0" smtClean="0"/>
              <a:t>Three-Dimensional Matrix</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20</a:t>
            </a:fld>
            <a:endParaRPr lang="en-US" dirty="0"/>
          </a:p>
        </p:txBody>
      </p:sp>
      <p:sp>
        <p:nvSpPr>
          <p:cNvPr id="6" name="Rectangle 5"/>
          <p:cNvSpPr/>
          <p:nvPr/>
        </p:nvSpPr>
        <p:spPr>
          <a:xfrm>
            <a:off x="1503511" y="5664898"/>
            <a:ext cx="7432154" cy="646331"/>
          </a:xfrm>
          <a:prstGeom prst="rect">
            <a:avLst/>
          </a:prstGeom>
        </p:spPr>
        <p:txBody>
          <a:bodyPr wrap="square">
            <a:spAutoFit/>
          </a:bodyPr>
          <a:lstStyle/>
          <a:p>
            <a:r>
              <a:rPr lang="en-US" dirty="0" smtClean="0"/>
              <a:t>Figure 8-14:</a:t>
            </a:r>
            <a:br>
              <a:rPr lang="en-US" dirty="0" smtClean="0"/>
            </a:br>
            <a:r>
              <a:rPr lang="en-US" dirty="0" smtClean="0"/>
              <a:t>The Three-Dimensional Time–ProductNumber–CustomerID Cube</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US" sz="3200" dirty="0" smtClean="0"/>
              <a:t>Conformed Dimensions</a:t>
            </a:r>
            <a:br>
              <a:rPr lang="en-US" sz="3200" dirty="0" smtClean="0"/>
            </a:br>
            <a:r>
              <a:rPr lang="en-US" sz="3200" dirty="0" smtClean="0"/>
              <a:t>and the Extended HSD-DW Schema</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21</a:t>
            </a:fld>
            <a:endParaRPr lang="en-US" dirty="0"/>
          </a:p>
        </p:txBody>
      </p:sp>
      <p:sp>
        <p:nvSpPr>
          <p:cNvPr id="6" name="Rectangle 5"/>
          <p:cNvSpPr/>
          <p:nvPr/>
        </p:nvSpPr>
        <p:spPr>
          <a:xfrm>
            <a:off x="2667000" y="6019800"/>
            <a:ext cx="5399876" cy="369332"/>
          </a:xfrm>
          <a:prstGeom prst="rect">
            <a:avLst/>
          </a:prstGeom>
        </p:spPr>
        <p:txBody>
          <a:bodyPr wrap="none">
            <a:spAutoFit/>
          </a:bodyPr>
          <a:lstStyle/>
          <a:p>
            <a:r>
              <a:rPr lang="en-US" dirty="0" smtClean="0"/>
              <a:t>Figure 8-15:  The Extended HSD-DW Star Schema</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2133600" y="1597984"/>
            <a:ext cx="6096000" cy="442181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600" dirty="0" smtClean="0"/>
              <a:t>OnLine Analytical Processing (OLAP)</a:t>
            </a:r>
          </a:p>
        </p:txBody>
      </p:sp>
      <p:sp>
        <p:nvSpPr>
          <p:cNvPr id="32771" name="Rectangle 3"/>
          <p:cNvSpPr>
            <a:spLocks noGrp="1" noChangeArrowheads="1"/>
          </p:cNvSpPr>
          <p:nvPr>
            <p:ph idx="1"/>
          </p:nvPr>
        </p:nvSpPr>
        <p:spPr/>
        <p:txBody>
          <a:bodyPr/>
          <a:lstStyle/>
          <a:p>
            <a:pPr eaLnBrk="1" hangingPunct="1"/>
            <a:r>
              <a:rPr lang="en-US" sz="2800" b="1" dirty="0" smtClean="0"/>
              <a:t>OnLine Analytical Processing (OLAP)</a:t>
            </a:r>
            <a:r>
              <a:rPr lang="en-US" sz="2800" dirty="0" smtClean="0"/>
              <a:t> is a technique for dynamically examining database data.</a:t>
            </a:r>
          </a:p>
          <a:p>
            <a:pPr lvl="1" eaLnBrk="1" hangingPunct="1"/>
            <a:r>
              <a:rPr lang="en-US" sz="2400" dirty="0" smtClean="0"/>
              <a:t>OLAP uses arithmetic functions such as Sum and Average.</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22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OLAP Reports</a:t>
            </a:r>
          </a:p>
        </p:txBody>
      </p:sp>
      <p:sp>
        <p:nvSpPr>
          <p:cNvPr id="33795" name="Rectangle 3"/>
          <p:cNvSpPr>
            <a:spLocks noGrp="1" noChangeArrowheads="1"/>
          </p:cNvSpPr>
          <p:nvPr>
            <p:ph idx="1"/>
          </p:nvPr>
        </p:nvSpPr>
        <p:spPr/>
        <p:txBody>
          <a:bodyPr/>
          <a:lstStyle/>
          <a:p>
            <a:pPr eaLnBrk="1" hangingPunct="1"/>
            <a:r>
              <a:rPr lang="en-US" dirty="0" smtClean="0"/>
              <a:t>OLAP systems produce an </a:t>
            </a:r>
            <a:r>
              <a:rPr lang="en-US" i="1" dirty="0" smtClean="0"/>
              <a:t>OLAP report</a:t>
            </a:r>
            <a:r>
              <a:rPr lang="en-US" dirty="0" smtClean="0"/>
              <a:t>, also know as an </a:t>
            </a:r>
            <a:r>
              <a:rPr lang="en-US" i="1" dirty="0" smtClean="0"/>
              <a:t>OLAP cube.</a:t>
            </a:r>
          </a:p>
          <a:p>
            <a:pPr eaLnBrk="1" hangingPunct="1"/>
            <a:r>
              <a:rPr lang="en-US" dirty="0" smtClean="0"/>
              <a:t>The OLAP report uses inputs called </a:t>
            </a:r>
            <a:r>
              <a:rPr lang="en-US" i="1" dirty="0" smtClean="0"/>
              <a:t>dimensions.</a:t>
            </a:r>
          </a:p>
          <a:p>
            <a:pPr eaLnBrk="1" hangingPunct="1"/>
            <a:r>
              <a:rPr lang="en-US" dirty="0" smtClean="0"/>
              <a:t>The OLAP report calculates outputs called </a:t>
            </a:r>
            <a:r>
              <a:rPr lang="en-US" i="1" dirty="0" smtClean="0"/>
              <a:t>measures.</a:t>
            </a:r>
          </a:p>
          <a:p>
            <a:pPr eaLnBrk="1" hangingPunct="1"/>
            <a:r>
              <a:rPr lang="en-US" i="1" dirty="0" smtClean="0"/>
              <a:t>Excel PivotTables</a:t>
            </a:r>
            <a:r>
              <a:rPr lang="en-US" dirty="0" smtClean="0"/>
              <a:t> can be used to create OLAP reports.</a:t>
            </a:r>
            <a:endParaRPr lang="en-US" b="1" dirty="0" smtClean="0"/>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23</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SQL Query for OLAP Data</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24</a:t>
            </a:fld>
            <a:endParaRPr lang="en-US" dirty="0"/>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943099"/>
            <a:ext cx="4876800"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288649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SQL View for OLAP Data</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25</a:t>
            </a:fld>
            <a:endParaRPr lang="en-US" dirty="0"/>
          </a:p>
        </p:txBody>
      </p:sp>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6008" y="1981200"/>
            <a:ext cx="5695992" cy="273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400391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16120"/>
            <a:ext cx="7480508" cy="3515430"/>
          </a:xfrm>
          <a:prstGeom prst="rect">
            <a:avLst/>
          </a:prstGeom>
        </p:spPr>
      </p:pic>
      <p:sp>
        <p:nvSpPr>
          <p:cNvPr id="34818" name="Rectangle 2"/>
          <p:cNvSpPr>
            <a:spLocks noGrp="1" noChangeArrowheads="1"/>
          </p:cNvSpPr>
          <p:nvPr>
            <p:ph type="title"/>
          </p:nvPr>
        </p:nvSpPr>
        <p:spPr/>
        <p:txBody>
          <a:bodyPr/>
          <a:lstStyle/>
          <a:p>
            <a:pPr eaLnBrk="1" hangingPunct="1"/>
            <a:r>
              <a:rPr lang="en-US" sz="3600" dirty="0" smtClean="0"/>
              <a:t>Excel PivotTable</a:t>
            </a:r>
            <a:br>
              <a:rPr lang="en-US" sz="3600" dirty="0" smtClean="0"/>
            </a:br>
            <a:r>
              <a:rPr lang="en-US" sz="3600" dirty="0" smtClean="0"/>
              <a:t>OLAP Report I</a:t>
            </a:r>
          </a:p>
        </p:txBody>
      </p:sp>
      <p:sp>
        <p:nvSpPr>
          <p:cNvPr id="2" name="Slide Number Placeholder 1"/>
          <p:cNvSpPr>
            <a:spLocks noGrp="1"/>
          </p:cNvSpPr>
          <p:nvPr>
            <p:ph type="sldNum" sz="quarter" idx="11"/>
          </p:nvPr>
        </p:nvSpPr>
        <p:spPr/>
        <p:txBody>
          <a:bodyPr/>
          <a:lstStyle/>
          <a:p>
            <a:pPr>
              <a:defRPr/>
            </a:pPr>
            <a:r>
              <a:rPr lang="en-US" dirty="0" smtClean="0"/>
              <a:t>8-</a:t>
            </a:r>
            <a:fld id="{0D6367C5-51B4-45A4-8567-9B0573A02BFC}" type="slidenum">
              <a:rPr lang="en-US" smtClean="0"/>
              <a:pPr>
                <a:defRPr/>
              </a:pPr>
              <a:t>26</a:t>
            </a:fld>
            <a:endParaRPr lang="en-US" dirty="0"/>
          </a:p>
        </p:txBody>
      </p:sp>
      <p:sp>
        <p:nvSpPr>
          <p:cNvPr id="6" name="Rectangle 5"/>
          <p:cNvSpPr/>
          <p:nvPr/>
        </p:nvSpPr>
        <p:spPr>
          <a:xfrm>
            <a:off x="2494487" y="5867400"/>
            <a:ext cx="5502468" cy="369332"/>
          </a:xfrm>
          <a:prstGeom prst="rect">
            <a:avLst/>
          </a:prstGeom>
        </p:spPr>
        <p:txBody>
          <a:bodyPr wrap="none">
            <a:spAutoFit/>
          </a:bodyPr>
          <a:lstStyle/>
          <a:p>
            <a:r>
              <a:rPr lang="en-US" dirty="0" smtClean="0"/>
              <a:t>Figure 8-17:  OLAP ProductNumber by City Report</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518" y="1600200"/>
            <a:ext cx="7517882" cy="229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2" name="Rectangle 2"/>
          <p:cNvSpPr>
            <a:spLocks noGrp="1" noChangeArrowheads="1"/>
          </p:cNvSpPr>
          <p:nvPr>
            <p:ph type="title"/>
          </p:nvPr>
        </p:nvSpPr>
        <p:spPr/>
        <p:txBody>
          <a:bodyPr/>
          <a:lstStyle/>
          <a:p>
            <a:pPr eaLnBrk="1" hangingPunct="1"/>
            <a:r>
              <a:rPr lang="en-US" sz="3600" dirty="0" smtClean="0"/>
              <a:t>Excel PivotTable</a:t>
            </a:r>
            <a:br>
              <a:rPr lang="en-US" sz="3600" dirty="0" smtClean="0"/>
            </a:br>
            <a:r>
              <a:rPr lang="en-US" sz="3600" dirty="0" smtClean="0"/>
              <a:t>OLAP Report II</a:t>
            </a:r>
          </a:p>
        </p:txBody>
      </p:sp>
      <p:sp>
        <p:nvSpPr>
          <p:cNvPr id="2" name="Slide Number Placeholder 1"/>
          <p:cNvSpPr>
            <a:spLocks noGrp="1"/>
          </p:cNvSpPr>
          <p:nvPr>
            <p:ph type="sldNum" sz="quarter" idx="11"/>
          </p:nvPr>
        </p:nvSpPr>
        <p:spPr/>
        <p:txBody>
          <a:bodyPr/>
          <a:lstStyle/>
          <a:p>
            <a:pPr>
              <a:defRPr/>
            </a:pPr>
            <a:r>
              <a:rPr lang="en-US" dirty="0" smtClean="0"/>
              <a:t>8-</a:t>
            </a:r>
            <a:fld id="{0D6367C5-51B4-45A4-8567-9B0573A02BFC}" type="slidenum">
              <a:rPr lang="en-US" smtClean="0"/>
              <a:pPr>
                <a:defRPr/>
              </a:pPr>
              <a:t>27</a:t>
            </a:fld>
            <a:endParaRPr lang="en-US" dirty="0"/>
          </a:p>
        </p:txBody>
      </p:sp>
      <p:sp>
        <p:nvSpPr>
          <p:cNvPr id="6" name="Rectangle 5"/>
          <p:cNvSpPr/>
          <p:nvPr/>
        </p:nvSpPr>
        <p:spPr>
          <a:xfrm>
            <a:off x="1447801" y="5943600"/>
            <a:ext cx="7468988" cy="369332"/>
          </a:xfrm>
          <a:prstGeom prst="rect">
            <a:avLst/>
          </a:prstGeom>
        </p:spPr>
        <p:txBody>
          <a:bodyPr wrap="square">
            <a:spAutoFit/>
          </a:bodyPr>
          <a:lstStyle/>
          <a:p>
            <a:r>
              <a:rPr lang="en-US" dirty="0" smtClean="0"/>
              <a:t>Figure 8-18:  OLAP ProductNumber by City, Customer, and Year Report</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4"/>
          <a:stretch>
            <a:fillRect/>
          </a:stretch>
        </p:blipFill>
        <p:spPr>
          <a:xfrm>
            <a:off x="1397518" y="1603830"/>
            <a:ext cx="7517882" cy="226300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397518" y="1600200"/>
            <a:ext cx="7525342" cy="3810000"/>
          </a:xfrm>
          <a:prstGeom prst="rect">
            <a:avLst/>
          </a:prstGeom>
        </p:spPr>
      </p:pic>
      <p:sp>
        <p:nvSpPr>
          <p:cNvPr id="36866" name="Rectangle 2"/>
          <p:cNvSpPr>
            <a:spLocks noGrp="1" noChangeArrowheads="1"/>
          </p:cNvSpPr>
          <p:nvPr>
            <p:ph type="title"/>
          </p:nvPr>
        </p:nvSpPr>
        <p:spPr/>
        <p:txBody>
          <a:bodyPr/>
          <a:lstStyle/>
          <a:p>
            <a:pPr eaLnBrk="1" hangingPunct="1"/>
            <a:r>
              <a:rPr lang="en-US" sz="3600" dirty="0" smtClean="0"/>
              <a:t>Excel PivotTable</a:t>
            </a:r>
            <a:br>
              <a:rPr lang="en-US" sz="3600" dirty="0" smtClean="0"/>
            </a:br>
            <a:r>
              <a:rPr lang="en-US" sz="3600" dirty="0" smtClean="0"/>
              <a:t>OLAP Report III</a:t>
            </a:r>
          </a:p>
        </p:txBody>
      </p:sp>
      <p:sp>
        <p:nvSpPr>
          <p:cNvPr id="2" name="Slide Number Placeholder 1"/>
          <p:cNvSpPr>
            <a:spLocks noGrp="1"/>
          </p:cNvSpPr>
          <p:nvPr>
            <p:ph type="sldNum" sz="quarter" idx="11"/>
          </p:nvPr>
        </p:nvSpPr>
        <p:spPr/>
        <p:txBody>
          <a:bodyPr/>
          <a:lstStyle/>
          <a:p>
            <a:pPr>
              <a:defRPr/>
            </a:pPr>
            <a:r>
              <a:rPr lang="en-US" dirty="0" smtClean="0"/>
              <a:t>8-</a:t>
            </a:r>
            <a:fld id="{0D6367C5-51B4-45A4-8567-9B0573A02BFC}" type="slidenum">
              <a:rPr lang="en-US" smtClean="0"/>
              <a:pPr>
                <a:defRPr/>
              </a:pPr>
              <a:t>28</a:t>
            </a:fld>
            <a:endParaRPr lang="en-US" dirty="0"/>
          </a:p>
        </p:txBody>
      </p:sp>
      <p:sp>
        <p:nvSpPr>
          <p:cNvPr id="6" name="Rectangle 5"/>
          <p:cNvSpPr/>
          <p:nvPr/>
        </p:nvSpPr>
        <p:spPr>
          <a:xfrm>
            <a:off x="1430337" y="5922703"/>
            <a:ext cx="7491693" cy="369332"/>
          </a:xfrm>
          <a:prstGeom prst="rect">
            <a:avLst/>
          </a:prstGeom>
        </p:spPr>
        <p:txBody>
          <a:bodyPr wrap="square">
            <a:spAutoFit/>
          </a:bodyPr>
          <a:lstStyle/>
          <a:p>
            <a:r>
              <a:rPr lang="en-US" dirty="0" smtClean="0"/>
              <a:t>Figure 8-19:  OLAP City by ProductNumber, Customer, and Year Report</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4000" dirty="0" smtClean="0"/>
              <a:t>Distributed Database Processing</a:t>
            </a:r>
          </a:p>
        </p:txBody>
      </p:sp>
      <p:sp>
        <p:nvSpPr>
          <p:cNvPr id="59395" name="Rectangle 3"/>
          <p:cNvSpPr>
            <a:spLocks noGrp="1" noChangeArrowheads="1"/>
          </p:cNvSpPr>
          <p:nvPr>
            <p:ph idx="1"/>
          </p:nvPr>
        </p:nvSpPr>
        <p:spPr/>
        <p:txBody>
          <a:bodyPr/>
          <a:lstStyle/>
          <a:p>
            <a:pPr eaLnBrk="1" hangingPunct="1"/>
            <a:r>
              <a:rPr lang="en-US" dirty="0" smtClean="0"/>
              <a:t>A database is distributed when it is:</a:t>
            </a:r>
          </a:p>
          <a:p>
            <a:pPr lvl="1" eaLnBrk="1" hangingPunct="1"/>
            <a:r>
              <a:rPr lang="en-US" dirty="0" smtClean="0"/>
              <a:t>Partitioned</a:t>
            </a:r>
          </a:p>
          <a:p>
            <a:pPr lvl="1" eaLnBrk="1" hangingPunct="1"/>
            <a:r>
              <a:rPr lang="en-US" dirty="0" smtClean="0"/>
              <a:t>Replicated</a:t>
            </a:r>
          </a:p>
          <a:p>
            <a:pPr lvl="1" eaLnBrk="1" hangingPunct="1"/>
            <a:r>
              <a:rPr lang="en-US" dirty="0" smtClean="0"/>
              <a:t>Both partitioned and replicated</a:t>
            </a:r>
          </a:p>
          <a:p>
            <a:pPr eaLnBrk="1" hangingPunct="1"/>
            <a:r>
              <a:rPr lang="en-US" dirty="0" smtClean="0"/>
              <a:t>This is fairly straightforward for read-only replicas, but it can be very difficult for other installations.</a:t>
            </a:r>
          </a:p>
        </p:txBody>
      </p:sp>
      <p:sp>
        <p:nvSpPr>
          <p:cNvPr id="2" name="Slide Number Placeholder 1"/>
          <p:cNvSpPr>
            <a:spLocks noGrp="1"/>
          </p:cNvSpPr>
          <p:nvPr>
            <p:ph type="sldNum" sz="quarter" idx="11"/>
          </p:nvPr>
        </p:nvSpPr>
        <p:spPr/>
        <p:txBody>
          <a:bodyPr/>
          <a:lstStyle/>
          <a:p>
            <a:pPr>
              <a:defRPr/>
            </a:pPr>
            <a:r>
              <a:rPr lang="en-US" dirty="0" smtClean="0"/>
              <a:t>6-</a:t>
            </a:r>
            <a:fld id="{46075BA6-F87A-49D2-843A-8E140F8AADFF}" type="slidenum">
              <a:rPr lang="en-US" smtClean="0"/>
              <a:pPr>
                <a:defRPr/>
              </a:pPr>
              <a:t>29</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745319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a:t>
            </a:r>
            <a:endParaRPr lang="en-US" dirty="0"/>
          </a:p>
        </p:txBody>
      </p:sp>
      <p:sp>
        <p:nvSpPr>
          <p:cNvPr id="3" name="Content Placeholder 2"/>
          <p:cNvSpPr>
            <a:spLocks noGrp="1"/>
          </p:cNvSpPr>
          <p:nvPr>
            <p:ph idx="1"/>
          </p:nvPr>
        </p:nvSpPr>
        <p:spPr/>
        <p:txBody>
          <a:bodyPr/>
          <a:lstStyle/>
          <a:p>
            <a:r>
              <a:rPr lang="en-US" sz="2800" dirty="0" smtClean="0"/>
              <a:t>The rapidly expanding amount </a:t>
            </a:r>
            <a:r>
              <a:rPr lang="en-US" sz="2800" dirty="0"/>
              <a:t>of data </a:t>
            </a:r>
            <a:r>
              <a:rPr lang="en-US" sz="2800" dirty="0" smtClean="0"/>
              <a:t>being </a:t>
            </a:r>
            <a:r>
              <a:rPr lang="en-US" sz="2800" dirty="0"/>
              <a:t>stored and used in </a:t>
            </a:r>
            <a:r>
              <a:rPr lang="en-US" sz="2800" dirty="0" smtClean="0"/>
              <a:t>enterprise information systems</a:t>
            </a:r>
          </a:p>
          <a:p>
            <a:r>
              <a:rPr lang="en-US" sz="2800" dirty="0" smtClean="0"/>
              <a:t>Search tools</a:t>
            </a:r>
          </a:p>
          <a:p>
            <a:pPr lvl="1"/>
            <a:r>
              <a:rPr lang="en-US" sz="2400" dirty="0" smtClean="0"/>
              <a:t>Google</a:t>
            </a:r>
          </a:p>
          <a:p>
            <a:pPr lvl="1"/>
            <a:r>
              <a:rPr lang="en-US" sz="2400" dirty="0" smtClean="0"/>
              <a:t>Bing</a:t>
            </a:r>
          </a:p>
          <a:p>
            <a:r>
              <a:rPr lang="en-US" sz="2800" dirty="0" smtClean="0"/>
              <a:t>Web </a:t>
            </a:r>
            <a:r>
              <a:rPr lang="en-US" sz="2800" dirty="0"/>
              <a:t>2.0 social </a:t>
            </a:r>
            <a:r>
              <a:rPr lang="en-US" sz="2800" dirty="0" smtClean="0"/>
              <a:t>networks</a:t>
            </a:r>
          </a:p>
          <a:p>
            <a:pPr lvl="1"/>
            <a:r>
              <a:rPr lang="en-US" sz="2400" dirty="0" smtClean="0"/>
              <a:t>Facebook</a:t>
            </a:r>
            <a:endParaRPr lang="en-US" sz="2400" dirty="0"/>
          </a:p>
          <a:p>
            <a:pPr lvl="1"/>
            <a:r>
              <a:rPr lang="en-US" sz="2400" dirty="0" smtClean="0"/>
              <a:t>LinkedIn</a:t>
            </a:r>
          </a:p>
          <a:p>
            <a:pPr lvl="1"/>
            <a:r>
              <a:rPr lang="en-US" sz="2400" dirty="0" smtClean="0"/>
              <a:t>Twitter</a:t>
            </a:r>
            <a:endParaRPr lang="en-US" sz="2400" dirty="0"/>
          </a:p>
        </p:txBody>
      </p:sp>
      <p:sp>
        <p:nvSpPr>
          <p:cNvPr id="5" name="Slide Number Placeholder 4"/>
          <p:cNvSpPr>
            <a:spLocks noGrp="1"/>
          </p:cNvSpPr>
          <p:nvPr>
            <p:ph type="sldNum" sz="quarter" idx="11"/>
          </p:nvPr>
        </p:nvSpPr>
        <p:spPr/>
        <p:txBody>
          <a:bodyPr/>
          <a:lstStyle/>
          <a:p>
            <a:pPr>
              <a:defRPr/>
            </a:pPr>
            <a:r>
              <a:rPr lang="en-US" dirty="0" smtClean="0"/>
              <a:t>8-</a:t>
            </a:r>
            <a:fld id="{97AAD205-A1C9-40D8-8B73-BB063C0CB2BA}" type="slidenum">
              <a:rPr lang="en-US" smtClean="0"/>
              <a:pPr>
                <a:defRPr/>
              </a:pPr>
              <a:t>3</a:t>
            </a:fld>
            <a:endParaRPr lang="en-US" dirty="0"/>
          </a:p>
        </p:txBody>
      </p:sp>
      <p:sp>
        <p:nvSpPr>
          <p:cNvPr id="6" name="Footer Placeholder 5"/>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439036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4000" dirty="0" smtClean="0"/>
              <a:t>Type of Distributed Databases</a:t>
            </a:r>
          </a:p>
        </p:txBody>
      </p:sp>
      <p:sp>
        <p:nvSpPr>
          <p:cNvPr id="2" name="Slide Number Placeholder 1"/>
          <p:cNvSpPr>
            <a:spLocks noGrp="1"/>
          </p:cNvSpPr>
          <p:nvPr>
            <p:ph type="sldNum" sz="quarter" idx="11"/>
          </p:nvPr>
        </p:nvSpPr>
        <p:spPr/>
        <p:txBody>
          <a:bodyPr/>
          <a:lstStyle/>
          <a:p>
            <a:pPr>
              <a:defRPr/>
            </a:pPr>
            <a:r>
              <a:rPr lang="en-US" dirty="0" smtClean="0"/>
              <a:t>6-</a:t>
            </a:r>
            <a:fld id="{2002034C-F68A-4A3D-8738-794D2F73FE25}" type="slidenum">
              <a:rPr lang="en-US" smtClean="0"/>
              <a:pPr>
                <a:defRPr/>
              </a:pPr>
              <a:t>30</a:t>
            </a:fld>
            <a:endParaRPr lang="en-US" dirty="0"/>
          </a:p>
        </p:txBody>
      </p:sp>
      <p:sp>
        <p:nvSpPr>
          <p:cNvPr id="6" name="Rectangle 5"/>
          <p:cNvSpPr/>
          <p:nvPr/>
        </p:nvSpPr>
        <p:spPr>
          <a:xfrm>
            <a:off x="2743200" y="5975866"/>
            <a:ext cx="4758739" cy="369332"/>
          </a:xfrm>
          <a:prstGeom prst="rect">
            <a:avLst/>
          </a:prstGeom>
        </p:spPr>
        <p:txBody>
          <a:bodyPr wrap="none">
            <a:spAutoFit/>
          </a:bodyPr>
          <a:lstStyle/>
          <a:p>
            <a:r>
              <a:rPr lang="en-US" dirty="0" smtClean="0"/>
              <a:t>Figure 8-20:  Types of Distributed Databases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4" y="1675844"/>
            <a:ext cx="7386505" cy="2591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812653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Type of Distributed Databases (Cont’d)</a:t>
            </a:r>
            <a:endParaRPr lang="en-US" sz="4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76400" y="2057400"/>
            <a:ext cx="7146643" cy="237744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r>
              <a:rPr lang="en-US" dirty="0" smtClean="0"/>
              <a:t>8-</a:t>
            </a:r>
            <a:fld id="{97AAD205-A1C9-40D8-8B73-BB063C0CB2BA}" type="slidenum">
              <a:rPr lang="en-US" smtClean="0"/>
              <a:pPr>
                <a:defRPr/>
              </a:pPr>
              <a:t>31</a:t>
            </a:fld>
            <a:endParaRPr lang="en-US" dirty="0"/>
          </a:p>
        </p:txBody>
      </p:sp>
      <p:sp>
        <p:nvSpPr>
          <p:cNvPr id="9" name="Rectangle 8"/>
          <p:cNvSpPr/>
          <p:nvPr/>
        </p:nvSpPr>
        <p:spPr>
          <a:xfrm>
            <a:off x="2438400" y="5867400"/>
            <a:ext cx="5643596" cy="369332"/>
          </a:xfrm>
          <a:prstGeom prst="rect">
            <a:avLst/>
          </a:prstGeom>
        </p:spPr>
        <p:txBody>
          <a:bodyPr wrap="none">
            <a:spAutoFit/>
          </a:bodyPr>
          <a:lstStyle/>
          <a:p>
            <a:r>
              <a:rPr lang="en-US" dirty="0" smtClean="0"/>
              <a:t>Figure 8-20 Types of Distributed Databases (Cont’d)</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7" y="1600207"/>
            <a:ext cx="7511700" cy="307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000" dirty="0" smtClean="0"/>
              <a:t>Object-Relational Database Management</a:t>
            </a:r>
          </a:p>
        </p:txBody>
      </p:sp>
      <p:sp>
        <p:nvSpPr>
          <p:cNvPr id="61443" name="Rectangle 3"/>
          <p:cNvSpPr>
            <a:spLocks noGrp="1" noChangeArrowheads="1"/>
          </p:cNvSpPr>
          <p:nvPr>
            <p:ph idx="1"/>
          </p:nvPr>
        </p:nvSpPr>
        <p:spPr/>
        <p:txBody>
          <a:bodyPr/>
          <a:lstStyle/>
          <a:p>
            <a:pPr eaLnBrk="1" hangingPunct="1"/>
            <a:r>
              <a:rPr lang="en-US" b="1" dirty="0" smtClean="0"/>
              <a:t>Object-oriented programming (OOP)</a:t>
            </a:r>
            <a:r>
              <a:rPr lang="en-US" dirty="0" smtClean="0"/>
              <a:t> is based on </a:t>
            </a:r>
            <a:r>
              <a:rPr lang="en-US" b="1" dirty="0" smtClean="0"/>
              <a:t>objects</a:t>
            </a:r>
            <a:r>
              <a:rPr lang="en-US" dirty="0" smtClean="0"/>
              <a:t>, and OOP is now used as the basis of many computer programming languages:</a:t>
            </a:r>
          </a:p>
          <a:p>
            <a:pPr lvl="1" eaLnBrk="1" hangingPunct="1"/>
            <a:r>
              <a:rPr lang="en-US" dirty="0" smtClean="0"/>
              <a:t>Java</a:t>
            </a:r>
          </a:p>
          <a:p>
            <a:pPr lvl="1" eaLnBrk="1" hangingPunct="1"/>
            <a:r>
              <a:rPr lang="en-US" dirty="0" smtClean="0"/>
              <a:t>VisualBasic.Net</a:t>
            </a:r>
          </a:p>
          <a:p>
            <a:pPr lvl="1" eaLnBrk="1" hangingPunct="1"/>
            <a:r>
              <a:rPr lang="en-US" dirty="0" smtClean="0"/>
              <a:t>C++</a:t>
            </a:r>
          </a:p>
          <a:p>
            <a:pPr lvl="1" eaLnBrk="1" hangingPunct="1"/>
            <a:r>
              <a:rPr lang="en-US" dirty="0" smtClean="0"/>
              <a:t>C#</a:t>
            </a:r>
          </a:p>
        </p:txBody>
      </p:sp>
      <p:sp>
        <p:nvSpPr>
          <p:cNvPr id="2" name="Slide Number Placeholder 1"/>
          <p:cNvSpPr>
            <a:spLocks noGrp="1"/>
          </p:cNvSpPr>
          <p:nvPr>
            <p:ph type="sldNum" sz="quarter" idx="11"/>
          </p:nvPr>
        </p:nvSpPr>
        <p:spPr/>
        <p:txBody>
          <a:bodyPr/>
          <a:lstStyle/>
          <a:p>
            <a:pPr>
              <a:defRPr/>
            </a:pPr>
            <a:r>
              <a:rPr lang="en-US" dirty="0" smtClean="0"/>
              <a:t>6-</a:t>
            </a:r>
            <a:fld id="{46075BA6-F87A-49D2-843A-8E140F8AADFF}" type="slidenum">
              <a:rPr lang="en-US" smtClean="0"/>
              <a:pPr>
                <a:defRPr/>
              </a:pPr>
              <a:t>32</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63624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dirty="0" smtClean="0"/>
              <a:t>Objects</a:t>
            </a:r>
          </a:p>
        </p:txBody>
      </p:sp>
      <p:sp>
        <p:nvSpPr>
          <p:cNvPr id="62467" name="Rectangle 3"/>
          <p:cNvSpPr>
            <a:spLocks noGrp="1" noChangeArrowheads="1"/>
          </p:cNvSpPr>
          <p:nvPr>
            <p:ph idx="1"/>
          </p:nvPr>
        </p:nvSpPr>
        <p:spPr/>
        <p:txBody>
          <a:bodyPr/>
          <a:lstStyle/>
          <a:p>
            <a:pPr eaLnBrk="1" hangingPunct="1"/>
            <a:r>
              <a:rPr lang="en-US" sz="2800" dirty="0" smtClean="0"/>
              <a:t>Object classes have</a:t>
            </a:r>
          </a:p>
          <a:p>
            <a:pPr lvl="1" eaLnBrk="1" hangingPunct="1"/>
            <a:r>
              <a:rPr lang="en-US" sz="2400" dirty="0" smtClean="0"/>
              <a:t>Identifiers</a:t>
            </a:r>
          </a:p>
          <a:p>
            <a:pPr lvl="1" eaLnBrk="1" hangingPunct="1"/>
            <a:r>
              <a:rPr lang="en-US" sz="2400" dirty="0" smtClean="0"/>
              <a:t>Properties</a:t>
            </a:r>
          </a:p>
          <a:p>
            <a:pPr lvl="2" eaLnBrk="1" hangingPunct="1"/>
            <a:r>
              <a:rPr lang="en-US" sz="2000" dirty="0" smtClean="0"/>
              <a:t>These are data items associated with the object.</a:t>
            </a:r>
          </a:p>
          <a:p>
            <a:pPr lvl="1" eaLnBrk="1" hangingPunct="1"/>
            <a:r>
              <a:rPr lang="en-US" sz="2400" dirty="0" smtClean="0"/>
              <a:t>Methods</a:t>
            </a:r>
          </a:p>
          <a:p>
            <a:pPr lvl="2" eaLnBrk="1" hangingPunct="1"/>
            <a:r>
              <a:rPr lang="en-US" sz="2000" dirty="0" smtClean="0"/>
              <a:t>These are programs that allow the object to perform tasks.</a:t>
            </a:r>
          </a:p>
          <a:p>
            <a:pPr eaLnBrk="1" hangingPunct="1"/>
            <a:r>
              <a:rPr lang="en-US" sz="2800" dirty="0" smtClean="0"/>
              <a:t>The only difference between entity classes and object classes are the methods.</a:t>
            </a:r>
          </a:p>
        </p:txBody>
      </p:sp>
      <p:sp>
        <p:nvSpPr>
          <p:cNvPr id="2" name="Slide Number Placeholder 1"/>
          <p:cNvSpPr>
            <a:spLocks noGrp="1"/>
          </p:cNvSpPr>
          <p:nvPr>
            <p:ph type="sldNum" sz="quarter" idx="11"/>
          </p:nvPr>
        </p:nvSpPr>
        <p:spPr/>
        <p:txBody>
          <a:bodyPr/>
          <a:lstStyle/>
          <a:p>
            <a:pPr>
              <a:defRPr/>
            </a:pPr>
            <a:r>
              <a:rPr lang="en-US" dirty="0" smtClean="0"/>
              <a:t>6-</a:t>
            </a:r>
            <a:fld id="{46075BA6-F87A-49D2-843A-8E140F8AADFF}" type="slidenum">
              <a:rPr lang="en-US" smtClean="0"/>
              <a:pPr>
                <a:defRPr/>
              </a:pPr>
              <a:t>33</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800675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t>Object Persistence</a:t>
            </a:r>
          </a:p>
        </p:txBody>
      </p:sp>
      <p:sp>
        <p:nvSpPr>
          <p:cNvPr id="63491" name="Rectangle 3"/>
          <p:cNvSpPr>
            <a:spLocks noGrp="1" noChangeArrowheads="1"/>
          </p:cNvSpPr>
          <p:nvPr>
            <p:ph idx="1"/>
          </p:nvPr>
        </p:nvSpPr>
        <p:spPr/>
        <p:txBody>
          <a:bodyPr/>
          <a:lstStyle/>
          <a:p>
            <a:pPr eaLnBrk="1" hangingPunct="1">
              <a:lnSpc>
                <a:spcPct val="90000"/>
              </a:lnSpc>
            </a:pPr>
            <a:r>
              <a:rPr lang="en-US" b="1" dirty="0" smtClean="0"/>
              <a:t>Object persistence</a:t>
            </a:r>
            <a:r>
              <a:rPr lang="en-US" dirty="0" smtClean="0"/>
              <a:t> means that values of the object properties are storable and retrievable.</a:t>
            </a:r>
          </a:p>
          <a:p>
            <a:pPr eaLnBrk="1" hangingPunct="1">
              <a:lnSpc>
                <a:spcPct val="90000"/>
              </a:lnSpc>
            </a:pPr>
            <a:r>
              <a:rPr lang="en-US" dirty="0" smtClean="0"/>
              <a:t>Object persistence can be achieved by various techniques.</a:t>
            </a:r>
          </a:p>
          <a:p>
            <a:pPr lvl="1" eaLnBrk="1" hangingPunct="1">
              <a:lnSpc>
                <a:spcPct val="90000"/>
              </a:lnSpc>
            </a:pPr>
            <a:r>
              <a:rPr lang="en-US" dirty="0" smtClean="0"/>
              <a:t>A main technique is database technology.</a:t>
            </a:r>
          </a:p>
          <a:p>
            <a:pPr lvl="1" eaLnBrk="1" hangingPunct="1">
              <a:lnSpc>
                <a:spcPct val="90000"/>
              </a:lnSpc>
            </a:pPr>
            <a:r>
              <a:rPr lang="en-US" dirty="0" smtClean="0"/>
              <a:t>Relational databases can be used, but require substantial programming.</a:t>
            </a:r>
          </a:p>
        </p:txBody>
      </p:sp>
      <p:sp>
        <p:nvSpPr>
          <p:cNvPr id="2" name="Slide Number Placeholder 1"/>
          <p:cNvSpPr>
            <a:spLocks noGrp="1"/>
          </p:cNvSpPr>
          <p:nvPr>
            <p:ph type="sldNum" sz="quarter" idx="11"/>
          </p:nvPr>
        </p:nvSpPr>
        <p:spPr/>
        <p:txBody>
          <a:bodyPr/>
          <a:lstStyle/>
          <a:p>
            <a:pPr>
              <a:defRPr/>
            </a:pPr>
            <a:r>
              <a:rPr lang="en-US" dirty="0" smtClean="0"/>
              <a:t>6-</a:t>
            </a:r>
            <a:fld id="{46075BA6-F87A-49D2-843A-8E140F8AADFF}" type="slidenum">
              <a:rPr lang="en-US" smtClean="0"/>
              <a:pPr>
                <a:defRPr/>
              </a:pPr>
              <a:t>34</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62032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smtClean="0"/>
              <a:t>OODBMS</a:t>
            </a:r>
          </a:p>
        </p:txBody>
      </p:sp>
      <p:sp>
        <p:nvSpPr>
          <p:cNvPr id="64515" name="Rectangle 3"/>
          <p:cNvSpPr>
            <a:spLocks noGrp="1" noChangeArrowheads="1"/>
          </p:cNvSpPr>
          <p:nvPr>
            <p:ph idx="1"/>
          </p:nvPr>
        </p:nvSpPr>
        <p:spPr/>
        <p:txBody>
          <a:bodyPr/>
          <a:lstStyle/>
          <a:p>
            <a:pPr eaLnBrk="1" hangingPunct="1"/>
            <a:r>
              <a:rPr lang="en-US" b="1" dirty="0" smtClean="0"/>
              <a:t>Object-Oriented DBMSs (OODBMSs)</a:t>
            </a:r>
            <a:r>
              <a:rPr lang="en-US" i="1" dirty="0" smtClean="0"/>
              <a:t> </a:t>
            </a:r>
            <a:r>
              <a:rPr lang="en-US" dirty="0" smtClean="0"/>
              <a:t>have been developed.</a:t>
            </a:r>
          </a:p>
          <a:p>
            <a:pPr lvl="1" eaLnBrk="1" hangingPunct="1"/>
            <a:r>
              <a:rPr lang="en-US" dirty="0" smtClean="0"/>
              <a:t>Never achieved commercial success</a:t>
            </a:r>
          </a:p>
          <a:p>
            <a:pPr lvl="2" eaLnBrk="1" hangingPunct="1"/>
            <a:r>
              <a:rPr lang="en-US" dirty="0" smtClean="0"/>
              <a:t>It would be too expensive to transfer existing data from relational and other legacy databases.</a:t>
            </a:r>
          </a:p>
          <a:p>
            <a:pPr lvl="2" eaLnBrk="1" hangingPunct="1"/>
            <a:r>
              <a:rPr lang="en-US" dirty="0" smtClean="0"/>
              <a:t>The OODBMSs were, therefore, </a:t>
            </a:r>
            <a:r>
              <a:rPr lang="en-US" i="1" dirty="0" smtClean="0"/>
              <a:t>not</a:t>
            </a:r>
            <a:r>
              <a:rPr lang="en-US" dirty="0" smtClean="0"/>
              <a:t> cost justifiable.</a:t>
            </a:r>
          </a:p>
        </p:txBody>
      </p:sp>
      <p:sp>
        <p:nvSpPr>
          <p:cNvPr id="2" name="Slide Number Placeholder 1"/>
          <p:cNvSpPr>
            <a:spLocks noGrp="1"/>
          </p:cNvSpPr>
          <p:nvPr>
            <p:ph type="sldNum" sz="quarter" idx="11"/>
          </p:nvPr>
        </p:nvSpPr>
        <p:spPr/>
        <p:txBody>
          <a:bodyPr/>
          <a:lstStyle/>
          <a:p>
            <a:pPr>
              <a:defRPr/>
            </a:pPr>
            <a:r>
              <a:rPr lang="en-US" dirty="0" smtClean="0"/>
              <a:t>6-</a:t>
            </a:r>
            <a:fld id="{46075BA6-F87A-49D2-843A-8E140F8AADFF}" type="slidenum">
              <a:rPr lang="en-US" smtClean="0"/>
              <a:pPr>
                <a:defRPr/>
              </a:pPr>
              <a:t>35</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0327501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smtClean="0"/>
              <a:t>Object-Relational DBMSs</a:t>
            </a:r>
          </a:p>
        </p:txBody>
      </p:sp>
      <p:sp>
        <p:nvSpPr>
          <p:cNvPr id="65539" name="Rectangle 3"/>
          <p:cNvSpPr>
            <a:spLocks noGrp="1" noChangeArrowheads="1"/>
          </p:cNvSpPr>
          <p:nvPr>
            <p:ph idx="1"/>
          </p:nvPr>
        </p:nvSpPr>
        <p:spPr/>
        <p:txBody>
          <a:bodyPr/>
          <a:lstStyle/>
          <a:p>
            <a:pPr eaLnBrk="1" hangingPunct="1"/>
            <a:r>
              <a:rPr lang="en-US" dirty="0" smtClean="0"/>
              <a:t>Some relational DBMS vendors have added object-oriented features to their products.</a:t>
            </a:r>
          </a:p>
          <a:p>
            <a:pPr lvl="1" eaLnBrk="1" hangingPunct="1"/>
            <a:r>
              <a:rPr lang="en-US" dirty="0" smtClean="0"/>
              <a:t>Example: Oracle</a:t>
            </a:r>
          </a:p>
          <a:p>
            <a:pPr eaLnBrk="1" hangingPunct="1"/>
            <a:r>
              <a:rPr lang="en-US" dirty="0" smtClean="0"/>
              <a:t>These products are known as </a:t>
            </a:r>
            <a:r>
              <a:rPr lang="en-US" b="1" dirty="0" smtClean="0"/>
              <a:t>object-relational DBMSs</a:t>
            </a:r>
            <a:r>
              <a:rPr lang="en-US" dirty="0" smtClean="0"/>
              <a:t> and support </a:t>
            </a:r>
            <a:r>
              <a:rPr lang="en-US" b="1" dirty="0" smtClean="0"/>
              <a:t>object-relational databases.</a:t>
            </a:r>
          </a:p>
        </p:txBody>
      </p:sp>
      <p:sp>
        <p:nvSpPr>
          <p:cNvPr id="2" name="Slide Number Placeholder 1"/>
          <p:cNvSpPr>
            <a:spLocks noGrp="1"/>
          </p:cNvSpPr>
          <p:nvPr>
            <p:ph type="sldNum" sz="quarter" idx="11"/>
          </p:nvPr>
        </p:nvSpPr>
        <p:spPr/>
        <p:txBody>
          <a:bodyPr/>
          <a:lstStyle/>
          <a:p>
            <a:pPr>
              <a:defRPr/>
            </a:pPr>
            <a:r>
              <a:rPr lang="en-US" dirty="0" smtClean="0"/>
              <a:t>6-</a:t>
            </a:r>
            <a:fld id="{46075BA6-F87A-49D2-843A-8E140F8AADFF}" type="slidenum">
              <a:rPr lang="en-US" smtClean="0"/>
              <a:pPr>
                <a:defRPr/>
              </a:pPr>
              <a:t>36</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953606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The NoSQL Movement I</a:t>
            </a:r>
          </a:p>
        </p:txBody>
      </p:sp>
      <p:sp>
        <p:nvSpPr>
          <p:cNvPr id="69635" name="Rectangle 3"/>
          <p:cNvSpPr>
            <a:spLocks noGrp="1" noChangeArrowheads="1"/>
          </p:cNvSpPr>
          <p:nvPr>
            <p:ph idx="1"/>
          </p:nvPr>
        </p:nvSpPr>
        <p:spPr/>
        <p:txBody>
          <a:bodyPr/>
          <a:lstStyle/>
          <a:p>
            <a:pPr eaLnBrk="1" hangingPunct="1"/>
            <a:r>
              <a:rPr lang="en-US" sz="2800" dirty="0" smtClean="0"/>
              <a:t>The </a:t>
            </a:r>
            <a:r>
              <a:rPr lang="en-US" sz="2800" b="1" dirty="0" smtClean="0"/>
              <a:t>NoSQL</a:t>
            </a:r>
            <a:r>
              <a:rPr lang="en-US" sz="2800" dirty="0" smtClean="0"/>
              <a:t> movement is a movement to </a:t>
            </a:r>
            <a:r>
              <a:rPr lang="en-US" sz="2800" dirty="0" smtClean="0"/>
              <a:t>use </a:t>
            </a:r>
            <a:r>
              <a:rPr lang="en-US" sz="2800" dirty="0" smtClean="0"/>
              <a:t>non-relational databases.</a:t>
            </a:r>
          </a:p>
          <a:p>
            <a:pPr eaLnBrk="1" hangingPunct="1"/>
            <a:r>
              <a:rPr lang="en-US" sz="2800" dirty="0" smtClean="0"/>
              <a:t>These databases are often classified into four categories:</a:t>
            </a:r>
          </a:p>
          <a:p>
            <a:pPr lvl="1"/>
            <a:r>
              <a:rPr lang="en-US" sz="2400" b="1" dirty="0" smtClean="0"/>
              <a:t>Key-Value</a:t>
            </a:r>
            <a:r>
              <a:rPr lang="en-US" sz="2400" dirty="0" smtClean="0"/>
              <a:t>—Dynamo </a:t>
            </a:r>
            <a:r>
              <a:rPr lang="en-US" sz="2400" dirty="0"/>
              <a:t>and </a:t>
            </a:r>
            <a:r>
              <a:rPr lang="en-US" sz="2400" dirty="0" err="1"/>
              <a:t>MemcacheDB</a:t>
            </a:r>
            <a:endParaRPr lang="en-US" sz="2400" dirty="0"/>
          </a:p>
          <a:p>
            <a:pPr lvl="1"/>
            <a:r>
              <a:rPr lang="en-US" sz="2400" b="1" dirty="0" smtClean="0"/>
              <a:t>Document</a:t>
            </a:r>
            <a:r>
              <a:rPr lang="en-US" sz="2400" dirty="0" smtClean="0"/>
              <a:t>—</a:t>
            </a:r>
            <a:r>
              <a:rPr lang="en-US" sz="2400" dirty="0" err="1" smtClean="0"/>
              <a:t>Couchbase</a:t>
            </a:r>
            <a:r>
              <a:rPr lang="en-US" sz="2400" dirty="0" smtClean="0"/>
              <a:t> </a:t>
            </a:r>
            <a:r>
              <a:rPr lang="en-US" sz="2400" dirty="0"/>
              <a:t>and </a:t>
            </a:r>
            <a:r>
              <a:rPr lang="en-US" sz="2400" dirty="0" err="1"/>
              <a:t>MongoDB</a:t>
            </a:r>
            <a:endParaRPr lang="en-US" sz="2400" dirty="0"/>
          </a:p>
          <a:p>
            <a:pPr lvl="1"/>
            <a:r>
              <a:rPr lang="en-US" sz="2400" b="1" dirty="0" smtClean="0"/>
              <a:t>Column Family</a:t>
            </a:r>
            <a:r>
              <a:rPr lang="en-US" sz="2400" dirty="0" smtClean="0"/>
              <a:t>—Apache </a:t>
            </a:r>
            <a:r>
              <a:rPr lang="en-US" sz="2400" dirty="0"/>
              <a:t>Cassandra and </a:t>
            </a:r>
            <a:r>
              <a:rPr lang="en-US" sz="2400" dirty="0" err="1"/>
              <a:t>HBase</a:t>
            </a:r>
            <a:endParaRPr lang="en-US" sz="2400" dirty="0"/>
          </a:p>
          <a:p>
            <a:pPr lvl="1"/>
            <a:r>
              <a:rPr lang="en-US" sz="2400" b="1" dirty="0" smtClean="0"/>
              <a:t>Graph</a:t>
            </a:r>
            <a:r>
              <a:rPr lang="en-US" sz="2400" dirty="0" smtClean="0"/>
              <a:t>—Neo4J </a:t>
            </a:r>
            <a:r>
              <a:rPr lang="en-US" sz="2400" dirty="0"/>
              <a:t>and </a:t>
            </a:r>
            <a:r>
              <a:rPr lang="en-US" sz="2400" dirty="0" err="1"/>
              <a:t>AllegroGraph</a:t>
            </a:r>
            <a:endParaRPr lang="en-US" sz="2400" dirty="0" smtClean="0"/>
          </a:p>
        </p:txBody>
      </p:sp>
      <p:sp>
        <p:nvSpPr>
          <p:cNvPr id="2" name="Slide Number Placeholder 1"/>
          <p:cNvSpPr>
            <a:spLocks noGrp="1"/>
          </p:cNvSpPr>
          <p:nvPr>
            <p:ph type="sldNum" sz="quarter" idx="11"/>
          </p:nvPr>
        </p:nvSpPr>
        <p:spPr/>
        <p:txBody>
          <a:bodyPr/>
          <a:lstStyle/>
          <a:p>
            <a:pPr>
              <a:defRPr/>
            </a:pPr>
            <a:r>
              <a:rPr lang="en-US" dirty="0" smtClean="0"/>
              <a:t>7-</a:t>
            </a:r>
            <a:fld id="{EF6B11C9-9AAF-4B5D-8190-1978FB055D77}" type="slidenum">
              <a:rPr lang="en-US" smtClean="0"/>
              <a:pPr>
                <a:defRPr/>
              </a:pPr>
              <a:t>37</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2905119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Column Family Databases:</a:t>
            </a:r>
            <a:br>
              <a:rPr lang="en-US" sz="3600" dirty="0" smtClean="0"/>
            </a:br>
            <a:r>
              <a:rPr lang="en-US" sz="3200" dirty="0" smtClean="0"/>
              <a:t>A Column</a:t>
            </a:r>
            <a:endParaRPr lang="en-US" sz="3600" dirty="0"/>
          </a:p>
        </p:txBody>
      </p:sp>
      <p:sp>
        <p:nvSpPr>
          <p:cNvPr id="5" name="Slide Number Placeholder 4"/>
          <p:cNvSpPr>
            <a:spLocks noGrp="1"/>
          </p:cNvSpPr>
          <p:nvPr>
            <p:ph type="sldNum" sz="quarter" idx="11"/>
          </p:nvPr>
        </p:nvSpPr>
        <p:spPr/>
        <p:txBody>
          <a:bodyPr/>
          <a:lstStyle/>
          <a:p>
            <a:pPr>
              <a:defRPr/>
            </a:pPr>
            <a:r>
              <a:rPr lang="en-US" dirty="0" smtClean="0"/>
              <a:t>8-</a:t>
            </a:r>
            <a:fld id="{97AAD205-A1C9-40D8-8B73-BB063C0CB2BA}" type="slidenum">
              <a:rPr lang="en-US" smtClean="0"/>
              <a:pPr>
                <a:defRPr/>
              </a:pPr>
              <a:t>38</a:t>
            </a:fld>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1672" y="1600200"/>
            <a:ext cx="285292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096217" y="5421868"/>
            <a:ext cx="1518493" cy="369332"/>
          </a:xfrm>
          <a:prstGeom prst="rect">
            <a:avLst/>
          </a:prstGeom>
        </p:spPr>
        <p:txBody>
          <a:bodyPr wrap="none">
            <a:spAutoFit/>
          </a:bodyPr>
          <a:lstStyle/>
          <a:p>
            <a:r>
              <a:rPr lang="en-US" dirty="0" smtClean="0"/>
              <a:t>(a) A Column</a:t>
            </a:r>
          </a:p>
        </p:txBody>
      </p:sp>
      <p:sp>
        <p:nvSpPr>
          <p:cNvPr id="10" name="Rectangle 9"/>
          <p:cNvSpPr/>
          <p:nvPr/>
        </p:nvSpPr>
        <p:spPr>
          <a:xfrm>
            <a:off x="1524000" y="5791200"/>
            <a:ext cx="7315200" cy="369332"/>
          </a:xfrm>
          <a:prstGeom prst="rect">
            <a:avLst/>
          </a:prstGeom>
        </p:spPr>
        <p:txBody>
          <a:bodyPr wrap="square">
            <a:spAutoFit/>
          </a:bodyPr>
          <a:lstStyle/>
          <a:p>
            <a:r>
              <a:rPr lang="en-US" dirty="0" smtClean="0"/>
              <a:t>Figure 8-21:  A Generalized </a:t>
            </a:r>
            <a:r>
              <a:rPr lang="en-US" dirty="0"/>
              <a:t>Column Family Database </a:t>
            </a:r>
            <a:r>
              <a:rPr lang="en-US" dirty="0" smtClean="0"/>
              <a:t>Storage System</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8837283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Column Family Databases:</a:t>
            </a:r>
            <a:br>
              <a:rPr lang="en-US" sz="3600" dirty="0" smtClean="0"/>
            </a:br>
            <a:r>
              <a:rPr lang="en-US" sz="3200" dirty="0" smtClean="0"/>
              <a:t>A Super Column</a:t>
            </a:r>
            <a:endParaRPr lang="en-US" sz="3600" dirty="0"/>
          </a:p>
        </p:txBody>
      </p:sp>
      <p:sp>
        <p:nvSpPr>
          <p:cNvPr id="5" name="Slide Number Placeholder 4"/>
          <p:cNvSpPr>
            <a:spLocks noGrp="1"/>
          </p:cNvSpPr>
          <p:nvPr>
            <p:ph type="sldNum" sz="quarter" idx="11"/>
          </p:nvPr>
        </p:nvSpPr>
        <p:spPr/>
        <p:txBody>
          <a:bodyPr/>
          <a:lstStyle/>
          <a:p>
            <a:pPr>
              <a:defRPr/>
            </a:pPr>
            <a:r>
              <a:rPr lang="en-US" dirty="0" smtClean="0"/>
              <a:t>8-</a:t>
            </a:r>
            <a:fld id="{97AAD205-A1C9-40D8-8B73-BB063C0CB2BA}" type="slidenum">
              <a:rPr lang="en-US" smtClean="0"/>
              <a:pPr>
                <a:defRPr/>
              </a:pPr>
              <a:t>39</a:t>
            </a:fld>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0788" y="1600200"/>
            <a:ext cx="73884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810000" y="5574268"/>
            <a:ext cx="2198166" cy="369332"/>
          </a:xfrm>
          <a:prstGeom prst="rect">
            <a:avLst/>
          </a:prstGeom>
        </p:spPr>
        <p:txBody>
          <a:bodyPr wrap="none">
            <a:spAutoFit/>
          </a:bodyPr>
          <a:lstStyle/>
          <a:p>
            <a:r>
              <a:rPr lang="en-US" dirty="0" smtClean="0"/>
              <a:t>(b) A Super Column</a:t>
            </a:r>
          </a:p>
        </p:txBody>
      </p:sp>
      <p:sp>
        <p:nvSpPr>
          <p:cNvPr id="8" name="Rectangle 7"/>
          <p:cNvSpPr/>
          <p:nvPr/>
        </p:nvSpPr>
        <p:spPr>
          <a:xfrm>
            <a:off x="1524000" y="5955268"/>
            <a:ext cx="7236012" cy="307777"/>
          </a:xfrm>
          <a:prstGeom prst="rect">
            <a:avLst/>
          </a:prstGeom>
        </p:spPr>
        <p:txBody>
          <a:bodyPr wrap="square">
            <a:spAutoFit/>
          </a:bodyPr>
          <a:lstStyle/>
          <a:p>
            <a:r>
              <a:rPr lang="en-US" sz="1400" dirty="0" smtClean="0"/>
              <a:t>Figure 8-21:  A Generalized </a:t>
            </a:r>
            <a:r>
              <a:rPr lang="en-US" sz="1400" dirty="0"/>
              <a:t>Column Family Database </a:t>
            </a:r>
            <a:r>
              <a:rPr lang="en-US" sz="1400" dirty="0" smtClean="0"/>
              <a:t>Storage System (Cont’d)</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820639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1"/>
            <a:ext cx="7385990" cy="428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Storage Capacity Terms</a:t>
            </a:r>
            <a:endParaRPr lang="en-US" dirty="0"/>
          </a:p>
        </p:txBody>
      </p:sp>
      <p:sp>
        <p:nvSpPr>
          <p:cNvPr id="5" name="Slide Number Placeholder 4"/>
          <p:cNvSpPr>
            <a:spLocks noGrp="1"/>
          </p:cNvSpPr>
          <p:nvPr>
            <p:ph type="sldNum" sz="quarter" idx="11"/>
          </p:nvPr>
        </p:nvSpPr>
        <p:spPr/>
        <p:txBody>
          <a:bodyPr/>
          <a:lstStyle/>
          <a:p>
            <a:pPr>
              <a:defRPr/>
            </a:pPr>
            <a:r>
              <a:rPr lang="en-US" dirty="0" smtClean="0"/>
              <a:t>8-</a:t>
            </a:r>
            <a:fld id="{97AAD205-A1C9-40D8-8B73-BB063C0CB2BA}" type="slidenum">
              <a:rPr lang="en-US" smtClean="0"/>
              <a:pPr>
                <a:defRPr/>
              </a:pPr>
              <a:t>4</a:t>
            </a:fld>
            <a:endParaRPr lang="en-US" dirty="0"/>
          </a:p>
        </p:txBody>
      </p:sp>
      <p:sp>
        <p:nvSpPr>
          <p:cNvPr id="6" name="Rectangle 5"/>
          <p:cNvSpPr/>
          <p:nvPr/>
        </p:nvSpPr>
        <p:spPr>
          <a:xfrm>
            <a:off x="3124200" y="5943600"/>
            <a:ext cx="3886705" cy="369332"/>
          </a:xfrm>
          <a:prstGeom prst="rect">
            <a:avLst/>
          </a:prstGeom>
        </p:spPr>
        <p:txBody>
          <a:bodyPr wrap="none">
            <a:spAutoFit/>
          </a:bodyPr>
          <a:lstStyle/>
          <a:p>
            <a:r>
              <a:rPr lang="en-US" dirty="0" smtClean="0"/>
              <a:t>Figure 8-1:  Storage Capacity Terms</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381693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Column Family Databases:</a:t>
            </a:r>
            <a:br>
              <a:rPr lang="en-US" sz="3600" dirty="0" smtClean="0"/>
            </a:br>
            <a:r>
              <a:rPr lang="en-US" sz="3200" dirty="0" smtClean="0"/>
              <a:t>A Column Family </a:t>
            </a:r>
            <a:endParaRPr lang="en-US" sz="3600" dirty="0"/>
          </a:p>
        </p:txBody>
      </p:sp>
      <p:sp>
        <p:nvSpPr>
          <p:cNvPr id="5" name="Slide Number Placeholder 4"/>
          <p:cNvSpPr>
            <a:spLocks noGrp="1"/>
          </p:cNvSpPr>
          <p:nvPr>
            <p:ph type="sldNum" sz="quarter" idx="11"/>
          </p:nvPr>
        </p:nvSpPr>
        <p:spPr/>
        <p:txBody>
          <a:bodyPr/>
          <a:lstStyle/>
          <a:p>
            <a:pPr>
              <a:defRPr/>
            </a:pPr>
            <a:r>
              <a:rPr lang="en-US" dirty="0" smtClean="0"/>
              <a:t>8-</a:t>
            </a:r>
            <a:fld id="{97AAD205-A1C9-40D8-8B73-BB063C0CB2BA}" type="slidenum">
              <a:rPr lang="en-US" smtClean="0"/>
              <a:pPr>
                <a:defRPr/>
              </a:pPr>
              <a:t>40</a:t>
            </a:fld>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1" y="1676400"/>
            <a:ext cx="7467600" cy="325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447801" y="5879068"/>
            <a:ext cx="7467600" cy="338554"/>
          </a:xfrm>
          <a:prstGeom prst="rect">
            <a:avLst/>
          </a:prstGeom>
        </p:spPr>
        <p:txBody>
          <a:bodyPr wrap="square">
            <a:spAutoFit/>
          </a:bodyPr>
          <a:lstStyle/>
          <a:p>
            <a:r>
              <a:rPr lang="en-US" sz="1600" dirty="0" smtClean="0"/>
              <a:t>Figure 8-21:  A Generalized </a:t>
            </a:r>
            <a:r>
              <a:rPr lang="en-US" sz="1600" dirty="0"/>
              <a:t>Column Family Database </a:t>
            </a:r>
            <a:r>
              <a:rPr lang="en-US" sz="1600" dirty="0" smtClean="0"/>
              <a:t>Storage System (Cont’d)</a:t>
            </a:r>
          </a:p>
        </p:txBody>
      </p:sp>
      <p:sp>
        <p:nvSpPr>
          <p:cNvPr id="7" name="Rectangle 6"/>
          <p:cNvSpPr/>
          <p:nvPr/>
        </p:nvSpPr>
        <p:spPr>
          <a:xfrm>
            <a:off x="3733800" y="5574268"/>
            <a:ext cx="2590800" cy="369332"/>
          </a:xfrm>
          <a:prstGeom prst="rect">
            <a:avLst/>
          </a:prstGeom>
        </p:spPr>
        <p:txBody>
          <a:bodyPr wrap="square">
            <a:spAutoFit/>
          </a:bodyPr>
          <a:lstStyle/>
          <a:p>
            <a:r>
              <a:rPr lang="en-US" dirty="0" smtClean="0"/>
              <a:t>(c) A  Column Family</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1174837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1654" y="1666073"/>
            <a:ext cx="7483746" cy="3591727"/>
          </a:xfrm>
          <a:prstGeom prst="rect">
            <a:avLst/>
          </a:prstGeom>
        </p:spPr>
      </p:pic>
      <p:sp>
        <p:nvSpPr>
          <p:cNvPr id="2" name="Title 1"/>
          <p:cNvSpPr>
            <a:spLocks noGrp="1"/>
          </p:cNvSpPr>
          <p:nvPr>
            <p:ph type="title"/>
          </p:nvPr>
        </p:nvSpPr>
        <p:spPr/>
        <p:txBody>
          <a:bodyPr/>
          <a:lstStyle/>
          <a:p>
            <a:r>
              <a:rPr lang="en-US" sz="3600" dirty="0" smtClean="0"/>
              <a:t>Column Family Databases:</a:t>
            </a:r>
            <a:br>
              <a:rPr lang="en-US" sz="3600" dirty="0" smtClean="0"/>
            </a:br>
            <a:r>
              <a:rPr lang="en-US" sz="3200" dirty="0" smtClean="0"/>
              <a:t>A Super Column Family </a:t>
            </a:r>
            <a:endParaRPr lang="en-US" sz="3600" dirty="0"/>
          </a:p>
        </p:txBody>
      </p:sp>
      <p:sp>
        <p:nvSpPr>
          <p:cNvPr id="5" name="Slide Number Placeholder 4"/>
          <p:cNvSpPr>
            <a:spLocks noGrp="1"/>
          </p:cNvSpPr>
          <p:nvPr>
            <p:ph type="sldNum" sz="quarter" idx="11"/>
          </p:nvPr>
        </p:nvSpPr>
        <p:spPr/>
        <p:txBody>
          <a:bodyPr/>
          <a:lstStyle/>
          <a:p>
            <a:pPr>
              <a:defRPr/>
            </a:pPr>
            <a:r>
              <a:rPr lang="en-US" dirty="0" smtClean="0"/>
              <a:t>8-</a:t>
            </a:r>
            <a:fld id="{97AAD205-A1C9-40D8-8B73-BB063C0CB2BA}" type="slidenum">
              <a:rPr lang="en-US" smtClean="0"/>
              <a:pPr>
                <a:defRPr/>
              </a:pPr>
              <a:t>41</a:t>
            </a:fld>
            <a:endParaRPr lang="en-US" dirty="0"/>
          </a:p>
        </p:txBody>
      </p:sp>
      <p:sp>
        <p:nvSpPr>
          <p:cNvPr id="6" name="Rectangle 5"/>
          <p:cNvSpPr/>
          <p:nvPr/>
        </p:nvSpPr>
        <p:spPr>
          <a:xfrm>
            <a:off x="1447801" y="5879068"/>
            <a:ext cx="7467600" cy="338554"/>
          </a:xfrm>
          <a:prstGeom prst="rect">
            <a:avLst/>
          </a:prstGeom>
        </p:spPr>
        <p:txBody>
          <a:bodyPr wrap="square">
            <a:spAutoFit/>
          </a:bodyPr>
          <a:lstStyle/>
          <a:p>
            <a:r>
              <a:rPr lang="en-US" sz="1600" dirty="0" smtClean="0"/>
              <a:t>Figure 8-21:  A Generalized Column Family Database Storage System (Cont’d)</a:t>
            </a:r>
          </a:p>
        </p:txBody>
      </p:sp>
      <p:sp>
        <p:nvSpPr>
          <p:cNvPr id="7" name="Rectangle 6"/>
          <p:cNvSpPr/>
          <p:nvPr/>
        </p:nvSpPr>
        <p:spPr>
          <a:xfrm>
            <a:off x="3429000" y="5542002"/>
            <a:ext cx="3048000" cy="369332"/>
          </a:xfrm>
          <a:prstGeom prst="rect">
            <a:avLst/>
          </a:prstGeom>
        </p:spPr>
        <p:txBody>
          <a:bodyPr wrap="square">
            <a:spAutoFit/>
          </a:bodyPr>
          <a:lstStyle/>
          <a:p>
            <a:r>
              <a:rPr lang="en-US" dirty="0" smtClean="0"/>
              <a:t>(d) A  Super Column Family</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737239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MapReduce Process</a:t>
            </a:r>
            <a:endParaRPr lang="en-US" sz="3600" dirty="0"/>
          </a:p>
        </p:txBody>
      </p:sp>
      <p:sp>
        <p:nvSpPr>
          <p:cNvPr id="5" name="Slide Number Placeholder 4"/>
          <p:cNvSpPr>
            <a:spLocks noGrp="1"/>
          </p:cNvSpPr>
          <p:nvPr>
            <p:ph type="sldNum" sz="quarter" idx="11"/>
          </p:nvPr>
        </p:nvSpPr>
        <p:spPr/>
        <p:txBody>
          <a:bodyPr/>
          <a:lstStyle/>
          <a:p>
            <a:pPr>
              <a:defRPr/>
            </a:pPr>
            <a:r>
              <a:rPr lang="en-US" dirty="0" smtClean="0"/>
              <a:t>8-</a:t>
            </a:r>
            <a:fld id="{97AAD205-A1C9-40D8-8B73-BB063C0CB2BA}" type="slidenum">
              <a:rPr lang="en-US" smtClean="0"/>
              <a:pPr>
                <a:defRPr/>
              </a:pPr>
              <a:t>42</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600200"/>
            <a:ext cx="6023574"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52800" y="5943600"/>
            <a:ext cx="2800767" cy="369332"/>
          </a:xfrm>
          <a:prstGeom prst="rect">
            <a:avLst/>
          </a:prstGeom>
        </p:spPr>
        <p:txBody>
          <a:bodyPr wrap="none">
            <a:spAutoFit/>
          </a:bodyPr>
          <a:lstStyle/>
          <a:p>
            <a:r>
              <a:rPr lang="en-US" dirty="0" smtClean="0"/>
              <a:t>Figure 8-22:  MapReduce</a:t>
            </a:r>
          </a:p>
        </p:txBody>
      </p:sp>
      <p:sp>
        <p:nvSpPr>
          <p:cNvPr id="3" name="Footer Placeholder 2"/>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extLst>
      <p:ext uri="{BB962C8B-B14F-4D97-AF65-F5344CB8AC3E}">
        <p14:creationId xmlns:p14="http://schemas.microsoft.com/office/powerpoint/2010/main" val="3430219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5234" name="Picture 2" descr="cid:3287383400_2177562"/>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676400" y="1600200"/>
            <a:ext cx="6861175" cy="2238375"/>
          </a:xfrm>
          <a:prstGeom prst="rect">
            <a:avLst/>
          </a:prstGeom>
          <a:solidFill>
            <a:schemeClr val="hlink"/>
          </a:solidFill>
          <a:ln w="9525">
            <a:solidFill>
              <a:schemeClr val="bg1"/>
            </a:solidFill>
            <a:miter lim="800000"/>
            <a:headEnd/>
            <a:tailEnd/>
          </a:ln>
        </p:spPr>
      </p:pic>
      <p:sp>
        <p:nvSpPr>
          <p:cNvPr id="95235" name="Rectangle 3"/>
          <p:cNvSpPr>
            <a:spLocks noChangeArrowheads="1"/>
          </p:cNvSpPr>
          <p:nvPr/>
        </p:nvSpPr>
        <p:spPr bwMode="auto">
          <a:xfrm>
            <a:off x="1912938" y="3844925"/>
            <a:ext cx="6697662"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1905000" y="5410200"/>
            <a:ext cx="6858000" cy="609600"/>
          </a:xfrm>
          <a:prstGeom prst="rect">
            <a:avLst/>
          </a:prstGeom>
          <a:noFill/>
          <a:ln>
            <a:miter lim="800000"/>
            <a:headEnd/>
            <a:tailEnd/>
          </a:ln>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solidFill>
                  <a:srgbClr val="000000"/>
                </a:solidFill>
                <a:latin typeface="Tahoma" charset="0"/>
                <a:cs typeface="Arial" charset="0"/>
              </a:rPr>
              <a:t>Copyright © </a:t>
            </a:r>
            <a:r>
              <a:rPr lang="en-US" dirty="0" smtClean="0">
                <a:solidFill>
                  <a:srgbClr val="000000"/>
                </a:solidFill>
                <a:latin typeface="Tahoma" charset="0"/>
                <a:cs typeface="Arial" charset="0"/>
              </a:rPr>
              <a:t>2015 </a:t>
            </a:r>
            <a:r>
              <a:rPr lang="en-US" dirty="0">
                <a:solidFill>
                  <a:srgbClr val="000000"/>
                </a:solidFill>
                <a:latin typeface="Tahoma" charset="0"/>
                <a:cs typeface="Arial" charset="0"/>
              </a:rPr>
              <a:t>Pearson Education, Inc.  </a:t>
            </a:r>
          </a:p>
          <a:p>
            <a:pPr algn="ctr" eaLnBrk="1" hangingPunct="1"/>
            <a:r>
              <a:rPr lang="en-US" dirty="0">
                <a:solidFill>
                  <a:srgbClr val="000000"/>
                </a:solidFill>
                <a:latin typeface="Tahoma" charset="0"/>
                <a:cs typeface="Arial" charset="0"/>
              </a:rPr>
              <a:t>Publishing as Prentice Hall</a:t>
            </a:r>
            <a:endParaRPr lang="en-US" dirty="0">
              <a:solidFill>
                <a:srgbClr val="000000"/>
              </a:solidFill>
              <a:cs typeface="Arial" charset="0"/>
            </a:endParaRPr>
          </a:p>
        </p:txBody>
      </p:sp>
      <p:sp>
        <p:nvSpPr>
          <p:cNvPr id="6" name="Text Box 4"/>
          <p:cNvSpPr txBox="1">
            <a:spLocks noChangeArrowheads="1"/>
          </p:cNvSpPr>
          <p:nvPr/>
        </p:nvSpPr>
        <p:spPr bwMode="auto">
          <a:xfrm>
            <a:off x="1600200" y="228600"/>
            <a:ext cx="7315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C00000"/>
                </a:solidFill>
                <a:latin typeface="Lucida Sans" pitchFamily="34" charset="0"/>
              </a:rPr>
              <a:t>DAVID M. KROENKE and DAVID J. AUER </a:t>
            </a:r>
          </a:p>
          <a:p>
            <a:pPr algn="ctr" eaLnBrk="1" hangingPunct="1">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extLst>
      <p:ext uri="{BB962C8B-B14F-4D97-AF65-F5344CB8AC3E}">
        <p14:creationId xmlns:p14="http://schemas.microsoft.com/office/powerpoint/2010/main" val="279013423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tretch>
            <a:fillRect/>
          </a:stretch>
        </p:blipFill>
        <p:spPr>
          <a:xfrm>
            <a:off x="1524000" y="3124200"/>
            <a:ext cx="7391400" cy="3604260"/>
          </a:xfrm>
          <a:prstGeom prst="rect">
            <a:avLst/>
          </a:prstGeom>
        </p:spPr>
      </p:pic>
      <p:sp>
        <p:nvSpPr>
          <p:cNvPr id="44035" name="Rectangle 2"/>
          <p:cNvSpPr>
            <a:spLocks noGrp="1" noChangeArrowheads="1"/>
          </p:cNvSpPr>
          <p:nvPr>
            <p:ph type="ctrTitle"/>
          </p:nvPr>
        </p:nvSpPr>
        <p:spPr>
          <a:xfrm>
            <a:off x="1676400" y="2209800"/>
            <a:ext cx="7239000" cy="762000"/>
          </a:xfrm>
        </p:spPr>
        <p:txBody>
          <a:bodyPr/>
          <a:lstStyle/>
          <a:p>
            <a:pPr eaLnBrk="1" hangingPunct="1"/>
            <a:r>
              <a:rPr lang="en-US" sz="2800" b="1" dirty="0" smtClean="0">
                <a:solidFill>
                  <a:schemeClr val="tx1">
                    <a:lumMod val="65000"/>
                    <a:lumOff val="35000"/>
                  </a:schemeClr>
                </a:solidFill>
              </a:rPr>
              <a:t>Big Data, Data Warehouses, and</a:t>
            </a:r>
            <a:br>
              <a:rPr lang="en-US" sz="2800" b="1" dirty="0" smtClean="0">
                <a:solidFill>
                  <a:schemeClr val="tx1">
                    <a:lumMod val="65000"/>
                    <a:lumOff val="35000"/>
                  </a:schemeClr>
                </a:solidFill>
              </a:rPr>
            </a:br>
            <a:r>
              <a:rPr lang="en-US" sz="2800" b="1" dirty="0" smtClean="0">
                <a:solidFill>
                  <a:schemeClr val="tx1">
                    <a:lumMod val="65000"/>
                    <a:lumOff val="35000"/>
                  </a:schemeClr>
                </a:solidFill>
              </a:rPr>
              <a:t>Business Intelligence Systems</a:t>
            </a:r>
            <a:endParaRPr lang="en-US" sz="2800" dirty="0" smtClean="0">
              <a:solidFill>
                <a:schemeClr val="tx1">
                  <a:lumMod val="65000"/>
                  <a:lumOff val="35000"/>
                </a:schemeClr>
              </a:solidFill>
            </a:endParaRPr>
          </a:p>
        </p:txBody>
      </p:sp>
      <p:sp>
        <p:nvSpPr>
          <p:cNvPr id="44036" name="Rectangle 3"/>
          <p:cNvSpPr>
            <a:spLocks noGrp="1" noChangeArrowheads="1"/>
          </p:cNvSpPr>
          <p:nvPr>
            <p:ph type="subTitle" idx="1"/>
          </p:nvPr>
        </p:nvSpPr>
        <p:spPr>
          <a:xfrm>
            <a:off x="1676400" y="1676400"/>
            <a:ext cx="7239000" cy="533400"/>
          </a:xfrm>
        </p:spPr>
        <p:txBody>
          <a:bodyPr/>
          <a:lstStyle/>
          <a:p>
            <a:pPr eaLnBrk="1" hangingPunct="1">
              <a:lnSpc>
                <a:spcPct val="90000"/>
              </a:lnSpc>
            </a:pPr>
            <a:r>
              <a:rPr lang="en-US" dirty="0" smtClean="0">
                <a:solidFill>
                  <a:srgbClr val="C00000"/>
                </a:solidFill>
              </a:rPr>
              <a:t>End of Presentation on Chapter Eight</a:t>
            </a:r>
          </a:p>
        </p:txBody>
      </p:sp>
      <p:sp>
        <p:nvSpPr>
          <p:cNvPr id="44037" name="Text Box 4"/>
          <p:cNvSpPr txBox="1">
            <a:spLocks noChangeArrowheads="1"/>
          </p:cNvSpPr>
          <p:nvPr/>
        </p:nvSpPr>
        <p:spPr bwMode="auto">
          <a:xfrm>
            <a:off x="1600200" y="228600"/>
            <a:ext cx="7315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solidFill>
                  <a:srgbClr val="C00000"/>
                </a:solidFill>
                <a:latin typeface="Lucida Sans" pitchFamily="34" charset="0"/>
              </a:rPr>
              <a:t>DAVID M. KROENKE and DAVID J. AUER </a:t>
            </a:r>
          </a:p>
          <a:p>
            <a:pPr algn="ctr" eaLnBrk="1" hangingPunct="1">
              <a:spcBef>
                <a:spcPct val="50000"/>
              </a:spcBef>
            </a:pPr>
            <a:r>
              <a:rPr lang="en-US" sz="2800" dirty="0">
                <a:solidFill>
                  <a:srgbClr val="4F5A28"/>
                </a:solidFill>
                <a:latin typeface="Lucida Sans" pitchFamily="34" charset="0"/>
              </a:rPr>
              <a:t>DATABASE CONCEPTS, </a:t>
            </a:r>
            <a:r>
              <a:rPr lang="en-US" sz="2800" dirty="0" smtClean="0">
                <a:solidFill>
                  <a:srgbClr val="4F5A28"/>
                </a:solidFill>
                <a:latin typeface="Lucida Sans" pitchFamily="34" charset="0"/>
              </a:rPr>
              <a:t>7</a:t>
            </a:r>
            <a:r>
              <a:rPr lang="en-US" sz="2800" baseline="30000" dirty="0" smtClean="0">
                <a:solidFill>
                  <a:srgbClr val="4F5A28"/>
                </a:solidFill>
                <a:latin typeface="Lucida Sans" pitchFamily="34" charset="0"/>
              </a:rPr>
              <a:t>th</a:t>
            </a:r>
            <a:r>
              <a:rPr lang="en-US" sz="2800" dirty="0" smtClean="0">
                <a:solidFill>
                  <a:srgbClr val="4F5A28"/>
                </a:solidFill>
                <a:latin typeface="Lucida Sans" pitchFamily="34" charset="0"/>
              </a:rPr>
              <a:t> </a:t>
            </a:r>
            <a:r>
              <a:rPr lang="en-US" sz="2800" dirty="0">
                <a:solidFill>
                  <a:srgbClr val="4F5A28"/>
                </a:solidFill>
                <a:latin typeface="Lucida Sans" pitchFamily="34" charset="0"/>
              </a:rPr>
              <a:t>Edition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sz="3200" dirty="0" smtClean="0"/>
              <a:t>Heather Sweeney Designs Review:</a:t>
            </a:r>
            <a:br>
              <a:rPr lang="en-US" sz="3200" dirty="0" smtClean="0"/>
            </a:br>
            <a:r>
              <a:rPr lang="en-US" sz="3600" dirty="0" smtClean="0"/>
              <a:t>Database Design</a:t>
            </a:r>
          </a:p>
        </p:txBody>
      </p:sp>
      <p:sp>
        <p:nvSpPr>
          <p:cNvPr id="2" name="Slide Number Placeholder 1"/>
          <p:cNvSpPr>
            <a:spLocks noGrp="1"/>
          </p:cNvSpPr>
          <p:nvPr>
            <p:ph type="sldNum" sz="quarter" idx="11"/>
          </p:nvPr>
        </p:nvSpPr>
        <p:spPr/>
        <p:txBody>
          <a:bodyPr/>
          <a:lstStyle/>
          <a:p>
            <a:pPr>
              <a:defRPr/>
            </a:pPr>
            <a:r>
              <a:rPr lang="en-US" dirty="0" smtClean="0"/>
              <a:t>5-</a:t>
            </a:r>
            <a:fld id="{E0EC9899-720A-4B22-8215-3CC5A508E521}" type="slidenum">
              <a:rPr lang="en-US" smtClean="0"/>
              <a:pPr>
                <a:defRPr/>
              </a:pPr>
              <a:t>5</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pic>
        <p:nvPicPr>
          <p:cNvPr id="3" name="Picture 2"/>
          <p:cNvPicPr>
            <a:picLocks noChangeAspect="1"/>
          </p:cNvPicPr>
          <p:nvPr/>
        </p:nvPicPr>
        <p:blipFill>
          <a:blip r:embed="rId3"/>
          <a:stretch>
            <a:fillRect/>
          </a:stretch>
        </p:blipFill>
        <p:spPr>
          <a:xfrm>
            <a:off x="2400086" y="1600202"/>
            <a:ext cx="5372314" cy="4341870"/>
          </a:xfrm>
          <a:prstGeom prst="rect">
            <a:avLst/>
          </a:prstGeom>
        </p:spPr>
      </p:pic>
    </p:spTree>
    <p:extLst>
      <p:ext uri="{BB962C8B-B14F-4D97-AF65-F5344CB8AC3E}">
        <p14:creationId xmlns:p14="http://schemas.microsoft.com/office/powerpoint/2010/main" val="427139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0" y="1616989"/>
            <a:ext cx="7347700" cy="3564612"/>
          </a:xfrm>
          <a:prstGeom prst="rect">
            <a:avLst/>
          </a:prstGeom>
        </p:spPr>
      </p:pic>
      <p:sp>
        <p:nvSpPr>
          <p:cNvPr id="9219" name="Rectangle 2"/>
          <p:cNvSpPr>
            <a:spLocks noGrp="1" noChangeArrowheads="1"/>
          </p:cNvSpPr>
          <p:nvPr>
            <p:ph type="title"/>
          </p:nvPr>
        </p:nvSpPr>
        <p:spPr/>
        <p:txBody>
          <a:bodyPr/>
          <a:lstStyle/>
          <a:p>
            <a:pPr eaLnBrk="1" hangingPunct="1"/>
            <a:r>
              <a:rPr lang="en-US" altLang="ja-JP" sz="3200" dirty="0" smtClean="0">
                <a:ea typeface="ＭＳ Ｐゴシック" charset="-128"/>
              </a:rPr>
              <a:t>Heather Sweeney Designs Review:</a:t>
            </a:r>
            <a:br>
              <a:rPr lang="en-US" altLang="ja-JP" sz="3200" dirty="0" smtClean="0">
                <a:ea typeface="ＭＳ Ｐゴシック" charset="-128"/>
              </a:rPr>
            </a:br>
            <a:r>
              <a:rPr lang="en-US" altLang="ja-JP" sz="2400" dirty="0" smtClean="0">
                <a:ea typeface="ＭＳ Ｐゴシック" charset="-128"/>
              </a:rPr>
              <a:t>HSD Database Diagram in SQL Server 2014 </a:t>
            </a:r>
            <a:endParaRPr lang="en-US" sz="2400" dirty="0" smtClean="0"/>
          </a:p>
        </p:txBody>
      </p:sp>
      <p:sp>
        <p:nvSpPr>
          <p:cNvPr id="2" name="Slide Number Placeholder 1"/>
          <p:cNvSpPr>
            <a:spLocks noGrp="1"/>
          </p:cNvSpPr>
          <p:nvPr>
            <p:ph type="sldNum" sz="quarter" idx="11"/>
          </p:nvPr>
        </p:nvSpPr>
        <p:spPr/>
        <p:txBody>
          <a:bodyPr/>
          <a:lstStyle/>
          <a:p>
            <a:pPr>
              <a:defRPr/>
            </a:pPr>
            <a:r>
              <a:rPr lang="en-US" dirty="0" smtClean="0"/>
              <a:t>6-</a:t>
            </a:r>
            <a:fld id="{46075BA6-F87A-49D2-843A-8E140F8AADFF}" type="slidenum">
              <a:rPr lang="en-US" smtClean="0"/>
              <a:pPr>
                <a:defRPr/>
              </a:pPr>
              <a:t>6</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Educations, Inc. Publishing as Prentice Hall</a:t>
            </a:r>
            <a:endParaRPr lang="en-US" dirty="0"/>
          </a:p>
        </p:txBody>
      </p:sp>
      <p:sp>
        <p:nvSpPr>
          <p:cNvPr id="6" name="Rectangle 5"/>
          <p:cNvSpPr/>
          <p:nvPr/>
        </p:nvSpPr>
        <p:spPr>
          <a:xfrm>
            <a:off x="2667000" y="5943600"/>
            <a:ext cx="4361130" cy="369332"/>
          </a:xfrm>
          <a:prstGeom prst="rect">
            <a:avLst/>
          </a:prstGeom>
        </p:spPr>
        <p:txBody>
          <a:bodyPr wrap="none">
            <a:spAutoFit/>
          </a:bodyPr>
          <a:lstStyle/>
          <a:p>
            <a:r>
              <a:rPr lang="en-US" dirty="0" smtClean="0"/>
              <a:t>Figure 8-2:  The HSD Database Diagram</a:t>
            </a:r>
          </a:p>
        </p:txBody>
      </p:sp>
    </p:spTree>
    <p:extLst>
      <p:ext uri="{BB962C8B-B14F-4D97-AF65-F5344CB8AC3E}">
        <p14:creationId xmlns:p14="http://schemas.microsoft.com/office/powerpoint/2010/main" val="52501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dirty="0" smtClean="0"/>
              <a:t>Business Intelligence Systems</a:t>
            </a:r>
          </a:p>
        </p:txBody>
      </p:sp>
      <p:sp>
        <p:nvSpPr>
          <p:cNvPr id="12291" name="Rectangle 3"/>
          <p:cNvSpPr>
            <a:spLocks noGrp="1" noChangeArrowheads="1"/>
          </p:cNvSpPr>
          <p:nvPr>
            <p:ph idx="1"/>
          </p:nvPr>
        </p:nvSpPr>
        <p:spPr/>
        <p:txBody>
          <a:bodyPr/>
          <a:lstStyle/>
          <a:p>
            <a:pPr eaLnBrk="1" hangingPunct="1">
              <a:lnSpc>
                <a:spcPct val="90000"/>
              </a:lnSpc>
            </a:pPr>
            <a:r>
              <a:rPr lang="en-US" sz="2200" b="1" dirty="0" smtClean="0"/>
              <a:t>Business intelligence (BI) </a:t>
            </a:r>
            <a:r>
              <a:rPr lang="en-US" sz="2200" dirty="0" smtClean="0"/>
              <a:t>systems are information systems that</a:t>
            </a:r>
          </a:p>
          <a:p>
            <a:pPr lvl="1" eaLnBrk="1" hangingPunct="1">
              <a:lnSpc>
                <a:spcPct val="90000"/>
              </a:lnSpc>
            </a:pPr>
            <a:r>
              <a:rPr lang="en-US" sz="1900" dirty="0" smtClean="0"/>
              <a:t>Assist managers and other professionals in the analysis of current and past activities and in the prediction of future events.</a:t>
            </a:r>
          </a:p>
          <a:p>
            <a:pPr lvl="1" eaLnBrk="1" hangingPunct="1">
              <a:lnSpc>
                <a:spcPct val="90000"/>
              </a:lnSpc>
            </a:pPr>
            <a:r>
              <a:rPr lang="en-US" sz="1900" dirty="0" smtClean="0"/>
              <a:t>Do not support operational activities, such as the recording and processing of orders.</a:t>
            </a:r>
          </a:p>
          <a:p>
            <a:pPr lvl="2" eaLnBrk="1" hangingPunct="1">
              <a:lnSpc>
                <a:spcPct val="90000"/>
              </a:lnSpc>
            </a:pPr>
            <a:r>
              <a:rPr lang="en-US" sz="1800" dirty="0" smtClean="0"/>
              <a:t>These are supported by transaction processing systems.</a:t>
            </a:r>
          </a:p>
          <a:p>
            <a:pPr lvl="1" eaLnBrk="1" hangingPunct="1">
              <a:lnSpc>
                <a:spcPct val="90000"/>
              </a:lnSpc>
            </a:pPr>
            <a:r>
              <a:rPr lang="en-US" sz="1900" dirty="0" smtClean="0"/>
              <a:t>Support management assessment, analysis, planning and control.</a:t>
            </a:r>
          </a:p>
          <a:p>
            <a:pPr eaLnBrk="1" hangingPunct="1">
              <a:lnSpc>
                <a:spcPct val="90000"/>
              </a:lnSpc>
            </a:pPr>
            <a:r>
              <a:rPr lang="en-US" sz="2200" dirty="0" smtClean="0"/>
              <a:t>BI systems fall into two broad categories:</a:t>
            </a:r>
          </a:p>
          <a:p>
            <a:pPr lvl="1" eaLnBrk="1" hangingPunct="1">
              <a:lnSpc>
                <a:spcPct val="90000"/>
              </a:lnSpc>
            </a:pPr>
            <a:r>
              <a:rPr lang="en-US" sz="1900" b="1" dirty="0" smtClean="0"/>
              <a:t>Reporting systems</a:t>
            </a:r>
            <a:r>
              <a:rPr lang="en-US" sz="1900" dirty="0" smtClean="0"/>
              <a:t> that</a:t>
            </a:r>
            <a:r>
              <a:rPr lang="en-US" sz="1900" b="1" dirty="0" smtClean="0"/>
              <a:t> </a:t>
            </a:r>
            <a:r>
              <a:rPr lang="en-US" sz="1900" dirty="0" smtClean="0"/>
              <a:t>sort, filter, group, and make elementary calculations on operational data.</a:t>
            </a:r>
          </a:p>
          <a:p>
            <a:pPr lvl="1" eaLnBrk="1" hangingPunct="1">
              <a:lnSpc>
                <a:spcPct val="90000"/>
              </a:lnSpc>
            </a:pPr>
            <a:r>
              <a:rPr lang="en-US" sz="1900" b="1" dirty="0" smtClean="0"/>
              <a:t>Data mining applications</a:t>
            </a:r>
            <a:r>
              <a:rPr lang="en-US" sz="1900" dirty="0" smtClean="0"/>
              <a:t> that perform sophisticated analyses on data; analyses that usually involve complex statistical and mathematical processing.</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7</a:t>
            </a:fld>
            <a:endParaRPr lang="en-US" dirty="0"/>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518" y="1600200"/>
            <a:ext cx="7517882" cy="339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2"/>
          <p:cNvSpPr>
            <a:spLocks noGrp="1" noChangeArrowheads="1"/>
          </p:cNvSpPr>
          <p:nvPr>
            <p:ph type="title"/>
          </p:nvPr>
        </p:nvSpPr>
        <p:spPr/>
        <p:txBody>
          <a:bodyPr/>
          <a:lstStyle/>
          <a:p>
            <a:pPr eaLnBrk="1" hangingPunct="1"/>
            <a:r>
              <a:rPr lang="en-US" sz="3600" dirty="0" smtClean="0"/>
              <a:t>The Relationship Among Operational and BI Applications</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8</a:t>
            </a:fld>
            <a:endParaRPr lang="en-US" dirty="0"/>
          </a:p>
        </p:txBody>
      </p:sp>
      <p:sp>
        <p:nvSpPr>
          <p:cNvPr id="6" name="Rectangle 5"/>
          <p:cNvSpPr/>
          <p:nvPr/>
        </p:nvSpPr>
        <p:spPr>
          <a:xfrm>
            <a:off x="1476374" y="5943600"/>
            <a:ext cx="7362825" cy="369332"/>
          </a:xfrm>
          <a:prstGeom prst="rect">
            <a:avLst/>
          </a:prstGeom>
        </p:spPr>
        <p:txBody>
          <a:bodyPr wrap="square">
            <a:spAutoFit/>
          </a:bodyPr>
          <a:lstStyle/>
          <a:p>
            <a:r>
              <a:rPr lang="en-US" dirty="0" smtClean="0"/>
              <a:t>Figure 8-3:  The Relationship Between Operational and BI Applications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537" y="1600200"/>
            <a:ext cx="6067063" cy="424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p:txBody>
          <a:bodyPr/>
          <a:lstStyle/>
          <a:p>
            <a:pPr eaLnBrk="1" hangingPunct="1"/>
            <a:r>
              <a:rPr lang="en-US" sz="3600" dirty="0" smtClean="0"/>
              <a:t>Characteristics of Business Intelligence Applications</a:t>
            </a:r>
          </a:p>
        </p:txBody>
      </p:sp>
      <p:sp>
        <p:nvSpPr>
          <p:cNvPr id="2" name="Slide Number Placeholder 1"/>
          <p:cNvSpPr>
            <a:spLocks noGrp="1"/>
          </p:cNvSpPr>
          <p:nvPr>
            <p:ph type="sldNum" sz="quarter" idx="11"/>
          </p:nvPr>
        </p:nvSpPr>
        <p:spPr/>
        <p:txBody>
          <a:bodyPr/>
          <a:lstStyle/>
          <a:p>
            <a:pPr>
              <a:defRPr/>
            </a:pPr>
            <a:r>
              <a:rPr lang="en-US" dirty="0" smtClean="0"/>
              <a:t>8-</a:t>
            </a:r>
            <a:fld id="{97AAD205-A1C9-40D8-8B73-BB063C0CB2BA}" type="slidenum">
              <a:rPr lang="en-US" smtClean="0"/>
              <a:pPr>
                <a:defRPr/>
              </a:pPr>
              <a:t>9</a:t>
            </a:fld>
            <a:endParaRPr lang="en-US" dirty="0"/>
          </a:p>
        </p:txBody>
      </p:sp>
      <p:sp>
        <p:nvSpPr>
          <p:cNvPr id="6" name="Rectangle 5"/>
          <p:cNvSpPr/>
          <p:nvPr/>
        </p:nvSpPr>
        <p:spPr>
          <a:xfrm>
            <a:off x="1728787" y="5955268"/>
            <a:ext cx="6705600" cy="369332"/>
          </a:xfrm>
          <a:prstGeom prst="rect">
            <a:avLst/>
          </a:prstGeom>
        </p:spPr>
        <p:txBody>
          <a:bodyPr wrap="square">
            <a:spAutoFit/>
          </a:bodyPr>
          <a:lstStyle/>
          <a:p>
            <a:r>
              <a:rPr lang="en-US" dirty="0" smtClean="0"/>
              <a:t>Figure 8-4:  Characteristics of Business Intelligence Applications</a:t>
            </a:r>
          </a:p>
        </p:txBody>
      </p:sp>
      <p:sp>
        <p:nvSpPr>
          <p:cNvPr id="4" name="Footer Placeholder 3"/>
          <p:cNvSpPr>
            <a:spLocks noGrp="1"/>
          </p:cNvSpPr>
          <p:nvPr>
            <p:ph type="ftr" sz="quarter" idx="10"/>
          </p:nvPr>
        </p:nvSpPr>
        <p:spPr/>
        <p:txBody>
          <a:bodyPr/>
          <a:lstStyle/>
          <a:p>
            <a:pPr>
              <a:defRPr/>
            </a:pPr>
            <a:r>
              <a:rPr lang="en-US" smtClean="0"/>
              <a:t>KROENKE and AUER -  DATABASE CONCEPTS (7th Edition)                                                                    Copyright © 2015 Pearson Education, Inc. Publishing as Prentice Hall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BC-e07-Theme-v0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BC-e07-Theme-v01" id="{004201C7-B1AA-4647-BFED-7D1418999474}" vid="{12D99A93-3DA1-4FC7-B753-C650C35980D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DBC-e07-Theme-v01</Template>
  <TotalTime>579</TotalTime>
  <Words>2117</Words>
  <Application>Microsoft Office PowerPoint</Application>
  <PresentationFormat>On-screen Show (4:3)</PresentationFormat>
  <Paragraphs>286</Paragraphs>
  <Slides>44</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Lucida Sans</vt:lpstr>
      <vt:lpstr>Symbol</vt:lpstr>
      <vt:lpstr>Tahoma</vt:lpstr>
      <vt:lpstr>Times New Roman</vt:lpstr>
      <vt:lpstr>Wingdings</vt:lpstr>
      <vt:lpstr>DBC-e07-Theme-v01</vt:lpstr>
      <vt:lpstr>Big Data, Data Warehouses, and Business Intelligence Systems</vt:lpstr>
      <vt:lpstr>Chapter Objectives</vt:lpstr>
      <vt:lpstr>Big Data</vt:lpstr>
      <vt:lpstr>Storage Capacity Terms</vt:lpstr>
      <vt:lpstr>Heather Sweeney Designs Review: Database Design</vt:lpstr>
      <vt:lpstr>Heather Sweeney Designs Review: HSD Database Diagram in SQL Server 2014 </vt:lpstr>
      <vt:lpstr>Business Intelligence Systems</vt:lpstr>
      <vt:lpstr>The Relationship Among Operational and BI Applications</vt:lpstr>
      <vt:lpstr>Characteristics of Business Intelligence Applications</vt:lpstr>
      <vt:lpstr>Components of a Data Warehouse</vt:lpstr>
      <vt:lpstr>Problems with Operational Data</vt:lpstr>
      <vt:lpstr>Problems with Operational Data (Continued)</vt:lpstr>
      <vt:lpstr>ETL Data Transformation</vt:lpstr>
      <vt:lpstr>Characteristics of a Data Mart</vt:lpstr>
      <vt:lpstr>Enterprise Data Warehouse (EDW) Architecture</vt:lpstr>
      <vt:lpstr>Dimensional Databases</vt:lpstr>
      <vt:lpstr>Star Schema</vt:lpstr>
      <vt:lpstr>HSD-DW Star Schema</vt:lpstr>
      <vt:lpstr>Two-Dimensional Matrix</vt:lpstr>
      <vt:lpstr>Three-Dimensional Matrix</vt:lpstr>
      <vt:lpstr>Conformed Dimensions and the Extended HSD-DW Schema</vt:lpstr>
      <vt:lpstr>OnLine Analytical Processing (OLAP)</vt:lpstr>
      <vt:lpstr>OLAP Reports</vt:lpstr>
      <vt:lpstr>SQL Query for OLAP Data</vt:lpstr>
      <vt:lpstr>SQL View for OLAP Data</vt:lpstr>
      <vt:lpstr>Excel PivotTable OLAP Report I</vt:lpstr>
      <vt:lpstr>Excel PivotTable OLAP Report II</vt:lpstr>
      <vt:lpstr>Excel PivotTable OLAP Report III</vt:lpstr>
      <vt:lpstr>Distributed Database Processing</vt:lpstr>
      <vt:lpstr>Type of Distributed Databases</vt:lpstr>
      <vt:lpstr>Type of Distributed Databases (Cont’d)</vt:lpstr>
      <vt:lpstr>Object-Relational Database Management</vt:lpstr>
      <vt:lpstr>Objects</vt:lpstr>
      <vt:lpstr>Object Persistence</vt:lpstr>
      <vt:lpstr>OODBMS</vt:lpstr>
      <vt:lpstr>Object-Relational DBMSs</vt:lpstr>
      <vt:lpstr>The NoSQL Movement I</vt:lpstr>
      <vt:lpstr>Column Family Databases: A Column</vt:lpstr>
      <vt:lpstr>Column Family Databases: A Super Column</vt:lpstr>
      <vt:lpstr>Column Family Databases: A Column Family </vt:lpstr>
      <vt:lpstr>Column Family Databases: A Super Column Family </vt:lpstr>
      <vt:lpstr>The MapReduce Process</vt:lpstr>
      <vt:lpstr>PowerPoint Presentation</vt:lpstr>
      <vt:lpstr>Big Data, Data Warehouses, and Business Intelligence Systems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DBC-e07-Chapter-08-PPT</dc:title>
  <dc:creator>David J. Auer</dc:creator>
  <cp:lastModifiedBy>Kim Norbuta</cp:lastModifiedBy>
  <cp:revision>138</cp:revision>
  <dcterms:created xsi:type="dcterms:W3CDTF">2010-07-12T14:51:06Z</dcterms:created>
  <dcterms:modified xsi:type="dcterms:W3CDTF">2014-08-23T13:21:02Z</dcterms:modified>
</cp:coreProperties>
</file>